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59" r:id="rId2"/>
  </p:sldMasterIdLst>
  <p:notesMasterIdLst>
    <p:notesMasterId r:id="rId68"/>
  </p:notesMasterIdLst>
  <p:sldIdLst>
    <p:sldId id="256" r:id="rId3"/>
    <p:sldId id="369" r:id="rId4"/>
    <p:sldId id="370" r:id="rId5"/>
    <p:sldId id="402" r:id="rId6"/>
    <p:sldId id="372" r:id="rId7"/>
    <p:sldId id="373" r:id="rId8"/>
    <p:sldId id="374" r:id="rId9"/>
    <p:sldId id="375" r:id="rId10"/>
    <p:sldId id="382" r:id="rId11"/>
    <p:sldId id="376" r:id="rId12"/>
    <p:sldId id="399" r:id="rId13"/>
    <p:sldId id="400" r:id="rId14"/>
    <p:sldId id="401" r:id="rId15"/>
    <p:sldId id="450" r:id="rId16"/>
    <p:sldId id="452" r:id="rId17"/>
    <p:sldId id="453" r:id="rId18"/>
    <p:sldId id="454" r:id="rId19"/>
    <p:sldId id="456" r:id="rId20"/>
    <p:sldId id="457" r:id="rId21"/>
    <p:sldId id="458" r:id="rId22"/>
    <p:sldId id="459" r:id="rId23"/>
    <p:sldId id="460" r:id="rId24"/>
    <p:sldId id="461" r:id="rId25"/>
    <p:sldId id="462" r:id="rId26"/>
    <p:sldId id="463" r:id="rId27"/>
    <p:sldId id="464" r:id="rId28"/>
    <p:sldId id="465" r:id="rId29"/>
    <p:sldId id="466" r:id="rId30"/>
    <p:sldId id="467" r:id="rId31"/>
    <p:sldId id="468" r:id="rId32"/>
    <p:sldId id="469" r:id="rId33"/>
    <p:sldId id="470" r:id="rId34"/>
    <p:sldId id="471" r:id="rId35"/>
    <p:sldId id="472" r:id="rId36"/>
    <p:sldId id="473" r:id="rId37"/>
    <p:sldId id="474" r:id="rId38"/>
    <p:sldId id="504" r:id="rId39"/>
    <p:sldId id="505" r:id="rId40"/>
    <p:sldId id="506" r:id="rId41"/>
    <p:sldId id="507" r:id="rId42"/>
    <p:sldId id="508" r:id="rId43"/>
    <p:sldId id="509" r:id="rId44"/>
    <p:sldId id="510" r:id="rId45"/>
    <p:sldId id="511" r:id="rId46"/>
    <p:sldId id="512" r:id="rId47"/>
    <p:sldId id="513" r:id="rId48"/>
    <p:sldId id="514" r:id="rId49"/>
    <p:sldId id="515" r:id="rId50"/>
    <p:sldId id="516" r:id="rId51"/>
    <p:sldId id="517" r:id="rId52"/>
    <p:sldId id="518" r:id="rId53"/>
    <p:sldId id="519" r:id="rId54"/>
    <p:sldId id="520" r:id="rId55"/>
    <p:sldId id="521" r:id="rId56"/>
    <p:sldId id="522" r:id="rId57"/>
    <p:sldId id="523" r:id="rId58"/>
    <p:sldId id="524" r:id="rId59"/>
    <p:sldId id="525" r:id="rId60"/>
    <p:sldId id="526" r:id="rId61"/>
    <p:sldId id="527" r:id="rId62"/>
    <p:sldId id="528" r:id="rId63"/>
    <p:sldId id="529" r:id="rId64"/>
    <p:sldId id="502" r:id="rId65"/>
    <p:sldId id="301" r:id="rId66"/>
    <p:sldId id="530" r:id="rId67"/>
  </p:sldIdLst>
  <p:sldSz cx="12244388" cy="6838950"/>
  <p:notesSz cx="6858000" cy="9144000"/>
  <p:defaultTextStyle>
    <a:defPPr>
      <a:defRPr lang="zh-CN"/>
    </a:defPPr>
    <a:lvl1pPr algn="l" defTabSz="457200"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530">
          <p15:clr>
            <a:srgbClr val="A4A3A4"/>
          </p15:clr>
        </p15:guide>
        <p15:guide id="2" pos="3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FDA00"/>
    <a:srgbClr val="D6486C"/>
    <a:srgbClr val="108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298" autoAdjust="0"/>
  </p:normalViewPr>
  <p:slideViewPr>
    <p:cSldViewPr snapToGrid="0" snapToObjects="1">
      <p:cViewPr varScale="1">
        <p:scale>
          <a:sx n="91" d="100"/>
          <a:sy n="91" d="100"/>
        </p:scale>
        <p:origin x="84" y="114"/>
      </p:cViewPr>
      <p:guideLst>
        <p:guide orient="horz" pos="3530"/>
        <p:guide pos="384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image" Target="../media/image10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kumimoji="1"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kumimoji="1" sz="1200">
                <a:latin typeface="+mn-lt"/>
                <a:ea typeface="+mn-ea"/>
              </a:defRPr>
            </a:lvl1pPr>
          </a:lstStyle>
          <a:p>
            <a:pPr>
              <a:defRPr/>
            </a:pPr>
            <a:fld id="{E3D4146A-9159-4C12-8237-1DCC3A7450CD}" type="datetimeFigureOut">
              <a:rPr lang="zh-CN" altLang="en-US"/>
              <a:pPr>
                <a:defRPr/>
              </a:pPr>
              <a:t>2016/2/19</a:t>
            </a:fld>
            <a:endParaRPr lang="zh-CN" altLang="en-US"/>
          </a:p>
        </p:txBody>
      </p:sp>
      <p:sp>
        <p:nvSpPr>
          <p:cNvPr id="4" name="幻灯片图像占位符 3"/>
          <p:cNvSpPr>
            <a:spLocks noGrp="1" noRot="1" noChangeAspect="1"/>
          </p:cNvSpPr>
          <p:nvPr>
            <p:ph type="sldImg" idx="2"/>
          </p:nvPr>
        </p:nvSpPr>
        <p:spPr>
          <a:xfrm>
            <a:off x="360363" y="685800"/>
            <a:ext cx="613727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二级</a:t>
            </a:r>
          </a:p>
          <a:p>
            <a:pPr lvl="2"/>
            <a:r>
              <a:rPr lang="zh-CN" altLang="en-US" noProof="0" smtClean="0"/>
              <a:t>三级</a:t>
            </a:r>
          </a:p>
          <a:p>
            <a:pPr lvl="3"/>
            <a:r>
              <a:rPr lang="zh-CN" altLang="en-US" noProof="0" smtClean="0"/>
              <a:t>四级</a:t>
            </a:r>
          </a:p>
          <a:p>
            <a:pPr lvl="4"/>
            <a:r>
              <a:rPr lang="zh-CN" altLang="en-US" noProof="0" smtClean="0"/>
              <a:t>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kumimoji="1" sz="1200">
                <a:latin typeface="+mn-lt"/>
                <a:ea typeface="+mn-ea"/>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kumimoji="1" sz="1200" smtClean="0">
                <a:latin typeface="Calibri" panose="020F0502020204030204" pitchFamily="34" charset="0"/>
              </a:defRPr>
            </a:lvl1pPr>
          </a:lstStyle>
          <a:p>
            <a:pPr>
              <a:defRPr/>
            </a:pPr>
            <a:fld id="{50634F95-CCE1-4E7E-B8C2-20638EDB20A8}" type="slidenum">
              <a:rPr lang="zh-CN" altLang="en-US"/>
              <a:pPr>
                <a:defRPr/>
              </a:pPr>
              <a:t>‹#›</a:t>
            </a:fld>
            <a:endParaRPr lang="zh-CN" altLang="en-US"/>
          </a:p>
        </p:txBody>
      </p:sp>
    </p:spTree>
    <p:extLst>
      <p:ext uri="{BB962C8B-B14F-4D97-AF65-F5344CB8AC3E}">
        <p14:creationId xmlns:p14="http://schemas.microsoft.com/office/powerpoint/2010/main" val="83904508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kumimoji="1" lang="zh-CN" altLang="en-US" smtClean="0"/>
              <a:t>不仅在上游收购花儿影视、携手兄弟公司乐视影业，同时在下游布局智能终端以及紧密相关的大屏“</a:t>
            </a:r>
            <a:r>
              <a:rPr kumimoji="1" lang="en-US" altLang="zh-CN" smtClean="0"/>
              <a:t>LETVUI</a:t>
            </a:r>
            <a:r>
              <a:rPr kumimoji="1" lang="zh-CN" altLang="en-US" smtClean="0"/>
              <a:t>”</a:t>
            </a:r>
            <a:r>
              <a:rPr kumimoji="1" lang="en-US" altLang="zh-CN" smtClean="0"/>
              <a:t>\</a:t>
            </a:r>
            <a:r>
              <a:rPr kumimoji="1" lang="zh-CN" altLang="en-US" smtClean="0"/>
              <a:t>大屏应用市场</a:t>
            </a:r>
            <a:r>
              <a:rPr kumimoji="1" lang="en-US" altLang="zh-CN" smtClean="0"/>
              <a:t>LETV</a:t>
            </a:r>
            <a:r>
              <a:rPr kumimoji="1" lang="zh-CN" altLang="en-US" smtClean="0"/>
              <a:t> </a:t>
            </a:r>
            <a:r>
              <a:rPr kumimoji="1" lang="en-US" altLang="zh-CN" smtClean="0"/>
              <a:t>STORE</a:t>
            </a:r>
            <a:r>
              <a:rPr kumimoji="1" lang="zh-CN" altLang="en-US" smtClean="0"/>
              <a:t>的发展，由此为用户呈现一个完整的“乐视生态体验”。</a:t>
            </a:r>
          </a:p>
        </p:txBody>
      </p:sp>
      <p:sp>
        <p:nvSpPr>
          <p:cNvPr id="19460"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AB294BB-5FCD-4ABE-B8D6-479415EF9C89}" type="slidenum">
              <a:rPr kumimoji="0" lang="zh-CN" altLang="en-US">
                <a:latin typeface="Calibri" panose="020F0502020204030204" pitchFamily="34" charset="0"/>
              </a:rPr>
              <a:pPr/>
              <a:t>3</a:t>
            </a:fld>
            <a:endParaRPr kumimoji="0" lang="zh-CN" altLang="en-US">
              <a:latin typeface="Calibri" panose="020F0502020204030204" pitchFamily="34" charset="0"/>
            </a:endParaRPr>
          </a:p>
        </p:txBody>
      </p:sp>
    </p:spTree>
    <p:extLst>
      <p:ext uri="{BB962C8B-B14F-4D97-AF65-F5344CB8AC3E}">
        <p14:creationId xmlns:p14="http://schemas.microsoft.com/office/powerpoint/2010/main" val="2347646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66750" y="1143000"/>
            <a:ext cx="55245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92192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eaLnBrk="1" fontAlgn="auto" hangingPunct="1">
              <a:spcBef>
                <a:spcPts val="0"/>
              </a:spcBef>
              <a:spcAft>
                <a:spcPts val="0"/>
              </a:spcAft>
              <a:defRPr/>
            </a:pPr>
            <a:r>
              <a:rPr lang="zh-CN" altLang="en-US" dirty="0" smtClean="0">
                <a:solidFill>
                  <a:srgbClr val="FFFFFF"/>
                </a:solidFill>
                <a:latin typeface="ヒラギノ角ゴ ProN"/>
                <a:ea typeface="ヒラギノ角ゴ ProN"/>
                <a:cs typeface="ヒラギノ角ゴ ProN"/>
              </a:rPr>
              <a:t>涵盖：汽车、母婴</a:t>
            </a:r>
            <a:r>
              <a:rPr lang="en-US" altLang="zh-CN" dirty="0" smtClean="0">
                <a:solidFill>
                  <a:srgbClr val="FFFFFF"/>
                </a:solidFill>
                <a:latin typeface="ヒラギノ角ゴ ProN"/>
                <a:ea typeface="ヒラギノ角ゴ ProN"/>
                <a:cs typeface="ヒラギノ角ゴ ProN"/>
              </a:rPr>
              <a:t>/</a:t>
            </a:r>
            <a:r>
              <a:rPr lang="zh-CN" altLang="en-US" dirty="0" smtClean="0">
                <a:solidFill>
                  <a:srgbClr val="FFFFFF"/>
                </a:solidFill>
                <a:latin typeface="ヒラギノ角ゴ ProN"/>
                <a:ea typeface="ヒラギノ角ゴ ProN"/>
                <a:cs typeface="ヒラギノ角ゴ ProN"/>
              </a:rPr>
              <a:t>儿童、</a:t>
            </a:r>
            <a:r>
              <a:rPr lang="en-US" altLang="zh-CN" dirty="0" smtClean="0">
                <a:solidFill>
                  <a:srgbClr val="FFFFFF"/>
                </a:solidFill>
                <a:latin typeface="ヒラギノ角ゴ ProN"/>
                <a:ea typeface="ヒラギノ角ゴ ProN"/>
                <a:cs typeface="ヒラギノ角ゴ ProN"/>
              </a:rPr>
              <a:t>IT</a:t>
            </a:r>
            <a:r>
              <a:rPr lang="zh-CN" altLang="en-US" dirty="0" smtClean="0">
                <a:solidFill>
                  <a:srgbClr val="FFFFFF"/>
                </a:solidFill>
                <a:latin typeface="ヒラギノ角ゴ ProN"/>
                <a:ea typeface="ヒラギノ角ゴ ProN"/>
                <a:cs typeface="ヒラギノ角ゴ ProN"/>
              </a:rPr>
              <a:t>、健康、综合服务类</a:t>
            </a:r>
            <a:r>
              <a:rPr lang="en-US" altLang="zh-CN" dirty="0" err="1" smtClean="0">
                <a:solidFill>
                  <a:srgbClr val="FFFFFF"/>
                </a:solidFill>
                <a:latin typeface="ヒラギノ角ゴ ProN"/>
                <a:ea typeface="ヒラギノ角ゴ ProN"/>
                <a:cs typeface="ヒラギノ角ゴ ProN"/>
              </a:rPr>
              <a:t>TOP</a:t>
            </a:r>
            <a:r>
              <a:rPr lang="en-US" altLang="en-US" dirty="0" err="1" smtClean="0">
                <a:solidFill>
                  <a:srgbClr val="FFFFFF"/>
                </a:solidFill>
                <a:latin typeface="ヒラギノ角ゴ ProN"/>
                <a:ea typeface="ヒラギノ角ゴ ProN"/>
                <a:cs typeface="ヒラギノ角ゴ ProN"/>
              </a:rPr>
              <a:t>级</a:t>
            </a:r>
            <a:r>
              <a:rPr lang="zh-CN" altLang="en-US" dirty="0" smtClean="0">
                <a:solidFill>
                  <a:srgbClr val="FFFFFF"/>
                </a:solidFill>
                <a:latin typeface="ヒラギノ角ゴ ProN"/>
                <a:ea typeface="ヒラギノ角ゴ ProN"/>
                <a:cs typeface="ヒラギノ角ゴ ProN"/>
              </a:rPr>
              <a:t>电商平台</a:t>
            </a:r>
            <a:endParaRPr lang="en-US" altLang="zh-CN" dirty="0" smtClean="0">
              <a:solidFill>
                <a:srgbClr val="FFFFFF"/>
              </a:solidFill>
              <a:latin typeface="ヒラギノ角ゴ ProN"/>
              <a:ea typeface="ヒラギノ角ゴ ProN"/>
              <a:cs typeface="ヒラギノ角ゴ ProN"/>
            </a:endParaRPr>
          </a:p>
          <a:p>
            <a:pPr eaLnBrk="1" fontAlgn="auto" hangingPunct="1">
              <a:spcBef>
                <a:spcPts val="0"/>
              </a:spcBef>
              <a:spcAft>
                <a:spcPts val="0"/>
              </a:spcAft>
              <a:defRPr/>
            </a:pPr>
            <a:r>
              <a:rPr lang="zh-CN" altLang="en-US" dirty="0" smtClean="0">
                <a:solidFill>
                  <a:srgbClr val="FFFFFF"/>
                </a:solidFill>
                <a:latin typeface="ヒラギノ角ゴ ProN"/>
                <a:ea typeface="ヒラギノ角ゴ ProN"/>
                <a:cs typeface="ヒラギノ角ゴ ProN"/>
              </a:rPr>
              <a:t>可</a:t>
            </a:r>
            <a:r>
              <a:rPr lang="zh-CN" altLang="en-US" dirty="0" smtClean="0">
                <a:solidFill>
                  <a:srgbClr val="FFFFFF"/>
                </a:solidFill>
                <a:latin typeface="Heiti SC"/>
                <a:ea typeface="Heiti SC"/>
                <a:cs typeface="Heiti SC"/>
              </a:rPr>
              <a:t>变现</a:t>
            </a:r>
            <a:r>
              <a:rPr lang="zh-CN" altLang="en-US" dirty="0" smtClean="0">
                <a:solidFill>
                  <a:srgbClr val="FFFFFF"/>
                </a:solidFill>
                <a:latin typeface="Lucida Grande"/>
                <a:ea typeface="Lucida Grande"/>
                <a:cs typeface="Lucida Grande"/>
              </a:rPr>
              <a:t>vv</a:t>
            </a:r>
            <a:r>
              <a:rPr lang="zh-CN" altLang="en-US" dirty="0" smtClean="0">
                <a:solidFill>
                  <a:srgbClr val="FFFFFF"/>
                </a:solidFill>
                <a:latin typeface="ヒラギノ角ゴ ProN"/>
                <a:ea typeface="ヒラギノ角ゴ ProN"/>
                <a:cs typeface="ヒラギノ角ゴ ProN"/>
              </a:rPr>
              <a:t>量：</a:t>
            </a:r>
            <a:r>
              <a:rPr lang="en-US" altLang="zh-CN" dirty="0" smtClean="0">
                <a:solidFill>
                  <a:srgbClr val="FFFFFF"/>
                </a:solidFill>
                <a:latin typeface="ヒラギノ角ゴ ProN"/>
                <a:ea typeface="ヒラギノ角ゴ ProN"/>
                <a:cs typeface="ヒラギノ角ゴ ProN"/>
              </a:rPr>
              <a:t>1200</a:t>
            </a:r>
            <a:r>
              <a:rPr lang="zh-CN" altLang="en-US" dirty="0" smtClean="0">
                <a:solidFill>
                  <a:srgbClr val="FFFFFF"/>
                </a:solidFill>
                <a:latin typeface="Lucida Grande"/>
                <a:ea typeface="Lucida Grande"/>
                <a:cs typeface="Lucida Grande"/>
              </a:rPr>
              <a:t>.46</a:t>
            </a:r>
            <a:r>
              <a:rPr lang="zh-CN" altLang="en-US" dirty="0" smtClean="0">
                <a:solidFill>
                  <a:srgbClr val="FFFFFF"/>
                </a:solidFill>
                <a:latin typeface="ヒラギノ角ゴ ProN"/>
                <a:ea typeface="ヒラギノ角ゴ ProN"/>
                <a:cs typeface="ヒラギノ角ゴ ProN"/>
              </a:rPr>
              <a:t>万（近一周数据均</a:t>
            </a:r>
            <a:r>
              <a:rPr lang="zh-CN" altLang="en-US" dirty="0" smtClean="0">
                <a:solidFill>
                  <a:srgbClr val="FFFFFF"/>
                </a:solidFill>
                <a:latin typeface="Heiti SC"/>
                <a:ea typeface="Heiti SC"/>
                <a:cs typeface="Heiti SC"/>
              </a:rPr>
              <a:t>值</a:t>
            </a:r>
            <a:r>
              <a:rPr lang="zh-CN" altLang="en-US" dirty="0" smtClean="0">
                <a:solidFill>
                  <a:srgbClr val="FFFFFF"/>
                </a:solidFill>
                <a:latin typeface="ヒラギノ角ゴ ProN"/>
                <a:ea typeface="ヒラギノ角ゴ ProN"/>
                <a:cs typeface="ヒラギノ角ゴ ProN"/>
              </a:rPr>
              <a:t>）</a:t>
            </a:r>
            <a:endParaRPr lang="zh-CN" altLang="en-US" dirty="0" smtClean="0">
              <a:solidFill>
                <a:srgbClr val="FFFFFF"/>
              </a:solidFill>
              <a:latin typeface="Lucida Grande"/>
              <a:ea typeface="Lucida Grande"/>
              <a:cs typeface="Lucida Grande"/>
            </a:endParaRPr>
          </a:p>
          <a:p>
            <a:pPr eaLnBrk="1" fontAlgn="auto" hangingPunct="1">
              <a:spcBef>
                <a:spcPts val="0"/>
              </a:spcBef>
              <a:spcAft>
                <a:spcPts val="0"/>
              </a:spcAft>
              <a:defRPr/>
            </a:pPr>
            <a:r>
              <a:rPr lang="zh-CN" altLang="en-US" dirty="0" smtClean="0">
                <a:solidFill>
                  <a:srgbClr val="FFFFFF"/>
                </a:solidFill>
                <a:latin typeface="ヒラギノ角ゴ ProN"/>
                <a:ea typeface="ヒラギノ角ゴ ProN"/>
                <a:cs typeface="ヒラギノ角ゴ ProN"/>
              </a:rPr>
              <a:t>广告投放：支持广告投放的渠道有</a:t>
            </a:r>
            <a:r>
              <a:rPr lang="zh-CN" altLang="en-US" dirty="0" smtClean="0">
                <a:solidFill>
                  <a:srgbClr val="FFFFFF"/>
                </a:solidFill>
                <a:latin typeface="Lucida Grande"/>
                <a:ea typeface="Lucida Grande"/>
                <a:cs typeface="Lucida Grande"/>
              </a:rPr>
              <a:t>19</a:t>
            </a:r>
            <a:r>
              <a:rPr lang="zh-CN" altLang="en-US" dirty="0" smtClean="0">
                <a:solidFill>
                  <a:srgbClr val="FFFFFF"/>
                </a:solidFill>
                <a:latin typeface="ヒラギノ角ゴ ProN"/>
                <a:ea typeface="ヒラギノ角ゴ ProN"/>
                <a:cs typeface="ヒラギノ角ゴ ProN"/>
              </a:rPr>
              <a:t>个</a:t>
            </a:r>
            <a:endParaRPr lang="zh-CN" altLang="en-US" dirty="0" smtClean="0">
              <a:solidFill>
                <a:srgbClr val="FFFFFF"/>
              </a:solidFill>
              <a:latin typeface="Lucida Grande"/>
              <a:ea typeface="Lucida Grande"/>
              <a:cs typeface="Lucida Grande"/>
            </a:endParaRPr>
          </a:p>
          <a:p>
            <a:pPr eaLnBrk="1" fontAlgn="auto" hangingPunct="1">
              <a:spcBef>
                <a:spcPts val="0"/>
              </a:spcBef>
              <a:spcAft>
                <a:spcPts val="0"/>
              </a:spcAft>
              <a:defRPr/>
            </a:pPr>
            <a:r>
              <a:rPr lang="zh-CN" altLang="en-US" dirty="0" smtClean="0">
                <a:solidFill>
                  <a:srgbClr val="FFFFFF"/>
                </a:solidFill>
                <a:latin typeface="ヒラギノ角ゴ ProN"/>
                <a:ea typeface="ヒラギノ角ゴ ProN"/>
                <a:cs typeface="ヒラギノ角ゴ ProN"/>
              </a:rPr>
              <a:t>内容推送：支持内容推送的渠道有</a:t>
            </a:r>
            <a:r>
              <a:rPr lang="zh-CN" altLang="en-US" dirty="0" smtClean="0">
                <a:solidFill>
                  <a:srgbClr val="FFFFFF"/>
                </a:solidFill>
                <a:latin typeface="Lucida Grande"/>
                <a:ea typeface="Lucida Grande"/>
                <a:cs typeface="Lucida Grande"/>
              </a:rPr>
              <a:t>20</a:t>
            </a:r>
            <a:r>
              <a:rPr lang="zh-CN" altLang="en-US" dirty="0" smtClean="0">
                <a:solidFill>
                  <a:srgbClr val="FFFFFF"/>
                </a:solidFill>
                <a:latin typeface="ヒラギノ角ゴ ProN"/>
                <a:ea typeface="ヒラギノ角ゴ ProN"/>
                <a:cs typeface="ヒラギノ角ゴ ProN"/>
              </a:rPr>
              <a:t>个；</a:t>
            </a:r>
            <a:endParaRPr kumimoji="1" lang="zh-CN" altLang="en-US" dirty="0" smtClean="0">
              <a:solidFill>
                <a:srgbClr val="FFFFFF"/>
              </a:solidFill>
              <a:latin typeface="+mn-ea"/>
            </a:endParaRPr>
          </a:p>
        </p:txBody>
      </p:sp>
      <p:sp>
        <p:nvSpPr>
          <p:cNvPr id="22532"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FD15AE-1B85-406D-A199-3A04ED61EA60}" type="slidenum">
              <a:rPr kumimoji="0" lang="zh-CN" altLang="en-US">
                <a:latin typeface="Calibri" panose="020F0502020204030204" pitchFamily="34" charset="0"/>
              </a:rPr>
              <a:pPr/>
              <a:t>5</a:t>
            </a:fld>
            <a:endParaRPr kumimoji="0" lang="zh-CN" altLang="en-US">
              <a:latin typeface="Calibri" panose="020F0502020204030204" pitchFamily="34" charset="0"/>
            </a:endParaRPr>
          </a:p>
        </p:txBody>
      </p:sp>
    </p:spTree>
    <p:extLst>
      <p:ext uri="{BB962C8B-B14F-4D97-AF65-F5344CB8AC3E}">
        <p14:creationId xmlns:p14="http://schemas.microsoft.com/office/powerpoint/2010/main" val="300580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9</a:t>
            </a:r>
            <a:r>
              <a:rPr lang="zh-CN" altLang="zh-CN" smtClean="0"/>
              <a:t>月，艾瑞</a:t>
            </a:r>
            <a:r>
              <a:rPr lang="en-US" altLang="zh-CN" smtClean="0"/>
              <a:t>iUserTracker</a:t>
            </a:r>
            <a:r>
              <a:rPr lang="zh-CN" altLang="zh-CN" smtClean="0"/>
              <a:t>发布了一系列中国主流视频媒体最新数据榜单，在“人均周有效浏览时间”、 “一周总有效浏览时间”和“周日均覆盖人数”三项核心指标排名上，乐视网分别位列第一、第三和第五、，以优异表现稳居视频媒体第一阵营。</a:t>
            </a:r>
          </a:p>
          <a:p>
            <a:pPr eaLnBrk="1" hangingPunct="1">
              <a:spcBef>
                <a:spcPct val="0"/>
              </a:spcBef>
            </a:pPr>
            <a:endParaRPr kumimoji="1" lang="zh-CN" altLang="en-US" smtClean="0"/>
          </a:p>
        </p:txBody>
      </p:sp>
      <p:sp>
        <p:nvSpPr>
          <p:cNvPr id="28676"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030104D-8C35-456B-B61F-8B14DF85CC9F}" type="slidenum">
              <a:rPr lang="zh-CN" altLang="en-US">
                <a:latin typeface="Calibri" panose="020F0502020204030204" pitchFamily="34" charset="0"/>
              </a:rPr>
              <a:pPr/>
              <a:t>10</a:t>
            </a:fld>
            <a:endParaRPr lang="zh-CN" altLang="en-US">
              <a:latin typeface="Calibri" panose="020F0502020204030204" pitchFamily="34" charset="0"/>
            </a:endParaRPr>
          </a:p>
        </p:txBody>
      </p:sp>
    </p:spTree>
    <p:extLst>
      <p:ext uri="{BB962C8B-B14F-4D97-AF65-F5344CB8AC3E}">
        <p14:creationId xmlns:p14="http://schemas.microsoft.com/office/powerpoint/2010/main" val="2558207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zh-CN" smtClean="0"/>
              <a:t>通过</a:t>
            </a:r>
            <a:r>
              <a:rPr lang="en-US" altLang="zh-CN" smtClean="0"/>
              <a:t>comScore-Media Metrix</a:t>
            </a:r>
            <a:r>
              <a:rPr lang="zh-CN" altLang="zh-CN" smtClean="0"/>
              <a:t>数据发现，</a:t>
            </a:r>
            <a:r>
              <a:rPr lang="en-US" altLang="zh-CN" smtClean="0"/>
              <a:t>2013</a:t>
            </a:r>
            <a:r>
              <a:rPr lang="zh-CN" altLang="zh-CN" smtClean="0"/>
              <a:t>年</a:t>
            </a:r>
            <a:r>
              <a:rPr lang="en-US" altLang="zh-CN" smtClean="0"/>
              <a:t>9</a:t>
            </a:r>
            <a:r>
              <a:rPr lang="zh-CN" altLang="zh-CN" smtClean="0"/>
              <a:t>月乐视网的月度总覆盖人数达到</a:t>
            </a:r>
            <a:r>
              <a:rPr lang="en-US" altLang="zh-CN" smtClean="0"/>
              <a:t>1.72</a:t>
            </a:r>
            <a:r>
              <a:rPr lang="zh-CN" altLang="zh-CN" smtClean="0"/>
              <a:t>亿，用户规模得到进一步提升，跃居行业第二。 </a:t>
            </a:r>
          </a:p>
          <a:p>
            <a:pPr eaLnBrk="1" hangingPunct="1">
              <a:spcBef>
                <a:spcPct val="0"/>
              </a:spcBef>
            </a:pPr>
            <a:r>
              <a:rPr lang="zh-CN" altLang="zh-CN" smtClean="0"/>
              <a:t>通过</a:t>
            </a:r>
            <a:r>
              <a:rPr lang="en-US" altLang="zh-CN" smtClean="0"/>
              <a:t>comScore-Video Metrix</a:t>
            </a:r>
            <a:r>
              <a:rPr lang="zh-CN" altLang="zh-CN" smtClean="0"/>
              <a:t>数据发现，</a:t>
            </a:r>
            <a:r>
              <a:rPr lang="en-US" altLang="zh-CN" smtClean="0"/>
              <a:t>2013</a:t>
            </a:r>
            <a:r>
              <a:rPr lang="zh-CN" altLang="zh-CN" smtClean="0"/>
              <a:t>年</a:t>
            </a:r>
            <a:r>
              <a:rPr lang="en-US" altLang="zh-CN" smtClean="0"/>
              <a:t>8</a:t>
            </a:r>
            <a:r>
              <a:rPr lang="zh-CN" altLang="zh-CN" smtClean="0"/>
              <a:t>月乐视网视频播放总时长达到</a:t>
            </a:r>
            <a:r>
              <a:rPr lang="en-US" altLang="zh-CN" smtClean="0"/>
              <a:t>283.70</a:t>
            </a:r>
            <a:r>
              <a:rPr lang="zh-CN" altLang="zh-CN" smtClean="0"/>
              <a:t>亿分钟</a:t>
            </a:r>
            <a:r>
              <a:rPr lang="en-US" altLang="zh-CN" smtClean="0"/>
              <a:t>,</a:t>
            </a:r>
            <a:r>
              <a:rPr lang="zh-CN" altLang="zh-CN" smtClean="0"/>
              <a:t>环比增幅达</a:t>
            </a:r>
            <a:r>
              <a:rPr lang="en-US" altLang="zh-CN" smtClean="0"/>
              <a:t>10.1%</a:t>
            </a:r>
            <a:r>
              <a:rPr lang="zh-CN" altLang="zh-CN" smtClean="0"/>
              <a:t>，已位居行业第二。</a:t>
            </a:r>
          </a:p>
          <a:p>
            <a:pPr eaLnBrk="1" hangingPunct="1">
              <a:spcBef>
                <a:spcPct val="0"/>
              </a:spcBef>
            </a:pPr>
            <a:r>
              <a:rPr lang="en-US" altLang="zh-CN" b="1" smtClean="0"/>
              <a:t>comScore </a:t>
            </a:r>
            <a:r>
              <a:rPr lang="zh-CN" altLang="zh-CN" b="1" smtClean="0"/>
              <a:t>视频媒体排名</a:t>
            </a:r>
            <a:r>
              <a:rPr lang="en-US" altLang="zh-CN" b="1" smtClean="0"/>
              <a:t>TOP2</a:t>
            </a:r>
            <a:r>
              <a:rPr lang="zh-CN" altLang="zh-CN" b="1" smtClean="0"/>
              <a:t>，视频播放时长</a:t>
            </a:r>
            <a:r>
              <a:rPr lang="en-US" altLang="zh-CN" b="1" smtClean="0"/>
              <a:t>TOP2</a:t>
            </a:r>
            <a:r>
              <a:rPr lang="zh-CN" altLang="zh-CN" smtClean="0"/>
              <a:t> </a:t>
            </a:r>
            <a:endParaRPr kumimoji="1" lang="zh-CN" altLang="en-US" smtClean="0"/>
          </a:p>
        </p:txBody>
      </p:sp>
      <p:sp>
        <p:nvSpPr>
          <p:cNvPr id="30724"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8A60B49-0AB0-44A2-8E91-6338F1D52D48}" type="slidenum">
              <a:rPr lang="zh-CN" altLang="en-US">
                <a:latin typeface="Calibri" panose="020F0502020204030204" pitchFamily="34" charset="0"/>
              </a:rPr>
              <a:pPr/>
              <a:t>11</a:t>
            </a:fld>
            <a:endParaRPr lang="zh-CN" altLang="en-US">
              <a:latin typeface="Calibri" panose="020F0502020204030204" pitchFamily="34" charset="0"/>
            </a:endParaRPr>
          </a:p>
        </p:txBody>
      </p:sp>
    </p:spTree>
    <p:extLst>
      <p:ext uri="{BB962C8B-B14F-4D97-AF65-F5344CB8AC3E}">
        <p14:creationId xmlns:p14="http://schemas.microsoft.com/office/powerpoint/2010/main" val="1661411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zh-CN" b="1" smtClean="0"/>
              <a:t>“科技</a:t>
            </a:r>
            <a:r>
              <a:rPr lang="en-US" altLang="zh-CN" b="1" smtClean="0"/>
              <a:t>+</a:t>
            </a:r>
            <a:r>
              <a:rPr lang="zh-CN" altLang="zh-CN" b="1" smtClean="0"/>
              <a:t>娱乐”双重基因的品牌优势</a:t>
            </a:r>
            <a:endParaRPr lang="zh-CN" altLang="zh-CN" smtClean="0"/>
          </a:p>
          <a:p>
            <a:pPr eaLnBrk="1" hangingPunct="1">
              <a:spcBef>
                <a:spcPct val="0"/>
              </a:spcBef>
            </a:pPr>
            <a:r>
              <a:rPr lang="zh-CN" altLang="zh-CN" smtClean="0"/>
              <a:t>通过技术研发，在乐视生态基础上实现的多屏一致体验也提升了用户对乐视网平台的粘性和依赖度，单用户有效时长超越同行业伙伴增长至行业第一，乐视网周总有效浏览时间位列行业三甲，展示了未来乐视网开发除前贴片之外的广告产品的巨大空间。</a:t>
            </a:r>
          </a:p>
          <a:p>
            <a:pPr eaLnBrk="1" hangingPunct="1">
              <a:spcBef>
                <a:spcPct val="0"/>
              </a:spcBef>
            </a:pPr>
            <a:endParaRPr lang="en-US" altLang="zh-CN" smtClean="0"/>
          </a:p>
          <a:p>
            <a:pPr eaLnBrk="1" hangingPunct="1">
              <a:spcBef>
                <a:spcPct val="0"/>
              </a:spcBef>
            </a:pPr>
            <a:r>
              <a:rPr lang="zh-CN" altLang="zh-CN" smtClean="0"/>
              <a:t>描述：依据艾瑞</a:t>
            </a:r>
            <a:r>
              <a:rPr lang="en-US" altLang="zh-CN" smtClean="0"/>
              <a:t>iUserTracker</a:t>
            </a:r>
            <a:r>
              <a:rPr lang="zh-CN" altLang="zh-CN" smtClean="0"/>
              <a:t>最新数据，</a:t>
            </a:r>
            <a:r>
              <a:rPr lang="en-US" altLang="zh-CN" smtClean="0"/>
              <a:t>2013</a:t>
            </a:r>
            <a:r>
              <a:rPr lang="zh-CN" altLang="zh-CN" smtClean="0"/>
              <a:t>年</a:t>
            </a:r>
            <a:r>
              <a:rPr lang="en-US" altLang="zh-CN" smtClean="0"/>
              <a:t>9</a:t>
            </a:r>
            <a:r>
              <a:rPr lang="zh-CN" altLang="zh-CN" smtClean="0"/>
              <a:t>月</a:t>
            </a:r>
            <a:r>
              <a:rPr lang="en-US" altLang="zh-CN" smtClean="0"/>
              <a:t>23</a:t>
            </a:r>
            <a:r>
              <a:rPr lang="zh-CN" altLang="zh-CN" smtClean="0"/>
              <a:t>日至</a:t>
            </a:r>
            <a:r>
              <a:rPr lang="en-US" altLang="zh-CN" smtClean="0"/>
              <a:t>9</a:t>
            </a:r>
            <a:r>
              <a:rPr lang="zh-CN" altLang="zh-CN" smtClean="0"/>
              <a:t>月</a:t>
            </a:r>
            <a:r>
              <a:rPr lang="en-US" altLang="zh-CN" smtClean="0"/>
              <a:t>29</a:t>
            </a:r>
            <a:r>
              <a:rPr lang="zh-CN" altLang="zh-CN" smtClean="0"/>
              <a:t>日，乐视网人均一周有效浏览时长达到</a:t>
            </a:r>
            <a:r>
              <a:rPr lang="en-US" altLang="zh-CN" smtClean="0"/>
              <a:t>5015.9</a:t>
            </a:r>
            <a:r>
              <a:rPr lang="zh-CN" altLang="zh-CN" smtClean="0"/>
              <a:t>秒，稳居行业第一。</a:t>
            </a:r>
          </a:p>
        </p:txBody>
      </p:sp>
      <p:sp>
        <p:nvSpPr>
          <p:cNvPr id="32772"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86DC8B1-28AB-4C67-8D73-4CA27B756673}" type="slidenum">
              <a:rPr lang="zh-CN" altLang="en-US">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1122968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zh-CN" b="1" smtClean="0"/>
              <a:t>重点频道覆盖人数稳居前三，综合内容娱乐化运营多维度触及受众</a:t>
            </a:r>
            <a:endParaRPr lang="zh-CN" altLang="zh-CN" smtClean="0"/>
          </a:p>
          <a:p>
            <a:pPr eaLnBrk="1" hangingPunct="1">
              <a:spcBef>
                <a:spcPct val="0"/>
              </a:spcBef>
            </a:pPr>
            <a:r>
              <a:rPr lang="zh-CN" altLang="zh-CN" smtClean="0"/>
              <a:t>艾瑞</a:t>
            </a:r>
            <a:r>
              <a:rPr lang="en-US" altLang="zh-CN" smtClean="0"/>
              <a:t>IVT</a:t>
            </a:r>
            <a:r>
              <a:rPr lang="zh-CN" altLang="zh-CN" smtClean="0"/>
              <a:t>对乐视网电视剧、电影和动漫等重点频道的周覆盖人数进行了监测，效果数据显示，三大频道的排名均进入视频行业</a:t>
            </a:r>
            <a:r>
              <a:rPr lang="en-US" altLang="zh-CN" smtClean="0"/>
              <a:t>TOP3</a:t>
            </a:r>
            <a:r>
              <a:rPr lang="zh-CN" altLang="zh-CN" smtClean="0"/>
              <a:t>，为乐视网整体</a:t>
            </a:r>
            <a:r>
              <a:rPr lang="en-US" altLang="zh-CN" smtClean="0"/>
              <a:t>UV</a:t>
            </a:r>
            <a:r>
              <a:rPr lang="zh-CN" altLang="zh-CN" smtClean="0"/>
              <a:t>排名稳居行业</a:t>
            </a:r>
            <a:r>
              <a:rPr lang="en-US" altLang="zh-CN" smtClean="0"/>
              <a:t>TOP5</a:t>
            </a:r>
            <a:r>
              <a:rPr lang="zh-CN" altLang="zh-CN" smtClean="0"/>
              <a:t>奠定了良好的基础。。传递新增用户行为的动漫频道以</a:t>
            </a:r>
            <a:r>
              <a:rPr lang="en-US" altLang="zh-CN" smtClean="0"/>
              <a:t>5303%</a:t>
            </a:r>
            <a:r>
              <a:rPr lang="zh-CN" altLang="zh-CN" smtClean="0"/>
              <a:t>的惊人覆盖数增幅冲入行业前三。乐视网体育频道更是以</a:t>
            </a:r>
            <a:r>
              <a:rPr lang="en-US" altLang="zh-CN" smtClean="0"/>
              <a:t>831%</a:t>
            </a:r>
            <a:r>
              <a:rPr lang="zh-CN" altLang="zh-CN" smtClean="0"/>
              <a:t>的用户增长幅度拔得行业头筹。</a:t>
            </a:r>
          </a:p>
          <a:p>
            <a:pPr eaLnBrk="1" hangingPunct="1">
              <a:spcBef>
                <a:spcPct val="0"/>
              </a:spcBef>
            </a:pPr>
            <a:endParaRPr lang="en-US" altLang="zh-CN" smtClean="0"/>
          </a:p>
          <a:p>
            <a:pPr eaLnBrk="1" hangingPunct="1">
              <a:spcBef>
                <a:spcPct val="0"/>
              </a:spcBef>
            </a:pPr>
            <a:r>
              <a:rPr lang="zh-CN" altLang="zh-CN" smtClean="0"/>
              <a:t>艾瑞</a:t>
            </a:r>
            <a:r>
              <a:rPr lang="en-US" altLang="zh-CN" smtClean="0"/>
              <a:t>iVideoTracker</a:t>
            </a:r>
            <a:r>
              <a:rPr lang="zh-CN" altLang="zh-CN" smtClean="0"/>
              <a:t>最新数据，</a:t>
            </a:r>
            <a:r>
              <a:rPr lang="en-US" altLang="zh-CN" smtClean="0"/>
              <a:t>2013</a:t>
            </a:r>
            <a:r>
              <a:rPr lang="zh-CN" altLang="zh-CN" smtClean="0"/>
              <a:t>年</a:t>
            </a:r>
            <a:r>
              <a:rPr lang="en-US" altLang="zh-CN" smtClean="0"/>
              <a:t>8</a:t>
            </a:r>
            <a:r>
              <a:rPr lang="zh-CN" altLang="zh-CN" smtClean="0"/>
              <a:t>月，乐视网在电影频道月度覆盖人数排名已升至第二位。</a:t>
            </a:r>
          </a:p>
          <a:p>
            <a:pPr eaLnBrk="1" hangingPunct="1">
              <a:spcBef>
                <a:spcPct val="0"/>
              </a:spcBef>
            </a:pPr>
            <a:r>
              <a:rPr lang="zh-CN" altLang="zh-CN" smtClean="0"/>
              <a:t>艾瑞</a:t>
            </a:r>
            <a:r>
              <a:rPr lang="en-US" altLang="zh-CN" smtClean="0"/>
              <a:t>iVideoTracker</a:t>
            </a:r>
            <a:r>
              <a:rPr lang="zh-CN" altLang="zh-CN" smtClean="0"/>
              <a:t>最新数据，</a:t>
            </a:r>
            <a:r>
              <a:rPr lang="en-US" altLang="zh-CN" smtClean="0"/>
              <a:t>2013</a:t>
            </a:r>
            <a:r>
              <a:rPr lang="zh-CN" altLang="zh-CN" smtClean="0"/>
              <a:t>年</a:t>
            </a:r>
            <a:r>
              <a:rPr lang="en-US" altLang="zh-CN" smtClean="0"/>
              <a:t>8</a:t>
            </a:r>
            <a:r>
              <a:rPr lang="zh-CN" altLang="zh-CN" smtClean="0"/>
              <a:t>月，乐视网在电视剧频道月度覆盖人数排名已升至第三位。</a:t>
            </a:r>
            <a:r>
              <a:rPr lang="en-US" altLang="zh-CN" smtClean="0"/>
              <a:t>	</a:t>
            </a:r>
            <a:r>
              <a:rPr lang="zh-CN" altLang="zh-CN" smtClean="0"/>
              <a:t> </a:t>
            </a:r>
            <a:endParaRPr kumimoji="1" lang="zh-CN" altLang="en-US" smtClean="0"/>
          </a:p>
        </p:txBody>
      </p:sp>
      <p:sp>
        <p:nvSpPr>
          <p:cNvPr id="34820"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C81374C-5488-4401-8A5C-4AF2D59741E1}" type="slidenum">
              <a:rPr lang="zh-CN" altLang="en-US">
                <a:latin typeface="Calibri" panose="020F0502020204030204" pitchFamily="34" charset="0"/>
              </a:rPr>
              <a:pPr/>
              <a:t>13</a:t>
            </a:fld>
            <a:endParaRPr lang="zh-CN" altLang="en-US">
              <a:latin typeface="Calibri" panose="020F0502020204030204" pitchFamily="34" charset="0"/>
            </a:endParaRPr>
          </a:p>
        </p:txBody>
      </p:sp>
    </p:spTree>
    <p:extLst>
      <p:ext uri="{BB962C8B-B14F-4D97-AF65-F5344CB8AC3E}">
        <p14:creationId xmlns:p14="http://schemas.microsoft.com/office/powerpoint/2010/main" val="222040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latin typeface="微软雅黑" panose="020B0503020204020204" pitchFamily="34" charset="-122"/>
                <a:ea typeface="微软雅黑" panose="020B0503020204020204" pitchFamily="34" charset="-122"/>
              </a:rPr>
              <a:t>晚间</a:t>
            </a:r>
            <a:r>
              <a:rPr lang="en-US" altLang="zh-CN" smtClean="0">
                <a:latin typeface="微软雅黑" panose="020B0503020204020204" pitchFamily="34" charset="-122"/>
                <a:ea typeface="微软雅黑" panose="020B0503020204020204" pitchFamily="34" charset="-122"/>
              </a:rPr>
              <a:t>1800-2200</a:t>
            </a:r>
            <a:r>
              <a:rPr lang="zh-CN" altLang="en-US" smtClean="0">
                <a:latin typeface="微软雅黑" panose="020B0503020204020204" pitchFamily="34" charset="-122"/>
                <a:ea typeface="微软雅黑" panose="020B0503020204020204" pitchFamily="34" charset="-122"/>
              </a:rPr>
              <a:t>点是用户使用各种平台登陆乐视网的高峰期，其中乐视超级电视和乐视盒子的比例高于其他平台；智能手机使用呈现碎片化特征；</a:t>
            </a:r>
            <a:endParaRPr kumimoji="1" lang="zh-CN" altLang="en-US" smtClean="0"/>
          </a:p>
        </p:txBody>
      </p:sp>
      <p:sp>
        <p:nvSpPr>
          <p:cNvPr id="37892"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19B2D79-9F4D-4036-ADD1-47D28AC7245D}" type="slidenum">
              <a:rPr lang="zh-CN" altLang="en-US">
                <a:latin typeface="Calibri" panose="020F0502020204030204" pitchFamily="34" charset="0"/>
              </a:rPr>
              <a:pPr/>
              <a:t>15</a:t>
            </a:fld>
            <a:endParaRPr lang="zh-CN" altLang="en-US">
              <a:latin typeface="Calibri" panose="020F0502020204030204" pitchFamily="34" charset="0"/>
            </a:endParaRPr>
          </a:p>
        </p:txBody>
      </p:sp>
    </p:spTree>
    <p:extLst>
      <p:ext uri="{BB962C8B-B14F-4D97-AF65-F5344CB8AC3E}">
        <p14:creationId xmlns:p14="http://schemas.microsoft.com/office/powerpoint/2010/main" val="4162084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z="1600" smtClean="0">
                <a:latin typeface="微软雅黑" panose="020B0503020204020204" pitchFamily="34" charset="-122"/>
                <a:ea typeface="微软雅黑" panose="020B0503020204020204" pitchFamily="34" charset="-122"/>
              </a:rPr>
              <a:t>乐视超级电视</a:t>
            </a:r>
            <a:r>
              <a:rPr lang="en-US" altLang="zh-CN" sz="1600" smtClean="0">
                <a:latin typeface="微软雅黑" panose="020B0503020204020204" pitchFamily="34" charset="-122"/>
                <a:ea typeface="微软雅黑" panose="020B0503020204020204" pitchFamily="34" charset="-122"/>
              </a:rPr>
              <a:t>/</a:t>
            </a:r>
            <a:r>
              <a:rPr lang="zh-CN" altLang="en-US" sz="1600" smtClean="0">
                <a:latin typeface="微软雅黑" panose="020B0503020204020204" pitchFamily="34" charset="-122"/>
                <a:ea typeface="微软雅黑" panose="020B0503020204020204" pitchFamily="34" charset="-122"/>
              </a:rPr>
              <a:t>盒子已经在改变用户的终端使用习惯</a:t>
            </a:r>
            <a:r>
              <a:rPr lang="en-US" altLang="zh-CN" sz="1600" smtClean="0">
                <a:latin typeface="微软雅黑" panose="020B0503020204020204" pitchFamily="34" charset="-122"/>
                <a:ea typeface="微软雅黑" panose="020B0503020204020204" pitchFamily="34" charset="-122"/>
              </a:rPr>
              <a:t/>
            </a:r>
            <a:br>
              <a:rPr lang="en-US" altLang="zh-CN" sz="1600" smtClean="0">
                <a:latin typeface="微软雅黑" panose="020B0503020204020204" pitchFamily="34" charset="-122"/>
                <a:ea typeface="微软雅黑" panose="020B0503020204020204" pitchFamily="34" charset="-122"/>
              </a:rPr>
            </a:br>
            <a:r>
              <a:rPr lang="zh-CN" altLang="en-US" smtClean="0">
                <a:latin typeface="微软雅黑" panose="020B0503020204020204" pitchFamily="34" charset="-122"/>
                <a:ea typeface="微软雅黑" panose="020B0503020204020204" pitchFamily="34" charset="-122"/>
              </a:rPr>
              <a:t>用户购买后上网总时长呈现下降趋势，看电视时长大幅上升，一定程度上可以说明用户对超级电视的依赖加强；</a:t>
            </a:r>
            <a:endParaRPr kumimoji="1" lang="zh-CN" altLang="en-US" smtClean="0"/>
          </a:p>
        </p:txBody>
      </p:sp>
      <p:sp>
        <p:nvSpPr>
          <p:cNvPr id="39940"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FA82305-F275-49F7-A0A1-0D047F2F8084}" type="slidenum">
              <a:rPr lang="zh-CN" altLang="en-US">
                <a:latin typeface="Calibri" panose="020F0502020204030204" pitchFamily="34" charset="0"/>
              </a:rPr>
              <a:pPr/>
              <a:t>16</a:t>
            </a:fld>
            <a:endParaRPr lang="zh-CN" altLang="en-US">
              <a:latin typeface="Calibri" panose="020F0502020204030204" pitchFamily="34" charset="0"/>
            </a:endParaRPr>
          </a:p>
        </p:txBody>
      </p:sp>
    </p:spTree>
    <p:extLst>
      <p:ext uri="{BB962C8B-B14F-4D97-AF65-F5344CB8AC3E}">
        <p14:creationId xmlns:p14="http://schemas.microsoft.com/office/powerpoint/2010/main" val="2976357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latin typeface="微软雅黑" panose="020B0503020204020204" pitchFamily="34" charset="-122"/>
                <a:ea typeface="微软雅黑" panose="020B0503020204020204" pitchFamily="34" charset="-122"/>
              </a:rPr>
              <a:t>跨电视、</a:t>
            </a:r>
            <a:r>
              <a:rPr lang="en-US" altLang="zh-CN" smtClean="0">
                <a:latin typeface="微软雅黑" panose="020B0503020204020204" pitchFamily="34" charset="-122"/>
                <a:ea typeface="微软雅黑" panose="020B0503020204020204" pitchFamily="34" charset="-122"/>
              </a:rPr>
              <a:t>PC</a:t>
            </a:r>
            <a:r>
              <a:rPr lang="zh-CN" altLang="en-US" smtClean="0">
                <a:latin typeface="微软雅黑" panose="020B0503020204020204" pitchFamily="34" charset="-122"/>
                <a:ea typeface="微软雅黑" panose="020B0503020204020204" pitchFamily="34" charset="-122"/>
              </a:rPr>
              <a:t>端和移动端广告投放对于消费者的影响力更为优异；</a:t>
            </a:r>
            <a:r>
              <a:rPr lang="en-US" altLang="zh-CN" smtClean="0">
                <a:latin typeface="微软雅黑" panose="020B0503020204020204" pitchFamily="34" charset="-122"/>
                <a:ea typeface="微软雅黑" panose="020B0503020204020204" pitchFamily="34" charset="-122"/>
              </a:rPr>
              <a:t/>
            </a:r>
            <a:br>
              <a:rPr lang="en-US" altLang="zh-CN" smtClean="0">
                <a:latin typeface="微软雅黑" panose="020B0503020204020204" pitchFamily="34" charset="-122"/>
                <a:ea typeface="微软雅黑" panose="020B0503020204020204" pitchFamily="34" charset="-122"/>
              </a:rPr>
            </a:br>
            <a:r>
              <a:rPr lang="zh-CN" altLang="en-US" smtClean="0">
                <a:latin typeface="微软雅黑" panose="020B0503020204020204" pitchFamily="34" charset="-122"/>
                <a:ea typeface="微软雅黑" panose="020B0503020204020204" pitchFamily="34" charset="-122"/>
              </a:rPr>
              <a:t>且单一通过乐视超级电视</a:t>
            </a:r>
            <a:r>
              <a:rPr lang="en-US" altLang="zh-CN" smtClean="0">
                <a:latin typeface="微软雅黑" panose="020B0503020204020204" pitchFamily="34" charset="-122"/>
                <a:ea typeface="微软雅黑" panose="020B0503020204020204" pitchFamily="34" charset="-122"/>
              </a:rPr>
              <a:t>/</a:t>
            </a:r>
            <a:r>
              <a:rPr lang="zh-CN" altLang="en-US" smtClean="0">
                <a:latin typeface="微软雅黑" panose="020B0503020204020204" pitchFamily="34" charset="-122"/>
                <a:ea typeface="微软雅黑" panose="020B0503020204020204" pitchFamily="34" charset="-122"/>
              </a:rPr>
              <a:t>乐视盒子的效果好于单一通过其他平台的效果；</a:t>
            </a:r>
            <a:endParaRPr kumimoji="1" lang="zh-CN" altLang="en-US" smtClean="0"/>
          </a:p>
        </p:txBody>
      </p:sp>
      <p:sp>
        <p:nvSpPr>
          <p:cNvPr id="41988"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E56F939-B883-4C90-A04C-40E2AC75E5B8}" type="slidenum">
              <a:rPr lang="zh-CN" altLang="en-US">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34773786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descr="矢量智能对象.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9525" y="-627063"/>
            <a:ext cx="14855825" cy="792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593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612220" y="273875"/>
            <a:ext cx="11019949" cy="1139825"/>
          </a:xfrm>
          <a:prstGeom prst="rect">
            <a:avLst/>
          </a:prstGeom>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612220" y="1595755"/>
            <a:ext cx="11019949" cy="4513391"/>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a:xfrm>
            <a:off x="612775" y="6338888"/>
            <a:ext cx="2855913"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fld id="{D623530D-190B-4A18-AE03-11660798ABA4}" type="datetimeFigureOut">
              <a:rPr lang="zh-CN" altLang="en-US"/>
              <a:pPr>
                <a:defRPr/>
              </a:pPr>
              <a:t>2016/2/19</a:t>
            </a:fld>
            <a:endParaRPr lang="zh-CN" altLang="en-US"/>
          </a:p>
        </p:txBody>
      </p:sp>
      <p:sp>
        <p:nvSpPr>
          <p:cNvPr id="5" name="页脚占位符 4"/>
          <p:cNvSpPr>
            <a:spLocks noGrp="1"/>
          </p:cNvSpPr>
          <p:nvPr>
            <p:ph type="ftr" sz="quarter" idx="11"/>
          </p:nvPr>
        </p:nvSpPr>
        <p:spPr>
          <a:xfrm>
            <a:off x="4183063" y="6338888"/>
            <a:ext cx="3878262"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endParaRPr lang="zh-CN" altLang="en-US"/>
          </a:p>
        </p:txBody>
      </p:sp>
      <p:sp>
        <p:nvSpPr>
          <p:cNvPr id="6" name="幻灯片编号占位符 5"/>
          <p:cNvSpPr>
            <a:spLocks noGrp="1"/>
          </p:cNvSpPr>
          <p:nvPr>
            <p:ph type="sldNum" sz="quarter" idx="12"/>
          </p:nvPr>
        </p:nvSpPr>
        <p:spPr>
          <a:xfrm>
            <a:off x="8775700" y="6338888"/>
            <a:ext cx="2855913" cy="363537"/>
          </a:xfrm>
          <a:prstGeom prst="rect">
            <a:avLst/>
          </a:prstGeom>
        </p:spPr>
        <p:txBody>
          <a:bodyPr vert="horz" wrap="square" lIns="91440" tIns="45720" rIns="91440" bIns="45720" numCol="1" anchor="t" anchorCtr="0" compatLnSpc="1">
            <a:prstTxWarp prst="textNoShape">
              <a:avLst/>
            </a:prstTxWarp>
          </a:bodyPr>
          <a:lstStyle>
            <a:lvl1pPr eaLnBrk="1" hangingPunct="1">
              <a:defRPr kumimoji="1" smtClean="0">
                <a:latin typeface="Century Gothic" panose="020B0502020202020204" pitchFamily="34" charset="0"/>
                <a:ea typeface="微软雅黑" panose="020B0503020204020204" pitchFamily="34" charset="-122"/>
              </a:defRPr>
            </a:lvl1pPr>
          </a:lstStyle>
          <a:p>
            <a:pPr>
              <a:defRPr/>
            </a:pPr>
            <a:fld id="{ECD6773A-4F62-44D4-976F-74F450E5616B}" type="slidenum">
              <a:rPr lang="zh-CN" altLang="en-US"/>
              <a:pPr>
                <a:defRPr/>
              </a:pPr>
              <a:t>‹#›</a:t>
            </a:fld>
            <a:endParaRPr lang="zh-CN" altLang="en-US"/>
          </a:p>
        </p:txBody>
      </p:sp>
    </p:spTree>
    <p:extLst>
      <p:ext uri="{BB962C8B-B14F-4D97-AF65-F5344CB8AC3E}">
        <p14:creationId xmlns:p14="http://schemas.microsoft.com/office/powerpoint/2010/main" val="1692794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887261" y="273875"/>
            <a:ext cx="3688197" cy="5817856"/>
          </a:xfrm>
          <a:prstGeom prst="rect">
            <a:avLst/>
          </a:prstGeo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820545" y="273875"/>
            <a:ext cx="10862643" cy="5817856"/>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a:xfrm>
            <a:off x="612775" y="6338888"/>
            <a:ext cx="2855913"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fld id="{DEB76EE7-3D2D-45F2-8F84-29821F308462}" type="datetimeFigureOut">
              <a:rPr lang="zh-CN" altLang="en-US"/>
              <a:pPr>
                <a:defRPr/>
              </a:pPr>
              <a:t>2016/2/19</a:t>
            </a:fld>
            <a:endParaRPr lang="zh-CN" altLang="en-US"/>
          </a:p>
        </p:txBody>
      </p:sp>
      <p:sp>
        <p:nvSpPr>
          <p:cNvPr id="5" name="页脚占位符 4"/>
          <p:cNvSpPr>
            <a:spLocks noGrp="1"/>
          </p:cNvSpPr>
          <p:nvPr>
            <p:ph type="ftr" sz="quarter" idx="11"/>
          </p:nvPr>
        </p:nvSpPr>
        <p:spPr>
          <a:xfrm>
            <a:off x="4183063" y="6338888"/>
            <a:ext cx="3878262"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endParaRPr lang="zh-CN" altLang="en-US"/>
          </a:p>
        </p:txBody>
      </p:sp>
      <p:sp>
        <p:nvSpPr>
          <p:cNvPr id="6" name="幻灯片编号占位符 5"/>
          <p:cNvSpPr>
            <a:spLocks noGrp="1"/>
          </p:cNvSpPr>
          <p:nvPr>
            <p:ph type="sldNum" sz="quarter" idx="12"/>
          </p:nvPr>
        </p:nvSpPr>
        <p:spPr>
          <a:xfrm>
            <a:off x="8775700" y="6338888"/>
            <a:ext cx="2855913" cy="363537"/>
          </a:xfrm>
          <a:prstGeom prst="rect">
            <a:avLst/>
          </a:prstGeom>
        </p:spPr>
        <p:txBody>
          <a:bodyPr vert="horz" wrap="square" lIns="91440" tIns="45720" rIns="91440" bIns="45720" numCol="1" anchor="t" anchorCtr="0" compatLnSpc="1">
            <a:prstTxWarp prst="textNoShape">
              <a:avLst/>
            </a:prstTxWarp>
          </a:bodyPr>
          <a:lstStyle>
            <a:lvl1pPr eaLnBrk="1" hangingPunct="1">
              <a:defRPr kumimoji="1" smtClean="0">
                <a:latin typeface="Century Gothic" panose="020B0502020202020204" pitchFamily="34" charset="0"/>
                <a:ea typeface="微软雅黑" panose="020B0503020204020204" pitchFamily="34" charset="-122"/>
              </a:defRPr>
            </a:lvl1pPr>
          </a:lstStyle>
          <a:p>
            <a:pPr>
              <a:defRPr/>
            </a:pPr>
            <a:fld id="{67D61B31-E929-4BC0-899B-3A7D1E45C69B}" type="slidenum">
              <a:rPr lang="zh-CN" altLang="en-US"/>
              <a:pPr>
                <a:defRPr/>
              </a:pPr>
              <a:t>‹#›</a:t>
            </a:fld>
            <a:endParaRPr lang="zh-CN" altLang="en-US"/>
          </a:p>
        </p:txBody>
      </p:sp>
    </p:spTree>
    <p:extLst>
      <p:ext uri="{BB962C8B-B14F-4D97-AF65-F5344CB8AC3E}">
        <p14:creationId xmlns:p14="http://schemas.microsoft.com/office/powerpoint/2010/main" val="2160218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7975" y="6321425"/>
            <a:ext cx="1233488"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8949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7975" y="6321425"/>
            <a:ext cx="1233488"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3931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72859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7975" y="6321425"/>
            <a:ext cx="1233488"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0327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8747" y="2124507"/>
            <a:ext cx="7805797" cy="1465942"/>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7494" y="3875405"/>
            <a:ext cx="6428304" cy="1747732"/>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8788" y="6338888"/>
            <a:ext cx="2143125" cy="363537"/>
          </a:xfrm>
          <a:prstGeom prst="rect">
            <a:avLst/>
          </a:prstGeom>
        </p:spPr>
        <p:txBody>
          <a:bodyPr/>
          <a:lstStyle>
            <a:lvl1pPr eaLnBrk="1" fontAlgn="auto" hangingPunct="1">
              <a:spcBef>
                <a:spcPts val="0"/>
              </a:spcBef>
              <a:spcAft>
                <a:spcPts val="0"/>
              </a:spcAft>
              <a:defRPr>
                <a:latin typeface="+mn-lt"/>
                <a:ea typeface="+mn-ea"/>
              </a:defRPr>
            </a:lvl1pPr>
          </a:lstStyle>
          <a:p>
            <a:pPr>
              <a:defRPr/>
            </a:pPr>
            <a:fld id="{ADE5ABEA-4B5B-435E-A61C-05749624A675}" type="datetimeFigureOut">
              <a:rPr lang="en-US"/>
              <a:pPr>
                <a:defRPr/>
              </a:pPr>
              <a:t>2/19/2016</a:t>
            </a:fld>
            <a:endParaRPr lang="en-US"/>
          </a:p>
        </p:txBody>
      </p:sp>
      <p:sp>
        <p:nvSpPr>
          <p:cNvPr id="5" name="Footer Placeholder 4"/>
          <p:cNvSpPr>
            <a:spLocks noGrp="1"/>
          </p:cNvSpPr>
          <p:nvPr>
            <p:ph type="ftr" sz="quarter" idx="11"/>
          </p:nvPr>
        </p:nvSpPr>
        <p:spPr>
          <a:xfrm>
            <a:off x="3136900" y="6338888"/>
            <a:ext cx="2908300" cy="363537"/>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en-US"/>
          </a:p>
        </p:txBody>
      </p:sp>
      <p:sp>
        <p:nvSpPr>
          <p:cNvPr id="6" name="Slide Number Placeholder 5"/>
          <p:cNvSpPr>
            <a:spLocks noGrp="1"/>
          </p:cNvSpPr>
          <p:nvPr>
            <p:ph type="sldNum" sz="quarter" idx="12"/>
          </p:nvPr>
        </p:nvSpPr>
        <p:spPr>
          <a:xfrm>
            <a:off x="6581775" y="6338888"/>
            <a:ext cx="2143125" cy="363537"/>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atin typeface="Century Gothic" panose="020B0502020202020204" pitchFamily="34" charset="0"/>
                <a:ea typeface="微软雅黑" panose="020B0503020204020204" pitchFamily="34" charset="-122"/>
              </a:defRPr>
            </a:lvl1pPr>
          </a:lstStyle>
          <a:p>
            <a:pPr>
              <a:defRPr/>
            </a:pPr>
            <a:fld id="{76678821-3867-46A7-915C-5518A9F44C7B}" type="slidenum">
              <a:rPr lang="en-US" altLang="zh-CN"/>
              <a:pPr>
                <a:defRPr/>
              </a:pPr>
              <a:t>‹#›</a:t>
            </a:fld>
            <a:endParaRPr lang="en-US" altLang="zh-CN"/>
          </a:p>
        </p:txBody>
      </p:sp>
    </p:spTree>
    <p:extLst>
      <p:ext uri="{BB962C8B-B14F-4D97-AF65-F5344CB8AC3E}">
        <p14:creationId xmlns:p14="http://schemas.microsoft.com/office/powerpoint/2010/main" val="1083100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30549" y="1119245"/>
            <a:ext cx="9183291" cy="2380968"/>
          </a:xfrm>
        </p:spPr>
        <p:txBody>
          <a:bodyPr anchor="b"/>
          <a:lstStyle>
            <a:lvl1pPr algn="ctr">
              <a:defRPr sz="5983"/>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30549" y="3592032"/>
            <a:ext cx="9183291" cy="1651163"/>
          </a:xfrm>
        </p:spPr>
        <p:txBody>
          <a:bodyPr/>
          <a:lstStyle>
            <a:lvl1pPr marL="0" indent="0" algn="ctr">
              <a:buNone/>
              <a:defRPr sz="2393"/>
            </a:lvl1pPr>
            <a:lvl2pPr marL="455920" indent="0" algn="ctr">
              <a:buNone/>
              <a:defRPr sz="1994"/>
            </a:lvl2pPr>
            <a:lvl3pPr marL="911840" indent="0" algn="ctr">
              <a:buNone/>
              <a:defRPr sz="1795"/>
            </a:lvl3pPr>
            <a:lvl4pPr marL="1367760" indent="0" algn="ctr">
              <a:buNone/>
              <a:defRPr sz="1596"/>
            </a:lvl4pPr>
            <a:lvl5pPr marL="1823679" indent="0" algn="ctr">
              <a:buNone/>
              <a:defRPr sz="1596"/>
            </a:lvl5pPr>
            <a:lvl6pPr marL="2279599" indent="0" algn="ctr">
              <a:buNone/>
              <a:defRPr sz="1596"/>
            </a:lvl6pPr>
            <a:lvl7pPr marL="2735519" indent="0" algn="ctr">
              <a:buNone/>
              <a:defRPr sz="1596"/>
            </a:lvl7pPr>
            <a:lvl8pPr marL="3191439" indent="0" algn="ctr">
              <a:buNone/>
              <a:defRPr sz="1596"/>
            </a:lvl8pPr>
            <a:lvl9pPr marL="3647359" indent="0" algn="ctr">
              <a:buNone/>
              <a:defRPr sz="1596"/>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5077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9992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5424" y="1704989"/>
            <a:ext cx="10560785" cy="2844813"/>
          </a:xfrm>
        </p:spPr>
        <p:txBody>
          <a:bodyPr anchor="b"/>
          <a:lstStyle>
            <a:lvl1pPr>
              <a:defRPr sz="5983"/>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5424" y="4576715"/>
            <a:ext cx="10560785" cy="1496020"/>
          </a:xfrm>
        </p:spPr>
        <p:txBody>
          <a:bodyPr/>
          <a:lstStyle>
            <a:lvl1pPr marL="0" indent="0">
              <a:buNone/>
              <a:defRPr sz="2393">
                <a:solidFill>
                  <a:schemeClr val="tx1">
                    <a:tint val="75000"/>
                  </a:schemeClr>
                </a:solidFill>
              </a:defRPr>
            </a:lvl1pPr>
            <a:lvl2pPr marL="455920" indent="0">
              <a:buNone/>
              <a:defRPr sz="1994">
                <a:solidFill>
                  <a:schemeClr val="tx1">
                    <a:tint val="75000"/>
                  </a:schemeClr>
                </a:solidFill>
              </a:defRPr>
            </a:lvl2pPr>
            <a:lvl3pPr marL="911840" indent="0">
              <a:buNone/>
              <a:defRPr sz="1795">
                <a:solidFill>
                  <a:schemeClr val="tx1">
                    <a:tint val="75000"/>
                  </a:schemeClr>
                </a:solidFill>
              </a:defRPr>
            </a:lvl3pPr>
            <a:lvl4pPr marL="1367760" indent="0">
              <a:buNone/>
              <a:defRPr sz="1596">
                <a:solidFill>
                  <a:schemeClr val="tx1">
                    <a:tint val="75000"/>
                  </a:schemeClr>
                </a:solidFill>
              </a:defRPr>
            </a:lvl4pPr>
            <a:lvl5pPr marL="1823679" indent="0">
              <a:buNone/>
              <a:defRPr sz="1596">
                <a:solidFill>
                  <a:schemeClr val="tx1">
                    <a:tint val="75000"/>
                  </a:schemeClr>
                </a:solidFill>
              </a:defRPr>
            </a:lvl5pPr>
            <a:lvl6pPr marL="2279599" indent="0">
              <a:buNone/>
              <a:defRPr sz="1596">
                <a:solidFill>
                  <a:schemeClr val="tx1">
                    <a:tint val="75000"/>
                  </a:schemeClr>
                </a:solidFill>
              </a:defRPr>
            </a:lvl6pPr>
            <a:lvl7pPr marL="2735519" indent="0">
              <a:buNone/>
              <a:defRPr sz="1596">
                <a:solidFill>
                  <a:schemeClr val="tx1">
                    <a:tint val="75000"/>
                  </a:schemeClr>
                </a:solidFill>
              </a:defRPr>
            </a:lvl7pPr>
            <a:lvl8pPr marL="3191439" indent="0">
              <a:buNone/>
              <a:defRPr sz="1596">
                <a:solidFill>
                  <a:schemeClr val="tx1">
                    <a:tint val="75000"/>
                  </a:schemeClr>
                </a:solidFill>
              </a:defRPr>
            </a:lvl8pPr>
            <a:lvl9pPr marL="3647359" indent="0">
              <a:buNone/>
              <a:defRPr sz="159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8447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9842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41802" y="1820554"/>
            <a:ext cx="5203865" cy="433925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98721" y="1820554"/>
            <a:ext cx="5203865" cy="433925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25467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3396" y="364111"/>
            <a:ext cx="10560785" cy="1321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3397" y="1676493"/>
            <a:ext cx="5179950" cy="821623"/>
          </a:xfrm>
        </p:spPr>
        <p:txBody>
          <a:bodyPr anchor="b"/>
          <a:lstStyle>
            <a:lvl1pPr marL="0" indent="0">
              <a:buNone/>
              <a:defRPr sz="2393" b="1"/>
            </a:lvl1pPr>
            <a:lvl2pPr marL="455920" indent="0">
              <a:buNone/>
              <a:defRPr sz="1994" b="1"/>
            </a:lvl2pPr>
            <a:lvl3pPr marL="911840" indent="0">
              <a:buNone/>
              <a:defRPr sz="1795" b="1"/>
            </a:lvl3pPr>
            <a:lvl4pPr marL="1367760" indent="0">
              <a:buNone/>
              <a:defRPr sz="1596" b="1"/>
            </a:lvl4pPr>
            <a:lvl5pPr marL="1823679" indent="0">
              <a:buNone/>
              <a:defRPr sz="1596" b="1"/>
            </a:lvl5pPr>
            <a:lvl6pPr marL="2279599" indent="0">
              <a:buNone/>
              <a:defRPr sz="1596" b="1"/>
            </a:lvl6pPr>
            <a:lvl7pPr marL="2735519" indent="0">
              <a:buNone/>
              <a:defRPr sz="1596" b="1"/>
            </a:lvl7pPr>
            <a:lvl8pPr marL="3191439" indent="0">
              <a:buNone/>
              <a:defRPr sz="1596" b="1"/>
            </a:lvl8pPr>
            <a:lvl9pPr marL="3647359" indent="0">
              <a:buNone/>
              <a:defRPr sz="1596" b="1"/>
            </a:lvl9pPr>
          </a:lstStyle>
          <a:p>
            <a:pPr lvl="0"/>
            <a:r>
              <a:rPr lang="zh-CN" altLang="en-US" smtClean="0"/>
              <a:t>单击此处编辑母版文本样式</a:t>
            </a:r>
          </a:p>
        </p:txBody>
      </p:sp>
      <p:sp>
        <p:nvSpPr>
          <p:cNvPr id="4" name="Content Placeholder 3"/>
          <p:cNvSpPr>
            <a:spLocks noGrp="1"/>
          </p:cNvSpPr>
          <p:nvPr>
            <p:ph sz="half" idx="2"/>
          </p:nvPr>
        </p:nvSpPr>
        <p:spPr>
          <a:xfrm>
            <a:off x="843397" y="2498116"/>
            <a:ext cx="5179950" cy="367435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98721" y="1676493"/>
            <a:ext cx="5205460" cy="821623"/>
          </a:xfrm>
        </p:spPr>
        <p:txBody>
          <a:bodyPr anchor="b"/>
          <a:lstStyle>
            <a:lvl1pPr marL="0" indent="0">
              <a:buNone/>
              <a:defRPr sz="2393" b="1"/>
            </a:lvl1pPr>
            <a:lvl2pPr marL="455920" indent="0">
              <a:buNone/>
              <a:defRPr sz="1994" b="1"/>
            </a:lvl2pPr>
            <a:lvl3pPr marL="911840" indent="0">
              <a:buNone/>
              <a:defRPr sz="1795" b="1"/>
            </a:lvl3pPr>
            <a:lvl4pPr marL="1367760" indent="0">
              <a:buNone/>
              <a:defRPr sz="1596" b="1"/>
            </a:lvl4pPr>
            <a:lvl5pPr marL="1823679" indent="0">
              <a:buNone/>
              <a:defRPr sz="1596" b="1"/>
            </a:lvl5pPr>
            <a:lvl6pPr marL="2279599" indent="0">
              <a:buNone/>
              <a:defRPr sz="1596" b="1"/>
            </a:lvl6pPr>
            <a:lvl7pPr marL="2735519" indent="0">
              <a:buNone/>
              <a:defRPr sz="1596" b="1"/>
            </a:lvl7pPr>
            <a:lvl8pPr marL="3191439" indent="0">
              <a:buNone/>
              <a:defRPr sz="1596" b="1"/>
            </a:lvl8pPr>
            <a:lvl9pPr marL="3647359" indent="0">
              <a:buNone/>
              <a:defRPr sz="1596" b="1"/>
            </a:lvl9pPr>
          </a:lstStyle>
          <a:p>
            <a:pPr lvl="0"/>
            <a:r>
              <a:rPr lang="zh-CN" altLang="en-US" smtClean="0"/>
              <a:t>单击此处编辑母版文本样式</a:t>
            </a:r>
          </a:p>
        </p:txBody>
      </p:sp>
      <p:sp>
        <p:nvSpPr>
          <p:cNvPr id="6" name="Content Placeholder 5"/>
          <p:cNvSpPr>
            <a:spLocks noGrp="1"/>
          </p:cNvSpPr>
          <p:nvPr>
            <p:ph sz="quarter" idx="4"/>
          </p:nvPr>
        </p:nvSpPr>
        <p:spPr>
          <a:xfrm>
            <a:off x="6198721" y="2498116"/>
            <a:ext cx="5205460" cy="367435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7999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69645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86792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3397" y="455930"/>
            <a:ext cx="3949133" cy="1595755"/>
          </a:xfrm>
        </p:spPr>
        <p:txBody>
          <a:bodyPr anchor="b"/>
          <a:lstStyle>
            <a:lvl1pPr>
              <a:defRPr sz="319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205460" y="984683"/>
            <a:ext cx="6198721" cy="4860087"/>
          </a:xfrm>
        </p:spPr>
        <p:txBody>
          <a:bodyPr/>
          <a:lstStyle>
            <a:lvl1pPr>
              <a:defRPr sz="3191"/>
            </a:lvl1pPr>
            <a:lvl2pPr>
              <a:defRPr sz="2792"/>
            </a:lvl2pPr>
            <a:lvl3pPr>
              <a:defRPr sz="2393"/>
            </a:lvl3pPr>
            <a:lvl4pPr>
              <a:defRPr sz="1994"/>
            </a:lvl4pPr>
            <a:lvl5pPr>
              <a:defRPr sz="1994"/>
            </a:lvl5pPr>
            <a:lvl6pPr>
              <a:defRPr sz="1994"/>
            </a:lvl6pPr>
            <a:lvl7pPr>
              <a:defRPr sz="1994"/>
            </a:lvl7pPr>
            <a:lvl8pPr>
              <a:defRPr sz="1994"/>
            </a:lvl8pPr>
            <a:lvl9pPr>
              <a:defRPr sz="199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3397" y="2051685"/>
            <a:ext cx="3949133" cy="3801000"/>
          </a:xfrm>
        </p:spPr>
        <p:txBody>
          <a:bodyPr/>
          <a:lstStyle>
            <a:lvl1pPr marL="0" indent="0">
              <a:buNone/>
              <a:defRPr sz="1596"/>
            </a:lvl1pPr>
            <a:lvl2pPr marL="455920" indent="0">
              <a:buNone/>
              <a:defRPr sz="1396"/>
            </a:lvl2pPr>
            <a:lvl3pPr marL="911840" indent="0">
              <a:buNone/>
              <a:defRPr sz="1197"/>
            </a:lvl3pPr>
            <a:lvl4pPr marL="1367760" indent="0">
              <a:buNone/>
              <a:defRPr sz="997"/>
            </a:lvl4pPr>
            <a:lvl5pPr marL="1823679" indent="0">
              <a:buNone/>
              <a:defRPr sz="997"/>
            </a:lvl5pPr>
            <a:lvl6pPr marL="2279599" indent="0">
              <a:buNone/>
              <a:defRPr sz="997"/>
            </a:lvl6pPr>
            <a:lvl7pPr marL="2735519" indent="0">
              <a:buNone/>
              <a:defRPr sz="997"/>
            </a:lvl7pPr>
            <a:lvl8pPr marL="3191439" indent="0">
              <a:buNone/>
              <a:defRPr sz="997"/>
            </a:lvl8pPr>
            <a:lvl9pPr marL="3647359" indent="0">
              <a:buNone/>
              <a:defRPr sz="99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22316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3397" y="455930"/>
            <a:ext cx="3949133" cy="1595755"/>
          </a:xfrm>
        </p:spPr>
        <p:txBody>
          <a:bodyPr anchor="b"/>
          <a:lstStyle>
            <a:lvl1pPr>
              <a:defRPr sz="319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205460" y="984683"/>
            <a:ext cx="6198721" cy="4860087"/>
          </a:xfrm>
        </p:spPr>
        <p:txBody>
          <a:bodyPr anchor="t"/>
          <a:lstStyle>
            <a:lvl1pPr marL="0" indent="0">
              <a:buNone/>
              <a:defRPr sz="3191"/>
            </a:lvl1pPr>
            <a:lvl2pPr marL="455920" indent="0">
              <a:buNone/>
              <a:defRPr sz="2792"/>
            </a:lvl2pPr>
            <a:lvl3pPr marL="911840" indent="0">
              <a:buNone/>
              <a:defRPr sz="2393"/>
            </a:lvl3pPr>
            <a:lvl4pPr marL="1367760" indent="0">
              <a:buNone/>
              <a:defRPr sz="1994"/>
            </a:lvl4pPr>
            <a:lvl5pPr marL="1823679" indent="0">
              <a:buNone/>
              <a:defRPr sz="1994"/>
            </a:lvl5pPr>
            <a:lvl6pPr marL="2279599" indent="0">
              <a:buNone/>
              <a:defRPr sz="1994"/>
            </a:lvl6pPr>
            <a:lvl7pPr marL="2735519" indent="0">
              <a:buNone/>
              <a:defRPr sz="1994"/>
            </a:lvl7pPr>
            <a:lvl8pPr marL="3191439" indent="0">
              <a:buNone/>
              <a:defRPr sz="1994"/>
            </a:lvl8pPr>
            <a:lvl9pPr marL="3647359" indent="0">
              <a:buNone/>
              <a:defRPr sz="1994"/>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3397" y="2051685"/>
            <a:ext cx="3949133" cy="3801000"/>
          </a:xfrm>
        </p:spPr>
        <p:txBody>
          <a:bodyPr/>
          <a:lstStyle>
            <a:lvl1pPr marL="0" indent="0">
              <a:buNone/>
              <a:defRPr sz="1596"/>
            </a:lvl1pPr>
            <a:lvl2pPr marL="455920" indent="0">
              <a:buNone/>
              <a:defRPr sz="1396"/>
            </a:lvl2pPr>
            <a:lvl3pPr marL="911840" indent="0">
              <a:buNone/>
              <a:defRPr sz="1197"/>
            </a:lvl3pPr>
            <a:lvl4pPr marL="1367760" indent="0">
              <a:buNone/>
              <a:defRPr sz="997"/>
            </a:lvl4pPr>
            <a:lvl5pPr marL="1823679" indent="0">
              <a:buNone/>
              <a:defRPr sz="997"/>
            </a:lvl5pPr>
            <a:lvl6pPr marL="2279599" indent="0">
              <a:buNone/>
              <a:defRPr sz="997"/>
            </a:lvl6pPr>
            <a:lvl7pPr marL="2735519" indent="0">
              <a:buNone/>
              <a:defRPr sz="997"/>
            </a:lvl7pPr>
            <a:lvl8pPr marL="3191439" indent="0">
              <a:buNone/>
              <a:defRPr sz="997"/>
            </a:lvl8pPr>
            <a:lvl9pPr marL="3647359" indent="0">
              <a:buNone/>
              <a:defRPr sz="99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221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31435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62390" y="364111"/>
            <a:ext cx="2640196" cy="579569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41801" y="364111"/>
            <a:ext cx="7767534" cy="579569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234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descr="内.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41213" cy="682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0254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pic>
        <p:nvPicPr>
          <p:cNvPr id="2" name="图片 1" descr="4.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33805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4856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 name="图片 1" descr="2.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33805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5778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图片 1" descr="3.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33805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503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12775" y="6338888"/>
            <a:ext cx="2855913"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fld id="{0706B68F-211F-4CD2-A174-8039239469DB}" type="datetimeFigureOut">
              <a:rPr lang="zh-CN" altLang="en-US"/>
              <a:pPr>
                <a:defRPr/>
              </a:pPr>
              <a:t>2016/2/19</a:t>
            </a:fld>
            <a:endParaRPr lang="zh-CN" altLang="en-US"/>
          </a:p>
        </p:txBody>
      </p:sp>
      <p:sp>
        <p:nvSpPr>
          <p:cNvPr id="3" name="页脚占位符 2"/>
          <p:cNvSpPr>
            <a:spLocks noGrp="1"/>
          </p:cNvSpPr>
          <p:nvPr>
            <p:ph type="ftr" sz="quarter" idx="11"/>
          </p:nvPr>
        </p:nvSpPr>
        <p:spPr>
          <a:xfrm>
            <a:off x="4183063" y="6338888"/>
            <a:ext cx="3878262"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endParaRPr lang="zh-CN" altLang="en-US"/>
          </a:p>
        </p:txBody>
      </p:sp>
      <p:sp>
        <p:nvSpPr>
          <p:cNvPr id="4" name="幻灯片编号占位符 3"/>
          <p:cNvSpPr>
            <a:spLocks noGrp="1"/>
          </p:cNvSpPr>
          <p:nvPr>
            <p:ph type="sldNum" sz="quarter" idx="12"/>
          </p:nvPr>
        </p:nvSpPr>
        <p:spPr>
          <a:xfrm>
            <a:off x="8775700" y="6338888"/>
            <a:ext cx="2855913" cy="363537"/>
          </a:xfrm>
          <a:prstGeom prst="rect">
            <a:avLst/>
          </a:prstGeom>
        </p:spPr>
        <p:txBody>
          <a:bodyPr vert="horz" wrap="square" lIns="91440" tIns="45720" rIns="91440" bIns="45720" numCol="1" anchor="t" anchorCtr="0" compatLnSpc="1">
            <a:prstTxWarp prst="textNoShape">
              <a:avLst/>
            </a:prstTxWarp>
          </a:bodyPr>
          <a:lstStyle>
            <a:lvl1pPr eaLnBrk="1" hangingPunct="1">
              <a:defRPr kumimoji="1" smtClean="0">
                <a:latin typeface="Century Gothic" panose="020B0502020202020204" pitchFamily="34" charset="0"/>
                <a:ea typeface="微软雅黑" panose="020B0503020204020204" pitchFamily="34" charset="-122"/>
              </a:defRPr>
            </a:lvl1pPr>
          </a:lstStyle>
          <a:p>
            <a:pPr>
              <a:defRPr/>
            </a:pPr>
            <a:fld id="{F68A3D46-BF1D-4943-A089-6226EDCD9725}" type="slidenum">
              <a:rPr lang="zh-CN" altLang="en-US"/>
              <a:pPr>
                <a:defRPr/>
              </a:pPr>
              <a:t>‹#›</a:t>
            </a:fld>
            <a:endParaRPr lang="zh-CN" altLang="en-US"/>
          </a:p>
        </p:txBody>
      </p:sp>
    </p:spTree>
    <p:extLst>
      <p:ext uri="{BB962C8B-B14F-4D97-AF65-F5344CB8AC3E}">
        <p14:creationId xmlns:p14="http://schemas.microsoft.com/office/powerpoint/2010/main" val="1613821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2220" y="272292"/>
            <a:ext cx="4028319" cy="115882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87216" y="272292"/>
            <a:ext cx="6844953" cy="583685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612220" y="1431114"/>
            <a:ext cx="4028319" cy="467803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12775" y="6338888"/>
            <a:ext cx="2855913"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fld id="{0011E65A-AB4A-45E5-A9A0-2568C5A69B47}" type="datetimeFigureOut">
              <a:rPr lang="zh-CN" altLang="en-US"/>
              <a:pPr>
                <a:defRPr/>
              </a:pPr>
              <a:t>2016/2/19</a:t>
            </a:fld>
            <a:endParaRPr lang="zh-CN" altLang="en-US"/>
          </a:p>
        </p:txBody>
      </p:sp>
      <p:sp>
        <p:nvSpPr>
          <p:cNvPr id="6" name="页脚占位符 5"/>
          <p:cNvSpPr>
            <a:spLocks noGrp="1"/>
          </p:cNvSpPr>
          <p:nvPr>
            <p:ph type="ftr" sz="quarter" idx="11"/>
          </p:nvPr>
        </p:nvSpPr>
        <p:spPr>
          <a:xfrm>
            <a:off x="4183063" y="6338888"/>
            <a:ext cx="3878262"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endParaRPr lang="zh-CN" altLang="en-US"/>
          </a:p>
        </p:txBody>
      </p:sp>
      <p:sp>
        <p:nvSpPr>
          <p:cNvPr id="7" name="幻灯片编号占位符 6"/>
          <p:cNvSpPr>
            <a:spLocks noGrp="1"/>
          </p:cNvSpPr>
          <p:nvPr>
            <p:ph type="sldNum" sz="quarter" idx="12"/>
          </p:nvPr>
        </p:nvSpPr>
        <p:spPr>
          <a:xfrm>
            <a:off x="8775700" y="6338888"/>
            <a:ext cx="2855913" cy="363537"/>
          </a:xfrm>
          <a:prstGeom prst="rect">
            <a:avLst/>
          </a:prstGeom>
        </p:spPr>
        <p:txBody>
          <a:bodyPr vert="horz" wrap="square" lIns="91440" tIns="45720" rIns="91440" bIns="45720" numCol="1" anchor="t" anchorCtr="0" compatLnSpc="1">
            <a:prstTxWarp prst="textNoShape">
              <a:avLst/>
            </a:prstTxWarp>
          </a:bodyPr>
          <a:lstStyle>
            <a:lvl1pPr eaLnBrk="1" hangingPunct="1">
              <a:defRPr kumimoji="1" smtClean="0">
                <a:latin typeface="Century Gothic" panose="020B0502020202020204" pitchFamily="34" charset="0"/>
                <a:ea typeface="微软雅黑" panose="020B0503020204020204" pitchFamily="34" charset="-122"/>
              </a:defRPr>
            </a:lvl1pPr>
          </a:lstStyle>
          <a:p>
            <a:pPr>
              <a:defRPr/>
            </a:pPr>
            <a:fld id="{110FCFED-77EB-4383-9DF7-0D6171F93C8E}" type="slidenum">
              <a:rPr lang="zh-CN" altLang="en-US"/>
              <a:pPr>
                <a:defRPr/>
              </a:pPr>
              <a:t>‹#›</a:t>
            </a:fld>
            <a:endParaRPr lang="zh-CN" altLang="en-US"/>
          </a:p>
        </p:txBody>
      </p:sp>
    </p:spTree>
    <p:extLst>
      <p:ext uri="{BB962C8B-B14F-4D97-AF65-F5344CB8AC3E}">
        <p14:creationId xmlns:p14="http://schemas.microsoft.com/office/powerpoint/2010/main" val="1756416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9986" y="4787265"/>
            <a:ext cx="7346633" cy="5651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9986" y="611073"/>
            <a:ext cx="7346633" cy="410337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9986" y="5352429"/>
            <a:ext cx="7346633" cy="80262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12775" y="6338888"/>
            <a:ext cx="2855913"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fld id="{A91BFDED-0941-4BE8-AB1F-103FCC9B9776}" type="datetimeFigureOut">
              <a:rPr lang="zh-CN" altLang="en-US"/>
              <a:pPr>
                <a:defRPr/>
              </a:pPr>
              <a:t>2016/2/19</a:t>
            </a:fld>
            <a:endParaRPr lang="zh-CN" altLang="en-US"/>
          </a:p>
        </p:txBody>
      </p:sp>
      <p:sp>
        <p:nvSpPr>
          <p:cNvPr id="6" name="页脚占位符 5"/>
          <p:cNvSpPr>
            <a:spLocks noGrp="1"/>
          </p:cNvSpPr>
          <p:nvPr>
            <p:ph type="ftr" sz="quarter" idx="11"/>
          </p:nvPr>
        </p:nvSpPr>
        <p:spPr>
          <a:xfrm>
            <a:off x="4183063" y="6338888"/>
            <a:ext cx="3878262" cy="363537"/>
          </a:xfrm>
          <a:prstGeom prst="rect">
            <a:avLst/>
          </a:prstGeom>
        </p:spPr>
        <p:txBody>
          <a:bodyPr/>
          <a:lstStyle>
            <a:lvl1pPr eaLnBrk="1" fontAlgn="auto" hangingPunct="1">
              <a:spcBef>
                <a:spcPts val="0"/>
              </a:spcBef>
              <a:spcAft>
                <a:spcPts val="0"/>
              </a:spcAft>
              <a:defRPr kumimoji="1">
                <a:latin typeface="+mn-lt"/>
                <a:ea typeface="+mn-ea"/>
              </a:defRPr>
            </a:lvl1pPr>
          </a:lstStyle>
          <a:p>
            <a:pPr>
              <a:defRPr/>
            </a:pPr>
            <a:endParaRPr lang="zh-CN" altLang="en-US"/>
          </a:p>
        </p:txBody>
      </p:sp>
      <p:sp>
        <p:nvSpPr>
          <p:cNvPr id="7" name="幻灯片编号占位符 6"/>
          <p:cNvSpPr>
            <a:spLocks noGrp="1"/>
          </p:cNvSpPr>
          <p:nvPr>
            <p:ph type="sldNum" sz="quarter" idx="12"/>
          </p:nvPr>
        </p:nvSpPr>
        <p:spPr>
          <a:xfrm>
            <a:off x="8775700" y="6338888"/>
            <a:ext cx="2855913" cy="363537"/>
          </a:xfrm>
          <a:prstGeom prst="rect">
            <a:avLst/>
          </a:prstGeom>
        </p:spPr>
        <p:txBody>
          <a:bodyPr vert="horz" wrap="square" lIns="91440" tIns="45720" rIns="91440" bIns="45720" numCol="1" anchor="t" anchorCtr="0" compatLnSpc="1">
            <a:prstTxWarp prst="textNoShape">
              <a:avLst/>
            </a:prstTxWarp>
          </a:bodyPr>
          <a:lstStyle>
            <a:lvl1pPr eaLnBrk="1" hangingPunct="1">
              <a:defRPr kumimoji="1" smtClean="0">
                <a:latin typeface="Century Gothic" panose="020B0502020202020204" pitchFamily="34" charset="0"/>
                <a:ea typeface="微软雅黑" panose="020B0503020204020204" pitchFamily="34" charset="-122"/>
              </a:defRPr>
            </a:lvl1pPr>
          </a:lstStyle>
          <a:p>
            <a:pPr>
              <a:defRPr/>
            </a:pPr>
            <a:fld id="{D8A833CE-1B83-4B21-B591-5DB3A425141D}" type="slidenum">
              <a:rPr lang="zh-CN" altLang="en-US"/>
              <a:pPr>
                <a:defRPr/>
              </a:pPr>
              <a:t>‹#›</a:t>
            </a:fld>
            <a:endParaRPr lang="zh-CN" altLang="en-US"/>
          </a:p>
        </p:txBody>
      </p:sp>
    </p:spTree>
    <p:extLst>
      <p:ext uri="{BB962C8B-B14F-4D97-AF65-F5344CB8AC3E}">
        <p14:creationId xmlns:p14="http://schemas.microsoft.com/office/powerpoint/2010/main" val="3520831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4" r:id="rId1"/>
    <p:sldLayoutId id="2147483743"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2pPr>
      <a:lvl3pPr algn="ctr" defTabSz="457200" rtl="0" eaLnBrk="0" fontAlgn="base" hangingPunct="0">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3pPr>
      <a:lvl4pPr algn="ctr" defTabSz="457200" rtl="0" eaLnBrk="0" fontAlgn="base" hangingPunct="0">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4pPr>
      <a:lvl5pPr algn="ctr" defTabSz="457200" rtl="0" eaLnBrk="0" fontAlgn="base" hangingPunct="0">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5pPr>
      <a:lvl6pPr marL="457200" algn="ctr" defTabSz="457200" rtl="0" fontAlgn="base">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6pPr>
      <a:lvl7pPr marL="914400" algn="ctr" defTabSz="457200" rtl="0" fontAlgn="base">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7pPr>
      <a:lvl8pPr marL="1371600" algn="ctr" defTabSz="457200" rtl="0" fontAlgn="base">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8pPr>
      <a:lvl9pPr marL="1828800" algn="ctr" defTabSz="457200" rtl="0" fontAlgn="base">
        <a:spcBef>
          <a:spcPct val="0"/>
        </a:spcBef>
        <a:spcAft>
          <a:spcPct val="0"/>
        </a:spcAft>
        <a:defRPr sz="4400">
          <a:solidFill>
            <a:schemeClr val="tx1"/>
          </a:solidFill>
          <a:latin typeface="Century Gothic" panose="020B0502020202020204" pitchFamily="34" charset="0"/>
          <a:ea typeface="微软雅黑" panose="020B0503020204020204" pitchFamily="3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1802" y="364111"/>
            <a:ext cx="10560785" cy="1321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1802" y="1820554"/>
            <a:ext cx="10560785" cy="433925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41802" y="6338694"/>
            <a:ext cx="2754987" cy="364111"/>
          </a:xfrm>
          <a:prstGeom prst="rect">
            <a:avLst/>
          </a:prstGeom>
        </p:spPr>
        <p:txBody>
          <a:bodyPr vert="horz" lIns="91440" tIns="45720" rIns="91440" bIns="45720" rtlCol="0" anchor="ctr"/>
          <a:lstStyle>
            <a:lvl1pPr algn="l">
              <a:defRPr sz="1197">
                <a:solidFill>
                  <a:schemeClr val="tx1">
                    <a:tint val="75000"/>
                  </a:schemeClr>
                </a:solidFill>
              </a:defRPr>
            </a:lvl1pPr>
          </a:lstStyle>
          <a:p>
            <a:pPr defTabSz="91184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1840" eaLnBrk="1" fontAlgn="auto" hangingPunct="1">
                <a:spcBef>
                  <a:spcPts val="0"/>
                </a:spcBef>
                <a:spcAft>
                  <a:spcPts val="0"/>
                </a:spcAft>
              </a:pPr>
              <a:t>2016/2/19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55954" y="6338694"/>
            <a:ext cx="4132481" cy="364111"/>
          </a:xfrm>
          <a:prstGeom prst="rect">
            <a:avLst/>
          </a:prstGeom>
        </p:spPr>
        <p:txBody>
          <a:bodyPr vert="horz" lIns="91440" tIns="45720" rIns="91440" bIns="45720" rtlCol="0" anchor="ctr"/>
          <a:lstStyle>
            <a:lvl1pPr algn="ctr">
              <a:defRPr sz="1197">
                <a:solidFill>
                  <a:schemeClr val="tx1">
                    <a:tint val="75000"/>
                  </a:schemeClr>
                </a:solidFill>
              </a:defRPr>
            </a:lvl1pPr>
          </a:lstStyle>
          <a:p>
            <a:pPr defTabSz="911840"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47599" y="6338694"/>
            <a:ext cx="2754987" cy="364111"/>
          </a:xfrm>
          <a:prstGeom prst="rect">
            <a:avLst/>
          </a:prstGeom>
        </p:spPr>
        <p:txBody>
          <a:bodyPr vert="horz" lIns="91440" tIns="45720" rIns="91440" bIns="45720" rtlCol="0" anchor="ctr"/>
          <a:lstStyle>
            <a:lvl1pPr algn="r">
              <a:defRPr sz="1197">
                <a:solidFill>
                  <a:schemeClr val="tx1">
                    <a:tint val="75000"/>
                  </a:schemeClr>
                </a:solidFill>
              </a:defRPr>
            </a:lvl1pPr>
          </a:lstStyle>
          <a:p>
            <a:pPr defTabSz="91184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1840"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122993239"/>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l" defTabSz="911840" rtl="0" eaLnBrk="1" latinLnBrk="0" hangingPunct="1">
        <a:lnSpc>
          <a:spcPct val="90000"/>
        </a:lnSpc>
        <a:spcBef>
          <a:spcPct val="0"/>
        </a:spcBef>
        <a:buNone/>
        <a:defRPr sz="4388" kern="1200">
          <a:solidFill>
            <a:schemeClr val="tx1"/>
          </a:solidFill>
          <a:latin typeface="+mj-lt"/>
          <a:ea typeface="+mj-ea"/>
          <a:cs typeface="+mj-cs"/>
        </a:defRPr>
      </a:lvl1pPr>
    </p:titleStyle>
    <p:bodyStyle>
      <a:lvl1pPr marL="227960" indent="-227960" algn="l" defTabSz="911840" rtl="0" eaLnBrk="1" latinLnBrk="0" hangingPunct="1">
        <a:lnSpc>
          <a:spcPct val="90000"/>
        </a:lnSpc>
        <a:spcBef>
          <a:spcPts val="997"/>
        </a:spcBef>
        <a:buFont typeface="Arial" panose="020B0604020202020204" pitchFamily="34" charset="0"/>
        <a:buChar char="•"/>
        <a:defRPr sz="2792" kern="1200">
          <a:solidFill>
            <a:schemeClr val="tx1"/>
          </a:solidFill>
          <a:latin typeface="+mn-lt"/>
          <a:ea typeface="+mn-ea"/>
          <a:cs typeface="+mn-cs"/>
        </a:defRPr>
      </a:lvl1pPr>
      <a:lvl2pPr marL="683880" indent="-227960" algn="l" defTabSz="911840" rtl="0" eaLnBrk="1" latinLnBrk="0" hangingPunct="1">
        <a:lnSpc>
          <a:spcPct val="90000"/>
        </a:lnSpc>
        <a:spcBef>
          <a:spcPts val="499"/>
        </a:spcBef>
        <a:buFont typeface="Arial" panose="020B0604020202020204" pitchFamily="34" charset="0"/>
        <a:buChar char="•"/>
        <a:defRPr sz="2393" kern="1200">
          <a:solidFill>
            <a:schemeClr val="tx1"/>
          </a:solidFill>
          <a:latin typeface="+mn-lt"/>
          <a:ea typeface="+mn-ea"/>
          <a:cs typeface="+mn-cs"/>
        </a:defRPr>
      </a:lvl2pPr>
      <a:lvl3pPr marL="1139800" indent="-227960" algn="l" defTabSz="911840" rtl="0" eaLnBrk="1" latinLnBrk="0" hangingPunct="1">
        <a:lnSpc>
          <a:spcPct val="90000"/>
        </a:lnSpc>
        <a:spcBef>
          <a:spcPts val="499"/>
        </a:spcBef>
        <a:buFont typeface="Arial" panose="020B0604020202020204" pitchFamily="34" charset="0"/>
        <a:buChar char="•"/>
        <a:defRPr sz="1994" kern="1200">
          <a:solidFill>
            <a:schemeClr val="tx1"/>
          </a:solidFill>
          <a:latin typeface="+mn-lt"/>
          <a:ea typeface="+mn-ea"/>
          <a:cs typeface="+mn-cs"/>
        </a:defRPr>
      </a:lvl3pPr>
      <a:lvl4pPr marL="1595719" indent="-227960" algn="l" defTabSz="911840" rtl="0" eaLnBrk="1" latinLnBrk="0" hangingPunct="1">
        <a:lnSpc>
          <a:spcPct val="90000"/>
        </a:lnSpc>
        <a:spcBef>
          <a:spcPts val="499"/>
        </a:spcBef>
        <a:buFont typeface="Arial" panose="020B0604020202020204" pitchFamily="34" charset="0"/>
        <a:buChar char="•"/>
        <a:defRPr sz="1795" kern="1200">
          <a:solidFill>
            <a:schemeClr val="tx1"/>
          </a:solidFill>
          <a:latin typeface="+mn-lt"/>
          <a:ea typeface="+mn-ea"/>
          <a:cs typeface="+mn-cs"/>
        </a:defRPr>
      </a:lvl4pPr>
      <a:lvl5pPr marL="2051639" indent="-227960" algn="l" defTabSz="911840" rtl="0" eaLnBrk="1" latinLnBrk="0" hangingPunct="1">
        <a:lnSpc>
          <a:spcPct val="90000"/>
        </a:lnSpc>
        <a:spcBef>
          <a:spcPts val="499"/>
        </a:spcBef>
        <a:buFont typeface="Arial" panose="020B0604020202020204" pitchFamily="34" charset="0"/>
        <a:buChar char="•"/>
        <a:defRPr sz="1795" kern="1200">
          <a:solidFill>
            <a:schemeClr val="tx1"/>
          </a:solidFill>
          <a:latin typeface="+mn-lt"/>
          <a:ea typeface="+mn-ea"/>
          <a:cs typeface="+mn-cs"/>
        </a:defRPr>
      </a:lvl5pPr>
      <a:lvl6pPr marL="2507559" indent="-227960" algn="l" defTabSz="911840" rtl="0" eaLnBrk="1" latinLnBrk="0" hangingPunct="1">
        <a:lnSpc>
          <a:spcPct val="90000"/>
        </a:lnSpc>
        <a:spcBef>
          <a:spcPts val="499"/>
        </a:spcBef>
        <a:buFont typeface="Arial" panose="020B0604020202020204" pitchFamily="34" charset="0"/>
        <a:buChar char="•"/>
        <a:defRPr sz="1795" kern="1200">
          <a:solidFill>
            <a:schemeClr val="tx1"/>
          </a:solidFill>
          <a:latin typeface="+mn-lt"/>
          <a:ea typeface="+mn-ea"/>
          <a:cs typeface="+mn-cs"/>
        </a:defRPr>
      </a:lvl6pPr>
      <a:lvl7pPr marL="2963479" indent="-227960" algn="l" defTabSz="911840" rtl="0" eaLnBrk="1" latinLnBrk="0" hangingPunct="1">
        <a:lnSpc>
          <a:spcPct val="90000"/>
        </a:lnSpc>
        <a:spcBef>
          <a:spcPts val="499"/>
        </a:spcBef>
        <a:buFont typeface="Arial" panose="020B0604020202020204" pitchFamily="34" charset="0"/>
        <a:buChar char="•"/>
        <a:defRPr sz="1795" kern="1200">
          <a:solidFill>
            <a:schemeClr val="tx1"/>
          </a:solidFill>
          <a:latin typeface="+mn-lt"/>
          <a:ea typeface="+mn-ea"/>
          <a:cs typeface="+mn-cs"/>
        </a:defRPr>
      </a:lvl7pPr>
      <a:lvl8pPr marL="3419399" indent="-227960" algn="l" defTabSz="911840" rtl="0" eaLnBrk="1" latinLnBrk="0" hangingPunct="1">
        <a:lnSpc>
          <a:spcPct val="90000"/>
        </a:lnSpc>
        <a:spcBef>
          <a:spcPts val="499"/>
        </a:spcBef>
        <a:buFont typeface="Arial" panose="020B0604020202020204" pitchFamily="34" charset="0"/>
        <a:buChar char="•"/>
        <a:defRPr sz="1795" kern="1200">
          <a:solidFill>
            <a:schemeClr val="tx1"/>
          </a:solidFill>
          <a:latin typeface="+mn-lt"/>
          <a:ea typeface="+mn-ea"/>
          <a:cs typeface="+mn-cs"/>
        </a:defRPr>
      </a:lvl8pPr>
      <a:lvl9pPr marL="3875319" indent="-227960" algn="l" defTabSz="911840" rtl="0" eaLnBrk="1" latinLnBrk="0" hangingPunct="1">
        <a:lnSpc>
          <a:spcPct val="90000"/>
        </a:lnSpc>
        <a:spcBef>
          <a:spcPts val="499"/>
        </a:spcBef>
        <a:buFont typeface="Arial" panose="020B0604020202020204" pitchFamily="34" charset="0"/>
        <a:buChar char="•"/>
        <a:defRPr sz="1795" kern="1200">
          <a:solidFill>
            <a:schemeClr val="tx1"/>
          </a:solidFill>
          <a:latin typeface="+mn-lt"/>
          <a:ea typeface="+mn-ea"/>
          <a:cs typeface="+mn-cs"/>
        </a:defRPr>
      </a:lvl9pPr>
    </p:bodyStyle>
    <p:otherStyle>
      <a:defPPr>
        <a:defRPr lang="en-US"/>
      </a:defPPr>
      <a:lvl1pPr marL="0" algn="l" defTabSz="911840" rtl="0" eaLnBrk="1" latinLnBrk="0" hangingPunct="1">
        <a:defRPr sz="1795" kern="1200">
          <a:solidFill>
            <a:schemeClr val="tx1"/>
          </a:solidFill>
          <a:latin typeface="+mn-lt"/>
          <a:ea typeface="+mn-ea"/>
          <a:cs typeface="+mn-cs"/>
        </a:defRPr>
      </a:lvl1pPr>
      <a:lvl2pPr marL="455920" algn="l" defTabSz="911840" rtl="0" eaLnBrk="1" latinLnBrk="0" hangingPunct="1">
        <a:defRPr sz="1795" kern="1200">
          <a:solidFill>
            <a:schemeClr val="tx1"/>
          </a:solidFill>
          <a:latin typeface="+mn-lt"/>
          <a:ea typeface="+mn-ea"/>
          <a:cs typeface="+mn-cs"/>
        </a:defRPr>
      </a:lvl2pPr>
      <a:lvl3pPr marL="911840" algn="l" defTabSz="911840" rtl="0" eaLnBrk="1" latinLnBrk="0" hangingPunct="1">
        <a:defRPr sz="1795" kern="1200">
          <a:solidFill>
            <a:schemeClr val="tx1"/>
          </a:solidFill>
          <a:latin typeface="+mn-lt"/>
          <a:ea typeface="+mn-ea"/>
          <a:cs typeface="+mn-cs"/>
        </a:defRPr>
      </a:lvl3pPr>
      <a:lvl4pPr marL="1367760" algn="l" defTabSz="911840" rtl="0" eaLnBrk="1" latinLnBrk="0" hangingPunct="1">
        <a:defRPr sz="1795" kern="1200">
          <a:solidFill>
            <a:schemeClr val="tx1"/>
          </a:solidFill>
          <a:latin typeface="+mn-lt"/>
          <a:ea typeface="+mn-ea"/>
          <a:cs typeface="+mn-cs"/>
        </a:defRPr>
      </a:lvl4pPr>
      <a:lvl5pPr marL="1823679" algn="l" defTabSz="911840" rtl="0" eaLnBrk="1" latinLnBrk="0" hangingPunct="1">
        <a:defRPr sz="1795" kern="1200">
          <a:solidFill>
            <a:schemeClr val="tx1"/>
          </a:solidFill>
          <a:latin typeface="+mn-lt"/>
          <a:ea typeface="+mn-ea"/>
          <a:cs typeface="+mn-cs"/>
        </a:defRPr>
      </a:lvl5pPr>
      <a:lvl6pPr marL="2279599" algn="l" defTabSz="911840" rtl="0" eaLnBrk="1" latinLnBrk="0" hangingPunct="1">
        <a:defRPr sz="1795" kern="1200">
          <a:solidFill>
            <a:schemeClr val="tx1"/>
          </a:solidFill>
          <a:latin typeface="+mn-lt"/>
          <a:ea typeface="+mn-ea"/>
          <a:cs typeface="+mn-cs"/>
        </a:defRPr>
      </a:lvl6pPr>
      <a:lvl7pPr marL="2735519" algn="l" defTabSz="911840" rtl="0" eaLnBrk="1" latinLnBrk="0" hangingPunct="1">
        <a:defRPr sz="1795" kern="1200">
          <a:solidFill>
            <a:schemeClr val="tx1"/>
          </a:solidFill>
          <a:latin typeface="+mn-lt"/>
          <a:ea typeface="+mn-ea"/>
          <a:cs typeface="+mn-cs"/>
        </a:defRPr>
      </a:lvl7pPr>
      <a:lvl8pPr marL="3191439" algn="l" defTabSz="911840" rtl="0" eaLnBrk="1" latinLnBrk="0" hangingPunct="1">
        <a:defRPr sz="1795" kern="1200">
          <a:solidFill>
            <a:schemeClr val="tx1"/>
          </a:solidFill>
          <a:latin typeface="+mn-lt"/>
          <a:ea typeface="+mn-ea"/>
          <a:cs typeface="+mn-cs"/>
        </a:defRPr>
      </a:lvl8pPr>
      <a:lvl9pPr marL="3647359" algn="l" defTabSz="911840" rtl="0" eaLnBrk="1" latinLnBrk="0" hangingPunct="1">
        <a:defRPr sz="17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82.png"/><Relationship Id="rId4" Type="http://schemas.openxmlformats.org/officeDocument/2006/relationships/image" Target="../media/image81.png"/></Relationships>
</file>

<file path=ppt/slides/_rels/slide1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png"/><Relationship Id="rId4" Type="http://schemas.openxmlformats.org/officeDocument/2006/relationships/image" Target="../media/image84.png"/></Relationships>
</file>

<file path=ppt/slides/_rels/slide1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s>
</file>

<file path=ppt/slides/_rels/slide1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8.png"/></Relationships>
</file>

<file path=ppt/slides/_rels/slide1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15.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notesSlide" Target="../notesSlides/notesSlide7.xml"/><Relationship Id="rId7"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4.png"/><Relationship Id="rId11" Type="http://schemas.openxmlformats.org/officeDocument/2006/relationships/image" Target="../media/image100.png"/><Relationship Id="rId5" Type="http://schemas.openxmlformats.org/officeDocument/2006/relationships/oleObject" Target="../embeddings/oleObject1.bin"/><Relationship Id="rId10" Type="http://schemas.openxmlformats.org/officeDocument/2006/relationships/image" Target="../media/image99.png"/><Relationship Id="rId4" Type="http://schemas.openxmlformats.org/officeDocument/2006/relationships/image" Target="../media/image95.jpeg"/><Relationship Id="rId9" Type="http://schemas.openxmlformats.org/officeDocument/2006/relationships/image" Target="../media/image98.png"/></Relationships>
</file>

<file path=ppt/slides/_rels/slide1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notesSlide" Target="../notesSlides/notesSlide8.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1.png"/><Relationship Id="rId5" Type="http://schemas.openxmlformats.org/officeDocument/2006/relationships/oleObject" Target="../embeddings/oleObject2.bin"/><Relationship Id="rId10" Type="http://schemas.openxmlformats.org/officeDocument/2006/relationships/image" Target="../media/image104.png"/><Relationship Id="rId4" Type="http://schemas.openxmlformats.org/officeDocument/2006/relationships/image" Target="../media/image95.jpeg"/><Relationship Id="rId9" Type="http://schemas.openxmlformats.org/officeDocument/2006/relationships/image" Target="../media/image103.png"/></Relationships>
</file>

<file path=ppt/slides/_rels/slide17.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95.jpeg"/><Relationship Id="rId7"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7.png"/><Relationship Id="rId11" Type="http://schemas.openxmlformats.org/officeDocument/2006/relationships/image" Target="../media/image112.png"/><Relationship Id="rId5" Type="http://schemas.openxmlformats.org/officeDocument/2006/relationships/image" Target="../media/image106.png"/><Relationship Id="rId10" Type="http://schemas.openxmlformats.org/officeDocument/2006/relationships/image" Target="../media/image111.png"/><Relationship Id="rId4" Type="http://schemas.openxmlformats.org/officeDocument/2006/relationships/image" Target="../media/image105.png"/><Relationship Id="rId9" Type="http://schemas.openxmlformats.org/officeDocument/2006/relationships/image" Target="../media/image1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16.xml"/><Relationship Id="rId5" Type="http://schemas.openxmlformats.org/officeDocument/2006/relationships/image" Target="../media/image119.jpeg"/><Relationship Id="rId4" Type="http://schemas.openxmlformats.org/officeDocument/2006/relationships/image" Target="../media/image1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16.xml"/><Relationship Id="rId4" Type="http://schemas.openxmlformats.org/officeDocument/2006/relationships/image" Target="../media/image122.jpeg"/></Relationships>
</file>

<file path=ppt/slides/_rels/slide22.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16.xml"/><Relationship Id="rId4" Type="http://schemas.openxmlformats.org/officeDocument/2006/relationships/image" Target="../media/image125.jpeg"/></Relationships>
</file>

<file path=ppt/slides/_rels/slide23.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16.xml"/><Relationship Id="rId5" Type="http://schemas.openxmlformats.org/officeDocument/2006/relationships/image" Target="../media/image131.jpeg"/><Relationship Id="rId4" Type="http://schemas.openxmlformats.org/officeDocument/2006/relationships/image" Target="../media/image130.jpeg"/></Relationships>
</file>

<file path=ppt/slides/_rels/slide2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6.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26.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16.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28.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16.xml"/><Relationship Id="rId4" Type="http://schemas.openxmlformats.org/officeDocument/2006/relationships/image" Target="../media/image145.jpeg"/></Relationships>
</file>

<file path=ppt/slides/_rels/slide2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16.xml"/><Relationship Id="rId6" Type="http://schemas.openxmlformats.org/officeDocument/2006/relationships/image" Target="../media/image157.jpeg"/><Relationship Id="rId5" Type="http://schemas.openxmlformats.org/officeDocument/2006/relationships/image" Target="../media/image156.jpeg"/><Relationship Id="rId4" Type="http://schemas.openxmlformats.org/officeDocument/2006/relationships/image" Target="../media/image155.jpeg"/></Relationships>
</file>

<file path=ppt/slides/_rels/slide34.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8" Type="http://schemas.openxmlformats.org/officeDocument/2006/relationships/image" Target="../media/image166.jpeg"/><Relationship Id="rId3" Type="http://schemas.openxmlformats.org/officeDocument/2006/relationships/image" Target="../media/image161.jpeg"/><Relationship Id="rId7" Type="http://schemas.openxmlformats.org/officeDocument/2006/relationships/image" Target="../media/image165.jpeg"/><Relationship Id="rId2" Type="http://schemas.openxmlformats.org/officeDocument/2006/relationships/image" Target="../media/image160.jpeg"/><Relationship Id="rId1" Type="http://schemas.openxmlformats.org/officeDocument/2006/relationships/slideLayout" Target="../slideLayouts/slideLayout16.xml"/><Relationship Id="rId6" Type="http://schemas.openxmlformats.org/officeDocument/2006/relationships/image" Target="../media/image164.jpeg"/><Relationship Id="rId5" Type="http://schemas.openxmlformats.org/officeDocument/2006/relationships/image" Target="../media/image163.jpeg"/><Relationship Id="rId4" Type="http://schemas.openxmlformats.org/officeDocument/2006/relationships/image" Target="../media/image162.jpeg"/><Relationship Id="rId9" Type="http://schemas.openxmlformats.org/officeDocument/2006/relationships/image" Target="../media/image167.jpeg"/></Relationships>
</file>

<file path=ppt/slides/_rels/slide37.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0.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172.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image" Target="../media/image180.jpeg"/><Relationship Id="rId1" Type="http://schemas.openxmlformats.org/officeDocument/2006/relationships/slideLayout" Target="../slideLayouts/slideLayout16.xml"/><Relationship Id="rId4" Type="http://schemas.openxmlformats.org/officeDocument/2006/relationships/image" Target="../media/image182.jpeg"/></Relationships>
</file>

<file path=ppt/slides/_rels/slide45.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16.xml"/><Relationship Id="rId4" Type="http://schemas.openxmlformats.org/officeDocument/2006/relationships/image" Target="../media/image185.jpeg"/></Relationships>
</file>

<file path=ppt/slides/_rels/slide46.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image" Target="../media/image186.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image" Target="../media/image188.jpeg"/><Relationship Id="rId1" Type="http://schemas.openxmlformats.org/officeDocument/2006/relationships/slideLayout" Target="../slideLayouts/slideLayout16.xml"/><Relationship Id="rId4" Type="http://schemas.openxmlformats.org/officeDocument/2006/relationships/image" Target="../media/image190.jpeg"/></Relationships>
</file>

<file path=ppt/slides/_rels/slide48.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image" Target="../media/image191.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40.jpeg"/><Relationship Id="rId18" Type="http://schemas.openxmlformats.org/officeDocument/2006/relationships/image" Target="../media/image45.png"/><Relationship Id="rId26" Type="http://schemas.openxmlformats.org/officeDocument/2006/relationships/image" Target="../media/image53.jpeg"/><Relationship Id="rId3" Type="http://schemas.openxmlformats.org/officeDocument/2006/relationships/image" Target="../media/image30.png"/><Relationship Id="rId21" Type="http://schemas.openxmlformats.org/officeDocument/2006/relationships/image" Target="../media/image48.jpeg"/><Relationship Id="rId34" Type="http://schemas.openxmlformats.org/officeDocument/2006/relationships/image" Target="../media/image61.jpeg"/><Relationship Id="rId7" Type="http://schemas.openxmlformats.org/officeDocument/2006/relationships/image" Target="../media/image34.jpeg"/><Relationship Id="rId12" Type="http://schemas.openxmlformats.org/officeDocument/2006/relationships/image" Target="../media/image39.png"/><Relationship Id="rId17" Type="http://schemas.openxmlformats.org/officeDocument/2006/relationships/image" Target="../media/image44.jpeg"/><Relationship Id="rId25" Type="http://schemas.openxmlformats.org/officeDocument/2006/relationships/image" Target="../media/image52.jpeg"/><Relationship Id="rId33" Type="http://schemas.openxmlformats.org/officeDocument/2006/relationships/image" Target="../media/image60.jpeg"/><Relationship Id="rId2" Type="http://schemas.openxmlformats.org/officeDocument/2006/relationships/notesSlide" Target="../notesSlides/notesSlide2.xml"/><Relationship Id="rId16" Type="http://schemas.openxmlformats.org/officeDocument/2006/relationships/image" Target="../media/image43.jpeg"/><Relationship Id="rId20" Type="http://schemas.openxmlformats.org/officeDocument/2006/relationships/image" Target="../media/image47.jpeg"/><Relationship Id="rId29" Type="http://schemas.openxmlformats.org/officeDocument/2006/relationships/image" Target="../media/image56.jpeg"/><Relationship Id="rId1" Type="http://schemas.openxmlformats.org/officeDocument/2006/relationships/slideLayout" Target="../slideLayouts/slideLayout15.xml"/><Relationship Id="rId6" Type="http://schemas.openxmlformats.org/officeDocument/2006/relationships/image" Target="../media/image33.jpeg"/><Relationship Id="rId11" Type="http://schemas.openxmlformats.org/officeDocument/2006/relationships/image" Target="../media/image38.jpeg"/><Relationship Id="rId24" Type="http://schemas.openxmlformats.org/officeDocument/2006/relationships/image" Target="../media/image51.jpeg"/><Relationship Id="rId32" Type="http://schemas.openxmlformats.org/officeDocument/2006/relationships/image" Target="../media/image59.jpeg"/><Relationship Id="rId37" Type="http://schemas.openxmlformats.org/officeDocument/2006/relationships/image" Target="../media/image64.png"/><Relationship Id="rId5" Type="http://schemas.openxmlformats.org/officeDocument/2006/relationships/image" Target="../media/image32.jpeg"/><Relationship Id="rId15" Type="http://schemas.openxmlformats.org/officeDocument/2006/relationships/image" Target="../media/image42.png"/><Relationship Id="rId23" Type="http://schemas.openxmlformats.org/officeDocument/2006/relationships/image" Target="../media/image50.png"/><Relationship Id="rId28" Type="http://schemas.openxmlformats.org/officeDocument/2006/relationships/image" Target="../media/image55.jpeg"/><Relationship Id="rId36" Type="http://schemas.openxmlformats.org/officeDocument/2006/relationships/image" Target="../media/image63.png"/><Relationship Id="rId10" Type="http://schemas.openxmlformats.org/officeDocument/2006/relationships/image" Target="../media/image37.jpeg"/><Relationship Id="rId19" Type="http://schemas.openxmlformats.org/officeDocument/2006/relationships/image" Target="../media/image46.jpeg"/><Relationship Id="rId31" Type="http://schemas.openxmlformats.org/officeDocument/2006/relationships/image" Target="../media/image58.png"/><Relationship Id="rId4" Type="http://schemas.openxmlformats.org/officeDocument/2006/relationships/image" Target="../media/image31.jpeg"/><Relationship Id="rId9" Type="http://schemas.openxmlformats.org/officeDocument/2006/relationships/image" Target="../media/image36.jpeg"/><Relationship Id="rId14" Type="http://schemas.openxmlformats.org/officeDocument/2006/relationships/image" Target="../media/image41.jpeg"/><Relationship Id="rId22" Type="http://schemas.openxmlformats.org/officeDocument/2006/relationships/image" Target="../media/image49.jpeg"/><Relationship Id="rId27" Type="http://schemas.openxmlformats.org/officeDocument/2006/relationships/image" Target="../media/image54.png"/><Relationship Id="rId30" Type="http://schemas.openxmlformats.org/officeDocument/2006/relationships/image" Target="../media/image57.jpeg"/><Relationship Id="rId35" Type="http://schemas.openxmlformats.org/officeDocument/2006/relationships/image" Target="../media/image62.png"/></Relationships>
</file>

<file path=ppt/slides/_rels/slide50.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image" Target="../media/image195.jpeg"/><Relationship Id="rId1" Type="http://schemas.openxmlformats.org/officeDocument/2006/relationships/slideLayout" Target="../slideLayouts/slideLayout16.xml"/><Relationship Id="rId4" Type="http://schemas.openxmlformats.org/officeDocument/2006/relationships/image" Target="../media/image197.jpeg"/></Relationships>
</file>

<file path=ppt/slides/_rels/slide52.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200.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image" Target="../media/image202.jpeg"/><Relationship Id="rId1" Type="http://schemas.openxmlformats.org/officeDocument/2006/relationships/slideLayout" Target="../slideLayouts/slideLayout16.xml"/><Relationship Id="rId4" Type="http://schemas.openxmlformats.org/officeDocument/2006/relationships/image" Target="../media/image204.jpeg"/></Relationships>
</file>

<file path=ppt/slides/_rels/slide57.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image" Target="../media/image205.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image" Target="../media/image207.jpeg"/><Relationship Id="rId1" Type="http://schemas.openxmlformats.org/officeDocument/2006/relationships/slideLayout" Target="../slideLayouts/slideLayout16.xml"/><Relationship Id="rId5" Type="http://schemas.openxmlformats.org/officeDocument/2006/relationships/image" Target="../media/image210.jpeg"/><Relationship Id="rId4" Type="http://schemas.openxmlformats.org/officeDocument/2006/relationships/image" Target="../media/image209.jpeg"/></Relationships>
</file>

<file path=ppt/slides/_rels/slide59.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image" Target="../media/image211.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214.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jpeg"/><Relationship Id="rId1" Type="http://schemas.openxmlformats.org/officeDocument/2006/relationships/slideLayout" Target="../slideLayouts/slideLayout16.xml"/><Relationship Id="rId4" Type="http://schemas.openxmlformats.org/officeDocument/2006/relationships/image" Target="../media/image217.jpeg"/></Relationships>
</file>

<file path=ppt/slides/_rels/slide63.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image" Target="../media/image218.jpeg"/><Relationship Id="rId1" Type="http://schemas.openxmlformats.org/officeDocument/2006/relationships/slideLayout" Target="../slideLayouts/slideLayout16.xml"/><Relationship Id="rId4" Type="http://schemas.openxmlformats.org/officeDocument/2006/relationships/image" Target="../media/image220.jpeg"/></Relationships>
</file>

<file path=ppt/slides/_rels/slide64.xml.rels><?xml version="1.0" encoding="UTF-8" standalone="yes"?>
<Relationships xmlns="http://schemas.openxmlformats.org/package/2006/relationships"><Relationship Id="rId3" Type="http://schemas.openxmlformats.org/officeDocument/2006/relationships/image" Target="../media/image222.png"/><Relationship Id="rId7" Type="http://schemas.openxmlformats.org/officeDocument/2006/relationships/image" Target="../media/image226.png"/><Relationship Id="rId2" Type="http://schemas.openxmlformats.org/officeDocument/2006/relationships/image" Target="../media/image221.jpeg"/><Relationship Id="rId1" Type="http://schemas.openxmlformats.org/officeDocument/2006/relationships/slideLayout" Target="../slideLayouts/slideLayout14.xml"/><Relationship Id="rId6" Type="http://schemas.openxmlformats.org/officeDocument/2006/relationships/image" Target="../media/image225.png"/><Relationship Id="rId5" Type="http://schemas.openxmlformats.org/officeDocument/2006/relationships/image" Target="../media/image224.png"/><Relationship Id="rId4" Type="http://schemas.openxmlformats.org/officeDocument/2006/relationships/image" Target="../media/image223.png"/></Relationships>
</file>

<file path=ppt/slides/_rels/slide6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jpeg"/><Relationship Id="rId1" Type="http://schemas.openxmlformats.org/officeDocument/2006/relationships/slideLayout" Target="../slideLayouts/slideLayout1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8.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jpeg"/></Relationships>
</file>

<file path=ppt/slides/_rels/slide9.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nvSpPr>
        <p:spPr>
          <a:xfrm rot="9101503">
            <a:off x="8066088" y="854075"/>
            <a:ext cx="1300162" cy="2157413"/>
          </a:xfrm>
          <a:prstGeom prst="rtTriangle">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0" name="等腰三角形 9"/>
          <p:cNvSpPr/>
          <p:nvPr/>
        </p:nvSpPr>
        <p:spPr>
          <a:xfrm rot="20183086">
            <a:off x="8550275" y="1055688"/>
            <a:ext cx="2346325" cy="3005137"/>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2" name="等腰三角形 11"/>
          <p:cNvSpPr/>
          <p:nvPr/>
        </p:nvSpPr>
        <p:spPr>
          <a:xfrm rot="9335940">
            <a:off x="6657975" y="508000"/>
            <a:ext cx="2778125" cy="1473200"/>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4" name="等腰三角形 13"/>
          <p:cNvSpPr/>
          <p:nvPr/>
        </p:nvSpPr>
        <p:spPr>
          <a:xfrm rot="974722">
            <a:off x="3106738" y="5005388"/>
            <a:ext cx="2892425" cy="1258887"/>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5" name="等腰三角形 14"/>
          <p:cNvSpPr/>
          <p:nvPr/>
        </p:nvSpPr>
        <p:spPr>
          <a:xfrm rot="9650910">
            <a:off x="2605088" y="227013"/>
            <a:ext cx="2395537" cy="1258887"/>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6" name="等腰三角形 15"/>
          <p:cNvSpPr/>
          <p:nvPr/>
        </p:nvSpPr>
        <p:spPr>
          <a:xfrm rot="9650910">
            <a:off x="3582988" y="227013"/>
            <a:ext cx="2395537" cy="1258887"/>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7" name="等腰三角形 16"/>
          <p:cNvSpPr/>
          <p:nvPr/>
        </p:nvSpPr>
        <p:spPr>
          <a:xfrm rot="21040103">
            <a:off x="4757738" y="5664200"/>
            <a:ext cx="2720975" cy="1112838"/>
          </a:xfrm>
          <a:prstGeom prst="triangle">
            <a:avLst>
              <a:gd name="adj" fmla="val 58982"/>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9" name="文本框 18"/>
          <p:cNvSpPr txBox="1"/>
          <p:nvPr/>
        </p:nvSpPr>
        <p:spPr>
          <a:xfrm>
            <a:off x="4222750" y="2220913"/>
            <a:ext cx="3262313" cy="1938337"/>
          </a:xfrm>
          <a:prstGeom prst="rect">
            <a:avLst/>
          </a:prstGeom>
          <a:noFill/>
        </p:spPr>
        <p:txBody>
          <a:bodyPr wrap="none">
            <a:spAutoFit/>
          </a:bodyPr>
          <a:lstStyle/>
          <a:p>
            <a:pPr eaLnBrk="1" fontAlgn="auto" hangingPunct="1">
              <a:spcBef>
                <a:spcPts val="0"/>
              </a:spcBef>
              <a:spcAft>
                <a:spcPts val="0"/>
              </a:spcAft>
              <a:defRPr/>
            </a:pPr>
            <a:r>
              <a:rPr kumimoji="1" lang="zh-CN" altLang="en-US" sz="6000" b="1" i="1" dirty="0">
                <a:solidFill>
                  <a:schemeClr val="accent3">
                    <a:lumMod val="75000"/>
                  </a:schemeClr>
                </a:solidFill>
                <a:latin typeface="+mn-lt"/>
                <a:ea typeface="+mn-ea"/>
              </a:rPr>
              <a:t>乐视网</a:t>
            </a:r>
            <a:endParaRPr kumimoji="1" lang="en-US" altLang="zh-CN" sz="6000" b="1" i="1" dirty="0">
              <a:solidFill>
                <a:schemeClr val="accent3">
                  <a:lumMod val="75000"/>
                </a:schemeClr>
              </a:solidFill>
              <a:latin typeface="+mn-lt"/>
              <a:ea typeface="+mn-ea"/>
            </a:endParaRPr>
          </a:p>
          <a:p>
            <a:pPr eaLnBrk="1" fontAlgn="auto" hangingPunct="1">
              <a:spcBef>
                <a:spcPts val="0"/>
              </a:spcBef>
              <a:spcAft>
                <a:spcPts val="0"/>
              </a:spcAft>
              <a:defRPr/>
            </a:pPr>
            <a:r>
              <a:rPr kumimoji="1" lang="zh-CN" altLang="en-US" sz="6000" b="1" i="1" dirty="0">
                <a:solidFill>
                  <a:schemeClr val="accent3">
                    <a:lumMod val="75000"/>
                  </a:schemeClr>
                </a:solidFill>
                <a:latin typeface="+mn-lt"/>
                <a:ea typeface="+mn-ea"/>
              </a:rPr>
              <a:t>精彩推荐</a:t>
            </a:r>
          </a:p>
        </p:txBody>
      </p:sp>
      <p:pic>
        <p:nvPicPr>
          <p:cNvPr id="16394" name="图片 19" descr="image00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11763" y="4213225"/>
            <a:ext cx="1838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图片 21" descr="五屏.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253663" y="5567363"/>
            <a:ext cx="16906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等腰三角形 22"/>
          <p:cNvSpPr/>
          <p:nvPr/>
        </p:nvSpPr>
        <p:spPr>
          <a:xfrm rot="2126212">
            <a:off x="-1257300" y="2908300"/>
            <a:ext cx="4019550" cy="1319213"/>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4" name="等腰三角形 23"/>
          <p:cNvSpPr/>
          <p:nvPr/>
        </p:nvSpPr>
        <p:spPr>
          <a:xfrm rot="13574988">
            <a:off x="11302207" y="-829469"/>
            <a:ext cx="1365250" cy="2363787"/>
          </a:xfrm>
          <a:prstGeom prst="triangle">
            <a:avLst>
              <a:gd name="adj" fmla="val 31771"/>
            </a:avLst>
          </a:prstGeom>
          <a:no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 name="矩形 1"/>
          <p:cNvSpPr/>
          <p:nvPr/>
        </p:nvSpPr>
        <p:spPr>
          <a:xfrm>
            <a:off x="5099050" y="4735513"/>
            <a:ext cx="2044700" cy="400050"/>
          </a:xfrm>
          <a:prstGeom prst="rect">
            <a:avLst/>
          </a:prstGeom>
        </p:spPr>
        <p:txBody>
          <a:bodyPr wrap="none">
            <a:spAutoFit/>
          </a:bodyPr>
          <a:lstStyle/>
          <a:p>
            <a:pPr algn="ctr" eaLnBrk="1" fontAlgn="auto" hangingPunct="1">
              <a:spcBef>
                <a:spcPts val="0"/>
              </a:spcBef>
              <a:spcAft>
                <a:spcPts val="0"/>
              </a:spcAft>
              <a:defRPr/>
            </a:pPr>
            <a:r>
              <a:rPr lang="de-DE" altLang="zh-CN" sz="1000" kern="0" dirty="0" err="1">
                <a:solidFill>
                  <a:schemeClr val="tx1">
                    <a:lumMod val="75000"/>
                    <a:lumOff val="25000"/>
                  </a:schemeClr>
                </a:solidFill>
                <a:latin typeface="Rockwell"/>
                <a:ea typeface="MStiffHei HKS UltraBold" panose="00000900000000000000" pitchFamily="2" charset="-120"/>
                <a:cs typeface="Rockwell"/>
              </a:rPr>
              <a:t>Prepared</a:t>
            </a:r>
            <a:r>
              <a:rPr lang="de-DE" altLang="zh-CN" sz="1000" kern="0" dirty="0">
                <a:solidFill>
                  <a:schemeClr val="tx1">
                    <a:lumMod val="75000"/>
                    <a:lumOff val="25000"/>
                  </a:schemeClr>
                </a:solidFill>
                <a:latin typeface="Rockwell"/>
                <a:ea typeface="MStiffHei HKS UltraBold" panose="00000900000000000000" pitchFamily="2" charset="-120"/>
                <a:cs typeface="Rockwell"/>
              </a:rPr>
              <a:t> </a:t>
            </a:r>
            <a:r>
              <a:rPr lang="de-DE" altLang="zh-CN" sz="1000" kern="0" dirty="0" err="1">
                <a:solidFill>
                  <a:schemeClr val="tx1">
                    <a:lumMod val="75000"/>
                    <a:lumOff val="25000"/>
                  </a:schemeClr>
                </a:solidFill>
                <a:latin typeface="Rockwell"/>
                <a:ea typeface="MStiffHei HKS UltraBold" panose="00000900000000000000" pitchFamily="2" charset="-120"/>
                <a:cs typeface="Rockwell"/>
              </a:rPr>
              <a:t>by</a:t>
            </a:r>
            <a:r>
              <a:rPr lang="de-DE" altLang="zh-CN" sz="1000" kern="0" dirty="0">
                <a:solidFill>
                  <a:schemeClr val="tx1">
                    <a:lumMod val="75000"/>
                    <a:lumOff val="25000"/>
                  </a:schemeClr>
                </a:solidFill>
                <a:latin typeface="Rockwell"/>
                <a:ea typeface="MStiffHei HKS UltraBold" panose="00000900000000000000" pitchFamily="2" charset="-120"/>
                <a:cs typeface="Rockwell"/>
              </a:rPr>
              <a:t> </a:t>
            </a:r>
            <a:r>
              <a:rPr lang="de-DE" altLang="zh-CN" sz="1000" kern="0" dirty="0" err="1">
                <a:solidFill>
                  <a:schemeClr val="tx1">
                    <a:lumMod val="75000"/>
                    <a:lumOff val="25000"/>
                  </a:schemeClr>
                </a:solidFill>
                <a:latin typeface="Rockwell"/>
                <a:ea typeface="MStiffHei HKS UltraBold" panose="00000900000000000000" pitchFamily="2" charset="-120"/>
                <a:cs typeface="Rockwell"/>
              </a:rPr>
              <a:t>LETV.com</a:t>
            </a:r>
            <a:endParaRPr lang="de-DE" altLang="zh-CN" sz="1000" kern="0" dirty="0">
              <a:solidFill>
                <a:schemeClr val="tx1">
                  <a:lumMod val="75000"/>
                  <a:lumOff val="25000"/>
                </a:schemeClr>
              </a:solidFill>
              <a:latin typeface="Rockwell"/>
              <a:ea typeface="MStiffHei HKS UltraBold" panose="00000900000000000000" pitchFamily="2" charset="-120"/>
              <a:cs typeface="Rockwell"/>
            </a:endParaRPr>
          </a:p>
          <a:p>
            <a:pPr algn="ctr" eaLnBrk="1" fontAlgn="auto" hangingPunct="1">
              <a:spcBef>
                <a:spcPts val="0"/>
              </a:spcBef>
              <a:spcAft>
                <a:spcPts val="0"/>
              </a:spcAft>
              <a:defRPr/>
            </a:pPr>
            <a:r>
              <a:rPr lang="de-DE" altLang="zh-CN" sz="1000" kern="0" dirty="0">
                <a:solidFill>
                  <a:schemeClr val="tx1">
                    <a:lumMod val="75000"/>
                    <a:lumOff val="25000"/>
                  </a:schemeClr>
                </a:solidFill>
                <a:latin typeface="Rockwell"/>
                <a:ea typeface="MStiffHei HKS UltraBold" panose="00000900000000000000" pitchFamily="2" charset="-120"/>
                <a:cs typeface="Rockwell"/>
              </a:rPr>
              <a:t>Copyright </a:t>
            </a:r>
            <a:r>
              <a:rPr lang="de-DE" altLang="zh-CN" sz="1000" kern="0" dirty="0" err="1">
                <a:solidFill>
                  <a:schemeClr val="tx1">
                    <a:lumMod val="75000"/>
                    <a:lumOff val="25000"/>
                  </a:schemeClr>
                </a:solidFill>
                <a:latin typeface="Rockwell"/>
                <a:ea typeface="MStiffHei HKS UltraBold" panose="00000900000000000000" pitchFamily="2" charset="-120"/>
                <a:cs typeface="Rockwell"/>
              </a:rPr>
              <a:t>Reserved</a:t>
            </a:r>
            <a:r>
              <a:rPr lang="de-DE" altLang="zh-CN" sz="1000" kern="0" dirty="0">
                <a:solidFill>
                  <a:schemeClr val="tx1">
                    <a:lumMod val="75000"/>
                    <a:lumOff val="25000"/>
                  </a:schemeClr>
                </a:solidFill>
                <a:latin typeface="Rockwell"/>
                <a:ea typeface="MStiffHei HKS UltraBold" panose="00000900000000000000" pitchFamily="2" charset="-120"/>
                <a:cs typeface="Rockwell"/>
              </a:rPr>
              <a:t> 2013.</a:t>
            </a:r>
            <a:r>
              <a:rPr lang="en-US" altLang="zh-CN" sz="1000" kern="0" dirty="0">
                <a:solidFill>
                  <a:schemeClr val="tx1">
                    <a:lumMod val="75000"/>
                    <a:lumOff val="25000"/>
                  </a:schemeClr>
                </a:solidFill>
                <a:latin typeface="Rockwell"/>
                <a:ea typeface="MStiffHei HKS UltraBold" panose="00000900000000000000" pitchFamily="2" charset="-120"/>
                <a:cs typeface="Rockwell"/>
              </a:rPr>
              <a:t>10</a:t>
            </a:r>
            <a:r>
              <a:rPr lang="de-DE" altLang="zh-CN" sz="1000" kern="0" dirty="0">
                <a:solidFill>
                  <a:schemeClr val="tx1">
                    <a:lumMod val="75000"/>
                    <a:lumOff val="25000"/>
                  </a:schemeClr>
                </a:solidFill>
                <a:latin typeface="Rockwell"/>
                <a:ea typeface="MStiffHei HKS UltraBold" panose="00000900000000000000" pitchFamily="2" charset="-120"/>
                <a:cs typeface="Rockwell"/>
              </a:rPr>
              <a:t>.</a:t>
            </a:r>
            <a:r>
              <a:rPr lang="en-US" altLang="zh-CN" sz="1000" kern="0" dirty="0">
                <a:solidFill>
                  <a:schemeClr val="tx1">
                    <a:lumMod val="75000"/>
                    <a:lumOff val="25000"/>
                  </a:schemeClr>
                </a:solidFill>
                <a:latin typeface="Rockwell"/>
                <a:ea typeface="MStiffHei HKS UltraBold" panose="00000900000000000000" pitchFamily="2" charset="-120"/>
                <a:cs typeface="Rockwell"/>
              </a:rPr>
              <a:t>23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descr="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3805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图片 5" descr="艾瑞logo反白.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02013" y="3189288"/>
            <a:ext cx="1255712"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287963" y="2936875"/>
            <a:ext cx="6797675" cy="831850"/>
          </a:xfrm>
          <a:prstGeom prst="rect">
            <a:avLst/>
          </a:prstGeom>
        </p:spPr>
        <p:txBody>
          <a:bodyPr>
            <a:spAutoFit/>
          </a:bodyPr>
          <a:lstStyle/>
          <a:p>
            <a:pPr algn="ctr" eaLnBrk="1" fontAlgn="auto" hangingPunct="1">
              <a:spcBef>
                <a:spcPts val="0"/>
              </a:spcBef>
              <a:spcAft>
                <a:spcPts val="0"/>
              </a:spcAft>
              <a:defRPr/>
            </a:pPr>
            <a:r>
              <a:rPr lang="zh-CN" altLang="en-US" sz="4800" dirty="0">
                <a:solidFill>
                  <a:srgbClr val="404040"/>
                </a:solidFill>
                <a:latin typeface="+mn-ea"/>
                <a:ea typeface="+mn-ea"/>
              </a:rPr>
              <a:t>乐视最新优势数据分享</a:t>
            </a:r>
          </a:p>
        </p:txBody>
      </p:sp>
      <p:pic>
        <p:nvPicPr>
          <p:cNvPr id="27653" name="图片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875" y="2979738"/>
            <a:ext cx="36988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438775" y="3744913"/>
            <a:ext cx="6699250" cy="338137"/>
          </a:xfrm>
          <a:prstGeom prst="rect">
            <a:avLst/>
          </a:prstGeom>
        </p:spPr>
        <p:txBody>
          <a:bodyPr wrap="none">
            <a:spAutoFit/>
          </a:bodyPr>
          <a:lstStyle/>
          <a:p>
            <a:pPr eaLnBrk="1" fontAlgn="auto" hangingPunct="1">
              <a:spcBef>
                <a:spcPts val="0"/>
              </a:spcBef>
              <a:spcAft>
                <a:spcPts val="0"/>
              </a:spcAft>
              <a:defRPr/>
            </a:pPr>
            <a:r>
              <a:rPr lang="zh-CN" altLang="zh-CN" sz="1600" dirty="0">
                <a:latin typeface="+mn-ea"/>
                <a:ea typeface="+mn-ea"/>
              </a:rPr>
              <a:t>“科技</a:t>
            </a:r>
            <a:r>
              <a:rPr lang="en-US" altLang="zh-CN" sz="1600" dirty="0">
                <a:latin typeface="+mn-ea"/>
                <a:ea typeface="+mn-ea"/>
              </a:rPr>
              <a:t>+</a:t>
            </a:r>
            <a:r>
              <a:rPr lang="zh-CN" altLang="zh-CN" sz="1600" dirty="0">
                <a:latin typeface="+mn-ea"/>
                <a:ea typeface="+mn-ea"/>
              </a:rPr>
              <a:t>娱乐”双重基因的品牌优势</a:t>
            </a:r>
            <a:r>
              <a:rPr lang="zh-CN" altLang="en-US" sz="1600" dirty="0">
                <a:latin typeface="+mn-ea"/>
                <a:ea typeface="+mn-ea"/>
              </a:rPr>
              <a:t>；</a:t>
            </a:r>
            <a:r>
              <a:rPr lang="zh-CN" altLang="zh-CN" sz="1600" dirty="0">
                <a:latin typeface="+mn-ea"/>
                <a:ea typeface="+mn-ea"/>
              </a:rPr>
              <a:t>多屏一致体验，科技提升用户粘性</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 descr="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350"/>
            <a:ext cx="12309475"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699" name="组合 4"/>
          <p:cNvGrpSpPr>
            <a:grpSpLocks/>
          </p:cNvGrpSpPr>
          <p:nvPr/>
        </p:nvGrpSpPr>
        <p:grpSpPr bwMode="auto">
          <a:xfrm>
            <a:off x="5762625" y="1555750"/>
            <a:ext cx="6323013" cy="4540250"/>
            <a:chOff x="0" y="0"/>
            <a:chExt cx="6057143" cy="4409524"/>
          </a:xfrm>
        </p:grpSpPr>
        <p:pic>
          <p:nvPicPr>
            <p:cNvPr id="29717" name="图片 2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57143" cy="44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609821" y="838735"/>
              <a:ext cx="3867264" cy="27598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fontAlgn="auto" hangingPunct="1">
                <a:spcBef>
                  <a:spcPts val="0"/>
                </a:spcBef>
                <a:spcAft>
                  <a:spcPts val="0"/>
                </a:spcAft>
                <a:defRPr/>
              </a:pPr>
              <a:endParaRPr lang="zh-CN" altLang="en-US"/>
            </a:p>
          </p:txBody>
        </p:sp>
      </p:grpSp>
      <p:sp>
        <p:nvSpPr>
          <p:cNvPr id="2" name="矩形 1"/>
          <p:cNvSpPr/>
          <p:nvPr/>
        </p:nvSpPr>
        <p:spPr>
          <a:xfrm>
            <a:off x="204788" y="6319838"/>
            <a:ext cx="6121400" cy="246062"/>
          </a:xfrm>
          <a:prstGeom prst="rect">
            <a:avLst/>
          </a:prstGeom>
        </p:spPr>
        <p:txBody>
          <a:bodyPr>
            <a:spAutoFit/>
          </a:bodyPr>
          <a:lstStyle/>
          <a:p>
            <a:pPr eaLnBrk="1" fontAlgn="auto" hangingPunct="1">
              <a:spcBef>
                <a:spcPts val="0"/>
              </a:spcBef>
              <a:spcAft>
                <a:spcPts val="0"/>
              </a:spcAft>
              <a:defRPr/>
            </a:pPr>
            <a:r>
              <a:rPr lang="en-US" altLang="zh-CN" sz="1000" dirty="0" err="1">
                <a:latin typeface="+mn-ea"/>
                <a:ea typeface="+mn-ea"/>
              </a:rPr>
              <a:t>comScore</a:t>
            </a:r>
            <a:r>
              <a:rPr lang="en-US" altLang="zh-CN" sz="1000" dirty="0">
                <a:latin typeface="+mn-ea"/>
                <a:ea typeface="+mn-ea"/>
              </a:rPr>
              <a:t> –Media Metrix8</a:t>
            </a:r>
            <a:r>
              <a:rPr lang="zh-CN" altLang="zh-CN" sz="1000" dirty="0">
                <a:latin typeface="+mn-ea"/>
                <a:ea typeface="+mn-ea"/>
              </a:rPr>
              <a:t>月</a:t>
            </a:r>
            <a:r>
              <a:rPr lang="en-US" altLang="zh-CN" sz="1000" dirty="0">
                <a:latin typeface="+mn-ea"/>
                <a:ea typeface="+mn-ea"/>
              </a:rPr>
              <a:t>Top10</a:t>
            </a:r>
            <a:r>
              <a:rPr lang="zh-CN" altLang="zh-CN" sz="1000" dirty="0">
                <a:latin typeface="+mn-ea"/>
                <a:ea typeface="+mn-ea"/>
              </a:rPr>
              <a:t>视频网站月度覆盖人数</a:t>
            </a:r>
          </a:p>
        </p:txBody>
      </p:sp>
      <p:pic>
        <p:nvPicPr>
          <p:cNvPr id="29701"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2276475"/>
            <a:ext cx="5273675" cy="381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625850" y="288925"/>
            <a:ext cx="3241675" cy="307975"/>
          </a:xfrm>
          <a:prstGeom prst="rect">
            <a:avLst/>
          </a:prstGeom>
        </p:spPr>
        <p:txBody>
          <a:bodyPr wrap="none">
            <a:spAutoFit/>
          </a:bodyPr>
          <a:lstStyle/>
          <a:p>
            <a:pPr eaLnBrk="1" fontAlgn="auto" hangingPunct="1">
              <a:spcBef>
                <a:spcPts val="0"/>
              </a:spcBef>
              <a:spcAft>
                <a:spcPts val="0"/>
              </a:spcAft>
              <a:defRPr/>
            </a:pPr>
            <a:r>
              <a:rPr lang="zh-CN" altLang="zh-CN" sz="1400" dirty="0">
                <a:latin typeface="+mn-ea"/>
                <a:ea typeface="+mn-ea"/>
              </a:rPr>
              <a:t>视频媒体排名</a:t>
            </a:r>
            <a:r>
              <a:rPr lang="en-US" altLang="zh-CN" sz="1400" dirty="0">
                <a:solidFill>
                  <a:schemeClr val="accent3">
                    <a:lumMod val="75000"/>
                  </a:schemeClr>
                </a:solidFill>
                <a:latin typeface="Impact"/>
                <a:ea typeface="+mn-ea"/>
                <a:cs typeface="Impact"/>
              </a:rPr>
              <a:t>TOP2</a:t>
            </a:r>
            <a:r>
              <a:rPr lang="zh-CN" altLang="zh-CN" sz="1400" dirty="0">
                <a:latin typeface="+mn-ea"/>
                <a:ea typeface="+mn-ea"/>
              </a:rPr>
              <a:t>，视频播放时长</a:t>
            </a:r>
            <a:r>
              <a:rPr lang="en-US" altLang="zh-CN" sz="1400" dirty="0">
                <a:solidFill>
                  <a:srgbClr val="D9253E"/>
                </a:solidFill>
                <a:latin typeface="Impact"/>
                <a:ea typeface="+mn-ea"/>
                <a:cs typeface="Impact"/>
              </a:rPr>
              <a:t>TOP2</a:t>
            </a:r>
            <a:r>
              <a:rPr lang="zh-CN" altLang="zh-CN" sz="1400" dirty="0">
                <a:solidFill>
                  <a:srgbClr val="D9253E"/>
                </a:solidFill>
                <a:latin typeface="+mn-ea"/>
                <a:ea typeface="+mn-ea"/>
              </a:rPr>
              <a:t> </a:t>
            </a:r>
            <a:endParaRPr lang="zh-CN" altLang="en-US" sz="1400" dirty="0">
              <a:solidFill>
                <a:srgbClr val="D9253E"/>
              </a:solidFill>
              <a:latin typeface="+mn-ea"/>
              <a:ea typeface="+mn-ea"/>
            </a:endParaRPr>
          </a:p>
        </p:txBody>
      </p:sp>
      <p:pic>
        <p:nvPicPr>
          <p:cNvPr id="29703" name="图片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4788" y="614363"/>
            <a:ext cx="31924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6113463" y="6161088"/>
            <a:ext cx="3498850" cy="246062"/>
          </a:xfrm>
          <a:prstGeom prst="rect">
            <a:avLst/>
          </a:prstGeom>
        </p:spPr>
        <p:txBody>
          <a:bodyPr wrap="none">
            <a:spAutoFit/>
          </a:bodyPr>
          <a:lstStyle/>
          <a:p>
            <a:pPr eaLnBrk="1" fontAlgn="auto" hangingPunct="1">
              <a:spcBef>
                <a:spcPts val="0"/>
              </a:spcBef>
              <a:spcAft>
                <a:spcPts val="0"/>
              </a:spcAft>
              <a:defRPr/>
            </a:pPr>
            <a:r>
              <a:rPr lang="en-US" altLang="zh-CN" sz="1000" dirty="0" err="1">
                <a:latin typeface="+mn-ea"/>
                <a:ea typeface="+mn-ea"/>
              </a:rPr>
              <a:t>comScore</a:t>
            </a:r>
            <a:r>
              <a:rPr lang="en-US" altLang="zh-CN" sz="1000" dirty="0">
                <a:latin typeface="+mn-ea"/>
                <a:ea typeface="+mn-ea"/>
              </a:rPr>
              <a:t> –Video </a:t>
            </a:r>
            <a:r>
              <a:rPr lang="en-US" altLang="zh-CN" sz="1000" dirty="0" err="1">
                <a:latin typeface="+mn-ea"/>
                <a:ea typeface="+mn-ea"/>
              </a:rPr>
              <a:t>Metrix</a:t>
            </a:r>
            <a:r>
              <a:rPr lang="en-US" altLang="zh-CN" sz="1000" dirty="0">
                <a:latin typeface="+mn-ea"/>
                <a:ea typeface="+mn-ea"/>
              </a:rPr>
              <a:t> 8</a:t>
            </a:r>
            <a:r>
              <a:rPr lang="zh-CN" altLang="zh-CN" sz="1000" dirty="0">
                <a:latin typeface="+mn-ea"/>
                <a:ea typeface="+mn-ea"/>
              </a:rPr>
              <a:t>月</a:t>
            </a:r>
            <a:r>
              <a:rPr lang="en-US" altLang="zh-CN" sz="1000" dirty="0">
                <a:latin typeface="+mn-ea"/>
                <a:ea typeface="+mn-ea"/>
              </a:rPr>
              <a:t>TOP10</a:t>
            </a:r>
            <a:r>
              <a:rPr lang="zh-CN" altLang="zh-CN" sz="1000" dirty="0">
                <a:latin typeface="+mn-ea"/>
                <a:ea typeface="+mn-ea"/>
              </a:rPr>
              <a:t>视频媒体月度总时长</a:t>
            </a:r>
          </a:p>
        </p:txBody>
      </p:sp>
      <p:sp>
        <p:nvSpPr>
          <p:cNvPr id="9" name="矩形 8"/>
          <p:cNvSpPr/>
          <p:nvPr/>
        </p:nvSpPr>
        <p:spPr>
          <a:xfrm>
            <a:off x="3584575" y="546100"/>
            <a:ext cx="8229600" cy="646113"/>
          </a:xfrm>
          <a:prstGeom prst="rect">
            <a:avLst/>
          </a:prstGeom>
        </p:spPr>
        <p:txBody>
          <a:bodyPr wrap="none">
            <a:spAutoFit/>
          </a:bodyPr>
          <a:lstStyle/>
          <a:p>
            <a:pPr eaLnBrk="1" fontAlgn="auto" hangingPunct="1">
              <a:spcBef>
                <a:spcPts val="0"/>
              </a:spcBef>
              <a:spcAft>
                <a:spcPts val="0"/>
              </a:spcAft>
              <a:defRPr/>
            </a:pPr>
            <a:r>
              <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rPr>
              <a:t>高收看时长带来用户的高粘性</a:t>
            </a:r>
            <a:r>
              <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rPr>
              <a:t>高忠诚度</a:t>
            </a:r>
            <a:endParaRPr lang="zh-CN" altLang="en-US" sz="3600" dirty="0">
              <a:solidFill>
                <a:schemeClr val="tx1">
                  <a:lumMod val="85000"/>
                  <a:lumOff val="15000"/>
                </a:schemeClr>
              </a:solidFill>
              <a:latin typeface="+mn-lt"/>
              <a:ea typeface="+mn-ea"/>
            </a:endParaRPr>
          </a:p>
        </p:txBody>
      </p:sp>
      <p:sp>
        <p:nvSpPr>
          <p:cNvPr id="24" name="矩形 23"/>
          <p:cNvSpPr/>
          <p:nvPr/>
        </p:nvSpPr>
        <p:spPr>
          <a:xfrm>
            <a:off x="358775" y="2933700"/>
            <a:ext cx="4500563" cy="2841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fontAlgn="auto" hangingPunct="1">
              <a:spcBef>
                <a:spcPts val="0"/>
              </a:spcBef>
              <a:spcAft>
                <a:spcPts val="0"/>
              </a:spcAft>
              <a:defRPr/>
            </a:pPr>
            <a:endParaRPr lang="zh-CN" altLang="en-US"/>
          </a:p>
        </p:txBody>
      </p:sp>
      <p:grpSp>
        <p:nvGrpSpPr>
          <p:cNvPr id="10" name="组 10"/>
          <p:cNvGrpSpPr>
            <a:grpSpLocks/>
          </p:cNvGrpSpPr>
          <p:nvPr/>
        </p:nvGrpSpPr>
        <p:grpSpPr bwMode="auto">
          <a:xfrm>
            <a:off x="82550" y="2928938"/>
            <a:ext cx="6784975" cy="612775"/>
            <a:chOff x="2532519" y="3113333"/>
            <a:chExt cx="6784443" cy="612283"/>
          </a:xfrm>
        </p:grpSpPr>
        <p:sp>
          <p:nvSpPr>
            <p:cNvPr id="12" name="圆角矩形 11"/>
            <p:cNvSpPr/>
            <p:nvPr/>
          </p:nvSpPr>
          <p:spPr>
            <a:xfrm>
              <a:off x="2532519" y="3113333"/>
              <a:ext cx="6784443" cy="612283"/>
            </a:xfrm>
            <a:prstGeom prst="roundRect">
              <a:avLst>
                <a:gd name="adj" fmla="val 22279"/>
              </a:avLst>
            </a:prstGeom>
            <a:solidFill>
              <a:schemeClr val="bg1"/>
            </a:solidFill>
            <a:ln w="28575" cmpd="sng">
              <a:solidFill>
                <a:schemeClr val="accent3">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29714" name="文本框 12"/>
            <p:cNvSpPr txBox="1">
              <a:spLocks noChangeArrowheads="1"/>
            </p:cNvSpPr>
            <p:nvPr/>
          </p:nvSpPr>
          <p:spPr bwMode="auto">
            <a:xfrm>
              <a:off x="2579933" y="3248562"/>
              <a:ext cx="18437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LETV.COM[u]</a:t>
              </a:r>
              <a:r>
                <a:rPr kumimoji="1" lang="zh-CN" altLang="en-US">
                  <a:latin typeface="Century Gothic" panose="020B0502020202020204" pitchFamily="34" charset="0"/>
                  <a:ea typeface="微软雅黑" panose="020B0503020204020204" pitchFamily="34" charset="-122"/>
                </a:rPr>
                <a:t> </a:t>
              </a:r>
              <a:r>
                <a:rPr kumimoji="1" lang="en-US" altLang="zh-CN">
                  <a:latin typeface="Century Gothic" panose="020B0502020202020204" pitchFamily="34" charset="0"/>
                  <a:ea typeface="微软雅黑" panose="020B0503020204020204" pitchFamily="34" charset="-122"/>
                </a:rPr>
                <a:t>|</a:t>
              </a:r>
              <a:endParaRPr kumimoji="1" lang="zh-CN" altLang="en-US">
                <a:latin typeface="Century Gothic" panose="020B0502020202020204" pitchFamily="34" charset="0"/>
                <a:ea typeface="微软雅黑" panose="020B0503020204020204" pitchFamily="34" charset="-122"/>
              </a:endParaRPr>
            </a:p>
          </p:txBody>
        </p:sp>
        <p:sp>
          <p:nvSpPr>
            <p:cNvPr id="14" name="矩形 13"/>
            <p:cNvSpPr/>
            <p:nvPr/>
          </p:nvSpPr>
          <p:spPr>
            <a:xfrm>
              <a:off x="4205613" y="3289404"/>
              <a:ext cx="3492226" cy="287107"/>
            </a:xfrm>
            <a:prstGeom prst="rect">
              <a:avLst/>
            </a:prstGeom>
            <a:solidFill>
              <a:srgbClr val="3F6CA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9716" name="矩形 14"/>
            <p:cNvSpPr>
              <a:spLocks noChangeArrowheads="1"/>
            </p:cNvSpPr>
            <p:nvPr/>
          </p:nvSpPr>
          <p:spPr bwMode="auto">
            <a:xfrm>
              <a:off x="7711938" y="3140840"/>
              <a:ext cx="16049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D9253E"/>
                  </a:solidFill>
                  <a:latin typeface="Impact" panose="020B0806030902050204" pitchFamily="34" charset="0"/>
                  <a:ea typeface="微软雅黑" panose="020B0503020204020204" pitchFamily="34" charset="-122"/>
                </a:rPr>
                <a:t>1.72</a:t>
              </a:r>
              <a:r>
                <a:rPr lang="zh-TW" altLang="en-US" sz="3200" b="1">
                  <a:solidFill>
                    <a:srgbClr val="D9253E"/>
                  </a:solidFill>
                  <a:latin typeface="微软雅黑" panose="020B0503020204020204" pitchFamily="34" charset="-122"/>
                  <a:ea typeface="微软雅黑" panose="020B0503020204020204" pitchFamily="34" charset="-122"/>
                </a:rPr>
                <a:t>亿</a:t>
              </a:r>
              <a:r>
                <a:rPr lang="zh-CN" altLang="en-US" sz="3200" b="1">
                  <a:solidFill>
                    <a:srgbClr val="D9253E"/>
                  </a:solidFill>
                  <a:latin typeface="Impact" panose="020B0806030902050204" pitchFamily="34" charset="0"/>
                  <a:ea typeface="微软雅黑" panose="020B0503020204020204" pitchFamily="34" charset="-122"/>
                </a:rPr>
                <a:t>人</a:t>
              </a:r>
              <a:endParaRPr lang="zh-CN" altLang="en-US" sz="3200">
                <a:solidFill>
                  <a:srgbClr val="D9253E"/>
                </a:solidFill>
                <a:latin typeface="Impact" panose="020B0806030902050204" pitchFamily="34" charset="0"/>
                <a:ea typeface="微软雅黑" panose="020B0503020204020204" pitchFamily="34" charset="-122"/>
              </a:endParaRPr>
            </a:p>
          </p:txBody>
        </p:sp>
      </p:grpSp>
      <p:grpSp>
        <p:nvGrpSpPr>
          <p:cNvPr id="11" name="组 15"/>
          <p:cNvGrpSpPr>
            <a:grpSpLocks/>
          </p:cNvGrpSpPr>
          <p:nvPr/>
        </p:nvGrpSpPr>
        <p:grpSpPr bwMode="auto">
          <a:xfrm>
            <a:off x="4699000" y="2203450"/>
            <a:ext cx="7545388" cy="611188"/>
            <a:chOff x="2532519" y="3113333"/>
            <a:chExt cx="7544875" cy="612283"/>
          </a:xfrm>
        </p:grpSpPr>
        <p:sp>
          <p:nvSpPr>
            <p:cNvPr id="17" name="圆角矩形 16"/>
            <p:cNvSpPr/>
            <p:nvPr/>
          </p:nvSpPr>
          <p:spPr>
            <a:xfrm>
              <a:off x="2532519" y="3113333"/>
              <a:ext cx="7544875" cy="612283"/>
            </a:xfrm>
            <a:prstGeom prst="roundRect">
              <a:avLst>
                <a:gd name="adj" fmla="val 22279"/>
              </a:avLst>
            </a:prstGeom>
            <a:solidFill>
              <a:schemeClr val="bg1"/>
            </a:solidFill>
            <a:ln w="28575" cmpd="sng">
              <a:solidFill>
                <a:schemeClr val="accent3">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29710" name="文本框 17"/>
            <p:cNvSpPr txBox="1">
              <a:spLocks noChangeArrowheads="1"/>
            </p:cNvSpPr>
            <p:nvPr/>
          </p:nvSpPr>
          <p:spPr bwMode="auto">
            <a:xfrm>
              <a:off x="2579933" y="3248562"/>
              <a:ext cx="18437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LETV.COM[u]</a:t>
              </a:r>
              <a:r>
                <a:rPr kumimoji="1" lang="zh-CN" altLang="en-US">
                  <a:latin typeface="Century Gothic" panose="020B0502020202020204" pitchFamily="34" charset="0"/>
                  <a:ea typeface="微软雅黑" panose="020B0503020204020204" pitchFamily="34" charset="-122"/>
                </a:rPr>
                <a:t> </a:t>
              </a:r>
              <a:r>
                <a:rPr kumimoji="1" lang="en-US" altLang="zh-CN">
                  <a:latin typeface="Century Gothic" panose="020B0502020202020204" pitchFamily="34" charset="0"/>
                  <a:ea typeface="微软雅黑" panose="020B0503020204020204" pitchFamily="34" charset="-122"/>
                </a:rPr>
                <a:t>|</a:t>
              </a:r>
              <a:endParaRPr kumimoji="1" lang="zh-CN" altLang="en-US">
                <a:latin typeface="Century Gothic" panose="020B0502020202020204" pitchFamily="34" charset="0"/>
                <a:ea typeface="微软雅黑" panose="020B0503020204020204" pitchFamily="34" charset="-122"/>
              </a:endParaRPr>
            </a:p>
          </p:txBody>
        </p:sp>
        <p:sp>
          <p:nvSpPr>
            <p:cNvPr id="19" name="矩形 18"/>
            <p:cNvSpPr/>
            <p:nvPr/>
          </p:nvSpPr>
          <p:spPr>
            <a:xfrm>
              <a:off x="4205630" y="3289862"/>
              <a:ext cx="3736721" cy="287852"/>
            </a:xfrm>
            <a:prstGeom prst="rect">
              <a:avLst/>
            </a:prstGeom>
            <a:solidFill>
              <a:srgbClr val="3F6CA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9712" name="矩形 19"/>
            <p:cNvSpPr>
              <a:spLocks noChangeArrowheads="1"/>
            </p:cNvSpPr>
            <p:nvPr/>
          </p:nvSpPr>
          <p:spPr bwMode="auto">
            <a:xfrm>
              <a:off x="7976538" y="3140840"/>
              <a:ext cx="2073404"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D9253E"/>
                  </a:solidFill>
                  <a:latin typeface="Impact" panose="020B0806030902050204" pitchFamily="34" charset="0"/>
                  <a:ea typeface="微软雅黑" panose="020B0503020204020204" pitchFamily="34" charset="-122"/>
                </a:rPr>
                <a:t>300</a:t>
              </a:r>
              <a:r>
                <a:rPr lang="zh-TW" altLang="en-US" sz="3200" b="1">
                  <a:solidFill>
                    <a:srgbClr val="D9253E"/>
                  </a:solidFill>
                  <a:latin typeface="微软雅黑" panose="020B0503020204020204" pitchFamily="34" charset="-122"/>
                  <a:ea typeface="微软雅黑" panose="020B0503020204020204" pitchFamily="34" charset="-122"/>
                </a:rPr>
                <a:t>亿分钟</a:t>
              </a:r>
              <a:endParaRPr lang="zh-CN" altLang="en-US" sz="3200">
                <a:solidFill>
                  <a:srgbClr val="D9253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2" descr="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
          <p:cNvSpPr>
            <a:spLocks noChangeArrowheads="1"/>
          </p:cNvSpPr>
          <p:nvPr/>
        </p:nvSpPr>
        <p:spPr bwMode="auto">
          <a:xfrm>
            <a:off x="2532063" y="542925"/>
            <a:ext cx="40274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latin typeface="Century Gothic" panose="020B0502020202020204" pitchFamily="34" charset="0"/>
                <a:ea typeface="微软雅黑" panose="020B0503020204020204" pitchFamily="34" charset="-122"/>
              </a:rPr>
              <a:t>人均一周播放时长</a:t>
            </a:r>
            <a:r>
              <a:rPr lang="en-US" altLang="zh-CN" sz="4000" b="1">
                <a:solidFill>
                  <a:srgbClr val="D9253E"/>
                </a:solidFill>
                <a:latin typeface="Impact" panose="020B0806030902050204" pitchFamily="34" charset="0"/>
                <a:ea typeface="微软雅黑" panose="020B0503020204020204" pitchFamily="34" charset="-122"/>
              </a:rPr>
              <a:t>TOP1</a:t>
            </a:r>
            <a:r>
              <a:rPr lang="zh-CN" altLang="zh-CN" sz="4000">
                <a:solidFill>
                  <a:srgbClr val="D9253E"/>
                </a:solidFill>
                <a:latin typeface="Impact" panose="020B0806030902050204" pitchFamily="34" charset="0"/>
                <a:ea typeface="微软雅黑" panose="020B0503020204020204" pitchFamily="34" charset="-122"/>
              </a:rPr>
              <a:t> </a:t>
            </a:r>
            <a:endParaRPr lang="zh-CN" altLang="en-US" sz="4000">
              <a:solidFill>
                <a:srgbClr val="D9253E"/>
              </a:solidFill>
              <a:latin typeface="Impact" panose="020B0806030902050204" pitchFamily="34" charset="0"/>
              <a:ea typeface="微软雅黑" panose="020B0503020204020204" pitchFamily="34" charset="-122"/>
            </a:endParaRPr>
          </a:p>
        </p:txBody>
      </p:sp>
      <p:pic>
        <p:nvPicPr>
          <p:cNvPr id="31748"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7888" y="542925"/>
            <a:ext cx="1485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32063" y="1525588"/>
            <a:ext cx="6181725" cy="451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矩形 5"/>
          <p:cNvSpPr>
            <a:spLocks noChangeArrowheads="1"/>
          </p:cNvSpPr>
          <p:nvPr/>
        </p:nvSpPr>
        <p:spPr bwMode="auto">
          <a:xfrm>
            <a:off x="2532063" y="6221413"/>
            <a:ext cx="61214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200">
                <a:latin typeface="Century Gothic" panose="020B0502020202020204" pitchFamily="34" charset="0"/>
                <a:ea typeface="微软雅黑" panose="020B0503020204020204" pitchFamily="34" charset="-122"/>
              </a:rPr>
              <a:t>艾瑞</a:t>
            </a:r>
            <a:r>
              <a:rPr lang="en-US" altLang="zh-CN" sz="1200">
                <a:latin typeface="Century Gothic" panose="020B0502020202020204" pitchFamily="34" charset="0"/>
                <a:ea typeface="微软雅黑" panose="020B0503020204020204" pitchFamily="34" charset="-122"/>
              </a:rPr>
              <a:t>iUserTracker</a:t>
            </a:r>
            <a:r>
              <a:rPr lang="zh-CN" altLang="zh-CN" sz="1200">
                <a:latin typeface="Century Gothic" panose="020B0502020202020204" pitchFamily="34" charset="0"/>
                <a:ea typeface="微软雅黑" panose="020B0503020204020204" pitchFamily="34" charset="-122"/>
              </a:rPr>
              <a:t>在线视频媒体人均一周有效浏览时长排名（</a:t>
            </a:r>
            <a:r>
              <a:rPr lang="en-US" altLang="zh-CN" sz="1200">
                <a:latin typeface="Century Gothic" panose="020B0502020202020204" pitchFamily="34" charset="0"/>
                <a:ea typeface="微软雅黑" panose="020B0503020204020204" pitchFamily="34" charset="-122"/>
              </a:rPr>
              <a:t>2013.09.23—2013.09.29</a:t>
            </a:r>
            <a:r>
              <a:rPr lang="zh-CN" altLang="zh-CN" sz="1200">
                <a:latin typeface="Century Gothic" panose="020B0502020202020204" pitchFamily="34" charset="0"/>
                <a:ea typeface="微软雅黑" panose="020B0503020204020204" pitchFamily="34" charset="-122"/>
              </a:rPr>
              <a:t>）</a:t>
            </a:r>
          </a:p>
        </p:txBody>
      </p:sp>
      <p:grpSp>
        <p:nvGrpSpPr>
          <p:cNvPr id="11" name="组 11"/>
          <p:cNvGrpSpPr>
            <a:grpSpLocks/>
          </p:cNvGrpSpPr>
          <p:nvPr/>
        </p:nvGrpSpPr>
        <p:grpSpPr bwMode="auto">
          <a:xfrm>
            <a:off x="2268538" y="2055813"/>
            <a:ext cx="7259637" cy="611187"/>
            <a:chOff x="2532519" y="3113333"/>
            <a:chExt cx="7260373" cy="612283"/>
          </a:xfrm>
        </p:grpSpPr>
        <p:sp>
          <p:nvSpPr>
            <p:cNvPr id="7" name="圆角矩形 6"/>
            <p:cNvSpPr/>
            <p:nvPr/>
          </p:nvSpPr>
          <p:spPr>
            <a:xfrm>
              <a:off x="2532519" y="3113333"/>
              <a:ext cx="7260373" cy="612283"/>
            </a:xfrm>
            <a:prstGeom prst="roundRect">
              <a:avLst>
                <a:gd name="adj" fmla="val 11588"/>
              </a:avLst>
            </a:prstGeom>
            <a:solidFill>
              <a:schemeClr val="bg1"/>
            </a:solidFill>
            <a:ln w="28575" cmpd="sng">
              <a:solidFill>
                <a:schemeClr val="accent3">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31753" name="文本框 7"/>
            <p:cNvSpPr txBox="1">
              <a:spLocks noChangeArrowheads="1"/>
            </p:cNvSpPr>
            <p:nvPr/>
          </p:nvSpPr>
          <p:spPr bwMode="auto">
            <a:xfrm>
              <a:off x="2750129" y="3220351"/>
              <a:ext cx="11005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乐视网 </a:t>
              </a:r>
              <a:r>
                <a:rPr kumimoji="1" lang="en-US" altLang="zh-CN">
                  <a:latin typeface="Century Gothic" panose="020B0502020202020204" pitchFamily="34" charset="0"/>
                  <a:ea typeface="微软雅黑" panose="020B0503020204020204" pitchFamily="34" charset="-122"/>
                </a:rPr>
                <a:t>|</a:t>
              </a:r>
              <a:endParaRPr kumimoji="1" lang="zh-CN" altLang="en-US">
                <a:latin typeface="Century Gothic" panose="020B0502020202020204" pitchFamily="34" charset="0"/>
                <a:ea typeface="微软雅黑" panose="020B0503020204020204" pitchFamily="34" charset="-122"/>
              </a:endParaRPr>
            </a:p>
          </p:txBody>
        </p:sp>
        <p:sp>
          <p:nvSpPr>
            <p:cNvPr id="9" name="矩形 8"/>
            <p:cNvSpPr/>
            <p:nvPr/>
          </p:nvSpPr>
          <p:spPr>
            <a:xfrm>
              <a:off x="3851865" y="3275548"/>
              <a:ext cx="4059650" cy="287852"/>
            </a:xfrm>
            <a:prstGeom prst="rect">
              <a:avLst/>
            </a:prstGeom>
            <a:solidFill>
              <a:srgbClr val="89C50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31755" name="矩形 9"/>
            <p:cNvSpPr>
              <a:spLocks noChangeArrowheads="1"/>
            </p:cNvSpPr>
            <p:nvPr/>
          </p:nvSpPr>
          <p:spPr bwMode="auto">
            <a:xfrm>
              <a:off x="7911078" y="3140840"/>
              <a:ext cx="1710725"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D9253E"/>
                  </a:solidFill>
                  <a:latin typeface="Impact" panose="020B0806030902050204" pitchFamily="34" charset="0"/>
                  <a:ea typeface="微软雅黑" panose="020B0503020204020204" pitchFamily="34" charset="-122"/>
                </a:rPr>
                <a:t>5015.9</a:t>
              </a:r>
              <a:r>
                <a:rPr lang="zh-CN" altLang="en-US" sz="3200" b="1">
                  <a:solidFill>
                    <a:srgbClr val="D9253E"/>
                  </a:solidFill>
                  <a:latin typeface="Impact" panose="020B0806030902050204" pitchFamily="34" charset="0"/>
                  <a:ea typeface="微软雅黑" panose="020B0503020204020204" pitchFamily="34" charset="-122"/>
                </a:rPr>
                <a:t>秒</a:t>
              </a:r>
              <a:endParaRPr lang="zh-CN" altLang="en-US" sz="3200">
                <a:solidFill>
                  <a:srgbClr val="D9253E"/>
                </a:solidFill>
                <a:latin typeface="Impact" panose="020B080603090205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4" descr="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7888" y="542925"/>
            <a:ext cx="1485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532063" y="477838"/>
            <a:ext cx="8724900" cy="708025"/>
          </a:xfrm>
          <a:prstGeom prst="rect">
            <a:avLst/>
          </a:prstGeom>
        </p:spPr>
        <p:txBody>
          <a:bodyPr wrap="none">
            <a:spAutoFit/>
          </a:bodyPr>
          <a:lstStyle/>
          <a:p>
            <a:pPr eaLnBrk="1" fontAlgn="auto" hangingPunct="1">
              <a:spcBef>
                <a:spcPts val="0"/>
              </a:spcBef>
              <a:spcAft>
                <a:spcPts val="0"/>
              </a:spcAft>
              <a:defRPr/>
            </a:pPr>
            <a:r>
              <a:rPr lang="zh-CN" altLang="en-US" sz="2800" b="1" dirty="0">
                <a:latin typeface="+mn-ea"/>
                <a:ea typeface="+mn-ea"/>
              </a:rPr>
              <a:t>电影频道行业</a:t>
            </a:r>
            <a:r>
              <a:rPr lang="zh-CN" altLang="zh-CN" sz="2800" b="1" dirty="0">
                <a:latin typeface="+mn-ea"/>
                <a:ea typeface="+mn-ea"/>
              </a:rPr>
              <a:t>排名</a:t>
            </a:r>
            <a:r>
              <a:rPr lang="en-US" altLang="zh-CN" sz="4000" b="1" dirty="0">
                <a:solidFill>
                  <a:schemeClr val="accent3">
                    <a:lumMod val="75000"/>
                  </a:schemeClr>
                </a:solidFill>
                <a:latin typeface="Impact"/>
                <a:ea typeface="+mn-ea"/>
                <a:cs typeface="Impact"/>
              </a:rPr>
              <a:t>TOP2</a:t>
            </a:r>
            <a:r>
              <a:rPr lang="zh-CN" altLang="zh-CN" sz="2800" b="1" dirty="0">
                <a:latin typeface="+mn-ea"/>
                <a:ea typeface="+mn-ea"/>
              </a:rPr>
              <a:t>，</a:t>
            </a:r>
            <a:r>
              <a:rPr lang="zh-CN" altLang="en-US" sz="2800" b="1" dirty="0">
                <a:latin typeface="+mn-ea"/>
                <a:ea typeface="+mn-ea"/>
              </a:rPr>
              <a:t>电视剧频道行业排行</a:t>
            </a:r>
            <a:r>
              <a:rPr lang="en-US" altLang="zh-CN" sz="4000" b="1" dirty="0">
                <a:solidFill>
                  <a:srgbClr val="D9253E"/>
                </a:solidFill>
                <a:latin typeface="Impact"/>
                <a:ea typeface="+mn-ea"/>
                <a:cs typeface="Impact"/>
              </a:rPr>
              <a:t>TOP3</a:t>
            </a:r>
            <a:r>
              <a:rPr lang="zh-CN" altLang="zh-CN" sz="4000" dirty="0">
                <a:solidFill>
                  <a:srgbClr val="D9253E"/>
                </a:solidFill>
                <a:latin typeface="+mn-ea"/>
                <a:ea typeface="+mn-ea"/>
              </a:rPr>
              <a:t> </a:t>
            </a:r>
            <a:endParaRPr lang="zh-CN" altLang="en-US" sz="4000" dirty="0">
              <a:solidFill>
                <a:srgbClr val="D9253E"/>
              </a:solidFill>
              <a:latin typeface="+mn-ea"/>
              <a:ea typeface="+mn-ea"/>
            </a:endParaRPr>
          </a:p>
        </p:txBody>
      </p:sp>
      <p:pic>
        <p:nvPicPr>
          <p:cNvPr id="33797" name="图片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7888" y="1609725"/>
            <a:ext cx="5199062"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877888" y="5543550"/>
            <a:ext cx="5199062" cy="400050"/>
          </a:xfrm>
          <a:prstGeom prst="rect">
            <a:avLst/>
          </a:prstGeom>
        </p:spPr>
        <p:txBody>
          <a:bodyPr>
            <a:spAutoFit/>
          </a:bodyPr>
          <a:lstStyle/>
          <a:p>
            <a:pPr eaLnBrk="1" fontAlgn="auto" hangingPunct="1">
              <a:spcBef>
                <a:spcPts val="0"/>
              </a:spcBef>
              <a:spcAft>
                <a:spcPts val="0"/>
              </a:spcAft>
              <a:defRPr/>
            </a:pPr>
            <a:r>
              <a:rPr lang="zh-CN" altLang="zh-CN" sz="1000" dirty="0">
                <a:latin typeface="+mn-ea"/>
                <a:ea typeface="+mn-ea"/>
              </a:rPr>
              <a:t>艾瑞</a:t>
            </a:r>
            <a:r>
              <a:rPr lang="en-US" altLang="zh-CN" sz="1000" dirty="0" err="1">
                <a:latin typeface="+mn-ea"/>
                <a:ea typeface="+mn-ea"/>
              </a:rPr>
              <a:t>iVideoTracker</a:t>
            </a:r>
            <a:r>
              <a:rPr lang="zh-CN" altLang="zh-CN" sz="1000" dirty="0">
                <a:latin typeface="+mn-ea"/>
                <a:ea typeface="+mn-ea"/>
              </a:rPr>
              <a:t>视频媒体电影频道月覆盖人数排名（</a:t>
            </a:r>
            <a:r>
              <a:rPr lang="en-US" altLang="zh-CN" sz="1000" dirty="0">
                <a:latin typeface="+mn-ea"/>
                <a:ea typeface="+mn-ea"/>
              </a:rPr>
              <a:t>2013.08</a:t>
            </a:r>
            <a:r>
              <a:rPr lang="zh-CN" altLang="zh-CN" sz="1000" dirty="0">
                <a:latin typeface="+mn-ea"/>
                <a:ea typeface="+mn-ea"/>
              </a:rPr>
              <a:t>）</a:t>
            </a:r>
            <a:r>
              <a:rPr lang="en-US" altLang="zh-CN" sz="1000" dirty="0">
                <a:latin typeface="+mn-ea"/>
                <a:ea typeface="+mn-ea"/>
              </a:rPr>
              <a:t>					</a:t>
            </a:r>
            <a:endParaRPr lang="zh-CN" altLang="zh-CN" sz="1000" dirty="0">
              <a:latin typeface="+mn-ea"/>
              <a:ea typeface="+mn-ea"/>
            </a:endParaRPr>
          </a:p>
        </p:txBody>
      </p:sp>
      <p:pic>
        <p:nvPicPr>
          <p:cNvPr id="33799" name="图片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0163" y="2208213"/>
            <a:ext cx="5510212" cy="37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6380163" y="6167438"/>
            <a:ext cx="4781550" cy="246062"/>
          </a:xfrm>
          <a:prstGeom prst="rect">
            <a:avLst/>
          </a:prstGeom>
        </p:spPr>
        <p:txBody>
          <a:bodyPr>
            <a:spAutoFit/>
          </a:bodyPr>
          <a:lstStyle/>
          <a:p>
            <a:pPr eaLnBrk="1" fontAlgn="auto" hangingPunct="1">
              <a:spcBef>
                <a:spcPts val="0"/>
              </a:spcBef>
              <a:spcAft>
                <a:spcPts val="0"/>
              </a:spcAft>
              <a:defRPr/>
            </a:pPr>
            <a:r>
              <a:rPr lang="zh-CN" altLang="zh-CN" sz="1000" dirty="0">
                <a:latin typeface="+mn-ea"/>
                <a:ea typeface="+mn-ea"/>
              </a:rPr>
              <a:t>艾瑞</a:t>
            </a:r>
            <a:r>
              <a:rPr lang="en-US" altLang="zh-CN" sz="1000" dirty="0" err="1">
                <a:latin typeface="+mn-ea"/>
                <a:ea typeface="+mn-ea"/>
              </a:rPr>
              <a:t>iVideoTracker</a:t>
            </a:r>
            <a:r>
              <a:rPr lang="zh-CN" altLang="zh-CN" sz="1000" dirty="0">
                <a:latin typeface="+mn-ea"/>
                <a:ea typeface="+mn-ea"/>
              </a:rPr>
              <a:t>视频媒体电视剧频道月覆盖人数排名（</a:t>
            </a:r>
            <a:r>
              <a:rPr lang="en-US" altLang="zh-CN" sz="1000" dirty="0">
                <a:latin typeface="+mn-ea"/>
                <a:ea typeface="+mn-ea"/>
              </a:rPr>
              <a:t>2013.08</a:t>
            </a:r>
            <a:r>
              <a:rPr lang="zh-CN" altLang="zh-CN" sz="1000" dirty="0">
                <a:latin typeface="+mn-ea"/>
                <a:ea typeface="+mn-ea"/>
              </a:rPr>
              <a:t>）</a:t>
            </a:r>
            <a:r>
              <a:rPr lang="en-US" altLang="zh-CN" sz="1000" dirty="0">
                <a:latin typeface="+mn-ea"/>
                <a:ea typeface="+mn-ea"/>
              </a:rPr>
              <a:t>		</a:t>
            </a:r>
            <a:r>
              <a:rPr lang="zh-CN" altLang="zh-CN" sz="1000" dirty="0">
                <a:latin typeface="+mn-ea"/>
                <a:ea typeface="+mn-ea"/>
              </a:rPr>
              <a:t> </a:t>
            </a:r>
            <a:endParaRPr lang="zh-CN" altLang="en-US" sz="1000" dirty="0">
              <a:latin typeface="+mn-ea"/>
              <a:ea typeface="+mn-ea"/>
            </a:endParaRPr>
          </a:p>
        </p:txBody>
      </p:sp>
      <p:grpSp>
        <p:nvGrpSpPr>
          <p:cNvPr id="3" name="组 9"/>
          <p:cNvGrpSpPr>
            <a:grpSpLocks/>
          </p:cNvGrpSpPr>
          <p:nvPr/>
        </p:nvGrpSpPr>
        <p:grpSpPr bwMode="auto">
          <a:xfrm>
            <a:off x="257175" y="2198688"/>
            <a:ext cx="6415088" cy="612775"/>
            <a:chOff x="2532520" y="3113333"/>
            <a:chExt cx="6415278" cy="612283"/>
          </a:xfrm>
        </p:grpSpPr>
        <p:sp>
          <p:nvSpPr>
            <p:cNvPr id="11" name="圆角矩形 10"/>
            <p:cNvSpPr/>
            <p:nvPr/>
          </p:nvSpPr>
          <p:spPr>
            <a:xfrm>
              <a:off x="2532520" y="3113333"/>
              <a:ext cx="6415278" cy="612283"/>
            </a:xfrm>
            <a:prstGeom prst="roundRect">
              <a:avLst>
                <a:gd name="adj" fmla="val 11588"/>
              </a:avLst>
            </a:prstGeom>
            <a:solidFill>
              <a:schemeClr val="bg1"/>
            </a:solidFill>
            <a:ln w="28575" cmpd="sng">
              <a:solidFill>
                <a:schemeClr val="accent3">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33808" name="文本框 11"/>
            <p:cNvSpPr txBox="1">
              <a:spLocks noChangeArrowheads="1"/>
            </p:cNvSpPr>
            <p:nvPr/>
          </p:nvSpPr>
          <p:spPr bwMode="auto">
            <a:xfrm>
              <a:off x="2750129" y="3220351"/>
              <a:ext cx="11005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乐视网 </a:t>
              </a:r>
              <a:r>
                <a:rPr kumimoji="1" lang="en-US" altLang="zh-CN">
                  <a:latin typeface="Century Gothic" panose="020B0502020202020204" pitchFamily="34" charset="0"/>
                  <a:ea typeface="微软雅黑" panose="020B0503020204020204" pitchFamily="34" charset="-122"/>
                </a:rPr>
                <a:t>|</a:t>
              </a:r>
              <a:endParaRPr kumimoji="1" lang="zh-CN" altLang="en-US">
                <a:latin typeface="Century Gothic" panose="020B0502020202020204" pitchFamily="34" charset="0"/>
                <a:ea typeface="微软雅黑" panose="020B0503020204020204" pitchFamily="34" charset="-122"/>
              </a:endParaRPr>
            </a:p>
          </p:txBody>
        </p:sp>
        <p:sp>
          <p:nvSpPr>
            <p:cNvPr id="13" name="矩形 12"/>
            <p:cNvSpPr/>
            <p:nvPr/>
          </p:nvSpPr>
          <p:spPr>
            <a:xfrm>
              <a:off x="3851772" y="3275128"/>
              <a:ext cx="2881397" cy="288693"/>
            </a:xfrm>
            <a:prstGeom prst="rect">
              <a:avLst/>
            </a:prstGeom>
            <a:solidFill>
              <a:srgbClr val="89C50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33810" name="矩形 13"/>
            <p:cNvSpPr>
              <a:spLocks noChangeArrowheads="1"/>
            </p:cNvSpPr>
            <p:nvPr/>
          </p:nvSpPr>
          <p:spPr bwMode="auto">
            <a:xfrm>
              <a:off x="6732527" y="3140840"/>
              <a:ext cx="1918714"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D9253E"/>
                  </a:solidFill>
                  <a:latin typeface="Impact" panose="020B0806030902050204" pitchFamily="34" charset="0"/>
                  <a:ea typeface="微软雅黑" panose="020B0503020204020204" pitchFamily="34" charset="-122"/>
                </a:rPr>
                <a:t>6.4</a:t>
              </a:r>
              <a:r>
                <a:rPr lang="zh-TW" altLang="en-US" sz="3200" b="1">
                  <a:solidFill>
                    <a:srgbClr val="D9253E"/>
                  </a:solidFill>
                  <a:latin typeface="微软雅黑" panose="020B0503020204020204" pitchFamily="34" charset="-122"/>
                  <a:ea typeface="微软雅黑" panose="020B0503020204020204" pitchFamily="34" charset="-122"/>
                </a:rPr>
                <a:t>千</a:t>
              </a:r>
              <a:r>
                <a:rPr lang="zh-CN" altLang="en-US" sz="3200" b="1">
                  <a:solidFill>
                    <a:srgbClr val="D9253E"/>
                  </a:solidFill>
                  <a:latin typeface="微软雅黑" panose="020B0503020204020204" pitchFamily="34" charset="-122"/>
                  <a:ea typeface="微软雅黑" panose="020B0503020204020204" pitchFamily="34" charset="-122"/>
                </a:rPr>
                <a:t>万人</a:t>
              </a:r>
              <a:endParaRPr lang="zh-CN" altLang="en-US" sz="3200">
                <a:solidFill>
                  <a:srgbClr val="D9253E"/>
                </a:solidFill>
                <a:latin typeface="微软雅黑" panose="020B0503020204020204" pitchFamily="34" charset="-122"/>
                <a:ea typeface="微软雅黑" panose="020B0503020204020204" pitchFamily="34" charset="-122"/>
              </a:endParaRPr>
            </a:p>
          </p:txBody>
        </p:sp>
      </p:grpSp>
      <p:grpSp>
        <p:nvGrpSpPr>
          <p:cNvPr id="10" name="组 14"/>
          <p:cNvGrpSpPr>
            <a:grpSpLocks/>
          </p:cNvGrpSpPr>
          <p:nvPr/>
        </p:nvGrpSpPr>
        <p:grpSpPr bwMode="auto">
          <a:xfrm>
            <a:off x="5748338" y="3106738"/>
            <a:ext cx="6415087" cy="625475"/>
            <a:chOff x="2532520" y="3113333"/>
            <a:chExt cx="6415278" cy="625510"/>
          </a:xfrm>
        </p:grpSpPr>
        <p:sp>
          <p:nvSpPr>
            <p:cNvPr id="16" name="圆角矩形 15"/>
            <p:cNvSpPr/>
            <p:nvPr/>
          </p:nvSpPr>
          <p:spPr>
            <a:xfrm>
              <a:off x="2532520" y="3113333"/>
              <a:ext cx="6415278" cy="612809"/>
            </a:xfrm>
            <a:prstGeom prst="roundRect">
              <a:avLst>
                <a:gd name="adj" fmla="val 11588"/>
              </a:avLst>
            </a:prstGeom>
            <a:solidFill>
              <a:schemeClr val="bg1"/>
            </a:solidFill>
            <a:ln w="28575" cmpd="sng">
              <a:solidFill>
                <a:schemeClr val="accent3">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33804" name="文本框 16"/>
            <p:cNvSpPr txBox="1">
              <a:spLocks noChangeArrowheads="1"/>
            </p:cNvSpPr>
            <p:nvPr/>
          </p:nvSpPr>
          <p:spPr bwMode="auto">
            <a:xfrm>
              <a:off x="2604599" y="3246807"/>
              <a:ext cx="11005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乐视网 </a:t>
              </a:r>
              <a:r>
                <a:rPr kumimoji="1" lang="en-US" altLang="zh-CN">
                  <a:latin typeface="Century Gothic" panose="020B0502020202020204" pitchFamily="34" charset="0"/>
                  <a:ea typeface="微软雅黑" panose="020B0503020204020204" pitchFamily="34" charset="-122"/>
                </a:rPr>
                <a:t>|</a:t>
              </a:r>
              <a:endParaRPr kumimoji="1" lang="zh-CN" altLang="en-US">
                <a:latin typeface="Century Gothic" panose="020B0502020202020204" pitchFamily="34" charset="0"/>
                <a:ea typeface="微软雅黑" panose="020B0503020204020204" pitchFamily="34" charset="-122"/>
              </a:endParaRPr>
            </a:p>
          </p:txBody>
        </p:sp>
        <p:sp>
          <p:nvSpPr>
            <p:cNvPr id="18" name="矩形 17"/>
            <p:cNvSpPr/>
            <p:nvPr/>
          </p:nvSpPr>
          <p:spPr>
            <a:xfrm>
              <a:off x="3707305" y="3302256"/>
              <a:ext cx="3240183" cy="287354"/>
            </a:xfrm>
            <a:prstGeom prst="rect">
              <a:avLst/>
            </a:prstGeom>
            <a:solidFill>
              <a:srgbClr val="89C50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33806" name="矩形 18"/>
            <p:cNvSpPr>
              <a:spLocks noChangeArrowheads="1"/>
            </p:cNvSpPr>
            <p:nvPr/>
          </p:nvSpPr>
          <p:spPr bwMode="auto">
            <a:xfrm>
              <a:off x="6917747" y="3154068"/>
              <a:ext cx="16642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D9253E"/>
                  </a:solidFill>
                  <a:latin typeface="Impact" panose="020B0806030902050204" pitchFamily="34" charset="0"/>
                  <a:ea typeface="微软雅黑" panose="020B0503020204020204" pitchFamily="34" charset="-122"/>
                </a:rPr>
                <a:t>1.02</a:t>
              </a:r>
              <a:r>
                <a:rPr lang="zh-TW" altLang="en-US" sz="3200" b="1">
                  <a:solidFill>
                    <a:srgbClr val="D9253E"/>
                  </a:solidFill>
                  <a:latin typeface="微软雅黑" panose="020B0503020204020204" pitchFamily="34" charset="-122"/>
                  <a:ea typeface="微软雅黑" panose="020B0503020204020204" pitchFamily="34" charset="-122"/>
                </a:rPr>
                <a:t>亿</a:t>
              </a:r>
              <a:r>
                <a:rPr lang="zh-CN" altLang="en-US" sz="3200" b="1">
                  <a:solidFill>
                    <a:srgbClr val="D9253E"/>
                  </a:solidFill>
                  <a:latin typeface="Impact" panose="020B0806030902050204" pitchFamily="34" charset="0"/>
                  <a:ea typeface="微软雅黑" panose="020B0503020204020204" pitchFamily="34" charset="-122"/>
                </a:rPr>
                <a:t>人</a:t>
              </a:r>
              <a:endParaRPr lang="zh-CN" altLang="en-US" sz="3200">
                <a:solidFill>
                  <a:srgbClr val="D9253E"/>
                </a:solidFill>
                <a:latin typeface="Impact" panose="020B080603090205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descr="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3805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4"/>
          <p:cNvSpPr txBox="1">
            <a:spLocks/>
          </p:cNvSpPr>
          <p:nvPr/>
        </p:nvSpPr>
        <p:spPr>
          <a:xfrm>
            <a:off x="5473700" y="2986088"/>
            <a:ext cx="6770688" cy="1120775"/>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lnSpc>
                <a:spcPct val="80000"/>
              </a:lnSpc>
              <a:spcAft>
                <a:spcPts val="0"/>
              </a:spcAft>
              <a:buFont typeface="Arial"/>
              <a:buNone/>
              <a:defRPr/>
            </a:pPr>
            <a:r>
              <a:rPr kumimoji="1" lang="en-US" altLang="zh-CN" dirty="0" err="1" smtClean="0">
                <a:solidFill>
                  <a:schemeClr val="tx1">
                    <a:lumMod val="75000"/>
                    <a:lumOff val="25000"/>
                  </a:schemeClr>
                </a:solidFill>
              </a:rPr>
              <a:t>SurveyMaster</a:t>
            </a:r>
            <a:r>
              <a:rPr kumimoji="1" lang="en-US" altLang="zh-CN" dirty="0" smtClean="0">
                <a:solidFill>
                  <a:schemeClr val="tx1">
                    <a:lumMod val="75000"/>
                    <a:lumOff val="25000"/>
                  </a:schemeClr>
                </a:solidFill>
              </a:rPr>
              <a:t> 2.0 Solution</a:t>
            </a:r>
          </a:p>
          <a:p>
            <a:pPr marL="0" indent="0" fontAlgn="auto">
              <a:lnSpc>
                <a:spcPct val="80000"/>
              </a:lnSpc>
              <a:spcAft>
                <a:spcPts val="0"/>
              </a:spcAft>
              <a:buFont typeface="Arial"/>
              <a:buNone/>
              <a:defRPr/>
            </a:pPr>
            <a:r>
              <a:rPr kumimoji="1" lang="zh-CN" altLang="en-US" sz="3600" dirty="0" smtClean="0">
                <a:solidFill>
                  <a:schemeClr val="tx1">
                    <a:lumMod val="75000"/>
                    <a:lumOff val="25000"/>
                  </a:schemeClr>
                </a:solidFill>
              </a:rPr>
              <a:t>乐视四屏联动互联网调研报告</a:t>
            </a:r>
            <a:endParaRPr kumimoji="1" lang="zh-CN" altLang="en-US" sz="3600" dirty="0">
              <a:solidFill>
                <a:schemeClr val="tx1">
                  <a:lumMod val="75000"/>
                  <a:lumOff val="25000"/>
                </a:schemeClr>
              </a:solidFill>
            </a:endParaRPr>
          </a:p>
        </p:txBody>
      </p:sp>
      <p:pic>
        <p:nvPicPr>
          <p:cNvPr id="35844" name="图片 3" descr="AdMaster_Logo_Inverse_Web.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97163" y="3292475"/>
            <a:ext cx="1509712"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图片 4" descr="200x51白.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8150" y="3297238"/>
            <a:ext cx="19939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6" descr="1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5" y="0"/>
            <a:ext cx="12241213" cy="682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6867" name="图表 8"/>
          <p:cNvGraphicFramePr>
            <a:graphicFrameLocks/>
          </p:cNvGraphicFramePr>
          <p:nvPr/>
        </p:nvGraphicFramePr>
        <p:xfrm>
          <a:off x="1320800" y="1760538"/>
          <a:ext cx="6761163" cy="5822950"/>
        </p:xfrm>
        <a:graphic>
          <a:graphicData uri="http://schemas.openxmlformats.org/presentationml/2006/ole">
            <mc:AlternateContent xmlns:mc="http://schemas.openxmlformats.org/markup-compatibility/2006">
              <mc:Choice xmlns:v="urn:schemas-microsoft-com:vml" Requires="v">
                <p:oleObj spid="_x0000_s36894" r:id="rId5" imgW="6767146" imgH="5828281" progId="">
                  <p:embed/>
                </p:oleObj>
              </mc:Choice>
              <mc:Fallback>
                <p:oleObj r:id="rId5" imgW="6767146" imgH="5828281" progId="">
                  <p:embed/>
                  <p:pic>
                    <p:nvPicPr>
                      <p:cNvPr id="0" name="图表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0800" y="1760538"/>
                        <a:ext cx="6761163" cy="5822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文本框 5"/>
          <p:cNvSpPr txBox="1"/>
          <p:nvPr/>
        </p:nvSpPr>
        <p:spPr>
          <a:xfrm>
            <a:off x="1543050" y="6553200"/>
            <a:ext cx="3378200" cy="277813"/>
          </a:xfrm>
          <a:prstGeom prst="rect">
            <a:avLst/>
          </a:prstGeom>
          <a:noFill/>
        </p:spPr>
        <p:txBody>
          <a:bodyPr wrap="none">
            <a:spAutoFit/>
          </a:bodyPr>
          <a:lstStyle/>
          <a:p>
            <a:pPr eaLnBrk="1" fontAlgn="auto" hangingPunct="1">
              <a:spcBef>
                <a:spcPts val="0"/>
              </a:spcBef>
              <a:spcAft>
                <a:spcPts val="0"/>
              </a:spcAft>
              <a:defRPr/>
            </a:pPr>
            <a:r>
              <a:rPr kumimoji="1" lang="zh-CN" altLang="en-US" sz="1200" dirty="0">
                <a:solidFill>
                  <a:schemeClr val="tx1">
                    <a:lumMod val="50000"/>
                    <a:lumOff val="50000"/>
                  </a:schemeClr>
                </a:solidFill>
                <a:latin typeface="+mn-ea"/>
                <a:ea typeface="+mn-ea"/>
              </a:rPr>
              <a:t>数据来源：</a:t>
            </a:r>
            <a:r>
              <a:rPr kumimoji="1" lang="en-US" altLang="zh-CN" sz="1200" dirty="0" err="1">
                <a:solidFill>
                  <a:schemeClr val="tx1">
                    <a:lumMod val="50000"/>
                    <a:lumOff val="50000"/>
                  </a:schemeClr>
                </a:solidFill>
                <a:latin typeface="+mn-ea"/>
                <a:ea typeface="+mn-ea"/>
              </a:rPr>
              <a:t>AdMaster</a:t>
            </a:r>
            <a:r>
              <a:rPr kumimoji="1" lang="en-US" altLang="zh-CN" sz="1200" dirty="0">
                <a:solidFill>
                  <a:schemeClr val="tx1">
                    <a:lumMod val="50000"/>
                    <a:lumOff val="50000"/>
                  </a:schemeClr>
                </a:solidFill>
                <a:latin typeface="+mn-ea"/>
                <a:ea typeface="+mn-ea"/>
              </a:rPr>
              <a:t> </a:t>
            </a:r>
            <a:r>
              <a:rPr kumimoji="1" lang="zh-CN" altLang="en-US" sz="1200" dirty="0">
                <a:solidFill>
                  <a:schemeClr val="tx1">
                    <a:lumMod val="50000"/>
                    <a:lumOff val="50000"/>
                  </a:schemeClr>
                </a:solidFill>
                <a:latin typeface="+mn-ea"/>
                <a:ea typeface="+mn-ea"/>
              </a:rPr>
              <a:t>调研系统</a:t>
            </a:r>
            <a:r>
              <a:rPr kumimoji="1" lang="en-US" altLang="zh-CN" sz="1200" dirty="0">
                <a:solidFill>
                  <a:schemeClr val="tx1">
                    <a:lumMod val="50000"/>
                    <a:lumOff val="50000"/>
                  </a:schemeClr>
                </a:solidFill>
                <a:latin typeface="+mn-ea"/>
                <a:ea typeface="+mn-ea"/>
              </a:rPr>
              <a:t> </a:t>
            </a:r>
            <a:r>
              <a:rPr kumimoji="1" lang="en-US" altLang="zh-CN" sz="1200" dirty="0" err="1">
                <a:solidFill>
                  <a:schemeClr val="tx1">
                    <a:lumMod val="50000"/>
                    <a:lumOff val="50000"/>
                  </a:schemeClr>
                </a:solidFill>
                <a:latin typeface="+mn-ea"/>
                <a:ea typeface="+mn-ea"/>
              </a:rPr>
              <a:t>SurveyMaster</a:t>
            </a:r>
            <a:endParaRPr kumimoji="1" lang="zh-CN" altLang="en-US" sz="1200" dirty="0">
              <a:solidFill>
                <a:schemeClr val="tx1">
                  <a:lumMod val="50000"/>
                  <a:lumOff val="50000"/>
                </a:schemeClr>
              </a:solidFill>
              <a:latin typeface="+mn-ea"/>
              <a:ea typeface="+mn-ea"/>
            </a:endParaRPr>
          </a:p>
        </p:txBody>
      </p:sp>
      <p:sp>
        <p:nvSpPr>
          <p:cNvPr id="3" name="燕尾形 2"/>
          <p:cNvSpPr/>
          <p:nvPr/>
        </p:nvSpPr>
        <p:spPr>
          <a:xfrm rot="10800000">
            <a:off x="-808038" y="288925"/>
            <a:ext cx="6097588" cy="847725"/>
          </a:xfrm>
          <a:prstGeom prst="chevron">
            <a:avLst/>
          </a:prstGeom>
          <a:solidFill>
            <a:srgbClr val="348FA4"/>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sp>
        <p:nvSpPr>
          <p:cNvPr id="36870" name="文本框 3"/>
          <p:cNvSpPr txBox="1">
            <a:spLocks noChangeArrowheads="1"/>
          </p:cNvSpPr>
          <p:nvPr/>
        </p:nvSpPr>
        <p:spPr bwMode="auto">
          <a:xfrm>
            <a:off x="217488" y="354013"/>
            <a:ext cx="4287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a:solidFill>
                  <a:schemeClr val="bg1"/>
                </a:solidFill>
                <a:latin typeface="Century Gothic" panose="020B0502020202020204" pitchFamily="34" charset="0"/>
                <a:ea typeface="微软雅黑" panose="020B0503020204020204" pitchFamily="34" charset="-122"/>
              </a:rPr>
              <a:t>多屏用户属性特点</a:t>
            </a:r>
          </a:p>
        </p:txBody>
      </p:sp>
      <p:sp>
        <p:nvSpPr>
          <p:cNvPr id="8" name="直角三角形 7"/>
          <p:cNvSpPr/>
          <p:nvPr/>
        </p:nvSpPr>
        <p:spPr>
          <a:xfrm flipV="1">
            <a:off x="-6350" y="1130300"/>
            <a:ext cx="390525" cy="384175"/>
          </a:xfrm>
          <a:prstGeom prst="rtTriangle">
            <a:avLst/>
          </a:prstGeom>
          <a:solidFill>
            <a:srgbClr val="0E768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0" name="椭圆 9"/>
          <p:cNvSpPr/>
          <p:nvPr/>
        </p:nvSpPr>
        <p:spPr>
          <a:xfrm>
            <a:off x="430213" y="1738313"/>
            <a:ext cx="641350" cy="642937"/>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2" name="椭圆 11"/>
          <p:cNvSpPr/>
          <p:nvPr/>
        </p:nvSpPr>
        <p:spPr>
          <a:xfrm>
            <a:off x="430213" y="2441575"/>
            <a:ext cx="641350" cy="64293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3" name="椭圆 12"/>
          <p:cNvSpPr/>
          <p:nvPr/>
        </p:nvSpPr>
        <p:spPr>
          <a:xfrm>
            <a:off x="430213" y="3144838"/>
            <a:ext cx="641350" cy="641350"/>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4" name="椭圆 13"/>
          <p:cNvSpPr/>
          <p:nvPr/>
        </p:nvSpPr>
        <p:spPr>
          <a:xfrm>
            <a:off x="430213" y="3848100"/>
            <a:ext cx="641350" cy="641350"/>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5" name="椭圆 14"/>
          <p:cNvSpPr/>
          <p:nvPr/>
        </p:nvSpPr>
        <p:spPr>
          <a:xfrm>
            <a:off x="430213" y="4551363"/>
            <a:ext cx="641350" cy="6413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6" name="椭圆 15"/>
          <p:cNvSpPr/>
          <p:nvPr/>
        </p:nvSpPr>
        <p:spPr>
          <a:xfrm>
            <a:off x="430213" y="5253038"/>
            <a:ext cx="641350" cy="642937"/>
          </a:xfrm>
          <a:prstGeom prst="ellipse">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pic>
        <p:nvPicPr>
          <p:cNvPr id="36878" name="图片 10" descr="11副本.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1013" y="2601913"/>
            <a:ext cx="538162"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9" name="图片 16" descr="5屏生活ICON调电视.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0375" y="4751388"/>
            <a:ext cx="58102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0" name="图片 17" descr="5屏生活ICON调电视.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14350" y="3225800"/>
            <a:ext cx="4730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1" name="图片 18" descr="5屏生活ICON调电视.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81025" y="3870325"/>
            <a:ext cx="3397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2" name="图片 19" descr="5屏生活ICON调电视.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39738" y="1812925"/>
            <a:ext cx="620712"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83" name="组 22"/>
          <p:cNvGrpSpPr>
            <a:grpSpLocks/>
          </p:cNvGrpSpPr>
          <p:nvPr/>
        </p:nvGrpSpPr>
        <p:grpSpPr bwMode="auto">
          <a:xfrm>
            <a:off x="514350" y="5426075"/>
            <a:ext cx="473075" cy="314325"/>
            <a:chOff x="513840" y="4892180"/>
            <a:chExt cx="948894" cy="628477"/>
          </a:xfrm>
        </p:grpSpPr>
        <p:sp>
          <p:nvSpPr>
            <p:cNvPr id="21" name="圆角矩形 20"/>
            <p:cNvSpPr/>
            <p:nvPr/>
          </p:nvSpPr>
          <p:spPr>
            <a:xfrm>
              <a:off x="513840" y="5269902"/>
              <a:ext cx="948894" cy="250755"/>
            </a:xfrm>
            <a:prstGeom prst="roundRect">
              <a:avLst/>
            </a:prstGeom>
            <a:noFill/>
            <a:ln w="38100" cmpd="sng">
              <a:solidFill>
                <a:schemeClr val="tx1">
                  <a:lumMod val="85000"/>
                  <a:lumOff val="1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2" name="梯形 21"/>
            <p:cNvSpPr/>
            <p:nvPr/>
          </p:nvSpPr>
          <p:spPr>
            <a:xfrm>
              <a:off x="571156" y="4892180"/>
              <a:ext cx="827894" cy="301543"/>
            </a:xfrm>
            <a:prstGeom prst="trapezoid">
              <a:avLst>
                <a:gd name="adj" fmla="val 42288"/>
              </a:avLst>
            </a:prstGeom>
            <a:noFill/>
            <a:ln w="38100" cmpd="sng">
              <a:solidFill>
                <a:schemeClr val="tx1">
                  <a:lumMod val="85000"/>
                  <a:lumOff val="1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grpSp>
      <p:sp>
        <p:nvSpPr>
          <p:cNvPr id="36884" name="文本框 24"/>
          <p:cNvSpPr txBox="1">
            <a:spLocks noChangeArrowheads="1"/>
          </p:cNvSpPr>
          <p:nvPr/>
        </p:nvSpPr>
        <p:spPr bwMode="auto">
          <a:xfrm>
            <a:off x="1543050" y="5462588"/>
            <a:ext cx="631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en-US" altLang="zh-CN">
                <a:latin typeface="Century Gothic" panose="020B0502020202020204" pitchFamily="34" charset="0"/>
                <a:ea typeface="微软雅黑" panose="020B0503020204020204" pitchFamily="34" charset="-122"/>
              </a:rPr>
              <a:t>0:00</a:t>
            </a:r>
            <a:endParaRPr kumimoji="1" lang="zh-CN" altLang="en-US">
              <a:latin typeface="Century Gothic" panose="020B0502020202020204" pitchFamily="34" charset="0"/>
              <a:ea typeface="微软雅黑" panose="020B0503020204020204" pitchFamily="34" charset="-122"/>
            </a:endParaRPr>
          </a:p>
        </p:txBody>
      </p:sp>
      <p:sp>
        <p:nvSpPr>
          <p:cNvPr id="36885" name="文本框 25"/>
          <p:cNvSpPr txBox="1">
            <a:spLocks noChangeArrowheads="1"/>
          </p:cNvSpPr>
          <p:nvPr/>
        </p:nvSpPr>
        <p:spPr bwMode="auto">
          <a:xfrm>
            <a:off x="2868613" y="5462588"/>
            <a:ext cx="631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en-US" altLang="zh-CN">
                <a:latin typeface="Century Gothic" panose="020B0502020202020204" pitchFamily="34" charset="0"/>
                <a:ea typeface="微软雅黑" panose="020B0503020204020204" pitchFamily="34" charset="-122"/>
              </a:rPr>
              <a:t>6:00</a:t>
            </a:r>
            <a:endParaRPr kumimoji="1" lang="zh-CN" altLang="en-US">
              <a:latin typeface="Century Gothic" panose="020B0502020202020204" pitchFamily="34" charset="0"/>
              <a:ea typeface="微软雅黑" panose="020B0503020204020204" pitchFamily="34" charset="-122"/>
            </a:endParaRPr>
          </a:p>
        </p:txBody>
      </p:sp>
      <p:sp>
        <p:nvSpPr>
          <p:cNvPr id="36886" name="文本框 26"/>
          <p:cNvSpPr txBox="1">
            <a:spLocks noChangeArrowheads="1"/>
          </p:cNvSpPr>
          <p:nvPr/>
        </p:nvSpPr>
        <p:spPr bwMode="auto">
          <a:xfrm>
            <a:off x="4194175" y="5462588"/>
            <a:ext cx="760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en-US" altLang="zh-CN">
                <a:latin typeface="Century Gothic" panose="020B0502020202020204" pitchFamily="34" charset="0"/>
                <a:ea typeface="微软雅黑" panose="020B0503020204020204" pitchFamily="34" charset="-122"/>
              </a:rPr>
              <a:t>12:00</a:t>
            </a:r>
            <a:endParaRPr kumimoji="1" lang="zh-CN" altLang="en-US">
              <a:latin typeface="Century Gothic" panose="020B0502020202020204" pitchFamily="34" charset="0"/>
              <a:ea typeface="微软雅黑" panose="020B0503020204020204" pitchFamily="34" charset="-122"/>
            </a:endParaRPr>
          </a:p>
        </p:txBody>
      </p:sp>
      <p:sp>
        <p:nvSpPr>
          <p:cNvPr id="36887" name="文本框 27"/>
          <p:cNvSpPr txBox="1">
            <a:spLocks noChangeArrowheads="1"/>
          </p:cNvSpPr>
          <p:nvPr/>
        </p:nvSpPr>
        <p:spPr bwMode="auto">
          <a:xfrm>
            <a:off x="5648325" y="5462588"/>
            <a:ext cx="760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en-US" altLang="zh-CN">
                <a:latin typeface="Century Gothic" panose="020B0502020202020204" pitchFamily="34" charset="0"/>
                <a:ea typeface="微软雅黑" panose="020B0503020204020204" pitchFamily="34" charset="-122"/>
              </a:rPr>
              <a:t>18:00</a:t>
            </a:r>
            <a:endParaRPr kumimoji="1" lang="zh-CN" altLang="en-US">
              <a:latin typeface="Century Gothic" panose="020B0502020202020204" pitchFamily="34" charset="0"/>
              <a:ea typeface="微软雅黑" panose="020B0503020204020204" pitchFamily="34" charset="-122"/>
            </a:endParaRPr>
          </a:p>
        </p:txBody>
      </p:sp>
      <p:sp>
        <p:nvSpPr>
          <p:cNvPr id="36888" name="文本框 28"/>
          <p:cNvSpPr txBox="1">
            <a:spLocks noChangeArrowheads="1"/>
          </p:cNvSpPr>
          <p:nvPr/>
        </p:nvSpPr>
        <p:spPr bwMode="auto">
          <a:xfrm>
            <a:off x="7100888" y="5462588"/>
            <a:ext cx="760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en-US" altLang="zh-CN">
                <a:latin typeface="Century Gothic" panose="020B0502020202020204" pitchFamily="34" charset="0"/>
                <a:ea typeface="微软雅黑" panose="020B0503020204020204" pitchFamily="34" charset="-122"/>
              </a:rPr>
              <a:t>24:00</a:t>
            </a:r>
            <a:endParaRPr kumimoji="1" lang="zh-CN" altLang="en-US">
              <a:latin typeface="Century Gothic" panose="020B0502020202020204" pitchFamily="34" charset="0"/>
              <a:ea typeface="微软雅黑" panose="020B0503020204020204" pitchFamily="34" charset="-122"/>
            </a:endParaRPr>
          </a:p>
        </p:txBody>
      </p:sp>
      <p:sp>
        <p:nvSpPr>
          <p:cNvPr id="36889" name="矩形 29"/>
          <p:cNvSpPr>
            <a:spLocks noChangeArrowheads="1"/>
          </p:cNvSpPr>
          <p:nvPr/>
        </p:nvSpPr>
        <p:spPr bwMode="auto">
          <a:xfrm>
            <a:off x="8467725" y="1725613"/>
            <a:ext cx="3473450" cy="422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n"/>
            </a:pPr>
            <a:r>
              <a:rPr lang="zh-CN" altLang="en-US">
                <a:latin typeface="微软雅黑" panose="020B0503020204020204" pitchFamily="34" charset="-122"/>
                <a:ea typeface="微软雅黑" panose="020B0503020204020204" pitchFamily="34" charset="-122"/>
              </a:rPr>
              <a:t>从用户使用不同时间段来看，晚间</a:t>
            </a:r>
            <a:r>
              <a:rPr lang="en-US" altLang="zh-CN" b="1">
                <a:solidFill>
                  <a:srgbClr val="C00000"/>
                </a:solidFill>
                <a:latin typeface="微软雅黑" panose="020B0503020204020204" pitchFamily="34" charset="-122"/>
                <a:ea typeface="微软雅黑" panose="020B0503020204020204" pitchFamily="34" charset="-122"/>
              </a:rPr>
              <a:t>18:00-22:00</a:t>
            </a:r>
            <a:r>
              <a:rPr lang="zh-CN" altLang="en-US">
                <a:latin typeface="微软雅黑" panose="020B0503020204020204" pitchFamily="34" charset="-122"/>
                <a:ea typeface="微软雅黑" panose="020B0503020204020204" pitchFamily="34" charset="-122"/>
              </a:rPr>
              <a:t>点是用户使用高峰期，乐视超级电视和乐视盒子使用率高于其他平台；</a:t>
            </a:r>
            <a:endParaRPr lang="en-US" altLang="zh-CN">
              <a:latin typeface="微软雅黑" panose="020B0503020204020204" pitchFamily="34" charset="-122"/>
              <a:ea typeface="微软雅黑" panose="020B0503020204020204" pitchFamily="34" charset="-122"/>
            </a:endParaRPr>
          </a:p>
          <a:p>
            <a:pPr eaLnBrk="1" hangingPunct="1">
              <a:lnSpc>
                <a:spcPct val="150000"/>
              </a:lnSpc>
              <a:buFont typeface="Wingdings" panose="05000000000000000000" pitchFamily="2" charset="2"/>
              <a:buChar char="n"/>
            </a:pPr>
            <a:r>
              <a:rPr lang="zh-CN" altLang="en-US">
                <a:latin typeface="微软雅黑" panose="020B0503020204020204" pitchFamily="34" charset="-122"/>
                <a:ea typeface="微软雅黑" panose="020B0503020204020204" pitchFamily="34" charset="-122"/>
              </a:rPr>
              <a:t>用户在中午</a:t>
            </a:r>
            <a:r>
              <a:rPr lang="en-US" altLang="zh-CN" b="1">
                <a:solidFill>
                  <a:srgbClr val="C00000"/>
                </a:solidFill>
                <a:latin typeface="微软雅黑" panose="020B0503020204020204" pitchFamily="34" charset="-122"/>
                <a:ea typeface="微软雅黑" panose="020B0503020204020204" pitchFamily="34" charset="-122"/>
              </a:rPr>
              <a:t>11:00-13:00</a:t>
            </a:r>
            <a:r>
              <a:rPr lang="zh-CN" altLang="en-US" b="1">
                <a:solidFill>
                  <a:srgbClr val="C00000"/>
                </a:solidFill>
                <a:latin typeface="微软雅黑" panose="020B0503020204020204" pitchFamily="34" charset="-122"/>
                <a:ea typeface="微软雅黑" panose="020B0503020204020204" pitchFamily="34" charset="-122"/>
              </a:rPr>
              <a:t>期间通过</a:t>
            </a:r>
            <a:r>
              <a:rPr lang="en-US" altLang="zh-CN" b="1">
                <a:solidFill>
                  <a:srgbClr val="C00000"/>
                </a:solidFill>
                <a:latin typeface="微软雅黑" panose="020B0503020204020204" pitchFamily="34" charset="-122"/>
                <a:ea typeface="微软雅黑" panose="020B0503020204020204" pitchFamily="34" charset="-122"/>
              </a:rPr>
              <a:t>PC</a:t>
            </a:r>
            <a:r>
              <a:rPr lang="zh-CN" altLang="en-US" b="1">
                <a:solidFill>
                  <a:srgbClr val="C00000"/>
                </a:solidFill>
                <a:latin typeface="微软雅黑" panose="020B0503020204020204" pitchFamily="34" charset="-122"/>
                <a:ea typeface="微软雅黑" panose="020B0503020204020204" pitchFamily="34" charset="-122"/>
              </a:rPr>
              <a:t>台式电脑</a:t>
            </a:r>
            <a:r>
              <a:rPr lang="zh-CN" altLang="en-US">
                <a:latin typeface="微软雅黑" panose="020B0503020204020204" pitchFamily="34" charset="-122"/>
                <a:ea typeface="微软雅黑" panose="020B0503020204020204" pitchFamily="34" charset="-122"/>
              </a:rPr>
              <a:t>登陆乐视网出现一个小高峰</a:t>
            </a:r>
            <a:endParaRPr lang="en-US" altLang="zh-CN">
              <a:latin typeface="微软雅黑" panose="020B0503020204020204" pitchFamily="34" charset="-122"/>
              <a:ea typeface="微软雅黑" panose="020B0503020204020204" pitchFamily="34" charset="-122"/>
            </a:endParaRPr>
          </a:p>
          <a:p>
            <a:pPr eaLnBrk="1" hangingPunct="1">
              <a:lnSpc>
                <a:spcPct val="150000"/>
              </a:lnSpc>
              <a:buFont typeface="Wingdings" panose="05000000000000000000" pitchFamily="2" charset="2"/>
              <a:buChar char="n"/>
            </a:pPr>
            <a:r>
              <a:rPr lang="zh-CN" altLang="en-US">
                <a:latin typeface="微软雅黑" panose="020B0503020204020204" pitchFamily="34" charset="-122"/>
                <a:ea typeface="微软雅黑" panose="020B0503020204020204" pitchFamily="34" charset="-122"/>
              </a:rPr>
              <a:t>与其他平台相比，用户使用</a:t>
            </a:r>
            <a:r>
              <a:rPr lang="zh-CN" altLang="en-US" b="1">
                <a:solidFill>
                  <a:srgbClr val="C00000"/>
                </a:solidFill>
                <a:latin typeface="微软雅黑" panose="020B0503020204020204" pitchFamily="34" charset="-122"/>
                <a:ea typeface="微软雅黑" panose="020B0503020204020204" pitchFamily="34" charset="-122"/>
              </a:rPr>
              <a:t>智能手机</a:t>
            </a:r>
            <a:r>
              <a:rPr lang="zh-CN" altLang="en-US">
                <a:latin typeface="微软雅黑" panose="020B0503020204020204" pitchFamily="34" charset="-122"/>
                <a:ea typeface="微软雅黑" panose="020B0503020204020204" pitchFamily="34" charset="-122"/>
              </a:rPr>
              <a:t>登陆乐视网的时间段较为平均，更为</a:t>
            </a:r>
            <a:r>
              <a:rPr lang="zh-CN" altLang="en-US" b="1">
                <a:solidFill>
                  <a:srgbClr val="C00000"/>
                </a:solidFill>
                <a:latin typeface="微软雅黑" panose="020B0503020204020204" pitchFamily="34" charset="-122"/>
                <a:ea typeface="微软雅黑" panose="020B0503020204020204" pitchFamily="34" charset="-122"/>
              </a:rPr>
              <a:t>碎片化</a:t>
            </a:r>
            <a:endParaRPr lang="zh-CN" altLang="en-US">
              <a:latin typeface="Century Gothic" panose="020B0502020202020204" pitchFamily="34" charset="0"/>
              <a:ea typeface="微软雅黑" panose="020B0503020204020204" pitchFamily="34" charset="-122"/>
            </a:endParaRPr>
          </a:p>
        </p:txBody>
      </p:sp>
      <p:sp>
        <p:nvSpPr>
          <p:cNvPr id="2" name="椭圆 1"/>
          <p:cNvSpPr/>
          <p:nvPr/>
        </p:nvSpPr>
        <p:spPr>
          <a:xfrm>
            <a:off x="6826250" y="2312988"/>
            <a:ext cx="493713" cy="493712"/>
          </a:xfrm>
          <a:prstGeom prst="ellipse">
            <a:avLst/>
          </a:prstGeom>
          <a:noFill/>
          <a:ln w="38100" cmpd="sng">
            <a:solidFill>
              <a:schemeClr val="accent3">
                <a:lumMod val="50000"/>
              </a:schemeClr>
            </a:solidFill>
          </a:ln>
          <a:effectLst>
            <a:outerShdw blurRad="76200" dir="18900000" sy="23000" kx="-1200000" algn="b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ln>
                <a:solidFill>
                  <a:srgbClr val="000000"/>
                </a:solidFill>
              </a:ln>
              <a:effectLst>
                <a:outerShdw blurRad="60007" dist="200025" dir="15000000" sy="30000" kx="-1800000" algn="bl" rotWithShape="0">
                  <a:prstClr val="black">
                    <a:alpha val="32000"/>
                  </a:prstClr>
                </a:outerShdw>
              </a:effectLst>
            </a:endParaRPr>
          </a:p>
        </p:txBody>
      </p:sp>
      <p:sp>
        <p:nvSpPr>
          <p:cNvPr id="31" name="椭圆 30"/>
          <p:cNvSpPr/>
          <p:nvPr/>
        </p:nvSpPr>
        <p:spPr>
          <a:xfrm>
            <a:off x="4257675" y="4224338"/>
            <a:ext cx="493713" cy="493712"/>
          </a:xfrm>
          <a:prstGeom prst="ellipse">
            <a:avLst/>
          </a:prstGeom>
          <a:noFill/>
          <a:ln w="38100" cmpd="sng">
            <a:solidFill>
              <a:schemeClr val="accent3">
                <a:lumMod val="50000"/>
              </a:schemeClr>
            </a:solidFill>
          </a:ln>
          <a:effectLst>
            <a:outerShdw blurRad="76200" dir="18900000" sy="23000" kx="-1200000" algn="b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ln>
                <a:solidFill>
                  <a:srgbClr val="000000"/>
                </a:solidFill>
              </a:ln>
              <a:effectLst>
                <a:outerShdw blurRad="60007" dist="200025" dir="15000000" sy="30000" kx="-1800000" algn="bl" rotWithShape="0">
                  <a:prstClr val="black">
                    <a:alpha val="32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900" decel="100000" fill="hold"/>
                                        <p:tgtEl>
                                          <p:spTgt spid="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6" descr="1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5" y="12700"/>
            <a:ext cx="12241213" cy="682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8010525" y="6553200"/>
            <a:ext cx="3378200" cy="277813"/>
          </a:xfrm>
          <a:prstGeom prst="rect">
            <a:avLst/>
          </a:prstGeom>
          <a:noFill/>
        </p:spPr>
        <p:txBody>
          <a:bodyPr wrap="none">
            <a:spAutoFit/>
          </a:bodyPr>
          <a:lstStyle/>
          <a:p>
            <a:pPr eaLnBrk="1" fontAlgn="auto" hangingPunct="1">
              <a:spcBef>
                <a:spcPts val="0"/>
              </a:spcBef>
              <a:spcAft>
                <a:spcPts val="0"/>
              </a:spcAft>
              <a:defRPr/>
            </a:pPr>
            <a:r>
              <a:rPr kumimoji="1" lang="zh-CN" altLang="en-US" sz="1200" dirty="0">
                <a:solidFill>
                  <a:schemeClr val="tx1">
                    <a:lumMod val="50000"/>
                    <a:lumOff val="50000"/>
                  </a:schemeClr>
                </a:solidFill>
                <a:latin typeface="+mn-ea"/>
                <a:ea typeface="+mn-ea"/>
              </a:rPr>
              <a:t>数据来源：</a:t>
            </a:r>
            <a:r>
              <a:rPr kumimoji="1" lang="en-US" altLang="zh-CN" sz="1200" dirty="0" err="1">
                <a:solidFill>
                  <a:schemeClr val="tx1">
                    <a:lumMod val="50000"/>
                    <a:lumOff val="50000"/>
                  </a:schemeClr>
                </a:solidFill>
                <a:latin typeface="+mn-ea"/>
                <a:ea typeface="+mn-ea"/>
              </a:rPr>
              <a:t>AdMaster</a:t>
            </a:r>
            <a:r>
              <a:rPr kumimoji="1" lang="en-US" altLang="zh-CN" sz="1200" dirty="0">
                <a:solidFill>
                  <a:schemeClr val="tx1">
                    <a:lumMod val="50000"/>
                    <a:lumOff val="50000"/>
                  </a:schemeClr>
                </a:solidFill>
                <a:latin typeface="+mn-ea"/>
                <a:ea typeface="+mn-ea"/>
              </a:rPr>
              <a:t> </a:t>
            </a:r>
            <a:r>
              <a:rPr kumimoji="1" lang="zh-CN" altLang="en-US" sz="1200" dirty="0">
                <a:solidFill>
                  <a:schemeClr val="tx1">
                    <a:lumMod val="50000"/>
                    <a:lumOff val="50000"/>
                  </a:schemeClr>
                </a:solidFill>
                <a:latin typeface="+mn-ea"/>
                <a:ea typeface="+mn-ea"/>
              </a:rPr>
              <a:t>调研系统</a:t>
            </a:r>
            <a:r>
              <a:rPr kumimoji="1" lang="en-US" altLang="zh-CN" sz="1200" dirty="0">
                <a:solidFill>
                  <a:schemeClr val="tx1">
                    <a:lumMod val="50000"/>
                    <a:lumOff val="50000"/>
                  </a:schemeClr>
                </a:solidFill>
                <a:latin typeface="+mn-ea"/>
                <a:ea typeface="+mn-ea"/>
              </a:rPr>
              <a:t> </a:t>
            </a:r>
            <a:r>
              <a:rPr kumimoji="1" lang="en-US" altLang="zh-CN" sz="1200" dirty="0" err="1">
                <a:solidFill>
                  <a:schemeClr val="tx1">
                    <a:lumMod val="50000"/>
                    <a:lumOff val="50000"/>
                  </a:schemeClr>
                </a:solidFill>
                <a:latin typeface="+mn-ea"/>
                <a:ea typeface="+mn-ea"/>
              </a:rPr>
              <a:t>SurveyMaster</a:t>
            </a:r>
            <a:endParaRPr kumimoji="1" lang="zh-CN" altLang="en-US" sz="1200" dirty="0">
              <a:solidFill>
                <a:schemeClr val="tx1">
                  <a:lumMod val="50000"/>
                  <a:lumOff val="50000"/>
                </a:schemeClr>
              </a:solidFill>
              <a:latin typeface="+mn-ea"/>
              <a:ea typeface="+mn-ea"/>
            </a:endParaRPr>
          </a:p>
        </p:txBody>
      </p:sp>
      <p:sp>
        <p:nvSpPr>
          <p:cNvPr id="3" name="燕尾形 2"/>
          <p:cNvSpPr/>
          <p:nvPr/>
        </p:nvSpPr>
        <p:spPr>
          <a:xfrm rot="10800000">
            <a:off x="-808038" y="288925"/>
            <a:ext cx="6861176" cy="847725"/>
          </a:xfrm>
          <a:prstGeom prst="chevron">
            <a:avLst/>
          </a:prstGeom>
          <a:solidFill>
            <a:srgbClr val="348FA4"/>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sp>
        <p:nvSpPr>
          <p:cNvPr id="8" name="直角三角形 7"/>
          <p:cNvSpPr/>
          <p:nvPr/>
        </p:nvSpPr>
        <p:spPr>
          <a:xfrm flipV="1">
            <a:off x="-6350" y="1130300"/>
            <a:ext cx="390525" cy="384175"/>
          </a:xfrm>
          <a:prstGeom prst="rtTriangle">
            <a:avLst/>
          </a:prstGeom>
          <a:solidFill>
            <a:srgbClr val="0E768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31" name="文本框 30"/>
          <p:cNvSpPr txBox="1"/>
          <p:nvPr/>
        </p:nvSpPr>
        <p:spPr>
          <a:xfrm>
            <a:off x="1846263" y="1492250"/>
            <a:ext cx="3159125" cy="1108075"/>
          </a:xfrm>
          <a:prstGeom prst="rect">
            <a:avLst/>
          </a:prstGeom>
          <a:noFill/>
        </p:spPr>
        <p:txBody>
          <a:bodyPr wrap="none">
            <a:spAutoFit/>
          </a:bodyPr>
          <a:lstStyle/>
          <a:p>
            <a:pPr algn="ctr" eaLnBrk="1" fontAlgn="auto" hangingPunct="1">
              <a:spcBef>
                <a:spcPts val="0"/>
              </a:spcBef>
              <a:spcAft>
                <a:spcPts val="0"/>
              </a:spcAft>
              <a:defRPr/>
            </a:pPr>
            <a:r>
              <a:rPr kumimoji="1" lang="zh-CN" altLang="en-US" sz="4400" dirty="0">
                <a:solidFill>
                  <a:schemeClr val="accent3">
                    <a:lumMod val="75000"/>
                  </a:schemeClr>
                </a:solidFill>
                <a:latin typeface="+mn-lt"/>
                <a:ea typeface="+mn-ea"/>
              </a:rPr>
              <a:t>下降近 </a:t>
            </a:r>
            <a:r>
              <a:rPr kumimoji="1" lang="en-US" altLang="zh-CN" sz="6600" dirty="0">
                <a:solidFill>
                  <a:schemeClr val="accent3">
                    <a:lumMod val="75000"/>
                  </a:schemeClr>
                </a:solidFill>
                <a:latin typeface="+mn-lt"/>
                <a:ea typeface="+mn-ea"/>
              </a:rPr>
              <a:t>6%</a:t>
            </a:r>
            <a:endParaRPr kumimoji="1" lang="zh-CN" altLang="en-US" sz="6600" dirty="0">
              <a:solidFill>
                <a:schemeClr val="accent3">
                  <a:lumMod val="75000"/>
                </a:schemeClr>
              </a:solidFill>
              <a:latin typeface="+mn-lt"/>
              <a:ea typeface="+mn-ea"/>
            </a:endParaRPr>
          </a:p>
        </p:txBody>
      </p:sp>
      <p:graphicFrame>
        <p:nvGraphicFramePr>
          <p:cNvPr id="38919" name="图表 35"/>
          <p:cNvGraphicFramePr>
            <a:graphicFrameLocks/>
          </p:cNvGraphicFramePr>
          <p:nvPr/>
        </p:nvGraphicFramePr>
        <p:xfrm>
          <a:off x="677863" y="2433638"/>
          <a:ext cx="5229225" cy="4130675"/>
        </p:xfrm>
        <a:graphic>
          <a:graphicData uri="http://schemas.openxmlformats.org/presentationml/2006/ole">
            <mc:AlternateContent xmlns:mc="http://schemas.openxmlformats.org/markup-compatibility/2006">
              <mc:Choice xmlns:v="urn:schemas-microsoft-com:vml" Requires="v">
                <p:oleObj spid="_x0000_s38927" r:id="rId5" imgW="5236918" imgH="4133446" progId="">
                  <p:embed/>
                </p:oleObj>
              </mc:Choice>
              <mc:Fallback>
                <p:oleObj r:id="rId5" imgW="5236918" imgH="4133446" progId="">
                  <p:embed/>
                  <p:pic>
                    <p:nvPicPr>
                      <p:cNvPr id="0" name="图表 3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863" y="2433638"/>
                        <a:ext cx="5229225" cy="4130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20" name="图表 36"/>
          <p:cNvGraphicFramePr>
            <a:graphicFrameLocks/>
          </p:cNvGraphicFramePr>
          <p:nvPr/>
        </p:nvGraphicFramePr>
        <p:xfrm>
          <a:off x="6251575" y="2443163"/>
          <a:ext cx="5229225" cy="4132262"/>
        </p:xfrm>
        <a:graphic>
          <a:graphicData uri="http://schemas.openxmlformats.org/presentationml/2006/ole">
            <mc:AlternateContent xmlns:mc="http://schemas.openxmlformats.org/markup-compatibility/2006">
              <mc:Choice xmlns:v="urn:schemas-microsoft-com:vml" Requires="v">
                <p:oleObj spid="_x0000_s38928" r:id="rId7" imgW="5236918" imgH="4139543" progId="">
                  <p:embed/>
                </p:oleObj>
              </mc:Choice>
              <mc:Fallback>
                <p:oleObj r:id="rId7" imgW="5236918" imgH="4139543" progId="">
                  <p:embed/>
                  <p:pic>
                    <p:nvPicPr>
                      <p:cNvPr id="0" name="图表 3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1575" y="2443163"/>
                        <a:ext cx="5229225" cy="4132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8" name="图片 37" descr="12.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548938" y="1385888"/>
            <a:ext cx="1762125"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2" name="文本框 39"/>
          <p:cNvSpPr txBox="1">
            <a:spLocks noChangeArrowheads="1"/>
          </p:cNvSpPr>
          <p:nvPr/>
        </p:nvSpPr>
        <p:spPr bwMode="auto">
          <a:xfrm>
            <a:off x="1852613" y="1298575"/>
            <a:ext cx="215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微软雅黑" panose="020B0503020204020204" pitchFamily="34" charset="-122"/>
                <a:ea typeface="微软雅黑" panose="020B0503020204020204" pitchFamily="34" charset="-122"/>
              </a:rPr>
              <a:t>上网</a:t>
            </a:r>
            <a:r>
              <a:rPr kumimoji="1" lang="en-US" altLang="zh-CN">
                <a:latin typeface="微软雅黑" panose="020B0503020204020204" pitchFamily="34" charset="-122"/>
                <a:ea typeface="微软雅黑" panose="020B0503020204020204" pitchFamily="34" charset="-122"/>
              </a:rPr>
              <a:t>2</a:t>
            </a:r>
            <a:r>
              <a:rPr kumimoji="1" lang="zh-CN" altLang="en-US">
                <a:latin typeface="微软雅黑" panose="020B0503020204020204" pitchFamily="34" charset="-122"/>
                <a:ea typeface="微软雅黑" panose="020B0503020204020204" pitchFamily="34" charset="-122"/>
              </a:rPr>
              <a:t>小时以上占比</a:t>
            </a:r>
            <a:endParaRPr kumimoji="1" lang="en-US" altLang="zh-CN">
              <a:latin typeface="微软雅黑" panose="020B0503020204020204" pitchFamily="34" charset="-122"/>
              <a:ea typeface="微软雅黑" panose="020B0503020204020204" pitchFamily="34" charset="-122"/>
            </a:endParaRPr>
          </a:p>
          <a:p>
            <a:pPr eaLnBrk="1" hangingPunct="1"/>
            <a:r>
              <a:rPr kumimoji="1" lang="zh-TW" altLang="en-US">
                <a:latin typeface="微软雅黑" panose="020B0503020204020204" pitchFamily="34" charset="-122"/>
                <a:ea typeface="微软雅黑" panose="020B0503020204020204" pitchFamily="34" charset="-122"/>
              </a:rPr>
              <a:t>购买超级电视后</a:t>
            </a:r>
            <a:endParaRPr kumimoji="1" lang="zh-CN" altLang="en-US">
              <a:latin typeface="微软雅黑" panose="020B0503020204020204" pitchFamily="34" charset="-122"/>
              <a:ea typeface="微软雅黑" panose="020B0503020204020204" pitchFamily="34" charset="-122"/>
            </a:endParaRPr>
          </a:p>
        </p:txBody>
      </p:sp>
      <p:pic>
        <p:nvPicPr>
          <p:cNvPr id="42" name="图片 41" descr="c2727cfde.png"/>
          <p:cNvPicPr>
            <a:picLocks/>
          </p:cNvPicPr>
          <p:nvPr/>
        </p:nvPicPr>
        <p:blipFill>
          <a:blip r:embed="rId10">
            <a:extLst>
              <a:ext uri="{28A0092B-C50C-407E-A947-70E740481C1C}">
                <a14:useLocalDpi xmlns:a14="http://schemas.microsoft.com/office/drawing/2010/main" val="0"/>
              </a:ext>
            </a:extLst>
          </a:blip>
          <a:srcRect/>
          <a:stretch>
            <a:fillRect/>
          </a:stretch>
        </p:blipFill>
        <p:spPr bwMode="auto">
          <a:xfrm>
            <a:off x="384175" y="1293813"/>
            <a:ext cx="1127125"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4" name="文本框 43"/>
          <p:cNvSpPr txBox="1">
            <a:spLocks noChangeArrowheads="1"/>
          </p:cNvSpPr>
          <p:nvPr/>
        </p:nvSpPr>
        <p:spPr bwMode="auto">
          <a:xfrm>
            <a:off x="217488" y="309563"/>
            <a:ext cx="53133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a:solidFill>
                  <a:schemeClr val="bg1"/>
                </a:solidFill>
                <a:latin typeface="Century Gothic" panose="020B0502020202020204" pitchFamily="34" charset="0"/>
                <a:ea typeface="微软雅黑" panose="020B0503020204020204" pitchFamily="34" charset="-122"/>
              </a:rPr>
              <a:t>四屏用户使用时长特征</a:t>
            </a:r>
          </a:p>
        </p:txBody>
      </p:sp>
      <p:sp>
        <p:nvSpPr>
          <p:cNvPr id="21" name="文本框 20"/>
          <p:cNvSpPr txBox="1"/>
          <p:nvPr/>
        </p:nvSpPr>
        <p:spPr>
          <a:xfrm>
            <a:off x="7048500" y="1454150"/>
            <a:ext cx="3627438" cy="1108075"/>
          </a:xfrm>
          <a:prstGeom prst="rect">
            <a:avLst/>
          </a:prstGeom>
          <a:noFill/>
        </p:spPr>
        <p:txBody>
          <a:bodyPr wrap="none">
            <a:spAutoFit/>
          </a:bodyPr>
          <a:lstStyle/>
          <a:p>
            <a:pPr algn="ctr" eaLnBrk="1" fontAlgn="auto" hangingPunct="1">
              <a:spcBef>
                <a:spcPts val="0"/>
              </a:spcBef>
              <a:spcAft>
                <a:spcPts val="0"/>
              </a:spcAft>
              <a:defRPr/>
            </a:pPr>
            <a:r>
              <a:rPr kumimoji="1" lang="zh-CN" altLang="en-US" sz="4400" dirty="0">
                <a:solidFill>
                  <a:schemeClr val="accent3">
                    <a:lumMod val="75000"/>
                  </a:schemeClr>
                </a:solidFill>
                <a:latin typeface="+mn-lt"/>
                <a:ea typeface="+mn-ea"/>
              </a:rPr>
              <a:t>上升近 </a:t>
            </a:r>
            <a:r>
              <a:rPr kumimoji="1" lang="zh-CN" altLang="zh-CN" sz="6600" dirty="0">
                <a:solidFill>
                  <a:schemeClr val="accent3">
                    <a:lumMod val="75000"/>
                  </a:schemeClr>
                </a:solidFill>
                <a:latin typeface="+mn-lt"/>
                <a:ea typeface="+mn-ea"/>
              </a:rPr>
              <a:t>2</a:t>
            </a:r>
            <a:r>
              <a:rPr kumimoji="1" lang="en-US" altLang="zh-CN" sz="6600" dirty="0">
                <a:solidFill>
                  <a:schemeClr val="accent3">
                    <a:lumMod val="75000"/>
                  </a:schemeClr>
                </a:solidFill>
                <a:latin typeface="+mn-lt"/>
                <a:ea typeface="+mn-ea"/>
              </a:rPr>
              <a:t>0%</a:t>
            </a:r>
            <a:endParaRPr kumimoji="1" lang="zh-CN" altLang="en-US" sz="6600" dirty="0">
              <a:solidFill>
                <a:schemeClr val="accent3">
                  <a:lumMod val="75000"/>
                </a:schemeClr>
              </a:solidFill>
              <a:latin typeface="+mn-lt"/>
              <a:ea typeface="+mn-ea"/>
            </a:endParaRPr>
          </a:p>
        </p:txBody>
      </p:sp>
      <p:sp>
        <p:nvSpPr>
          <p:cNvPr id="38926" name="文本框 21"/>
          <p:cNvSpPr txBox="1">
            <a:spLocks noChangeArrowheads="1"/>
          </p:cNvSpPr>
          <p:nvPr/>
        </p:nvSpPr>
        <p:spPr bwMode="auto">
          <a:xfrm>
            <a:off x="7085013" y="1247775"/>
            <a:ext cx="23891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看电视</a:t>
            </a:r>
            <a:r>
              <a:rPr kumimoji="1" lang="en-US" altLang="zh-CN">
                <a:latin typeface="Century Gothic" panose="020B0502020202020204" pitchFamily="34" charset="0"/>
                <a:ea typeface="微软雅黑" panose="020B0503020204020204" pitchFamily="34" charset="-122"/>
              </a:rPr>
              <a:t>2</a:t>
            </a:r>
            <a:r>
              <a:rPr kumimoji="1" lang="zh-CN" altLang="en-US">
                <a:latin typeface="Century Gothic" panose="020B0502020202020204" pitchFamily="34" charset="0"/>
                <a:ea typeface="微软雅黑" panose="020B0503020204020204" pitchFamily="34" charset="-122"/>
              </a:rPr>
              <a:t>小时以上占比</a:t>
            </a:r>
            <a:endParaRPr kumimoji="1" lang="en-US" altLang="zh-CN">
              <a:latin typeface="Century Gothic" panose="020B0502020202020204" pitchFamily="34" charset="0"/>
              <a:ea typeface="微软雅黑" panose="020B0503020204020204" pitchFamily="34" charset="-122"/>
            </a:endParaRPr>
          </a:p>
          <a:p>
            <a:pPr eaLnBrk="1" hangingPunct="1"/>
            <a:r>
              <a:rPr kumimoji="1" lang="zh-TW" altLang="en-US">
                <a:latin typeface="微软雅黑" panose="020B0503020204020204" pitchFamily="34" charset="-122"/>
                <a:ea typeface="微软雅黑" panose="020B0503020204020204" pitchFamily="34" charset="-122"/>
              </a:rPr>
              <a:t>购买超级电视后</a:t>
            </a:r>
            <a:endParaRPr kumimoji="1" lang="zh-CN" altLang="en-US">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4" descr="1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 y="0"/>
            <a:ext cx="12241213" cy="682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燕尾形 55"/>
          <p:cNvSpPr/>
          <p:nvPr/>
        </p:nvSpPr>
        <p:spPr>
          <a:xfrm rot="10800000">
            <a:off x="-808038" y="288925"/>
            <a:ext cx="6097588" cy="847725"/>
          </a:xfrm>
          <a:prstGeom prst="chevron">
            <a:avLst/>
          </a:prstGeom>
          <a:solidFill>
            <a:srgbClr val="348FA4"/>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sp>
        <p:nvSpPr>
          <p:cNvPr id="57" name="直角三角形 56"/>
          <p:cNvSpPr/>
          <p:nvPr/>
        </p:nvSpPr>
        <p:spPr>
          <a:xfrm flipV="1">
            <a:off x="-6350" y="1130300"/>
            <a:ext cx="390525" cy="384175"/>
          </a:xfrm>
          <a:prstGeom prst="rtTriangle">
            <a:avLst/>
          </a:prstGeom>
          <a:solidFill>
            <a:srgbClr val="0E768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40965" name="文本框 57"/>
          <p:cNvSpPr txBox="1">
            <a:spLocks noChangeArrowheads="1"/>
          </p:cNvSpPr>
          <p:nvPr/>
        </p:nvSpPr>
        <p:spPr bwMode="auto">
          <a:xfrm>
            <a:off x="217488" y="309563"/>
            <a:ext cx="4287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a:solidFill>
                  <a:srgbClr val="FFFFFF"/>
                </a:solidFill>
                <a:latin typeface="Century Gothic" panose="020B0502020202020204" pitchFamily="34" charset="0"/>
                <a:ea typeface="微软雅黑" panose="020B0503020204020204" pitchFamily="34" charset="-122"/>
              </a:rPr>
              <a:t>四屏广告效果特点</a:t>
            </a:r>
          </a:p>
        </p:txBody>
      </p:sp>
      <p:sp>
        <p:nvSpPr>
          <p:cNvPr id="59" name="文本框 58"/>
          <p:cNvSpPr txBox="1"/>
          <p:nvPr/>
        </p:nvSpPr>
        <p:spPr>
          <a:xfrm>
            <a:off x="1785938" y="6526213"/>
            <a:ext cx="3376612" cy="276225"/>
          </a:xfrm>
          <a:prstGeom prst="rect">
            <a:avLst/>
          </a:prstGeom>
          <a:noFill/>
        </p:spPr>
        <p:txBody>
          <a:bodyPr wrap="none">
            <a:spAutoFit/>
          </a:bodyPr>
          <a:lstStyle/>
          <a:p>
            <a:pPr eaLnBrk="1" fontAlgn="auto" hangingPunct="1">
              <a:spcBef>
                <a:spcPts val="0"/>
              </a:spcBef>
              <a:spcAft>
                <a:spcPts val="0"/>
              </a:spcAft>
              <a:defRPr/>
            </a:pPr>
            <a:r>
              <a:rPr kumimoji="1" lang="zh-CN" altLang="en-US" sz="1200" dirty="0">
                <a:solidFill>
                  <a:schemeClr val="tx1">
                    <a:lumMod val="50000"/>
                    <a:lumOff val="50000"/>
                  </a:schemeClr>
                </a:solidFill>
                <a:latin typeface="+mn-ea"/>
                <a:ea typeface="+mn-ea"/>
              </a:rPr>
              <a:t>数据来源：</a:t>
            </a:r>
            <a:r>
              <a:rPr kumimoji="1" lang="en-US" altLang="zh-CN" sz="1200" dirty="0" err="1">
                <a:solidFill>
                  <a:schemeClr val="tx1">
                    <a:lumMod val="50000"/>
                    <a:lumOff val="50000"/>
                  </a:schemeClr>
                </a:solidFill>
                <a:latin typeface="+mn-ea"/>
                <a:ea typeface="+mn-ea"/>
              </a:rPr>
              <a:t>AdMaster</a:t>
            </a:r>
            <a:r>
              <a:rPr kumimoji="1" lang="en-US" altLang="zh-CN" sz="1200" dirty="0">
                <a:solidFill>
                  <a:schemeClr val="tx1">
                    <a:lumMod val="50000"/>
                    <a:lumOff val="50000"/>
                  </a:schemeClr>
                </a:solidFill>
                <a:latin typeface="+mn-ea"/>
                <a:ea typeface="+mn-ea"/>
              </a:rPr>
              <a:t> </a:t>
            </a:r>
            <a:r>
              <a:rPr kumimoji="1" lang="zh-CN" altLang="en-US" sz="1200" dirty="0">
                <a:solidFill>
                  <a:schemeClr val="tx1">
                    <a:lumMod val="50000"/>
                    <a:lumOff val="50000"/>
                  </a:schemeClr>
                </a:solidFill>
                <a:latin typeface="+mn-ea"/>
                <a:ea typeface="+mn-ea"/>
              </a:rPr>
              <a:t>调研系统</a:t>
            </a:r>
            <a:r>
              <a:rPr kumimoji="1" lang="en-US" altLang="zh-CN" sz="1200" dirty="0">
                <a:solidFill>
                  <a:schemeClr val="tx1">
                    <a:lumMod val="50000"/>
                    <a:lumOff val="50000"/>
                  </a:schemeClr>
                </a:solidFill>
                <a:latin typeface="+mn-ea"/>
                <a:ea typeface="+mn-ea"/>
              </a:rPr>
              <a:t> </a:t>
            </a:r>
            <a:r>
              <a:rPr kumimoji="1" lang="en-US" altLang="zh-CN" sz="1200" dirty="0" err="1">
                <a:solidFill>
                  <a:schemeClr val="tx1">
                    <a:lumMod val="50000"/>
                    <a:lumOff val="50000"/>
                  </a:schemeClr>
                </a:solidFill>
                <a:latin typeface="+mn-ea"/>
                <a:ea typeface="+mn-ea"/>
              </a:rPr>
              <a:t>SurveyMaster</a:t>
            </a:r>
            <a:endParaRPr kumimoji="1" lang="zh-CN" altLang="en-US" sz="1200" dirty="0">
              <a:solidFill>
                <a:schemeClr val="tx1">
                  <a:lumMod val="50000"/>
                  <a:lumOff val="50000"/>
                </a:schemeClr>
              </a:solidFill>
              <a:latin typeface="+mn-ea"/>
              <a:ea typeface="+mn-ea"/>
            </a:endParaRPr>
          </a:p>
        </p:txBody>
      </p:sp>
      <p:sp>
        <p:nvSpPr>
          <p:cNvPr id="2" name="矩形 1"/>
          <p:cNvSpPr/>
          <p:nvPr/>
        </p:nvSpPr>
        <p:spPr>
          <a:xfrm rot="16200000">
            <a:off x="2058194" y="4401344"/>
            <a:ext cx="393700" cy="1576388"/>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7" name="矩形 6"/>
          <p:cNvSpPr/>
          <p:nvPr/>
        </p:nvSpPr>
        <p:spPr>
          <a:xfrm rot="16200000">
            <a:off x="2080419" y="3856832"/>
            <a:ext cx="1260475" cy="395287"/>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rot="16200000">
            <a:off x="1588294" y="3756819"/>
            <a:ext cx="1476375" cy="379413"/>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rot="16200000">
            <a:off x="1173956" y="3720307"/>
            <a:ext cx="1547813" cy="381000"/>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0971" name="组 47"/>
          <p:cNvGrpSpPr>
            <a:grpSpLocks/>
          </p:cNvGrpSpPr>
          <p:nvPr/>
        </p:nvGrpSpPr>
        <p:grpSpPr bwMode="auto">
          <a:xfrm>
            <a:off x="1468438" y="4683125"/>
            <a:ext cx="1574800" cy="309563"/>
            <a:chOff x="1860841" y="3344464"/>
            <a:chExt cx="3009958" cy="1834050"/>
          </a:xfrm>
        </p:grpSpPr>
        <p:sp>
          <p:nvSpPr>
            <p:cNvPr id="10" name="矩形 28"/>
            <p:cNvSpPr/>
            <p:nvPr/>
          </p:nvSpPr>
          <p:spPr>
            <a:xfrm rot="16200000">
              <a:off x="1588743" y="3625970"/>
              <a:ext cx="1824642" cy="128044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28"/>
            <p:cNvSpPr/>
            <p:nvPr/>
          </p:nvSpPr>
          <p:spPr>
            <a:xfrm rot="16200000">
              <a:off x="2453345" y="3756292"/>
              <a:ext cx="1834050" cy="10104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FE72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2" name="矩形 28"/>
            <p:cNvSpPr/>
            <p:nvPr/>
          </p:nvSpPr>
          <p:spPr>
            <a:xfrm rot="16200000">
              <a:off x="3451608" y="3759323"/>
              <a:ext cx="1834050" cy="1004332"/>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1" name="矩形 60"/>
          <p:cNvSpPr/>
          <p:nvPr/>
        </p:nvSpPr>
        <p:spPr>
          <a:xfrm rot="16200000">
            <a:off x="3807619" y="4401344"/>
            <a:ext cx="393700" cy="1576388"/>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矩形 61"/>
          <p:cNvSpPr/>
          <p:nvPr/>
        </p:nvSpPr>
        <p:spPr>
          <a:xfrm rot="16200000">
            <a:off x="3733006" y="3774282"/>
            <a:ext cx="1439863" cy="381000"/>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矩形 62"/>
          <p:cNvSpPr/>
          <p:nvPr/>
        </p:nvSpPr>
        <p:spPr>
          <a:xfrm rot="16200000">
            <a:off x="3440112" y="3862388"/>
            <a:ext cx="1268413" cy="376238"/>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矩形 63"/>
          <p:cNvSpPr/>
          <p:nvPr/>
        </p:nvSpPr>
        <p:spPr>
          <a:xfrm rot="16200000">
            <a:off x="2977356" y="3775869"/>
            <a:ext cx="1439863" cy="377825"/>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0976" name="组 64"/>
          <p:cNvGrpSpPr>
            <a:grpSpLocks/>
          </p:cNvGrpSpPr>
          <p:nvPr/>
        </p:nvGrpSpPr>
        <p:grpSpPr bwMode="auto">
          <a:xfrm>
            <a:off x="3217863" y="4683125"/>
            <a:ext cx="1574800" cy="309563"/>
            <a:chOff x="1860841" y="3344464"/>
            <a:chExt cx="3009958" cy="1834050"/>
          </a:xfrm>
        </p:grpSpPr>
        <p:sp>
          <p:nvSpPr>
            <p:cNvPr id="66" name="矩形 28"/>
            <p:cNvSpPr/>
            <p:nvPr/>
          </p:nvSpPr>
          <p:spPr>
            <a:xfrm rot="16200000">
              <a:off x="1588743" y="3625970"/>
              <a:ext cx="1824642" cy="128044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矩形 28"/>
            <p:cNvSpPr/>
            <p:nvPr/>
          </p:nvSpPr>
          <p:spPr>
            <a:xfrm rot="16200000">
              <a:off x="2453345" y="3756292"/>
              <a:ext cx="1834050" cy="10104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FE72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68" name="矩形 28"/>
            <p:cNvSpPr/>
            <p:nvPr/>
          </p:nvSpPr>
          <p:spPr>
            <a:xfrm rot="16200000">
              <a:off x="3451608" y="3759323"/>
              <a:ext cx="1834050" cy="1004332"/>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0" name="矩形 69"/>
          <p:cNvSpPr/>
          <p:nvPr/>
        </p:nvSpPr>
        <p:spPr>
          <a:xfrm rot="16200000">
            <a:off x="5530057" y="4401344"/>
            <a:ext cx="393700" cy="1576387"/>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矩形 70"/>
          <p:cNvSpPr/>
          <p:nvPr/>
        </p:nvSpPr>
        <p:spPr>
          <a:xfrm rot="16200000">
            <a:off x="5454650" y="3775075"/>
            <a:ext cx="1439863" cy="379413"/>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2" name="矩形 71"/>
          <p:cNvSpPr/>
          <p:nvPr/>
        </p:nvSpPr>
        <p:spPr>
          <a:xfrm rot="16200000">
            <a:off x="5173663" y="3873500"/>
            <a:ext cx="1246188" cy="376237"/>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矩形 72"/>
          <p:cNvSpPr/>
          <p:nvPr/>
        </p:nvSpPr>
        <p:spPr>
          <a:xfrm rot="16200000">
            <a:off x="4735512" y="3810001"/>
            <a:ext cx="1368425" cy="381000"/>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0981" name="组 73"/>
          <p:cNvGrpSpPr>
            <a:grpSpLocks/>
          </p:cNvGrpSpPr>
          <p:nvPr/>
        </p:nvGrpSpPr>
        <p:grpSpPr bwMode="auto">
          <a:xfrm>
            <a:off x="4940300" y="4683125"/>
            <a:ext cx="1574800" cy="309563"/>
            <a:chOff x="1860841" y="3344464"/>
            <a:chExt cx="3009958" cy="1834050"/>
          </a:xfrm>
        </p:grpSpPr>
        <p:sp>
          <p:nvSpPr>
            <p:cNvPr id="75" name="矩形 28"/>
            <p:cNvSpPr/>
            <p:nvPr/>
          </p:nvSpPr>
          <p:spPr>
            <a:xfrm rot="16200000">
              <a:off x="1588743" y="3625970"/>
              <a:ext cx="1824642" cy="128044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矩形 28"/>
            <p:cNvSpPr/>
            <p:nvPr/>
          </p:nvSpPr>
          <p:spPr>
            <a:xfrm rot="16200000">
              <a:off x="2453347" y="3756290"/>
              <a:ext cx="1834050" cy="1010398"/>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FE72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77" name="矩形 28"/>
            <p:cNvSpPr/>
            <p:nvPr/>
          </p:nvSpPr>
          <p:spPr>
            <a:xfrm rot="16200000">
              <a:off x="3451608" y="3759327"/>
              <a:ext cx="1834050" cy="100433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9" name="矩形 78"/>
          <p:cNvSpPr/>
          <p:nvPr/>
        </p:nvSpPr>
        <p:spPr>
          <a:xfrm rot="16200000">
            <a:off x="7265194" y="4401344"/>
            <a:ext cx="393700" cy="1576388"/>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矩形 79"/>
          <p:cNvSpPr/>
          <p:nvPr/>
        </p:nvSpPr>
        <p:spPr>
          <a:xfrm rot="16200000">
            <a:off x="7287419" y="3871119"/>
            <a:ext cx="1246188" cy="381000"/>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矩形 80"/>
          <p:cNvSpPr/>
          <p:nvPr/>
        </p:nvSpPr>
        <p:spPr>
          <a:xfrm rot="16200000">
            <a:off x="6713537" y="3678238"/>
            <a:ext cx="1636713" cy="376238"/>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 name="矩形 81"/>
          <p:cNvSpPr/>
          <p:nvPr/>
        </p:nvSpPr>
        <p:spPr>
          <a:xfrm rot="16200000">
            <a:off x="6336506" y="3677444"/>
            <a:ext cx="1636713" cy="377825"/>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0986" name="组 82"/>
          <p:cNvGrpSpPr>
            <a:grpSpLocks/>
          </p:cNvGrpSpPr>
          <p:nvPr/>
        </p:nvGrpSpPr>
        <p:grpSpPr bwMode="auto">
          <a:xfrm>
            <a:off x="6675438" y="4683125"/>
            <a:ext cx="1574800" cy="309563"/>
            <a:chOff x="1860841" y="3344464"/>
            <a:chExt cx="3009958" cy="1834050"/>
          </a:xfrm>
        </p:grpSpPr>
        <p:sp>
          <p:nvSpPr>
            <p:cNvPr id="84" name="矩形 28"/>
            <p:cNvSpPr/>
            <p:nvPr/>
          </p:nvSpPr>
          <p:spPr>
            <a:xfrm rot="16200000">
              <a:off x="1588743" y="3625970"/>
              <a:ext cx="1824642" cy="128044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28"/>
            <p:cNvSpPr/>
            <p:nvPr/>
          </p:nvSpPr>
          <p:spPr>
            <a:xfrm rot="16200000">
              <a:off x="2453345" y="3756292"/>
              <a:ext cx="1834050" cy="10104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FE72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86" name="矩形 28"/>
            <p:cNvSpPr/>
            <p:nvPr/>
          </p:nvSpPr>
          <p:spPr>
            <a:xfrm rot="16200000">
              <a:off x="3451608" y="3759323"/>
              <a:ext cx="1834050" cy="1004332"/>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8" name="矩形 87"/>
          <p:cNvSpPr/>
          <p:nvPr/>
        </p:nvSpPr>
        <p:spPr>
          <a:xfrm rot="16200000">
            <a:off x="9001919" y="4401344"/>
            <a:ext cx="393700" cy="1576388"/>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矩形 88"/>
          <p:cNvSpPr/>
          <p:nvPr/>
        </p:nvSpPr>
        <p:spPr>
          <a:xfrm rot="16200000">
            <a:off x="8646319" y="3494882"/>
            <a:ext cx="2000250" cy="379412"/>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矩形 89"/>
          <p:cNvSpPr/>
          <p:nvPr/>
        </p:nvSpPr>
        <p:spPr>
          <a:xfrm rot="16200000">
            <a:off x="8208169" y="3432969"/>
            <a:ext cx="2124075" cy="379413"/>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矩形 90"/>
          <p:cNvSpPr/>
          <p:nvPr/>
        </p:nvSpPr>
        <p:spPr>
          <a:xfrm rot="16200000">
            <a:off x="7890669" y="3494882"/>
            <a:ext cx="2000250" cy="379412"/>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0991" name="组 91"/>
          <p:cNvGrpSpPr>
            <a:grpSpLocks/>
          </p:cNvGrpSpPr>
          <p:nvPr/>
        </p:nvGrpSpPr>
        <p:grpSpPr bwMode="auto">
          <a:xfrm>
            <a:off x="8412163" y="4683125"/>
            <a:ext cx="1574800" cy="309563"/>
            <a:chOff x="1860841" y="3344464"/>
            <a:chExt cx="3009958" cy="1834050"/>
          </a:xfrm>
        </p:grpSpPr>
        <p:sp>
          <p:nvSpPr>
            <p:cNvPr id="93" name="矩形 28"/>
            <p:cNvSpPr/>
            <p:nvPr/>
          </p:nvSpPr>
          <p:spPr>
            <a:xfrm rot="16200000">
              <a:off x="1588743" y="3625970"/>
              <a:ext cx="1824642" cy="128044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矩形 28"/>
            <p:cNvSpPr/>
            <p:nvPr/>
          </p:nvSpPr>
          <p:spPr>
            <a:xfrm rot="16200000">
              <a:off x="2453345" y="3756292"/>
              <a:ext cx="1834050" cy="10104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FE72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95" name="矩形 28"/>
            <p:cNvSpPr/>
            <p:nvPr/>
          </p:nvSpPr>
          <p:spPr>
            <a:xfrm rot="16200000">
              <a:off x="3451608" y="3759323"/>
              <a:ext cx="1834050" cy="1004332"/>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7" name="矩形 96"/>
          <p:cNvSpPr/>
          <p:nvPr/>
        </p:nvSpPr>
        <p:spPr>
          <a:xfrm rot="16200000">
            <a:off x="10862469" y="4401344"/>
            <a:ext cx="393700" cy="1576388"/>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矩形 97"/>
          <p:cNvSpPr/>
          <p:nvPr/>
        </p:nvSpPr>
        <p:spPr>
          <a:xfrm rot="16200000">
            <a:off x="10385425" y="3371851"/>
            <a:ext cx="2244725" cy="381000"/>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矩形 98"/>
          <p:cNvSpPr/>
          <p:nvPr/>
        </p:nvSpPr>
        <p:spPr>
          <a:xfrm rot="16200000">
            <a:off x="9874250" y="3232150"/>
            <a:ext cx="2519363" cy="385763"/>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矩形 99"/>
          <p:cNvSpPr/>
          <p:nvPr/>
        </p:nvSpPr>
        <p:spPr>
          <a:xfrm rot="16200000">
            <a:off x="9560719" y="3304381"/>
            <a:ext cx="2382838" cy="377825"/>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0996" name="组 100"/>
          <p:cNvGrpSpPr>
            <a:grpSpLocks/>
          </p:cNvGrpSpPr>
          <p:nvPr/>
        </p:nvGrpSpPr>
        <p:grpSpPr bwMode="auto">
          <a:xfrm>
            <a:off x="10272713" y="4683125"/>
            <a:ext cx="1574800" cy="309563"/>
            <a:chOff x="1860841" y="3344464"/>
            <a:chExt cx="3009958" cy="1834050"/>
          </a:xfrm>
        </p:grpSpPr>
        <p:sp>
          <p:nvSpPr>
            <p:cNvPr id="102" name="矩形 28"/>
            <p:cNvSpPr/>
            <p:nvPr/>
          </p:nvSpPr>
          <p:spPr>
            <a:xfrm rot="16200000">
              <a:off x="1588743" y="3625970"/>
              <a:ext cx="1824642" cy="128044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矩形 28"/>
            <p:cNvSpPr/>
            <p:nvPr/>
          </p:nvSpPr>
          <p:spPr>
            <a:xfrm rot="16200000">
              <a:off x="2453345" y="3756292"/>
              <a:ext cx="1834050" cy="10104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FE72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04" name="矩形 28"/>
            <p:cNvSpPr/>
            <p:nvPr/>
          </p:nvSpPr>
          <p:spPr>
            <a:xfrm rot="16200000">
              <a:off x="3451608" y="3759323"/>
              <a:ext cx="1834050" cy="1004332"/>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0997" name="文本框 104"/>
          <p:cNvSpPr txBox="1">
            <a:spLocks noChangeArrowheads="1"/>
          </p:cNvSpPr>
          <p:nvPr/>
        </p:nvSpPr>
        <p:spPr bwMode="auto">
          <a:xfrm>
            <a:off x="1627188" y="5056188"/>
            <a:ext cx="1262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200">
                <a:solidFill>
                  <a:srgbClr val="FFFFFF"/>
                </a:solidFill>
                <a:latin typeface="Century Gothic" panose="020B0502020202020204" pitchFamily="34" charset="0"/>
                <a:ea typeface="微软雅黑" panose="020B0503020204020204" pitchFamily="34" charset="-122"/>
              </a:rPr>
              <a:t>只通过传统电视</a:t>
            </a:r>
          </a:p>
        </p:txBody>
      </p:sp>
      <p:sp>
        <p:nvSpPr>
          <p:cNvPr id="40998" name="文本框 105"/>
          <p:cNvSpPr txBox="1">
            <a:spLocks noChangeArrowheads="1"/>
          </p:cNvSpPr>
          <p:nvPr/>
        </p:nvSpPr>
        <p:spPr bwMode="auto">
          <a:xfrm>
            <a:off x="3295650" y="5056188"/>
            <a:ext cx="1416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200">
                <a:solidFill>
                  <a:srgbClr val="FFFFFF"/>
                </a:solidFill>
                <a:latin typeface="Century Gothic" panose="020B0502020202020204" pitchFamily="34" charset="0"/>
                <a:ea typeface="微软雅黑" panose="020B0503020204020204" pitchFamily="34" charset="-122"/>
              </a:rPr>
              <a:t>只通过传统互联网</a:t>
            </a:r>
          </a:p>
        </p:txBody>
      </p:sp>
      <p:sp>
        <p:nvSpPr>
          <p:cNvPr id="40999" name="文本框 106"/>
          <p:cNvSpPr txBox="1">
            <a:spLocks noChangeArrowheads="1"/>
          </p:cNvSpPr>
          <p:nvPr/>
        </p:nvSpPr>
        <p:spPr bwMode="auto">
          <a:xfrm>
            <a:off x="5037138" y="5056188"/>
            <a:ext cx="1416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200">
                <a:solidFill>
                  <a:srgbClr val="FFFFFF"/>
                </a:solidFill>
                <a:latin typeface="Century Gothic" panose="020B0502020202020204" pitchFamily="34" charset="0"/>
                <a:ea typeface="微软雅黑" panose="020B0503020204020204" pitchFamily="34" charset="-122"/>
              </a:rPr>
              <a:t>只通过平板电脑端</a:t>
            </a:r>
          </a:p>
        </p:txBody>
      </p:sp>
      <p:sp>
        <p:nvSpPr>
          <p:cNvPr id="41000" name="文本框 107"/>
          <p:cNvSpPr txBox="1">
            <a:spLocks noChangeArrowheads="1"/>
          </p:cNvSpPr>
          <p:nvPr/>
        </p:nvSpPr>
        <p:spPr bwMode="auto">
          <a:xfrm>
            <a:off x="6823075" y="5056188"/>
            <a:ext cx="1260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200">
                <a:solidFill>
                  <a:srgbClr val="FFFFFF"/>
                </a:solidFill>
                <a:latin typeface="Century Gothic" panose="020B0502020202020204" pitchFamily="34" charset="0"/>
                <a:ea typeface="微软雅黑" panose="020B0503020204020204" pitchFamily="34" charset="-122"/>
              </a:rPr>
              <a:t>只通过智能手机</a:t>
            </a:r>
          </a:p>
        </p:txBody>
      </p:sp>
      <p:sp>
        <p:nvSpPr>
          <p:cNvPr id="41001" name="文本框 108"/>
          <p:cNvSpPr txBox="1">
            <a:spLocks noChangeArrowheads="1"/>
          </p:cNvSpPr>
          <p:nvPr/>
        </p:nvSpPr>
        <p:spPr bwMode="auto">
          <a:xfrm>
            <a:off x="8570913" y="5056188"/>
            <a:ext cx="1262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200">
                <a:solidFill>
                  <a:srgbClr val="FFFFFF"/>
                </a:solidFill>
                <a:latin typeface="Century Gothic" panose="020B0502020202020204" pitchFamily="34" charset="0"/>
                <a:ea typeface="微软雅黑" panose="020B0503020204020204" pitchFamily="34" charset="-122"/>
              </a:rPr>
              <a:t>只通过超级电视</a:t>
            </a:r>
          </a:p>
        </p:txBody>
      </p:sp>
      <p:sp>
        <p:nvSpPr>
          <p:cNvPr id="41002" name="文本框 109"/>
          <p:cNvSpPr txBox="1">
            <a:spLocks noChangeArrowheads="1"/>
          </p:cNvSpPr>
          <p:nvPr/>
        </p:nvSpPr>
        <p:spPr bwMode="auto">
          <a:xfrm>
            <a:off x="10269538" y="5056188"/>
            <a:ext cx="1608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200">
                <a:solidFill>
                  <a:srgbClr val="FFFFFF"/>
                </a:solidFill>
                <a:latin typeface="Century Gothic" panose="020B0502020202020204" pitchFamily="34" charset="0"/>
                <a:ea typeface="微软雅黑" panose="020B0503020204020204" pitchFamily="34" charset="-122"/>
              </a:rPr>
              <a:t>互联网</a:t>
            </a:r>
            <a:r>
              <a:rPr kumimoji="1" lang="en-US" altLang="zh-CN" sz="1200">
                <a:solidFill>
                  <a:srgbClr val="FFFFFF"/>
                </a:solidFill>
                <a:latin typeface="Century Gothic" panose="020B0502020202020204" pitchFamily="34" charset="0"/>
                <a:ea typeface="微软雅黑" panose="020B0503020204020204" pitchFamily="34" charset="-122"/>
              </a:rPr>
              <a:t>+</a:t>
            </a:r>
            <a:r>
              <a:rPr kumimoji="1" lang="zh-CN" altLang="en-US" sz="1200">
                <a:solidFill>
                  <a:srgbClr val="FFFFFF"/>
                </a:solidFill>
                <a:latin typeface="Century Gothic" panose="020B0502020202020204" pitchFamily="34" charset="0"/>
                <a:ea typeface="微软雅黑" panose="020B0503020204020204" pitchFamily="34" charset="-122"/>
              </a:rPr>
              <a:t>移动端</a:t>
            </a:r>
            <a:r>
              <a:rPr kumimoji="1" lang="en-US" altLang="zh-CN" sz="1200">
                <a:solidFill>
                  <a:srgbClr val="FFFFFF"/>
                </a:solidFill>
                <a:latin typeface="Century Gothic" panose="020B0502020202020204" pitchFamily="34" charset="0"/>
                <a:ea typeface="微软雅黑" panose="020B0503020204020204" pitchFamily="34" charset="-122"/>
              </a:rPr>
              <a:t>+</a:t>
            </a:r>
            <a:r>
              <a:rPr kumimoji="1" lang="zh-CN" altLang="en-US" sz="1200">
                <a:solidFill>
                  <a:srgbClr val="FFFFFF"/>
                </a:solidFill>
                <a:latin typeface="Century Gothic" panose="020B0502020202020204" pitchFamily="34" charset="0"/>
                <a:ea typeface="微软雅黑" panose="020B0503020204020204" pitchFamily="34" charset="-122"/>
              </a:rPr>
              <a:t>大屏</a:t>
            </a:r>
          </a:p>
        </p:txBody>
      </p:sp>
      <p:sp>
        <p:nvSpPr>
          <p:cNvPr id="41003" name="文本框 110"/>
          <p:cNvSpPr txBox="1">
            <a:spLocks noChangeArrowheads="1"/>
          </p:cNvSpPr>
          <p:nvPr/>
        </p:nvSpPr>
        <p:spPr bwMode="auto">
          <a:xfrm>
            <a:off x="1752600" y="2774950"/>
            <a:ext cx="439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27</a:t>
            </a:r>
            <a:endParaRPr kumimoji="1" lang="zh-CN" altLang="en-US">
              <a:latin typeface="Century Gothic" panose="020B0502020202020204" pitchFamily="34" charset="0"/>
              <a:ea typeface="微软雅黑" panose="020B0503020204020204" pitchFamily="34" charset="-122"/>
            </a:endParaRPr>
          </a:p>
        </p:txBody>
      </p:sp>
      <p:sp>
        <p:nvSpPr>
          <p:cNvPr id="41004" name="文本框 111"/>
          <p:cNvSpPr txBox="1">
            <a:spLocks noChangeArrowheads="1"/>
          </p:cNvSpPr>
          <p:nvPr/>
        </p:nvSpPr>
        <p:spPr bwMode="auto">
          <a:xfrm>
            <a:off x="2100263" y="2830513"/>
            <a:ext cx="439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26</a:t>
            </a:r>
            <a:endParaRPr kumimoji="1" lang="zh-CN" altLang="en-US">
              <a:latin typeface="Century Gothic" panose="020B0502020202020204" pitchFamily="34" charset="0"/>
              <a:ea typeface="微软雅黑" panose="020B0503020204020204" pitchFamily="34" charset="-122"/>
            </a:endParaRPr>
          </a:p>
        </p:txBody>
      </p:sp>
      <p:sp>
        <p:nvSpPr>
          <p:cNvPr id="41005" name="文本框 112"/>
          <p:cNvSpPr txBox="1">
            <a:spLocks noChangeArrowheads="1"/>
          </p:cNvSpPr>
          <p:nvPr/>
        </p:nvSpPr>
        <p:spPr bwMode="auto">
          <a:xfrm>
            <a:off x="2463800" y="3048000"/>
            <a:ext cx="439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23</a:t>
            </a:r>
            <a:endParaRPr kumimoji="1" lang="zh-CN" altLang="en-US">
              <a:latin typeface="Century Gothic" panose="020B0502020202020204" pitchFamily="34" charset="0"/>
              <a:ea typeface="微软雅黑" panose="020B0503020204020204" pitchFamily="34" charset="-122"/>
            </a:endParaRPr>
          </a:p>
        </p:txBody>
      </p:sp>
      <p:sp>
        <p:nvSpPr>
          <p:cNvPr id="41006" name="文本框 114"/>
          <p:cNvSpPr txBox="1">
            <a:spLocks noChangeArrowheads="1"/>
          </p:cNvSpPr>
          <p:nvPr/>
        </p:nvSpPr>
        <p:spPr bwMode="auto">
          <a:xfrm>
            <a:off x="3489325" y="2884488"/>
            <a:ext cx="439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25</a:t>
            </a:r>
            <a:endParaRPr kumimoji="1" lang="zh-CN" altLang="en-US">
              <a:latin typeface="Century Gothic" panose="020B0502020202020204" pitchFamily="34" charset="0"/>
              <a:ea typeface="微软雅黑" panose="020B0503020204020204" pitchFamily="34" charset="-122"/>
            </a:endParaRPr>
          </a:p>
        </p:txBody>
      </p:sp>
      <p:sp>
        <p:nvSpPr>
          <p:cNvPr id="41007" name="文本框 115"/>
          <p:cNvSpPr txBox="1">
            <a:spLocks noChangeArrowheads="1"/>
          </p:cNvSpPr>
          <p:nvPr/>
        </p:nvSpPr>
        <p:spPr bwMode="auto">
          <a:xfrm>
            <a:off x="3868738" y="3068638"/>
            <a:ext cx="44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23</a:t>
            </a:r>
            <a:endParaRPr kumimoji="1" lang="zh-CN" altLang="en-US">
              <a:latin typeface="Century Gothic" panose="020B0502020202020204" pitchFamily="34" charset="0"/>
              <a:ea typeface="微软雅黑" panose="020B0503020204020204" pitchFamily="34" charset="-122"/>
            </a:endParaRPr>
          </a:p>
        </p:txBody>
      </p:sp>
      <p:sp>
        <p:nvSpPr>
          <p:cNvPr id="41008" name="文本框 116"/>
          <p:cNvSpPr txBox="1">
            <a:spLocks noChangeArrowheads="1"/>
          </p:cNvSpPr>
          <p:nvPr/>
        </p:nvSpPr>
        <p:spPr bwMode="auto">
          <a:xfrm>
            <a:off x="4210050" y="289083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25</a:t>
            </a:r>
            <a:endParaRPr kumimoji="1" lang="zh-CN" altLang="en-US">
              <a:latin typeface="Century Gothic" panose="020B0502020202020204" pitchFamily="34" charset="0"/>
              <a:ea typeface="微软雅黑" panose="020B0503020204020204" pitchFamily="34" charset="-122"/>
            </a:endParaRPr>
          </a:p>
        </p:txBody>
      </p:sp>
      <p:sp>
        <p:nvSpPr>
          <p:cNvPr id="41009" name="文本框 117"/>
          <p:cNvSpPr txBox="1">
            <a:spLocks noChangeArrowheads="1"/>
          </p:cNvSpPr>
          <p:nvPr/>
        </p:nvSpPr>
        <p:spPr bwMode="auto">
          <a:xfrm>
            <a:off x="5194300" y="287337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24</a:t>
            </a:r>
            <a:endParaRPr kumimoji="1" lang="zh-CN" altLang="en-US">
              <a:latin typeface="Century Gothic" panose="020B0502020202020204" pitchFamily="34" charset="0"/>
              <a:ea typeface="微软雅黑" panose="020B0503020204020204" pitchFamily="34" charset="-122"/>
            </a:endParaRPr>
          </a:p>
        </p:txBody>
      </p:sp>
      <p:sp>
        <p:nvSpPr>
          <p:cNvPr id="41010" name="文本框 118"/>
          <p:cNvSpPr txBox="1">
            <a:spLocks noChangeArrowheads="1"/>
          </p:cNvSpPr>
          <p:nvPr/>
        </p:nvSpPr>
        <p:spPr bwMode="auto">
          <a:xfrm>
            <a:off x="5575300" y="3059113"/>
            <a:ext cx="439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23</a:t>
            </a:r>
            <a:endParaRPr kumimoji="1" lang="zh-CN" altLang="en-US">
              <a:latin typeface="Century Gothic" panose="020B0502020202020204" pitchFamily="34" charset="0"/>
              <a:ea typeface="微软雅黑" panose="020B0503020204020204" pitchFamily="34" charset="-122"/>
            </a:endParaRPr>
          </a:p>
        </p:txBody>
      </p:sp>
      <p:sp>
        <p:nvSpPr>
          <p:cNvPr id="41011" name="文本框 119"/>
          <p:cNvSpPr txBox="1">
            <a:spLocks noChangeArrowheads="1"/>
          </p:cNvSpPr>
          <p:nvPr/>
        </p:nvSpPr>
        <p:spPr bwMode="auto">
          <a:xfrm>
            <a:off x="5916613" y="287972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25</a:t>
            </a:r>
            <a:endParaRPr kumimoji="1" lang="zh-CN" altLang="en-US">
              <a:latin typeface="Century Gothic" panose="020B0502020202020204" pitchFamily="34" charset="0"/>
              <a:ea typeface="微软雅黑" panose="020B0503020204020204" pitchFamily="34" charset="-122"/>
            </a:endParaRPr>
          </a:p>
        </p:txBody>
      </p:sp>
      <p:sp>
        <p:nvSpPr>
          <p:cNvPr id="41012" name="文本框 120"/>
          <p:cNvSpPr txBox="1">
            <a:spLocks noChangeArrowheads="1"/>
          </p:cNvSpPr>
          <p:nvPr/>
        </p:nvSpPr>
        <p:spPr bwMode="auto">
          <a:xfrm>
            <a:off x="6932613" y="2678113"/>
            <a:ext cx="44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29</a:t>
            </a:r>
            <a:endParaRPr kumimoji="1" lang="zh-CN" altLang="en-US">
              <a:latin typeface="Century Gothic" panose="020B0502020202020204" pitchFamily="34" charset="0"/>
              <a:ea typeface="微软雅黑" panose="020B0503020204020204" pitchFamily="34" charset="-122"/>
            </a:endParaRPr>
          </a:p>
        </p:txBody>
      </p:sp>
      <p:sp>
        <p:nvSpPr>
          <p:cNvPr id="41013" name="文本框 121"/>
          <p:cNvSpPr txBox="1">
            <a:spLocks noChangeArrowheads="1"/>
          </p:cNvSpPr>
          <p:nvPr/>
        </p:nvSpPr>
        <p:spPr bwMode="auto">
          <a:xfrm>
            <a:off x="7313613" y="2684463"/>
            <a:ext cx="439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29</a:t>
            </a:r>
            <a:endParaRPr kumimoji="1" lang="zh-CN" altLang="en-US">
              <a:latin typeface="Century Gothic" panose="020B0502020202020204" pitchFamily="34" charset="0"/>
              <a:ea typeface="微软雅黑" panose="020B0503020204020204" pitchFamily="34" charset="-122"/>
            </a:endParaRPr>
          </a:p>
        </p:txBody>
      </p:sp>
      <p:sp>
        <p:nvSpPr>
          <p:cNvPr id="41014" name="文本框 122"/>
          <p:cNvSpPr txBox="1">
            <a:spLocks noChangeArrowheads="1"/>
          </p:cNvSpPr>
          <p:nvPr/>
        </p:nvSpPr>
        <p:spPr bwMode="auto">
          <a:xfrm>
            <a:off x="7677150" y="3065463"/>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23</a:t>
            </a:r>
            <a:endParaRPr kumimoji="1" lang="zh-CN" altLang="en-US">
              <a:latin typeface="Century Gothic" panose="020B0502020202020204" pitchFamily="34" charset="0"/>
              <a:ea typeface="微软雅黑" panose="020B0503020204020204" pitchFamily="34" charset="-122"/>
            </a:endParaRPr>
          </a:p>
        </p:txBody>
      </p:sp>
      <p:sp>
        <p:nvSpPr>
          <p:cNvPr id="41015" name="文本框 123"/>
          <p:cNvSpPr txBox="1">
            <a:spLocks noChangeArrowheads="1"/>
          </p:cNvSpPr>
          <p:nvPr/>
        </p:nvSpPr>
        <p:spPr bwMode="auto">
          <a:xfrm>
            <a:off x="8685213" y="2312988"/>
            <a:ext cx="439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38</a:t>
            </a:r>
            <a:endParaRPr kumimoji="1" lang="zh-CN" altLang="en-US">
              <a:latin typeface="Century Gothic" panose="020B0502020202020204" pitchFamily="34" charset="0"/>
              <a:ea typeface="微软雅黑" panose="020B0503020204020204" pitchFamily="34" charset="-122"/>
            </a:endParaRPr>
          </a:p>
        </p:txBody>
      </p:sp>
      <p:sp>
        <p:nvSpPr>
          <p:cNvPr id="41016" name="文本框 124"/>
          <p:cNvSpPr txBox="1">
            <a:spLocks noChangeArrowheads="1"/>
          </p:cNvSpPr>
          <p:nvPr/>
        </p:nvSpPr>
        <p:spPr bwMode="auto">
          <a:xfrm>
            <a:off x="9032875" y="218757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40</a:t>
            </a:r>
            <a:endParaRPr kumimoji="1" lang="zh-CN" altLang="en-US">
              <a:latin typeface="Century Gothic" panose="020B0502020202020204" pitchFamily="34" charset="0"/>
              <a:ea typeface="微软雅黑" panose="020B0503020204020204" pitchFamily="34" charset="-122"/>
            </a:endParaRPr>
          </a:p>
        </p:txBody>
      </p:sp>
      <p:sp>
        <p:nvSpPr>
          <p:cNvPr id="41017" name="文本框 125"/>
          <p:cNvSpPr txBox="1">
            <a:spLocks noChangeArrowheads="1"/>
          </p:cNvSpPr>
          <p:nvPr/>
        </p:nvSpPr>
        <p:spPr bwMode="auto">
          <a:xfrm>
            <a:off x="9439275" y="230187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38</a:t>
            </a:r>
            <a:endParaRPr kumimoji="1" lang="zh-CN" altLang="en-US">
              <a:latin typeface="Century Gothic" panose="020B0502020202020204" pitchFamily="34" charset="0"/>
              <a:ea typeface="微软雅黑" panose="020B0503020204020204" pitchFamily="34" charset="-122"/>
            </a:endParaRPr>
          </a:p>
        </p:txBody>
      </p:sp>
      <p:sp>
        <p:nvSpPr>
          <p:cNvPr id="41018" name="文本框 126"/>
          <p:cNvSpPr txBox="1">
            <a:spLocks noChangeArrowheads="1"/>
          </p:cNvSpPr>
          <p:nvPr/>
        </p:nvSpPr>
        <p:spPr bwMode="auto">
          <a:xfrm>
            <a:off x="10555288" y="1938338"/>
            <a:ext cx="439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49</a:t>
            </a:r>
            <a:endParaRPr kumimoji="1" lang="zh-CN" altLang="en-US">
              <a:latin typeface="Century Gothic" panose="020B0502020202020204" pitchFamily="34" charset="0"/>
              <a:ea typeface="微软雅黑" panose="020B0503020204020204" pitchFamily="34" charset="-122"/>
            </a:endParaRPr>
          </a:p>
        </p:txBody>
      </p:sp>
      <p:sp>
        <p:nvSpPr>
          <p:cNvPr id="41019" name="文本框 127"/>
          <p:cNvSpPr txBox="1">
            <a:spLocks noChangeArrowheads="1"/>
          </p:cNvSpPr>
          <p:nvPr/>
        </p:nvSpPr>
        <p:spPr bwMode="auto">
          <a:xfrm>
            <a:off x="11114088" y="181292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50</a:t>
            </a:r>
            <a:endParaRPr kumimoji="1" lang="zh-CN" altLang="en-US">
              <a:latin typeface="Century Gothic" panose="020B0502020202020204" pitchFamily="34" charset="0"/>
              <a:ea typeface="微软雅黑" panose="020B0503020204020204" pitchFamily="34" charset="-122"/>
            </a:endParaRPr>
          </a:p>
        </p:txBody>
      </p:sp>
      <p:sp>
        <p:nvSpPr>
          <p:cNvPr id="41020" name="文本框 128"/>
          <p:cNvSpPr txBox="1">
            <a:spLocks noChangeArrowheads="1"/>
          </p:cNvSpPr>
          <p:nvPr/>
        </p:nvSpPr>
        <p:spPr bwMode="auto">
          <a:xfrm>
            <a:off x="11282363" y="2063750"/>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Century Gothic" panose="020B0502020202020204" pitchFamily="34" charset="0"/>
                <a:ea typeface="微软雅黑" panose="020B0503020204020204" pitchFamily="34" charset="-122"/>
              </a:rPr>
              <a:t>46</a:t>
            </a:r>
            <a:endParaRPr kumimoji="1" lang="zh-CN" altLang="en-US">
              <a:latin typeface="Century Gothic" panose="020B0502020202020204" pitchFamily="34" charset="0"/>
              <a:ea typeface="微软雅黑" panose="020B0503020204020204" pitchFamily="34" charset="-122"/>
            </a:endParaRPr>
          </a:p>
        </p:txBody>
      </p:sp>
      <p:sp>
        <p:nvSpPr>
          <p:cNvPr id="130" name="矩形 129"/>
          <p:cNvSpPr>
            <a:spLocks noChangeAspect="1"/>
          </p:cNvSpPr>
          <p:nvPr/>
        </p:nvSpPr>
        <p:spPr>
          <a:xfrm rot="16200000">
            <a:off x="11525250" y="1033463"/>
            <a:ext cx="288925" cy="288925"/>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矩形 130"/>
          <p:cNvSpPr>
            <a:spLocks noChangeAspect="1"/>
          </p:cNvSpPr>
          <p:nvPr/>
        </p:nvSpPr>
        <p:spPr>
          <a:xfrm rot="16200000">
            <a:off x="11525250" y="628650"/>
            <a:ext cx="288925" cy="288925"/>
          </a:xfrm>
          <a:prstGeom prst="rect">
            <a:avLst/>
          </a:prstGeom>
          <a:solidFill>
            <a:srgbClr val="F76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2" name="矩形 131"/>
          <p:cNvSpPr>
            <a:spLocks noChangeAspect="1"/>
          </p:cNvSpPr>
          <p:nvPr/>
        </p:nvSpPr>
        <p:spPr>
          <a:xfrm rot="16200000">
            <a:off x="11526044" y="224631"/>
            <a:ext cx="287338" cy="288925"/>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024" name="文本框 132"/>
          <p:cNvSpPr txBox="1">
            <a:spLocks noChangeArrowheads="1"/>
          </p:cNvSpPr>
          <p:nvPr/>
        </p:nvSpPr>
        <p:spPr bwMode="auto">
          <a:xfrm>
            <a:off x="10364788" y="206375"/>
            <a:ext cx="1162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kumimoji="1" lang="zh-CN" altLang="en-US" sz="1400">
                <a:latin typeface="Century Gothic" panose="020B0502020202020204" pitchFamily="34" charset="0"/>
                <a:ea typeface="微软雅黑" panose="020B0503020204020204" pitchFamily="34" charset="-122"/>
              </a:rPr>
              <a:t>喜爱度</a:t>
            </a:r>
            <a:r>
              <a:rPr kumimoji="1" lang="en-US" altLang="zh-CN" sz="1400">
                <a:latin typeface="Century Gothic" panose="020B0502020202020204" pitchFamily="34" charset="0"/>
                <a:ea typeface="微软雅黑" panose="020B0503020204020204" pitchFamily="34" charset="-122"/>
              </a:rPr>
              <a:t>TOP2</a:t>
            </a:r>
            <a:endParaRPr kumimoji="1" lang="zh-CN" altLang="en-US" sz="1400">
              <a:latin typeface="Century Gothic" panose="020B0502020202020204" pitchFamily="34" charset="0"/>
              <a:ea typeface="微软雅黑" panose="020B0503020204020204" pitchFamily="34" charset="-122"/>
            </a:endParaRPr>
          </a:p>
        </p:txBody>
      </p:sp>
      <p:sp>
        <p:nvSpPr>
          <p:cNvPr id="41025" name="文本框 133"/>
          <p:cNvSpPr txBox="1">
            <a:spLocks noChangeArrowheads="1"/>
          </p:cNvSpPr>
          <p:nvPr/>
        </p:nvSpPr>
        <p:spPr bwMode="auto">
          <a:xfrm>
            <a:off x="10185400" y="620713"/>
            <a:ext cx="1341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kumimoji="1" lang="zh-CN" altLang="en-US" sz="1400">
                <a:latin typeface="Century Gothic" panose="020B0502020202020204" pitchFamily="34" charset="0"/>
                <a:ea typeface="微软雅黑" panose="020B0503020204020204" pitchFamily="34" charset="-122"/>
              </a:rPr>
              <a:t>推荐意愿</a:t>
            </a:r>
            <a:r>
              <a:rPr kumimoji="1" lang="en-US" altLang="zh-CN" sz="1400">
                <a:latin typeface="Century Gothic" panose="020B0502020202020204" pitchFamily="34" charset="0"/>
                <a:ea typeface="微软雅黑" panose="020B0503020204020204" pitchFamily="34" charset="-122"/>
              </a:rPr>
              <a:t>TOP2</a:t>
            </a:r>
            <a:endParaRPr kumimoji="1" lang="zh-CN" altLang="en-US" sz="1400">
              <a:latin typeface="Century Gothic" panose="020B0502020202020204" pitchFamily="34" charset="0"/>
              <a:ea typeface="微软雅黑" panose="020B0503020204020204" pitchFamily="34" charset="-122"/>
            </a:endParaRPr>
          </a:p>
        </p:txBody>
      </p:sp>
      <p:sp>
        <p:nvSpPr>
          <p:cNvPr id="41026" name="文本框 134"/>
          <p:cNvSpPr txBox="1">
            <a:spLocks noChangeArrowheads="1"/>
          </p:cNvSpPr>
          <p:nvPr/>
        </p:nvSpPr>
        <p:spPr bwMode="auto">
          <a:xfrm>
            <a:off x="10177463" y="1033463"/>
            <a:ext cx="13414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kumimoji="1" lang="zh-CN" altLang="en-US" sz="1400">
                <a:latin typeface="Century Gothic" panose="020B0502020202020204" pitchFamily="34" charset="0"/>
                <a:ea typeface="微软雅黑" panose="020B0503020204020204" pitchFamily="34" charset="-122"/>
              </a:rPr>
              <a:t>购买意愿</a:t>
            </a:r>
            <a:r>
              <a:rPr kumimoji="1" lang="en-US" altLang="zh-CN" sz="1400">
                <a:latin typeface="Century Gothic" panose="020B0502020202020204" pitchFamily="34" charset="0"/>
                <a:ea typeface="微软雅黑" panose="020B0503020204020204" pitchFamily="34" charset="-122"/>
              </a:rPr>
              <a:t>TOP2</a:t>
            </a:r>
            <a:endParaRPr kumimoji="1" lang="zh-CN" altLang="en-US" sz="1400">
              <a:latin typeface="Century Gothic" panose="020B0502020202020204" pitchFamily="34" charset="0"/>
              <a:ea typeface="微软雅黑" panose="020B0503020204020204" pitchFamily="34" charset="-122"/>
            </a:endParaRPr>
          </a:p>
        </p:txBody>
      </p:sp>
      <p:pic>
        <p:nvPicPr>
          <p:cNvPr id="41027" name="Picture 7" descr="television.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60550" y="5548313"/>
            <a:ext cx="893763"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8" name="图片 136" descr="11副本.png"/>
          <p:cNvPicPr>
            <a:picLocks noChangeAspect="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486150" y="5529263"/>
            <a:ext cx="1189038"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9" name="图片 137" descr="Untitled-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210800" y="5386388"/>
            <a:ext cx="1176338"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0" name="图片 141" descr="Untitled-2.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445500" y="5441950"/>
            <a:ext cx="14732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1" name="图片 143" descr="ipad.png"/>
          <p:cNvPicPr>
            <a:picLocks noChangeAspect="1"/>
          </p:cNvPicPr>
          <p:nvPr/>
        </p:nvPicPr>
        <p:blipFill>
          <a:blip r:embed="rId8">
            <a:grayscl/>
            <a:biLevel thresh="50000"/>
            <a:extLst>
              <a:ext uri="{28A0092B-C50C-407E-A947-70E740481C1C}">
                <a14:useLocalDpi xmlns:a14="http://schemas.microsoft.com/office/drawing/2010/main" val="0"/>
              </a:ext>
            </a:extLst>
          </a:blip>
          <a:srcRect/>
          <a:stretch>
            <a:fillRect/>
          </a:stretch>
        </p:blipFill>
        <p:spPr bwMode="auto">
          <a:xfrm>
            <a:off x="6735763" y="5549900"/>
            <a:ext cx="99218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2" name="图片 144" descr="ih.png"/>
          <p:cNvPicPr>
            <a:picLocks noChangeAspect="1"/>
          </p:cNvPicPr>
          <p:nvPr/>
        </p:nvPicPr>
        <p:blipFill>
          <a:blip r:embed="rId9">
            <a:grayscl/>
            <a:biLevel thresh="50000"/>
            <a:extLst>
              <a:ext uri="{28A0092B-C50C-407E-A947-70E740481C1C}">
                <a14:useLocalDpi xmlns:a14="http://schemas.microsoft.com/office/drawing/2010/main" val="0"/>
              </a:ext>
            </a:extLst>
          </a:blip>
          <a:srcRect/>
          <a:stretch>
            <a:fillRect/>
          </a:stretch>
        </p:blipFill>
        <p:spPr bwMode="auto">
          <a:xfrm>
            <a:off x="5380038" y="5470525"/>
            <a:ext cx="6381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矩形 145"/>
          <p:cNvSpPr/>
          <p:nvPr/>
        </p:nvSpPr>
        <p:spPr>
          <a:xfrm flipV="1">
            <a:off x="11066463" y="5822950"/>
            <a:ext cx="503237" cy="3270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pic>
        <p:nvPicPr>
          <p:cNvPr id="41034" name="图片 138" descr="or set 25 (1).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0563225" y="5757863"/>
            <a:ext cx="1535113"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圆角矩形 146"/>
          <p:cNvSpPr/>
          <p:nvPr/>
        </p:nvSpPr>
        <p:spPr>
          <a:xfrm>
            <a:off x="10129838" y="1693863"/>
            <a:ext cx="1908175" cy="4981575"/>
          </a:xfrm>
          <a:prstGeom prst="roundRect">
            <a:avLst>
              <a:gd name="adj" fmla="val 11588"/>
            </a:avLst>
          </a:prstGeom>
          <a:noFill/>
          <a:ln w="28575" cmpd="sng">
            <a:solidFill>
              <a:schemeClr val="accent3">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41036" name="矩形 147"/>
          <p:cNvSpPr>
            <a:spLocks noChangeArrowheads="1"/>
          </p:cNvSpPr>
          <p:nvPr/>
        </p:nvSpPr>
        <p:spPr bwMode="auto">
          <a:xfrm>
            <a:off x="9825038" y="1363663"/>
            <a:ext cx="20748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latin typeface="Century Gothic" panose="020B0502020202020204" pitchFamily="34" charset="0"/>
                <a:ea typeface="微软雅黑" panose="020B0503020204020204" pitchFamily="34" charset="-122"/>
              </a:rPr>
              <a:t>TOP2</a:t>
            </a:r>
            <a:r>
              <a:rPr lang="zh-CN" altLang="en-US" sz="1000">
                <a:latin typeface="Century Gothic" panose="020B0502020202020204" pitchFamily="34" charset="0"/>
                <a:ea typeface="微软雅黑" panose="020B0503020204020204" pitchFamily="34" charset="-122"/>
              </a:rPr>
              <a:t> 代表：非常喜欢和比较喜欢</a:t>
            </a:r>
          </a:p>
        </p:txBody>
      </p:sp>
      <p:pic>
        <p:nvPicPr>
          <p:cNvPr id="41037" name="图片 148" descr="04.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66700" y="1693863"/>
            <a:ext cx="1565275"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8" name="文本框 149"/>
          <p:cNvSpPr txBox="1">
            <a:spLocks noChangeArrowheads="1"/>
          </p:cNvSpPr>
          <p:nvPr/>
        </p:nvSpPr>
        <p:spPr bwMode="auto">
          <a:xfrm>
            <a:off x="1592263" y="1812925"/>
            <a:ext cx="4802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针对未看过广告的用户，跨屏组合效果完胜！</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30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3925" y="1735138"/>
            <a:ext cx="7856538" cy="395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Box 1"/>
          <p:cNvSpPr txBox="1">
            <a:spLocks noChangeArrowheads="1"/>
          </p:cNvSpPr>
          <p:nvPr/>
        </p:nvSpPr>
        <p:spPr bwMode="auto">
          <a:xfrm>
            <a:off x="625475" y="747713"/>
            <a:ext cx="5641975"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66700" algn="l"/>
                <a:tab pos="1104900" algn="l"/>
              </a:tabLst>
              <a:defRPr>
                <a:solidFill>
                  <a:schemeClr val="tx1"/>
                </a:solidFill>
                <a:latin typeface="Arial" panose="020B0604020202020204" pitchFamily="34" charset="0"/>
                <a:ea typeface="宋体" panose="02010600030101010101" pitchFamily="2" charset="-122"/>
              </a:defRPr>
            </a:lvl1pPr>
            <a:lvl2pPr marL="742950" indent="-285750">
              <a:tabLst>
                <a:tab pos="266700" algn="l"/>
                <a:tab pos="1104900" algn="l"/>
              </a:tabLst>
              <a:defRPr>
                <a:solidFill>
                  <a:schemeClr val="tx1"/>
                </a:solidFill>
                <a:latin typeface="Arial" panose="020B0604020202020204" pitchFamily="34" charset="0"/>
                <a:ea typeface="宋体" panose="02010600030101010101" pitchFamily="2" charset="-122"/>
              </a:defRPr>
            </a:lvl2pPr>
            <a:lvl3pPr marL="1143000" indent="-228600">
              <a:tabLst>
                <a:tab pos="266700" algn="l"/>
                <a:tab pos="1104900" algn="l"/>
              </a:tabLst>
              <a:defRPr>
                <a:solidFill>
                  <a:schemeClr val="tx1"/>
                </a:solidFill>
                <a:latin typeface="Arial" panose="020B0604020202020204" pitchFamily="34" charset="0"/>
                <a:ea typeface="宋体" panose="02010600030101010101" pitchFamily="2" charset="-122"/>
              </a:defRPr>
            </a:lvl3pPr>
            <a:lvl4pPr marL="1600200" indent="-228600">
              <a:tabLst>
                <a:tab pos="266700" algn="l"/>
                <a:tab pos="1104900" algn="l"/>
              </a:tabLst>
              <a:defRPr>
                <a:solidFill>
                  <a:schemeClr val="tx1"/>
                </a:solidFill>
                <a:latin typeface="Arial" panose="020B0604020202020204" pitchFamily="34" charset="0"/>
                <a:ea typeface="宋体" panose="02010600030101010101" pitchFamily="2" charset="-122"/>
              </a:defRPr>
            </a:lvl4pPr>
            <a:lvl5pPr marL="2057400" indent="-228600">
              <a:tabLst>
                <a:tab pos="266700" algn="l"/>
                <a:tab pos="11049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66700" algn="l"/>
                <a:tab pos="11049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66700" algn="l"/>
                <a:tab pos="11049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66700" algn="l"/>
                <a:tab pos="11049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66700" algn="l"/>
                <a:tab pos="11049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8800"/>
              </a:lnSpc>
            </a:pPr>
            <a:r>
              <a:rPr lang="en-US" altLang="zh-CN" sz="8800">
                <a:solidFill>
                  <a:srgbClr val="5A8A39"/>
                </a:solidFill>
                <a:latin typeface="微软雅黑" panose="020B0503020204020204" pitchFamily="34" charset="-122"/>
                <a:ea typeface="微软雅黑" panose="020B0503020204020204" pitchFamily="34" charset="-122"/>
              </a:rPr>
              <a:t>阿宪走着瞧</a:t>
            </a:r>
          </a:p>
          <a:p>
            <a:pPr eaLnBrk="1" hangingPunct="1">
              <a:lnSpc>
                <a:spcPts val="2300"/>
              </a:lnSpc>
            </a:pPr>
            <a:r>
              <a:rPr lang="en-US" altLang="zh-CN">
                <a:latin typeface="Century Gothic" panose="020B0502020202020204" pitchFamily="34" charset="0"/>
                <a:ea typeface="微软雅黑" panose="020B0503020204020204" pitchFamily="34" charset="-122"/>
              </a:rPr>
              <a:t>		</a:t>
            </a:r>
            <a:r>
              <a:rPr lang="en-US" altLang="zh-CN" sz="1900">
                <a:solidFill>
                  <a:srgbClr val="535353"/>
                </a:solidFill>
                <a:latin typeface="微软雅黑" panose="020B0503020204020204" pitchFamily="34" charset="-122"/>
                <a:ea typeface="微软雅黑" panose="020B0503020204020204" pitchFamily="34" charset="-122"/>
              </a:rPr>
              <a:t>吴宗宪自编自导自演强劲喜剧，</a:t>
            </a:r>
          </a:p>
          <a:p>
            <a:pPr eaLnBrk="1" hangingPunct="1">
              <a:lnSpc>
                <a:spcPts val="2500"/>
              </a:lnSpc>
            </a:pPr>
            <a:r>
              <a:rPr lang="en-US" altLang="zh-CN">
                <a:latin typeface="Century Gothic" panose="020B0502020202020204" pitchFamily="34" charset="0"/>
                <a:ea typeface="微软雅黑" panose="020B0503020204020204" pitchFamily="34" charset="-122"/>
              </a:rPr>
              <a:t>	</a:t>
            </a:r>
            <a:r>
              <a:rPr lang="en-US" altLang="zh-CN" sz="1900">
                <a:solidFill>
                  <a:srgbClr val="535353"/>
                </a:solidFill>
                <a:latin typeface="微软雅黑" panose="020B0503020204020204" pitchFamily="34" charset="-122"/>
                <a:ea typeface="微软雅黑" panose="020B0503020204020204" pitchFamily="34" charset="-122"/>
              </a:rPr>
              <a:t>上班族小人物狂想曲</a:t>
            </a:r>
            <a:r>
              <a:rPr lang="en-US" altLang="zh-CN" sz="1900">
                <a:solidFill>
                  <a:srgbClr val="5A8A39"/>
                </a:solidFill>
                <a:latin typeface="微软雅黑" panose="020B0503020204020204" pitchFamily="34" charset="-122"/>
                <a:ea typeface="微软雅黑" panose="020B0503020204020204" pitchFamily="34" charset="-122"/>
              </a:rPr>
              <a:t>15秒一笑点</a:t>
            </a:r>
            <a:r>
              <a:rPr lang="en-US" altLang="zh-CN" sz="1900">
                <a:solidFill>
                  <a:srgbClr val="535353"/>
                </a:solidFill>
                <a:latin typeface="微软雅黑" panose="020B0503020204020204" pitchFamily="34" charset="-122"/>
                <a:ea typeface="微软雅黑" panose="020B0503020204020204" pitchFamily="34" charset="-122"/>
              </a:rPr>
              <a:t>，笑死不偿命！</a:t>
            </a:r>
          </a:p>
        </p:txBody>
      </p:sp>
      <p:sp>
        <p:nvSpPr>
          <p:cNvPr id="44036" name="TextBox 1"/>
          <p:cNvSpPr txBox="1">
            <a:spLocks noChangeArrowheads="1"/>
          </p:cNvSpPr>
          <p:nvPr/>
        </p:nvSpPr>
        <p:spPr bwMode="auto">
          <a:xfrm>
            <a:off x="752475" y="3508375"/>
            <a:ext cx="65405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700">
                <a:solidFill>
                  <a:srgbClr val="FFFFFF"/>
                </a:solidFill>
                <a:latin typeface="微软雅黑" panose="020B0503020204020204" pitchFamily="34" charset="-122"/>
                <a:ea typeface="微软雅黑" panose="020B0503020204020204" pitchFamily="34" charset="-122"/>
              </a:rPr>
              <a:t>林心如</a:t>
            </a:r>
          </a:p>
        </p:txBody>
      </p:sp>
      <p:sp>
        <p:nvSpPr>
          <p:cNvPr id="44037" name="TextBox 1"/>
          <p:cNvSpPr txBox="1">
            <a:spLocks noChangeArrowheads="1"/>
          </p:cNvSpPr>
          <p:nvPr/>
        </p:nvSpPr>
        <p:spPr bwMode="auto">
          <a:xfrm>
            <a:off x="1862138" y="2963863"/>
            <a:ext cx="436562"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700">
                <a:solidFill>
                  <a:srgbClr val="FFFFFF"/>
                </a:solidFill>
                <a:latin typeface="微软雅黑" panose="020B0503020204020204" pitchFamily="34" charset="-122"/>
                <a:ea typeface="微软雅黑" panose="020B0503020204020204" pitchFamily="34" charset="-122"/>
              </a:rPr>
              <a:t>欧弟</a:t>
            </a:r>
          </a:p>
        </p:txBody>
      </p:sp>
      <p:sp>
        <p:nvSpPr>
          <p:cNvPr id="44038" name="TextBox 1"/>
          <p:cNvSpPr txBox="1">
            <a:spLocks noChangeArrowheads="1"/>
          </p:cNvSpPr>
          <p:nvPr/>
        </p:nvSpPr>
        <p:spPr bwMode="auto">
          <a:xfrm>
            <a:off x="5178425" y="2989263"/>
            <a:ext cx="544513"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700">
                <a:solidFill>
                  <a:srgbClr val="FFFFFF"/>
                </a:solidFill>
                <a:latin typeface="微软雅黑" panose="020B0503020204020204" pitchFamily="34" charset="-122"/>
                <a:ea typeface="微软雅黑" panose="020B0503020204020204" pitchFamily="34" charset="-122"/>
              </a:rPr>
              <a:t>何</a:t>
            </a:r>
            <a:r>
              <a:rPr lang="en-US" altLang="zh-CN" sz="17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700">
                <a:solidFill>
                  <a:srgbClr val="FFFFFF"/>
                </a:solidFill>
                <a:latin typeface="微软雅黑" panose="020B0503020204020204" pitchFamily="34" charset="-122"/>
                <a:ea typeface="微软雅黑" panose="020B0503020204020204" pitchFamily="34" charset="-122"/>
              </a:rPr>
              <a:t>炅</a:t>
            </a:r>
          </a:p>
        </p:txBody>
      </p:sp>
      <p:sp>
        <p:nvSpPr>
          <p:cNvPr id="44039" name="TextBox 1"/>
          <p:cNvSpPr txBox="1">
            <a:spLocks noChangeArrowheads="1"/>
          </p:cNvSpPr>
          <p:nvPr/>
        </p:nvSpPr>
        <p:spPr bwMode="auto">
          <a:xfrm>
            <a:off x="3813175" y="3178175"/>
            <a:ext cx="546100"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700">
                <a:solidFill>
                  <a:srgbClr val="FFFFFF"/>
                </a:solidFill>
                <a:latin typeface="微软雅黑" panose="020B0503020204020204" pitchFamily="34" charset="-122"/>
                <a:ea typeface="微软雅黑" panose="020B0503020204020204" pitchFamily="34" charset="-122"/>
              </a:rPr>
              <a:t>谢</a:t>
            </a:r>
            <a:r>
              <a:rPr lang="en-US" altLang="zh-CN" sz="17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700">
                <a:solidFill>
                  <a:srgbClr val="FFFFFF"/>
                </a:solidFill>
                <a:latin typeface="微软雅黑" panose="020B0503020204020204" pitchFamily="34" charset="-122"/>
                <a:ea typeface="微软雅黑" panose="020B0503020204020204" pitchFamily="34" charset="-122"/>
              </a:rPr>
              <a:t>娜</a:t>
            </a:r>
          </a:p>
        </p:txBody>
      </p:sp>
      <p:sp>
        <p:nvSpPr>
          <p:cNvPr id="44040" name="TextBox 1"/>
          <p:cNvSpPr txBox="1">
            <a:spLocks noChangeArrowheads="1"/>
          </p:cNvSpPr>
          <p:nvPr/>
        </p:nvSpPr>
        <p:spPr bwMode="auto">
          <a:xfrm>
            <a:off x="6772275" y="3635375"/>
            <a:ext cx="65405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700"/>
              </a:lnSpc>
            </a:pPr>
            <a:r>
              <a:rPr lang="en-US" altLang="zh-CN" sz="1700">
                <a:solidFill>
                  <a:srgbClr val="FFFFFF"/>
                </a:solidFill>
                <a:latin typeface="微软雅黑" panose="020B0503020204020204" pitchFamily="34" charset="-122"/>
                <a:ea typeface="微软雅黑" panose="020B0503020204020204" pitchFamily="34" charset="-122"/>
              </a:rPr>
              <a:t>贾静雯</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 1"/>
          <p:cNvGrpSpPr>
            <a:grpSpLocks/>
          </p:cNvGrpSpPr>
          <p:nvPr/>
        </p:nvGrpSpPr>
        <p:grpSpPr bwMode="auto">
          <a:xfrm>
            <a:off x="5122863" y="808038"/>
            <a:ext cx="5211762" cy="5210175"/>
            <a:chOff x="5970100" y="1699551"/>
            <a:chExt cx="3450346" cy="3450346"/>
          </a:xfrm>
        </p:grpSpPr>
        <p:sp>
          <p:nvSpPr>
            <p:cNvPr id="3" name="空心弧 2"/>
            <p:cNvSpPr/>
            <p:nvPr/>
          </p:nvSpPr>
          <p:spPr>
            <a:xfrm>
              <a:off x="6145612" y="1875117"/>
              <a:ext cx="3099321" cy="3099214"/>
            </a:xfrm>
            <a:prstGeom prst="blockArc">
              <a:avLst>
                <a:gd name="adj1" fmla="val 13799086"/>
                <a:gd name="adj2" fmla="val 6940123"/>
                <a:gd name="adj3" fmla="val 3473"/>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sp>
          <p:nvSpPr>
            <p:cNvPr id="4" name="空心弧 3"/>
            <p:cNvSpPr/>
            <p:nvPr/>
          </p:nvSpPr>
          <p:spPr>
            <a:xfrm>
              <a:off x="6299054" y="2028606"/>
              <a:ext cx="2792437" cy="2792236"/>
            </a:xfrm>
            <a:prstGeom prst="blockArc">
              <a:avLst>
                <a:gd name="adj1" fmla="val 9964405"/>
                <a:gd name="adj2" fmla="val 824768"/>
                <a:gd name="adj3" fmla="val 3195"/>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sp>
          <p:nvSpPr>
            <p:cNvPr id="5" name="空心弧 4"/>
            <p:cNvSpPr/>
            <p:nvPr/>
          </p:nvSpPr>
          <p:spPr>
            <a:xfrm>
              <a:off x="6459854" y="2189454"/>
              <a:ext cx="2470839" cy="2470540"/>
            </a:xfrm>
            <a:prstGeom prst="blockArc">
              <a:avLst>
                <a:gd name="adj1" fmla="val 15856388"/>
                <a:gd name="adj2" fmla="val 6530187"/>
                <a:gd name="adj3" fmla="val 5372"/>
              </a:avLst>
            </a:prstGeom>
            <a:solidFill>
              <a:srgbClr val="0089E9"/>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sp>
          <p:nvSpPr>
            <p:cNvPr id="6" name="空心弧 5"/>
            <p:cNvSpPr/>
            <p:nvPr/>
          </p:nvSpPr>
          <p:spPr>
            <a:xfrm>
              <a:off x="5970100" y="1699551"/>
              <a:ext cx="3450346" cy="3450346"/>
            </a:xfrm>
            <a:prstGeom prst="blockArc">
              <a:avLst>
                <a:gd name="adj1" fmla="val 3538359"/>
                <a:gd name="adj2" fmla="val 18935643"/>
                <a:gd name="adj3" fmla="val 1437"/>
              </a:avLst>
            </a:prstGeom>
            <a:noFill/>
            <a:ln>
              <a:solidFill>
                <a:schemeClr val="bg1">
                  <a:lumMod val="65000"/>
                </a:schemeClr>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solidFill>
                  <a:schemeClr val="tx1"/>
                </a:solidFill>
              </a:endParaRPr>
            </a:p>
          </p:txBody>
        </p:sp>
      </p:grpSp>
      <p:sp>
        <p:nvSpPr>
          <p:cNvPr id="7" name="椭圆 6"/>
          <p:cNvSpPr/>
          <p:nvPr/>
        </p:nvSpPr>
        <p:spPr>
          <a:xfrm>
            <a:off x="881063" y="3092450"/>
            <a:ext cx="720725" cy="720725"/>
          </a:xfrm>
          <a:prstGeom prst="ellipse">
            <a:avLst/>
          </a:prstGeom>
          <a:solidFill>
            <a:srgbClr val="DF81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1852613" y="3092450"/>
            <a:ext cx="720725" cy="720725"/>
          </a:xfrm>
          <a:prstGeom prst="ellipse">
            <a:avLst/>
          </a:prstGeom>
          <a:solidFill>
            <a:srgbClr val="E4D3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2825750" y="3092450"/>
            <a:ext cx="719138" cy="720725"/>
          </a:xfrm>
          <a:prstGeom prst="ellipse">
            <a:avLst/>
          </a:prstGeom>
          <a:solidFill>
            <a:srgbClr val="A5CC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3797300" y="3092450"/>
            <a:ext cx="720725" cy="720725"/>
          </a:xfrm>
          <a:prstGeom prst="ellipse">
            <a:avLst/>
          </a:prstGeom>
          <a:solidFill>
            <a:srgbClr val="95B7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4768850" y="3092450"/>
            <a:ext cx="720725" cy="720725"/>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3" name="图片 12" descr="east-ep-a01-70618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36163" y="4041775"/>
            <a:ext cx="225583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descr="乐视TV.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26563" y="5362575"/>
            <a:ext cx="1893887"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4" descr="乐视 STO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16700" y="6138863"/>
            <a:ext cx="2011363"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200X5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50400" y="895350"/>
            <a:ext cx="19431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乐视云视频.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86538" y="58738"/>
            <a:ext cx="19954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0179050" y="4433888"/>
            <a:ext cx="1790700" cy="261937"/>
          </a:xfrm>
          <a:prstGeom prst="rect">
            <a:avLst/>
          </a:prstGeom>
        </p:spPr>
        <p:txBody>
          <a:bodyPr wrap="none">
            <a:spAutoFit/>
          </a:bodyPr>
          <a:lstStyle/>
          <a:p>
            <a:pPr eaLnBrk="1" fontAlgn="auto" hangingPunct="1">
              <a:spcBef>
                <a:spcPts val="0"/>
              </a:spcBef>
              <a:spcAft>
                <a:spcPts val="0"/>
              </a:spcAft>
              <a:defRPr/>
            </a:pPr>
            <a:r>
              <a:rPr lang="zh-CN" altLang="en-US" sz="1100" dirty="0">
                <a:latin typeface="+mn-ea"/>
                <a:ea typeface="+mn-ea"/>
              </a:rPr>
              <a:t>互联网时代的</a:t>
            </a:r>
            <a:r>
              <a:rPr lang="en-US" altLang="zh-CN" sz="1100" dirty="0">
                <a:latin typeface="+mn-ea"/>
                <a:ea typeface="+mn-ea"/>
              </a:rPr>
              <a:t>2.0</a:t>
            </a:r>
            <a:r>
              <a:rPr lang="zh-CN" altLang="en-US" sz="1100" dirty="0">
                <a:latin typeface="+mn-ea"/>
                <a:ea typeface="+mn-ea"/>
              </a:rPr>
              <a:t>电影公司</a:t>
            </a:r>
          </a:p>
        </p:txBody>
      </p:sp>
      <p:sp>
        <p:nvSpPr>
          <p:cNvPr id="19" name="矩形 18"/>
          <p:cNvSpPr/>
          <p:nvPr/>
        </p:nvSpPr>
        <p:spPr>
          <a:xfrm>
            <a:off x="9321800" y="5846763"/>
            <a:ext cx="1736725" cy="261937"/>
          </a:xfrm>
          <a:prstGeom prst="rect">
            <a:avLst/>
          </a:prstGeom>
        </p:spPr>
        <p:txBody>
          <a:bodyPr wrap="none">
            <a:spAutoFit/>
          </a:bodyPr>
          <a:lstStyle/>
          <a:p>
            <a:pPr eaLnBrk="1" fontAlgn="auto" hangingPunct="1">
              <a:spcBef>
                <a:spcPts val="0"/>
              </a:spcBef>
              <a:spcAft>
                <a:spcPts val="0"/>
              </a:spcAft>
              <a:defRPr/>
            </a:pPr>
            <a:r>
              <a:rPr lang="zh-CN" altLang="en-US" sz="1100" dirty="0">
                <a:latin typeface="+mn-ea"/>
                <a:ea typeface="+mn-ea"/>
              </a:rPr>
              <a:t>重新定义大屏互联网生活</a:t>
            </a:r>
          </a:p>
        </p:txBody>
      </p:sp>
      <p:sp>
        <p:nvSpPr>
          <p:cNvPr id="20" name="矩形 19"/>
          <p:cNvSpPr/>
          <p:nvPr/>
        </p:nvSpPr>
        <p:spPr>
          <a:xfrm>
            <a:off x="9666288" y="1257300"/>
            <a:ext cx="1736725" cy="260350"/>
          </a:xfrm>
          <a:prstGeom prst="rect">
            <a:avLst/>
          </a:prstGeom>
        </p:spPr>
        <p:txBody>
          <a:bodyPr wrap="none">
            <a:spAutoFit/>
          </a:bodyPr>
          <a:lstStyle/>
          <a:p>
            <a:pPr eaLnBrk="1" fontAlgn="auto" hangingPunct="1">
              <a:spcBef>
                <a:spcPts val="0"/>
              </a:spcBef>
              <a:spcAft>
                <a:spcPts val="0"/>
              </a:spcAft>
              <a:defRPr/>
            </a:pPr>
            <a:r>
              <a:rPr lang="zh-CN" altLang="en-US" sz="1100" dirty="0">
                <a:latin typeface="+mn-ea"/>
                <a:ea typeface="+mn-ea"/>
              </a:rPr>
              <a:t>中国第一影视剧视频网站</a:t>
            </a:r>
          </a:p>
        </p:txBody>
      </p:sp>
      <p:sp>
        <p:nvSpPr>
          <p:cNvPr id="21" name="矩形 20"/>
          <p:cNvSpPr/>
          <p:nvPr/>
        </p:nvSpPr>
        <p:spPr>
          <a:xfrm>
            <a:off x="6908800" y="652463"/>
            <a:ext cx="1454150" cy="261937"/>
          </a:xfrm>
          <a:prstGeom prst="rect">
            <a:avLst/>
          </a:prstGeom>
        </p:spPr>
        <p:txBody>
          <a:bodyPr wrap="none">
            <a:spAutoFit/>
          </a:bodyPr>
          <a:lstStyle/>
          <a:p>
            <a:pPr eaLnBrk="1" fontAlgn="auto" hangingPunct="1">
              <a:spcBef>
                <a:spcPts val="0"/>
              </a:spcBef>
              <a:spcAft>
                <a:spcPts val="0"/>
              </a:spcAft>
              <a:defRPr/>
            </a:pPr>
            <a:r>
              <a:rPr lang="zh-CN" altLang="en-US" sz="1100" dirty="0">
                <a:latin typeface="+mn-ea"/>
                <a:ea typeface="+mn-ea"/>
              </a:rPr>
              <a:t>最专业的视频服务商</a:t>
            </a:r>
          </a:p>
        </p:txBody>
      </p:sp>
      <p:pic>
        <p:nvPicPr>
          <p:cNvPr id="22" name="图片 21" descr="S64014T1341571275234.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467975" y="1943100"/>
            <a:ext cx="147955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2"/>
          <p:cNvSpPr txBox="1">
            <a:spLocks noChangeArrowheads="1"/>
          </p:cNvSpPr>
          <p:nvPr/>
        </p:nvSpPr>
        <p:spPr bwMode="auto">
          <a:xfrm>
            <a:off x="10196513" y="3195638"/>
            <a:ext cx="1966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a:latin typeface="Century Gothic" panose="020B0502020202020204" pitchFamily="34" charset="0"/>
                <a:ea typeface="微软雅黑" panose="020B0503020204020204" pitchFamily="34" charset="-122"/>
              </a:rPr>
              <a:t>集投资、策划、制作、发行于一体的专业性影视制作公司。</a:t>
            </a:r>
            <a:endParaRPr kumimoji="1" lang="zh-CN" altLang="en-US" sz="1000">
              <a:latin typeface="Century Gothic" panose="020B0502020202020204" pitchFamily="34" charset="0"/>
              <a:ea typeface="微软雅黑" panose="020B0503020204020204" pitchFamily="34" charset="-122"/>
            </a:endParaRPr>
          </a:p>
        </p:txBody>
      </p:sp>
      <p:sp>
        <p:nvSpPr>
          <p:cNvPr id="24" name="文本框 23"/>
          <p:cNvSpPr txBox="1">
            <a:spLocks noChangeArrowheads="1"/>
          </p:cNvSpPr>
          <p:nvPr/>
        </p:nvSpPr>
        <p:spPr bwMode="auto">
          <a:xfrm>
            <a:off x="6711950" y="6489700"/>
            <a:ext cx="18780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1100">
                <a:latin typeface="Century Gothic" panose="020B0502020202020204" pitchFamily="34" charset="0"/>
                <a:ea typeface="微软雅黑" panose="020B0503020204020204" pitchFamily="34" charset="-122"/>
              </a:rPr>
              <a:t>中国第一智能电视应用市场</a:t>
            </a:r>
          </a:p>
        </p:txBody>
      </p:sp>
      <p:pic>
        <p:nvPicPr>
          <p:cNvPr id="25" name="图片 24" descr="1.png"/>
          <p:cNvPicPr>
            <a:picLocks noChangeAspect="1"/>
          </p:cNvPicPr>
          <p:nvPr/>
        </p:nvPicPr>
        <p:blipFill>
          <a:blip r:embed="rId8">
            <a:grayscl/>
            <a:biLevel thresh="50000"/>
            <a:extLst>
              <a:ext uri="{28A0092B-C50C-407E-A947-70E740481C1C}">
                <a14:useLocalDpi xmlns:a14="http://schemas.microsoft.com/office/drawing/2010/main" val="0"/>
              </a:ext>
            </a:extLst>
          </a:blip>
          <a:srcRect/>
          <a:stretch>
            <a:fillRect/>
          </a:stretch>
        </p:blipFill>
        <p:spPr bwMode="auto">
          <a:xfrm>
            <a:off x="2922588" y="3259138"/>
            <a:ext cx="514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2.png"/>
          <p:cNvPicPr>
            <a:picLocks noChangeAspect="1"/>
          </p:cNvPicPr>
          <p:nvPr/>
        </p:nvPicPr>
        <p:blipFill>
          <a:blip r:embed="rId9">
            <a:grayscl/>
            <a:biLevel thresh="50000"/>
            <a:extLst>
              <a:ext uri="{28A0092B-C50C-407E-A947-70E740481C1C}">
                <a14:useLocalDpi xmlns:a14="http://schemas.microsoft.com/office/drawing/2010/main" val="0"/>
              </a:ext>
            </a:extLst>
          </a:blip>
          <a:srcRect/>
          <a:stretch>
            <a:fillRect/>
          </a:stretch>
        </p:blipFill>
        <p:spPr bwMode="auto">
          <a:xfrm>
            <a:off x="1973263" y="3241675"/>
            <a:ext cx="48418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3.png"/>
          <p:cNvPicPr>
            <a:picLocks noChangeAspect="1"/>
          </p:cNvPicPr>
          <p:nvPr/>
        </p:nvPicPr>
        <p:blipFill>
          <a:blip r:embed="rId10">
            <a:grayscl/>
            <a:biLevel thresh="50000"/>
            <a:extLst>
              <a:ext uri="{28A0092B-C50C-407E-A947-70E740481C1C}">
                <a14:useLocalDpi xmlns:a14="http://schemas.microsoft.com/office/drawing/2010/main" val="0"/>
              </a:ext>
            </a:extLst>
          </a:blip>
          <a:srcRect/>
          <a:stretch>
            <a:fillRect/>
          </a:stretch>
        </p:blipFill>
        <p:spPr bwMode="auto">
          <a:xfrm>
            <a:off x="3870325" y="3263900"/>
            <a:ext cx="58896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5.png"/>
          <p:cNvPicPr>
            <a:picLocks noChangeAspect="1"/>
          </p:cNvPicPr>
          <p:nvPr/>
        </p:nvPicPr>
        <p:blipFill>
          <a:blip r:embed="rId11">
            <a:grayscl/>
            <a:biLevel thresh="50000"/>
            <a:extLst>
              <a:ext uri="{28A0092B-C50C-407E-A947-70E740481C1C}">
                <a14:useLocalDpi xmlns:a14="http://schemas.microsoft.com/office/drawing/2010/main" val="0"/>
              </a:ext>
            </a:extLst>
          </a:blip>
          <a:srcRect/>
          <a:stretch>
            <a:fillRect/>
          </a:stretch>
        </p:blipFill>
        <p:spPr bwMode="auto">
          <a:xfrm>
            <a:off x="4830763" y="3271838"/>
            <a:ext cx="56197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4.png"/>
          <p:cNvPicPr>
            <a:picLocks noChangeAspect="1"/>
          </p:cNvPicPr>
          <p:nvPr/>
        </p:nvPicPr>
        <p:blipFill>
          <a:blip r:embed="rId12">
            <a:grayscl/>
            <a:biLevel thresh="50000"/>
            <a:extLst>
              <a:ext uri="{28A0092B-C50C-407E-A947-70E740481C1C}">
                <a14:useLocalDpi xmlns:a14="http://schemas.microsoft.com/office/drawing/2010/main" val="0"/>
              </a:ext>
            </a:extLst>
          </a:blip>
          <a:srcRect/>
          <a:stretch>
            <a:fillRect/>
          </a:stretch>
        </p:blipFill>
        <p:spPr bwMode="auto">
          <a:xfrm>
            <a:off x="1076325" y="316865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6770688" y="3600450"/>
            <a:ext cx="1620837" cy="523875"/>
          </a:xfrm>
          <a:prstGeom prst="rect">
            <a:avLst/>
          </a:prstGeom>
          <a:noFill/>
        </p:spPr>
        <p:txBody>
          <a:bodyPr wrap="none">
            <a:spAutoFit/>
          </a:bodyPr>
          <a:lstStyle/>
          <a:p>
            <a:pPr algn="ctr" eaLnBrk="1" fontAlgn="auto" hangingPunct="1">
              <a:spcBef>
                <a:spcPts val="0"/>
              </a:spcBef>
              <a:spcAft>
                <a:spcPts val="0"/>
              </a:spcAft>
              <a:defRPr/>
            </a:pPr>
            <a:r>
              <a:rPr kumimoji="1" lang="zh-CN" altLang="en-US" sz="2800" b="1" dirty="0">
                <a:solidFill>
                  <a:schemeClr val="tx1">
                    <a:lumMod val="65000"/>
                    <a:lumOff val="35000"/>
                  </a:schemeClr>
                </a:solidFill>
                <a:latin typeface="+mn-lt"/>
                <a:ea typeface="+mn-ea"/>
              </a:rPr>
              <a:t>乐视集团</a:t>
            </a:r>
          </a:p>
        </p:txBody>
      </p:sp>
      <p:pic>
        <p:nvPicPr>
          <p:cNvPr id="17434" name="图片 30" descr="image002.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265863" y="2857500"/>
            <a:ext cx="2630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par>
                                <p:cTn id="11" presetID="9"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par>
                                <p:cTn id="17" presetID="9"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dissolve">
                                      <p:cBhvr>
                                        <p:cTn id="19" dur="500"/>
                                        <p:tgtEl>
                                          <p:spTgt spid="2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ssolve">
                                      <p:cBhvr>
                                        <p:cTn id="22" dur="500"/>
                                        <p:tgtEl>
                                          <p:spTgt spid="23"/>
                                        </p:tgtEl>
                                      </p:cBhvr>
                                    </p:animEffect>
                                  </p:childTnLst>
                                </p:cTn>
                              </p:par>
                              <p:par>
                                <p:cTn id="23" presetID="9"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
                                        <p:tgtEl>
                                          <p:spTgt spid="1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ssolve">
                                      <p:cBhvr>
                                        <p:cTn id="28" dur="500"/>
                                        <p:tgtEl>
                                          <p:spTgt spid="18"/>
                                        </p:tgtEl>
                                      </p:cBhvr>
                                    </p:animEffect>
                                  </p:childTnLst>
                                </p:cTn>
                              </p:par>
                              <p:par>
                                <p:cTn id="29" presetID="9"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ssolve">
                                      <p:cBhvr>
                                        <p:cTn id="31" dur="500"/>
                                        <p:tgtEl>
                                          <p:spTgt spid="1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dissolve">
                                      <p:cBhvr>
                                        <p:cTn id="34" dur="500"/>
                                        <p:tgtEl>
                                          <p:spTgt spid="19"/>
                                        </p:tgtEl>
                                      </p:cBhvr>
                                    </p:animEffect>
                                  </p:childTnLst>
                                </p:cTn>
                              </p:par>
                              <p:par>
                                <p:cTn id="35" presetID="9"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dissolve">
                                      <p:cBhvr>
                                        <p:cTn id="40" dur="500"/>
                                        <p:tgtEl>
                                          <p:spTgt spid="24"/>
                                        </p:tgtEl>
                                      </p:cBhvr>
                                    </p:animEffect>
                                  </p:childTnLst>
                                </p:cTn>
                              </p:par>
                            </p:childTnLst>
                          </p:cTn>
                        </p:par>
                        <p:par>
                          <p:cTn id="41" fill="hold" nodeType="afterGroup">
                            <p:stCondLst>
                              <p:cond delay="500"/>
                            </p:stCondLst>
                            <p:childTnLst>
                              <p:par>
                                <p:cTn id="42" presetID="35"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2000"/>
                                        <p:tgtEl>
                                          <p:spTgt spid="7"/>
                                        </p:tgtEl>
                                      </p:cBhvr>
                                    </p:animEffect>
                                    <p:anim calcmode="lin" valueType="num">
                                      <p:cBhvr>
                                        <p:cTn id="45" dur="2000" fill="hold"/>
                                        <p:tgtEl>
                                          <p:spTgt spid="7"/>
                                        </p:tgtEl>
                                        <p:attrNameLst>
                                          <p:attrName>style.rotation</p:attrName>
                                        </p:attrNameLst>
                                      </p:cBhvr>
                                      <p:tavLst>
                                        <p:tav tm="0">
                                          <p:val>
                                            <p:fltVal val="720"/>
                                          </p:val>
                                        </p:tav>
                                        <p:tav tm="100000">
                                          <p:val>
                                            <p:fltVal val="0"/>
                                          </p:val>
                                        </p:tav>
                                      </p:tavLst>
                                    </p:anim>
                                    <p:anim calcmode="lin" valueType="num">
                                      <p:cBhvr>
                                        <p:cTn id="46" dur="2000" fill="hold"/>
                                        <p:tgtEl>
                                          <p:spTgt spid="7"/>
                                        </p:tgtEl>
                                        <p:attrNameLst>
                                          <p:attrName>ppt_h</p:attrName>
                                        </p:attrNameLst>
                                      </p:cBhvr>
                                      <p:tavLst>
                                        <p:tav tm="0">
                                          <p:val>
                                            <p:fltVal val="0"/>
                                          </p:val>
                                        </p:tav>
                                        <p:tav tm="100000">
                                          <p:val>
                                            <p:strVal val="#ppt_h"/>
                                          </p:val>
                                        </p:tav>
                                      </p:tavLst>
                                    </p:anim>
                                    <p:anim calcmode="lin" valueType="num">
                                      <p:cBhvr>
                                        <p:cTn id="47" dur="2000" fill="hold"/>
                                        <p:tgtEl>
                                          <p:spTgt spid="7"/>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0"/>
                                        <p:tgtEl>
                                          <p:spTgt spid="8"/>
                                        </p:tgtEl>
                                      </p:cBhvr>
                                    </p:animEffect>
                                    <p:anim calcmode="lin" valueType="num">
                                      <p:cBhvr>
                                        <p:cTn id="51" dur="2000" fill="hold"/>
                                        <p:tgtEl>
                                          <p:spTgt spid="8"/>
                                        </p:tgtEl>
                                        <p:attrNameLst>
                                          <p:attrName>style.rotation</p:attrName>
                                        </p:attrNameLst>
                                      </p:cBhvr>
                                      <p:tavLst>
                                        <p:tav tm="0">
                                          <p:val>
                                            <p:fltVal val="720"/>
                                          </p:val>
                                        </p:tav>
                                        <p:tav tm="100000">
                                          <p:val>
                                            <p:fltVal val="0"/>
                                          </p:val>
                                        </p:tav>
                                      </p:tavLst>
                                    </p:anim>
                                    <p:anim calcmode="lin" valueType="num">
                                      <p:cBhvr>
                                        <p:cTn id="52" dur="2000" fill="hold"/>
                                        <p:tgtEl>
                                          <p:spTgt spid="8"/>
                                        </p:tgtEl>
                                        <p:attrNameLst>
                                          <p:attrName>ppt_h</p:attrName>
                                        </p:attrNameLst>
                                      </p:cBhvr>
                                      <p:tavLst>
                                        <p:tav tm="0">
                                          <p:val>
                                            <p:fltVal val="0"/>
                                          </p:val>
                                        </p:tav>
                                        <p:tav tm="100000">
                                          <p:val>
                                            <p:strVal val="#ppt_h"/>
                                          </p:val>
                                        </p:tav>
                                      </p:tavLst>
                                    </p:anim>
                                    <p:anim calcmode="lin" valueType="num">
                                      <p:cBhvr>
                                        <p:cTn id="53" dur="2000" fill="hold"/>
                                        <p:tgtEl>
                                          <p:spTgt spid="8"/>
                                        </p:tgtEl>
                                        <p:attrNameLst>
                                          <p:attrName>ppt_w</p:attrName>
                                        </p:attrNameLst>
                                      </p:cBhvr>
                                      <p:tavLst>
                                        <p:tav tm="0">
                                          <p:val>
                                            <p:fltVal val="0"/>
                                          </p:val>
                                        </p:tav>
                                        <p:tav tm="100000">
                                          <p:val>
                                            <p:strVal val="#ppt_w"/>
                                          </p:val>
                                        </p:tav>
                                      </p:tavLst>
                                    </p:anim>
                                  </p:childTnLst>
                                </p:cTn>
                              </p:par>
                              <p:par>
                                <p:cTn id="54" presetID="35"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2000"/>
                                        <p:tgtEl>
                                          <p:spTgt spid="9"/>
                                        </p:tgtEl>
                                      </p:cBhvr>
                                    </p:animEffect>
                                    <p:anim calcmode="lin" valueType="num">
                                      <p:cBhvr>
                                        <p:cTn id="57" dur="2000" fill="hold"/>
                                        <p:tgtEl>
                                          <p:spTgt spid="9"/>
                                        </p:tgtEl>
                                        <p:attrNameLst>
                                          <p:attrName>style.rotation</p:attrName>
                                        </p:attrNameLst>
                                      </p:cBhvr>
                                      <p:tavLst>
                                        <p:tav tm="0">
                                          <p:val>
                                            <p:fltVal val="720"/>
                                          </p:val>
                                        </p:tav>
                                        <p:tav tm="100000">
                                          <p:val>
                                            <p:fltVal val="0"/>
                                          </p:val>
                                        </p:tav>
                                      </p:tavLst>
                                    </p:anim>
                                    <p:anim calcmode="lin" valueType="num">
                                      <p:cBhvr>
                                        <p:cTn id="58" dur="2000" fill="hold"/>
                                        <p:tgtEl>
                                          <p:spTgt spid="9"/>
                                        </p:tgtEl>
                                        <p:attrNameLst>
                                          <p:attrName>ppt_h</p:attrName>
                                        </p:attrNameLst>
                                      </p:cBhvr>
                                      <p:tavLst>
                                        <p:tav tm="0">
                                          <p:val>
                                            <p:fltVal val="0"/>
                                          </p:val>
                                        </p:tav>
                                        <p:tav tm="100000">
                                          <p:val>
                                            <p:strVal val="#ppt_h"/>
                                          </p:val>
                                        </p:tav>
                                      </p:tavLst>
                                    </p:anim>
                                    <p:anim calcmode="lin" valueType="num">
                                      <p:cBhvr>
                                        <p:cTn id="59" dur="2000" fill="hold"/>
                                        <p:tgtEl>
                                          <p:spTgt spid="9"/>
                                        </p:tgtEl>
                                        <p:attrNameLst>
                                          <p:attrName>ppt_w</p:attrName>
                                        </p:attrNameLst>
                                      </p:cBhvr>
                                      <p:tavLst>
                                        <p:tav tm="0">
                                          <p:val>
                                            <p:fltVal val="0"/>
                                          </p:val>
                                        </p:tav>
                                        <p:tav tm="100000">
                                          <p:val>
                                            <p:strVal val="#ppt_w"/>
                                          </p:val>
                                        </p:tav>
                                      </p:tavLst>
                                    </p:anim>
                                  </p:childTnLst>
                                </p:cTn>
                              </p:par>
                              <p:par>
                                <p:cTn id="60" presetID="35"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000"/>
                                        <p:tgtEl>
                                          <p:spTgt spid="10"/>
                                        </p:tgtEl>
                                      </p:cBhvr>
                                    </p:animEffect>
                                    <p:anim calcmode="lin" valueType="num">
                                      <p:cBhvr>
                                        <p:cTn id="63" dur="2000" fill="hold"/>
                                        <p:tgtEl>
                                          <p:spTgt spid="10"/>
                                        </p:tgtEl>
                                        <p:attrNameLst>
                                          <p:attrName>style.rotation</p:attrName>
                                        </p:attrNameLst>
                                      </p:cBhvr>
                                      <p:tavLst>
                                        <p:tav tm="0">
                                          <p:val>
                                            <p:fltVal val="720"/>
                                          </p:val>
                                        </p:tav>
                                        <p:tav tm="100000">
                                          <p:val>
                                            <p:fltVal val="0"/>
                                          </p:val>
                                        </p:tav>
                                      </p:tavLst>
                                    </p:anim>
                                    <p:anim calcmode="lin" valueType="num">
                                      <p:cBhvr>
                                        <p:cTn id="64" dur="2000" fill="hold"/>
                                        <p:tgtEl>
                                          <p:spTgt spid="10"/>
                                        </p:tgtEl>
                                        <p:attrNameLst>
                                          <p:attrName>ppt_h</p:attrName>
                                        </p:attrNameLst>
                                      </p:cBhvr>
                                      <p:tavLst>
                                        <p:tav tm="0">
                                          <p:val>
                                            <p:fltVal val="0"/>
                                          </p:val>
                                        </p:tav>
                                        <p:tav tm="100000">
                                          <p:val>
                                            <p:strVal val="#ppt_h"/>
                                          </p:val>
                                        </p:tav>
                                      </p:tavLst>
                                    </p:anim>
                                    <p:anim calcmode="lin" valueType="num">
                                      <p:cBhvr>
                                        <p:cTn id="65" dur="2000" fill="hold"/>
                                        <p:tgtEl>
                                          <p:spTgt spid="10"/>
                                        </p:tgtEl>
                                        <p:attrNameLst>
                                          <p:attrName>ppt_w</p:attrName>
                                        </p:attrNameLst>
                                      </p:cBhvr>
                                      <p:tavLst>
                                        <p:tav tm="0">
                                          <p:val>
                                            <p:fltVal val="0"/>
                                          </p:val>
                                        </p:tav>
                                        <p:tav tm="100000">
                                          <p:val>
                                            <p:strVal val="#ppt_w"/>
                                          </p:val>
                                        </p:tav>
                                      </p:tavLst>
                                    </p:anim>
                                  </p:childTnLst>
                                </p:cTn>
                              </p:par>
                              <p:par>
                                <p:cTn id="66" presetID="35"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2000"/>
                                        <p:tgtEl>
                                          <p:spTgt spid="11"/>
                                        </p:tgtEl>
                                      </p:cBhvr>
                                    </p:animEffect>
                                    <p:anim calcmode="lin" valueType="num">
                                      <p:cBhvr>
                                        <p:cTn id="69" dur="2000" fill="hold"/>
                                        <p:tgtEl>
                                          <p:spTgt spid="11"/>
                                        </p:tgtEl>
                                        <p:attrNameLst>
                                          <p:attrName>style.rotation</p:attrName>
                                        </p:attrNameLst>
                                      </p:cBhvr>
                                      <p:tavLst>
                                        <p:tav tm="0">
                                          <p:val>
                                            <p:fltVal val="720"/>
                                          </p:val>
                                        </p:tav>
                                        <p:tav tm="100000">
                                          <p:val>
                                            <p:fltVal val="0"/>
                                          </p:val>
                                        </p:tav>
                                      </p:tavLst>
                                    </p:anim>
                                    <p:anim calcmode="lin" valueType="num">
                                      <p:cBhvr>
                                        <p:cTn id="70" dur="2000" fill="hold"/>
                                        <p:tgtEl>
                                          <p:spTgt spid="11"/>
                                        </p:tgtEl>
                                        <p:attrNameLst>
                                          <p:attrName>ppt_h</p:attrName>
                                        </p:attrNameLst>
                                      </p:cBhvr>
                                      <p:tavLst>
                                        <p:tav tm="0">
                                          <p:val>
                                            <p:fltVal val="0"/>
                                          </p:val>
                                        </p:tav>
                                        <p:tav tm="100000">
                                          <p:val>
                                            <p:strVal val="#ppt_h"/>
                                          </p:val>
                                        </p:tav>
                                      </p:tavLst>
                                    </p:anim>
                                    <p:anim calcmode="lin" valueType="num">
                                      <p:cBhvr>
                                        <p:cTn id="71" dur="2000" fill="hold"/>
                                        <p:tgtEl>
                                          <p:spTgt spid="11"/>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2000"/>
                                        <p:tgtEl>
                                          <p:spTgt spid="25"/>
                                        </p:tgtEl>
                                      </p:cBhvr>
                                    </p:animEffect>
                                    <p:anim calcmode="lin" valueType="num">
                                      <p:cBhvr>
                                        <p:cTn id="75" dur="2000" fill="hold"/>
                                        <p:tgtEl>
                                          <p:spTgt spid="25"/>
                                        </p:tgtEl>
                                        <p:attrNameLst>
                                          <p:attrName>style.rotation</p:attrName>
                                        </p:attrNameLst>
                                      </p:cBhvr>
                                      <p:tavLst>
                                        <p:tav tm="0">
                                          <p:val>
                                            <p:fltVal val="720"/>
                                          </p:val>
                                        </p:tav>
                                        <p:tav tm="100000">
                                          <p:val>
                                            <p:fltVal val="0"/>
                                          </p:val>
                                        </p:tav>
                                      </p:tavLst>
                                    </p:anim>
                                    <p:anim calcmode="lin" valueType="num">
                                      <p:cBhvr>
                                        <p:cTn id="76" dur="2000" fill="hold"/>
                                        <p:tgtEl>
                                          <p:spTgt spid="25"/>
                                        </p:tgtEl>
                                        <p:attrNameLst>
                                          <p:attrName>ppt_h</p:attrName>
                                        </p:attrNameLst>
                                      </p:cBhvr>
                                      <p:tavLst>
                                        <p:tav tm="0">
                                          <p:val>
                                            <p:fltVal val="0"/>
                                          </p:val>
                                        </p:tav>
                                        <p:tav tm="100000">
                                          <p:val>
                                            <p:strVal val="#ppt_h"/>
                                          </p:val>
                                        </p:tav>
                                      </p:tavLst>
                                    </p:anim>
                                    <p:anim calcmode="lin" valueType="num">
                                      <p:cBhvr>
                                        <p:cTn id="77" dur="2000" fill="hold"/>
                                        <p:tgtEl>
                                          <p:spTgt spid="25"/>
                                        </p:tgtEl>
                                        <p:attrNameLst>
                                          <p:attrName>ppt_w</p:attrName>
                                        </p:attrNameLst>
                                      </p:cBhvr>
                                      <p:tavLst>
                                        <p:tav tm="0">
                                          <p:val>
                                            <p:fltVal val="0"/>
                                          </p:val>
                                        </p:tav>
                                        <p:tav tm="100000">
                                          <p:val>
                                            <p:strVal val="#ppt_w"/>
                                          </p:val>
                                        </p:tav>
                                      </p:tavLst>
                                    </p:anim>
                                  </p:childTnLst>
                                </p:cTn>
                              </p:par>
                              <p:par>
                                <p:cTn id="78" presetID="35" presetClass="entr" presetSubtype="0" fill="hold"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2000"/>
                                        <p:tgtEl>
                                          <p:spTgt spid="26"/>
                                        </p:tgtEl>
                                      </p:cBhvr>
                                    </p:animEffect>
                                    <p:anim calcmode="lin" valueType="num">
                                      <p:cBhvr>
                                        <p:cTn id="81" dur="2000" fill="hold"/>
                                        <p:tgtEl>
                                          <p:spTgt spid="26"/>
                                        </p:tgtEl>
                                        <p:attrNameLst>
                                          <p:attrName>style.rotation</p:attrName>
                                        </p:attrNameLst>
                                      </p:cBhvr>
                                      <p:tavLst>
                                        <p:tav tm="0">
                                          <p:val>
                                            <p:fltVal val="720"/>
                                          </p:val>
                                        </p:tav>
                                        <p:tav tm="100000">
                                          <p:val>
                                            <p:fltVal val="0"/>
                                          </p:val>
                                        </p:tav>
                                      </p:tavLst>
                                    </p:anim>
                                    <p:anim calcmode="lin" valueType="num">
                                      <p:cBhvr>
                                        <p:cTn id="82" dur="2000" fill="hold"/>
                                        <p:tgtEl>
                                          <p:spTgt spid="26"/>
                                        </p:tgtEl>
                                        <p:attrNameLst>
                                          <p:attrName>ppt_h</p:attrName>
                                        </p:attrNameLst>
                                      </p:cBhvr>
                                      <p:tavLst>
                                        <p:tav tm="0">
                                          <p:val>
                                            <p:fltVal val="0"/>
                                          </p:val>
                                        </p:tav>
                                        <p:tav tm="100000">
                                          <p:val>
                                            <p:strVal val="#ppt_h"/>
                                          </p:val>
                                        </p:tav>
                                      </p:tavLst>
                                    </p:anim>
                                    <p:anim calcmode="lin" valueType="num">
                                      <p:cBhvr>
                                        <p:cTn id="83" dur="2000" fill="hold"/>
                                        <p:tgtEl>
                                          <p:spTgt spid="26"/>
                                        </p:tgtEl>
                                        <p:attrNameLst>
                                          <p:attrName>ppt_w</p:attrName>
                                        </p:attrNameLst>
                                      </p:cBhvr>
                                      <p:tavLst>
                                        <p:tav tm="0">
                                          <p:val>
                                            <p:fltVal val="0"/>
                                          </p:val>
                                        </p:tav>
                                        <p:tav tm="100000">
                                          <p:val>
                                            <p:strVal val="#ppt_w"/>
                                          </p:val>
                                        </p:tav>
                                      </p:tavLst>
                                    </p:anim>
                                  </p:childTnLst>
                                </p:cTn>
                              </p:par>
                              <p:par>
                                <p:cTn id="84" presetID="35" presetClass="entr" presetSubtype="0" fill="hold"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2000"/>
                                        <p:tgtEl>
                                          <p:spTgt spid="27"/>
                                        </p:tgtEl>
                                      </p:cBhvr>
                                    </p:animEffect>
                                    <p:anim calcmode="lin" valueType="num">
                                      <p:cBhvr>
                                        <p:cTn id="87" dur="2000" fill="hold"/>
                                        <p:tgtEl>
                                          <p:spTgt spid="27"/>
                                        </p:tgtEl>
                                        <p:attrNameLst>
                                          <p:attrName>style.rotation</p:attrName>
                                        </p:attrNameLst>
                                      </p:cBhvr>
                                      <p:tavLst>
                                        <p:tav tm="0">
                                          <p:val>
                                            <p:fltVal val="720"/>
                                          </p:val>
                                        </p:tav>
                                        <p:tav tm="100000">
                                          <p:val>
                                            <p:fltVal val="0"/>
                                          </p:val>
                                        </p:tav>
                                      </p:tavLst>
                                    </p:anim>
                                    <p:anim calcmode="lin" valueType="num">
                                      <p:cBhvr>
                                        <p:cTn id="88" dur="2000" fill="hold"/>
                                        <p:tgtEl>
                                          <p:spTgt spid="27"/>
                                        </p:tgtEl>
                                        <p:attrNameLst>
                                          <p:attrName>ppt_h</p:attrName>
                                        </p:attrNameLst>
                                      </p:cBhvr>
                                      <p:tavLst>
                                        <p:tav tm="0">
                                          <p:val>
                                            <p:fltVal val="0"/>
                                          </p:val>
                                        </p:tav>
                                        <p:tav tm="100000">
                                          <p:val>
                                            <p:strVal val="#ppt_h"/>
                                          </p:val>
                                        </p:tav>
                                      </p:tavLst>
                                    </p:anim>
                                    <p:anim calcmode="lin" valueType="num">
                                      <p:cBhvr>
                                        <p:cTn id="89" dur="2000" fill="hold"/>
                                        <p:tgtEl>
                                          <p:spTgt spid="27"/>
                                        </p:tgtEl>
                                        <p:attrNameLst>
                                          <p:attrName>ppt_w</p:attrName>
                                        </p:attrNameLst>
                                      </p:cBhvr>
                                      <p:tavLst>
                                        <p:tav tm="0">
                                          <p:val>
                                            <p:fltVal val="0"/>
                                          </p:val>
                                        </p:tav>
                                        <p:tav tm="100000">
                                          <p:val>
                                            <p:strVal val="#ppt_w"/>
                                          </p:val>
                                        </p:tav>
                                      </p:tavLst>
                                    </p:anim>
                                  </p:childTnLst>
                                </p:cTn>
                              </p:par>
                              <p:par>
                                <p:cTn id="90" presetID="35" presetClass="entr" presetSubtype="0" fill="hold"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2000"/>
                                        <p:tgtEl>
                                          <p:spTgt spid="28"/>
                                        </p:tgtEl>
                                      </p:cBhvr>
                                    </p:animEffect>
                                    <p:anim calcmode="lin" valueType="num">
                                      <p:cBhvr>
                                        <p:cTn id="93" dur="2000" fill="hold"/>
                                        <p:tgtEl>
                                          <p:spTgt spid="28"/>
                                        </p:tgtEl>
                                        <p:attrNameLst>
                                          <p:attrName>style.rotation</p:attrName>
                                        </p:attrNameLst>
                                      </p:cBhvr>
                                      <p:tavLst>
                                        <p:tav tm="0">
                                          <p:val>
                                            <p:fltVal val="720"/>
                                          </p:val>
                                        </p:tav>
                                        <p:tav tm="100000">
                                          <p:val>
                                            <p:fltVal val="0"/>
                                          </p:val>
                                        </p:tav>
                                      </p:tavLst>
                                    </p:anim>
                                    <p:anim calcmode="lin" valueType="num">
                                      <p:cBhvr>
                                        <p:cTn id="94" dur="2000" fill="hold"/>
                                        <p:tgtEl>
                                          <p:spTgt spid="28"/>
                                        </p:tgtEl>
                                        <p:attrNameLst>
                                          <p:attrName>ppt_h</p:attrName>
                                        </p:attrNameLst>
                                      </p:cBhvr>
                                      <p:tavLst>
                                        <p:tav tm="0">
                                          <p:val>
                                            <p:fltVal val="0"/>
                                          </p:val>
                                        </p:tav>
                                        <p:tav tm="100000">
                                          <p:val>
                                            <p:strVal val="#ppt_h"/>
                                          </p:val>
                                        </p:tav>
                                      </p:tavLst>
                                    </p:anim>
                                    <p:anim calcmode="lin" valueType="num">
                                      <p:cBhvr>
                                        <p:cTn id="95" dur="2000" fill="hold"/>
                                        <p:tgtEl>
                                          <p:spTgt spid="28"/>
                                        </p:tgtEl>
                                        <p:attrNameLst>
                                          <p:attrName>ppt_w</p:attrName>
                                        </p:attrNameLst>
                                      </p:cBhvr>
                                      <p:tavLst>
                                        <p:tav tm="0">
                                          <p:val>
                                            <p:fltVal val="0"/>
                                          </p:val>
                                        </p:tav>
                                        <p:tav tm="100000">
                                          <p:val>
                                            <p:strVal val="#ppt_w"/>
                                          </p:val>
                                        </p:tav>
                                      </p:tavLst>
                                    </p:anim>
                                  </p:childTnLst>
                                </p:cTn>
                              </p:par>
                              <p:par>
                                <p:cTn id="96" presetID="35" presetClass="entr" presetSubtype="0" fill="hold" nodeType="with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2000"/>
                                        <p:tgtEl>
                                          <p:spTgt spid="29"/>
                                        </p:tgtEl>
                                      </p:cBhvr>
                                    </p:animEffect>
                                    <p:anim calcmode="lin" valueType="num">
                                      <p:cBhvr>
                                        <p:cTn id="99" dur="2000" fill="hold"/>
                                        <p:tgtEl>
                                          <p:spTgt spid="29"/>
                                        </p:tgtEl>
                                        <p:attrNameLst>
                                          <p:attrName>style.rotation</p:attrName>
                                        </p:attrNameLst>
                                      </p:cBhvr>
                                      <p:tavLst>
                                        <p:tav tm="0">
                                          <p:val>
                                            <p:fltVal val="720"/>
                                          </p:val>
                                        </p:tav>
                                        <p:tav tm="100000">
                                          <p:val>
                                            <p:fltVal val="0"/>
                                          </p:val>
                                        </p:tav>
                                      </p:tavLst>
                                    </p:anim>
                                    <p:anim calcmode="lin" valueType="num">
                                      <p:cBhvr>
                                        <p:cTn id="100" dur="2000" fill="hold"/>
                                        <p:tgtEl>
                                          <p:spTgt spid="29"/>
                                        </p:tgtEl>
                                        <p:attrNameLst>
                                          <p:attrName>ppt_h</p:attrName>
                                        </p:attrNameLst>
                                      </p:cBhvr>
                                      <p:tavLst>
                                        <p:tav tm="0">
                                          <p:val>
                                            <p:fltVal val="0"/>
                                          </p:val>
                                        </p:tav>
                                        <p:tav tm="100000">
                                          <p:val>
                                            <p:strVal val="#ppt_h"/>
                                          </p:val>
                                        </p:tav>
                                      </p:tavLst>
                                    </p:anim>
                                    <p:anim calcmode="lin" valueType="num">
                                      <p:cBhvr>
                                        <p:cTn id="101"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8" grpId="0"/>
      <p:bldP spid="19" grpId="0"/>
      <p:bldP spid="20" grpId="0"/>
      <p:bldP spid="21"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8824913" y="3702050"/>
            <a:ext cx="2319337" cy="2303463"/>
          </a:xfrm>
          <a:custGeom>
            <a:avLst/>
            <a:gdLst>
              <a:gd name="connsiteX0" fmla="*/ 2309219 w 2309219"/>
              <a:gd name="connsiteY0" fmla="*/ 1127332 h 2309712"/>
              <a:gd name="connsiteX1" fmla="*/ 1168304 w 2309219"/>
              <a:gd name="connsiteY1" fmla="*/ 2309712 h 2309712"/>
              <a:gd name="connsiteX2" fmla="*/ 0 w 2309219"/>
              <a:gd name="connsiteY2" fmla="*/ 1182378 h 2309712"/>
              <a:gd name="connsiteX3" fmla="*/ 1140915 w 2309219"/>
              <a:gd name="connsiteY3" fmla="*/ 0 h 2309712"/>
              <a:gd name="connsiteX4" fmla="*/ 2309219 w 2309219"/>
              <a:gd name="connsiteY4" fmla="*/ 1127332 h 23097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09219" h="2309712">
                <a:moveTo>
                  <a:pt x="2309219" y="1127332"/>
                </a:moveTo>
                <a:lnTo>
                  <a:pt x="1168304" y="2309712"/>
                </a:lnTo>
                <a:lnTo>
                  <a:pt x="0" y="1182378"/>
                </a:lnTo>
                <a:lnTo>
                  <a:pt x="1140915" y="0"/>
                </a:lnTo>
                <a:lnTo>
                  <a:pt x="2309219" y="112733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
          <p:cNvSpPr/>
          <p:nvPr/>
        </p:nvSpPr>
        <p:spPr>
          <a:xfrm>
            <a:off x="9275763" y="4008438"/>
            <a:ext cx="1414462" cy="1979612"/>
          </a:xfrm>
          <a:custGeom>
            <a:avLst/>
            <a:gdLst>
              <a:gd name="connsiteX0" fmla="*/ 1193028 w 1408129"/>
              <a:gd name="connsiteY0" fmla="*/ 197329 h 1984500"/>
              <a:gd name="connsiteX1" fmla="*/ 1210798 w 1408129"/>
              <a:gd name="connsiteY1" fmla="*/ 1193027 h 1984500"/>
              <a:gd name="connsiteX2" fmla="*/ 726916 w 1408129"/>
              <a:gd name="connsiteY2" fmla="*/ 1984501 h 1984500"/>
              <a:gd name="connsiteX3" fmla="*/ 215100 w 1408129"/>
              <a:gd name="connsiteY3" fmla="*/ 1210798 h 1984500"/>
              <a:gd name="connsiteX4" fmla="*/ 197330 w 1408129"/>
              <a:gd name="connsiteY4" fmla="*/ 215100 h 1984500"/>
              <a:gd name="connsiteX5" fmla="*/ 1193028 w 1408129"/>
              <a:gd name="connsiteY5" fmla="*/ 197329 h 19845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08129" h="1984500">
                <a:moveTo>
                  <a:pt x="1193028" y="197329"/>
                </a:moveTo>
                <a:cubicBezTo>
                  <a:pt x="1472889" y="467377"/>
                  <a:pt x="1480846" y="913166"/>
                  <a:pt x="1210798" y="1193027"/>
                </a:cubicBezTo>
                <a:cubicBezTo>
                  <a:pt x="1001201" y="1410243"/>
                  <a:pt x="839907" y="1674067"/>
                  <a:pt x="726916" y="1984501"/>
                </a:cubicBezTo>
                <a:cubicBezTo>
                  <a:pt x="602922" y="1678297"/>
                  <a:pt x="432316" y="1420397"/>
                  <a:pt x="215100" y="1210798"/>
                </a:cubicBezTo>
                <a:cubicBezTo>
                  <a:pt x="-64760" y="940752"/>
                  <a:pt x="-72716" y="494963"/>
                  <a:pt x="197330" y="215100"/>
                </a:cubicBezTo>
                <a:cubicBezTo>
                  <a:pt x="467377" y="-64760"/>
                  <a:pt x="913166" y="-72716"/>
                  <a:pt x="1193028" y="197329"/>
                </a:cubicBezTo>
              </a:path>
            </a:pathLst>
          </a:custGeom>
          <a:solidFill>
            <a:srgbClr val="3384D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
          <p:cNvSpPr/>
          <p:nvPr/>
        </p:nvSpPr>
        <p:spPr>
          <a:xfrm>
            <a:off x="9236075" y="6132513"/>
            <a:ext cx="1498600" cy="330200"/>
          </a:xfrm>
          <a:custGeom>
            <a:avLst/>
            <a:gdLst>
              <a:gd name="connsiteX0" fmla="*/ 0 w 1492504"/>
              <a:gd name="connsiteY0" fmla="*/ 0 h 330401"/>
              <a:gd name="connsiteX1" fmla="*/ 1492504 w 1492504"/>
              <a:gd name="connsiteY1" fmla="*/ 0 h 330401"/>
              <a:gd name="connsiteX2" fmla="*/ 1492504 w 1492504"/>
              <a:gd name="connsiteY2" fmla="*/ 330401 h 330401"/>
              <a:gd name="connsiteX3" fmla="*/ 0 w 1492504"/>
              <a:gd name="connsiteY3" fmla="*/ 330401 h 330401"/>
              <a:gd name="connsiteX4" fmla="*/ 0 w 1492504"/>
              <a:gd name="connsiteY4" fmla="*/ 0 h 3304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92504" h="330401">
                <a:moveTo>
                  <a:pt x="0" y="0"/>
                </a:moveTo>
                <a:lnTo>
                  <a:pt x="1492504" y="0"/>
                </a:lnTo>
                <a:lnTo>
                  <a:pt x="1492504" y="330401"/>
                </a:lnTo>
                <a:lnTo>
                  <a:pt x="0" y="330401"/>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3"/>
          <p:cNvSpPr/>
          <p:nvPr/>
        </p:nvSpPr>
        <p:spPr>
          <a:xfrm>
            <a:off x="4711700" y="3702050"/>
            <a:ext cx="2319338" cy="2303463"/>
          </a:xfrm>
          <a:custGeom>
            <a:avLst/>
            <a:gdLst>
              <a:gd name="connsiteX0" fmla="*/ 2309219 w 2309219"/>
              <a:gd name="connsiteY0" fmla="*/ 1127332 h 2309712"/>
              <a:gd name="connsiteX1" fmla="*/ 1168303 w 2309219"/>
              <a:gd name="connsiteY1" fmla="*/ 2309712 h 2309712"/>
              <a:gd name="connsiteX2" fmla="*/ 0 w 2309219"/>
              <a:gd name="connsiteY2" fmla="*/ 1182378 h 2309712"/>
              <a:gd name="connsiteX3" fmla="*/ 1140914 w 2309219"/>
              <a:gd name="connsiteY3" fmla="*/ 0 h 2309712"/>
              <a:gd name="connsiteX4" fmla="*/ 2309219 w 2309219"/>
              <a:gd name="connsiteY4" fmla="*/ 1127332 h 23097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09219" h="2309712">
                <a:moveTo>
                  <a:pt x="2309219" y="1127332"/>
                </a:moveTo>
                <a:lnTo>
                  <a:pt x="1168303" y="2309712"/>
                </a:lnTo>
                <a:lnTo>
                  <a:pt x="0" y="1182378"/>
                </a:lnTo>
                <a:lnTo>
                  <a:pt x="1140914" y="0"/>
                </a:lnTo>
                <a:lnTo>
                  <a:pt x="2309219" y="112733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3"/>
          <p:cNvSpPr/>
          <p:nvPr/>
        </p:nvSpPr>
        <p:spPr>
          <a:xfrm>
            <a:off x="5162550" y="4008438"/>
            <a:ext cx="1412875" cy="1979612"/>
          </a:xfrm>
          <a:custGeom>
            <a:avLst/>
            <a:gdLst>
              <a:gd name="connsiteX0" fmla="*/ 1193027 w 1408129"/>
              <a:gd name="connsiteY0" fmla="*/ 197329 h 1984500"/>
              <a:gd name="connsiteX1" fmla="*/ 1210798 w 1408129"/>
              <a:gd name="connsiteY1" fmla="*/ 1193027 h 1984500"/>
              <a:gd name="connsiteX2" fmla="*/ 726917 w 1408129"/>
              <a:gd name="connsiteY2" fmla="*/ 1984501 h 1984500"/>
              <a:gd name="connsiteX3" fmla="*/ 215101 w 1408129"/>
              <a:gd name="connsiteY3" fmla="*/ 1210798 h 1984500"/>
              <a:gd name="connsiteX4" fmla="*/ 197330 w 1408129"/>
              <a:gd name="connsiteY4" fmla="*/ 215100 h 1984500"/>
              <a:gd name="connsiteX5" fmla="*/ 1193027 w 1408129"/>
              <a:gd name="connsiteY5" fmla="*/ 197329 h 19845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08129" h="1984500">
                <a:moveTo>
                  <a:pt x="1193027" y="197329"/>
                </a:moveTo>
                <a:cubicBezTo>
                  <a:pt x="1472890" y="467377"/>
                  <a:pt x="1480845" y="913166"/>
                  <a:pt x="1210798" y="1193027"/>
                </a:cubicBezTo>
                <a:cubicBezTo>
                  <a:pt x="1001200" y="1410243"/>
                  <a:pt x="839906" y="1674067"/>
                  <a:pt x="726917" y="1984501"/>
                </a:cubicBezTo>
                <a:cubicBezTo>
                  <a:pt x="602921" y="1678297"/>
                  <a:pt x="432315" y="1420397"/>
                  <a:pt x="215101" y="1210798"/>
                </a:cubicBezTo>
                <a:cubicBezTo>
                  <a:pt x="-64760" y="940752"/>
                  <a:pt x="-72716" y="494963"/>
                  <a:pt x="197330" y="215100"/>
                </a:cubicBezTo>
                <a:cubicBezTo>
                  <a:pt x="467378" y="-64760"/>
                  <a:pt x="913167" y="-72716"/>
                  <a:pt x="1193027" y="197329"/>
                </a:cubicBezTo>
              </a:path>
            </a:pathLst>
          </a:custGeom>
          <a:solidFill>
            <a:srgbClr val="3384D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3"/>
          <p:cNvSpPr/>
          <p:nvPr/>
        </p:nvSpPr>
        <p:spPr>
          <a:xfrm>
            <a:off x="6769100" y="3702050"/>
            <a:ext cx="2319338" cy="2303463"/>
          </a:xfrm>
          <a:custGeom>
            <a:avLst/>
            <a:gdLst>
              <a:gd name="connsiteX0" fmla="*/ 2309219 w 2309219"/>
              <a:gd name="connsiteY0" fmla="*/ 1127332 h 2309712"/>
              <a:gd name="connsiteX1" fmla="*/ 1168304 w 2309219"/>
              <a:gd name="connsiteY1" fmla="*/ 2309712 h 2309712"/>
              <a:gd name="connsiteX2" fmla="*/ 0 w 2309219"/>
              <a:gd name="connsiteY2" fmla="*/ 1182378 h 2309712"/>
              <a:gd name="connsiteX3" fmla="*/ 1140915 w 2309219"/>
              <a:gd name="connsiteY3" fmla="*/ 0 h 2309712"/>
              <a:gd name="connsiteX4" fmla="*/ 2309219 w 2309219"/>
              <a:gd name="connsiteY4" fmla="*/ 1127332 h 23097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09219" h="2309712">
                <a:moveTo>
                  <a:pt x="2309219" y="1127332"/>
                </a:moveTo>
                <a:lnTo>
                  <a:pt x="1168304" y="2309712"/>
                </a:lnTo>
                <a:lnTo>
                  <a:pt x="0" y="1182378"/>
                </a:lnTo>
                <a:lnTo>
                  <a:pt x="1140915" y="0"/>
                </a:lnTo>
                <a:lnTo>
                  <a:pt x="2309219" y="112733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3"/>
          <p:cNvSpPr/>
          <p:nvPr/>
        </p:nvSpPr>
        <p:spPr>
          <a:xfrm>
            <a:off x="7218363" y="4008438"/>
            <a:ext cx="1414462" cy="1979612"/>
          </a:xfrm>
          <a:custGeom>
            <a:avLst/>
            <a:gdLst>
              <a:gd name="connsiteX0" fmla="*/ 1193028 w 1408129"/>
              <a:gd name="connsiteY0" fmla="*/ 197329 h 1984500"/>
              <a:gd name="connsiteX1" fmla="*/ 1210798 w 1408129"/>
              <a:gd name="connsiteY1" fmla="*/ 1193027 h 1984500"/>
              <a:gd name="connsiteX2" fmla="*/ 726916 w 1408129"/>
              <a:gd name="connsiteY2" fmla="*/ 1984501 h 1984500"/>
              <a:gd name="connsiteX3" fmla="*/ 215100 w 1408129"/>
              <a:gd name="connsiteY3" fmla="*/ 1210798 h 1984500"/>
              <a:gd name="connsiteX4" fmla="*/ 197331 w 1408129"/>
              <a:gd name="connsiteY4" fmla="*/ 215100 h 1984500"/>
              <a:gd name="connsiteX5" fmla="*/ 1193028 w 1408129"/>
              <a:gd name="connsiteY5" fmla="*/ 197329 h 19845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08129" h="1984500">
                <a:moveTo>
                  <a:pt x="1193028" y="197329"/>
                </a:moveTo>
                <a:cubicBezTo>
                  <a:pt x="1472889" y="467377"/>
                  <a:pt x="1480846" y="913166"/>
                  <a:pt x="1210798" y="1193027"/>
                </a:cubicBezTo>
                <a:cubicBezTo>
                  <a:pt x="1001201" y="1410243"/>
                  <a:pt x="839907" y="1674067"/>
                  <a:pt x="726916" y="1984501"/>
                </a:cubicBezTo>
                <a:cubicBezTo>
                  <a:pt x="602922" y="1678297"/>
                  <a:pt x="432316" y="1420397"/>
                  <a:pt x="215100" y="1210798"/>
                </a:cubicBezTo>
                <a:cubicBezTo>
                  <a:pt x="-64760" y="940752"/>
                  <a:pt x="-72716" y="494963"/>
                  <a:pt x="197331" y="215100"/>
                </a:cubicBezTo>
                <a:cubicBezTo>
                  <a:pt x="467377" y="-64760"/>
                  <a:pt x="913166" y="-72716"/>
                  <a:pt x="1193028" y="197329"/>
                </a:cubicBezTo>
              </a:path>
            </a:pathLst>
          </a:custGeom>
          <a:solidFill>
            <a:srgbClr val="3384D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3"/>
          <p:cNvSpPr/>
          <p:nvPr/>
        </p:nvSpPr>
        <p:spPr>
          <a:xfrm>
            <a:off x="4019550" y="3219450"/>
            <a:ext cx="7599363" cy="266700"/>
          </a:xfrm>
          <a:custGeom>
            <a:avLst/>
            <a:gdLst>
              <a:gd name="connsiteX0" fmla="*/ 0 w 7567469"/>
              <a:gd name="connsiteY0" fmla="*/ 0 h 266700"/>
              <a:gd name="connsiteX1" fmla="*/ 7567469 w 7567469"/>
              <a:gd name="connsiteY1" fmla="*/ 0 h 266700"/>
              <a:gd name="connsiteX2" fmla="*/ 7567469 w 7567469"/>
              <a:gd name="connsiteY2" fmla="*/ 266700 h 266700"/>
              <a:gd name="connsiteX3" fmla="*/ 0 w 7567469"/>
              <a:gd name="connsiteY3" fmla="*/ 266700 h 266700"/>
              <a:gd name="connsiteX4" fmla="*/ 0 w 7567469"/>
              <a:gd name="connsiteY4" fmla="*/ 0 h 266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67469" h="266700">
                <a:moveTo>
                  <a:pt x="0" y="0"/>
                </a:moveTo>
                <a:lnTo>
                  <a:pt x="7567469" y="0"/>
                </a:lnTo>
                <a:lnTo>
                  <a:pt x="7567469" y="266700"/>
                </a:lnTo>
                <a:lnTo>
                  <a:pt x="0" y="266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3"/>
          <p:cNvSpPr/>
          <p:nvPr/>
        </p:nvSpPr>
        <p:spPr>
          <a:xfrm>
            <a:off x="52388" y="695325"/>
            <a:ext cx="3932237" cy="6142038"/>
          </a:xfrm>
          <a:custGeom>
            <a:avLst/>
            <a:gdLst>
              <a:gd name="connsiteX0" fmla="*/ 0 w 3915017"/>
              <a:gd name="connsiteY0" fmla="*/ 0 h 6159500"/>
              <a:gd name="connsiteX1" fmla="*/ 3915017 w 3915017"/>
              <a:gd name="connsiteY1" fmla="*/ 0 h 6159500"/>
              <a:gd name="connsiteX2" fmla="*/ 3915017 w 3915017"/>
              <a:gd name="connsiteY2" fmla="*/ 6159499 h 6159500"/>
              <a:gd name="connsiteX3" fmla="*/ 0 w 3915017"/>
              <a:gd name="connsiteY3" fmla="*/ 6159499 h 6159500"/>
              <a:gd name="connsiteX4" fmla="*/ 0 w 3915017"/>
              <a:gd name="connsiteY4" fmla="*/ 0 h 6159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15017" h="6159500">
                <a:moveTo>
                  <a:pt x="0" y="0"/>
                </a:moveTo>
                <a:lnTo>
                  <a:pt x="3915017" y="0"/>
                </a:lnTo>
                <a:lnTo>
                  <a:pt x="3915017" y="6159499"/>
                </a:lnTo>
                <a:lnTo>
                  <a:pt x="0" y="61594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3"/>
          <p:cNvSpPr/>
          <p:nvPr/>
        </p:nvSpPr>
        <p:spPr>
          <a:xfrm>
            <a:off x="8183563" y="519113"/>
            <a:ext cx="3448050" cy="671512"/>
          </a:xfrm>
          <a:custGeom>
            <a:avLst/>
            <a:gdLst>
              <a:gd name="connsiteX0" fmla="*/ 272256 w 3433468"/>
              <a:gd name="connsiteY0" fmla="*/ 6350 h 673100"/>
              <a:gd name="connsiteX1" fmla="*/ 137818 w 3433468"/>
              <a:gd name="connsiteY1" fmla="*/ 135440 h 673100"/>
              <a:gd name="connsiteX2" fmla="*/ 137818 w 3433468"/>
              <a:gd name="connsiteY2" fmla="*/ 408490 h 673100"/>
              <a:gd name="connsiteX3" fmla="*/ 6350 w 3433468"/>
              <a:gd name="connsiteY3" fmla="*/ 498978 h 673100"/>
              <a:gd name="connsiteX4" fmla="*/ 160337 w 3433468"/>
              <a:gd name="connsiteY4" fmla="*/ 605340 h 673100"/>
              <a:gd name="connsiteX5" fmla="*/ 272256 w 3433468"/>
              <a:gd name="connsiteY5" fmla="*/ 666750 h 673100"/>
              <a:gd name="connsiteX6" fmla="*/ 3292078 w 3433468"/>
              <a:gd name="connsiteY6" fmla="*/ 666750 h 673100"/>
              <a:gd name="connsiteX7" fmla="*/ 3427118 w 3433468"/>
              <a:gd name="connsiteY7" fmla="*/ 533903 h 673100"/>
              <a:gd name="connsiteX8" fmla="*/ 3427118 w 3433468"/>
              <a:gd name="connsiteY8" fmla="*/ 135440 h 673100"/>
              <a:gd name="connsiteX9" fmla="*/ 3292078 w 3433468"/>
              <a:gd name="connsiteY9" fmla="*/ 6350 h 673100"/>
              <a:gd name="connsiteX10" fmla="*/ 272256 w 3433468"/>
              <a:gd name="connsiteY10" fmla="*/ 6350 h 673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433468" h="673100">
                <a:moveTo>
                  <a:pt x="272256" y="6350"/>
                </a:moveTo>
                <a:cubicBezTo>
                  <a:pt x="197571" y="106"/>
                  <a:pt x="137818" y="60755"/>
                  <a:pt x="137818" y="135440"/>
                </a:cubicBezTo>
                <a:lnTo>
                  <a:pt x="137818" y="408490"/>
                </a:lnTo>
                <a:lnTo>
                  <a:pt x="6350" y="498978"/>
                </a:lnTo>
                <a:lnTo>
                  <a:pt x="160337" y="605340"/>
                </a:lnTo>
                <a:cubicBezTo>
                  <a:pt x="184386" y="642780"/>
                  <a:pt x="224453" y="666750"/>
                  <a:pt x="272256" y="666750"/>
                </a:cubicBezTo>
                <a:lnTo>
                  <a:pt x="3292078" y="666750"/>
                </a:lnTo>
                <a:cubicBezTo>
                  <a:pt x="3366763" y="666750"/>
                  <a:pt x="3427118" y="608587"/>
                  <a:pt x="3427118" y="533903"/>
                </a:cubicBezTo>
                <a:lnTo>
                  <a:pt x="3427118" y="135440"/>
                </a:lnTo>
                <a:cubicBezTo>
                  <a:pt x="3427118" y="60755"/>
                  <a:pt x="3366763" y="6350"/>
                  <a:pt x="3292078" y="6350"/>
                </a:cubicBezTo>
                <a:lnTo>
                  <a:pt x="272256" y="6350"/>
                </a:lnTo>
              </a:path>
            </a:pathLst>
          </a:custGeom>
          <a:solidFill>
            <a:srgbClr val="000000">
              <a:alpha val="0"/>
            </a:srgbClr>
          </a:solidFill>
          <a:ln w="12700">
            <a:solidFill>
              <a:srgbClr val="4472C4">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507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696913"/>
            <a:ext cx="3941763" cy="61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538" y="12700"/>
            <a:ext cx="6950075"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3450" y="6078538"/>
            <a:ext cx="12874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4488" y="6116638"/>
            <a:ext cx="15049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4" name="TextBox 1"/>
          <p:cNvSpPr txBox="1">
            <a:spLocks noChangeArrowheads="1"/>
          </p:cNvSpPr>
          <p:nvPr/>
        </p:nvSpPr>
        <p:spPr bwMode="auto">
          <a:xfrm>
            <a:off x="7346950" y="4521200"/>
            <a:ext cx="115411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14300" algn="l"/>
              </a:tabLst>
              <a:defRPr>
                <a:solidFill>
                  <a:schemeClr val="tx1"/>
                </a:solidFill>
                <a:latin typeface="Arial" panose="020B0604020202020204" pitchFamily="34" charset="0"/>
                <a:ea typeface="宋体" panose="02010600030101010101" pitchFamily="2" charset="-122"/>
              </a:defRPr>
            </a:lvl1pPr>
            <a:lvl2pPr marL="742950" indent="-285750">
              <a:tabLst>
                <a:tab pos="114300" algn="l"/>
              </a:tabLst>
              <a:defRPr>
                <a:solidFill>
                  <a:schemeClr val="tx1"/>
                </a:solidFill>
                <a:latin typeface="Arial" panose="020B0604020202020204" pitchFamily="34" charset="0"/>
                <a:ea typeface="宋体" panose="02010600030101010101" pitchFamily="2" charset="-122"/>
              </a:defRPr>
            </a:lvl2pPr>
            <a:lvl3pPr marL="1143000" indent="-228600">
              <a:tabLst>
                <a:tab pos="114300" algn="l"/>
              </a:tabLst>
              <a:defRPr>
                <a:solidFill>
                  <a:schemeClr val="tx1"/>
                </a:solidFill>
                <a:latin typeface="Arial" panose="020B0604020202020204" pitchFamily="34" charset="0"/>
                <a:ea typeface="宋体" panose="02010600030101010101" pitchFamily="2" charset="-122"/>
              </a:defRPr>
            </a:lvl3pPr>
            <a:lvl4pPr marL="1600200" indent="-228600">
              <a:tabLst>
                <a:tab pos="114300" algn="l"/>
              </a:tabLst>
              <a:defRPr>
                <a:solidFill>
                  <a:schemeClr val="tx1"/>
                </a:solidFill>
                <a:latin typeface="Arial" panose="020B0604020202020204" pitchFamily="34" charset="0"/>
                <a:ea typeface="宋体" panose="02010600030101010101" pitchFamily="2" charset="-122"/>
              </a:defRPr>
            </a:lvl4pPr>
            <a:lvl5pPr marL="2057400" indent="-228600">
              <a:tabLst>
                <a:tab pos="1143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143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143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143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143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a:solidFill>
                  <a:srgbClr val="FFFFFF"/>
                </a:solidFill>
                <a:latin typeface="微软雅黑" panose="020B0503020204020204" pitchFamily="34" charset="-122"/>
                <a:ea typeface="微软雅黑" panose="020B0503020204020204" pitchFamily="34" charset="-122"/>
              </a:rPr>
              <a:t>首部冷姿势</a:t>
            </a:r>
          </a:p>
          <a:p>
            <a:pPr eaLnBrk="1" hangingPunct="1">
              <a:lnSpc>
                <a:spcPts val="2100"/>
              </a:lnSpc>
            </a:pPr>
            <a:r>
              <a:rPr lang="en-US" altLang="zh-CN">
                <a:latin typeface="Century Gothic" panose="020B0502020202020204" pitchFamily="34" charset="0"/>
                <a:ea typeface="微软雅黑" panose="020B0503020204020204" pitchFamily="34" charset="-122"/>
              </a:rPr>
              <a:t>	</a:t>
            </a:r>
            <a:r>
              <a:rPr lang="en-US" altLang="zh-CN">
                <a:solidFill>
                  <a:srgbClr val="FFFFFF"/>
                </a:solidFill>
                <a:latin typeface="微软雅黑" panose="020B0503020204020204" pitchFamily="34" charset="-122"/>
                <a:ea typeface="微软雅黑" panose="020B0503020204020204" pitchFamily="34" charset="-122"/>
              </a:rPr>
              <a:t>爆笑喜剧</a:t>
            </a:r>
          </a:p>
        </p:txBody>
      </p:sp>
      <p:sp>
        <p:nvSpPr>
          <p:cNvPr id="45075" name="TextBox 1"/>
          <p:cNvSpPr txBox="1">
            <a:spLocks noChangeArrowheads="1"/>
          </p:cNvSpPr>
          <p:nvPr/>
        </p:nvSpPr>
        <p:spPr bwMode="auto">
          <a:xfrm>
            <a:off x="9399588" y="4521200"/>
            <a:ext cx="1154112"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a:solidFill>
                  <a:srgbClr val="FFFFFF"/>
                </a:solidFill>
                <a:latin typeface="微软雅黑" panose="020B0503020204020204" pitchFamily="34" charset="-122"/>
                <a:ea typeface="微软雅黑" panose="020B0503020204020204" pitchFamily="34" charset="-122"/>
              </a:rPr>
              <a:t>开创移动端</a:t>
            </a:r>
          </a:p>
          <a:p>
            <a:pPr eaLnBrk="1" hangingPunct="1">
              <a:lnSpc>
                <a:spcPts val="2100"/>
              </a:lnSpc>
            </a:pPr>
            <a:r>
              <a:rPr lang="en-US" altLang="zh-CN">
                <a:solidFill>
                  <a:srgbClr val="FFFFFF"/>
                </a:solidFill>
                <a:latin typeface="微软雅黑" panose="020B0503020204020204" pitchFamily="34" charset="-122"/>
                <a:ea typeface="微软雅黑" panose="020B0503020204020204" pitchFamily="34" charset="-122"/>
              </a:rPr>
              <a:t>百科段子剧</a:t>
            </a:r>
          </a:p>
        </p:txBody>
      </p:sp>
      <p:sp>
        <p:nvSpPr>
          <p:cNvPr id="45076" name="TextBox 1"/>
          <p:cNvSpPr txBox="1">
            <a:spLocks noChangeArrowheads="1"/>
          </p:cNvSpPr>
          <p:nvPr/>
        </p:nvSpPr>
        <p:spPr bwMode="auto">
          <a:xfrm>
            <a:off x="4094163" y="3254375"/>
            <a:ext cx="904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2</a:t>
            </a:r>
          </a:p>
        </p:txBody>
      </p:sp>
      <p:sp>
        <p:nvSpPr>
          <p:cNvPr id="45077" name="TextBox 1"/>
          <p:cNvSpPr txBox="1">
            <a:spLocks noChangeArrowheads="1"/>
          </p:cNvSpPr>
          <p:nvPr/>
        </p:nvSpPr>
        <p:spPr bwMode="auto">
          <a:xfrm>
            <a:off x="4337050" y="3254375"/>
            <a:ext cx="889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0</a:t>
            </a:r>
          </a:p>
        </p:txBody>
      </p:sp>
      <p:sp>
        <p:nvSpPr>
          <p:cNvPr id="45078" name="TextBox 1"/>
          <p:cNvSpPr txBox="1">
            <a:spLocks noChangeArrowheads="1"/>
          </p:cNvSpPr>
          <p:nvPr/>
        </p:nvSpPr>
        <p:spPr bwMode="auto">
          <a:xfrm>
            <a:off x="4578350" y="3254375"/>
            <a:ext cx="904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1</a:t>
            </a:r>
          </a:p>
        </p:txBody>
      </p:sp>
      <p:sp>
        <p:nvSpPr>
          <p:cNvPr id="45079" name="TextBox 1"/>
          <p:cNvSpPr txBox="1">
            <a:spLocks noChangeArrowheads="1"/>
          </p:cNvSpPr>
          <p:nvPr/>
        </p:nvSpPr>
        <p:spPr bwMode="auto">
          <a:xfrm>
            <a:off x="4821238" y="3254375"/>
            <a:ext cx="904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4</a:t>
            </a:r>
          </a:p>
        </p:txBody>
      </p:sp>
      <p:sp>
        <p:nvSpPr>
          <p:cNvPr id="45080" name="TextBox 1"/>
          <p:cNvSpPr txBox="1">
            <a:spLocks noChangeArrowheads="1"/>
          </p:cNvSpPr>
          <p:nvPr/>
        </p:nvSpPr>
        <p:spPr bwMode="auto">
          <a:xfrm>
            <a:off x="5076825" y="3254375"/>
            <a:ext cx="1539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年</a:t>
            </a:r>
          </a:p>
        </p:txBody>
      </p:sp>
      <p:sp>
        <p:nvSpPr>
          <p:cNvPr id="45081" name="TextBox 1"/>
          <p:cNvSpPr txBox="1">
            <a:spLocks noChangeArrowheads="1"/>
          </p:cNvSpPr>
          <p:nvPr/>
        </p:nvSpPr>
        <p:spPr bwMode="auto">
          <a:xfrm>
            <a:off x="5383213" y="3254375"/>
            <a:ext cx="889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7</a:t>
            </a:r>
          </a:p>
        </p:txBody>
      </p:sp>
      <p:sp>
        <p:nvSpPr>
          <p:cNvPr id="45082" name="TextBox 1"/>
          <p:cNvSpPr txBox="1">
            <a:spLocks noChangeArrowheads="1"/>
          </p:cNvSpPr>
          <p:nvPr/>
        </p:nvSpPr>
        <p:spPr bwMode="auto">
          <a:xfrm>
            <a:off x="5624513" y="3254375"/>
            <a:ext cx="1539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月</a:t>
            </a:r>
          </a:p>
        </p:txBody>
      </p:sp>
      <p:sp>
        <p:nvSpPr>
          <p:cNvPr id="45083" name="TextBox 1"/>
          <p:cNvSpPr txBox="1">
            <a:spLocks noChangeArrowheads="1"/>
          </p:cNvSpPr>
          <p:nvPr/>
        </p:nvSpPr>
        <p:spPr bwMode="auto">
          <a:xfrm>
            <a:off x="5930900" y="3254375"/>
            <a:ext cx="904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2</a:t>
            </a:r>
          </a:p>
        </p:txBody>
      </p:sp>
      <p:sp>
        <p:nvSpPr>
          <p:cNvPr id="45084" name="TextBox 1"/>
          <p:cNvSpPr txBox="1">
            <a:spLocks noChangeArrowheads="1"/>
          </p:cNvSpPr>
          <p:nvPr/>
        </p:nvSpPr>
        <p:spPr bwMode="auto">
          <a:xfrm>
            <a:off x="6186488" y="3254375"/>
            <a:ext cx="889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3</a:t>
            </a:r>
          </a:p>
        </p:txBody>
      </p:sp>
      <p:sp>
        <p:nvSpPr>
          <p:cNvPr id="45085" name="TextBox 1"/>
          <p:cNvSpPr txBox="1">
            <a:spLocks noChangeArrowheads="1"/>
          </p:cNvSpPr>
          <p:nvPr/>
        </p:nvSpPr>
        <p:spPr bwMode="auto">
          <a:xfrm>
            <a:off x="6427788" y="3254375"/>
            <a:ext cx="1539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日</a:t>
            </a:r>
          </a:p>
        </p:txBody>
      </p:sp>
      <p:sp>
        <p:nvSpPr>
          <p:cNvPr id="45086" name="TextBox 1"/>
          <p:cNvSpPr txBox="1">
            <a:spLocks noChangeArrowheads="1"/>
          </p:cNvSpPr>
          <p:nvPr/>
        </p:nvSpPr>
        <p:spPr bwMode="auto">
          <a:xfrm>
            <a:off x="6734175" y="3254375"/>
            <a:ext cx="1539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上</a:t>
            </a:r>
          </a:p>
        </p:txBody>
      </p:sp>
      <p:sp>
        <p:nvSpPr>
          <p:cNvPr id="45087" name="TextBox 1"/>
          <p:cNvSpPr txBox="1">
            <a:spLocks noChangeArrowheads="1"/>
          </p:cNvSpPr>
          <p:nvPr/>
        </p:nvSpPr>
        <p:spPr bwMode="auto">
          <a:xfrm>
            <a:off x="7040563" y="3254375"/>
            <a:ext cx="34925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线</a:t>
            </a:r>
            <a:r>
              <a:rPr lang="en-US" altLang="zh-CN" sz="12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a:solidFill>
                  <a:srgbClr val="000000"/>
                </a:solidFill>
                <a:latin typeface="微软雅黑" panose="020B0503020204020204" pitchFamily="34" charset="-122"/>
                <a:ea typeface="微软雅黑" panose="020B0503020204020204" pitchFamily="34" charset="-122"/>
              </a:rPr>
              <a:t>|</a:t>
            </a:r>
          </a:p>
        </p:txBody>
      </p:sp>
      <p:sp>
        <p:nvSpPr>
          <p:cNvPr id="45088" name="TextBox 1"/>
          <p:cNvSpPr txBox="1">
            <a:spLocks noChangeArrowheads="1"/>
          </p:cNvSpPr>
          <p:nvPr/>
        </p:nvSpPr>
        <p:spPr bwMode="auto">
          <a:xfrm>
            <a:off x="7615238" y="3254375"/>
            <a:ext cx="889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1</a:t>
            </a:r>
          </a:p>
        </p:txBody>
      </p:sp>
      <p:sp>
        <p:nvSpPr>
          <p:cNvPr id="45089" name="TextBox 1"/>
          <p:cNvSpPr txBox="1">
            <a:spLocks noChangeArrowheads="1"/>
          </p:cNvSpPr>
          <p:nvPr/>
        </p:nvSpPr>
        <p:spPr bwMode="auto">
          <a:xfrm>
            <a:off x="7869238" y="3254375"/>
            <a:ext cx="904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0</a:t>
            </a:r>
          </a:p>
        </p:txBody>
      </p:sp>
      <p:sp>
        <p:nvSpPr>
          <p:cNvPr id="45090" name="TextBox 1"/>
          <p:cNvSpPr txBox="1">
            <a:spLocks noChangeArrowheads="1"/>
          </p:cNvSpPr>
          <p:nvPr/>
        </p:nvSpPr>
        <p:spPr bwMode="auto">
          <a:xfrm>
            <a:off x="8112125" y="3254375"/>
            <a:ext cx="1539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集</a:t>
            </a:r>
          </a:p>
        </p:txBody>
      </p:sp>
      <p:sp>
        <p:nvSpPr>
          <p:cNvPr id="45091" name="TextBox 1"/>
          <p:cNvSpPr txBox="1">
            <a:spLocks noChangeArrowheads="1"/>
          </p:cNvSpPr>
          <p:nvPr/>
        </p:nvSpPr>
        <p:spPr bwMode="auto">
          <a:xfrm>
            <a:off x="8418513" y="3254375"/>
            <a:ext cx="777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x</a:t>
            </a:r>
          </a:p>
        </p:txBody>
      </p:sp>
      <p:sp>
        <p:nvSpPr>
          <p:cNvPr id="45092" name="TextBox 1"/>
          <p:cNvSpPr txBox="1">
            <a:spLocks noChangeArrowheads="1"/>
          </p:cNvSpPr>
          <p:nvPr/>
        </p:nvSpPr>
        <p:spPr bwMode="auto">
          <a:xfrm>
            <a:off x="8659813" y="3254375"/>
            <a:ext cx="904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1</a:t>
            </a:r>
          </a:p>
        </p:txBody>
      </p:sp>
      <p:sp>
        <p:nvSpPr>
          <p:cNvPr id="45093" name="TextBox 1"/>
          <p:cNvSpPr txBox="1">
            <a:spLocks noChangeArrowheads="1"/>
          </p:cNvSpPr>
          <p:nvPr/>
        </p:nvSpPr>
        <p:spPr bwMode="auto">
          <a:xfrm>
            <a:off x="8902700" y="3254375"/>
            <a:ext cx="904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0</a:t>
            </a:r>
          </a:p>
        </p:txBody>
      </p:sp>
      <p:sp>
        <p:nvSpPr>
          <p:cNvPr id="45094" name="TextBox 1"/>
          <p:cNvSpPr txBox="1">
            <a:spLocks noChangeArrowheads="1"/>
          </p:cNvSpPr>
          <p:nvPr/>
        </p:nvSpPr>
        <p:spPr bwMode="auto">
          <a:xfrm>
            <a:off x="9145588" y="3254375"/>
            <a:ext cx="144462"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m</a:t>
            </a:r>
          </a:p>
        </p:txBody>
      </p:sp>
      <p:sp>
        <p:nvSpPr>
          <p:cNvPr id="45095" name="TextBox 1"/>
          <p:cNvSpPr txBox="1">
            <a:spLocks noChangeArrowheads="1"/>
          </p:cNvSpPr>
          <p:nvPr/>
        </p:nvSpPr>
        <p:spPr bwMode="auto">
          <a:xfrm>
            <a:off x="9450388" y="3254375"/>
            <a:ext cx="42862"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i</a:t>
            </a:r>
          </a:p>
        </p:txBody>
      </p:sp>
      <p:sp>
        <p:nvSpPr>
          <p:cNvPr id="45096" name="TextBox 1"/>
          <p:cNvSpPr txBox="1">
            <a:spLocks noChangeArrowheads="1"/>
          </p:cNvSpPr>
          <p:nvPr/>
        </p:nvSpPr>
        <p:spPr bwMode="auto">
          <a:xfrm>
            <a:off x="9642475" y="3254375"/>
            <a:ext cx="290513"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n</a:t>
            </a:r>
            <a:r>
              <a:rPr lang="en-US" altLang="zh-CN" sz="12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a:solidFill>
                  <a:srgbClr val="000000"/>
                </a:solidFill>
                <a:latin typeface="微软雅黑" panose="020B0503020204020204" pitchFamily="34" charset="-122"/>
                <a:ea typeface="微软雅黑" panose="020B0503020204020204" pitchFamily="34" charset="-122"/>
              </a:rPr>
              <a:t>|</a:t>
            </a:r>
          </a:p>
        </p:txBody>
      </p:sp>
      <p:sp>
        <p:nvSpPr>
          <p:cNvPr id="45097" name="TextBox 1"/>
          <p:cNvSpPr txBox="1">
            <a:spLocks noChangeArrowheads="1"/>
          </p:cNvSpPr>
          <p:nvPr/>
        </p:nvSpPr>
        <p:spPr bwMode="auto">
          <a:xfrm>
            <a:off x="10164763" y="3254375"/>
            <a:ext cx="1539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每</a:t>
            </a:r>
          </a:p>
        </p:txBody>
      </p:sp>
      <p:sp>
        <p:nvSpPr>
          <p:cNvPr id="45098" name="TextBox 1"/>
          <p:cNvSpPr txBox="1">
            <a:spLocks noChangeArrowheads="1"/>
          </p:cNvSpPr>
          <p:nvPr/>
        </p:nvSpPr>
        <p:spPr bwMode="auto">
          <a:xfrm>
            <a:off x="10471150" y="3254375"/>
            <a:ext cx="1539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周</a:t>
            </a:r>
          </a:p>
        </p:txBody>
      </p:sp>
      <p:sp>
        <p:nvSpPr>
          <p:cNvPr id="45099" name="TextBox 1"/>
          <p:cNvSpPr txBox="1">
            <a:spLocks noChangeArrowheads="1"/>
          </p:cNvSpPr>
          <p:nvPr/>
        </p:nvSpPr>
        <p:spPr bwMode="auto">
          <a:xfrm>
            <a:off x="10777538" y="3254375"/>
            <a:ext cx="1539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三</a:t>
            </a:r>
          </a:p>
        </p:txBody>
      </p:sp>
      <p:sp>
        <p:nvSpPr>
          <p:cNvPr id="45100" name="TextBox 1"/>
          <p:cNvSpPr txBox="1">
            <a:spLocks noChangeArrowheads="1"/>
          </p:cNvSpPr>
          <p:nvPr/>
        </p:nvSpPr>
        <p:spPr bwMode="auto">
          <a:xfrm>
            <a:off x="11083925" y="3254375"/>
            <a:ext cx="1539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播</a:t>
            </a:r>
          </a:p>
        </p:txBody>
      </p:sp>
      <p:sp>
        <p:nvSpPr>
          <p:cNvPr id="45101" name="TextBox 1"/>
          <p:cNvSpPr txBox="1">
            <a:spLocks noChangeArrowheads="1"/>
          </p:cNvSpPr>
          <p:nvPr/>
        </p:nvSpPr>
        <p:spPr bwMode="auto">
          <a:xfrm>
            <a:off x="11390313" y="3254375"/>
            <a:ext cx="1539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000000"/>
                </a:solidFill>
                <a:latin typeface="微软雅黑" panose="020B0503020204020204" pitchFamily="34" charset="-122"/>
                <a:ea typeface="微软雅黑" panose="020B0503020204020204" pitchFamily="34" charset="-122"/>
              </a:rPr>
              <a:t>出</a:t>
            </a:r>
          </a:p>
        </p:txBody>
      </p:sp>
      <p:sp>
        <p:nvSpPr>
          <p:cNvPr id="45102" name="TextBox 1"/>
          <p:cNvSpPr txBox="1">
            <a:spLocks noChangeArrowheads="1"/>
          </p:cNvSpPr>
          <p:nvPr/>
        </p:nvSpPr>
        <p:spPr bwMode="auto">
          <a:xfrm>
            <a:off x="5229225" y="4572000"/>
            <a:ext cx="12827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5400" algn="l"/>
                <a:tab pos="139700" algn="l"/>
              </a:tabLst>
              <a:defRPr>
                <a:solidFill>
                  <a:schemeClr val="tx1"/>
                </a:solidFill>
                <a:latin typeface="Arial" panose="020B0604020202020204" pitchFamily="34" charset="0"/>
                <a:ea typeface="宋体" panose="02010600030101010101" pitchFamily="2" charset="-122"/>
              </a:defRPr>
            </a:lvl1pPr>
            <a:lvl2pPr marL="742950" indent="-285750">
              <a:tabLst>
                <a:tab pos="25400" algn="l"/>
                <a:tab pos="139700" algn="l"/>
              </a:tabLst>
              <a:defRPr>
                <a:solidFill>
                  <a:schemeClr val="tx1"/>
                </a:solidFill>
                <a:latin typeface="Arial" panose="020B0604020202020204" pitchFamily="34" charset="0"/>
                <a:ea typeface="宋体" panose="02010600030101010101" pitchFamily="2" charset="-122"/>
              </a:defRPr>
            </a:lvl2pPr>
            <a:lvl3pPr marL="1143000" indent="-228600">
              <a:tabLst>
                <a:tab pos="25400" algn="l"/>
                <a:tab pos="139700" algn="l"/>
              </a:tabLst>
              <a:defRPr>
                <a:solidFill>
                  <a:schemeClr val="tx1"/>
                </a:solidFill>
                <a:latin typeface="Arial" panose="020B0604020202020204" pitchFamily="34" charset="0"/>
                <a:ea typeface="宋体" panose="02010600030101010101" pitchFamily="2" charset="-122"/>
              </a:defRPr>
            </a:lvl3pPr>
            <a:lvl4pPr marL="1600200" indent="-228600">
              <a:tabLst>
                <a:tab pos="25400" algn="l"/>
                <a:tab pos="139700" algn="l"/>
              </a:tabLst>
              <a:defRPr>
                <a:solidFill>
                  <a:schemeClr val="tx1"/>
                </a:solidFill>
                <a:latin typeface="Arial" panose="020B0604020202020204" pitchFamily="34" charset="0"/>
                <a:ea typeface="宋体" panose="02010600030101010101" pitchFamily="2" charset="-122"/>
              </a:defRPr>
            </a:lvl4pPr>
            <a:lvl5pPr marL="2057400" indent="-228600">
              <a:tabLst>
                <a:tab pos="25400" algn="l"/>
                <a:tab pos="1397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5400" algn="l"/>
                <a:tab pos="1397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5400" algn="l"/>
                <a:tab pos="1397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5400" algn="l"/>
                <a:tab pos="1397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5400" algn="l"/>
                <a:tab pos="1397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a:latin typeface="Century Gothic" panose="020B0502020202020204" pitchFamily="34" charset="0"/>
                <a:ea typeface="微软雅黑" panose="020B0503020204020204" pitchFamily="34" charset="-122"/>
              </a:rPr>
              <a:t>		</a:t>
            </a:r>
            <a:r>
              <a:rPr lang="en-US" altLang="zh-CN">
                <a:solidFill>
                  <a:srgbClr val="FFFFFF"/>
                </a:solidFill>
                <a:latin typeface="微软雅黑" panose="020B0503020204020204" pitchFamily="34" charset="-122"/>
                <a:ea typeface="微软雅黑" panose="020B0503020204020204" pitchFamily="34" charset="-122"/>
              </a:rPr>
              <a:t>叫兽亲导</a:t>
            </a:r>
          </a:p>
          <a:p>
            <a:pPr eaLnBrk="1" hangingPunct="1">
              <a:lnSpc>
                <a:spcPts val="2100"/>
              </a:lnSpc>
            </a:pPr>
            <a:r>
              <a:rPr lang="en-US" altLang="zh-CN">
                <a:latin typeface="Century Gothic" panose="020B0502020202020204" pitchFamily="34" charset="0"/>
                <a:ea typeface="微软雅黑" panose="020B0503020204020204" pitchFamily="34" charset="-122"/>
              </a:rPr>
              <a:t>	</a:t>
            </a:r>
            <a:r>
              <a:rPr lang="en-US" altLang="zh-CN">
                <a:solidFill>
                  <a:srgbClr val="FFFFFF"/>
                </a:solidFill>
                <a:latin typeface="微软雅黑" panose="020B0503020204020204" pitchFamily="34" charset="-122"/>
                <a:ea typeface="微软雅黑" panose="020B0503020204020204" pitchFamily="34" charset="-122"/>
              </a:rPr>
              <a:t>第二部力作</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100"/>
              </a:lnSpc>
            </a:pPr>
            <a:r>
              <a:rPr lang="en-US" altLang="zh-CN" sz="2000">
                <a:solidFill>
                  <a:srgbClr val="535353"/>
                </a:solidFill>
                <a:latin typeface="微软雅黑" panose="020B0503020204020204" pitchFamily="34" charset="-122"/>
                <a:ea typeface="微软雅黑" panose="020B0503020204020204" pitchFamily="34" charset="-122"/>
              </a:rPr>
              <a:t>叫兽易小星</a:t>
            </a:r>
          </a:p>
        </p:txBody>
      </p:sp>
      <p:sp>
        <p:nvSpPr>
          <p:cNvPr id="45103" name="TextBox 1"/>
          <p:cNvSpPr txBox="1">
            <a:spLocks noChangeArrowheads="1"/>
          </p:cNvSpPr>
          <p:nvPr/>
        </p:nvSpPr>
        <p:spPr bwMode="auto">
          <a:xfrm>
            <a:off x="8659813" y="684213"/>
            <a:ext cx="2603500"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800"/>
              </a:lnSpc>
            </a:pPr>
            <a:r>
              <a:rPr lang="en-US" altLang="zh-CN" sz="2800">
                <a:solidFill>
                  <a:srgbClr val="FFFFFF"/>
                </a:solidFill>
                <a:latin typeface="微软雅黑" panose="020B0503020204020204" pitchFamily="34" charset="-122"/>
                <a:ea typeface="微软雅黑" panose="020B0503020204020204" pitchFamily="34" charset="-122"/>
              </a:rPr>
              <a:t>叫兽易小星</a:t>
            </a:r>
            <a:r>
              <a:rPr lang="en-US" altLang="zh-CN" sz="28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a:solidFill>
                  <a:srgbClr val="FFFFFF"/>
                </a:solidFill>
                <a:latin typeface="微软雅黑" panose="020B0503020204020204" pitchFamily="34" charset="-122"/>
                <a:ea typeface="微软雅黑" panose="020B0503020204020204" pitchFamily="34" charset="-122"/>
              </a:rPr>
              <a:t>导演</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6415088" y="3219450"/>
            <a:ext cx="4017962" cy="3571875"/>
          </a:xfrm>
          <a:custGeom>
            <a:avLst/>
            <a:gdLst>
              <a:gd name="connsiteX0" fmla="*/ 0 w 4000500"/>
              <a:gd name="connsiteY0" fmla="*/ 0 h 3581400"/>
              <a:gd name="connsiteX1" fmla="*/ 4000500 w 4000500"/>
              <a:gd name="connsiteY1" fmla="*/ 0 h 3581400"/>
              <a:gd name="connsiteX2" fmla="*/ 4000500 w 4000500"/>
              <a:gd name="connsiteY2" fmla="*/ 3581399 h 3581400"/>
              <a:gd name="connsiteX3" fmla="*/ 0 w 4000500"/>
              <a:gd name="connsiteY3" fmla="*/ 3581399 h 3581400"/>
              <a:gd name="connsiteX4" fmla="*/ 0 w 4000500"/>
              <a:gd name="connsiteY4" fmla="*/ 0 h 3581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0500" h="3581400">
                <a:moveTo>
                  <a:pt x="0" y="0"/>
                </a:moveTo>
                <a:lnTo>
                  <a:pt x="4000500" y="0"/>
                </a:lnTo>
                <a:lnTo>
                  <a:pt x="4000500" y="3581399"/>
                </a:lnTo>
                <a:lnTo>
                  <a:pt x="0" y="35813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608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8" y="354013"/>
            <a:ext cx="4922837" cy="648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5550" y="620713"/>
            <a:ext cx="1697038"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2388" y="3203575"/>
            <a:ext cx="4043362"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TextBox 1"/>
          <p:cNvSpPr txBox="1">
            <a:spLocks noChangeArrowheads="1"/>
          </p:cNvSpPr>
          <p:nvPr/>
        </p:nvSpPr>
        <p:spPr bwMode="auto">
          <a:xfrm>
            <a:off x="6173788" y="1216025"/>
            <a:ext cx="4641850"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2300"/>
              </a:lnSpc>
            </a:pPr>
            <a:r>
              <a:rPr lang="en-US" altLang="zh-CN" sz="8800">
                <a:solidFill>
                  <a:srgbClr val="C11D46"/>
                </a:solidFill>
                <a:latin typeface="微软雅黑" panose="020B0503020204020204" pitchFamily="34" charset="-122"/>
                <a:ea typeface="微软雅黑" panose="020B0503020204020204" pitchFamily="34" charset="-122"/>
              </a:rPr>
              <a:t>鸡</a:t>
            </a:r>
            <a:r>
              <a:rPr lang="en-US" altLang="zh-CN" sz="88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8800">
                <a:solidFill>
                  <a:srgbClr val="C11D46"/>
                </a:solidFill>
                <a:latin typeface="微软雅黑" panose="020B0503020204020204" pitchFamily="34" charset="-122"/>
                <a:ea typeface="微软雅黑" panose="020B0503020204020204" pitchFamily="34" charset="-122"/>
              </a:rPr>
              <a:t>王</a:t>
            </a:r>
            <a:r>
              <a:rPr lang="en-US" altLang="zh-CN" sz="4000">
                <a:latin typeface="Times New Roman" panose="02020603050405020304" pitchFamily="18" charset="0"/>
                <a:ea typeface="微软雅黑" panose="020B0503020204020204" pitchFamily="34" charset="-122"/>
              </a:rPr>
              <a:t> </a:t>
            </a:r>
          </a:p>
        </p:txBody>
      </p:sp>
      <p:sp>
        <p:nvSpPr>
          <p:cNvPr id="46089" name="TextBox 1"/>
          <p:cNvSpPr txBox="1">
            <a:spLocks noChangeArrowheads="1"/>
          </p:cNvSpPr>
          <p:nvPr/>
        </p:nvSpPr>
        <p:spPr bwMode="auto">
          <a:xfrm>
            <a:off x="7296150" y="1266825"/>
            <a:ext cx="2255838"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8800"/>
              </a:lnSpc>
            </a:pPr>
            <a:r>
              <a:rPr lang="en-US" altLang="zh-CN" sz="8800">
                <a:solidFill>
                  <a:srgbClr val="C11D46"/>
                </a:solidFill>
                <a:latin typeface="微软雅黑" panose="020B0503020204020204" pitchFamily="34" charset="-122"/>
                <a:ea typeface="微软雅黑" panose="020B0503020204020204" pitchFamily="34" charset="-122"/>
              </a:rPr>
              <a:t>血女</a:t>
            </a:r>
          </a:p>
        </p:txBody>
      </p:sp>
      <p:sp>
        <p:nvSpPr>
          <p:cNvPr id="46090" name="TextBox 1"/>
          <p:cNvSpPr txBox="1">
            <a:spLocks noChangeArrowheads="1"/>
          </p:cNvSpPr>
          <p:nvPr/>
        </p:nvSpPr>
        <p:spPr bwMode="auto">
          <a:xfrm>
            <a:off x="5892800" y="2951163"/>
            <a:ext cx="50784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200"/>
              </a:lnSpc>
            </a:pPr>
            <a:r>
              <a:rPr lang="en-US" altLang="zh-CN" sz="1200">
                <a:solidFill>
                  <a:srgbClr val="000000"/>
                </a:solidFill>
                <a:latin typeface="微软雅黑" panose="020B0503020204020204" pitchFamily="34" charset="-122"/>
                <a:ea typeface="微软雅黑" panose="020B0503020204020204" pitchFamily="34" charset="-122"/>
              </a:rPr>
              <a:t>中国第一档移动互联网时尚剧，屌丝混时尚，表面时尚光鲜，后台鸡血满仓</a:t>
            </a:r>
          </a:p>
        </p:txBody>
      </p:sp>
      <p:sp>
        <p:nvSpPr>
          <p:cNvPr id="46091" name="矩形 9"/>
          <p:cNvSpPr>
            <a:spLocks noChangeArrowheads="1"/>
          </p:cNvSpPr>
          <p:nvPr/>
        </p:nvSpPr>
        <p:spPr bwMode="auto">
          <a:xfrm>
            <a:off x="7610475" y="1457325"/>
            <a:ext cx="1716088"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2300"/>
              </a:lnSpc>
            </a:pPr>
            <a:r>
              <a:rPr lang="en-US" altLang="zh-CN">
                <a:solidFill>
                  <a:srgbClr val="A1173A"/>
                </a:solidFill>
                <a:latin typeface="微软雅黑" panose="020B0503020204020204" pitchFamily="34" charset="-122"/>
                <a:ea typeface="微软雅黑" panose="020B0503020204020204" pitchFamily="34" charset="-122"/>
              </a:rPr>
              <a:t>Drama</a:t>
            </a:r>
            <a:r>
              <a:rPr lang="en-US" altLang="zh-CN">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a:solidFill>
                  <a:srgbClr val="A1173A"/>
                </a:solidFill>
                <a:latin typeface="微软雅黑" panose="020B0503020204020204" pitchFamily="34" charset="-122"/>
                <a:ea typeface="微软雅黑" panose="020B0503020204020204" pitchFamily="34" charset="-122"/>
              </a:rPr>
              <a:t>Queen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710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6550" y="127000"/>
            <a:ext cx="7716838"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950" y="5775325"/>
            <a:ext cx="7704138"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648075" y="442913"/>
            <a:ext cx="2051050" cy="611187"/>
          </a:xfrm>
          <a:prstGeom prst="rect">
            <a:avLst/>
          </a:prstGeom>
          <a:noFill/>
        </p:spPr>
        <p:txBody>
          <a:bodyPr wrap="none" lIns="0" tIns="0" rIns="0">
            <a:spAutoFit/>
          </a:bodyPr>
          <a:lstStyle/>
          <a:p>
            <a:pPr eaLnBrk="1" fontAlgn="auto" hangingPunct="1">
              <a:lnSpc>
                <a:spcPts val="4400"/>
              </a:lnSpc>
              <a:spcBef>
                <a:spcPts val="0"/>
              </a:spcBef>
              <a:spcAft>
                <a:spcPts val="0"/>
              </a:spcAft>
              <a:defRPr/>
            </a:pPr>
            <a:r>
              <a:rPr lang="en-US" altLang="zh-CN" sz="3199" dirty="0">
                <a:solidFill>
                  <a:srgbClr val="D72B26"/>
                </a:solidFill>
                <a:latin typeface="微软雅黑" pitchFamily="18" charset="0"/>
                <a:ea typeface="+mn-ea"/>
                <a:cs typeface="微软雅黑" pitchFamily="18" charset="0"/>
              </a:rPr>
              <a:t>部网络热血</a:t>
            </a:r>
          </a:p>
        </p:txBody>
      </p:sp>
      <p:sp>
        <p:nvSpPr>
          <p:cNvPr id="7" name="TextBox 1"/>
          <p:cNvSpPr txBox="1"/>
          <p:nvPr/>
        </p:nvSpPr>
        <p:spPr>
          <a:xfrm>
            <a:off x="3240088" y="646113"/>
            <a:ext cx="409575" cy="442912"/>
          </a:xfrm>
          <a:prstGeom prst="rect">
            <a:avLst/>
          </a:prstGeom>
          <a:noFill/>
        </p:spPr>
        <p:txBody>
          <a:bodyPr wrap="none" lIns="0" tIns="0" rIns="0">
            <a:spAutoFit/>
          </a:bodyPr>
          <a:lstStyle/>
          <a:p>
            <a:pPr eaLnBrk="1" fontAlgn="auto" hangingPunct="1">
              <a:lnSpc>
                <a:spcPts val="3100"/>
              </a:lnSpc>
              <a:spcBef>
                <a:spcPts val="0"/>
              </a:spcBef>
              <a:spcAft>
                <a:spcPts val="0"/>
              </a:spcAft>
              <a:defRPr/>
            </a:pPr>
            <a:r>
              <a:rPr lang="en-US" altLang="zh-CN" sz="3199" dirty="0">
                <a:solidFill>
                  <a:srgbClr val="D72B26"/>
                </a:solidFill>
                <a:latin typeface="微软雅黑" pitchFamily="18" charset="0"/>
                <a:ea typeface="+mn-ea"/>
                <a:cs typeface="微软雅黑" pitchFamily="18" charset="0"/>
              </a:rPr>
              <a:t>首</a:t>
            </a:r>
          </a:p>
        </p:txBody>
      </p:sp>
      <p:sp>
        <p:nvSpPr>
          <p:cNvPr id="8" name="TextBox 1"/>
          <p:cNvSpPr txBox="1"/>
          <p:nvPr/>
        </p:nvSpPr>
        <p:spPr>
          <a:xfrm>
            <a:off x="5675313" y="266700"/>
            <a:ext cx="2052637" cy="609600"/>
          </a:xfrm>
          <a:prstGeom prst="rect">
            <a:avLst/>
          </a:prstGeom>
          <a:noFill/>
        </p:spPr>
        <p:txBody>
          <a:bodyPr wrap="none" lIns="0" tIns="0" rIns="0">
            <a:spAutoFit/>
          </a:bodyPr>
          <a:lstStyle/>
          <a:p>
            <a:pPr eaLnBrk="1" fontAlgn="auto" hangingPunct="1">
              <a:lnSpc>
                <a:spcPts val="4400"/>
              </a:lnSpc>
              <a:spcBef>
                <a:spcPts val="0"/>
              </a:spcBef>
              <a:spcAft>
                <a:spcPts val="0"/>
              </a:spcAft>
              <a:defRPr/>
            </a:pPr>
            <a:r>
              <a:rPr lang="en-US" altLang="zh-CN" sz="3199" dirty="0">
                <a:solidFill>
                  <a:srgbClr val="D72B26"/>
                </a:solidFill>
                <a:latin typeface="微软雅黑" pitchFamily="18" charset="0"/>
                <a:ea typeface="+mn-ea"/>
                <a:cs typeface="微软雅黑" pitchFamily="18" charset="0"/>
              </a:rPr>
              <a:t>校园励志剧</a:t>
            </a:r>
          </a:p>
        </p:txBody>
      </p:sp>
      <p:sp>
        <p:nvSpPr>
          <p:cNvPr id="9" name="TextBox 1"/>
          <p:cNvSpPr txBox="1"/>
          <p:nvPr/>
        </p:nvSpPr>
        <p:spPr>
          <a:xfrm>
            <a:off x="6045200" y="6103938"/>
            <a:ext cx="2462213" cy="649287"/>
          </a:xfrm>
          <a:prstGeom prst="rect">
            <a:avLst/>
          </a:prstGeom>
          <a:noFill/>
        </p:spPr>
        <p:txBody>
          <a:bodyPr wrap="none" lIns="0" tIns="0" rIns="0">
            <a:spAutoFit/>
          </a:bodyPr>
          <a:lstStyle/>
          <a:p>
            <a:pPr eaLnBrk="1" fontAlgn="auto" hangingPunct="1">
              <a:lnSpc>
                <a:spcPts val="4700"/>
              </a:lnSpc>
              <a:spcBef>
                <a:spcPts val="0"/>
              </a:spcBef>
              <a:spcAft>
                <a:spcPts val="0"/>
              </a:spcAft>
              <a:defRPr/>
            </a:pPr>
            <a:r>
              <a:rPr lang="en-US" altLang="zh-CN" sz="3199" dirty="0">
                <a:solidFill>
                  <a:srgbClr val="D72B26"/>
                </a:solidFill>
                <a:latin typeface="微软雅黑" pitchFamily="18" charset="0"/>
                <a:ea typeface="+mn-ea"/>
                <a:cs typeface="微软雅黑" pitchFamily="18" charset="0"/>
              </a:rPr>
              <a:t>看不良老师调</a:t>
            </a:r>
          </a:p>
        </p:txBody>
      </p:sp>
      <p:sp>
        <p:nvSpPr>
          <p:cNvPr id="10" name="TextBox 1"/>
          <p:cNvSpPr txBox="1"/>
          <p:nvPr/>
        </p:nvSpPr>
        <p:spPr>
          <a:xfrm>
            <a:off x="8482013" y="6103938"/>
            <a:ext cx="2051050" cy="611187"/>
          </a:xfrm>
          <a:prstGeom prst="rect">
            <a:avLst/>
          </a:prstGeom>
          <a:noFill/>
        </p:spPr>
        <p:txBody>
          <a:bodyPr wrap="none" lIns="0" tIns="0" rIns="0">
            <a:spAutoFit/>
          </a:bodyPr>
          <a:lstStyle/>
          <a:p>
            <a:pPr eaLnBrk="1" fontAlgn="auto" hangingPunct="1">
              <a:lnSpc>
                <a:spcPts val="4400"/>
              </a:lnSpc>
              <a:spcBef>
                <a:spcPts val="0"/>
              </a:spcBef>
              <a:spcAft>
                <a:spcPts val="0"/>
              </a:spcAft>
              <a:defRPr/>
            </a:pPr>
            <a:r>
              <a:rPr lang="en-US" altLang="zh-CN" sz="3199" dirty="0">
                <a:solidFill>
                  <a:srgbClr val="D72B26"/>
                </a:solidFill>
                <a:latin typeface="微软雅黑" pitchFamily="18" charset="0"/>
                <a:ea typeface="+mn-ea"/>
                <a:cs typeface="微软雅黑" pitchFamily="18" charset="0"/>
              </a:rPr>
              <a:t>教极品学生</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81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6925" y="1773238"/>
            <a:ext cx="8545513"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
          <p:cNvSpPr/>
          <p:nvPr/>
        </p:nvSpPr>
        <p:spPr>
          <a:xfrm>
            <a:off x="4183063" y="3635375"/>
            <a:ext cx="2219325" cy="328613"/>
          </a:xfrm>
          <a:custGeom>
            <a:avLst/>
            <a:gdLst>
              <a:gd name="connsiteX0" fmla="*/ 0 w 2209800"/>
              <a:gd name="connsiteY0" fmla="*/ 0 h 330200"/>
              <a:gd name="connsiteX1" fmla="*/ 2209800 w 2209800"/>
              <a:gd name="connsiteY1" fmla="*/ 0 h 330200"/>
              <a:gd name="connsiteX2" fmla="*/ 2209800 w 2209800"/>
              <a:gd name="connsiteY2" fmla="*/ 330200 h 330200"/>
              <a:gd name="connsiteX3" fmla="*/ 0 w 2209800"/>
              <a:gd name="connsiteY3" fmla="*/ 330200 h 330200"/>
              <a:gd name="connsiteX4" fmla="*/ 0 w 2209800"/>
              <a:gd name="connsiteY4" fmla="*/ 0 h 330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09800" h="330200">
                <a:moveTo>
                  <a:pt x="0" y="0"/>
                </a:moveTo>
                <a:lnTo>
                  <a:pt x="2209800" y="0"/>
                </a:lnTo>
                <a:lnTo>
                  <a:pt x="2209800" y="330200"/>
                </a:lnTo>
                <a:lnTo>
                  <a:pt x="0" y="330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
          <p:cNvSpPr/>
          <p:nvPr/>
        </p:nvSpPr>
        <p:spPr>
          <a:xfrm>
            <a:off x="4183063" y="4078288"/>
            <a:ext cx="5013325" cy="328612"/>
          </a:xfrm>
          <a:custGeom>
            <a:avLst/>
            <a:gdLst>
              <a:gd name="connsiteX0" fmla="*/ 0 w 4991100"/>
              <a:gd name="connsiteY0" fmla="*/ 0 h 330200"/>
              <a:gd name="connsiteX1" fmla="*/ 4991100 w 4991100"/>
              <a:gd name="connsiteY1" fmla="*/ 0 h 330200"/>
              <a:gd name="connsiteX2" fmla="*/ 4991100 w 4991100"/>
              <a:gd name="connsiteY2" fmla="*/ 330200 h 330200"/>
              <a:gd name="connsiteX3" fmla="*/ 0 w 4991100"/>
              <a:gd name="connsiteY3" fmla="*/ 330200 h 330200"/>
              <a:gd name="connsiteX4" fmla="*/ 0 w 4991100"/>
              <a:gd name="connsiteY4" fmla="*/ 0 h 330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91100" h="330200">
                <a:moveTo>
                  <a:pt x="0" y="0"/>
                </a:moveTo>
                <a:lnTo>
                  <a:pt x="4991100" y="0"/>
                </a:lnTo>
                <a:lnTo>
                  <a:pt x="4991100" y="330200"/>
                </a:lnTo>
                <a:lnTo>
                  <a:pt x="0" y="330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3"/>
          <p:cNvSpPr/>
          <p:nvPr/>
        </p:nvSpPr>
        <p:spPr>
          <a:xfrm>
            <a:off x="4183063" y="4533900"/>
            <a:ext cx="5254625" cy="328613"/>
          </a:xfrm>
          <a:custGeom>
            <a:avLst/>
            <a:gdLst>
              <a:gd name="connsiteX0" fmla="*/ 0 w 5232400"/>
              <a:gd name="connsiteY0" fmla="*/ 0 h 330200"/>
              <a:gd name="connsiteX1" fmla="*/ 5232400 w 5232400"/>
              <a:gd name="connsiteY1" fmla="*/ 0 h 330200"/>
              <a:gd name="connsiteX2" fmla="*/ 5232400 w 5232400"/>
              <a:gd name="connsiteY2" fmla="*/ 330200 h 330200"/>
              <a:gd name="connsiteX3" fmla="*/ 0 w 5232400"/>
              <a:gd name="connsiteY3" fmla="*/ 330200 h 330200"/>
              <a:gd name="connsiteX4" fmla="*/ 0 w 5232400"/>
              <a:gd name="connsiteY4" fmla="*/ 0 h 330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32400" h="330200">
                <a:moveTo>
                  <a:pt x="0" y="0"/>
                </a:moveTo>
                <a:lnTo>
                  <a:pt x="5232400" y="0"/>
                </a:lnTo>
                <a:lnTo>
                  <a:pt x="5232400" y="330200"/>
                </a:lnTo>
                <a:lnTo>
                  <a:pt x="0" y="330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916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38100"/>
            <a:ext cx="4298950" cy="68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8275" y="1684338"/>
            <a:ext cx="790575"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7263" y="6116638"/>
            <a:ext cx="1887537"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4" name="TextBox 1"/>
          <p:cNvSpPr txBox="1">
            <a:spLocks noChangeArrowheads="1"/>
          </p:cNvSpPr>
          <p:nvPr/>
        </p:nvSpPr>
        <p:spPr bwMode="auto">
          <a:xfrm>
            <a:off x="4119563" y="1912938"/>
            <a:ext cx="21796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400"/>
              </a:lnSpc>
            </a:pPr>
            <a:r>
              <a:rPr lang="en-US" altLang="zh-CN" sz="3400">
                <a:solidFill>
                  <a:srgbClr val="DDDDDD"/>
                </a:solidFill>
                <a:latin typeface="微软雅黑" panose="020B0503020204020204" pitchFamily="34" charset="-122"/>
                <a:ea typeface="微软雅黑" panose="020B0503020204020204" pitchFamily="34" charset="-122"/>
              </a:rPr>
              <a:t>认识田朴珺</a:t>
            </a:r>
          </a:p>
        </p:txBody>
      </p:sp>
      <p:sp>
        <p:nvSpPr>
          <p:cNvPr id="49165" name="TextBox 1"/>
          <p:cNvSpPr txBox="1">
            <a:spLocks noChangeArrowheads="1"/>
          </p:cNvSpPr>
          <p:nvPr/>
        </p:nvSpPr>
        <p:spPr bwMode="auto">
          <a:xfrm>
            <a:off x="7448550" y="1912938"/>
            <a:ext cx="2616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400"/>
              </a:lnSpc>
            </a:pPr>
            <a:r>
              <a:rPr lang="en-US" altLang="zh-CN" sz="3400">
                <a:solidFill>
                  <a:srgbClr val="DDDDDD"/>
                </a:solidFill>
                <a:latin typeface="微软雅黑" panose="020B0503020204020204" pitchFamily="34" charset="-122"/>
                <a:ea typeface="微软雅黑" panose="020B0503020204020204" pitchFamily="34" charset="-122"/>
              </a:rPr>
              <a:t>里的纽约名流</a:t>
            </a:r>
          </a:p>
        </p:txBody>
      </p:sp>
      <p:sp>
        <p:nvSpPr>
          <p:cNvPr id="49166" name="TextBox 1"/>
          <p:cNvSpPr txBox="1">
            <a:spLocks noChangeArrowheads="1"/>
          </p:cNvSpPr>
          <p:nvPr/>
        </p:nvSpPr>
        <p:spPr bwMode="auto">
          <a:xfrm>
            <a:off x="4144963" y="2570163"/>
            <a:ext cx="78486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28600" algn="l"/>
                <a:tab pos="241300" algn="l"/>
              </a:tabLst>
              <a:defRPr>
                <a:solidFill>
                  <a:schemeClr val="tx1"/>
                </a:solidFill>
                <a:latin typeface="Arial" panose="020B0604020202020204" pitchFamily="34" charset="0"/>
                <a:ea typeface="宋体" panose="02010600030101010101" pitchFamily="2" charset="-122"/>
              </a:defRPr>
            </a:lvl1pPr>
            <a:lvl2pPr marL="742950" indent="-285750">
              <a:tabLst>
                <a:tab pos="228600" algn="l"/>
                <a:tab pos="241300" algn="l"/>
              </a:tabLst>
              <a:defRPr>
                <a:solidFill>
                  <a:schemeClr val="tx1"/>
                </a:solidFill>
                <a:latin typeface="Arial" panose="020B0604020202020204" pitchFamily="34" charset="0"/>
                <a:ea typeface="宋体" panose="02010600030101010101" pitchFamily="2" charset="-122"/>
              </a:defRPr>
            </a:lvl2pPr>
            <a:lvl3pPr marL="1143000" indent="-228600">
              <a:tabLst>
                <a:tab pos="228600" algn="l"/>
                <a:tab pos="241300" algn="l"/>
              </a:tabLst>
              <a:defRPr>
                <a:solidFill>
                  <a:schemeClr val="tx1"/>
                </a:solidFill>
                <a:latin typeface="Arial" panose="020B0604020202020204" pitchFamily="34" charset="0"/>
                <a:ea typeface="宋体" panose="02010600030101010101" pitchFamily="2" charset="-122"/>
              </a:defRPr>
            </a:lvl3pPr>
            <a:lvl4pPr marL="1600200" indent="-228600">
              <a:tabLst>
                <a:tab pos="228600" algn="l"/>
                <a:tab pos="241300" algn="l"/>
              </a:tabLst>
              <a:defRPr>
                <a:solidFill>
                  <a:schemeClr val="tx1"/>
                </a:solidFill>
                <a:latin typeface="Arial" panose="020B0604020202020204" pitchFamily="34" charset="0"/>
                <a:ea typeface="宋体" panose="02010600030101010101" pitchFamily="2" charset="-122"/>
              </a:defRPr>
            </a:lvl4pPr>
            <a:lvl5pPr marL="2057400" indent="-228600">
              <a:tabLst>
                <a:tab pos="228600" algn="l"/>
                <a:tab pos="2413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28600" algn="l"/>
                <a:tab pos="2413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28600" algn="l"/>
                <a:tab pos="2413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28600" algn="l"/>
                <a:tab pos="2413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28600" algn="l"/>
                <a:tab pos="2413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5100"/>
              </a:lnSpc>
            </a:pPr>
            <a:r>
              <a:rPr lang="en-US" altLang="zh-CN" sz="5100" u="sng">
                <a:solidFill>
                  <a:srgbClr val="FFDF80"/>
                </a:solidFill>
                <a:latin typeface="微软雅黑" panose="020B0503020204020204" pitchFamily="34" charset="-122"/>
                <a:ea typeface="微软雅黑" panose="020B0503020204020204" pitchFamily="34" charset="-122"/>
              </a:rPr>
              <a:t>微记录片《谢谢你，纽约》</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100"/>
              </a:lnSpc>
            </a:pPr>
            <a:r>
              <a:rPr lang="en-US" altLang="zh-CN">
                <a:latin typeface="Century Gothic" panose="020B0502020202020204" pitchFamily="34" charset="0"/>
                <a:ea typeface="微软雅黑" panose="020B0503020204020204" pitchFamily="34" charset="-122"/>
              </a:rPr>
              <a:t>	</a:t>
            </a:r>
            <a:r>
              <a:rPr lang="en-US" altLang="zh-CN">
                <a:solidFill>
                  <a:srgbClr val="DDDDDD"/>
                </a:solidFill>
                <a:latin typeface="微软雅黑" panose="020B0503020204020204" pitchFamily="34" charset="-122"/>
                <a:ea typeface="微软雅黑" panose="020B0503020204020204" pitchFamily="34" charset="-122"/>
              </a:rPr>
              <a:t>首部女性微纪录片</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500"/>
              </a:lnSpc>
            </a:pPr>
            <a:r>
              <a:rPr lang="en-US" altLang="zh-CN">
                <a:latin typeface="Century Gothic" panose="020B0502020202020204" pitchFamily="34" charset="0"/>
                <a:ea typeface="微软雅黑" panose="020B0503020204020204" pitchFamily="34" charset="-122"/>
              </a:rPr>
              <a:t>		</a:t>
            </a:r>
            <a:r>
              <a:rPr lang="en-US" altLang="zh-CN">
                <a:solidFill>
                  <a:srgbClr val="DDDDDD"/>
                </a:solidFill>
                <a:latin typeface="微软雅黑" panose="020B0503020204020204" pitchFamily="34" charset="-122"/>
                <a:ea typeface="微软雅黑" panose="020B0503020204020204" pitchFamily="34" charset="-122"/>
              </a:rPr>
              <a:t>田朴珺亲自寻访纽约讲述自己一路的成长过程</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500"/>
              </a:lnSpc>
            </a:pPr>
            <a:r>
              <a:rPr lang="en-US" altLang="zh-CN">
                <a:latin typeface="Century Gothic" panose="020B0502020202020204" pitchFamily="34" charset="0"/>
                <a:ea typeface="微软雅黑" panose="020B0503020204020204" pitchFamily="34" charset="-122"/>
              </a:rPr>
              <a:t>		</a:t>
            </a:r>
            <a:r>
              <a:rPr lang="en-US" altLang="zh-CN">
                <a:solidFill>
                  <a:srgbClr val="DDDDDD"/>
                </a:solidFill>
                <a:latin typeface="微软雅黑" panose="020B0503020204020204" pitchFamily="34" charset="-122"/>
                <a:ea typeface="微软雅黑" panose="020B0503020204020204" pitchFamily="34" charset="-122"/>
              </a:rPr>
              <a:t>中国互联网话题女性＋顶尖制作团队＋同名书刊</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3657600" y="506413"/>
            <a:ext cx="741363" cy="760412"/>
          </a:xfrm>
          <a:custGeom>
            <a:avLst/>
            <a:gdLst>
              <a:gd name="connsiteX0" fmla="*/ 630571 w 738761"/>
              <a:gd name="connsiteY0" fmla="*/ 111823 h 763578"/>
              <a:gd name="connsiteX1" fmla="*/ 630571 w 738761"/>
              <a:gd name="connsiteY1" fmla="*/ 651755 h 763578"/>
              <a:gd name="connsiteX2" fmla="*/ 108188 w 738761"/>
              <a:gd name="connsiteY2" fmla="*/ 651755 h 763578"/>
              <a:gd name="connsiteX3" fmla="*/ 108188 w 738761"/>
              <a:gd name="connsiteY3" fmla="*/ 111823 h 763578"/>
              <a:gd name="connsiteX4" fmla="*/ 630571 w 738761"/>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8">
                <a:moveTo>
                  <a:pt x="630571" y="111823"/>
                </a:moveTo>
                <a:cubicBezTo>
                  <a:pt x="774824" y="260921"/>
                  <a:pt x="774824" y="502657"/>
                  <a:pt x="630571" y="651755"/>
                </a:cubicBezTo>
                <a:cubicBezTo>
                  <a:pt x="486319" y="800853"/>
                  <a:pt x="252440" y="800853"/>
                  <a:pt x="108188" y="651755"/>
                </a:cubicBezTo>
                <a:cubicBezTo>
                  <a:pt x="-36062" y="502657"/>
                  <a:pt x="-36062" y="260921"/>
                  <a:pt x="108188" y="111823"/>
                </a:cubicBezTo>
                <a:cubicBezTo>
                  <a:pt x="252440" y="-37274"/>
                  <a:pt x="486319"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
          <p:cNvSpPr/>
          <p:nvPr/>
        </p:nvSpPr>
        <p:spPr>
          <a:xfrm>
            <a:off x="2271713" y="1927225"/>
            <a:ext cx="742950" cy="762000"/>
          </a:xfrm>
          <a:custGeom>
            <a:avLst/>
            <a:gdLst>
              <a:gd name="connsiteX0" fmla="*/ 630572 w 738762"/>
              <a:gd name="connsiteY0" fmla="*/ 111823 h 763578"/>
              <a:gd name="connsiteX1" fmla="*/ 630572 w 738762"/>
              <a:gd name="connsiteY1" fmla="*/ 651755 h 763578"/>
              <a:gd name="connsiteX2" fmla="*/ 108189 w 738762"/>
              <a:gd name="connsiteY2" fmla="*/ 651755 h 763578"/>
              <a:gd name="connsiteX3" fmla="*/ 108189 w 738762"/>
              <a:gd name="connsiteY3" fmla="*/ 111823 h 763578"/>
              <a:gd name="connsiteX4" fmla="*/ 630572 w 738762"/>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2" h="763578">
                <a:moveTo>
                  <a:pt x="630572" y="111823"/>
                </a:moveTo>
                <a:cubicBezTo>
                  <a:pt x="774825" y="260921"/>
                  <a:pt x="774825" y="502657"/>
                  <a:pt x="630572" y="651755"/>
                </a:cubicBezTo>
                <a:cubicBezTo>
                  <a:pt x="486320" y="800853"/>
                  <a:pt x="252441" y="800853"/>
                  <a:pt x="108189" y="651755"/>
                </a:cubicBezTo>
                <a:cubicBezTo>
                  <a:pt x="-36063" y="502657"/>
                  <a:pt x="-36063" y="260921"/>
                  <a:pt x="108189" y="111823"/>
                </a:cubicBezTo>
                <a:cubicBezTo>
                  <a:pt x="252441" y="-37274"/>
                  <a:pt x="486320" y="-37274"/>
                  <a:pt x="630572"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
          <p:cNvSpPr/>
          <p:nvPr/>
        </p:nvSpPr>
        <p:spPr>
          <a:xfrm>
            <a:off x="3657600" y="3348038"/>
            <a:ext cx="741363" cy="762000"/>
          </a:xfrm>
          <a:custGeom>
            <a:avLst/>
            <a:gdLst>
              <a:gd name="connsiteX0" fmla="*/ 630571 w 738761"/>
              <a:gd name="connsiteY0" fmla="*/ 111823 h 763578"/>
              <a:gd name="connsiteX1" fmla="*/ 630571 w 738761"/>
              <a:gd name="connsiteY1" fmla="*/ 651755 h 763578"/>
              <a:gd name="connsiteX2" fmla="*/ 108188 w 738761"/>
              <a:gd name="connsiteY2" fmla="*/ 651755 h 763578"/>
              <a:gd name="connsiteX3" fmla="*/ 108188 w 738761"/>
              <a:gd name="connsiteY3" fmla="*/ 111823 h 763578"/>
              <a:gd name="connsiteX4" fmla="*/ 630571 w 738761"/>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8">
                <a:moveTo>
                  <a:pt x="630571" y="111823"/>
                </a:moveTo>
                <a:cubicBezTo>
                  <a:pt x="774824" y="260921"/>
                  <a:pt x="774824" y="502656"/>
                  <a:pt x="630571" y="651755"/>
                </a:cubicBezTo>
                <a:cubicBezTo>
                  <a:pt x="486319" y="800853"/>
                  <a:pt x="252440" y="800853"/>
                  <a:pt x="108188" y="651755"/>
                </a:cubicBezTo>
                <a:cubicBezTo>
                  <a:pt x="-36062" y="502656"/>
                  <a:pt x="-36062" y="260921"/>
                  <a:pt x="108188" y="111823"/>
                </a:cubicBezTo>
                <a:cubicBezTo>
                  <a:pt x="252440" y="-37274"/>
                  <a:pt x="486319"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3"/>
          <p:cNvSpPr/>
          <p:nvPr/>
        </p:nvSpPr>
        <p:spPr>
          <a:xfrm>
            <a:off x="2643188" y="944563"/>
            <a:ext cx="741362" cy="762000"/>
          </a:xfrm>
          <a:custGeom>
            <a:avLst/>
            <a:gdLst>
              <a:gd name="connsiteX0" fmla="*/ 630571 w 738761"/>
              <a:gd name="connsiteY0" fmla="*/ 111823 h 763578"/>
              <a:gd name="connsiteX1" fmla="*/ 630571 w 738761"/>
              <a:gd name="connsiteY1" fmla="*/ 651755 h 763578"/>
              <a:gd name="connsiteX2" fmla="*/ 108188 w 738761"/>
              <a:gd name="connsiteY2" fmla="*/ 651755 h 763578"/>
              <a:gd name="connsiteX3" fmla="*/ 108188 w 738761"/>
              <a:gd name="connsiteY3" fmla="*/ 111823 h 763578"/>
              <a:gd name="connsiteX4" fmla="*/ 630571 w 738761"/>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8">
                <a:moveTo>
                  <a:pt x="630571" y="111823"/>
                </a:moveTo>
                <a:cubicBezTo>
                  <a:pt x="774824" y="260921"/>
                  <a:pt x="774824" y="502657"/>
                  <a:pt x="630571" y="651755"/>
                </a:cubicBezTo>
                <a:cubicBezTo>
                  <a:pt x="486319" y="800853"/>
                  <a:pt x="252440" y="800853"/>
                  <a:pt x="108188" y="651755"/>
                </a:cubicBezTo>
                <a:cubicBezTo>
                  <a:pt x="-36062" y="502657"/>
                  <a:pt x="-36062" y="260921"/>
                  <a:pt x="108188" y="111823"/>
                </a:cubicBezTo>
                <a:cubicBezTo>
                  <a:pt x="252440" y="-37274"/>
                  <a:pt x="486319"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3"/>
          <p:cNvSpPr/>
          <p:nvPr/>
        </p:nvSpPr>
        <p:spPr>
          <a:xfrm>
            <a:off x="2643188" y="2898775"/>
            <a:ext cx="741362" cy="762000"/>
          </a:xfrm>
          <a:custGeom>
            <a:avLst/>
            <a:gdLst>
              <a:gd name="connsiteX0" fmla="*/ 630571 w 738761"/>
              <a:gd name="connsiteY0" fmla="*/ 111823 h 763577"/>
              <a:gd name="connsiteX1" fmla="*/ 630571 w 738761"/>
              <a:gd name="connsiteY1" fmla="*/ 651753 h 763577"/>
              <a:gd name="connsiteX2" fmla="*/ 108188 w 738761"/>
              <a:gd name="connsiteY2" fmla="*/ 651753 h 763577"/>
              <a:gd name="connsiteX3" fmla="*/ 108188 w 738761"/>
              <a:gd name="connsiteY3" fmla="*/ 111823 h 763577"/>
              <a:gd name="connsiteX4" fmla="*/ 630571 w 738761"/>
              <a:gd name="connsiteY4" fmla="*/ 111823 h 76357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7">
                <a:moveTo>
                  <a:pt x="630571" y="111823"/>
                </a:moveTo>
                <a:cubicBezTo>
                  <a:pt x="774824" y="260921"/>
                  <a:pt x="774824" y="502655"/>
                  <a:pt x="630571" y="651753"/>
                </a:cubicBezTo>
                <a:cubicBezTo>
                  <a:pt x="486319" y="800852"/>
                  <a:pt x="252440" y="800852"/>
                  <a:pt x="108188" y="651753"/>
                </a:cubicBezTo>
                <a:cubicBezTo>
                  <a:pt x="-36062" y="502655"/>
                  <a:pt x="-36062" y="260921"/>
                  <a:pt x="108188" y="111823"/>
                </a:cubicBezTo>
                <a:cubicBezTo>
                  <a:pt x="252440" y="-37274"/>
                  <a:pt x="486319"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3"/>
          <p:cNvSpPr/>
          <p:nvPr/>
        </p:nvSpPr>
        <p:spPr>
          <a:xfrm>
            <a:off x="5041900" y="1927225"/>
            <a:ext cx="742950" cy="762000"/>
          </a:xfrm>
          <a:custGeom>
            <a:avLst/>
            <a:gdLst>
              <a:gd name="connsiteX0" fmla="*/ 630572 w 738761"/>
              <a:gd name="connsiteY0" fmla="*/ 111823 h 763578"/>
              <a:gd name="connsiteX1" fmla="*/ 630572 w 738761"/>
              <a:gd name="connsiteY1" fmla="*/ 651755 h 763578"/>
              <a:gd name="connsiteX2" fmla="*/ 108189 w 738761"/>
              <a:gd name="connsiteY2" fmla="*/ 651755 h 763578"/>
              <a:gd name="connsiteX3" fmla="*/ 108189 w 738761"/>
              <a:gd name="connsiteY3" fmla="*/ 111823 h 763578"/>
              <a:gd name="connsiteX4" fmla="*/ 630572 w 738761"/>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8">
                <a:moveTo>
                  <a:pt x="630572" y="111823"/>
                </a:moveTo>
                <a:cubicBezTo>
                  <a:pt x="774824" y="260921"/>
                  <a:pt x="774824" y="502657"/>
                  <a:pt x="630572" y="651755"/>
                </a:cubicBezTo>
                <a:cubicBezTo>
                  <a:pt x="486320" y="800853"/>
                  <a:pt x="252441" y="800853"/>
                  <a:pt x="108189" y="651755"/>
                </a:cubicBezTo>
                <a:cubicBezTo>
                  <a:pt x="-36063" y="502657"/>
                  <a:pt x="-36063" y="260921"/>
                  <a:pt x="108189" y="111823"/>
                </a:cubicBezTo>
                <a:cubicBezTo>
                  <a:pt x="252441" y="-37274"/>
                  <a:pt x="486320" y="-37274"/>
                  <a:pt x="630572"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3"/>
          <p:cNvSpPr/>
          <p:nvPr/>
        </p:nvSpPr>
        <p:spPr>
          <a:xfrm>
            <a:off x="4672013" y="944563"/>
            <a:ext cx="741362" cy="762000"/>
          </a:xfrm>
          <a:custGeom>
            <a:avLst/>
            <a:gdLst>
              <a:gd name="connsiteX0" fmla="*/ 630572 w 738761"/>
              <a:gd name="connsiteY0" fmla="*/ 111823 h 763578"/>
              <a:gd name="connsiteX1" fmla="*/ 630572 w 738761"/>
              <a:gd name="connsiteY1" fmla="*/ 651755 h 763578"/>
              <a:gd name="connsiteX2" fmla="*/ 108188 w 738761"/>
              <a:gd name="connsiteY2" fmla="*/ 651755 h 763578"/>
              <a:gd name="connsiteX3" fmla="*/ 108188 w 738761"/>
              <a:gd name="connsiteY3" fmla="*/ 111823 h 763578"/>
              <a:gd name="connsiteX4" fmla="*/ 630572 w 738761"/>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8">
                <a:moveTo>
                  <a:pt x="630572" y="111823"/>
                </a:moveTo>
                <a:cubicBezTo>
                  <a:pt x="774824" y="260921"/>
                  <a:pt x="774824" y="502657"/>
                  <a:pt x="630572" y="651755"/>
                </a:cubicBezTo>
                <a:cubicBezTo>
                  <a:pt x="486319" y="800853"/>
                  <a:pt x="252441" y="800853"/>
                  <a:pt x="108188" y="651755"/>
                </a:cubicBezTo>
                <a:cubicBezTo>
                  <a:pt x="-36062" y="502657"/>
                  <a:pt x="-36062" y="260921"/>
                  <a:pt x="108188" y="111823"/>
                </a:cubicBezTo>
                <a:cubicBezTo>
                  <a:pt x="252441" y="-37274"/>
                  <a:pt x="486319" y="-37274"/>
                  <a:pt x="630572"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3"/>
          <p:cNvSpPr/>
          <p:nvPr/>
        </p:nvSpPr>
        <p:spPr>
          <a:xfrm>
            <a:off x="4672013" y="2898775"/>
            <a:ext cx="741362" cy="762000"/>
          </a:xfrm>
          <a:custGeom>
            <a:avLst/>
            <a:gdLst>
              <a:gd name="connsiteX0" fmla="*/ 630572 w 738761"/>
              <a:gd name="connsiteY0" fmla="*/ 111823 h 763577"/>
              <a:gd name="connsiteX1" fmla="*/ 630572 w 738761"/>
              <a:gd name="connsiteY1" fmla="*/ 651753 h 763577"/>
              <a:gd name="connsiteX2" fmla="*/ 108188 w 738761"/>
              <a:gd name="connsiteY2" fmla="*/ 651753 h 763577"/>
              <a:gd name="connsiteX3" fmla="*/ 108188 w 738761"/>
              <a:gd name="connsiteY3" fmla="*/ 111823 h 763577"/>
              <a:gd name="connsiteX4" fmla="*/ 630572 w 738761"/>
              <a:gd name="connsiteY4" fmla="*/ 111823 h 76357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1" h="763577">
                <a:moveTo>
                  <a:pt x="630572" y="111823"/>
                </a:moveTo>
                <a:cubicBezTo>
                  <a:pt x="774824" y="260921"/>
                  <a:pt x="774824" y="502655"/>
                  <a:pt x="630572" y="651753"/>
                </a:cubicBezTo>
                <a:cubicBezTo>
                  <a:pt x="486319" y="800852"/>
                  <a:pt x="252441" y="800852"/>
                  <a:pt x="108188" y="651753"/>
                </a:cubicBezTo>
                <a:cubicBezTo>
                  <a:pt x="-36062" y="502655"/>
                  <a:pt x="-36062" y="260921"/>
                  <a:pt x="108188" y="111823"/>
                </a:cubicBezTo>
                <a:cubicBezTo>
                  <a:pt x="252441" y="-37274"/>
                  <a:pt x="486319" y="-37274"/>
                  <a:pt x="630572"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3"/>
          <p:cNvSpPr/>
          <p:nvPr/>
        </p:nvSpPr>
        <p:spPr>
          <a:xfrm>
            <a:off x="5948363" y="1184275"/>
            <a:ext cx="274637" cy="280988"/>
          </a:xfrm>
          <a:custGeom>
            <a:avLst/>
            <a:gdLst>
              <a:gd name="connsiteX0" fmla="*/ 233170 w 273176"/>
              <a:gd name="connsiteY0" fmla="*/ 41349 h 282353"/>
              <a:gd name="connsiteX1" fmla="*/ 233170 w 273176"/>
              <a:gd name="connsiteY1" fmla="*/ 241004 h 282353"/>
              <a:gd name="connsiteX2" fmla="*/ 40005 w 273176"/>
              <a:gd name="connsiteY2" fmla="*/ 241004 h 282353"/>
              <a:gd name="connsiteX3" fmla="*/ 40005 w 273176"/>
              <a:gd name="connsiteY3" fmla="*/ 41349 h 282353"/>
              <a:gd name="connsiteX4" fmla="*/ 233170 w 273176"/>
              <a:gd name="connsiteY4" fmla="*/ 41349 h 2823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6" h="282353">
                <a:moveTo>
                  <a:pt x="233170" y="41349"/>
                </a:moveTo>
                <a:cubicBezTo>
                  <a:pt x="286511" y="96483"/>
                  <a:pt x="286511" y="185872"/>
                  <a:pt x="233170" y="241004"/>
                </a:cubicBezTo>
                <a:cubicBezTo>
                  <a:pt x="179828" y="296137"/>
                  <a:pt x="93345" y="296137"/>
                  <a:pt x="40005" y="241004"/>
                </a:cubicBezTo>
                <a:cubicBezTo>
                  <a:pt x="-13335" y="185872"/>
                  <a:pt x="-13335" y="96483"/>
                  <a:pt x="40005" y="41349"/>
                </a:cubicBezTo>
                <a:cubicBezTo>
                  <a:pt x="93345" y="-13783"/>
                  <a:pt x="179828" y="-13783"/>
                  <a:pt x="233170" y="41349"/>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3"/>
          <p:cNvSpPr/>
          <p:nvPr/>
        </p:nvSpPr>
        <p:spPr>
          <a:xfrm>
            <a:off x="5948363" y="2998788"/>
            <a:ext cx="274637" cy="280987"/>
          </a:xfrm>
          <a:custGeom>
            <a:avLst/>
            <a:gdLst>
              <a:gd name="connsiteX0" fmla="*/ 233170 w 273176"/>
              <a:gd name="connsiteY0" fmla="*/ 41349 h 282354"/>
              <a:gd name="connsiteX1" fmla="*/ 233170 w 273176"/>
              <a:gd name="connsiteY1" fmla="*/ 241004 h 282354"/>
              <a:gd name="connsiteX2" fmla="*/ 40005 w 273176"/>
              <a:gd name="connsiteY2" fmla="*/ 241004 h 282354"/>
              <a:gd name="connsiteX3" fmla="*/ 40005 w 273176"/>
              <a:gd name="connsiteY3" fmla="*/ 41349 h 282354"/>
              <a:gd name="connsiteX4" fmla="*/ 233170 w 273176"/>
              <a:gd name="connsiteY4" fmla="*/ 41349 h 2823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6" h="282354">
                <a:moveTo>
                  <a:pt x="233170" y="41349"/>
                </a:moveTo>
                <a:cubicBezTo>
                  <a:pt x="286511" y="96483"/>
                  <a:pt x="286511" y="185870"/>
                  <a:pt x="233170" y="241004"/>
                </a:cubicBezTo>
                <a:cubicBezTo>
                  <a:pt x="179828" y="296137"/>
                  <a:pt x="93345" y="296137"/>
                  <a:pt x="40005" y="241004"/>
                </a:cubicBezTo>
                <a:cubicBezTo>
                  <a:pt x="-13335" y="185870"/>
                  <a:pt x="-13335" y="96483"/>
                  <a:pt x="40005" y="41349"/>
                </a:cubicBezTo>
                <a:cubicBezTo>
                  <a:pt x="93345" y="-13783"/>
                  <a:pt x="179828" y="-13783"/>
                  <a:pt x="233170" y="41349"/>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3"/>
          <p:cNvSpPr/>
          <p:nvPr/>
        </p:nvSpPr>
        <p:spPr>
          <a:xfrm>
            <a:off x="4905375" y="4100513"/>
            <a:ext cx="274638" cy="282575"/>
          </a:xfrm>
          <a:custGeom>
            <a:avLst/>
            <a:gdLst>
              <a:gd name="connsiteX0" fmla="*/ 233171 w 273177"/>
              <a:gd name="connsiteY0" fmla="*/ 41350 h 282354"/>
              <a:gd name="connsiteX1" fmla="*/ 233171 w 273177"/>
              <a:gd name="connsiteY1" fmla="*/ 241004 h 282354"/>
              <a:gd name="connsiteX2" fmla="*/ 40005 w 273177"/>
              <a:gd name="connsiteY2" fmla="*/ 241004 h 282354"/>
              <a:gd name="connsiteX3" fmla="*/ 40005 w 273177"/>
              <a:gd name="connsiteY3" fmla="*/ 41350 h 282354"/>
              <a:gd name="connsiteX4" fmla="*/ 233171 w 273177"/>
              <a:gd name="connsiteY4" fmla="*/ 41350 h 2823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7" h="282354">
                <a:moveTo>
                  <a:pt x="233171" y="41350"/>
                </a:moveTo>
                <a:cubicBezTo>
                  <a:pt x="286512" y="96482"/>
                  <a:pt x="286512" y="185870"/>
                  <a:pt x="233171" y="241004"/>
                </a:cubicBezTo>
                <a:cubicBezTo>
                  <a:pt x="179830" y="296137"/>
                  <a:pt x="93347" y="296137"/>
                  <a:pt x="40005" y="241004"/>
                </a:cubicBezTo>
                <a:cubicBezTo>
                  <a:pt x="-13335" y="185870"/>
                  <a:pt x="-13335" y="96482"/>
                  <a:pt x="40005" y="41350"/>
                </a:cubicBezTo>
                <a:cubicBezTo>
                  <a:pt x="93347" y="-13783"/>
                  <a:pt x="179830" y="-13783"/>
                  <a:pt x="233171" y="41350"/>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3"/>
          <p:cNvSpPr/>
          <p:nvPr/>
        </p:nvSpPr>
        <p:spPr>
          <a:xfrm>
            <a:off x="2828925" y="4100513"/>
            <a:ext cx="274638" cy="282575"/>
          </a:xfrm>
          <a:custGeom>
            <a:avLst/>
            <a:gdLst>
              <a:gd name="connsiteX0" fmla="*/ 233171 w 273177"/>
              <a:gd name="connsiteY0" fmla="*/ 41350 h 282354"/>
              <a:gd name="connsiteX1" fmla="*/ 233171 w 273177"/>
              <a:gd name="connsiteY1" fmla="*/ 241004 h 282354"/>
              <a:gd name="connsiteX2" fmla="*/ 40006 w 273177"/>
              <a:gd name="connsiteY2" fmla="*/ 241004 h 282354"/>
              <a:gd name="connsiteX3" fmla="*/ 40006 w 273177"/>
              <a:gd name="connsiteY3" fmla="*/ 41350 h 282354"/>
              <a:gd name="connsiteX4" fmla="*/ 233171 w 273177"/>
              <a:gd name="connsiteY4" fmla="*/ 41350 h 2823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7" h="282354">
                <a:moveTo>
                  <a:pt x="233171" y="41350"/>
                </a:moveTo>
                <a:cubicBezTo>
                  <a:pt x="286513" y="96482"/>
                  <a:pt x="286513" y="185870"/>
                  <a:pt x="233171" y="241004"/>
                </a:cubicBezTo>
                <a:cubicBezTo>
                  <a:pt x="179830" y="296137"/>
                  <a:pt x="93347" y="296137"/>
                  <a:pt x="40006" y="241004"/>
                </a:cubicBezTo>
                <a:cubicBezTo>
                  <a:pt x="-13335" y="185870"/>
                  <a:pt x="-13335" y="96482"/>
                  <a:pt x="40006" y="41350"/>
                </a:cubicBezTo>
                <a:cubicBezTo>
                  <a:pt x="93347" y="-13783"/>
                  <a:pt x="179830" y="-13783"/>
                  <a:pt x="233171" y="41350"/>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3"/>
          <p:cNvSpPr/>
          <p:nvPr/>
        </p:nvSpPr>
        <p:spPr>
          <a:xfrm>
            <a:off x="1787525" y="2998788"/>
            <a:ext cx="274638" cy="280987"/>
          </a:xfrm>
          <a:custGeom>
            <a:avLst/>
            <a:gdLst>
              <a:gd name="connsiteX0" fmla="*/ 233170 w 273176"/>
              <a:gd name="connsiteY0" fmla="*/ 41349 h 282354"/>
              <a:gd name="connsiteX1" fmla="*/ 233170 w 273176"/>
              <a:gd name="connsiteY1" fmla="*/ 241004 h 282354"/>
              <a:gd name="connsiteX2" fmla="*/ 40006 w 273176"/>
              <a:gd name="connsiteY2" fmla="*/ 241004 h 282354"/>
              <a:gd name="connsiteX3" fmla="*/ 40006 w 273176"/>
              <a:gd name="connsiteY3" fmla="*/ 41349 h 282354"/>
              <a:gd name="connsiteX4" fmla="*/ 233170 w 273176"/>
              <a:gd name="connsiteY4" fmla="*/ 41349 h 2823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6" h="282354">
                <a:moveTo>
                  <a:pt x="233170" y="41349"/>
                </a:moveTo>
                <a:cubicBezTo>
                  <a:pt x="286511" y="96483"/>
                  <a:pt x="286511" y="185870"/>
                  <a:pt x="233170" y="241004"/>
                </a:cubicBezTo>
                <a:cubicBezTo>
                  <a:pt x="179829" y="296137"/>
                  <a:pt x="93347" y="296137"/>
                  <a:pt x="40006" y="241004"/>
                </a:cubicBezTo>
                <a:cubicBezTo>
                  <a:pt x="-13335" y="185870"/>
                  <a:pt x="-13335" y="96483"/>
                  <a:pt x="40006" y="41349"/>
                </a:cubicBezTo>
                <a:cubicBezTo>
                  <a:pt x="93347" y="-13783"/>
                  <a:pt x="179829" y="-13783"/>
                  <a:pt x="233170" y="41349"/>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3"/>
          <p:cNvSpPr/>
          <p:nvPr/>
        </p:nvSpPr>
        <p:spPr>
          <a:xfrm>
            <a:off x="1787525" y="1184275"/>
            <a:ext cx="274638" cy="280988"/>
          </a:xfrm>
          <a:custGeom>
            <a:avLst/>
            <a:gdLst>
              <a:gd name="connsiteX0" fmla="*/ 233170 w 273176"/>
              <a:gd name="connsiteY0" fmla="*/ 41349 h 282353"/>
              <a:gd name="connsiteX1" fmla="*/ 233170 w 273176"/>
              <a:gd name="connsiteY1" fmla="*/ 241004 h 282353"/>
              <a:gd name="connsiteX2" fmla="*/ 40006 w 273176"/>
              <a:gd name="connsiteY2" fmla="*/ 241004 h 282353"/>
              <a:gd name="connsiteX3" fmla="*/ 40006 w 273176"/>
              <a:gd name="connsiteY3" fmla="*/ 41349 h 282353"/>
              <a:gd name="connsiteX4" fmla="*/ 233170 w 273176"/>
              <a:gd name="connsiteY4" fmla="*/ 41349 h 2823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6" h="282353">
                <a:moveTo>
                  <a:pt x="233170" y="41349"/>
                </a:moveTo>
                <a:cubicBezTo>
                  <a:pt x="286511" y="96483"/>
                  <a:pt x="286511" y="185872"/>
                  <a:pt x="233170" y="241004"/>
                </a:cubicBezTo>
                <a:cubicBezTo>
                  <a:pt x="179829" y="296137"/>
                  <a:pt x="93347" y="296137"/>
                  <a:pt x="40006" y="241004"/>
                </a:cubicBezTo>
                <a:cubicBezTo>
                  <a:pt x="-13335" y="185872"/>
                  <a:pt x="-13335" y="96483"/>
                  <a:pt x="40006" y="41349"/>
                </a:cubicBezTo>
                <a:cubicBezTo>
                  <a:pt x="93347" y="-13783"/>
                  <a:pt x="179829" y="-13783"/>
                  <a:pt x="233170" y="41349"/>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3"/>
          <p:cNvSpPr/>
          <p:nvPr/>
        </p:nvSpPr>
        <p:spPr>
          <a:xfrm>
            <a:off x="2828925" y="223838"/>
            <a:ext cx="274638" cy="282575"/>
          </a:xfrm>
          <a:custGeom>
            <a:avLst/>
            <a:gdLst>
              <a:gd name="connsiteX0" fmla="*/ 233171 w 273177"/>
              <a:gd name="connsiteY0" fmla="*/ 41349 h 282354"/>
              <a:gd name="connsiteX1" fmla="*/ 233171 w 273177"/>
              <a:gd name="connsiteY1" fmla="*/ 241004 h 282354"/>
              <a:gd name="connsiteX2" fmla="*/ 40006 w 273177"/>
              <a:gd name="connsiteY2" fmla="*/ 241004 h 282354"/>
              <a:gd name="connsiteX3" fmla="*/ 40006 w 273177"/>
              <a:gd name="connsiteY3" fmla="*/ 41349 h 282354"/>
              <a:gd name="connsiteX4" fmla="*/ 233171 w 273177"/>
              <a:gd name="connsiteY4" fmla="*/ 41349 h 2823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7" h="282354">
                <a:moveTo>
                  <a:pt x="233171" y="41349"/>
                </a:moveTo>
                <a:cubicBezTo>
                  <a:pt x="286513" y="96483"/>
                  <a:pt x="286513" y="185870"/>
                  <a:pt x="233171" y="241004"/>
                </a:cubicBezTo>
                <a:cubicBezTo>
                  <a:pt x="179830" y="296137"/>
                  <a:pt x="93347" y="296137"/>
                  <a:pt x="40006" y="241004"/>
                </a:cubicBezTo>
                <a:cubicBezTo>
                  <a:pt x="-13335" y="185870"/>
                  <a:pt x="-13335" y="96483"/>
                  <a:pt x="40006" y="41349"/>
                </a:cubicBezTo>
                <a:cubicBezTo>
                  <a:pt x="93347" y="-13783"/>
                  <a:pt x="179830" y="-13783"/>
                  <a:pt x="233171" y="41349"/>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3"/>
          <p:cNvSpPr/>
          <p:nvPr/>
        </p:nvSpPr>
        <p:spPr>
          <a:xfrm>
            <a:off x="4775200" y="223838"/>
            <a:ext cx="274638" cy="282575"/>
          </a:xfrm>
          <a:custGeom>
            <a:avLst/>
            <a:gdLst>
              <a:gd name="connsiteX0" fmla="*/ 233170 w 273176"/>
              <a:gd name="connsiteY0" fmla="*/ 41349 h 282354"/>
              <a:gd name="connsiteX1" fmla="*/ 233170 w 273176"/>
              <a:gd name="connsiteY1" fmla="*/ 241004 h 282354"/>
              <a:gd name="connsiteX2" fmla="*/ 40006 w 273176"/>
              <a:gd name="connsiteY2" fmla="*/ 241004 h 282354"/>
              <a:gd name="connsiteX3" fmla="*/ 40006 w 273176"/>
              <a:gd name="connsiteY3" fmla="*/ 41349 h 282354"/>
              <a:gd name="connsiteX4" fmla="*/ 233170 w 273176"/>
              <a:gd name="connsiteY4" fmla="*/ 41349 h 2823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3176" h="282354">
                <a:moveTo>
                  <a:pt x="233170" y="41349"/>
                </a:moveTo>
                <a:cubicBezTo>
                  <a:pt x="286511" y="96483"/>
                  <a:pt x="286511" y="185870"/>
                  <a:pt x="233170" y="241004"/>
                </a:cubicBezTo>
                <a:cubicBezTo>
                  <a:pt x="179830" y="296137"/>
                  <a:pt x="93347" y="296137"/>
                  <a:pt x="40006" y="241004"/>
                </a:cubicBezTo>
                <a:cubicBezTo>
                  <a:pt x="-13335" y="185870"/>
                  <a:pt x="-13335" y="96483"/>
                  <a:pt x="40006" y="41349"/>
                </a:cubicBezTo>
                <a:cubicBezTo>
                  <a:pt x="93347" y="-13783"/>
                  <a:pt x="179830" y="-13783"/>
                  <a:pt x="233170" y="41349"/>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3"/>
          <p:cNvSpPr/>
          <p:nvPr/>
        </p:nvSpPr>
        <p:spPr>
          <a:xfrm>
            <a:off x="3625850" y="477838"/>
            <a:ext cx="798513" cy="819150"/>
          </a:xfrm>
          <a:custGeom>
            <a:avLst/>
            <a:gdLst>
              <a:gd name="connsiteX0" fmla="*/ 678550 w 794970"/>
              <a:gd name="connsiteY0" fmla="*/ 120332 h 821675"/>
              <a:gd name="connsiteX1" fmla="*/ 678550 w 794970"/>
              <a:gd name="connsiteY1" fmla="*/ 701344 h 821675"/>
              <a:gd name="connsiteX2" fmla="*/ 116421 w 794970"/>
              <a:gd name="connsiteY2" fmla="*/ 701344 h 821675"/>
              <a:gd name="connsiteX3" fmla="*/ 116421 w 794970"/>
              <a:gd name="connsiteY3" fmla="*/ 120332 h 821675"/>
              <a:gd name="connsiteX4" fmla="*/ 678550 w 794970"/>
              <a:gd name="connsiteY4" fmla="*/ 120332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50" y="120332"/>
                </a:moveTo>
                <a:cubicBezTo>
                  <a:pt x="833777" y="280773"/>
                  <a:pt x="833777" y="540902"/>
                  <a:pt x="678550" y="701344"/>
                </a:cubicBezTo>
                <a:cubicBezTo>
                  <a:pt x="523321" y="861786"/>
                  <a:pt x="271648" y="861786"/>
                  <a:pt x="116421" y="701344"/>
                </a:cubicBezTo>
                <a:cubicBezTo>
                  <a:pt x="-38806" y="540902"/>
                  <a:pt x="-38806" y="280773"/>
                  <a:pt x="116421" y="120332"/>
                </a:cubicBezTo>
                <a:cubicBezTo>
                  <a:pt x="271648" y="-40110"/>
                  <a:pt x="523321" y="-40110"/>
                  <a:pt x="678550" y="120332"/>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3"/>
          <p:cNvSpPr/>
          <p:nvPr/>
        </p:nvSpPr>
        <p:spPr>
          <a:xfrm>
            <a:off x="2614613" y="915988"/>
            <a:ext cx="798512" cy="819150"/>
          </a:xfrm>
          <a:custGeom>
            <a:avLst/>
            <a:gdLst>
              <a:gd name="connsiteX0" fmla="*/ 678548 w 794970"/>
              <a:gd name="connsiteY0" fmla="*/ 120331 h 821675"/>
              <a:gd name="connsiteX1" fmla="*/ 678548 w 794970"/>
              <a:gd name="connsiteY1" fmla="*/ 701343 h 821675"/>
              <a:gd name="connsiteX2" fmla="*/ 116420 w 794970"/>
              <a:gd name="connsiteY2" fmla="*/ 701343 h 821675"/>
              <a:gd name="connsiteX3" fmla="*/ 116420 w 794970"/>
              <a:gd name="connsiteY3" fmla="*/ 120331 h 821675"/>
              <a:gd name="connsiteX4" fmla="*/ 678548 w 794970"/>
              <a:gd name="connsiteY4" fmla="*/ 120331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48" y="120331"/>
                </a:moveTo>
                <a:cubicBezTo>
                  <a:pt x="833777" y="280774"/>
                  <a:pt x="833777" y="540901"/>
                  <a:pt x="678548" y="701343"/>
                </a:cubicBezTo>
                <a:cubicBezTo>
                  <a:pt x="523321" y="861786"/>
                  <a:pt x="271648" y="861786"/>
                  <a:pt x="116420" y="701343"/>
                </a:cubicBezTo>
                <a:cubicBezTo>
                  <a:pt x="-38806" y="540901"/>
                  <a:pt x="-38806" y="280774"/>
                  <a:pt x="116420" y="120331"/>
                </a:cubicBezTo>
                <a:cubicBezTo>
                  <a:pt x="271648" y="-40110"/>
                  <a:pt x="523321" y="-40110"/>
                  <a:pt x="678548" y="120331"/>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3"/>
          <p:cNvSpPr/>
          <p:nvPr/>
        </p:nvSpPr>
        <p:spPr>
          <a:xfrm>
            <a:off x="2244725" y="1897063"/>
            <a:ext cx="796925" cy="819150"/>
          </a:xfrm>
          <a:custGeom>
            <a:avLst/>
            <a:gdLst>
              <a:gd name="connsiteX0" fmla="*/ 678549 w 794970"/>
              <a:gd name="connsiteY0" fmla="*/ 120331 h 821674"/>
              <a:gd name="connsiteX1" fmla="*/ 678549 w 794970"/>
              <a:gd name="connsiteY1" fmla="*/ 701343 h 821674"/>
              <a:gd name="connsiteX2" fmla="*/ 116421 w 794970"/>
              <a:gd name="connsiteY2" fmla="*/ 701343 h 821674"/>
              <a:gd name="connsiteX3" fmla="*/ 116421 w 794970"/>
              <a:gd name="connsiteY3" fmla="*/ 120331 h 821674"/>
              <a:gd name="connsiteX4" fmla="*/ 678549 w 794970"/>
              <a:gd name="connsiteY4" fmla="*/ 120331 h 82167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4">
                <a:moveTo>
                  <a:pt x="678549" y="120331"/>
                </a:moveTo>
                <a:cubicBezTo>
                  <a:pt x="833777" y="280772"/>
                  <a:pt x="833777" y="540901"/>
                  <a:pt x="678549" y="701343"/>
                </a:cubicBezTo>
                <a:cubicBezTo>
                  <a:pt x="523321" y="861785"/>
                  <a:pt x="271648" y="861785"/>
                  <a:pt x="116421" y="701343"/>
                </a:cubicBezTo>
                <a:cubicBezTo>
                  <a:pt x="-38807" y="540901"/>
                  <a:pt x="-38807" y="280772"/>
                  <a:pt x="116421" y="120331"/>
                </a:cubicBezTo>
                <a:cubicBezTo>
                  <a:pt x="271648" y="-40110"/>
                  <a:pt x="523321" y="-40110"/>
                  <a:pt x="678549" y="120331"/>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3"/>
          <p:cNvSpPr/>
          <p:nvPr/>
        </p:nvSpPr>
        <p:spPr>
          <a:xfrm>
            <a:off x="2614613" y="2870200"/>
            <a:ext cx="798512" cy="819150"/>
          </a:xfrm>
          <a:custGeom>
            <a:avLst/>
            <a:gdLst>
              <a:gd name="connsiteX0" fmla="*/ 678548 w 794970"/>
              <a:gd name="connsiteY0" fmla="*/ 120332 h 821675"/>
              <a:gd name="connsiteX1" fmla="*/ 678548 w 794970"/>
              <a:gd name="connsiteY1" fmla="*/ 701344 h 821675"/>
              <a:gd name="connsiteX2" fmla="*/ 116420 w 794970"/>
              <a:gd name="connsiteY2" fmla="*/ 701344 h 821675"/>
              <a:gd name="connsiteX3" fmla="*/ 116420 w 794970"/>
              <a:gd name="connsiteY3" fmla="*/ 120332 h 821675"/>
              <a:gd name="connsiteX4" fmla="*/ 678548 w 794970"/>
              <a:gd name="connsiteY4" fmla="*/ 120332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48" y="120332"/>
                </a:moveTo>
                <a:cubicBezTo>
                  <a:pt x="833777" y="280773"/>
                  <a:pt x="833777" y="540903"/>
                  <a:pt x="678548" y="701344"/>
                </a:cubicBezTo>
                <a:cubicBezTo>
                  <a:pt x="523321" y="861786"/>
                  <a:pt x="271648" y="861786"/>
                  <a:pt x="116420" y="701344"/>
                </a:cubicBezTo>
                <a:cubicBezTo>
                  <a:pt x="-38806" y="540903"/>
                  <a:pt x="-38806" y="280773"/>
                  <a:pt x="116420" y="120332"/>
                </a:cubicBezTo>
                <a:cubicBezTo>
                  <a:pt x="271648" y="-40110"/>
                  <a:pt x="523321" y="-40110"/>
                  <a:pt x="678548" y="120332"/>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3"/>
          <p:cNvSpPr/>
          <p:nvPr/>
        </p:nvSpPr>
        <p:spPr>
          <a:xfrm>
            <a:off x="3625850" y="3319463"/>
            <a:ext cx="798513" cy="819150"/>
          </a:xfrm>
          <a:custGeom>
            <a:avLst/>
            <a:gdLst>
              <a:gd name="connsiteX0" fmla="*/ 678550 w 794970"/>
              <a:gd name="connsiteY0" fmla="*/ 120332 h 821675"/>
              <a:gd name="connsiteX1" fmla="*/ 678550 w 794970"/>
              <a:gd name="connsiteY1" fmla="*/ 701344 h 821675"/>
              <a:gd name="connsiteX2" fmla="*/ 116421 w 794970"/>
              <a:gd name="connsiteY2" fmla="*/ 701344 h 821675"/>
              <a:gd name="connsiteX3" fmla="*/ 116421 w 794970"/>
              <a:gd name="connsiteY3" fmla="*/ 120332 h 821675"/>
              <a:gd name="connsiteX4" fmla="*/ 678550 w 794970"/>
              <a:gd name="connsiteY4" fmla="*/ 120332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50" y="120332"/>
                </a:moveTo>
                <a:cubicBezTo>
                  <a:pt x="833777" y="280773"/>
                  <a:pt x="833777" y="540901"/>
                  <a:pt x="678550" y="701344"/>
                </a:cubicBezTo>
                <a:cubicBezTo>
                  <a:pt x="523321" y="861786"/>
                  <a:pt x="271648" y="861786"/>
                  <a:pt x="116421" y="701344"/>
                </a:cubicBezTo>
                <a:cubicBezTo>
                  <a:pt x="-38806" y="540901"/>
                  <a:pt x="-38806" y="280773"/>
                  <a:pt x="116421" y="120332"/>
                </a:cubicBezTo>
                <a:cubicBezTo>
                  <a:pt x="271648" y="-40110"/>
                  <a:pt x="523321" y="-40110"/>
                  <a:pt x="678550" y="120332"/>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3"/>
          <p:cNvSpPr/>
          <p:nvPr/>
        </p:nvSpPr>
        <p:spPr>
          <a:xfrm>
            <a:off x="4643438" y="2870200"/>
            <a:ext cx="798512" cy="819150"/>
          </a:xfrm>
          <a:custGeom>
            <a:avLst/>
            <a:gdLst>
              <a:gd name="connsiteX0" fmla="*/ 678550 w 794970"/>
              <a:gd name="connsiteY0" fmla="*/ 120332 h 821675"/>
              <a:gd name="connsiteX1" fmla="*/ 678550 w 794970"/>
              <a:gd name="connsiteY1" fmla="*/ 701344 h 821675"/>
              <a:gd name="connsiteX2" fmla="*/ 116421 w 794970"/>
              <a:gd name="connsiteY2" fmla="*/ 701344 h 821675"/>
              <a:gd name="connsiteX3" fmla="*/ 116421 w 794970"/>
              <a:gd name="connsiteY3" fmla="*/ 120332 h 821675"/>
              <a:gd name="connsiteX4" fmla="*/ 678550 w 794970"/>
              <a:gd name="connsiteY4" fmla="*/ 120332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50" y="120332"/>
                </a:moveTo>
                <a:cubicBezTo>
                  <a:pt x="833777" y="280773"/>
                  <a:pt x="833777" y="540903"/>
                  <a:pt x="678550" y="701344"/>
                </a:cubicBezTo>
                <a:cubicBezTo>
                  <a:pt x="523321" y="861786"/>
                  <a:pt x="271648" y="861786"/>
                  <a:pt x="116421" y="701344"/>
                </a:cubicBezTo>
                <a:cubicBezTo>
                  <a:pt x="-38806" y="540903"/>
                  <a:pt x="-38806" y="280773"/>
                  <a:pt x="116421" y="120332"/>
                </a:cubicBezTo>
                <a:cubicBezTo>
                  <a:pt x="271648" y="-40110"/>
                  <a:pt x="523321" y="-40110"/>
                  <a:pt x="678550" y="120332"/>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3"/>
          <p:cNvSpPr/>
          <p:nvPr/>
        </p:nvSpPr>
        <p:spPr>
          <a:xfrm>
            <a:off x="5013325" y="1901825"/>
            <a:ext cx="798513" cy="820738"/>
          </a:xfrm>
          <a:custGeom>
            <a:avLst/>
            <a:gdLst>
              <a:gd name="connsiteX0" fmla="*/ 678548 w 794970"/>
              <a:gd name="connsiteY0" fmla="*/ 120332 h 821675"/>
              <a:gd name="connsiteX1" fmla="*/ 678548 w 794970"/>
              <a:gd name="connsiteY1" fmla="*/ 701344 h 821675"/>
              <a:gd name="connsiteX2" fmla="*/ 116420 w 794970"/>
              <a:gd name="connsiteY2" fmla="*/ 701344 h 821675"/>
              <a:gd name="connsiteX3" fmla="*/ 116420 w 794970"/>
              <a:gd name="connsiteY3" fmla="*/ 120332 h 821675"/>
              <a:gd name="connsiteX4" fmla="*/ 678548 w 794970"/>
              <a:gd name="connsiteY4" fmla="*/ 120332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48" y="120332"/>
                </a:moveTo>
                <a:cubicBezTo>
                  <a:pt x="833777" y="280773"/>
                  <a:pt x="833777" y="540901"/>
                  <a:pt x="678548" y="701344"/>
                </a:cubicBezTo>
                <a:cubicBezTo>
                  <a:pt x="523321" y="861786"/>
                  <a:pt x="271648" y="861786"/>
                  <a:pt x="116420" y="701344"/>
                </a:cubicBezTo>
                <a:cubicBezTo>
                  <a:pt x="-38806" y="540901"/>
                  <a:pt x="-38806" y="280773"/>
                  <a:pt x="116420" y="120332"/>
                </a:cubicBezTo>
                <a:cubicBezTo>
                  <a:pt x="271648" y="-40110"/>
                  <a:pt x="523321" y="-40110"/>
                  <a:pt x="678548" y="120332"/>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3"/>
          <p:cNvSpPr/>
          <p:nvPr/>
        </p:nvSpPr>
        <p:spPr>
          <a:xfrm>
            <a:off x="4637088" y="915988"/>
            <a:ext cx="798512" cy="820737"/>
          </a:xfrm>
          <a:custGeom>
            <a:avLst/>
            <a:gdLst>
              <a:gd name="connsiteX0" fmla="*/ 678548 w 794970"/>
              <a:gd name="connsiteY0" fmla="*/ 120332 h 821675"/>
              <a:gd name="connsiteX1" fmla="*/ 678548 w 794970"/>
              <a:gd name="connsiteY1" fmla="*/ 701344 h 821675"/>
              <a:gd name="connsiteX2" fmla="*/ 116420 w 794970"/>
              <a:gd name="connsiteY2" fmla="*/ 701344 h 821675"/>
              <a:gd name="connsiteX3" fmla="*/ 116420 w 794970"/>
              <a:gd name="connsiteY3" fmla="*/ 120332 h 821675"/>
              <a:gd name="connsiteX4" fmla="*/ 678548 w 794970"/>
              <a:gd name="connsiteY4" fmla="*/ 120332 h 821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4970" h="821675">
                <a:moveTo>
                  <a:pt x="678548" y="120332"/>
                </a:moveTo>
                <a:cubicBezTo>
                  <a:pt x="833777" y="280773"/>
                  <a:pt x="833777" y="540901"/>
                  <a:pt x="678548" y="701344"/>
                </a:cubicBezTo>
                <a:cubicBezTo>
                  <a:pt x="523321" y="861786"/>
                  <a:pt x="271648" y="861786"/>
                  <a:pt x="116420" y="701344"/>
                </a:cubicBezTo>
                <a:cubicBezTo>
                  <a:pt x="-38806" y="540901"/>
                  <a:pt x="-38806" y="280773"/>
                  <a:pt x="116420" y="120332"/>
                </a:cubicBezTo>
                <a:cubicBezTo>
                  <a:pt x="271648" y="-40110"/>
                  <a:pt x="523321" y="-40110"/>
                  <a:pt x="678548" y="120332"/>
                </a:cubicBezTo>
              </a:path>
            </a:pathLst>
          </a:custGeom>
          <a:solidFill>
            <a:srgbClr val="E6E6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3"/>
          <p:cNvSpPr/>
          <p:nvPr/>
        </p:nvSpPr>
        <p:spPr>
          <a:xfrm>
            <a:off x="3657600" y="506413"/>
            <a:ext cx="741363" cy="760412"/>
          </a:xfrm>
          <a:custGeom>
            <a:avLst/>
            <a:gdLst>
              <a:gd name="connsiteX0" fmla="*/ 630570 w 738759"/>
              <a:gd name="connsiteY0" fmla="*/ 111823 h 763577"/>
              <a:gd name="connsiteX1" fmla="*/ 630570 w 738759"/>
              <a:gd name="connsiteY1" fmla="*/ 651753 h 763577"/>
              <a:gd name="connsiteX2" fmla="*/ 108188 w 738759"/>
              <a:gd name="connsiteY2" fmla="*/ 651753 h 763577"/>
              <a:gd name="connsiteX3" fmla="*/ 108188 w 738759"/>
              <a:gd name="connsiteY3" fmla="*/ 111823 h 763577"/>
              <a:gd name="connsiteX4" fmla="*/ 630570 w 738759"/>
              <a:gd name="connsiteY4" fmla="*/ 111823 h 76357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59" h="763577">
                <a:moveTo>
                  <a:pt x="630570" y="111823"/>
                </a:moveTo>
                <a:cubicBezTo>
                  <a:pt x="774822" y="260921"/>
                  <a:pt x="774822" y="502655"/>
                  <a:pt x="630570" y="651753"/>
                </a:cubicBezTo>
                <a:cubicBezTo>
                  <a:pt x="486318" y="800851"/>
                  <a:pt x="252440" y="800851"/>
                  <a:pt x="108188" y="651753"/>
                </a:cubicBezTo>
                <a:cubicBezTo>
                  <a:pt x="-36062" y="502655"/>
                  <a:pt x="-36062" y="260921"/>
                  <a:pt x="108188" y="111823"/>
                </a:cubicBezTo>
                <a:cubicBezTo>
                  <a:pt x="252440" y="-37274"/>
                  <a:pt x="486318" y="-37274"/>
                  <a:pt x="630570"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3"/>
          <p:cNvSpPr/>
          <p:nvPr/>
        </p:nvSpPr>
        <p:spPr>
          <a:xfrm>
            <a:off x="2271713" y="1927225"/>
            <a:ext cx="742950" cy="762000"/>
          </a:xfrm>
          <a:custGeom>
            <a:avLst/>
            <a:gdLst>
              <a:gd name="connsiteX0" fmla="*/ 630571 w 738759"/>
              <a:gd name="connsiteY0" fmla="*/ 111823 h 763577"/>
              <a:gd name="connsiteX1" fmla="*/ 630571 w 738759"/>
              <a:gd name="connsiteY1" fmla="*/ 651753 h 763577"/>
              <a:gd name="connsiteX2" fmla="*/ 108189 w 738759"/>
              <a:gd name="connsiteY2" fmla="*/ 651753 h 763577"/>
              <a:gd name="connsiteX3" fmla="*/ 108189 w 738759"/>
              <a:gd name="connsiteY3" fmla="*/ 111823 h 763577"/>
              <a:gd name="connsiteX4" fmla="*/ 630571 w 738759"/>
              <a:gd name="connsiteY4" fmla="*/ 111823 h 76357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59" h="763577">
                <a:moveTo>
                  <a:pt x="630571" y="111823"/>
                </a:moveTo>
                <a:cubicBezTo>
                  <a:pt x="774822" y="260921"/>
                  <a:pt x="774822" y="502657"/>
                  <a:pt x="630571" y="651753"/>
                </a:cubicBezTo>
                <a:cubicBezTo>
                  <a:pt x="486319" y="800851"/>
                  <a:pt x="252441" y="800851"/>
                  <a:pt x="108189" y="651753"/>
                </a:cubicBezTo>
                <a:cubicBezTo>
                  <a:pt x="-36063" y="502657"/>
                  <a:pt x="-36063" y="260921"/>
                  <a:pt x="108189" y="111823"/>
                </a:cubicBezTo>
                <a:cubicBezTo>
                  <a:pt x="252441" y="-37274"/>
                  <a:pt x="486319"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3"/>
          <p:cNvSpPr/>
          <p:nvPr/>
        </p:nvSpPr>
        <p:spPr>
          <a:xfrm>
            <a:off x="3657600" y="3348038"/>
            <a:ext cx="741363" cy="762000"/>
          </a:xfrm>
          <a:custGeom>
            <a:avLst/>
            <a:gdLst>
              <a:gd name="connsiteX0" fmla="*/ 630570 w 738759"/>
              <a:gd name="connsiteY0" fmla="*/ 111823 h 763578"/>
              <a:gd name="connsiteX1" fmla="*/ 630570 w 738759"/>
              <a:gd name="connsiteY1" fmla="*/ 651755 h 763578"/>
              <a:gd name="connsiteX2" fmla="*/ 108188 w 738759"/>
              <a:gd name="connsiteY2" fmla="*/ 651755 h 763578"/>
              <a:gd name="connsiteX3" fmla="*/ 108188 w 738759"/>
              <a:gd name="connsiteY3" fmla="*/ 111823 h 763578"/>
              <a:gd name="connsiteX4" fmla="*/ 630570 w 738759"/>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59" h="763578">
                <a:moveTo>
                  <a:pt x="630570" y="111823"/>
                </a:moveTo>
                <a:cubicBezTo>
                  <a:pt x="774822" y="260921"/>
                  <a:pt x="774822" y="502656"/>
                  <a:pt x="630570" y="651755"/>
                </a:cubicBezTo>
                <a:cubicBezTo>
                  <a:pt x="486318" y="800853"/>
                  <a:pt x="252440" y="800853"/>
                  <a:pt x="108188" y="651755"/>
                </a:cubicBezTo>
                <a:cubicBezTo>
                  <a:pt x="-36062" y="502656"/>
                  <a:pt x="-36062" y="260921"/>
                  <a:pt x="108188" y="111823"/>
                </a:cubicBezTo>
                <a:cubicBezTo>
                  <a:pt x="252440" y="-37274"/>
                  <a:pt x="486318" y="-37274"/>
                  <a:pt x="630570"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4" name="Freeform 3"/>
          <p:cNvSpPr/>
          <p:nvPr/>
        </p:nvSpPr>
        <p:spPr>
          <a:xfrm>
            <a:off x="2643188" y="944563"/>
            <a:ext cx="741362" cy="762000"/>
          </a:xfrm>
          <a:custGeom>
            <a:avLst/>
            <a:gdLst>
              <a:gd name="connsiteX0" fmla="*/ 630571 w 738760"/>
              <a:gd name="connsiteY0" fmla="*/ 111823 h 763578"/>
              <a:gd name="connsiteX1" fmla="*/ 630571 w 738760"/>
              <a:gd name="connsiteY1" fmla="*/ 651755 h 763578"/>
              <a:gd name="connsiteX2" fmla="*/ 108188 w 738760"/>
              <a:gd name="connsiteY2" fmla="*/ 651755 h 763578"/>
              <a:gd name="connsiteX3" fmla="*/ 108188 w 738760"/>
              <a:gd name="connsiteY3" fmla="*/ 111823 h 763578"/>
              <a:gd name="connsiteX4" fmla="*/ 630571 w 738760"/>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0" h="763578">
                <a:moveTo>
                  <a:pt x="630571" y="111823"/>
                </a:moveTo>
                <a:cubicBezTo>
                  <a:pt x="774823" y="260921"/>
                  <a:pt x="774823" y="502657"/>
                  <a:pt x="630571" y="651755"/>
                </a:cubicBezTo>
                <a:cubicBezTo>
                  <a:pt x="486318" y="800853"/>
                  <a:pt x="252440" y="800853"/>
                  <a:pt x="108188" y="651755"/>
                </a:cubicBezTo>
                <a:cubicBezTo>
                  <a:pt x="-36062" y="502657"/>
                  <a:pt x="-36062" y="260921"/>
                  <a:pt x="108188" y="111823"/>
                </a:cubicBezTo>
                <a:cubicBezTo>
                  <a:pt x="252440" y="-37274"/>
                  <a:pt x="486318"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5" name="Freeform 3"/>
          <p:cNvSpPr/>
          <p:nvPr/>
        </p:nvSpPr>
        <p:spPr>
          <a:xfrm>
            <a:off x="2643188" y="2898775"/>
            <a:ext cx="741362" cy="762000"/>
          </a:xfrm>
          <a:custGeom>
            <a:avLst/>
            <a:gdLst>
              <a:gd name="connsiteX0" fmla="*/ 630571 w 738760"/>
              <a:gd name="connsiteY0" fmla="*/ 111823 h 763578"/>
              <a:gd name="connsiteX1" fmla="*/ 630571 w 738760"/>
              <a:gd name="connsiteY1" fmla="*/ 651755 h 763578"/>
              <a:gd name="connsiteX2" fmla="*/ 108188 w 738760"/>
              <a:gd name="connsiteY2" fmla="*/ 651755 h 763578"/>
              <a:gd name="connsiteX3" fmla="*/ 108188 w 738760"/>
              <a:gd name="connsiteY3" fmla="*/ 111823 h 763578"/>
              <a:gd name="connsiteX4" fmla="*/ 630571 w 738760"/>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0" h="763578">
                <a:moveTo>
                  <a:pt x="630571" y="111823"/>
                </a:moveTo>
                <a:cubicBezTo>
                  <a:pt x="774823" y="260921"/>
                  <a:pt x="774823" y="502657"/>
                  <a:pt x="630571" y="651755"/>
                </a:cubicBezTo>
                <a:cubicBezTo>
                  <a:pt x="486318" y="800853"/>
                  <a:pt x="252440" y="800853"/>
                  <a:pt x="108188" y="651755"/>
                </a:cubicBezTo>
                <a:cubicBezTo>
                  <a:pt x="-36062" y="502657"/>
                  <a:pt x="-36062" y="260921"/>
                  <a:pt x="108188" y="111823"/>
                </a:cubicBezTo>
                <a:cubicBezTo>
                  <a:pt x="252440" y="-37274"/>
                  <a:pt x="486318"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6" name="Freeform 3"/>
          <p:cNvSpPr/>
          <p:nvPr/>
        </p:nvSpPr>
        <p:spPr>
          <a:xfrm>
            <a:off x="5041900" y="1927225"/>
            <a:ext cx="742950" cy="762000"/>
          </a:xfrm>
          <a:custGeom>
            <a:avLst/>
            <a:gdLst>
              <a:gd name="connsiteX0" fmla="*/ 630571 w 738760"/>
              <a:gd name="connsiteY0" fmla="*/ 111823 h 763577"/>
              <a:gd name="connsiteX1" fmla="*/ 630571 w 738760"/>
              <a:gd name="connsiteY1" fmla="*/ 651753 h 763577"/>
              <a:gd name="connsiteX2" fmla="*/ 108188 w 738760"/>
              <a:gd name="connsiteY2" fmla="*/ 651753 h 763577"/>
              <a:gd name="connsiteX3" fmla="*/ 108188 w 738760"/>
              <a:gd name="connsiteY3" fmla="*/ 111823 h 763577"/>
              <a:gd name="connsiteX4" fmla="*/ 630571 w 738760"/>
              <a:gd name="connsiteY4" fmla="*/ 111823 h 76357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60" h="763577">
                <a:moveTo>
                  <a:pt x="630571" y="111823"/>
                </a:moveTo>
                <a:cubicBezTo>
                  <a:pt x="774823" y="260921"/>
                  <a:pt x="774823" y="502657"/>
                  <a:pt x="630571" y="651753"/>
                </a:cubicBezTo>
                <a:cubicBezTo>
                  <a:pt x="486319" y="800851"/>
                  <a:pt x="252441" y="800851"/>
                  <a:pt x="108188" y="651753"/>
                </a:cubicBezTo>
                <a:cubicBezTo>
                  <a:pt x="-36062" y="502657"/>
                  <a:pt x="-36062" y="260921"/>
                  <a:pt x="108188" y="111823"/>
                </a:cubicBezTo>
                <a:cubicBezTo>
                  <a:pt x="252441" y="-37274"/>
                  <a:pt x="486319"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8" name="Freeform 3"/>
          <p:cNvSpPr/>
          <p:nvPr/>
        </p:nvSpPr>
        <p:spPr>
          <a:xfrm>
            <a:off x="4672013" y="944563"/>
            <a:ext cx="741362" cy="762000"/>
          </a:xfrm>
          <a:custGeom>
            <a:avLst/>
            <a:gdLst>
              <a:gd name="connsiteX0" fmla="*/ 630571 w 738759"/>
              <a:gd name="connsiteY0" fmla="*/ 111823 h 763578"/>
              <a:gd name="connsiteX1" fmla="*/ 630571 w 738759"/>
              <a:gd name="connsiteY1" fmla="*/ 651755 h 763578"/>
              <a:gd name="connsiteX2" fmla="*/ 108188 w 738759"/>
              <a:gd name="connsiteY2" fmla="*/ 651755 h 763578"/>
              <a:gd name="connsiteX3" fmla="*/ 108188 w 738759"/>
              <a:gd name="connsiteY3" fmla="*/ 111823 h 763578"/>
              <a:gd name="connsiteX4" fmla="*/ 630571 w 738759"/>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59" h="763578">
                <a:moveTo>
                  <a:pt x="630571" y="111823"/>
                </a:moveTo>
                <a:cubicBezTo>
                  <a:pt x="774822" y="260921"/>
                  <a:pt x="774822" y="502657"/>
                  <a:pt x="630571" y="651755"/>
                </a:cubicBezTo>
                <a:cubicBezTo>
                  <a:pt x="486318" y="800853"/>
                  <a:pt x="252440" y="800853"/>
                  <a:pt x="108188" y="651755"/>
                </a:cubicBezTo>
                <a:cubicBezTo>
                  <a:pt x="-36062" y="502657"/>
                  <a:pt x="-36062" y="260921"/>
                  <a:pt x="108188" y="111823"/>
                </a:cubicBezTo>
                <a:cubicBezTo>
                  <a:pt x="252440" y="-37274"/>
                  <a:pt x="486318"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9" name="Freeform 3"/>
          <p:cNvSpPr/>
          <p:nvPr/>
        </p:nvSpPr>
        <p:spPr>
          <a:xfrm>
            <a:off x="4672013" y="2898775"/>
            <a:ext cx="741362" cy="762000"/>
          </a:xfrm>
          <a:custGeom>
            <a:avLst/>
            <a:gdLst>
              <a:gd name="connsiteX0" fmla="*/ 630571 w 738759"/>
              <a:gd name="connsiteY0" fmla="*/ 111823 h 763578"/>
              <a:gd name="connsiteX1" fmla="*/ 630571 w 738759"/>
              <a:gd name="connsiteY1" fmla="*/ 651755 h 763578"/>
              <a:gd name="connsiteX2" fmla="*/ 108188 w 738759"/>
              <a:gd name="connsiteY2" fmla="*/ 651755 h 763578"/>
              <a:gd name="connsiteX3" fmla="*/ 108188 w 738759"/>
              <a:gd name="connsiteY3" fmla="*/ 111823 h 763578"/>
              <a:gd name="connsiteX4" fmla="*/ 630571 w 738759"/>
              <a:gd name="connsiteY4" fmla="*/ 111823 h 7635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8759" h="763578">
                <a:moveTo>
                  <a:pt x="630571" y="111823"/>
                </a:moveTo>
                <a:cubicBezTo>
                  <a:pt x="774822" y="260921"/>
                  <a:pt x="774822" y="502657"/>
                  <a:pt x="630571" y="651755"/>
                </a:cubicBezTo>
                <a:cubicBezTo>
                  <a:pt x="486318" y="800853"/>
                  <a:pt x="252440" y="800853"/>
                  <a:pt x="108188" y="651755"/>
                </a:cubicBezTo>
                <a:cubicBezTo>
                  <a:pt x="-36062" y="502657"/>
                  <a:pt x="-36062" y="260921"/>
                  <a:pt x="108188" y="111823"/>
                </a:cubicBezTo>
                <a:cubicBezTo>
                  <a:pt x="252440" y="-37274"/>
                  <a:pt x="486318" y="-37274"/>
                  <a:pt x="630571" y="111823"/>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0" name="Freeform 3"/>
          <p:cNvSpPr/>
          <p:nvPr/>
        </p:nvSpPr>
        <p:spPr>
          <a:xfrm>
            <a:off x="2465388" y="704850"/>
            <a:ext cx="3125787" cy="3206750"/>
          </a:xfrm>
          <a:custGeom>
            <a:avLst/>
            <a:gdLst>
              <a:gd name="connsiteX0" fmla="*/ 2656230 w 3111967"/>
              <a:gd name="connsiteY0" fmla="*/ 471047 h 3216510"/>
              <a:gd name="connsiteX1" fmla="*/ 2656230 w 3111967"/>
              <a:gd name="connsiteY1" fmla="*/ 2745463 h 3216510"/>
              <a:gd name="connsiteX2" fmla="*/ 455736 w 3111967"/>
              <a:gd name="connsiteY2" fmla="*/ 2745463 h 3216510"/>
              <a:gd name="connsiteX3" fmla="*/ 455736 w 3111967"/>
              <a:gd name="connsiteY3" fmla="*/ 471047 h 3216510"/>
              <a:gd name="connsiteX4" fmla="*/ 2656230 w 3111967"/>
              <a:gd name="connsiteY4" fmla="*/ 471047 h 32165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11967" h="3216510">
                <a:moveTo>
                  <a:pt x="2656230" y="471047"/>
                </a:moveTo>
                <a:cubicBezTo>
                  <a:pt x="3263879" y="1099109"/>
                  <a:pt x="3263879" y="2117400"/>
                  <a:pt x="2656230" y="2745463"/>
                </a:cubicBezTo>
                <a:cubicBezTo>
                  <a:pt x="2048581" y="3373525"/>
                  <a:pt x="1063386" y="3373525"/>
                  <a:pt x="455736" y="2745463"/>
                </a:cubicBezTo>
                <a:cubicBezTo>
                  <a:pt x="-151912" y="2117400"/>
                  <a:pt x="-151912" y="1099109"/>
                  <a:pt x="455736" y="471047"/>
                </a:cubicBezTo>
                <a:cubicBezTo>
                  <a:pt x="1063386" y="-157015"/>
                  <a:pt x="2048581" y="-157015"/>
                  <a:pt x="2656230" y="471047"/>
                </a:cubicBezTo>
              </a:path>
            </a:pathLst>
          </a:custGeom>
          <a:solidFill>
            <a:srgbClr val="FD561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1" name="Freeform 3"/>
          <p:cNvSpPr/>
          <p:nvPr/>
        </p:nvSpPr>
        <p:spPr>
          <a:xfrm>
            <a:off x="2225675" y="4725988"/>
            <a:ext cx="884238" cy="928687"/>
          </a:xfrm>
          <a:custGeom>
            <a:avLst/>
            <a:gdLst>
              <a:gd name="connsiteX0" fmla="*/ 440531 w 881062"/>
              <a:gd name="connsiteY0" fmla="*/ 0 h 931465"/>
              <a:gd name="connsiteX1" fmla="*/ 0 w 881062"/>
              <a:gd name="connsiteY1" fmla="*/ 440531 h 931465"/>
              <a:gd name="connsiteX2" fmla="*/ 87312 w 881062"/>
              <a:gd name="connsiteY2" fmla="*/ 701675 h 931465"/>
              <a:gd name="connsiteX3" fmla="*/ 70246 w 881062"/>
              <a:gd name="connsiteY3" fmla="*/ 931465 h 931465"/>
              <a:gd name="connsiteX4" fmla="*/ 286146 w 881062"/>
              <a:gd name="connsiteY4" fmla="*/ 851693 h 931465"/>
              <a:gd name="connsiteX5" fmla="*/ 440531 w 881062"/>
              <a:gd name="connsiteY5" fmla="*/ 881458 h 931465"/>
              <a:gd name="connsiteX6" fmla="*/ 881062 w 881062"/>
              <a:gd name="connsiteY6" fmla="*/ 440531 h 931465"/>
              <a:gd name="connsiteX7" fmla="*/ 440531 w 881062"/>
              <a:gd name="connsiteY7" fmla="*/ 0 h 9314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81062" h="931465">
                <a:moveTo>
                  <a:pt x="440531" y="0"/>
                </a:moveTo>
                <a:cubicBezTo>
                  <a:pt x="197215" y="0"/>
                  <a:pt x="0" y="197166"/>
                  <a:pt x="0" y="440531"/>
                </a:cubicBezTo>
                <a:cubicBezTo>
                  <a:pt x="0" y="538614"/>
                  <a:pt x="33130" y="628459"/>
                  <a:pt x="87312" y="701675"/>
                </a:cubicBezTo>
                <a:lnTo>
                  <a:pt x="70246" y="931465"/>
                </a:lnTo>
                <a:lnTo>
                  <a:pt x="286146" y="851693"/>
                </a:lnTo>
                <a:cubicBezTo>
                  <a:pt x="334368" y="869827"/>
                  <a:pt x="385970" y="881458"/>
                  <a:pt x="440531" y="881458"/>
                </a:cubicBezTo>
                <a:cubicBezTo>
                  <a:pt x="683845" y="881458"/>
                  <a:pt x="881062" y="683894"/>
                  <a:pt x="881062" y="440531"/>
                </a:cubicBezTo>
                <a:cubicBezTo>
                  <a:pt x="881062" y="197166"/>
                  <a:pt x="683845" y="0"/>
                  <a:pt x="440531"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2" name="Freeform 3"/>
          <p:cNvSpPr/>
          <p:nvPr/>
        </p:nvSpPr>
        <p:spPr>
          <a:xfrm>
            <a:off x="2174875" y="4675188"/>
            <a:ext cx="985838" cy="1030287"/>
          </a:xfrm>
          <a:custGeom>
            <a:avLst/>
            <a:gdLst>
              <a:gd name="connsiteX0" fmla="*/ 491331 w 982662"/>
              <a:gd name="connsiteY0" fmla="*/ 50800 h 1033065"/>
              <a:gd name="connsiteX1" fmla="*/ 50800 w 982662"/>
              <a:gd name="connsiteY1" fmla="*/ 491331 h 1033065"/>
              <a:gd name="connsiteX2" fmla="*/ 138112 w 982662"/>
              <a:gd name="connsiteY2" fmla="*/ 752475 h 1033065"/>
              <a:gd name="connsiteX3" fmla="*/ 121046 w 982662"/>
              <a:gd name="connsiteY3" fmla="*/ 982265 h 1033065"/>
              <a:gd name="connsiteX4" fmla="*/ 336946 w 982662"/>
              <a:gd name="connsiteY4" fmla="*/ 902493 h 1033065"/>
              <a:gd name="connsiteX5" fmla="*/ 491331 w 982662"/>
              <a:gd name="connsiteY5" fmla="*/ 932259 h 1033065"/>
              <a:gd name="connsiteX6" fmla="*/ 931862 w 982662"/>
              <a:gd name="connsiteY6" fmla="*/ 491331 h 1033065"/>
              <a:gd name="connsiteX7" fmla="*/ 491331 w 982662"/>
              <a:gd name="connsiteY7" fmla="*/ 50800 h 10330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82662" h="1033065">
                <a:moveTo>
                  <a:pt x="491331" y="50800"/>
                </a:moveTo>
                <a:cubicBezTo>
                  <a:pt x="248017" y="50800"/>
                  <a:pt x="50800" y="247966"/>
                  <a:pt x="50800" y="491331"/>
                </a:cubicBezTo>
                <a:cubicBezTo>
                  <a:pt x="50800" y="589414"/>
                  <a:pt x="83930" y="679259"/>
                  <a:pt x="138112" y="752475"/>
                </a:cubicBezTo>
                <a:lnTo>
                  <a:pt x="121046" y="982265"/>
                </a:lnTo>
                <a:lnTo>
                  <a:pt x="336946" y="902493"/>
                </a:lnTo>
                <a:cubicBezTo>
                  <a:pt x="385168" y="920628"/>
                  <a:pt x="436772" y="932259"/>
                  <a:pt x="491331" y="932259"/>
                </a:cubicBezTo>
                <a:cubicBezTo>
                  <a:pt x="734645" y="932259"/>
                  <a:pt x="931862" y="734695"/>
                  <a:pt x="931862" y="491331"/>
                </a:cubicBezTo>
                <a:cubicBezTo>
                  <a:pt x="931862" y="247966"/>
                  <a:pt x="734645" y="50800"/>
                  <a:pt x="491331" y="50800"/>
                </a:cubicBezTo>
              </a:path>
            </a:pathLst>
          </a:custGeom>
          <a:solidFill>
            <a:srgbClr val="000000">
              <a:alpha val="0"/>
            </a:srgbClr>
          </a:solidFill>
          <a:ln w="101600">
            <a:solidFill>
              <a:srgbClr val="ED7D31">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3" name="Freeform 3"/>
          <p:cNvSpPr/>
          <p:nvPr/>
        </p:nvSpPr>
        <p:spPr>
          <a:xfrm>
            <a:off x="5880100" y="4725988"/>
            <a:ext cx="884238" cy="928687"/>
          </a:xfrm>
          <a:custGeom>
            <a:avLst/>
            <a:gdLst>
              <a:gd name="connsiteX0" fmla="*/ 440531 w 881062"/>
              <a:gd name="connsiteY0" fmla="*/ 0 h 931465"/>
              <a:gd name="connsiteX1" fmla="*/ 0 w 881062"/>
              <a:gd name="connsiteY1" fmla="*/ 440531 h 931465"/>
              <a:gd name="connsiteX2" fmla="*/ 87312 w 881062"/>
              <a:gd name="connsiteY2" fmla="*/ 701675 h 931465"/>
              <a:gd name="connsiteX3" fmla="*/ 70246 w 881062"/>
              <a:gd name="connsiteY3" fmla="*/ 931465 h 931465"/>
              <a:gd name="connsiteX4" fmla="*/ 286146 w 881062"/>
              <a:gd name="connsiteY4" fmla="*/ 851693 h 931465"/>
              <a:gd name="connsiteX5" fmla="*/ 440531 w 881062"/>
              <a:gd name="connsiteY5" fmla="*/ 881458 h 931465"/>
              <a:gd name="connsiteX6" fmla="*/ 881062 w 881062"/>
              <a:gd name="connsiteY6" fmla="*/ 440531 h 931465"/>
              <a:gd name="connsiteX7" fmla="*/ 440531 w 881062"/>
              <a:gd name="connsiteY7" fmla="*/ 0 h 9314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81062" h="931465">
                <a:moveTo>
                  <a:pt x="440531" y="0"/>
                </a:moveTo>
                <a:cubicBezTo>
                  <a:pt x="197215" y="0"/>
                  <a:pt x="0" y="197166"/>
                  <a:pt x="0" y="440531"/>
                </a:cubicBezTo>
                <a:cubicBezTo>
                  <a:pt x="0" y="538614"/>
                  <a:pt x="33130" y="628459"/>
                  <a:pt x="87312" y="701675"/>
                </a:cubicBezTo>
                <a:lnTo>
                  <a:pt x="70246" y="931465"/>
                </a:lnTo>
                <a:lnTo>
                  <a:pt x="286146" y="851693"/>
                </a:lnTo>
                <a:cubicBezTo>
                  <a:pt x="334367" y="869827"/>
                  <a:pt x="385971" y="881458"/>
                  <a:pt x="440531" y="881458"/>
                </a:cubicBezTo>
                <a:cubicBezTo>
                  <a:pt x="683845" y="881458"/>
                  <a:pt x="881062" y="683894"/>
                  <a:pt x="881062" y="440531"/>
                </a:cubicBezTo>
                <a:cubicBezTo>
                  <a:pt x="881062" y="197166"/>
                  <a:pt x="683845" y="0"/>
                  <a:pt x="440531"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4" name="Freeform 3"/>
          <p:cNvSpPr/>
          <p:nvPr/>
        </p:nvSpPr>
        <p:spPr>
          <a:xfrm>
            <a:off x="5827713" y="4675188"/>
            <a:ext cx="987425" cy="1030287"/>
          </a:xfrm>
          <a:custGeom>
            <a:avLst/>
            <a:gdLst>
              <a:gd name="connsiteX0" fmla="*/ 491331 w 982662"/>
              <a:gd name="connsiteY0" fmla="*/ 50800 h 1033065"/>
              <a:gd name="connsiteX1" fmla="*/ 50800 w 982662"/>
              <a:gd name="connsiteY1" fmla="*/ 491331 h 1033065"/>
              <a:gd name="connsiteX2" fmla="*/ 138112 w 982662"/>
              <a:gd name="connsiteY2" fmla="*/ 752475 h 1033065"/>
              <a:gd name="connsiteX3" fmla="*/ 121046 w 982662"/>
              <a:gd name="connsiteY3" fmla="*/ 982265 h 1033065"/>
              <a:gd name="connsiteX4" fmla="*/ 336946 w 982662"/>
              <a:gd name="connsiteY4" fmla="*/ 902493 h 1033065"/>
              <a:gd name="connsiteX5" fmla="*/ 491331 w 982662"/>
              <a:gd name="connsiteY5" fmla="*/ 932259 h 1033065"/>
              <a:gd name="connsiteX6" fmla="*/ 931862 w 982662"/>
              <a:gd name="connsiteY6" fmla="*/ 491331 h 1033065"/>
              <a:gd name="connsiteX7" fmla="*/ 491331 w 982662"/>
              <a:gd name="connsiteY7" fmla="*/ 50800 h 10330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82662" h="1033065">
                <a:moveTo>
                  <a:pt x="491331" y="50800"/>
                </a:moveTo>
                <a:cubicBezTo>
                  <a:pt x="248016" y="50800"/>
                  <a:pt x="50800" y="247966"/>
                  <a:pt x="50800" y="491331"/>
                </a:cubicBezTo>
                <a:cubicBezTo>
                  <a:pt x="50800" y="589414"/>
                  <a:pt x="83930" y="679259"/>
                  <a:pt x="138112" y="752475"/>
                </a:cubicBezTo>
                <a:lnTo>
                  <a:pt x="121046" y="982265"/>
                </a:lnTo>
                <a:lnTo>
                  <a:pt x="336946" y="902493"/>
                </a:lnTo>
                <a:cubicBezTo>
                  <a:pt x="385168" y="920628"/>
                  <a:pt x="436771" y="932259"/>
                  <a:pt x="491331" y="932259"/>
                </a:cubicBezTo>
                <a:cubicBezTo>
                  <a:pt x="734645" y="932259"/>
                  <a:pt x="931862" y="734695"/>
                  <a:pt x="931862" y="491331"/>
                </a:cubicBezTo>
                <a:cubicBezTo>
                  <a:pt x="931862" y="247966"/>
                  <a:pt x="734645" y="50800"/>
                  <a:pt x="491331" y="50800"/>
                </a:cubicBezTo>
              </a:path>
            </a:pathLst>
          </a:custGeom>
          <a:solidFill>
            <a:srgbClr val="000000">
              <a:alpha val="0"/>
            </a:srgbClr>
          </a:solidFill>
          <a:ln w="101600">
            <a:solidFill>
              <a:srgbClr val="ED7D31">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5" name="Freeform 3"/>
          <p:cNvSpPr/>
          <p:nvPr/>
        </p:nvSpPr>
        <p:spPr>
          <a:xfrm>
            <a:off x="9532938" y="4725988"/>
            <a:ext cx="885825" cy="928687"/>
          </a:xfrm>
          <a:custGeom>
            <a:avLst/>
            <a:gdLst>
              <a:gd name="connsiteX0" fmla="*/ 440531 w 881062"/>
              <a:gd name="connsiteY0" fmla="*/ 0 h 931465"/>
              <a:gd name="connsiteX1" fmla="*/ 0 w 881062"/>
              <a:gd name="connsiteY1" fmla="*/ 440531 h 931465"/>
              <a:gd name="connsiteX2" fmla="*/ 87312 w 881062"/>
              <a:gd name="connsiteY2" fmla="*/ 701675 h 931465"/>
              <a:gd name="connsiteX3" fmla="*/ 70246 w 881062"/>
              <a:gd name="connsiteY3" fmla="*/ 931465 h 931465"/>
              <a:gd name="connsiteX4" fmla="*/ 286146 w 881062"/>
              <a:gd name="connsiteY4" fmla="*/ 851693 h 931465"/>
              <a:gd name="connsiteX5" fmla="*/ 440531 w 881062"/>
              <a:gd name="connsiteY5" fmla="*/ 881458 h 931465"/>
              <a:gd name="connsiteX6" fmla="*/ 881062 w 881062"/>
              <a:gd name="connsiteY6" fmla="*/ 440531 h 931465"/>
              <a:gd name="connsiteX7" fmla="*/ 440531 w 881062"/>
              <a:gd name="connsiteY7" fmla="*/ 0 h 9314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81062" h="931465">
                <a:moveTo>
                  <a:pt x="440531" y="0"/>
                </a:moveTo>
                <a:cubicBezTo>
                  <a:pt x="197215" y="0"/>
                  <a:pt x="0" y="197166"/>
                  <a:pt x="0" y="440531"/>
                </a:cubicBezTo>
                <a:cubicBezTo>
                  <a:pt x="0" y="538614"/>
                  <a:pt x="33130" y="628459"/>
                  <a:pt x="87312" y="701675"/>
                </a:cubicBezTo>
                <a:lnTo>
                  <a:pt x="70246" y="931465"/>
                </a:lnTo>
                <a:lnTo>
                  <a:pt x="286146" y="851693"/>
                </a:lnTo>
                <a:cubicBezTo>
                  <a:pt x="334367" y="869827"/>
                  <a:pt x="385971" y="881458"/>
                  <a:pt x="440531" y="881458"/>
                </a:cubicBezTo>
                <a:cubicBezTo>
                  <a:pt x="683845" y="881458"/>
                  <a:pt x="881062" y="683894"/>
                  <a:pt x="881062" y="440531"/>
                </a:cubicBezTo>
                <a:cubicBezTo>
                  <a:pt x="881062" y="197166"/>
                  <a:pt x="683845" y="0"/>
                  <a:pt x="440531"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6" name="Freeform 3"/>
          <p:cNvSpPr/>
          <p:nvPr/>
        </p:nvSpPr>
        <p:spPr>
          <a:xfrm>
            <a:off x="9482138" y="4675188"/>
            <a:ext cx="987425" cy="1030287"/>
          </a:xfrm>
          <a:custGeom>
            <a:avLst/>
            <a:gdLst>
              <a:gd name="connsiteX0" fmla="*/ 491331 w 982662"/>
              <a:gd name="connsiteY0" fmla="*/ 50800 h 1033065"/>
              <a:gd name="connsiteX1" fmla="*/ 50800 w 982662"/>
              <a:gd name="connsiteY1" fmla="*/ 491331 h 1033065"/>
              <a:gd name="connsiteX2" fmla="*/ 138112 w 982662"/>
              <a:gd name="connsiteY2" fmla="*/ 752475 h 1033065"/>
              <a:gd name="connsiteX3" fmla="*/ 121046 w 982662"/>
              <a:gd name="connsiteY3" fmla="*/ 982265 h 1033065"/>
              <a:gd name="connsiteX4" fmla="*/ 336946 w 982662"/>
              <a:gd name="connsiteY4" fmla="*/ 902493 h 1033065"/>
              <a:gd name="connsiteX5" fmla="*/ 491331 w 982662"/>
              <a:gd name="connsiteY5" fmla="*/ 932259 h 1033065"/>
              <a:gd name="connsiteX6" fmla="*/ 931862 w 982662"/>
              <a:gd name="connsiteY6" fmla="*/ 491331 h 1033065"/>
              <a:gd name="connsiteX7" fmla="*/ 491331 w 982662"/>
              <a:gd name="connsiteY7" fmla="*/ 50800 h 10330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82662" h="1033065">
                <a:moveTo>
                  <a:pt x="491331" y="50800"/>
                </a:moveTo>
                <a:cubicBezTo>
                  <a:pt x="248016" y="50800"/>
                  <a:pt x="50800" y="247966"/>
                  <a:pt x="50800" y="491331"/>
                </a:cubicBezTo>
                <a:cubicBezTo>
                  <a:pt x="50800" y="589414"/>
                  <a:pt x="83930" y="679259"/>
                  <a:pt x="138112" y="752475"/>
                </a:cubicBezTo>
                <a:lnTo>
                  <a:pt x="121046" y="982265"/>
                </a:lnTo>
                <a:lnTo>
                  <a:pt x="336946" y="902493"/>
                </a:lnTo>
                <a:cubicBezTo>
                  <a:pt x="385168" y="920628"/>
                  <a:pt x="436771" y="932259"/>
                  <a:pt x="491331" y="932259"/>
                </a:cubicBezTo>
                <a:cubicBezTo>
                  <a:pt x="734645" y="932259"/>
                  <a:pt x="931862" y="734695"/>
                  <a:pt x="931862" y="491331"/>
                </a:cubicBezTo>
                <a:cubicBezTo>
                  <a:pt x="931862" y="247966"/>
                  <a:pt x="734645" y="50800"/>
                  <a:pt x="491331" y="50800"/>
                </a:cubicBezTo>
              </a:path>
            </a:pathLst>
          </a:custGeom>
          <a:solidFill>
            <a:srgbClr val="000000">
              <a:alpha val="0"/>
            </a:srgbClr>
          </a:solidFill>
          <a:ln w="101600">
            <a:solidFill>
              <a:srgbClr val="ED7D31">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7" name="Freeform 3"/>
          <p:cNvSpPr/>
          <p:nvPr/>
        </p:nvSpPr>
        <p:spPr>
          <a:xfrm>
            <a:off x="9145588" y="1595438"/>
            <a:ext cx="101600" cy="950912"/>
          </a:xfrm>
          <a:custGeom>
            <a:avLst/>
            <a:gdLst>
              <a:gd name="connsiteX0" fmla="*/ 25400 w 101600"/>
              <a:gd name="connsiteY0" fmla="*/ 927100 h 952500"/>
              <a:gd name="connsiteX1" fmla="*/ 25400 w 101600"/>
              <a:gd name="connsiteY1" fmla="*/ 25400 h 952500"/>
            </a:gdLst>
            <a:ahLst/>
            <a:cxnLst>
              <a:cxn ang="0">
                <a:pos x="connsiteX0" y="connsiteY0"/>
              </a:cxn>
              <a:cxn ang="1">
                <a:pos x="connsiteX1" y="connsiteY1"/>
              </a:cxn>
            </a:cxnLst>
            <a:rect l="l" t="t" r="r" b="b"/>
            <a:pathLst>
              <a:path w="101600" h="952500">
                <a:moveTo>
                  <a:pt x="25400" y="927100"/>
                </a:moveTo>
                <a:lnTo>
                  <a:pt x="25400" y="25400"/>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pic>
        <p:nvPicPr>
          <p:cNvPr id="502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1725" y="620713"/>
            <a:ext cx="3328988"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0450" y="3533775"/>
            <a:ext cx="13001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47188" y="3533775"/>
            <a:ext cx="146685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357813"/>
            <a:ext cx="12244388"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25" name="TextBox 1"/>
          <p:cNvSpPr txBox="1">
            <a:spLocks noChangeArrowheads="1"/>
          </p:cNvSpPr>
          <p:nvPr/>
        </p:nvSpPr>
        <p:spPr bwMode="auto">
          <a:xfrm>
            <a:off x="7116763" y="1620838"/>
            <a:ext cx="192405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7500"/>
              </a:lnSpc>
            </a:pPr>
            <a:r>
              <a:rPr lang="en-US" altLang="zh-CN" sz="7500">
                <a:solidFill>
                  <a:srgbClr val="FFFFFF"/>
                </a:solidFill>
                <a:latin typeface="微软雅黑" panose="020B0503020204020204" pitchFamily="34" charset="-122"/>
                <a:ea typeface="微软雅黑" panose="020B0503020204020204" pitchFamily="34" charset="-122"/>
              </a:rPr>
              <a:t>脱壳</a:t>
            </a:r>
          </a:p>
        </p:txBody>
      </p:sp>
      <p:sp>
        <p:nvSpPr>
          <p:cNvPr id="50226" name="TextBox 1"/>
          <p:cNvSpPr txBox="1">
            <a:spLocks noChangeArrowheads="1"/>
          </p:cNvSpPr>
          <p:nvPr/>
        </p:nvSpPr>
        <p:spPr bwMode="auto">
          <a:xfrm>
            <a:off x="9272588" y="1608138"/>
            <a:ext cx="1819275"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en-US" altLang="zh-CN" sz="2900">
                <a:solidFill>
                  <a:srgbClr val="FFFFFF"/>
                </a:solidFill>
                <a:latin typeface="微软雅黑" panose="020B0503020204020204" pitchFamily="34" charset="-122"/>
                <a:ea typeface="微软雅黑" panose="020B0503020204020204" pitchFamily="34" charset="-122"/>
              </a:rPr>
              <a:t>全球社会  </a:t>
            </a:r>
          </a:p>
          <a:p>
            <a:pPr eaLnBrk="1" hangingPunct="1">
              <a:lnSpc>
                <a:spcPts val="3900"/>
              </a:lnSpc>
            </a:pPr>
            <a:r>
              <a:rPr lang="en-US" altLang="zh-CN" sz="2900">
                <a:solidFill>
                  <a:srgbClr val="FFFFFF"/>
                </a:solidFill>
                <a:latin typeface="微软雅黑" panose="020B0503020204020204" pitchFamily="34" charset="-122"/>
                <a:ea typeface="微软雅黑" panose="020B0503020204020204" pitchFamily="34" charset="-122"/>
              </a:rPr>
              <a:t>创新大会</a:t>
            </a:r>
          </a:p>
        </p:txBody>
      </p:sp>
      <p:sp>
        <p:nvSpPr>
          <p:cNvPr id="50227" name="TextBox 1"/>
          <p:cNvSpPr txBox="1">
            <a:spLocks noChangeArrowheads="1"/>
          </p:cNvSpPr>
          <p:nvPr/>
        </p:nvSpPr>
        <p:spPr bwMode="auto">
          <a:xfrm>
            <a:off x="1287463" y="4976813"/>
            <a:ext cx="2992437"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1pPr>
            <a:lvl2pPr marL="742950" indent="-285750">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2pPr>
            <a:lvl3pPr marL="1143000" indent="-228600">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3pPr>
            <a:lvl4pPr marL="1600200" indent="-228600">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4pPr>
            <a:lvl5pPr marL="2057400" indent="-228600">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457200" algn="l"/>
                <a:tab pos="1117600" algn="l"/>
                <a:tab pos="12446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535353"/>
                </a:solidFill>
                <a:latin typeface="微软雅黑" panose="020B0503020204020204" pitchFamily="34" charset="-122"/>
                <a:ea typeface="微软雅黑" panose="020B0503020204020204" pitchFamily="34" charset="-122"/>
              </a:rPr>
              <a:t>亮点</a:t>
            </a:r>
          </a:p>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535353"/>
                </a:solidFill>
                <a:latin typeface="微软雅黑" panose="020B0503020204020204" pitchFamily="34" charset="-122"/>
                <a:ea typeface="微软雅黑" panose="020B0503020204020204" pitchFamily="34" charset="-122"/>
              </a:rPr>
              <a:t>一</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100"/>
              </a:lnSpc>
            </a:pPr>
            <a:r>
              <a:rPr lang="en-US" altLang="zh-CN" sz="2400">
                <a:solidFill>
                  <a:srgbClr val="4C3402"/>
                </a:solidFill>
                <a:latin typeface="微软雅黑" panose="020B0503020204020204" pitchFamily="34" charset="-122"/>
                <a:ea typeface="微软雅黑" panose="020B0503020204020204" pitchFamily="34" charset="-122"/>
              </a:rPr>
              <a:t>BIG</a:t>
            </a:r>
            <a:r>
              <a:rPr lang="en-US" altLang="zh-CN" sz="24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a:solidFill>
                  <a:srgbClr val="4C3402"/>
                </a:solidFill>
                <a:latin typeface="微软雅黑" panose="020B0503020204020204" pitchFamily="34" charset="-122"/>
                <a:ea typeface="微软雅黑" panose="020B0503020204020204" pitchFamily="34" charset="-122"/>
              </a:rPr>
              <a:t>DAY5场尖峰对话</a:t>
            </a:r>
          </a:p>
          <a:p>
            <a:pPr eaLnBrk="1" hangingPunct="1">
              <a:lnSpc>
                <a:spcPts val="2700"/>
              </a:lnSpc>
            </a:pPr>
            <a:r>
              <a:rPr lang="en-US" altLang="zh-CN">
                <a:latin typeface="Century Gothic" panose="020B0502020202020204" pitchFamily="34" charset="0"/>
                <a:ea typeface="微软雅黑" panose="020B0503020204020204" pitchFamily="34" charset="-122"/>
              </a:rPr>
              <a:t>	</a:t>
            </a:r>
            <a:r>
              <a:rPr lang="en-US" altLang="zh-CN" sz="2400">
                <a:solidFill>
                  <a:srgbClr val="4C3402"/>
                </a:solidFill>
                <a:latin typeface="微软雅黑" panose="020B0503020204020204" pitchFamily="34" charset="-122"/>
                <a:ea typeface="微软雅黑" panose="020B0503020204020204" pitchFamily="34" charset="-122"/>
              </a:rPr>
              <a:t>4x4k四屏直播</a:t>
            </a:r>
          </a:p>
        </p:txBody>
      </p:sp>
      <p:sp>
        <p:nvSpPr>
          <p:cNvPr id="50228" name="TextBox 1"/>
          <p:cNvSpPr txBox="1">
            <a:spLocks noChangeArrowheads="1"/>
          </p:cNvSpPr>
          <p:nvPr/>
        </p:nvSpPr>
        <p:spPr bwMode="auto">
          <a:xfrm>
            <a:off x="5165725" y="5002213"/>
            <a:ext cx="2544763"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1pPr>
            <a:lvl2pPr marL="742950" indent="-285750">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2pPr>
            <a:lvl3pPr marL="1143000" indent="-228600">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3pPr>
            <a:lvl4pPr marL="1600200" indent="-228600">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4pPr>
            <a:lvl5pPr marL="2057400" indent="-228600">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28600" algn="l"/>
                <a:tab pos="889000" algn="l"/>
                <a:tab pos="10160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535353"/>
                </a:solidFill>
                <a:latin typeface="微软雅黑" panose="020B0503020204020204" pitchFamily="34" charset="-122"/>
                <a:ea typeface="微软雅黑" panose="020B0503020204020204" pitchFamily="34" charset="-122"/>
              </a:rPr>
              <a:t>亮点</a:t>
            </a:r>
          </a:p>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535353"/>
                </a:solidFill>
                <a:latin typeface="微软雅黑" panose="020B0503020204020204" pitchFamily="34" charset="-122"/>
                <a:ea typeface="微软雅黑" panose="020B0503020204020204" pitchFamily="34" charset="-122"/>
              </a:rPr>
              <a:t>二</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900"/>
              </a:lnSpc>
            </a:pPr>
            <a:r>
              <a:rPr lang="en-US" altLang="zh-CN" sz="2400">
                <a:solidFill>
                  <a:srgbClr val="4C3402"/>
                </a:solidFill>
                <a:latin typeface="微软雅黑" panose="020B0503020204020204" pitchFamily="34" charset="-122"/>
                <a:ea typeface="微软雅黑" panose="020B0503020204020204" pitchFamily="34" charset="-122"/>
              </a:rPr>
              <a:t>10周10位KOL拷问</a:t>
            </a:r>
          </a:p>
          <a:p>
            <a:pPr eaLnBrk="1" hangingPunct="1">
              <a:lnSpc>
                <a:spcPts val="2700"/>
              </a:lnSpc>
            </a:pPr>
            <a:r>
              <a:rPr lang="en-US" altLang="zh-CN">
                <a:latin typeface="Century Gothic" panose="020B0502020202020204" pitchFamily="34" charset="0"/>
                <a:ea typeface="微软雅黑" panose="020B0503020204020204" pitchFamily="34" charset="-122"/>
              </a:rPr>
              <a:t>	</a:t>
            </a:r>
            <a:r>
              <a:rPr lang="en-US" altLang="zh-CN" sz="2400">
                <a:solidFill>
                  <a:srgbClr val="4C3402"/>
                </a:solidFill>
                <a:latin typeface="微软雅黑" panose="020B0503020204020204" pitchFamily="34" charset="-122"/>
                <a:ea typeface="微软雅黑" panose="020B0503020204020204" pitchFamily="34" charset="-122"/>
              </a:rPr>
              <a:t>10位顶尖人物</a:t>
            </a:r>
          </a:p>
        </p:txBody>
      </p:sp>
      <p:sp>
        <p:nvSpPr>
          <p:cNvPr id="50229" name="TextBox 1"/>
          <p:cNvSpPr txBox="1">
            <a:spLocks noChangeArrowheads="1"/>
          </p:cNvSpPr>
          <p:nvPr/>
        </p:nvSpPr>
        <p:spPr bwMode="auto">
          <a:xfrm>
            <a:off x="8750300" y="4976813"/>
            <a:ext cx="2462213"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1pPr>
            <a:lvl2pPr marL="742950" indent="-285750">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2pPr>
            <a:lvl3pPr marL="1143000" indent="-228600">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3pPr>
            <a:lvl4pPr marL="1600200" indent="-228600">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4pPr>
            <a:lvl5pPr marL="2057400" indent="-228600">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52400" algn="l"/>
                <a:tab pos="965200" algn="l"/>
                <a:tab pos="10922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535353"/>
                </a:solidFill>
                <a:latin typeface="微软雅黑" panose="020B0503020204020204" pitchFamily="34" charset="-122"/>
                <a:ea typeface="微软雅黑" panose="020B0503020204020204" pitchFamily="34" charset="-122"/>
              </a:rPr>
              <a:t>亮点</a:t>
            </a:r>
          </a:p>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535353"/>
                </a:solidFill>
                <a:latin typeface="微软雅黑" panose="020B0503020204020204" pitchFamily="34" charset="-122"/>
                <a:ea typeface="微软雅黑" panose="020B0503020204020204" pitchFamily="34" charset="-122"/>
              </a:rPr>
              <a:t>三</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100"/>
              </a:lnSpc>
            </a:pPr>
            <a:r>
              <a:rPr lang="en-US" altLang="zh-CN" sz="2400">
                <a:solidFill>
                  <a:srgbClr val="4C3402"/>
                </a:solidFill>
                <a:latin typeface="微软雅黑" panose="020B0503020204020204" pitchFamily="34" charset="-122"/>
                <a:ea typeface="微软雅黑" panose="020B0503020204020204" pitchFamily="34" charset="-122"/>
              </a:rPr>
              <a:t>最独特的话题碰撞</a:t>
            </a:r>
          </a:p>
          <a:p>
            <a:pPr eaLnBrk="1" hangingPunct="1">
              <a:lnSpc>
                <a:spcPts val="2700"/>
              </a:lnSpc>
            </a:pPr>
            <a:r>
              <a:rPr lang="en-US" altLang="zh-CN">
                <a:latin typeface="Century Gothic" panose="020B0502020202020204" pitchFamily="34" charset="0"/>
                <a:ea typeface="微软雅黑" panose="020B0503020204020204" pitchFamily="34" charset="-122"/>
              </a:rPr>
              <a:t>	</a:t>
            </a:r>
            <a:r>
              <a:rPr lang="en-US" altLang="zh-CN" sz="2400">
                <a:solidFill>
                  <a:srgbClr val="4C3402"/>
                </a:solidFill>
                <a:latin typeface="微软雅黑" panose="020B0503020204020204" pitchFamily="34" charset="-122"/>
                <a:ea typeface="微软雅黑" panose="020B0503020204020204" pitchFamily="34" charset="-122"/>
              </a:rPr>
              <a:t>源自中西方思想</a:t>
            </a:r>
          </a:p>
        </p:txBody>
      </p:sp>
      <p:sp>
        <p:nvSpPr>
          <p:cNvPr id="50230" name="TextBox 1"/>
          <p:cNvSpPr txBox="1">
            <a:spLocks noChangeArrowheads="1"/>
          </p:cNvSpPr>
          <p:nvPr/>
        </p:nvSpPr>
        <p:spPr bwMode="auto">
          <a:xfrm>
            <a:off x="7346950" y="2633663"/>
            <a:ext cx="32305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600"/>
              </a:lnSpc>
            </a:pPr>
            <a:r>
              <a:rPr lang="en-US" altLang="zh-CN" sz="3600">
                <a:solidFill>
                  <a:srgbClr val="FFFFFF"/>
                </a:solidFill>
                <a:latin typeface="微软雅黑" panose="020B0503020204020204" pitchFamily="34" charset="-122"/>
                <a:ea typeface="微软雅黑" panose="020B0503020204020204" pitchFamily="34" charset="-122"/>
              </a:rPr>
              <a:t>改变世界的对话</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4251325" y="1333500"/>
            <a:ext cx="5746750" cy="368300"/>
          </a:xfrm>
          <a:custGeom>
            <a:avLst/>
            <a:gdLst>
              <a:gd name="connsiteX0" fmla="*/ 12700 w 5722298"/>
              <a:gd name="connsiteY0" fmla="*/ 339861 h 369702"/>
              <a:gd name="connsiteX1" fmla="*/ 5709598 w 5722298"/>
              <a:gd name="connsiteY1" fmla="*/ 357002 h 369702"/>
            </a:gdLst>
            <a:ahLst/>
            <a:cxnLst>
              <a:cxn ang="0">
                <a:pos x="connsiteX0" y="connsiteY0"/>
              </a:cxn>
              <a:cxn ang="1">
                <a:pos x="connsiteX1" y="connsiteY1"/>
              </a:cxn>
            </a:cxnLst>
            <a:rect l="l" t="t" r="r" b="b"/>
            <a:pathLst>
              <a:path w="5722298" h="369702">
                <a:moveTo>
                  <a:pt x="12700" y="339861"/>
                </a:moveTo>
                <a:cubicBezTo>
                  <a:pt x="1911666" y="-101998"/>
                  <a:pt x="3810632" y="-96284"/>
                  <a:pt x="5709598" y="357002"/>
                </a:cubicBezTo>
              </a:path>
            </a:pathLst>
          </a:custGeom>
          <a:ln w="25400">
            <a:solidFill>
              <a:srgbClr val="000000">
                <a:alpha val="100000"/>
              </a:srgb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6" name="Freeform 3"/>
          <p:cNvSpPr/>
          <p:nvPr/>
        </p:nvSpPr>
        <p:spPr>
          <a:xfrm>
            <a:off x="2525713" y="4395788"/>
            <a:ext cx="5341937" cy="457200"/>
          </a:xfrm>
          <a:custGeom>
            <a:avLst/>
            <a:gdLst>
              <a:gd name="connsiteX0" fmla="*/ 12700 w 5319575"/>
              <a:gd name="connsiteY0" fmla="*/ 253336 h 457670"/>
              <a:gd name="connsiteX1" fmla="*/ 5306875 w 5319575"/>
              <a:gd name="connsiteY1" fmla="*/ 444970 h 457670"/>
            </a:gdLst>
            <a:ahLst/>
            <a:cxnLst>
              <a:cxn ang="0">
                <a:pos x="connsiteX0" y="connsiteY0"/>
              </a:cxn>
              <a:cxn ang="1">
                <a:pos x="connsiteX1" y="connsiteY1"/>
              </a:cxn>
            </a:cxnLst>
            <a:rect l="l" t="t" r="r" b="b"/>
            <a:pathLst>
              <a:path w="5319575" h="457670">
                <a:moveTo>
                  <a:pt x="12700" y="253336"/>
                </a:moveTo>
                <a:cubicBezTo>
                  <a:pt x="1793995" y="-122111"/>
                  <a:pt x="3558721" y="-58234"/>
                  <a:pt x="5306875" y="444970"/>
                </a:cubicBezTo>
              </a:path>
            </a:pathLst>
          </a:custGeom>
          <a:ln w="25400">
            <a:solidFill>
              <a:srgbClr val="000000">
                <a:alpha val="100000"/>
              </a:srgb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7" name="Freeform 3"/>
          <p:cNvSpPr/>
          <p:nvPr/>
        </p:nvSpPr>
        <p:spPr>
          <a:xfrm>
            <a:off x="2127250" y="2265363"/>
            <a:ext cx="5249863" cy="365125"/>
          </a:xfrm>
          <a:custGeom>
            <a:avLst/>
            <a:gdLst>
              <a:gd name="connsiteX0" fmla="*/ 12700 w 5226653"/>
              <a:gd name="connsiteY0" fmla="*/ 352940 h 365640"/>
              <a:gd name="connsiteX1" fmla="*/ 5213952 w 5226653"/>
              <a:gd name="connsiteY1" fmla="*/ 318115 h 365640"/>
            </a:gdLst>
            <a:ahLst/>
            <a:cxnLst>
              <a:cxn ang="0">
                <a:pos x="connsiteX0" y="connsiteY0"/>
              </a:cxn>
              <a:cxn ang="1">
                <a:pos x="connsiteX1" y="connsiteY1"/>
              </a:cxn>
            </a:cxnLst>
            <a:rect l="l" t="t" r="r" b="b"/>
            <a:pathLst>
              <a:path w="5226653" h="365640">
                <a:moveTo>
                  <a:pt x="12700" y="352940"/>
                </a:moveTo>
                <a:cubicBezTo>
                  <a:pt x="1739554" y="-88799"/>
                  <a:pt x="3473305" y="-100408"/>
                  <a:pt x="5213952" y="318115"/>
                </a:cubicBezTo>
              </a:path>
            </a:pathLst>
          </a:custGeom>
          <a:ln w="25400">
            <a:solidFill>
              <a:srgbClr val="000000">
                <a:alpha val="100000"/>
              </a:srgb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8" name="Freeform 3"/>
          <p:cNvSpPr/>
          <p:nvPr/>
        </p:nvSpPr>
        <p:spPr>
          <a:xfrm>
            <a:off x="5183188" y="3384550"/>
            <a:ext cx="4287837" cy="349250"/>
          </a:xfrm>
          <a:custGeom>
            <a:avLst/>
            <a:gdLst>
              <a:gd name="connsiteX0" fmla="*/ 12700 w 4269846"/>
              <a:gd name="connsiteY0" fmla="*/ 279534 h 350658"/>
              <a:gd name="connsiteX1" fmla="*/ 4257146 w 4269846"/>
              <a:gd name="connsiteY1" fmla="*/ 337958 h 350658"/>
            </a:gdLst>
            <a:ahLst/>
            <a:cxnLst>
              <a:cxn ang="0">
                <a:pos x="connsiteX0" y="connsiteY0"/>
              </a:cxn>
              <a:cxn ang="1">
                <a:pos x="connsiteX1" y="connsiteY1"/>
              </a:cxn>
            </a:cxnLst>
            <a:rect l="l" t="t" r="r" b="b"/>
            <a:pathLst>
              <a:path w="4269846" h="350658">
                <a:moveTo>
                  <a:pt x="12700" y="279534"/>
                </a:moveTo>
                <a:cubicBezTo>
                  <a:pt x="1432936" y="-94823"/>
                  <a:pt x="2847754" y="-75349"/>
                  <a:pt x="4257146" y="337958"/>
                </a:cubicBezTo>
              </a:path>
            </a:pathLst>
          </a:custGeom>
          <a:ln w="25400">
            <a:solidFill>
              <a:srgbClr val="000000">
                <a:alpha val="100000"/>
              </a:srgb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9" name="Freeform 3"/>
          <p:cNvSpPr/>
          <p:nvPr/>
        </p:nvSpPr>
        <p:spPr>
          <a:xfrm>
            <a:off x="4610100" y="5181600"/>
            <a:ext cx="5516563" cy="423863"/>
          </a:xfrm>
          <a:custGeom>
            <a:avLst/>
            <a:gdLst>
              <a:gd name="connsiteX0" fmla="*/ 12700 w 5493057"/>
              <a:gd name="connsiteY0" fmla="*/ 411325 h 424025"/>
              <a:gd name="connsiteX1" fmla="*/ 5480357 w 5493057"/>
              <a:gd name="connsiteY1" fmla="*/ 256047 h 424025"/>
            </a:gdLst>
            <a:ahLst/>
            <a:cxnLst>
              <a:cxn ang="0">
                <a:pos x="connsiteX0" y="connsiteY0"/>
              </a:cxn>
              <a:cxn ang="1">
                <a:pos x="connsiteX1" y="connsiteY1"/>
              </a:cxn>
            </a:cxnLst>
            <a:rect l="l" t="t" r="r" b="b"/>
            <a:pathLst>
              <a:path w="5493057" h="424025">
                <a:moveTo>
                  <a:pt x="12700" y="411325"/>
                </a:moveTo>
                <a:cubicBezTo>
                  <a:pt x="1822320" y="-62064"/>
                  <a:pt x="3644873" y="-113823"/>
                  <a:pt x="5480357" y="256047"/>
                </a:cubicBezTo>
              </a:path>
            </a:pathLst>
          </a:custGeom>
          <a:ln w="25400">
            <a:solidFill>
              <a:srgbClr val="000000">
                <a:alpha val="100000"/>
              </a:srgb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0" name="Freeform 3"/>
          <p:cNvSpPr/>
          <p:nvPr/>
        </p:nvSpPr>
        <p:spPr>
          <a:xfrm>
            <a:off x="4986338" y="1317625"/>
            <a:ext cx="4005262" cy="379413"/>
          </a:xfrm>
          <a:custGeom>
            <a:avLst/>
            <a:gdLst>
              <a:gd name="connsiteX0" fmla="*/ 6350 w 3987800"/>
              <a:gd name="connsiteY0" fmla="*/ 6350 h 381000"/>
              <a:gd name="connsiteX1" fmla="*/ 3981450 w 3987800"/>
              <a:gd name="connsiteY1" fmla="*/ 6350 h 381000"/>
              <a:gd name="connsiteX2" fmla="*/ 3981450 w 3987800"/>
              <a:gd name="connsiteY2" fmla="*/ 374650 h 381000"/>
              <a:gd name="connsiteX3" fmla="*/ 6350 w 3987800"/>
              <a:gd name="connsiteY3" fmla="*/ 374650 h 381000"/>
              <a:gd name="connsiteX4" fmla="*/ 6350 w 3987800"/>
              <a:gd name="connsiteY4" fmla="*/ 6350 h 381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87800" h="381000">
                <a:moveTo>
                  <a:pt x="6350" y="6350"/>
                </a:moveTo>
                <a:lnTo>
                  <a:pt x="3981450" y="6350"/>
                </a:lnTo>
                <a:lnTo>
                  <a:pt x="3981450" y="374650"/>
                </a:lnTo>
                <a:lnTo>
                  <a:pt x="6350" y="374650"/>
                </a:lnTo>
                <a:lnTo>
                  <a:pt x="6350" y="6350"/>
                </a:lnTo>
              </a:path>
            </a:pathLst>
          </a:custGeom>
          <a:solidFill>
            <a:srgbClr val="000000">
              <a:alpha val="0"/>
            </a:srgbClr>
          </a:solidFill>
          <a:ln w="12700">
            <a:solidFill>
              <a:srgbClr val="4472C4">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3"/>
          <p:cNvSpPr/>
          <p:nvPr/>
        </p:nvSpPr>
        <p:spPr>
          <a:xfrm>
            <a:off x="3341688" y="2620963"/>
            <a:ext cx="2832100" cy="381000"/>
          </a:xfrm>
          <a:custGeom>
            <a:avLst/>
            <a:gdLst>
              <a:gd name="connsiteX0" fmla="*/ 6350 w 2819399"/>
              <a:gd name="connsiteY0" fmla="*/ 6350 h 381000"/>
              <a:gd name="connsiteX1" fmla="*/ 2813049 w 2819399"/>
              <a:gd name="connsiteY1" fmla="*/ 6350 h 381000"/>
              <a:gd name="connsiteX2" fmla="*/ 2813049 w 2819399"/>
              <a:gd name="connsiteY2" fmla="*/ 374650 h 381000"/>
              <a:gd name="connsiteX3" fmla="*/ 6350 w 2819399"/>
              <a:gd name="connsiteY3" fmla="*/ 374650 h 381000"/>
              <a:gd name="connsiteX4" fmla="*/ 6350 w 2819399"/>
              <a:gd name="connsiteY4" fmla="*/ 6350 h 381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19399" h="381000">
                <a:moveTo>
                  <a:pt x="6350" y="6350"/>
                </a:moveTo>
                <a:lnTo>
                  <a:pt x="2813049" y="6350"/>
                </a:lnTo>
                <a:lnTo>
                  <a:pt x="2813049" y="374650"/>
                </a:lnTo>
                <a:lnTo>
                  <a:pt x="6350" y="374650"/>
                </a:lnTo>
                <a:lnTo>
                  <a:pt x="6350" y="6350"/>
                </a:lnTo>
              </a:path>
            </a:pathLst>
          </a:custGeom>
          <a:solidFill>
            <a:srgbClr val="000000">
              <a:alpha val="0"/>
            </a:srgbClr>
          </a:solidFill>
          <a:ln w="12700">
            <a:solidFill>
              <a:srgbClr val="4472C4">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3"/>
          <p:cNvSpPr/>
          <p:nvPr/>
        </p:nvSpPr>
        <p:spPr>
          <a:xfrm>
            <a:off x="5930900" y="3698875"/>
            <a:ext cx="2984500" cy="366713"/>
          </a:xfrm>
          <a:custGeom>
            <a:avLst/>
            <a:gdLst>
              <a:gd name="connsiteX0" fmla="*/ 6350 w 2971799"/>
              <a:gd name="connsiteY0" fmla="*/ 6350 h 368300"/>
              <a:gd name="connsiteX1" fmla="*/ 2965449 w 2971799"/>
              <a:gd name="connsiteY1" fmla="*/ 6350 h 368300"/>
              <a:gd name="connsiteX2" fmla="*/ 2965449 w 2971799"/>
              <a:gd name="connsiteY2" fmla="*/ 361950 h 368300"/>
              <a:gd name="connsiteX3" fmla="*/ 6350 w 2971799"/>
              <a:gd name="connsiteY3" fmla="*/ 361950 h 368300"/>
              <a:gd name="connsiteX4" fmla="*/ 6350 w 2971799"/>
              <a:gd name="connsiteY4" fmla="*/ 6350 h 368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71799" h="368300">
                <a:moveTo>
                  <a:pt x="6350" y="6350"/>
                </a:moveTo>
                <a:lnTo>
                  <a:pt x="2965449" y="6350"/>
                </a:lnTo>
                <a:lnTo>
                  <a:pt x="2965449" y="361950"/>
                </a:lnTo>
                <a:lnTo>
                  <a:pt x="6350" y="361950"/>
                </a:lnTo>
                <a:lnTo>
                  <a:pt x="6350" y="6350"/>
                </a:lnTo>
              </a:path>
            </a:pathLst>
          </a:custGeom>
          <a:solidFill>
            <a:srgbClr val="000000">
              <a:alpha val="0"/>
            </a:srgbClr>
          </a:solidFill>
          <a:ln w="12700">
            <a:solidFill>
              <a:srgbClr val="4472C4">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3"/>
          <p:cNvSpPr/>
          <p:nvPr/>
        </p:nvSpPr>
        <p:spPr>
          <a:xfrm>
            <a:off x="4144963" y="4622800"/>
            <a:ext cx="2640012" cy="366713"/>
          </a:xfrm>
          <a:custGeom>
            <a:avLst/>
            <a:gdLst>
              <a:gd name="connsiteX0" fmla="*/ 6350 w 2628900"/>
              <a:gd name="connsiteY0" fmla="*/ 6350 h 368300"/>
              <a:gd name="connsiteX1" fmla="*/ 2622550 w 2628900"/>
              <a:gd name="connsiteY1" fmla="*/ 6350 h 368300"/>
              <a:gd name="connsiteX2" fmla="*/ 2622550 w 2628900"/>
              <a:gd name="connsiteY2" fmla="*/ 361950 h 368300"/>
              <a:gd name="connsiteX3" fmla="*/ 6350 w 2628900"/>
              <a:gd name="connsiteY3" fmla="*/ 361950 h 368300"/>
              <a:gd name="connsiteX4" fmla="*/ 6350 w 2628900"/>
              <a:gd name="connsiteY4" fmla="*/ 6350 h 368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28900" h="368300">
                <a:moveTo>
                  <a:pt x="6350" y="6350"/>
                </a:moveTo>
                <a:lnTo>
                  <a:pt x="2622550" y="6350"/>
                </a:lnTo>
                <a:lnTo>
                  <a:pt x="2622550" y="361950"/>
                </a:lnTo>
                <a:lnTo>
                  <a:pt x="6350" y="361950"/>
                </a:lnTo>
                <a:lnTo>
                  <a:pt x="6350" y="6350"/>
                </a:lnTo>
              </a:path>
            </a:pathLst>
          </a:custGeom>
          <a:solidFill>
            <a:srgbClr val="000000">
              <a:alpha val="0"/>
            </a:srgbClr>
          </a:solidFill>
          <a:ln w="12700">
            <a:solidFill>
              <a:srgbClr val="4472C4">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3"/>
          <p:cNvSpPr/>
          <p:nvPr/>
        </p:nvSpPr>
        <p:spPr>
          <a:xfrm>
            <a:off x="5038725" y="5851525"/>
            <a:ext cx="2971800" cy="366713"/>
          </a:xfrm>
          <a:custGeom>
            <a:avLst/>
            <a:gdLst>
              <a:gd name="connsiteX0" fmla="*/ 6350 w 2959100"/>
              <a:gd name="connsiteY0" fmla="*/ 6350 h 368300"/>
              <a:gd name="connsiteX1" fmla="*/ 2952750 w 2959100"/>
              <a:gd name="connsiteY1" fmla="*/ 6350 h 368300"/>
              <a:gd name="connsiteX2" fmla="*/ 2952750 w 2959100"/>
              <a:gd name="connsiteY2" fmla="*/ 361950 h 368300"/>
              <a:gd name="connsiteX3" fmla="*/ 6350 w 2959100"/>
              <a:gd name="connsiteY3" fmla="*/ 361950 h 368300"/>
              <a:gd name="connsiteX4" fmla="*/ 6350 w 2959100"/>
              <a:gd name="connsiteY4" fmla="*/ 6350 h 368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59100" h="368300">
                <a:moveTo>
                  <a:pt x="6350" y="6350"/>
                </a:moveTo>
                <a:lnTo>
                  <a:pt x="2952750" y="6350"/>
                </a:lnTo>
                <a:lnTo>
                  <a:pt x="2952750" y="361950"/>
                </a:lnTo>
                <a:lnTo>
                  <a:pt x="6350" y="361950"/>
                </a:lnTo>
                <a:lnTo>
                  <a:pt x="6350" y="6350"/>
                </a:lnTo>
              </a:path>
            </a:pathLst>
          </a:custGeom>
          <a:solidFill>
            <a:srgbClr val="000000">
              <a:alpha val="0"/>
            </a:srgbClr>
          </a:solidFill>
          <a:ln w="12700">
            <a:solidFill>
              <a:srgbClr val="4472C4">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12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288" y="974725"/>
            <a:ext cx="11618912" cy="586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5" name="TextBox 1"/>
          <p:cNvSpPr txBox="1">
            <a:spLocks noChangeArrowheads="1"/>
          </p:cNvSpPr>
          <p:nvPr/>
        </p:nvSpPr>
        <p:spPr bwMode="auto">
          <a:xfrm>
            <a:off x="2819400" y="279400"/>
            <a:ext cx="12811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5000">
                <a:solidFill>
                  <a:srgbClr val="4472C4"/>
                </a:solidFill>
                <a:latin typeface="微软雅黑" panose="020B0503020204020204" pitchFamily="34" charset="-122"/>
                <a:ea typeface="微软雅黑" panose="020B0503020204020204" pitchFamily="34" charset="-122"/>
              </a:rPr>
              <a:t>西方</a:t>
            </a:r>
          </a:p>
        </p:txBody>
      </p:sp>
      <p:sp>
        <p:nvSpPr>
          <p:cNvPr id="51216" name="TextBox 1"/>
          <p:cNvSpPr txBox="1">
            <a:spLocks noChangeArrowheads="1"/>
          </p:cNvSpPr>
          <p:nvPr/>
        </p:nvSpPr>
        <p:spPr bwMode="auto">
          <a:xfrm>
            <a:off x="7958138" y="279400"/>
            <a:ext cx="12827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5000">
                <a:solidFill>
                  <a:srgbClr val="4472C4"/>
                </a:solidFill>
                <a:latin typeface="微软雅黑" panose="020B0503020204020204" pitchFamily="34" charset="-122"/>
                <a:ea typeface="微软雅黑" panose="020B0503020204020204" pitchFamily="34" charset="-122"/>
              </a:rPr>
              <a:t>中方</a:t>
            </a:r>
          </a:p>
        </p:txBody>
      </p:sp>
      <p:sp>
        <p:nvSpPr>
          <p:cNvPr id="51217" name="TextBox 1"/>
          <p:cNvSpPr txBox="1">
            <a:spLocks noChangeArrowheads="1"/>
          </p:cNvSpPr>
          <p:nvPr/>
        </p:nvSpPr>
        <p:spPr bwMode="auto">
          <a:xfrm>
            <a:off x="5791200" y="341313"/>
            <a:ext cx="639763"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4000">
                <a:solidFill>
                  <a:srgbClr val="4472C4"/>
                </a:solidFill>
                <a:latin typeface="微软雅黑" panose="020B0503020204020204" pitchFamily="34" charset="-122"/>
                <a:ea typeface="微软雅黑" panose="020B0503020204020204" pitchFamily="34" charset="-122"/>
              </a:rPr>
              <a:t>PK</a:t>
            </a:r>
          </a:p>
        </p:txBody>
      </p:sp>
      <p:sp>
        <p:nvSpPr>
          <p:cNvPr id="51218" name="TextBox 1"/>
          <p:cNvSpPr txBox="1">
            <a:spLocks noChangeArrowheads="1"/>
          </p:cNvSpPr>
          <p:nvPr/>
        </p:nvSpPr>
        <p:spPr bwMode="auto">
          <a:xfrm>
            <a:off x="3392488" y="2684463"/>
            <a:ext cx="285115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100"/>
              </a:lnSpc>
            </a:pPr>
            <a:r>
              <a:rPr lang="en-US" altLang="zh-CN" sz="1600">
                <a:solidFill>
                  <a:srgbClr val="FFFFFF"/>
                </a:solidFill>
                <a:latin typeface="微软雅黑" panose="020B0503020204020204" pitchFamily="34" charset="-122"/>
                <a:ea typeface="微软雅黑" panose="020B0503020204020204" pitchFamily="34" charset="-122"/>
              </a:rPr>
              <a:t>【创新动力：重回绿色地球  】</a:t>
            </a:r>
          </a:p>
        </p:txBody>
      </p:sp>
      <p:sp>
        <p:nvSpPr>
          <p:cNvPr id="51219" name="TextBox 1"/>
          <p:cNvSpPr txBox="1">
            <a:spLocks noChangeArrowheads="1"/>
          </p:cNvSpPr>
          <p:nvPr/>
        </p:nvSpPr>
        <p:spPr bwMode="auto">
          <a:xfrm>
            <a:off x="4208463" y="4673600"/>
            <a:ext cx="264477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100"/>
              </a:lnSpc>
            </a:pPr>
            <a:r>
              <a:rPr lang="en-US" altLang="zh-CN" sz="1600">
                <a:solidFill>
                  <a:srgbClr val="FFFFFF"/>
                </a:solidFill>
                <a:latin typeface="微软雅黑" panose="020B0503020204020204" pitchFamily="34" charset="-122"/>
                <a:ea typeface="微软雅黑" panose="020B0503020204020204" pitchFamily="34" charset="-122"/>
              </a:rPr>
              <a:t>【  女性力量推动社会创新】</a:t>
            </a:r>
          </a:p>
        </p:txBody>
      </p:sp>
      <p:sp>
        <p:nvSpPr>
          <p:cNvPr id="51220" name="TextBox 1"/>
          <p:cNvSpPr txBox="1">
            <a:spLocks noChangeArrowheads="1"/>
          </p:cNvSpPr>
          <p:nvPr/>
        </p:nvSpPr>
        <p:spPr bwMode="auto">
          <a:xfrm>
            <a:off x="5089525" y="5902325"/>
            <a:ext cx="287178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100"/>
              </a:lnSpc>
            </a:pPr>
            <a:r>
              <a:rPr lang="en-US" altLang="zh-CN" sz="1600">
                <a:solidFill>
                  <a:srgbClr val="FFFFFF"/>
                </a:solidFill>
                <a:latin typeface="微软雅黑" panose="020B0503020204020204" pitchFamily="34" charset="-122"/>
                <a:ea typeface="微软雅黑" panose="020B0503020204020204" pitchFamily="34" charset="-122"/>
              </a:rPr>
              <a:t>【小巨人与钢铁侠的颠覆之战】</a:t>
            </a:r>
          </a:p>
        </p:txBody>
      </p:sp>
      <p:sp>
        <p:nvSpPr>
          <p:cNvPr id="51221" name="TextBox 1"/>
          <p:cNvSpPr txBox="1">
            <a:spLocks noChangeArrowheads="1"/>
          </p:cNvSpPr>
          <p:nvPr/>
        </p:nvSpPr>
        <p:spPr bwMode="auto">
          <a:xfrm>
            <a:off x="2921000" y="1406525"/>
            <a:ext cx="6040438"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14300" algn="l"/>
                <a:tab pos="2120900" algn="l"/>
              </a:tabLst>
              <a:defRPr>
                <a:solidFill>
                  <a:schemeClr val="tx1"/>
                </a:solidFill>
                <a:latin typeface="Arial" panose="020B0604020202020204" pitchFamily="34" charset="0"/>
                <a:ea typeface="宋体" panose="02010600030101010101" pitchFamily="2" charset="-122"/>
              </a:defRPr>
            </a:lvl1pPr>
            <a:lvl2pPr marL="742950" indent="-285750">
              <a:tabLst>
                <a:tab pos="114300" algn="l"/>
                <a:tab pos="2120900" algn="l"/>
              </a:tabLst>
              <a:defRPr>
                <a:solidFill>
                  <a:schemeClr val="tx1"/>
                </a:solidFill>
                <a:latin typeface="Arial" panose="020B0604020202020204" pitchFamily="34" charset="0"/>
                <a:ea typeface="宋体" panose="02010600030101010101" pitchFamily="2" charset="-122"/>
              </a:defRPr>
            </a:lvl2pPr>
            <a:lvl3pPr marL="1143000" indent="-228600">
              <a:tabLst>
                <a:tab pos="114300" algn="l"/>
                <a:tab pos="2120900" algn="l"/>
              </a:tabLst>
              <a:defRPr>
                <a:solidFill>
                  <a:schemeClr val="tx1"/>
                </a:solidFill>
                <a:latin typeface="Arial" panose="020B0604020202020204" pitchFamily="34" charset="0"/>
                <a:ea typeface="宋体" panose="02010600030101010101" pitchFamily="2" charset="-122"/>
              </a:defRPr>
            </a:lvl3pPr>
            <a:lvl4pPr marL="1600200" indent="-228600">
              <a:tabLst>
                <a:tab pos="114300" algn="l"/>
                <a:tab pos="2120900" algn="l"/>
              </a:tabLst>
              <a:defRPr>
                <a:solidFill>
                  <a:schemeClr val="tx1"/>
                </a:solidFill>
                <a:latin typeface="Arial" panose="020B0604020202020204" pitchFamily="34" charset="0"/>
                <a:ea typeface="宋体" panose="02010600030101010101" pitchFamily="2" charset="-122"/>
              </a:defRPr>
            </a:lvl4pPr>
            <a:lvl5pPr marL="2057400" indent="-228600">
              <a:tabLst>
                <a:tab pos="114300" algn="l"/>
                <a:tab pos="21209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14300" algn="l"/>
                <a:tab pos="21209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14300" algn="l"/>
                <a:tab pos="21209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14300" algn="l"/>
                <a:tab pos="21209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14300" algn="l"/>
                <a:tab pos="21209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100"/>
              </a:lnSpc>
            </a:pPr>
            <a:r>
              <a:rPr lang="en-US" altLang="zh-CN">
                <a:latin typeface="Century Gothic" panose="020B0502020202020204" pitchFamily="34" charset="0"/>
                <a:ea typeface="微软雅黑" panose="020B0503020204020204" pitchFamily="34" charset="-122"/>
              </a:rPr>
              <a:t>		</a:t>
            </a:r>
            <a:r>
              <a:rPr lang="en-US" altLang="zh-CN" sz="1600">
                <a:solidFill>
                  <a:srgbClr val="FFFFFF"/>
                </a:solidFill>
                <a:latin typeface="微软雅黑" panose="020B0503020204020204" pitchFamily="34" charset="-122"/>
                <a:ea typeface="微软雅黑" panose="020B0503020204020204" pitchFamily="34" charset="-122"/>
              </a:rPr>
              <a:t>【共享价值：实现商业和社会价值的平衡】</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800"/>
              </a:lnSpc>
            </a:pPr>
            <a:r>
              <a:rPr lang="en-US" altLang="zh-CN" sz="1200">
                <a:solidFill>
                  <a:srgbClr val="FFFFFF"/>
                </a:solidFill>
                <a:latin typeface="微软雅黑" panose="020B0503020204020204" pitchFamily="34" charset="-122"/>
                <a:ea typeface="微软雅黑" panose="020B0503020204020204" pitchFamily="34" charset="-122"/>
              </a:rPr>
              <a:t>Michael  Porter  </a:t>
            </a:r>
          </a:p>
          <a:p>
            <a:pPr eaLnBrk="1" hangingPunct="1">
              <a:lnSpc>
                <a:spcPts val="1600"/>
              </a:lnSpc>
            </a:pPr>
            <a:r>
              <a:rPr lang="en-US" altLang="zh-CN">
                <a:latin typeface="Century Gothic" panose="020B0502020202020204" pitchFamily="34" charset="0"/>
                <a:ea typeface="微软雅黑" panose="020B0503020204020204" pitchFamily="34" charset="-122"/>
              </a:rPr>
              <a:t>	</a:t>
            </a:r>
            <a:r>
              <a:rPr lang="en-US" altLang="zh-CN" sz="1200">
                <a:solidFill>
                  <a:srgbClr val="FFFFFF"/>
                </a:solidFill>
                <a:latin typeface="微软雅黑" panose="020B0503020204020204" pitchFamily="34" charset="-122"/>
                <a:ea typeface="微软雅黑" panose="020B0503020204020204" pitchFamily="34" charset="-122"/>
              </a:rPr>
              <a:t>迈克尔•波特</a:t>
            </a:r>
          </a:p>
        </p:txBody>
      </p:sp>
      <p:sp>
        <p:nvSpPr>
          <p:cNvPr id="51222" name="TextBox 1"/>
          <p:cNvSpPr txBox="1">
            <a:spLocks noChangeArrowheads="1"/>
          </p:cNvSpPr>
          <p:nvPr/>
        </p:nvSpPr>
        <p:spPr bwMode="auto">
          <a:xfrm>
            <a:off x="10471150" y="2709863"/>
            <a:ext cx="461963"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365B9D"/>
                </a:solidFill>
                <a:latin typeface="微软雅黑" panose="020B0503020204020204" pitchFamily="34" charset="-122"/>
                <a:ea typeface="微软雅黑" panose="020B0503020204020204" pitchFamily="34" charset="-122"/>
              </a:rPr>
              <a:t>柳传志</a:t>
            </a:r>
          </a:p>
        </p:txBody>
      </p:sp>
      <p:sp>
        <p:nvSpPr>
          <p:cNvPr id="51223" name="TextBox 1"/>
          <p:cNvSpPr txBox="1">
            <a:spLocks noChangeArrowheads="1"/>
          </p:cNvSpPr>
          <p:nvPr/>
        </p:nvSpPr>
        <p:spPr bwMode="auto">
          <a:xfrm>
            <a:off x="10037763" y="4849813"/>
            <a:ext cx="30797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365B9D"/>
                </a:solidFill>
                <a:latin typeface="微软雅黑" panose="020B0503020204020204" pitchFamily="34" charset="-122"/>
                <a:ea typeface="微软雅黑" panose="020B0503020204020204" pitchFamily="34" charset="-122"/>
              </a:rPr>
              <a:t>王石</a:t>
            </a:r>
          </a:p>
        </p:txBody>
      </p:sp>
      <p:sp>
        <p:nvSpPr>
          <p:cNvPr id="51224" name="TextBox 1"/>
          <p:cNvSpPr txBox="1">
            <a:spLocks noChangeArrowheads="1"/>
          </p:cNvSpPr>
          <p:nvPr/>
        </p:nvSpPr>
        <p:spPr bwMode="auto">
          <a:xfrm>
            <a:off x="8443913" y="5940425"/>
            <a:ext cx="307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365B9D"/>
                </a:solidFill>
                <a:latin typeface="微软雅黑" panose="020B0503020204020204" pitchFamily="34" charset="-122"/>
                <a:ea typeface="微软雅黑" panose="020B0503020204020204" pitchFamily="34" charset="-122"/>
              </a:rPr>
              <a:t>杨澜</a:t>
            </a:r>
          </a:p>
        </p:txBody>
      </p:sp>
      <p:sp>
        <p:nvSpPr>
          <p:cNvPr id="51225" name="TextBox 1"/>
          <p:cNvSpPr txBox="1">
            <a:spLocks noChangeArrowheads="1"/>
          </p:cNvSpPr>
          <p:nvPr/>
        </p:nvSpPr>
        <p:spPr bwMode="auto">
          <a:xfrm>
            <a:off x="10777538" y="6548438"/>
            <a:ext cx="307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365B9D"/>
                </a:solidFill>
                <a:latin typeface="微软雅黑" panose="020B0503020204020204" pitchFamily="34" charset="-122"/>
                <a:ea typeface="微软雅黑" panose="020B0503020204020204" pitchFamily="34" charset="-122"/>
              </a:rPr>
              <a:t>姚明</a:t>
            </a:r>
          </a:p>
        </p:txBody>
      </p:sp>
      <p:sp>
        <p:nvSpPr>
          <p:cNvPr id="51226" name="TextBox 1"/>
          <p:cNvSpPr txBox="1">
            <a:spLocks noChangeArrowheads="1"/>
          </p:cNvSpPr>
          <p:nvPr/>
        </p:nvSpPr>
        <p:spPr bwMode="auto">
          <a:xfrm>
            <a:off x="7869238" y="3470275"/>
            <a:ext cx="307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365B9D"/>
                </a:solidFill>
                <a:latin typeface="微软雅黑" panose="020B0503020204020204" pitchFamily="34" charset="-122"/>
                <a:ea typeface="微软雅黑" panose="020B0503020204020204" pitchFamily="34" charset="-122"/>
              </a:rPr>
              <a:t>张跃</a:t>
            </a:r>
          </a:p>
        </p:txBody>
      </p:sp>
      <p:sp>
        <p:nvSpPr>
          <p:cNvPr id="51227" name="TextBox 1"/>
          <p:cNvSpPr txBox="1">
            <a:spLocks noChangeArrowheads="1"/>
          </p:cNvSpPr>
          <p:nvPr/>
        </p:nvSpPr>
        <p:spPr bwMode="auto">
          <a:xfrm>
            <a:off x="752475" y="3216275"/>
            <a:ext cx="13589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01600" algn="l"/>
              </a:tabLst>
              <a:defRPr>
                <a:solidFill>
                  <a:schemeClr val="tx1"/>
                </a:solidFill>
                <a:latin typeface="Arial" panose="020B0604020202020204" pitchFamily="34" charset="0"/>
                <a:ea typeface="宋体" panose="02010600030101010101" pitchFamily="2" charset="-122"/>
              </a:defRPr>
            </a:lvl1pPr>
            <a:lvl2pPr marL="742950" indent="-285750">
              <a:tabLst>
                <a:tab pos="101600" algn="l"/>
              </a:tabLst>
              <a:defRPr>
                <a:solidFill>
                  <a:schemeClr val="tx1"/>
                </a:solidFill>
                <a:latin typeface="Arial" panose="020B0604020202020204" pitchFamily="34" charset="0"/>
                <a:ea typeface="宋体" panose="02010600030101010101" pitchFamily="2" charset="-122"/>
              </a:defRPr>
            </a:lvl2pPr>
            <a:lvl3pPr marL="1143000" indent="-228600">
              <a:tabLst>
                <a:tab pos="101600" algn="l"/>
              </a:tabLst>
              <a:defRPr>
                <a:solidFill>
                  <a:schemeClr val="tx1"/>
                </a:solidFill>
                <a:latin typeface="Arial" panose="020B0604020202020204" pitchFamily="34" charset="0"/>
                <a:ea typeface="宋体" panose="02010600030101010101" pitchFamily="2" charset="-122"/>
              </a:defRPr>
            </a:lvl3pPr>
            <a:lvl4pPr marL="1600200" indent="-228600">
              <a:tabLst>
                <a:tab pos="101600" algn="l"/>
              </a:tabLst>
              <a:defRPr>
                <a:solidFill>
                  <a:schemeClr val="tx1"/>
                </a:solidFill>
                <a:latin typeface="Arial" panose="020B0604020202020204" pitchFamily="34" charset="0"/>
                <a:ea typeface="宋体" panose="02010600030101010101" pitchFamily="2" charset="-122"/>
              </a:defRPr>
            </a:lvl4pPr>
            <a:lvl5pPr marL="2057400" indent="-228600">
              <a:tabLst>
                <a:tab pos="1016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016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016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016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016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FFFFFF"/>
                </a:solidFill>
                <a:latin typeface="微软雅黑" panose="020B0503020204020204" pitchFamily="34" charset="-122"/>
                <a:ea typeface="微软雅黑" panose="020B0503020204020204" pitchFamily="34" charset="-122"/>
              </a:rPr>
              <a:t>Albert  Gore  Jr.  </a:t>
            </a:r>
          </a:p>
          <a:p>
            <a:pPr eaLnBrk="1" hangingPunct="1">
              <a:lnSpc>
                <a:spcPts val="1600"/>
              </a:lnSpc>
            </a:pPr>
            <a:r>
              <a:rPr lang="en-US" altLang="zh-CN">
                <a:latin typeface="Century Gothic" panose="020B0502020202020204" pitchFamily="34" charset="0"/>
                <a:ea typeface="微软雅黑" panose="020B0503020204020204" pitchFamily="34" charset="-122"/>
              </a:rPr>
              <a:t>	</a:t>
            </a:r>
            <a:r>
              <a:rPr lang="en-US" altLang="zh-CN" sz="1200">
                <a:solidFill>
                  <a:srgbClr val="FFFFFF"/>
                </a:solidFill>
                <a:latin typeface="微软雅黑" panose="020B0503020204020204" pitchFamily="34" charset="-122"/>
                <a:ea typeface="微软雅黑" panose="020B0503020204020204" pitchFamily="34" charset="-122"/>
              </a:rPr>
              <a:t>艾伯特•戈尔</a:t>
            </a:r>
          </a:p>
        </p:txBody>
      </p:sp>
      <p:sp>
        <p:nvSpPr>
          <p:cNvPr id="51228" name="TextBox 1"/>
          <p:cNvSpPr txBox="1">
            <a:spLocks noChangeArrowheads="1"/>
          </p:cNvSpPr>
          <p:nvPr/>
        </p:nvSpPr>
        <p:spPr bwMode="auto">
          <a:xfrm>
            <a:off x="1416050" y="5635625"/>
            <a:ext cx="1033463"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1D4871"/>
                </a:solidFill>
                <a:latin typeface="微软雅黑" panose="020B0503020204020204" pitchFamily="34" charset="-122"/>
                <a:ea typeface="微软雅黑" panose="020B0503020204020204" pitchFamily="34" charset="-122"/>
              </a:rPr>
              <a:t>Jacqueline    </a:t>
            </a:r>
          </a:p>
        </p:txBody>
      </p:sp>
      <p:sp>
        <p:nvSpPr>
          <p:cNvPr id="51229" name="TextBox 1"/>
          <p:cNvSpPr txBox="1">
            <a:spLocks noChangeArrowheads="1"/>
          </p:cNvSpPr>
          <p:nvPr/>
        </p:nvSpPr>
        <p:spPr bwMode="auto">
          <a:xfrm>
            <a:off x="1416050" y="5838825"/>
            <a:ext cx="909638"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1D4871"/>
                </a:solidFill>
                <a:latin typeface="微软雅黑" panose="020B0503020204020204" pitchFamily="34" charset="-122"/>
                <a:ea typeface="微软雅黑" panose="020B0503020204020204" pitchFamily="34" charset="-122"/>
              </a:rPr>
              <a:t>Novogratz  </a:t>
            </a:r>
          </a:p>
        </p:txBody>
      </p:sp>
      <p:sp>
        <p:nvSpPr>
          <p:cNvPr id="51230" name="TextBox 1"/>
          <p:cNvSpPr txBox="1">
            <a:spLocks noChangeArrowheads="1"/>
          </p:cNvSpPr>
          <p:nvPr/>
        </p:nvSpPr>
        <p:spPr bwMode="auto">
          <a:xfrm>
            <a:off x="3941763" y="3760788"/>
            <a:ext cx="492442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032000" algn="l"/>
              </a:tabLst>
              <a:defRPr>
                <a:solidFill>
                  <a:schemeClr val="tx1"/>
                </a:solidFill>
                <a:latin typeface="Arial" panose="020B0604020202020204" pitchFamily="34" charset="0"/>
                <a:ea typeface="宋体" panose="02010600030101010101" pitchFamily="2" charset="-122"/>
              </a:defRPr>
            </a:lvl1pPr>
            <a:lvl2pPr marL="742950" indent="-285750">
              <a:tabLst>
                <a:tab pos="2032000" algn="l"/>
              </a:tabLst>
              <a:defRPr>
                <a:solidFill>
                  <a:schemeClr val="tx1"/>
                </a:solidFill>
                <a:latin typeface="Arial" panose="020B0604020202020204" pitchFamily="34" charset="0"/>
                <a:ea typeface="宋体" panose="02010600030101010101" pitchFamily="2" charset="-122"/>
              </a:defRPr>
            </a:lvl2pPr>
            <a:lvl3pPr marL="1143000" indent="-228600">
              <a:tabLst>
                <a:tab pos="2032000" algn="l"/>
              </a:tabLst>
              <a:defRPr>
                <a:solidFill>
                  <a:schemeClr val="tx1"/>
                </a:solidFill>
                <a:latin typeface="Arial" panose="020B0604020202020204" pitchFamily="34" charset="0"/>
                <a:ea typeface="宋体" panose="02010600030101010101" pitchFamily="2" charset="-122"/>
              </a:defRPr>
            </a:lvl3pPr>
            <a:lvl4pPr marL="1600200" indent="-228600">
              <a:tabLst>
                <a:tab pos="2032000" algn="l"/>
              </a:tabLst>
              <a:defRPr>
                <a:solidFill>
                  <a:schemeClr val="tx1"/>
                </a:solidFill>
                <a:latin typeface="Arial" panose="020B0604020202020204" pitchFamily="34" charset="0"/>
                <a:ea typeface="宋体" panose="02010600030101010101" pitchFamily="2" charset="-122"/>
              </a:defRPr>
            </a:lvl4pPr>
            <a:lvl5pPr marL="2057400" indent="-228600">
              <a:tabLst>
                <a:tab pos="20320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0320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0320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0320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0320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100"/>
              </a:lnSpc>
            </a:pPr>
            <a:r>
              <a:rPr lang="en-US" altLang="zh-CN">
                <a:latin typeface="Century Gothic" panose="020B0502020202020204" pitchFamily="34" charset="0"/>
                <a:ea typeface="微软雅黑" panose="020B0503020204020204" pitchFamily="34" charset="-122"/>
              </a:rPr>
              <a:t>	</a:t>
            </a:r>
            <a:r>
              <a:rPr lang="en-US" altLang="zh-CN" sz="1600">
                <a:solidFill>
                  <a:srgbClr val="FFFFFF"/>
                </a:solidFill>
                <a:latin typeface="微软雅黑" panose="020B0503020204020204" pitchFamily="34" charset="-122"/>
                <a:ea typeface="微软雅黑" panose="020B0503020204020204" pitchFamily="34" charset="-122"/>
              </a:rPr>
              <a:t>【全球教育经验对中国的启示】</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400"/>
              </a:lnSpc>
            </a:pPr>
            <a:r>
              <a:rPr lang="en-US" altLang="zh-CN" sz="1400" b="1">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Bill</a:t>
            </a:r>
            <a:r>
              <a:rPr lang="en-US" altLang="zh-CN" sz="14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400" b="1">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Drayton</a:t>
            </a:r>
          </a:p>
        </p:txBody>
      </p:sp>
      <p:sp>
        <p:nvSpPr>
          <p:cNvPr id="51231" name="TextBox 1"/>
          <p:cNvSpPr txBox="1">
            <a:spLocks noChangeArrowheads="1"/>
          </p:cNvSpPr>
          <p:nvPr/>
        </p:nvSpPr>
        <p:spPr bwMode="auto">
          <a:xfrm>
            <a:off x="3367088" y="6345238"/>
            <a:ext cx="852487"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FFFFFF"/>
                </a:solidFill>
                <a:latin typeface="微软雅黑" panose="020B0503020204020204" pitchFamily="34" charset="-122"/>
                <a:ea typeface="微软雅黑" panose="020B0503020204020204" pitchFamily="34" charset="-122"/>
              </a:rPr>
              <a:t>Elon  Musk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22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4963" y="127000"/>
            <a:ext cx="17097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9688" y="328613"/>
            <a:ext cx="170973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5713" y="1304925"/>
            <a:ext cx="2627312" cy="131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1063" y="1443038"/>
            <a:ext cx="19399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394075"/>
            <a:ext cx="12244388"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TextBox 1"/>
          <p:cNvSpPr txBox="1">
            <a:spLocks noChangeArrowheads="1"/>
          </p:cNvSpPr>
          <p:nvPr/>
        </p:nvSpPr>
        <p:spPr bwMode="auto">
          <a:xfrm>
            <a:off x="2551113" y="1355725"/>
            <a:ext cx="25654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0000"/>
              </a:lnSpc>
            </a:pPr>
            <a:r>
              <a:rPr lang="en-US" altLang="zh-CN" sz="10000">
                <a:solidFill>
                  <a:srgbClr val="4472C4"/>
                </a:solidFill>
                <a:latin typeface="微软雅黑" panose="020B0503020204020204" pitchFamily="34" charset="-122"/>
                <a:ea typeface="微软雅黑" panose="020B0503020204020204" pitchFamily="34" charset="-122"/>
              </a:rPr>
              <a:t>交锋</a:t>
            </a:r>
          </a:p>
        </p:txBody>
      </p:sp>
      <p:sp>
        <p:nvSpPr>
          <p:cNvPr id="52234" name="TextBox 1"/>
          <p:cNvSpPr txBox="1">
            <a:spLocks noChangeArrowheads="1"/>
          </p:cNvSpPr>
          <p:nvPr/>
        </p:nvSpPr>
        <p:spPr bwMode="auto">
          <a:xfrm>
            <a:off x="5624513" y="1531938"/>
            <a:ext cx="5168900"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1pPr>
            <a:lvl2pPr marL="742950" indent="-285750">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2pPr>
            <a:lvl3pPr marL="1143000" indent="-228600">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3pPr>
            <a:lvl4pPr marL="1600200" indent="-228600">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4pPr>
            <a:lvl5pPr marL="2057400" indent="-228600">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736600" algn="l"/>
                <a:tab pos="901700" algn="l"/>
                <a:tab pos="16637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latin typeface="Century Gothic" panose="020B0502020202020204" pitchFamily="34" charset="0"/>
                <a:ea typeface="微软雅黑" panose="020B0503020204020204" pitchFamily="34" charset="-122"/>
              </a:rPr>
              <a:t>			</a:t>
            </a:r>
            <a:r>
              <a:rPr lang="en-US" altLang="zh-CN" sz="2000">
                <a:solidFill>
                  <a:srgbClr val="4472C4"/>
                </a:solidFill>
                <a:latin typeface="微软雅黑" panose="020B0503020204020204" pitchFamily="34" charset="-122"/>
                <a:ea typeface="微软雅黑" panose="020B0503020204020204" pitchFamily="34" charset="-122"/>
              </a:rPr>
              <a:t>一五一十话创业</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300"/>
              </a:lnSpc>
            </a:pPr>
            <a:r>
              <a:rPr lang="en-US" altLang="zh-CN">
                <a:latin typeface="Century Gothic" panose="020B0502020202020204" pitchFamily="34" charset="0"/>
                <a:ea typeface="微软雅黑" panose="020B0503020204020204" pitchFamily="34" charset="-122"/>
              </a:rPr>
              <a:t>	</a:t>
            </a:r>
            <a:r>
              <a:rPr lang="en-US" altLang="zh-CN" sz="1300">
                <a:solidFill>
                  <a:srgbClr val="404040"/>
                </a:solidFill>
                <a:latin typeface="微软雅黑" panose="020B0503020204020204" pitchFamily="34" charset="-122"/>
                <a:ea typeface="微软雅黑" panose="020B0503020204020204" pitchFamily="34" charset="-122"/>
              </a:rPr>
              <a:t>《第一财经日报》创办十周年，乐视网开播十周年</a:t>
            </a:r>
          </a:p>
          <a:p>
            <a:pPr eaLnBrk="1" hangingPunct="1">
              <a:lnSpc>
                <a:spcPts val="1700"/>
              </a:lnSpc>
            </a:pPr>
            <a:r>
              <a:rPr lang="en-US" altLang="zh-CN">
                <a:latin typeface="Century Gothic" panose="020B0502020202020204" pitchFamily="34" charset="0"/>
                <a:ea typeface="微软雅黑" panose="020B0503020204020204" pitchFamily="34" charset="-122"/>
              </a:rPr>
              <a:t>		</a:t>
            </a:r>
            <a:r>
              <a:rPr lang="en-US" altLang="zh-CN" sz="1300">
                <a:solidFill>
                  <a:srgbClr val="404040"/>
                </a:solidFill>
                <a:latin typeface="微软雅黑" panose="020B0503020204020204" pitchFamily="34" charset="-122"/>
                <a:ea typeface="微软雅黑" panose="020B0503020204020204" pitchFamily="34" charset="-122"/>
              </a:rPr>
              <a:t>创业板五周年，“84派”企业家创业三十周年</a:t>
            </a:r>
          </a:p>
          <a:p>
            <a:pPr eaLnBrk="1" hangingPunct="1">
              <a:lnSpc>
                <a:spcPts val="1700"/>
              </a:lnSpc>
            </a:pPr>
            <a:r>
              <a:rPr lang="en-US" altLang="zh-CN" sz="1300">
                <a:solidFill>
                  <a:srgbClr val="404040"/>
                </a:solidFill>
                <a:latin typeface="微软雅黑" panose="020B0503020204020204" pitchFamily="34" charset="-122"/>
                <a:ea typeface="微软雅黑" panose="020B0503020204020204" pitchFamily="34" charset="-122"/>
              </a:rPr>
              <a:t>当“老企业家”遇上“新颠覆者”，必将电光石火，为创业人照亮前程</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4506913" y="3732213"/>
            <a:ext cx="4354512" cy="1104900"/>
          </a:xfrm>
          <a:custGeom>
            <a:avLst/>
            <a:gdLst>
              <a:gd name="connsiteX0" fmla="*/ 483203 w 4335367"/>
              <a:gd name="connsiteY0" fmla="*/ 0 h 1107729"/>
              <a:gd name="connsiteX1" fmla="*/ 321453 w 4335367"/>
              <a:gd name="connsiteY1" fmla="*/ 156019 h 1107729"/>
              <a:gd name="connsiteX2" fmla="*/ 186387 w 4335367"/>
              <a:gd name="connsiteY2" fmla="*/ 147499 h 1107729"/>
              <a:gd name="connsiteX3" fmla="*/ 25537 w 4335367"/>
              <a:gd name="connsiteY3" fmla="*/ 289260 h 1107729"/>
              <a:gd name="connsiteX4" fmla="*/ 0 w 4335367"/>
              <a:gd name="connsiteY4" fmla="*/ 694061 h 1107729"/>
              <a:gd name="connsiteX5" fmla="*/ 141761 w 4335367"/>
              <a:gd name="connsiteY5" fmla="*/ 854911 h 1107729"/>
              <a:gd name="connsiteX6" fmla="*/ 4149375 w 4335367"/>
              <a:gd name="connsiteY6" fmla="*/ 1107729 h 1107729"/>
              <a:gd name="connsiteX7" fmla="*/ 4309830 w 4335367"/>
              <a:gd name="connsiteY7" fmla="*/ 965944 h 1107729"/>
              <a:gd name="connsiteX8" fmla="*/ 4335367 w 4335367"/>
              <a:gd name="connsiteY8" fmla="*/ 561141 h 1107729"/>
              <a:gd name="connsiteX9" fmla="*/ 4194002 w 4335367"/>
              <a:gd name="connsiteY9" fmla="*/ 400316 h 1107729"/>
              <a:gd name="connsiteX10" fmla="*/ 623668 w 4335367"/>
              <a:gd name="connsiteY10" fmla="*/ 175084 h 1107729"/>
              <a:gd name="connsiteX11" fmla="*/ 483203 w 4335367"/>
              <a:gd name="connsiteY11" fmla="*/ 0 h 11077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35367" h="1107729">
                <a:moveTo>
                  <a:pt x="483203" y="0"/>
                </a:moveTo>
                <a:lnTo>
                  <a:pt x="321453" y="156019"/>
                </a:lnTo>
                <a:lnTo>
                  <a:pt x="186387" y="147499"/>
                </a:lnTo>
                <a:cubicBezTo>
                  <a:pt x="102843" y="142228"/>
                  <a:pt x="30807" y="205714"/>
                  <a:pt x="25537" y="289260"/>
                </a:cubicBezTo>
                <a:lnTo>
                  <a:pt x="0" y="694061"/>
                </a:lnTo>
                <a:cubicBezTo>
                  <a:pt x="-5269" y="777605"/>
                  <a:pt x="58216" y="849641"/>
                  <a:pt x="141761" y="854911"/>
                </a:cubicBezTo>
                <a:lnTo>
                  <a:pt x="4149375" y="1107729"/>
                </a:lnTo>
                <a:cubicBezTo>
                  <a:pt x="4232921" y="1112999"/>
                  <a:pt x="4304559" y="1049488"/>
                  <a:pt x="4309830" y="965944"/>
                </a:cubicBezTo>
                <a:lnTo>
                  <a:pt x="4335367" y="561141"/>
                </a:lnTo>
                <a:cubicBezTo>
                  <a:pt x="4340636" y="477597"/>
                  <a:pt x="4277547" y="405587"/>
                  <a:pt x="4194002" y="400316"/>
                </a:cubicBezTo>
                <a:lnTo>
                  <a:pt x="623668" y="175084"/>
                </a:lnTo>
                <a:lnTo>
                  <a:pt x="483203" y="0"/>
                </a:lnTo>
              </a:path>
            </a:pathLst>
          </a:custGeom>
          <a:solidFill>
            <a:srgbClr val="FFD04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
          <p:cNvSpPr/>
          <p:nvPr/>
        </p:nvSpPr>
        <p:spPr>
          <a:xfrm>
            <a:off x="7035800" y="2659063"/>
            <a:ext cx="4352925" cy="1135062"/>
          </a:xfrm>
          <a:custGeom>
            <a:avLst/>
            <a:gdLst>
              <a:gd name="connsiteX0" fmla="*/ 421899 w 4335365"/>
              <a:gd name="connsiteY0" fmla="*/ 0 h 1138240"/>
              <a:gd name="connsiteX1" fmla="*/ 258474 w 4335365"/>
              <a:gd name="connsiteY1" fmla="*/ 182557 h 1138240"/>
              <a:gd name="connsiteX2" fmla="*/ 186386 w 4335365"/>
              <a:gd name="connsiteY2" fmla="*/ 178009 h 1138240"/>
              <a:gd name="connsiteX3" fmla="*/ 25535 w 4335365"/>
              <a:gd name="connsiteY3" fmla="*/ 319770 h 1138240"/>
              <a:gd name="connsiteX4" fmla="*/ 0 w 4335365"/>
              <a:gd name="connsiteY4" fmla="*/ 724571 h 1138240"/>
              <a:gd name="connsiteX5" fmla="*/ 141759 w 4335365"/>
              <a:gd name="connsiteY5" fmla="*/ 885422 h 1138240"/>
              <a:gd name="connsiteX6" fmla="*/ 4149373 w 4335365"/>
              <a:gd name="connsiteY6" fmla="*/ 1138240 h 1138240"/>
              <a:gd name="connsiteX7" fmla="*/ 4309828 w 4335365"/>
              <a:gd name="connsiteY7" fmla="*/ 996454 h 1138240"/>
              <a:gd name="connsiteX8" fmla="*/ 4335365 w 4335365"/>
              <a:gd name="connsiteY8" fmla="*/ 591652 h 1138240"/>
              <a:gd name="connsiteX9" fmla="*/ 4194000 w 4335365"/>
              <a:gd name="connsiteY9" fmla="*/ 430826 h 1138240"/>
              <a:gd name="connsiteX10" fmla="*/ 561085 w 4335365"/>
              <a:gd name="connsiteY10" fmla="*/ 201646 h 1138240"/>
              <a:gd name="connsiteX11" fmla="*/ 421899 w 4335365"/>
              <a:gd name="connsiteY11" fmla="*/ 0 h 11382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35365" h="1138240">
                <a:moveTo>
                  <a:pt x="421899" y="0"/>
                </a:moveTo>
                <a:lnTo>
                  <a:pt x="258474" y="182557"/>
                </a:lnTo>
                <a:lnTo>
                  <a:pt x="186386" y="178009"/>
                </a:lnTo>
                <a:cubicBezTo>
                  <a:pt x="102841" y="172738"/>
                  <a:pt x="30805" y="236224"/>
                  <a:pt x="25535" y="319770"/>
                </a:cubicBezTo>
                <a:lnTo>
                  <a:pt x="0" y="724571"/>
                </a:lnTo>
                <a:cubicBezTo>
                  <a:pt x="-5270" y="808115"/>
                  <a:pt x="58215" y="880151"/>
                  <a:pt x="141759" y="885422"/>
                </a:cubicBezTo>
                <a:lnTo>
                  <a:pt x="4149373" y="1138240"/>
                </a:lnTo>
                <a:cubicBezTo>
                  <a:pt x="4232919" y="1143510"/>
                  <a:pt x="4304558" y="1079999"/>
                  <a:pt x="4309828" y="996454"/>
                </a:cubicBezTo>
                <a:lnTo>
                  <a:pt x="4335365" y="591652"/>
                </a:lnTo>
                <a:cubicBezTo>
                  <a:pt x="4340635" y="508107"/>
                  <a:pt x="4277546" y="436097"/>
                  <a:pt x="4194000" y="430826"/>
                </a:cubicBezTo>
                <a:lnTo>
                  <a:pt x="561085" y="201646"/>
                </a:lnTo>
                <a:lnTo>
                  <a:pt x="421899" y="0"/>
                </a:lnTo>
              </a:path>
            </a:pathLst>
          </a:custGeom>
          <a:solidFill>
            <a:srgbClr val="FFD04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
          <p:cNvSpPr/>
          <p:nvPr/>
        </p:nvSpPr>
        <p:spPr>
          <a:xfrm>
            <a:off x="1908175" y="4792663"/>
            <a:ext cx="4494213" cy="1103312"/>
          </a:xfrm>
          <a:custGeom>
            <a:avLst/>
            <a:gdLst>
              <a:gd name="connsiteX0" fmla="*/ 639211 w 4473996"/>
              <a:gd name="connsiteY0" fmla="*/ 0 h 1105812"/>
              <a:gd name="connsiteX1" fmla="*/ 477511 w 4473996"/>
              <a:gd name="connsiteY1" fmla="*/ 155227 h 1105812"/>
              <a:gd name="connsiteX2" fmla="*/ 186386 w 4473996"/>
              <a:gd name="connsiteY2" fmla="*/ 136861 h 1105812"/>
              <a:gd name="connsiteX3" fmla="*/ 25535 w 4473996"/>
              <a:gd name="connsiteY3" fmla="*/ 278622 h 1105812"/>
              <a:gd name="connsiteX4" fmla="*/ 0 w 4473996"/>
              <a:gd name="connsiteY4" fmla="*/ 683423 h 1105812"/>
              <a:gd name="connsiteX5" fmla="*/ 141759 w 4473996"/>
              <a:gd name="connsiteY5" fmla="*/ 844274 h 1105812"/>
              <a:gd name="connsiteX6" fmla="*/ 4287610 w 4473996"/>
              <a:gd name="connsiteY6" fmla="*/ 1105812 h 1105812"/>
              <a:gd name="connsiteX7" fmla="*/ 4448459 w 4473996"/>
              <a:gd name="connsiteY7" fmla="*/ 964052 h 1105812"/>
              <a:gd name="connsiteX8" fmla="*/ 4473996 w 4473996"/>
              <a:gd name="connsiteY8" fmla="*/ 559251 h 1105812"/>
              <a:gd name="connsiteX9" fmla="*/ 4332236 w 4473996"/>
              <a:gd name="connsiteY9" fmla="*/ 398400 h 1105812"/>
              <a:gd name="connsiteX10" fmla="*/ 780121 w 4473996"/>
              <a:gd name="connsiteY10" fmla="*/ 174317 h 1105812"/>
              <a:gd name="connsiteX11" fmla="*/ 639211 w 4473996"/>
              <a:gd name="connsiteY11" fmla="*/ 0 h 11058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473996" h="1105812">
                <a:moveTo>
                  <a:pt x="639211" y="0"/>
                </a:moveTo>
                <a:lnTo>
                  <a:pt x="477511" y="155227"/>
                </a:lnTo>
                <a:lnTo>
                  <a:pt x="186386" y="136861"/>
                </a:lnTo>
                <a:cubicBezTo>
                  <a:pt x="102842" y="131591"/>
                  <a:pt x="30806" y="195077"/>
                  <a:pt x="25535" y="278622"/>
                </a:cubicBezTo>
                <a:lnTo>
                  <a:pt x="0" y="683423"/>
                </a:lnTo>
                <a:cubicBezTo>
                  <a:pt x="-5270" y="766968"/>
                  <a:pt x="58215" y="839004"/>
                  <a:pt x="141759" y="844274"/>
                </a:cubicBezTo>
                <a:lnTo>
                  <a:pt x="4287610" y="1105812"/>
                </a:lnTo>
                <a:cubicBezTo>
                  <a:pt x="4371154" y="1111082"/>
                  <a:pt x="4443190" y="1047596"/>
                  <a:pt x="4448459" y="964052"/>
                </a:cubicBezTo>
                <a:lnTo>
                  <a:pt x="4473996" y="559251"/>
                </a:lnTo>
                <a:cubicBezTo>
                  <a:pt x="4479267" y="475705"/>
                  <a:pt x="4415781" y="403669"/>
                  <a:pt x="4332236" y="398400"/>
                </a:cubicBezTo>
                <a:lnTo>
                  <a:pt x="780121" y="174317"/>
                </a:lnTo>
                <a:lnTo>
                  <a:pt x="639211" y="0"/>
                </a:lnTo>
              </a:path>
            </a:pathLst>
          </a:custGeom>
          <a:solidFill>
            <a:srgbClr val="FFD04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32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288" y="315913"/>
            <a:ext cx="6415087"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7263" y="6116638"/>
            <a:ext cx="1887537"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8" name="TextBox 1"/>
          <p:cNvSpPr txBox="1">
            <a:spLocks noChangeArrowheads="1"/>
          </p:cNvSpPr>
          <p:nvPr/>
        </p:nvSpPr>
        <p:spPr bwMode="auto">
          <a:xfrm>
            <a:off x="344488" y="417513"/>
            <a:ext cx="6437312"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8000"/>
              </a:lnSpc>
            </a:pPr>
            <a:r>
              <a:rPr lang="en-US" altLang="zh-CN" sz="8000">
                <a:solidFill>
                  <a:srgbClr val="FFD040"/>
                </a:solidFill>
                <a:latin typeface="微软雅黑" panose="020B0503020204020204" pitchFamily="34" charset="-122"/>
                <a:ea typeface="微软雅黑" panose="020B0503020204020204" pitchFamily="34" charset="-122"/>
              </a:rPr>
              <a:t>#每周一都见#</a:t>
            </a:r>
          </a:p>
        </p:txBody>
      </p:sp>
      <p:sp>
        <p:nvSpPr>
          <p:cNvPr id="53259" name="TextBox 1"/>
          <p:cNvSpPr txBox="1">
            <a:spLocks noChangeArrowheads="1"/>
          </p:cNvSpPr>
          <p:nvPr/>
        </p:nvSpPr>
        <p:spPr bwMode="auto">
          <a:xfrm>
            <a:off x="4833938" y="4052888"/>
            <a:ext cx="24622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200"/>
              </a:lnSpc>
            </a:pPr>
            <a:r>
              <a:rPr lang="en-US" altLang="zh-CN" sz="2400">
                <a:solidFill>
                  <a:srgbClr val="000000"/>
                </a:solidFill>
                <a:latin typeface="微软雅黑" panose="020B0503020204020204" pitchFamily="34" charset="-122"/>
                <a:ea typeface="微软雅黑" panose="020B0503020204020204" pitchFamily="34" charset="-122"/>
              </a:rPr>
              <a:t>《焦点访谈》的全</a:t>
            </a:r>
          </a:p>
        </p:txBody>
      </p:sp>
      <p:sp>
        <p:nvSpPr>
          <p:cNvPr id="53260" name="TextBox 1"/>
          <p:cNvSpPr txBox="1">
            <a:spLocks noChangeArrowheads="1"/>
          </p:cNvSpPr>
          <p:nvPr/>
        </p:nvSpPr>
        <p:spPr bwMode="auto">
          <a:xfrm>
            <a:off x="7283450" y="4205288"/>
            <a:ext cx="12303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600"/>
              </a:lnSpc>
            </a:pPr>
            <a:r>
              <a:rPr lang="en-US" altLang="zh-CN" sz="2400">
                <a:solidFill>
                  <a:srgbClr val="000000"/>
                </a:solidFill>
                <a:latin typeface="微软雅黑" panose="020B0503020204020204" pitchFamily="34" charset="-122"/>
                <a:ea typeface="微软雅黑" panose="020B0503020204020204" pitchFamily="34" charset="-122"/>
              </a:rPr>
              <a:t>球娱乐版</a:t>
            </a:r>
          </a:p>
        </p:txBody>
      </p:sp>
      <p:sp>
        <p:nvSpPr>
          <p:cNvPr id="53261" name="TextBox 1"/>
          <p:cNvSpPr txBox="1">
            <a:spLocks noChangeArrowheads="1"/>
          </p:cNvSpPr>
          <p:nvPr/>
        </p:nvSpPr>
        <p:spPr bwMode="auto">
          <a:xfrm>
            <a:off x="7512050" y="3027363"/>
            <a:ext cx="24622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200"/>
              </a:lnSpc>
            </a:pPr>
            <a:r>
              <a:rPr lang="en-US" altLang="zh-CN" sz="2400">
                <a:solidFill>
                  <a:srgbClr val="000000"/>
                </a:solidFill>
                <a:latin typeface="微软雅黑" panose="020B0503020204020204" pitchFamily="34" charset="-122"/>
                <a:ea typeface="微软雅黑" panose="020B0503020204020204" pitchFamily="34" charset="-122"/>
              </a:rPr>
              <a:t>《百变大咖秀》的</a:t>
            </a:r>
          </a:p>
        </p:txBody>
      </p:sp>
      <p:sp>
        <p:nvSpPr>
          <p:cNvPr id="53262" name="TextBox 1"/>
          <p:cNvSpPr txBox="1">
            <a:spLocks noChangeArrowheads="1"/>
          </p:cNvSpPr>
          <p:nvPr/>
        </p:nvSpPr>
        <p:spPr bwMode="auto">
          <a:xfrm>
            <a:off x="9961563" y="3165475"/>
            <a:ext cx="9223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400"/>
              </a:lnSpc>
            </a:pPr>
            <a:r>
              <a:rPr lang="en-US" altLang="zh-CN" sz="2400">
                <a:solidFill>
                  <a:srgbClr val="000000"/>
                </a:solidFill>
                <a:latin typeface="微软雅黑" panose="020B0503020204020204" pitchFamily="34" charset="-122"/>
                <a:ea typeface="微软雅黑" panose="020B0503020204020204" pitchFamily="34" charset="-122"/>
              </a:rPr>
              <a:t>剧情版</a:t>
            </a:r>
          </a:p>
        </p:txBody>
      </p:sp>
      <p:sp>
        <p:nvSpPr>
          <p:cNvPr id="53263" name="TextBox 1"/>
          <p:cNvSpPr txBox="1">
            <a:spLocks noChangeArrowheads="1"/>
          </p:cNvSpPr>
          <p:nvPr/>
        </p:nvSpPr>
        <p:spPr bwMode="auto">
          <a:xfrm>
            <a:off x="2155825" y="5103813"/>
            <a:ext cx="40005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900"/>
              </a:lnSpc>
            </a:pPr>
            <a:r>
              <a:rPr lang="en-US" altLang="zh-CN" sz="2400">
                <a:solidFill>
                  <a:srgbClr val="000000"/>
                </a:solidFill>
                <a:latin typeface="微软雅黑" panose="020B0503020204020204" pitchFamily="34" charset="-122"/>
                <a:ea typeface="微软雅黑" panose="020B0503020204020204" pitchFamily="34" charset="-122"/>
              </a:rPr>
              <a:t>《全民大闷锅》的实力演绎版</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42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1525" y="1671638"/>
            <a:ext cx="8162925"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矢量智能对象.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3450" y="728663"/>
            <a:ext cx="5175250" cy="536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乐视生态彩图.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06813" y="1030288"/>
            <a:ext cx="4813300" cy="477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 11"/>
          <p:cNvGrpSpPr>
            <a:grpSpLocks/>
          </p:cNvGrpSpPr>
          <p:nvPr/>
        </p:nvGrpSpPr>
        <p:grpSpPr bwMode="auto">
          <a:xfrm>
            <a:off x="7926388" y="450850"/>
            <a:ext cx="3363912" cy="1200150"/>
            <a:chOff x="8317138" y="610240"/>
            <a:chExt cx="3364001" cy="1200306"/>
          </a:xfrm>
        </p:grpSpPr>
        <p:sp>
          <p:nvSpPr>
            <p:cNvPr id="10" name="任意形状 9"/>
            <p:cNvSpPr/>
            <p:nvPr/>
          </p:nvSpPr>
          <p:spPr>
            <a:xfrm rot="21325158">
              <a:off x="8317138" y="1308831"/>
              <a:ext cx="2581343" cy="501715"/>
            </a:xfrm>
            <a:custGeom>
              <a:avLst/>
              <a:gdLst>
                <a:gd name="connsiteX0" fmla="*/ 1060634 w 2581806"/>
                <a:gd name="connsiteY0" fmla="*/ 0 h 502453"/>
                <a:gd name="connsiteX1" fmla="*/ 0 w 2581806"/>
                <a:gd name="connsiteY1" fmla="*/ 502453 h 502453"/>
                <a:gd name="connsiteX2" fmla="*/ 2581806 w 2581806"/>
                <a:gd name="connsiteY2" fmla="*/ 334969 h 502453"/>
                <a:gd name="connsiteX3" fmla="*/ 1102501 w 2581806"/>
                <a:gd name="connsiteY3" fmla="*/ 27914 h 502453"/>
                <a:gd name="connsiteX4" fmla="*/ 1060634 w 2581806"/>
                <a:gd name="connsiteY4" fmla="*/ 0 h 502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1806" h="502453">
                  <a:moveTo>
                    <a:pt x="1060634" y="0"/>
                  </a:moveTo>
                  <a:lnTo>
                    <a:pt x="0" y="502453"/>
                  </a:lnTo>
                  <a:lnTo>
                    <a:pt x="2581806" y="334969"/>
                  </a:lnTo>
                  <a:lnTo>
                    <a:pt x="1102501" y="27914"/>
                  </a:lnTo>
                  <a:lnTo>
                    <a:pt x="1060634" y="0"/>
                  </a:lnTo>
                  <a:close/>
                </a:path>
              </a:pathLst>
            </a:cu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5" name="任意形状 4"/>
            <p:cNvSpPr/>
            <p:nvPr/>
          </p:nvSpPr>
          <p:spPr>
            <a:xfrm>
              <a:off x="9336340" y="708678"/>
              <a:ext cx="1617705" cy="909756"/>
            </a:xfrm>
            <a:custGeom>
              <a:avLst/>
              <a:gdLst>
                <a:gd name="connsiteX0" fmla="*/ 83734 w 1618862"/>
                <a:gd name="connsiteY0" fmla="*/ 0 h 809508"/>
                <a:gd name="connsiteX1" fmla="*/ 0 w 1618862"/>
                <a:gd name="connsiteY1" fmla="*/ 795551 h 809508"/>
                <a:gd name="connsiteX2" fmla="*/ 1618862 w 1618862"/>
                <a:gd name="connsiteY2" fmla="*/ 809508 h 809508"/>
                <a:gd name="connsiteX3" fmla="*/ 83734 w 1618862"/>
                <a:gd name="connsiteY3" fmla="*/ 0 h 809508"/>
              </a:gdLst>
              <a:ahLst/>
              <a:cxnLst>
                <a:cxn ang="0">
                  <a:pos x="connsiteX0" y="connsiteY0"/>
                </a:cxn>
                <a:cxn ang="0">
                  <a:pos x="connsiteX1" y="connsiteY1"/>
                </a:cxn>
                <a:cxn ang="0">
                  <a:pos x="connsiteX2" y="connsiteY2"/>
                </a:cxn>
                <a:cxn ang="0">
                  <a:pos x="connsiteX3" y="connsiteY3"/>
                </a:cxn>
              </a:cxnLst>
              <a:rect l="l" t="t" r="r" b="b"/>
              <a:pathLst>
                <a:path w="1618862" h="809508">
                  <a:moveTo>
                    <a:pt x="83734" y="0"/>
                  </a:moveTo>
                  <a:lnTo>
                    <a:pt x="0" y="795551"/>
                  </a:lnTo>
                  <a:lnTo>
                    <a:pt x="1618862" y="809508"/>
                  </a:lnTo>
                  <a:lnTo>
                    <a:pt x="83734" y="0"/>
                  </a:lnTo>
                  <a:close/>
                </a:path>
              </a:pathLst>
            </a:cu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 name="任意形状 1"/>
            <p:cNvSpPr/>
            <p:nvPr/>
          </p:nvSpPr>
          <p:spPr>
            <a:xfrm>
              <a:off x="9433180" y="610240"/>
              <a:ext cx="2247959" cy="1020896"/>
            </a:xfrm>
            <a:custGeom>
              <a:avLst/>
              <a:gdLst>
                <a:gd name="connsiteX0" fmla="*/ 0 w 2065444"/>
                <a:gd name="connsiteY0" fmla="*/ 97700 h 893251"/>
                <a:gd name="connsiteX1" fmla="*/ 1228102 w 2065444"/>
                <a:gd name="connsiteY1" fmla="*/ 0 h 893251"/>
                <a:gd name="connsiteX2" fmla="*/ 2065444 w 2065444"/>
                <a:gd name="connsiteY2" fmla="*/ 348926 h 893251"/>
                <a:gd name="connsiteX3" fmla="*/ 1535127 w 2065444"/>
                <a:gd name="connsiteY3" fmla="*/ 893251 h 893251"/>
                <a:gd name="connsiteX4" fmla="*/ 41867 w 2065444"/>
                <a:gd name="connsiteY4" fmla="*/ 753680 h 893251"/>
                <a:gd name="connsiteX5" fmla="*/ 0 w 2065444"/>
                <a:gd name="connsiteY5" fmla="*/ 97700 h 89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5444" h="893251">
                  <a:moveTo>
                    <a:pt x="0" y="97700"/>
                  </a:moveTo>
                  <a:lnTo>
                    <a:pt x="1228102" y="0"/>
                  </a:lnTo>
                  <a:lnTo>
                    <a:pt x="2065444" y="348926"/>
                  </a:lnTo>
                  <a:lnTo>
                    <a:pt x="1535127" y="893251"/>
                  </a:lnTo>
                  <a:lnTo>
                    <a:pt x="41867" y="753680"/>
                  </a:lnTo>
                  <a:lnTo>
                    <a:pt x="0" y="97700"/>
                  </a:lnTo>
                  <a:close/>
                </a:path>
              </a:pathLst>
            </a:custGeom>
            <a:solidFill>
              <a:schemeClr val="accent3">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1" name="矩形 10"/>
            <p:cNvSpPr/>
            <p:nvPr/>
          </p:nvSpPr>
          <p:spPr>
            <a:xfrm>
              <a:off x="9461755" y="686450"/>
              <a:ext cx="1828848" cy="830371"/>
            </a:xfrm>
            <a:prstGeom prst="rect">
              <a:avLst/>
            </a:prstGeom>
          </p:spPr>
          <p:txBody>
            <a:bodyPr>
              <a:spAutoFit/>
            </a:bodyPr>
            <a:lstStyle/>
            <a:p>
              <a:pPr eaLnBrk="1" fontAlgn="auto" hangingPunct="1">
                <a:spcBef>
                  <a:spcPts val="0"/>
                </a:spcBef>
                <a:spcAft>
                  <a:spcPts val="0"/>
                </a:spcAft>
                <a:defRPr/>
              </a:pPr>
              <a:r>
                <a:rPr lang="zh-CN" altLang="en-US" sz="2400" b="1" dirty="0">
                  <a:solidFill>
                    <a:srgbClr val="FFFF00"/>
                  </a:solidFill>
                  <a:latin typeface="+mn-ea"/>
                  <a:ea typeface="+mn-ea"/>
                </a:rPr>
                <a:t>内容</a:t>
              </a:r>
              <a:endParaRPr lang="en-US" altLang="zh-CN" sz="2400" b="1" dirty="0">
                <a:solidFill>
                  <a:schemeClr val="tx1">
                    <a:lumMod val="85000"/>
                    <a:lumOff val="15000"/>
                  </a:schemeClr>
                </a:solidFill>
                <a:latin typeface="+mn-ea"/>
                <a:ea typeface="+mn-ea"/>
              </a:endParaRPr>
            </a:p>
            <a:p>
              <a:pPr eaLnBrk="1" fontAlgn="auto" hangingPunct="1">
                <a:spcBef>
                  <a:spcPts val="0"/>
                </a:spcBef>
                <a:spcAft>
                  <a:spcPts val="0"/>
                </a:spcAft>
                <a:defRPr/>
              </a:pPr>
              <a:r>
                <a:rPr lang="zh-CN" altLang="en-US" sz="1200" dirty="0">
                  <a:solidFill>
                    <a:schemeClr val="tx1">
                      <a:lumMod val="85000"/>
                      <a:lumOff val="15000"/>
                    </a:schemeClr>
                  </a:solidFill>
                  <a:latin typeface="+mn-ea"/>
                  <a:ea typeface="+mn-ea"/>
                </a:rPr>
                <a:t>行业第一影视剧、体育、动漫、自制等多元内容</a:t>
              </a:r>
            </a:p>
          </p:txBody>
        </p:sp>
      </p:grpSp>
      <p:grpSp>
        <p:nvGrpSpPr>
          <p:cNvPr id="7" name="组 31"/>
          <p:cNvGrpSpPr>
            <a:grpSpLocks/>
          </p:cNvGrpSpPr>
          <p:nvPr/>
        </p:nvGrpSpPr>
        <p:grpSpPr bwMode="auto">
          <a:xfrm>
            <a:off x="719138" y="974725"/>
            <a:ext cx="3151187" cy="1839913"/>
            <a:chOff x="718716" y="974494"/>
            <a:chExt cx="3151905" cy="1840138"/>
          </a:xfrm>
        </p:grpSpPr>
        <p:sp>
          <p:nvSpPr>
            <p:cNvPr id="19" name="任意形状 18"/>
            <p:cNvSpPr/>
            <p:nvPr/>
          </p:nvSpPr>
          <p:spPr>
            <a:xfrm rot="13301462" flipV="1">
              <a:off x="1566634" y="1744526"/>
              <a:ext cx="2303987" cy="1070106"/>
            </a:xfrm>
            <a:custGeom>
              <a:avLst/>
              <a:gdLst>
                <a:gd name="connsiteX0" fmla="*/ 1256013 w 2079400"/>
                <a:gd name="connsiteY0" fmla="*/ 0 h 1158434"/>
                <a:gd name="connsiteX1" fmla="*/ 1870065 w 2079400"/>
                <a:gd name="connsiteY1" fmla="*/ 809508 h 1158434"/>
                <a:gd name="connsiteX2" fmla="*/ 2079400 w 2079400"/>
                <a:gd name="connsiteY2" fmla="*/ 1158434 h 1158434"/>
                <a:gd name="connsiteX3" fmla="*/ 1297881 w 2079400"/>
                <a:gd name="connsiteY3" fmla="*/ 488496 h 1158434"/>
                <a:gd name="connsiteX4" fmla="*/ 0 w 2079400"/>
                <a:gd name="connsiteY4" fmla="*/ 404754 h 1158434"/>
                <a:gd name="connsiteX5" fmla="*/ 1200191 w 2079400"/>
                <a:gd name="connsiteY5" fmla="*/ 0 h 1158434"/>
                <a:gd name="connsiteX6" fmla="*/ 1256013 w 2079400"/>
                <a:gd name="connsiteY6" fmla="*/ 0 h 115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400" h="1158434">
                  <a:moveTo>
                    <a:pt x="1256013" y="0"/>
                  </a:moveTo>
                  <a:lnTo>
                    <a:pt x="1870065" y="809508"/>
                  </a:lnTo>
                  <a:lnTo>
                    <a:pt x="2079400" y="1158434"/>
                  </a:lnTo>
                  <a:lnTo>
                    <a:pt x="1297881" y="488496"/>
                  </a:lnTo>
                  <a:lnTo>
                    <a:pt x="0" y="404754"/>
                  </a:lnTo>
                  <a:lnTo>
                    <a:pt x="1200191" y="0"/>
                  </a:lnTo>
                  <a:lnTo>
                    <a:pt x="1256013" y="0"/>
                  </a:lnTo>
                  <a:close/>
                </a:path>
              </a:pathLst>
            </a:custGeom>
            <a:solidFill>
              <a:schemeClr val="accent4">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8" name="任意形状 17"/>
            <p:cNvSpPr/>
            <p:nvPr/>
          </p:nvSpPr>
          <p:spPr>
            <a:xfrm>
              <a:off x="1082336" y="1268218"/>
              <a:ext cx="1883204" cy="641428"/>
            </a:xfrm>
            <a:custGeom>
              <a:avLst/>
              <a:gdLst>
                <a:gd name="connsiteX0" fmla="*/ 1646773 w 1884020"/>
                <a:gd name="connsiteY0" fmla="*/ 0 h 642024"/>
                <a:gd name="connsiteX1" fmla="*/ 1884020 w 1884020"/>
                <a:gd name="connsiteY1" fmla="*/ 628067 h 642024"/>
                <a:gd name="connsiteX2" fmla="*/ 0 w 1884020"/>
                <a:gd name="connsiteY2" fmla="*/ 642024 h 642024"/>
                <a:gd name="connsiteX3" fmla="*/ 1604906 w 1884020"/>
                <a:gd name="connsiteY3" fmla="*/ 27914 h 642024"/>
                <a:gd name="connsiteX4" fmla="*/ 1646773 w 1884020"/>
                <a:gd name="connsiteY4" fmla="*/ 0 h 642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020" h="642024">
                  <a:moveTo>
                    <a:pt x="1646773" y="0"/>
                  </a:moveTo>
                  <a:lnTo>
                    <a:pt x="1884020" y="628067"/>
                  </a:lnTo>
                  <a:lnTo>
                    <a:pt x="0" y="642024"/>
                  </a:lnTo>
                  <a:lnTo>
                    <a:pt x="1604906" y="27914"/>
                  </a:lnTo>
                  <a:lnTo>
                    <a:pt x="1646773" y="0"/>
                  </a:lnTo>
                  <a:close/>
                </a:path>
              </a:pathLst>
            </a:cu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7" name="任意形状 16"/>
            <p:cNvSpPr/>
            <p:nvPr/>
          </p:nvSpPr>
          <p:spPr>
            <a:xfrm>
              <a:off x="718716" y="974494"/>
              <a:ext cx="2065808" cy="920863"/>
            </a:xfrm>
            <a:custGeom>
              <a:avLst/>
              <a:gdLst>
                <a:gd name="connsiteX0" fmla="*/ 1995666 w 2065444"/>
                <a:gd name="connsiteY0" fmla="*/ 293098 h 921165"/>
                <a:gd name="connsiteX1" fmla="*/ 600095 w 2065444"/>
                <a:gd name="connsiteY1" fmla="*/ 0 h 921165"/>
                <a:gd name="connsiteX2" fmla="*/ 0 w 2065444"/>
                <a:gd name="connsiteY2" fmla="*/ 279141 h 921165"/>
                <a:gd name="connsiteX3" fmla="*/ 376804 w 2065444"/>
                <a:gd name="connsiteY3" fmla="*/ 921165 h 921165"/>
                <a:gd name="connsiteX4" fmla="*/ 2065444 w 2065444"/>
                <a:gd name="connsiteY4" fmla="*/ 837423 h 921165"/>
                <a:gd name="connsiteX5" fmla="*/ 1995666 w 2065444"/>
                <a:gd name="connsiteY5" fmla="*/ 293098 h 92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5444" h="921165">
                  <a:moveTo>
                    <a:pt x="1995666" y="293098"/>
                  </a:moveTo>
                  <a:lnTo>
                    <a:pt x="600095" y="0"/>
                  </a:lnTo>
                  <a:lnTo>
                    <a:pt x="0" y="279141"/>
                  </a:lnTo>
                  <a:lnTo>
                    <a:pt x="376804" y="921165"/>
                  </a:lnTo>
                  <a:lnTo>
                    <a:pt x="2065444" y="837423"/>
                  </a:lnTo>
                  <a:lnTo>
                    <a:pt x="1995666" y="293098"/>
                  </a:lnTo>
                  <a:close/>
                </a:path>
              </a:pathLst>
            </a:cu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0" name="矩形 19"/>
            <p:cNvSpPr/>
            <p:nvPr/>
          </p:nvSpPr>
          <p:spPr>
            <a:xfrm>
              <a:off x="1012470" y="1033239"/>
              <a:ext cx="1851447" cy="831952"/>
            </a:xfrm>
            <a:prstGeom prst="rect">
              <a:avLst/>
            </a:prstGeom>
          </p:spPr>
          <p:txBody>
            <a:bodyPr>
              <a:spAutoFit/>
            </a:bodyPr>
            <a:lstStyle/>
            <a:p>
              <a:pPr eaLnBrk="1" fontAlgn="auto" hangingPunct="1">
                <a:spcBef>
                  <a:spcPts val="0"/>
                </a:spcBef>
                <a:spcAft>
                  <a:spcPts val="0"/>
                </a:spcAft>
                <a:defRPr/>
              </a:pPr>
              <a:r>
                <a:rPr lang="zh-CN" altLang="en-US" sz="2400" b="1" dirty="0">
                  <a:solidFill>
                    <a:schemeClr val="bg1"/>
                  </a:solidFill>
                  <a:latin typeface="+mn-ea"/>
                  <a:ea typeface="+mn-ea"/>
                </a:rPr>
                <a:t>应用</a:t>
              </a:r>
              <a:endParaRPr lang="en-US" altLang="zh-CN" sz="1200" b="1" dirty="0">
                <a:solidFill>
                  <a:schemeClr val="bg1"/>
                </a:solidFill>
                <a:latin typeface="+mn-ea"/>
                <a:ea typeface="+mn-ea"/>
              </a:endParaRPr>
            </a:p>
            <a:p>
              <a:pPr eaLnBrk="1" fontAlgn="auto" hangingPunct="1">
                <a:spcBef>
                  <a:spcPts val="0"/>
                </a:spcBef>
                <a:spcAft>
                  <a:spcPts val="0"/>
                </a:spcAft>
                <a:defRPr/>
              </a:pPr>
              <a:r>
                <a:rPr lang="zh-CN" altLang="en-US" sz="1200" dirty="0">
                  <a:solidFill>
                    <a:schemeClr val="bg1"/>
                  </a:solidFill>
                  <a:latin typeface="+mn-ea"/>
                  <a:ea typeface="+mn-ea"/>
                </a:rPr>
                <a:t>开放平台超</a:t>
              </a:r>
              <a:r>
                <a:rPr lang="en-US" altLang="zh-CN" sz="1200" dirty="0">
                  <a:solidFill>
                    <a:schemeClr val="bg1"/>
                  </a:solidFill>
                  <a:latin typeface="+mn-ea"/>
                  <a:ea typeface="+mn-ea"/>
                </a:rPr>
                <a:t>2000</a:t>
              </a:r>
              <a:r>
                <a:rPr lang="zh-CN" altLang="en-US" sz="1200" dirty="0">
                  <a:solidFill>
                    <a:schemeClr val="bg1"/>
                  </a:solidFill>
                  <a:latin typeface="+mn-ea"/>
                  <a:ea typeface="+mn-ea"/>
                </a:rPr>
                <a:t>款，</a:t>
              </a:r>
              <a:endParaRPr lang="en-US" altLang="zh-CN" sz="1200" dirty="0">
                <a:solidFill>
                  <a:schemeClr val="bg1"/>
                </a:solidFill>
                <a:latin typeface="+mn-ea"/>
                <a:ea typeface="+mn-ea"/>
              </a:endParaRPr>
            </a:p>
            <a:p>
              <a:pPr eaLnBrk="1" fontAlgn="auto" hangingPunct="1">
                <a:spcBef>
                  <a:spcPts val="0"/>
                </a:spcBef>
                <a:spcAft>
                  <a:spcPts val="0"/>
                </a:spcAft>
                <a:defRPr/>
              </a:pPr>
              <a:r>
                <a:rPr lang="zh-CN" altLang="en-US" sz="1200" dirty="0">
                  <a:solidFill>
                    <a:schemeClr val="bg1"/>
                  </a:solidFill>
                  <a:latin typeface="+mn-ea"/>
                  <a:ea typeface="+mn-ea"/>
                </a:rPr>
                <a:t>全面渗透家庭生活</a:t>
              </a:r>
            </a:p>
          </p:txBody>
        </p:sp>
      </p:grpSp>
      <p:grpSp>
        <p:nvGrpSpPr>
          <p:cNvPr id="8" name="组 30"/>
          <p:cNvGrpSpPr>
            <a:grpSpLocks/>
          </p:cNvGrpSpPr>
          <p:nvPr/>
        </p:nvGrpSpPr>
        <p:grpSpPr bwMode="auto">
          <a:xfrm>
            <a:off x="1144588" y="5205413"/>
            <a:ext cx="3240087" cy="1230312"/>
            <a:chOff x="1144368" y="5206177"/>
            <a:chExt cx="3240286" cy="1229669"/>
          </a:xfrm>
        </p:grpSpPr>
        <p:sp>
          <p:nvSpPr>
            <p:cNvPr id="24" name="任意形状 23"/>
            <p:cNvSpPr/>
            <p:nvPr/>
          </p:nvSpPr>
          <p:spPr>
            <a:xfrm rot="21112720">
              <a:off x="1896889" y="5206177"/>
              <a:ext cx="2487765" cy="725108"/>
            </a:xfrm>
            <a:custGeom>
              <a:avLst/>
              <a:gdLst>
                <a:gd name="connsiteX0" fmla="*/ 1088545 w 2065444"/>
                <a:gd name="connsiteY0" fmla="*/ 725767 h 725767"/>
                <a:gd name="connsiteX1" fmla="*/ 2065444 w 2065444"/>
                <a:gd name="connsiteY1" fmla="*/ 13957 h 725767"/>
                <a:gd name="connsiteX2" fmla="*/ 1144368 w 2065444"/>
                <a:gd name="connsiteY2" fmla="*/ 223313 h 725767"/>
                <a:gd name="connsiteX3" fmla="*/ 0 w 2065444"/>
                <a:gd name="connsiteY3" fmla="*/ 0 h 725767"/>
                <a:gd name="connsiteX4" fmla="*/ 1144368 w 2065444"/>
                <a:gd name="connsiteY4" fmla="*/ 711810 h 725767"/>
                <a:gd name="connsiteX5" fmla="*/ 1144368 w 2065444"/>
                <a:gd name="connsiteY5" fmla="*/ 711810 h 725767"/>
                <a:gd name="connsiteX6" fmla="*/ 1144368 w 2065444"/>
                <a:gd name="connsiteY6" fmla="*/ 711810 h 725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44" h="725767">
                  <a:moveTo>
                    <a:pt x="1088545" y="725767"/>
                  </a:moveTo>
                  <a:lnTo>
                    <a:pt x="2065444" y="13957"/>
                  </a:lnTo>
                  <a:lnTo>
                    <a:pt x="1144368" y="223313"/>
                  </a:lnTo>
                  <a:lnTo>
                    <a:pt x="0" y="0"/>
                  </a:lnTo>
                  <a:lnTo>
                    <a:pt x="1144368" y="711810"/>
                  </a:lnTo>
                  <a:lnTo>
                    <a:pt x="1144368" y="711810"/>
                  </a:lnTo>
                  <a:lnTo>
                    <a:pt x="1144368" y="711810"/>
                  </a:lnTo>
                </a:path>
              </a:pathLst>
            </a:custGeom>
            <a:solidFill>
              <a:schemeClr val="tx2">
                <a:lumMod val="50000"/>
              </a:schemeClr>
            </a:solidFill>
            <a:ln>
              <a:noFill/>
            </a:ln>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kumimoji="1" lang="zh-CN" altLang="en-US"/>
            </a:p>
          </p:txBody>
        </p:sp>
        <p:sp>
          <p:nvSpPr>
            <p:cNvPr id="23" name="任意形状 22"/>
            <p:cNvSpPr/>
            <p:nvPr/>
          </p:nvSpPr>
          <p:spPr>
            <a:xfrm>
              <a:off x="1981031" y="5261710"/>
              <a:ext cx="1508218" cy="1074176"/>
            </a:xfrm>
            <a:custGeom>
              <a:avLst/>
              <a:gdLst>
                <a:gd name="connsiteX0" fmla="*/ 921077 w 1507216"/>
                <a:gd name="connsiteY0" fmla="*/ 1074693 h 1074693"/>
                <a:gd name="connsiteX1" fmla="*/ 1507216 w 1507216"/>
                <a:gd name="connsiteY1" fmla="*/ 390798 h 1074693"/>
                <a:gd name="connsiteX2" fmla="*/ 223292 w 1507216"/>
                <a:gd name="connsiteY2" fmla="*/ 0 h 1074693"/>
                <a:gd name="connsiteX3" fmla="*/ 0 w 1507216"/>
                <a:gd name="connsiteY3" fmla="*/ 460583 h 1074693"/>
                <a:gd name="connsiteX4" fmla="*/ 921077 w 1507216"/>
                <a:gd name="connsiteY4" fmla="*/ 1074693 h 107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216" h="1074693">
                  <a:moveTo>
                    <a:pt x="921077" y="1074693"/>
                  </a:moveTo>
                  <a:lnTo>
                    <a:pt x="1507216" y="390798"/>
                  </a:lnTo>
                  <a:lnTo>
                    <a:pt x="223292" y="0"/>
                  </a:lnTo>
                  <a:lnTo>
                    <a:pt x="0" y="460583"/>
                  </a:lnTo>
                  <a:lnTo>
                    <a:pt x="921077" y="1074693"/>
                  </a:lnTo>
                  <a:close/>
                </a:path>
              </a:pathLst>
            </a:custGeom>
            <a:solidFill>
              <a:schemeClr val="tx2">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2" name="任意形状 21"/>
            <p:cNvSpPr/>
            <p:nvPr/>
          </p:nvSpPr>
          <p:spPr>
            <a:xfrm>
              <a:off x="1144368" y="5247430"/>
              <a:ext cx="2065464" cy="1188416"/>
            </a:xfrm>
            <a:custGeom>
              <a:avLst/>
              <a:gdLst>
                <a:gd name="connsiteX0" fmla="*/ 1409526 w 2065444"/>
                <a:gd name="connsiteY0" fmla="*/ 1004907 h 1088650"/>
                <a:gd name="connsiteX1" fmla="*/ 97690 w 2065444"/>
                <a:gd name="connsiteY1" fmla="*/ 823466 h 1088650"/>
                <a:gd name="connsiteX2" fmla="*/ 0 w 2065444"/>
                <a:gd name="connsiteY2" fmla="*/ 209356 h 1088650"/>
                <a:gd name="connsiteX3" fmla="*/ 1074589 w 2065444"/>
                <a:gd name="connsiteY3" fmla="*/ 0 h 1088650"/>
                <a:gd name="connsiteX4" fmla="*/ 2065444 w 2065444"/>
                <a:gd name="connsiteY4" fmla="*/ 474540 h 1088650"/>
                <a:gd name="connsiteX5" fmla="*/ 1716551 w 2065444"/>
                <a:gd name="connsiteY5" fmla="*/ 1088650 h 1088650"/>
                <a:gd name="connsiteX6" fmla="*/ 1353703 w 2065444"/>
                <a:gd name="connsiteY6" fmla="*/ 990950 h 1088650"/>
                <a:gd name="connsiteX7" fmla="*/ 1353703 w 2065444"/>
                <a:gd name="connsiteY7" fmla="*/ 990950 h 108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444" h="1088650">
                  <a:moveTo>
                    <a:pt x="1409526" y="1004907"/>
                  </a:moveTo>
                  <a:lnTo>
                    <a:pt x="97690" y="823466"/>
                  </a:lnTo>
                  <a:lnTo>
                    <a:pt x="0" y="209356"/>
                  </a:lnTo>
                  <a:lnTo>
                    <a:pt x="1074589" y="0"/>
                  </a:lnTo>
                  <a:lnTo>
                    <a:pt x="2065444" y="474540"/>
                  </a:lnTo>
                  <a:lnTo>
                    <a:pt x="1716551" y="1088650"/>
                  </a:lnTo>
                  <a:lnTo>
                    <a:pt x="1353703" y="990950"/>
                  </a:lnTo>
                  <a:lnTo>
                    <a:pt x="1353703" y="990950"/>
                  </a:lnTo>
                </a:path>
              </a:pathLst>
            </a:custGeom>
            <a:solidFill>
              <a:schemeClr val="tx2">
                <a:lumMod val="60000"/>
                <a:lumOff val="40000"/>
              </a:schemeClr>
            </a:solidFill>
            <a:ln>
              <a:noFill/>
            </a:ln>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kumimoji="1" lang="zh-CN" altLang="en-US">
                <a:ln>
                  <a:solidFill>
                    <a:srgbClr val="000000"/>
                  </a:solidFill>
                </a:ln>
              </a:endParaRPr>
            </a:p>
          </p:txBody>
        </p:sp>
        <p:sp>
          <p:nvSpPr>
            <p:cNvPr id="18453" name="矩形 24"/>
            <p:cNvSpPr>
              <a:spLocks noChangeArrowheads="1"/>
            </p:cNvSpPr>
            <p:nvPr/>
          </p:nvSpPr>
          <p:spPr bwMode="auto">
            <a:xfrm>
              <a:off x="1269788" y="5379124"/>
              <a:ext cx="1851139" cy="83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262626"/>
                  </a:solidFill>
                  <a:latin typeface="微软雅黑" panose="020B0503020204020204" pitchFamily="34" charset="-122"/>
                  <a:ea typeface="微软雅黑" panose="020B0503020204020204" pitchFamily="34" charset="-122"/>
                </a:rPr>
                <a:t>平台</a:t>
              </a:r>
              <a:endParaRPr lang="en-US" altLang="zh-CN" sz="1200" b="1">
                <a:solidFill>
                  <a:srgbClr val="262626"/>
                </a:solidFill>
                <a:latin typeface="微软雅黑" panose="020B0503020204020204" pitchFamily="34" charset="-122"/>
                <a:ea typeface="微软雅黑" panose="020B0503020204020204" pitchFamily="34" charset="-122"/>
              </a:endParaRPr>
            </a:p>
            <a:p>
              <a:pPr eaLnBrk="1" hangingPunct="1"/>
              <a:r>
                <a:rPr lang="zh-TW" altLang="en-US" sz="1200">
                  <a:solidFill>
                    <a:srgbClr val="262626"/>
                  </a:solidFill>
                  <a:latin typeface="Microsoft JhengHei" panose="020B0604030504040204" pitchFamily="34" charset="-120"/>
                  <a:ea typeface="Microsoft JhengHei" panose="020B0604030504040204" pitchFamily="34" charset="-120"/>
                </a:rPr>
                <a:t>乐视云平台形成生态联盟，</a:t>
              </a:r>
              <a:r>
                <a:rPr lang="zh-CN" altLang="en-US" sz="1200">
                  <a:solidFill>
                    <a:srgbClr val="262626"/>
                  </a:solidFill>
                  <a:latin typeface="微软雅黑" panose="020B0503020204020204" pitchFamily="34" charset="-122"/>
                  <a:ea typeface="微软雅黑" panose="020B0503020204020204" pitchFamily="34" charset="-122"/>
                </a:rPr>
                <a:t>营销触点全面延伸！</a:t>
              </a:r>
            </a:p>
          </p:txBody>
        </p:sp>
      </p:grpSp>
      <p:grpSp>
        <p:nvGrpSpPr>
          <p:cNvPr id="12" name="组 29"/>
          <p:cNvGrpSpPr>
            <a:grpSpLocks/>
          </p:cNvGrpSpPr>
          <p:nvPr/>
        </p:nvGrpSpPr>
        <p:grpSpPr bwMode="auto">
          <a:xfrm>
            <a:off x="8118475" y="4313238"/>
            <a:ext cx="3590925" cy="1235075"/>
            <a:chOff x="8119106" y="4312726"/>
            <a:chExt cx="3589731" cy="1235630"/>
          </a:xfrm>
        </p:grpSpPr>
        <p:sp>
          <p:nvSpPr>
            <p:cNvPr id="28" name="任意形状 27"/>
            <p:cNvSpPr/>
            <p:nvPr/>
          </p:nvSpPr>
          <p:spPr>
            <a:xfrm rot="188815">
              <a:off x="8119106" y="4851130"/>
              <a:ext cx="2886703" cy="697226"/>
            </a:xfrm>
            <a:custGeom>
              <a:avLst/>
              <a:gdLst>
                <a:gd name="connsiteX0" fmla="*/ 1409527 w 2763230"/>
                <a:gd name="connsiteY0" fmla="*/ 41871 h 697852"/>
                <a:gd name="connsiteX1" fmla="*/ 1088545 w 2763230"/>
                <a:gd name="connsiteY1" fmla="*/ 293098 h 697852"/>
                <a:gd name="connsiteX2" fmla="*/ 0 w 2763230"/>
                <a:gd name="connsiteY2" fmla="*/ 0 h 697852"/>
                <a:gd name="connsiteX3" fmla="*/ 1730508 w 2763230"/>
                <a:gd name="connsiteY3" fmla="*/ 697852 h 697852"/>
                <a:gd name="connsiteX4" fmla="*/ 2763230 w 2763230"/>
                <a:gd name="connsiteY4" fmla="*/ 307055 h 697852"/>
                <a:gd name="connsiteX5" fmla="*/ 1409527 w 2763230"/>
                <a:gd name="connsiteY5" fmla="*/ 41871 h 6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3230" h="697852">
                  <a:moveTo>
                    <a:pt x="1409527" y="41871"/>
                  </a:moveTo>
                  <a:lnTo>
                    <a:pt x="1088545" y="293098"/>
                  </a:lnTo>
                  <a:lnTo>
                    <a:pt x="0" y="0"/>
                  </a:lnTo>
                  <a:lnTo>
                    <a:pt x="1730508" y="697852"/>
                  </a:lnTo>
                  <a:lnTo>
                    <a:pt x="2763230" y="307055"/>
                  </a:lnTo>
                  <a:lnTo>
                    <a:pt x="1409527" y="41871"/>
                  </a:lnTo>
                  <a:close/>
                </a:path>
              </a:pathLst>
            </a:cu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7" name="任意形状 26"/>
            <p:cNvSpPr/>
            <p:nvPr/>
          </p:nvSpPr>
          <p:spPr>
            <a:xfrm>
              <a:off x="9420423" y="4479488"/>
              <a:ext cx="1842475" cy="824283"/>
            </a:xfrm>
            <a:custGeom>
              <a:avLst/>
              <a:gdLst>
                <a:gd name="connsiteX0" fmla="*/ 404715 w 1842153"/>
                <a:gd name="connsiteY0" fmla="*/ 0 h 823466"/>
                <a:gd name="connsiteX1" fmla="*/ 0 w 1842153"/>
                <a:gd name="connsiteY1" fmla="*/ 809508 h 823466"/>
                <a:gd name="connsiteX2" fmla="*/ 1842153 w 1842153"/>
                <a:gd name="connsiteY2" fmla="*/ 823466 h 823466"/>
                <a:gd name="connsiteX3" fmla="*/ 404715 w 1842153"/>
                <a:gd name="connsiteY3" fmla="*/ 0 h 823466"/>
              </a:gdLst>
              <a:ahLst/>
              <a:cxnLst>
                <a:cxn ang="0">
                  <a:pos x="connsiteX0" y="connsiteY0"/>
                </a:cxn>
                <a:cxn ang="0">
                  <a:pos x="connsiteX1" y="connsiteY1"/>
                </a:cxn>
                <a:cxn ang="0">
                  <a:pos x="connsiteX2" y="connsiteY2"/>
                </a:cxn>
                <a:cxn ang="0">
                  <a:pos x="connsiteX3" y="connsiteY3"/>
                </a:cxn>
              </a:cxnLst>
              <a:rect l="l" t="t" r="r" b="b"/>
              <a:pathLst>
                <a:path w="1842153" h="823466">
                  <a:moveTo>
                    <a:pt x="404715" y="0"/>
                  </a:moveTo>
                  <a:lnTo>
                    <a:pt x="0" y="809508"/>
                  </a:lnTo>
                  <a:lnTo>
                    <a:pt x="1842153" y="823466"/>
                  </a:lnTo>
                  <a:lnTo>
                    <a:pt x="404715" y="0"/>
                  </a:lnTo>
                  <a:close/>
                </a:path>
              </a:pathLst>
            </a:cu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6" name="任意形状 25"/>
            <p:cNvSpPr/>
            <p:nvPr/>
          </p:nvSpPr>
          <p:spPr>
            <a:xfrm>
              <a:off x="9656883" y="4312726"/>
              <a:ext cx="2051954" cy="1046632"/>
            </a:xfrm>
            <a:custGeom>
              <a:avLst/>
              <a:gdLst>
                <a:gd name="connsiteX0" fmla="*/ 558228 w 2051488"/>
                <a:gd name="connsiteY0" fmla="*/ 0 h 1046778"/>
                <a:gd name="connsiteX1" fmla="*/ 2051488 w 2051488"/>
                <a:gd name="connsiteY1" fmla="*/ 460582 h 1046778"/>
                <a:gd name="connsiteX2" fmla="*/ 1660729 w 2051488"/>
                <a:gd name="connsiteY2" fmla="*/ 1046778 h 1046778"/>
                <a:gd name="connsiteX3" fmla="*/ 0 w 2051488"/>
                <a:gd name="connsiteY3" fmla="*/ 879293 h 1046778"/>
                <a:gd name="connsiteX4" fmla="*/ 83734 w 2051488"/>
                <a:gd name="connsiteY4" fmla="*/ 153527 h 1046778"/>
                <a:gd name="connsiteX5" fmla="*/ 558228 w 2051488"/>
                <a:gd name="connsiteY5" fmla="*/ 0 h 1046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1488" h="1046778">
                  <a:moveTo>
                    <a:pt x="558228" y="0"/>
                  </a:moveTo>
                  <a:lnTo>
                    <a:pt x="2051488" y="460582"/>
                  </a:lnTo>
                  <a:lnTo>
                    <a:pt x="1660729" y="1046778"/>
                  </a:lnTo>
                  <a:lnTo>
                    <a:pt x="0" y="879293"/>
                  </a:lnTo>
                  <a:lnTo>
                    <a:pt x="83734" y="153527"/>
                  </a:lnTo>
                  <a:lnTo>
                    <a:pt x="558228" y="0"/>
                  </a:lnTo>
                  <a:close/>
                </a:path>
              </a:pathLst>
            </a:custGeom>
            <a:solidFill>
              <a:schemeClr val="accent5">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29" name="矩形 28"/>
            <p:cNvSpPr/>
            <p:nvPr/>
          </p:nvSpPr>
          <p:spPr>
            <a:xfrm>
              <a:off x="9712426" y="4430254"/>
              <a:ext cx="1829779" cy="832224"/>
            </a:xfrm>
            <a:prstGeom prst="rect">
              <a:avLst/>
            </a:prstGeom>
          </p:spPr>
          <p:txBody>
            <a:bodyPr>
              <a:spAutoFit/>
            </a:bodyPr>
            <a:lstStyle/>
            <a:p>
              <a:pPr eaLnBrk="1" fontAlgn="auto" hangingPunct="1">
                <a:spcBef>
                  <a:spcPts val="0"/>
                </a:spcBef>
                <a:spcAft>
                  <a:spcPts val="0"/>
                </a:spcAft>
                <a:defRPr/>
              </a:pPr>
              <a:r>
                <a:rPr lang="zh-CN" altLang="en-US" sz="2400" b="1" dirty="0">
                  <a:solidFill>
                    <a:srgbClr val="262626"/>
                  </a:solidFill>
                  <a:latin typeface="+mn-ea"/>
                  <a:ea typeface="+mn-ea"/>
                </a:rPr>
                <a:t>终端</a:t>
              </a:r>
              <a:endParaRPr lang="en-US" altLang="zh-CN" sz="2400" b="1" dirty="0">
                <a:solidFill>
                  <a:srgbClr val="262626"/>
                </a:solidFill>
                <a:latin typeface="+mn-ea"/>
                <a:ea typeface="+mn-ea"/>
              </a:endParaRPr>
            </a:p>
            <a:p>
              <a:pPr eaLnBrk="1" fontAlgn="auto" hangingPunct="1">
                <a:spcBef>
                  <a:spcPts val="0"/>
                </a:spcBef>
                <a:spcAft>
                  <a:spcPts val="0"/>
                </a:spcAft>
                <a:defRPr/>
              </a:pPr>
              <a:r>
                <a:rPr lang="zh-CN" altLang="en-US" sz="1200" dirty="0">
                  <a:solidFill>
                    <a:srgbClr val="262626"/>
                  </a:solidFill>
                  <a:latin typeface="+mn-ea"/>
                  <a:ea typeface="+mn-ea"/>
                </a:rPr>
                <a:t>五屏跨界，真正完整覆盖所有屏幕</a:t>
              </a:r>
            </a:p>
          </p:txBody>
        </p:sp>
      </p:grpSp>
      <p:sp>
        <p:nvSpPr>
          <p:cNvPr id="18440" name="TextBox 8"/>
          <p:cNvSpPr txBox="1">
            <a:spLocks noChangeArrowheads="1"/>
          </p:cNvSpPr>
          <p:nvPr/>
        </p:nvSpPr>
        <p:spPr bwMode="auto">
          <a:xfrm>
            <a:off x="8643938" y="1865313"/>
            <a:ext cx="31892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latin typeface="Century Gothic" panose="020B0502020202020204" pitchFamily="34" charset="0"/>
                <a:ea typeface="微软雅黑" panose="020B0503020204020204" pitchFamily="34" charset="-122"/>
              </a:rPr>
              <a:t>收购郑晓龙导演领衔的花儿影视，周迅加盟</a:t>
            </a:r>
            <a:r>
              <a:rPr lang="en-US" altLang="zh-CN" sz="1200">
                <a:latin typeface="Century Gothic" panose="020B0502020202020204" pitchFamily="34" charset="0"/>
                <a:ea typeface="微软雅黑" panose="020B0503020204020204" pitchFamily="34" charset="-122"/>
              </a:rPr>
              <a:t>《</a:t>
            </a:r>
            <a:r>
              <a:rPr lang="zh-CN" altLang="en-US" sz="1200">
                <a:latin typeface="Century Gothic" panose="020B0502020202020204" pitchFamily="34" charset="0"/>
                <a:ea typeface="微软雅黑" panose="020B0503020204020204" pitchFamily="34" charset="-122"/>
              </a:rPr>
              <a:t>红高粱</a:t>
            </a:r>
            <a:r>
              <a:rPr lang="en-US" altLang="zh-CN" sz="1200">
                <a:latin typeface="Century Gothic" panose="020B0502020202020204" pitchFamily="34" charset="0"/>
                <a:ea typeface="微软雅黑" panose="020B0503020204020204" pitchFamily="34" charset="-122"/>
              </a:rPr>
              <a:t>》</a:t>
            </a:r>
            <a:endParaRPr lang="zh-CN" altLang="en-US" sz="1200">
              <a:latin typeface="Century Gothic" panose="020B0502020202020204" pitchFamily="34" charset="0"/>
              <a:ea typeface="微软雅黑" panose="020B0503020204020204" pitchFamily="34" charset="-122"/>
            </a:endParaRPr>
          </a:p>
        </p:txBody>
      </p:sp>
      <p:sp>
        <p:nvSpPr>
          <p:cNvPr id="18441" name="TextBox 32"/>
          <p:cNvSpPr txBox="1">
            <a:spLocks noChangeArrowheads="1"/>
          </p:cNvSpPr>
          <p:nvPr/>
        </p:nvSpPr>
        <p:spPr bwMode="auto">
          <a:xfrm>
            <a:off x="8643938" y="2493963"/>
            <a:ext cx="31892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latin typeface="Century Gothic" panose="020B0502020202020204" pitchFamily="34" charset="0"/>
                <a:ea typeface="微软雅黑" panose="020B0503020204020204" pitchFamily="34" charset="-122"/>
              </a:rPr>
              <a:t>乐视影业发行的</a:t>
            </a:r>
            <a:r>
              <a:rPr lang="en-US" altLang="zh-CN" sz="1200">
                <a:latin typeface="Century Gothic" panose="020B0502020202020204" pitchFamily="34" charset="0"/>
                <a:ea typeface="微软雅黑" panose="020B0503020204020204" pitchFamily="34" charset="-122"/>
              </a:rPr>
              <a:t>《</a:t>
            </a:r>
            <a:r>
              <a:rPr lang="zh-CN" altLang="en-US" sz="1200">
                <a:latin typeface="Century Gothic" panose="020B0502020202020204" pitchFamily="34" charset="0"/>
                <a:ea typeface="微软雅黑" panose="020B0503020204020204" pitchFamily="34" charset="-122"/>
              </a:rPr>
              <a:t>小时代</a:t>
            </a:r>
            <a:r>
              <a:rPr lang="en-US" altLang="zh-CN" sz="1200">
                <a:latin typeface="Century Gothic" panose="020B0502020202020204" pitchFamily="34" charset="0"/>
                <a:ea typeface="微软雅黑" panose="020B0503020204020204" pitchFamily="34" charset="-122"/>
              </a:rPr>
              <a:t>》</a:t>
            </a:r>
            <a:r>
              <a:rPr lang="zh-CN" altLang="en-US" sz="1200">
                <a:latin typeface="Century Gothic" panose="020B0502020202020204" pitchFamily="34" charset="0"/>
                <a:ea typeface="微软雅黑" panose="020B0503020204020204" pitchFamily="34" charset="-122"/>
              </a:rPr>
              <a:t>票房近</a:t>
            </a:r>
            <a:r>
              <a:rPr lang="en-US" altLang="zh-CN" sz="1200">
                <a:latin typeface="Century Gothic" panose="020B0502020202020204" pitchFamily="34" charset="0"/>
                <a:ea typeface="微软雅黑" panose="020B0503020204020204" pitchFamily="34" charset="-122"/>
              </a:rPr>
              <a:t>8</a:t>
            </a:r>
            <a:r>
              <a:rPr lang="zh-CN" altLang="en-US" sz="1200">
                <a:latin typeface="Century Gothic" panose="020B0502020202020204" pitchFamily="34" charset="0"/>
                <a:ea typeface="微软雅黑" panose="020B0503020204020204" pitchFamily="34" charset="-122"/>
              </a:rPr>
              <a:t>亿 </a:t>
            </a:r>
            <a:r>
              <a:rPr lang="en-US" altLang="zh-CN" sz="1200">
                <a:latin typeface="Century Gothic" panose="020B0502020202020204" pitchFamily="34" charset="0"/>
                <a:ea typeface="微软雅黑" panose="020B0503020204020204" pitchFamily="34" charset="-122"/>
              </a:rPr>
              <a:t>,</a:t>
            </a:r>
            <a:r>
              <a:rPr lang="zh-CN" altLang="en-US" sz="1200">
                <a:latin typeface="Century Gothic" panose="020B0502020202020204" pitchFamily="34" charset="0"/>
                <a:ea typeface="微软雅黑" panose="020B0503020204020204" pitchFamily="34" charset="-122"/>
              </a:rPr>
              <a:t>签约张艺谋导演。 </a:t>
            </a:r>
            <a:endParaRPr lang="en-US" altLang="zh-CN" sz="1200">
              <a:latin typeface="Century Gothic" panose="020B0502020202020204" pitchFamily="34" charset="0"/>
              <a:ea typeface="微软雅黑" panose="020B0503020204020204" pitchFamily="34" charset="-122"/>
            </a:endParaRPr>
          </a:p>
          <a:p>
            <a:pPr eaLnBrk="1" hangingPunct="1"/>
            <a:r>
              <a:rPr lang="en-US" altLang="zh-CN" sz="1200">
                <a:latin typeface="Century Gothic" panose="020B0502020202020204" pitchFamily="34" charset="0"/>
                <a:ea typeface="微软雅黑" panose="020B0503020204020204" pitchFamily="34" charset="-122"/>
              </a:rPr>
              <a:t>5</a:t>
            </a:r>
            <a:r>
              <a:rPr lang="zh-CN" altLang="en-US" sz="1200">
                <a:latin typeface="Century Gothic" panose="020B0502020202020204" pitchFamily="34" charset="0"/>
                <a:ea typeface="微软雅黑" panose="020B0503020204020204" pitchFamily="34" charset="-122"/>
              </a:rPr>
              <a:t>月</a:t>
            </a:r>
            <a:r>
              <a:rPr lang="en-US" altLang="zh-CN" sz="1200">
                <a:latin typeface="Century Gothic" panose="020B0502020202020204" pitchFamily="34" charset="0"/>
                <a:ea typeface="微软雅黑" panose="020B0503020204020204" pitchFamily="34" charset="-122"/>
              </a:rPr>
              <a:t>16</a:t>
            </a:r>
            <a:r>
              <a:rPr lang="zh-CN" altLang="en-US" sz="1200">
                <a:latin typeface="Century Gothic" panose="020B0502020202020204" pitchFamily="34" charset="0"/>
                <a:ea typeface="微软雅黑" panose="020B0503020204020204" pitchFamily="34" charset="-122"/>
              </a:rPr>
              <a:t>日</a:t>
            </a:r>
            <a:r>
              <a:rPr lang="en-US" altLang="zh-CN" sz="1200">
                <a:latin typeface="Century Gothic" panose="020B0502020202020204" pitchFamily="34" charset="0"/>
                <a:ea typeface="微软雅黑" panose="020B0503020204020204" pitchFamily="34" charset="-122"/>
              </a:rPr>
              <a:t>Imax  4K《</a:t>
            </a:r>
            <a:r>
              <a:rPr lang="zh-CN" altLang="en-US" sz="1200">
                <a:latin typeface="Century Gothic" panose="020B0502020202020204" pitchFamily="34" charset="0"/>
                <a:ea typeface="微软雅黑" panose="020B0503020204020204" pitchFamily="34" charset="-122"/>
              </a:rPr>
              <a:t>归来</a:t>
            </a:r>
            <a:r>
              <a:rPr lang="en-US" altLang="zh-CN" sz="1200">
                <a:latin typeface="Century Gothic" panose="020B0502020202020204" pitchFamily="34" charset="0"/>
                <a:ea typeface="微软雅黑" panose="020B0503020204020204" pitchFamily="34" charset="-122"/>
              </a:rPr>
              <a:t>》</a:t>
            </a:r>
            <a:endParaRPr lang="zh-CN" altLang="en-US" sz="1200">
              <a:latin typeface="Century Gothic" panose="020B0502020202020204" pitchFamily="34" charset="0"/>
              <a:ea typeface="微软雅黑" panose="020B0503020204020204" pitchFamily="34" charset="-122"/>
            </a:endParaRPr>
          </a:p>
        </p:txBody>
      </p:sp>
      <p:sp>
        <p:nvSpPr>
          <p:cNvPr id="18442" name="TextBox 33"/>
          <p:cNvSpPr txBox="1">
            <a:spLocks noChangeArrowheads="1"/>
          </p:cNvSpPr>
          <p:nvPr/>
        </p:nvSpPr>
        <p:spPr bwMode="auto">
          <a:xfrm>
            <a:off x="8643938" y="5689600"/>
            <a:ext cx="31892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latin typeface="Century Gothic" panose="020B0502020202020204" pitchFamily="34" charset="0"/>
                <a:ea typeface="微软雅黑" panose="020B0503020204020204" pitchFamily="34" charset="-122"/>
              </a:rPr>
              <a:t>乐视</a:t>
            </a:r>
            <a:r>
              <a:rPr lang="en-US" altLang="zh-CN" sz="1200">
                <a:latin typeface="Century Gothic" panose="020B0502020202020204" pitchFamily="34" charset="0"/>
                <a:ea typeface="微软雅黑" panose="020B0503020204020204" pitchFamily="34" charset="-122"/>
              </a:rPr>
              <a:t>TV·</a:t>
            </a:r>
            <a:r>
              <a:rPr lang="zh-CN" altLang="en-US" sz="1200">
                <a:latin typeface="Century Gothic" panose="020B0502020202020204" pitchFamily="34" charset="0"/>
                <a:ea typeface="微软雅黑" panose="020B0503020204020204" pitchFamily="34" charset="-122"/>
              </a:rPr>
              <a:t>超级电视 在</a:t>
            </a:r>
            <a:r>
              <a:rPr lang="en-US" altLang="zh-CN" sz="1200">
                <a:latin typeface="Century Gothic" panose="020B0502020202020204" pitchFamily="34" charset="0"/>
                <a:ea typeface="微软雅黑" panose="020B0503020204020204" pitchFamily="34" charset="-122"/>
              </a:rPr>
              <a:t>70</a:t>
            </a:r>
            <a:r>
              <a:rPr lang="zh-CN" altLang="en-US" sz="1200">
                <a:latin typeface="Century Gothic" panose="020B0502020202020204" pitchFamily="34" charset="0"/>
                <a:ea typeface="微软雅黑" panose="020B0503020204020204" pitchFamily="34" charset="-122"/>
              </a:rPr>
              <a:t>寸、</a:t>
            </a:r>
            <a:r>
              <a:rPr lang="en-US" altLang="zh-CN" sz="1200">
                <a:latin typeface="Century Gothic" panose="020B0502020202020204" pitchFamily="34" charset="0"/>
                <a:ea typeface="微软雅黑" panose="020B0503020204020204" pitchFamily="34" charset="-122"/>
              </a:rPr>
              <a:t>60</a:t>
            </a:r>
            <a:r>
              <a:rPr lang="zh-CN" altLang="en-US" sz="1200">
                <a:latin typeface="Century Gothic" panose="020B0502020202020204" pitchFamily="34" charset="0"/>
                <a:ea typeface="微软雅黑" panose="020B0503020204020204" pitchFamily="34" charset="-122"/>
              </a:rPr>
              <a:t>寸、</a:t>
            </a:r>
            <a:r>
              <a:rPr lang="en-US" altLang="zh-CN" sz="1200">
                <a:latin typeface="Century Gothic" panose="020B0502020202020204" pitchFamily="34" charset="0"/>
                <a:ea typeface="微软雅黑" panose="020B0503020204020204" pitchFamily="34" charset="-122"/>
              </a:rPr>
              <a:t>50</a:t>
            </a:r>
            <a:r>
              <a:rPr lang="zh-CN" altLang="en-US" sz="1200">
                <a:latin typeface="Century Gothic" panose="020B0502020202020204" pitchFamily="34" charset="0"/>
                <a:ea typeface="微软雅黑" panose="020B0503020204020204" pitchFamily="34" charset="-122"/>
              </a:rPr>
              <a:t>寸、</a:t>
            </a:r>
            <a:r>
              <a:rPr lang="en-US" altLang="zh-CN" sz="1200">
                <a:latin typeface="Century Gothic" panose="020B0502020202020204" pitchFamily="34" charset="0"/>
                <a:ea typeface="微软雅黑" panose="020B0503020204020204" pitchFamily="34" charset="-122"/>
              </a:rPr>
              <a:t>40</a:t>
            </a:r>
            <a:r>
              <a:rPr lang="zh-CN" altLang="en-US" sz="1200">
                <a:latin typeface="Century Gothic" panose="020B0502020202020204" pitchFamily="34" charset="0"/>
                <a:ea typeface="微软雅黑" panose="020B0503020204020204" pitchFamily="34" charset="-122"/>
              </a:rPr>
              <a:t>寸 都拿到了市场份额第一</a:t>
            </a:r>
          </a:p>
        </p:txBody>
      </p:sp>
      <p:sp>
        <p:nvSpPr>
          <p:cNvPr id="18443" name="TextBox 34"/>
          <p:cNvSpPr txBox="1">
            <a:spLocks noChangeArrowheads="1"/>
          </p:cNvSpPr>
          <p:nvPr/>
        </p:nvSpPr>
        <p:spPr bwMode="auto">
          <a:xfrm>
            <a:off x="61913" y="2678113"/>
            <a:ext cx="31892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latin typeface="Century Gothic" panose="020B0502020202020204" pitchFamily="34" charset="0"/>
                <a:ea typeface="微软雅黑" panose="020B0503020204020204" pitchFamily="34" charset="-122"/>
              </a:rPr>
              <a:t>	超过</a:t>
            </a:r>
            <a:r>
              <a:rPr lang="en-US" altLang="zh-CN" sz="1200">
                <a:latin typeface="Century Gothic" panose="020B0502020202020204" pitchFamily="34" charset="0"/>
                <a:ea typeface="微软雅黑" panose="020B0503020204020204" pitchFamily="34" charset="-122"/>
              </a:rPr>
              <a:t>2000</a:t>
            </a:r>
            <a:r>
              <a:rPr lang="zh-CN" altLang="en-US" sz="1200">
                <a:latin typeface="Century Gothic" panose="020B0502020202020204" pitchFamily="34" charset="0"/>
                <a:ea typeface="微软雅黑" panose="020B0503020204020204" pitchFamily="34" charset="-122"/>
              </a:rPr>
              <a:t>款应用，最大</a:t>
            </a:r>
            <a:r>
              <a:rPr lang="en-US" altLang="zh-CN" sz="1200">
                <a:latin typeface="Century Gothic" panose="020B0502020202020204" pitchFamily="34" charset="0"/>
                <a:ea typeface="微软雅黑" panose="020B0503020204020204" pitchFamily="34" charset="-122"/>
              </a:rPr>
              <a:t>TV</a:t>
            </a:r>
            <a:r>
              <a:rPr lang="zh-CN" altLang="en-US" sz="1200">
                <a:latin typeface="Century Gothic" panose="020B0502020202020204" pitchFamily="34" charset="0"/>
                <a:ea typeface="微软雅黑" panose="020B0503020204020204" pitchFamily="34" charset="-122"/>
              </a:rPr>
              <a:t>应用市场  		</a:t>
            </a:r>
          </a:p>
        </p:txBody>
      </p:sp>
      <p:sp>
        <p:nvSpPr>
          <p:cNvPr id="18444" name="TextBox 35"/>
          <p:cNvSpPr txBox="1">
            <a:spLocks noChangeArrowheads="1"/>
          </p:cNvSpPr>
          <p:nvPr/>
        </p:nvSpPr>
        <p:spPr bwMode="auto">
          <a:xfrm>
            <a:off x="519113" y="3016250"/>
            <a:ext cx="3187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latin typeface="Century Gothic" panose="020B0502020202020204" pitchFamily="34" charset="0"/>
                <a:ea typeface="微软雅黑" panose="020B0503020204020204" pitchFamily="34" charset="-122"/>
              </a:rPr>
              <a:t>宝马</a:t>
            </a:r>
            <a:r>
              <a:rPr lang="en-US" altLang="zh-CN" sz="1200">
                <a:latin typeface="Century Gothic" panose="020B0502020202020204" pitchFamily="34" charset="0"/>
                <a:ea typeface="微软雅黑" panose="020B0503020204020204" pitchFamily="34" charset="-122"/>
              </a:rPr>
              <a:t>MINI《PACEMAN</a:t>
            </a:r>
            <a:r>
              <a:rPr lang="zh-CN" altLang="en-US" sz="1200">
                <a:latin typeface="Century Gothic" panose="020B0502020202020204" pitchFamily="34" charset="0"/>
                <a:ea typeface="微软雅黑" panose="020B0503020204020204" pitchFamily="34" charset="-122"/>
              </a:rPr>
              <a:t>城市微旅行</a:t>
            </a:r>
            <a:r>
              <a:rPr lang="en-US" altLang="zh-CN" sz="1200">
                <a:latin typeface="Century Gothic" panose="020B0502020202020204" pitchFamily="34" charset="0"/>
                <a:ea typeface="微软雅黑" panose="020B0503020204020204" pitchFamily="34" charset="-122"/>
              </a:rPr>
              <a:t>》        			</a:t>
            </a:r>
            <a:endParaRPr lang="zh-CN" altLang="en-US" sz="1200">
              <a:latin typeface="Century Gothic" panose="020B0502020202020204" pitchFamily="34" charset="0"/>
              <a:ea typeface="微软雅黑" panose="020B0503020204020204" pitchFamily="34" charset="-122"/>
            </a:endParaRPr>
          </a:p>
        </p:txBody>
      </p:sp>
      <p:sp>
        <p:nvSpPr>
          <p:cNvPr id="18445" name="TextBox 36"/>
          <p:cNvSpPr txBox="1">
            <a:spLocks noChangeArrowheads="1"/>
          </p:cNvSpPr>
          <p:nvPr/>
        </p:nvSpPr>
        <p:spPr bwMode="auto">
          <a:xfrm>
            <a:off x="519113" y="4256088"/>
            <a:ext cx="3187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latin typeface="Century Gothic" panose="020B0502020202020204" pitchFamily="34" charset="0"/>
                <a:ea typeface="微软雅黑" panose="020B0503020204020204" pitchFamily="34" charset="-122"/>
              </a:rPr>
              <a:t>支持</a:t>
            </a:r>
            <a:r>
              <a:rPr lang="en-US" altLang="zh-CN" sz="1200">
                <a:latin typeface="Century Gothic" panose="020B0502020202020204" pitchFamily="34" charset="0"/>
                <a:ea typeface="微软雅黑" panose="020B0503020204020204" pitchFamily="34" charset="-122"/>
              </a:rPr>
              <a:t>1000+</a:t>
            </a:r>
            <a:r>
              <a:rPr lang="zh-CN" altLang="en-US" sz="1200">
                <a:latin typeface="Century Gothic" panose="020B0502020202020204" pitchFamily="34" charset="0"/>
                <a:ea typeface="微软雅黑" panose="020B0503020204020204" pitchFamily="34" charset="-122"/>
              </a:rPr>
              <a:t>网站视频化运营  		</a:t>
            </a:r>
            <a:endParaRPr lang="en-US" altLang="zh-CN" sz="1200">
              <a:latin typeface="Century Gothic" panose="020B0502020202020204" pitchFamily="34" charset="0"/>
              <a:ea typeface="微软雅黑" panose="020B0503020204020204" pitchFamily="34" charset="-122"/>
            </a:endParaRPr>
          </a:p>
          <a:p>
            <a:pPr eaLnBrk="1" hangingPunct="1"/>
            <a:r>
              <a:rPr lang="zh-CN" altLang="en-US" sz="1200">
                <a:latin typeface="Century Gothic" panose="020B0502020202020204" pitchFamily="34" charset="0"/>
                <a:ea typeface="微软雅黑" panose="020B0503020204020204" pitchFamily="34" charset="-122"/>
              </a:rPr>
              <a:t>乐视商城进入</a:t>
            </a:r>
            <a:r>
              <a:rPr lang="en-US" altLang="zh-CN" sz="1200">
                <a:latin typeface="Century Gothic" panose="020B0502020202020204" pitchFamily="34" charset="0"/>
                <a:ea typeface="微软雅黑" panose="020B0503020204020204" pitchFamily="34" charset="-122"/>
              </a:rPr>
              <a:t>B2C  Top7 </a:t>
            </a:r>
            <a:r>
              <a:rPr lang="zh-CN" altLang="en-US" sz="1200">
                <a:latin typeface="Century Gothic" panose="020B0502020202020204" pitchFamily="34" charset="0"/>
                <a:ea typeface="微软雅黑" panose="020B0503020204020204" pitchFamily="34" charset="-122"/>
              </a:rPr>
              <a:t>定位于‘基于兴趣人群进行社会化运营的垂直电商平台</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nodeType="afterGroup">
                            <p:stCondLst>
                              <p:cond delay="500"/>
                            </p:stCondLst>
                            <p:childTnLst>
                              <p:par>
                                <p:cTn id="16" presetID="55"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0.70"/>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par>
                          <p:cTn id="21" fill="hold" nodeType="afterGroup">
                            <p:stCondLst>
                              <p:cond delay="1500"/>
                            </p:stCondLst>
                            <p:childTnLst>
                              <p:par>
                                <p:cTn id="22" presetID="55"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0.70"/>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childTnLst>
                          </p:cTn>
                        </p:par>
                        <p:par>
                          <p:cTn id="27" fill="hold" nodeType="afterGroup">
                            <p:stCondLst>
                              <p:cond delay="2500"/>
                            </p:stCondLst>
                            <p:childTnLst>
                              <p:par>
                                <p:cTn id="28" presetID="55"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strVal val="#ppt_w*0.70"/>
                                          </p:val>
                                        </p:tav>
                                        <p:tav tm="100000">
                                          <p:val>
                                            <p:strVal val="#ppt_w"/>
                                          </p:val>
                                        </p:tav>
                                      </p:tavLst>
                                    </p:anim>
                                    <p:anim calcmode="lin" valueType="num">
                                      <p:cBhvr>
                                        <p:cTn id="31" dur="1000" fill="hold"/>
                                        <p:tgtEl>
                                          <p:spTgt spid="6"/>
                                        </p:tgtEl>
                                        <p:attrNameLst>
                                          <p:attrName>ppt_h</p:attrName>
                                        </p:attrNameLst>
                                      </p:cBhvr>
                                      <p:tavLst>
                                        <p:tav tm="0">
                                          <p:val>
                                            <p:strVal val="#ppt_h"/>
                                          </p:val>
                                        </p:tav>
                                        <p:tav tm="100000">
                                          <p:val>
                                            <p:strVal val="#ppt_h"/>
                                          </p:val>
                                        </p:tav>
                                      </p:tavLst>
                                    </p:anim>
                                    <p:animEffect transition="in" filter="fade">
                                      <p:cBhvr>
                                        <p:cTn id="32" dur="1000"/>
                                        <p:tgtEl>
                                          <p:spTgt spid="6"/>
                                        </p:tgtEl>
                                      </p:cBhvr>
                                    </p:animEffect>
                                  </p:childTnLst>
                                </p:cTn>
                              </p:par>
                            </p:childTnLst>
                          </p:cTn>
                        </p:par>
                        <p:par>
                          <p:cTn id="33" fill="hold" nodeType="afterGroup">
                            <p:stCondLst>
                              <p:cond delay="3500"/>
                            </p:stCondLst>
                            <p:childTnLst>
                              <p:par>
                                <p:cTn id="34" presetID="55"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strVal val="#ppt_w*0.70"/>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Effect transition="in" filter="fade">
                                      <p:cBhvr>
                                        <p:cTn id="3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3990975" y="1444625"/>
            <a:ext cx="4262438" cy="361950"/>
          </a:xfrm>
          <a:custGeom>
            <a:avLst/>
            <a:gdLst>
              <a:gd name="connsiteX0" fmla="*/ 2773 w 4243187"/>
              <a:gd name="connsiteY0" fmla="*/ 0 h 362052"/>
              <a:gd name="connsiteX1" fmla="*/ 4243187 w 4243187"/>
              <a:gd name="connsiteY1" fmla="*/ 36070 h 362052"/>
              <a:gd name="connsiteX2" fmla="*/ 4240414 w 4243187"/>
              <a:gd name="connsiteY2" fmla="*/ 362052 h 362052"/>
              <a:gd name="connsiteX3" fmla="*/ 0 w 4243187"/>
              <a:gd name="connsiteY3" fmla="*/ 325982 h 362052"/>
              <a:gd name="connsiteX4" fmla="*/ 2773 w 4243187"/>
              <a:gd name="connsiteY4" fmla="*/ 0 h 362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43187" h="362052">
                <a:moveTo>
                  <a:pt x="2773" y="0"/>
                </a:moveTo>
                <a:lnTo>
                  <a:pt x="4243187" y="36070"/>
                </a:lnTo>
                <a:lnTo>
                  <a:pt x="4240414" y="362052"/>
                </a:lnTo>
                <a:lnTo>
                  <a:pt x="0" y="325982"/>
                </a:lnTo>
                <a:lnTo>
                  <a:pt x="2773" y="0"/>
                </a:lnTo>
              </a:path>
            </a:pathLst>
          </a:custGeom>
          <a:solidFill>
            <a:srgbClr val="30303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3251200" y="1866900"/>
            <a:ext cx="5741988" cy="374650"/>
          </a:xfrm>
          <a:custGeom>
            <a:avLst/>
            <a:gdLst>
              <a:gd name="connsiteX0" fmla="*/ 2772 w 5717001"/>
              <a:gd name="connsiteY0" fmla="*/ 0 h 374589"/>
              <a:gd name="connsiteX1" fmla="*/ 5717001 w 5717001"/>
              <a:gd name="connsiteY1" fmla="*/ 48608 h 374589"/>
              <a:gd name="connsiteX2" fmla="*/ 5714228 w 5717001"/>
              <a:gd name="connsiteY2" fmla="*/ 374589 h 374589"/>
              <a:gd name="connsiteX3" fmla="*/ 0 w 5717001"/>
              <a:gd name="connsiteY3" fmla="*/ 325982 h 374589"/>
              <a:gd name="connsiteX4" fmla="*/ 2772 w 5717001"/>
              <a:gd name="connsiteY4" fmla="*/ 0 h 3745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17001" h="374589">
                <a:moveTo>
                  <a:pt x="2772" y="0"/>
                </a:moveTo>
                <a:lnTo>
                  <a:pt x="5717001" y="48608"/>
                </a:lnTo>
                <a:lnTo>
                  <a:pt x="5714228" y="374589"/>
                </a:lnTo>
                <a:lnTo>
                  <a:pt x="0" y="325982"/>
                </a:lnTo>
                <a:lnTo>
                  <a:pt x="2772" y="0"/>
                </a:lnTo>
              </a:path>
            </a:pathLst>
          </a:custGeom>
          <a:solidFill>
            <a:srgbClr val="30303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530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03450"/>
            <a:ext cx="12244388" cy="463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TextBox 1"/>
          <p:cNvSpPr txBox="1">
            <a:spLocks noChangeArrowheads="1"/>
          </p:cNvSpPr>
          <p:nvPr/>
        </p:nvSpPr>
        <p:spPr bwMode="auto">
          <a:xfrm>
            <a:off x="2538413" y="228600"/>
            <a:ext cx="718185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8000"/>
              </a:lnSpc>
            </a:pPr>
            <a:r>
              <a:rPr lang="en-US" altLang="zh-CN" sz="8000">
                <a:solidFill>
                  <a:srgbClr val="FFD040"/>
                </a:solidFill>
                <a:latin typeface="微软雅黑" panose="020B0503020204020204" pitchFamily="34" charset="-122"/>
                <a:ea typeface="微软雅黑" panose="020B0503020204020204" pitchFamily="34" charset="-122"/>
              </a:rPr>
              <a:t>十个礼拜嫁出去</a:t>
            </a:r>
          </a:p>
        </p:txBody>
      </p:sp>
      <p:sp>
        <p:nvSpPr>
          <p:cNvPr id="55304" name="TextBox 1"/>
          <p:cNvSpPr txBox="1">
            <a:spLocks noChangeArrowheads="1"/>
          </p:cNvSpPr>
          <p:nvPr/>
        </p:nvSpPr>
        <p:spPr bwMode="auto">
          <a:xfrm>
            <a:off x="4795838" y="1506538"/>
            <a:ext cx="3000375"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900"/>
              </a:lnSpc>
            </a:pPr>
            <a:r>
              <a:rPr lang="en-US" altLang="zh-CN">
                <a:solidFill>
                  <a:srgbClr val="FFFFFF"/>
                </a:solidFill>
                <a:latin typeface="微软雅黑" panose="020B0503020204020204" pitchFamily="34" charset="-122"/>
                <a:ea typeface="微软雅黑" panose="020B0503020204020204" pitchFamily="34" charset="-122"/>
              </a:rPr>
              <a:t>中国第一档真正的互联网节目</a:t>
            </a:r>
          </a:p>
        </p:txBody>
      </p:sp>
      <p:sp>
        <p:nvSpPr>
          <p:cNvPr id="55305" name="TextBox 1"/>
          <p:cNvSpPr txBox="1">
            <a:spLocks noChangeArrowheads="1"/>
          </p:cNvSpPr>
          <p:nvPr/>
        </p:nvSpPr>
        <p:spPr bwMode="auto">
          <a:xfrm>
            <a:off x="3992563" y="1925638"/>
            <a:ext cx="46164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000"/>
              </a:lnSpc>
            </a:pPr>
            <a:r>
              <a:rPr lang="en-US" altLang="zh-CN">
                <a:solidFill>
                  <a:srgbClr val="FFFFFF"/>
                </a:solidFill>
                <a:latin typeface="微软雅黑" panose="020B0503020204020204" pitchFamily="34" charset="-122"/>
                <a:ea typeface="微软雅黑" panose="020B0503020204020204" pitchFamily="34" charset="-122"/>
              </a:rPr>
              <a:t>大龄单身女明星找到爱的归属，发起全球征婚</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2892425" y="831850"/>
            <a:ext cx="1055688" cy="1285875"/>
          </a:xfrm>
          <a:custGeom>
            <a:avLst/>
            <a:gdLst>
              <a:gd name="connsiteX0" fmla="*/ 0 w 1052057"/>
              <a:gd name="connsiteY0" fmla="*/ 83165 h 1289454"/>
              <a:gd name="connsiteX1" fmla="*/ 968892 w 1052057"/>
              <a:gd name="connsiteY1" fmla="*/ 1052057 h 1289454"/>
              <a:gd name="connsiteX2" fmla="*/ 731494 w 1052057"/>
              <a:gd name="connsiteY2" fmla="*/ 1289454 h 1289454"/>
              <a:gd name="connsiteX3" fmla="*/ 899326 w 1052057"/>
              <a:gd name="connsiteY3" fmla="*/ 447603 h 1289454"/>
              <a:gd name="connsiteX4" fmla="*/ 0 w 1052057"/>
              <a:gd name="connsiteY4" fmla="*/ 83165 h 12894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2057" h="1289454">
                <a:moveTo>
                  <a:pt x="0" y="83165"/>
                </a:moveTo>
                <a:cubicBezTo>
                  <a:pt x="622452" y="-237942"/>
                  <a:pt x="1289999" y="429604"/>
                  <a:pt x="968892" y="1052057"/>
                </a:cubicBezTo>
                <a:cubicBezTo>
                  <a:pt x="916340" y="1153927"/>
                  <a:pt x="833365" y="1236901"/>
                  <a:pt x="731494" y="1289454"/>
                </a:cubicBezTo>
                <a:cubicBezTo>
                  <a:pt x="969892" y="1078224"/>
                  <a:pt x="1038496" y="734105"/>
                  <a:pt x="899326" y="447603"/>
                </a:cubicBezTo>
                <a:cubicBezTo>
                  <a:pt x="737138" y="113715"/>
                  <a:pt x="348870" y="-43625"/>
                  <a:pt x="0" y="83165"/>
                </a:cubicBezTo>
              </a:path>
            </a:pathLst>
          </a:custGeom>
          <a:solidFill>
            <a:srgbClr val="ED7D3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632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12193588" cy="675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TextBox 1"/>
          <p:cNvSpPr txBox="1">
            <a:spLocks noChangeArrowheads="1"/>
          </p:cNvSpPr>
          <p:nvPr/>
        </p:nvSpPr>
        <p:spPr bwMode="auto">
          <a:xfrm>
            <a:off x="8532813" y="1012825"/>
            <a:ext cx="2513012"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800"/>
              </a:lnSpc>
            </a:pPr>
            <a:r>
              <a:rPr lang="en-US" altLang="zh-CN" sz="2800">
                <a:solidFill>
                  <a:srgbClr val="FFFFFF"/>
                </a:solidFill>
                <a:latin typeface="微软雅黑" panose="020B0503020204020204" pitchFamily="34" charset="-122"/>
                <a:ea typeface="微软雅黑" panose="020B0503020204020204" pitchFamily="34" charset="-122"/>
              </a:rPr>
              <a:t>明星群体爱情秀</a:t>
            </a:r>
          </a:p>
        </p:txBody>
      </p:sp>
      <p:sp>
        <p:nvSpPr>
          <p:cNvPr id="56327" name="TextBox 1"/>
          <p:cNvSpPr txBox="1">
            <a:spLocks noChangeArrowheads="1"/>
          </p:cNvSpPr>
          <p:nvPr/>
        </p:nvSpPr>
        <p:spPr bwMode="auto">
          <a:xfrm>
            <a:off x="192088" y="152400"/>
            <a:ext cx="78263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7500"/>
              </a:lnSpc>
            </a:pPr>
            <a:r>
              <a:rPr lang="en-US" altLang="zh-CN" sz="7500">
                <a:solidFill>
                  <a:srgbClr val="ED7D31"/>
                </a:solidFill>
                <a:latin typeface="微软雅黑" panose="020B0503020204020204" pitchFamily="34" charset="-122"/>
                <a:ea typeface="微软雅黑" panose="020B0503020204020204" pitchFamily="34" charset="-122"/>
              </a:rPr>
              <a:t>Q</a:t>
            </a:r>
          </a:p>
        </p:txBody>
      </p:sp>
      <p:sp>
        <p:nvSpPr>
          <p:cNvPr id="56328" name="TextBox 1"/>
          <p:cNvSpPr txBox="1">
            <a:spLocks noChangeArrowheads="1"/>
          </p:cNvSpPr>
          <p:nvPr/>
        </p:nvSpPr>
        <p:spPr bwMode="auto">
          <a:xfrm>
            <a:off x="815975" y="-12700"/>
            <a:ext cx="2398713"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41300" algn="l"/>
              </a:tabLst>
              <a:defRPr>
                <a:solidFill>
                  <a:schemeClr val="tx1"/>
                </a:solidFill>
                <a:latin typeface="Arial" panose="020B0604020202020204" pitchFamily="34" charset="0"/>
                <a:ea typeface="宋体" panose="02010600030101010101" pitchFamily="2" charset="-122"/>
              </a:defRPr>
            </a:lvl1pPr>
            <a:lvl2pPr marL="742950" indent="-285750">
              <a:tabLst>
                <a:tab pos="241300" algn="l"/>
              </a:tabLst>
              <a:defRPr>
                <a:solidFill>
                  <a:schemeClr val="tx1"/>
                </a:solidFill>
                <a:latin typeface="Arial" panose="020B0604020202020204" pitchFamily="34" charset="0"/>
                <a:ea typeface="宋体" panose="02010600030101010101" pitchFamily="2" charset="-122"/>
              </a:defRPr>
            </a:lvl2pPr>
            <a:lvl3pPr marL="1143000" indent="-228600">
              <a:tabLst>
                <a:tab pos="241300" algn="l"/>
              </a:tabLst>
              <a:defRPr>
                <a:solidFill>
                  <a:schemeClr val="tx1"/>
                </a:solidFill>
                <a:latin typeface="Arial" panose="020B0604020202020204" pitchFamily="34" charset="0"/>
                <a:ea typeface="宋体" panose="02010600030101010101" pitchFamily="2" charset="-122"/>
              </a:defRPr>
            </a:lvl3pPr>
            <a:lvl4pPr marL="1600200" indent="-228600">
              <a:tabLst>
                <a:tab pos="241300" algn="l"/>
              </a:tabLst>
              <a:defRPr>
                <a:solidFill>
                  <a:schemeClr val="tx1"/>
                </a:solidFill>
                <a:latin typeface="Arial" panose="020B0604020202020204" pitchFamily="34" charset="0"/>
                <a:ea typeface="宋体" panose="02010600030101010101" pitchFamily="2" charset="-122"/>
              </a:defRPr>
            </a:lvl4pPr>
            <a:lvl5pPr marL="2057400" indent="-228600">
              <a:tabLst>
                <a:tab pos="2413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413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413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413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413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7700"/>
              </a:lnSpc>
            </a:pPr>
            <a:r>
              <a:rPr lang="en-US" altLang="zh-CN" sz="7500">
                <a:solidFill>
                  <a:srgbClr val="ED7D31"/>
                </a:solidFill>
                <a:latin typeface="微软雅黑" panose="020B0503020204020204" pitchFamily="34" charset="-122"/>
                <a:ea typeface="微软雅黑" panose="020B0503020204020204" pitchFamily="34" charset="-122"/>
              </a:rPr>
              <a:t>1</a:t>
            </a:r>
            <a:r>
              <a:rPr lang="en-US" altLang="zh-CN" sz="24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a:solidFill>
                  <a:srgbClr val="FFFFFF"/>
                </a:solidFill>
                <a:latin typeface="微软雅黑" panose="020B0503020204020204" pitchFamily="34" charset="-122"/>
                <a:ea typeface="微软雅黑" panose="020B0503020204020204" pitchFamily="34" charset="-122"/>
              </a:rPr>
              <a:t>《我是歌手》 </a:t>
            </a:r>
          </a:p>
          <a:p>
            <a:pPr eaLnBrk="1" hangingPunct="1">
              <a:lnSpc>
                <a:spcPts val="2400"/>
              </a:lnSpc>
            </a:pPr>
            <a:r>
              <a:rPr lang="en-US" altLang="zh-CN">
                <a:latin typeface="Century Gothic" panose="020B0502020202020204" pitchFamily="34" charset="0"/>
                <a:ea typeface="微软雅黑" panose="020B0503020204020204" pitchFamily="34" charset="-122"/>
              </a:rPr>
              <a:t>	</a:t>
            </a:r>
            <a:r>
              <a:rPr lang="en-US" altLang="zh-CN" sz="2400">
                <a:solidFill>
                  <a:srgbClr val="FFFFFF"/>
                </a:solidFill>
                <a:latin typeface="微软雅黑" panose="020B0503020204020204" pitchFamily="34" charset="-122"/>
                <a:ea typeface="微软雅黑" panose="020B0503020204020204" pitchFamily="34" charset="-122"/>
              </a:rPr>
              <a:t>明星群体演唱秀</a:t>
            </a:r>
          </a:p>
        </p:txBody>
      </p:sp>
      <p:sp>
        <p:nvSpPr>
          <p:cNvPr id="56329" name="TextBox 1"/>
          <p:cNvSpPr txBox="1">
            <a:spLocks noChangeArrowheads="1"/>
          </p:cNvSpPr>
          <p:nvPr/>
        </p:nvSpPr>
        <p:spPr bwMode="auto">
          <a:xfrm>
            <a:off x="7091363" y="290513"/>
            <a:ext cx="784225"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7500"/>
              </a:lnSpc>
            </a:pPr>
            <a:r>
              <a:rPr lang="en-US" altLang="zh-CN" sz="7500">
                <a:solidFill>
                  <a:srgbClr val="E5260A"/>
                </a:solidFill>
                <a:latin typeface="微软雅黑" panose="020B0503020204020204" pitchFamily="34" charset="-122"/>
                <a:ea typeface="微软雅黑" panose="020B0503020204020204" pitchFamily="34" charset="-122"/>
              </a:rPr>
              <a:t>Q</a:t>
            </a:r>
          </a:p>
        </p:txBody>
      </p:sp>
      <p:sp>
        <p:nvSpPr>
          <p:cNvPr id="56330" name="TextBox 1"/>
          <p:cNvSpPr txBox="1">
            <a:spLocks noChangeArrowheads="1"/>
          </p:cNvSpPr>
          <p:nvPr/>
        </p:nvSpPr>
        <p:spPr bwMode="auto">
          <a:xfrm>
            <a:off x="7716838" y="101600"/>
            <a:ext cx="39020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7500"/>
              </a:lnSpc>
            </a:pPr>
            <a:r>
              <a:rPr lang="en-US" altLang="zh-CN" sz="7500">
                <a:solidFill>
                  <a:srgbClr val="E5260A"/>
                </a:solidFill>
                <a:latin typeface="微软雅黑" panose="020B0503020204020204" pitchFamily="34" charset="-122"/>
                <a:ea typeface="微软雅黑" panose="020B0503020204020204" pitchFamily="34" charset="-122"/>
              </a:rPr>
              <a:t>3</a:t>
            </a:r>
            <a:r>
              <a:rPr lang="en-US" altLang="zh-CN" sz="2800">
                <a:solidFill>
                  <a:srgbClr val="FFFFFF"/>
                </a:solidFill>
                <a:latin typeface="微软雅黑" panose="020B0503020204020204" pitchFamily="34" charset="-122"/>
                <a:ea typeface="微软雅黑" panose="020B0503020204020204" pitchFamily="34" charset="-122"/>
              </a:rPr>
              <a:t>《十个礼拜嫁出去》 </a:t>
            </a:r>
          </a:p>
        </p:txBody>
      </p:sp>
      <p:sp>
        <p:nvSpPr>
          <p:cNvPr id="56331" name="TextBox 1"/>
          <p:cNvSpPr txBox="1">
            <a:spLocks noChangeArrowheads="1"/>
          </p:cNvSpPr>
          <p:nvPr/>
        </p:nvSpPr>
        <p:spPr bwMode="auto">
          <a:xfrm>
            <a:off x="4362450" y="4699000"/>
            <a:ext cx="7681913" cy="202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3073400" algn="l"/>
                <a:tab pos="3873500" algn="l"/>
              </a:tabLst>
              <a:defRPr>
                <a:solidFill>
                  <a:schemeClr val="tx1"/>
                </a:solidFill>
                <a:latin typeface="Arial" panose="020B0604020202020204" pitchFamily="34" charset="0"/>
                <a:ea typeface="宋体" panose="02010600030101010101" pitchFamily="2" charset="-122"/>
              </a:defRPr>
            </a:lvl1pPr>
            <a:lvl2pPr marL="742950" indent="-285750">
              <a:tabLst>
                <a:tab pos="3073400" algn="l"/>
                <a:tab pos="3873500" algn="l"/>
              </a:tabLst>
              <a:defRPr>
                <a:solidFill>
                  <a:schemeClr val="tx1"/>
                </a:solidFill>
                <a:latin typeface="Arial" panose="020B0604020202020204" pitchFamily="34" charset="0"/>
                <a:ea typeface="宋体" panose="02010600030101010101" pitchFamily="2" charset="-122"/>
              </a:defRPr>
            </a:lvl2pPr>
            <a:lvl3pPr marL="1143000" indent="-228600">
              <a:tabLst>
                <a:tab pos="3073400" algn="l"/>
                <a:tab pos="3873500" algn="l"/>
              </a:tabLst>
              <a:defRPr>
                <a:solidFill>
                  <a:schemeClr val="tx1"/>
                </a:solidFill>
                <a:latin typeface="Arial" panose="020B0604020202020204" pitchFamily="34" charset="0"/>
                <a:ea typeface="宋体" panose="02010600030101010101" pitchFamily="2" charset="-122"/>
              </a:defRPr>
            </a:lvl3pPr>
            <a:lvl4pPr marL="1600200" indent="-228600">
              <a:tabLst>
                <a:tab pos="3073400" algn="l"/>
                <a:tab pos="3873500" algn="l"/>
              </a:tabLst>
              <a:defRPr>
                <a:solidFill>
                  <a:schemeClr val="tx1"/>
                </a:solidFill>
                <a:latin typeface="Arial" panose="020B0604020202020204" pitchFamily="34" charset="0"/>
                <a:ea typeface="宋体" panose="02010600030101010101" pitchFamily="2" charset="-122"/>
              </a:defRPr>
            </a:lvl4pPr>
            <a:lvl5pPr marL="2057400" indent="-228600">
              <a:tabLst>
                <a:tab pos="3073400" algn="l"/>
                <a:tab pos="38735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3073400" algn="l"/>
                <a:tab pos="38735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3073400" algn="l"/>
                <a:tab pos="38735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3073400" algn="l"/>
                <a:tab pos="38735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3073400" algn="l"/>
                <a:tab pos="38735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1200"/>
              </a:lnSpc>
            </a:pPr>
            <a:r>
              <a:rPr lang="en-US" altLang="zh-CN">
                <a:latin typeface="Century Gothic" panose="020B0502020202020204" pitchFamily="34" charset="0"/>
                <a:ea typeface="微软雅黑" panose="020B0503020204020204" pitchFamily="34" charset="-122"/>
              </a:rPr>
              <a:t>		</a:t>
            </a:r>
            <a:r>
              <a:rPr lang="en-US" altLang="zh-CN" sz="1200">
                <a:solidFill>
                  <a:srgbClr val="000000"/>
                </a:solidFill>
                <a:latin typeface="微软雅黑" panose="020B0503020204020204" pitchFamily="34" charset="-122"/>
                <a:ea typeface="微软雅黑" panose="020B0503020204020204" pitchFamily="34" charset="-122"/>
              </a:rPr>
              <a:t>明星+闺蜜团+粉丝团，出谋划策价值观大PK</a:t>
            </a:r>
          </a:p>
          <a:p>
            <a:pPr eaLnBrk="1" hangingPunct="1">
              <a:lnSpc>
                <a:spcPts val="1900"/>
              </a:lnSpc>
            </a:pPr>
            <a:r>
              <a:rPr lang="en-US" altLang="zh-CN">
                <a:latin typeface="Century Gothic" panose="020B0502020202020204" pitchFamily="34" charset="0"/>
                <a:ea typeface="微软雅黑" panose="020B0503020204020204" pitchFamily="34" charset="-122"/>
              </a:rPr>
              <a:t>	</a:t>
            </a:r>
            <a:r>
              <a:rPr lang="en-US" altLang="zh-CN" sz="1200">
                <a:solidFill>
                  <a:srgbClr val="000000"/>
                </a:solidFill>
                <a:latin typeface="微软雅黑" panose="020B0503020204020204" pitchFamily="34" charset="-122"/>
                <a:ea typeface="微软雅黑" panose="020B0503020204020204" pitchFamily="34" charset="-122"/>
              </a:rPr>
              <a:t>十周嫁出去、十个礼拜约会不断、5小时事件直播、24小时互动交流</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900"/>
              </a:lnSpc>
            </a:pPr>
            <a:r>
              <a:rPr lang="en-US" altLang="zh-CN" sz="2400">
                <a:solidFill>
                  <a:srgbClr val="FFFFFF"/>
                </a:solidFill>
                <a:latin typeface="微软雅黑" panose="020B0503020204020204" pitchFamily="34" charset="-122"/>
                <a:ea typeface="微软雅黑" panose="020B0503020204020204" pitchFamily="34" charset="-122"/>
              </a:rPr>
              <a:t>《爸爸去哪儿》 </a:t>
            </a:r>
          </a:p>
          <a:p>
            <a:pPr eaLnBrk="1" hangingPunct="1">
              <a:lnSpc>
                <a:spcPts val="2400"/>
              </a:lnSpc>
            </a:pPr>
            <a:r>
              <a:rPr lang="en-US" altLang="zh-CN" sz="2400">
                <a:solidFill>
                  <a:srgbClr val="FFFFFF"/>
                </a:solidFill>
                <a:latin typeface="微软雅黑" panose="020B0503020204020204" pitchFamily="34" charset="-122"/>
                <a:ea typeface="微软雅黑" panose="020B0503020204020204" pitchFamily="34" charset="-122"/>
              </a:rPr>
              <a:t>明星群体亲子秀</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73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5638" y="6319838"/>
            <a:ext cx="1084262"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extBox 1"/>
          <p:cNvSpPr txBox="1">
            <a:spLocks noChangeArrowheads="1"/>
          </p:cNvSpPr>
          <p:nvPr/>
        </p:nvSpPr>
        <p:spPr bwMode="auto">
          <a:xfrm>
            <a:off x="433388" y="3014663"/>
            <a:ext cx="697706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800"/>
              </a:lnSpc>
            </a:pPr>
            <a:r>
              <a:rPr lang="en-US" altLang="zh-CN" sz="6800">
                <a:solidFill>
                  <a:srgbClr val="CA1D00"/>
                </a:solidFill>
                <a:latin typeface="微软雅黑" panose="020B0503020204020204" pitchFamily="34" charset="-122"/>
                <a:ea typeface="微软雅黑" panose="020B0503020204020204" pitchFamily="34" charset="-122"/>
              </a:rPr>
              <a:t>《舌尖上的饭局》</a:t>
            </a:r>
          </a:p>
        </p:txBody>
      </p:sp>
      <p:sp>
        <p:nvSpPr>
          <p:cNvPr id="57351" name="TextBox 1"/>
          <p:cNvSpPr txBox="1">
            <a:spLocks noChangeArrowheads="1"/>
          </p:cNvSpPr>
          <p:nvPr/>
        </p:nvSpPr>
        <p:spPr bwMode="auto">
          <a:xfrm>
            <a:off x="944563" y="2266950"/>
            <a:ext cx="28717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200"/>
              </a:lnSpc>
            </a:pPr>
            <a:r>
              <a:rPr lang="en-US" altLang="zh-CN" sz="3200">
                <a:solidFill>
                  <a:srgbClr val="535353"/>
                </a:solidFill>
                <a:latin typeface="微软雅黑" panose="020B0503020204020204" pitchFamily="34" charset="-122"/>
                <a:ea typeface="微软雅黑" panose="020B0503020204020204" pitchFamily="34" charset="-122"/>
              </a:rPr>
              <a:t>史上最馋人喜剧</a:t>
            </a:r>
          </a:p>
        </p:txBody>
      </p:sp>
      <p:sp>
        <p:nvSpPr>
          <p:cNvPr id="57352" name="TextBox 1"/>
          <p:cNvSpPr txBox="1">
            <a:spLocks noChangeArrowheads="1"/>
          </p:cNvSpPr>
          <p:nvPr/>
        </p:nvSpPr>
        <p:spPr bwMode="auto">
          <a:xfrm>
            <a:off x="944563" y="4065588"/>
            <a:ext cx="42306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300"/>
              </a:lnSpc>
            </a:pPr>
            <a:r>
              <a:rPr lang="en-US" altLang="zh-CN" sz="1000">
                <a:solidFill>
                  <a:srgbClr val="000000"/>
                </a:solidFill>
                <a:latin typeface="微软雅黑" panose="020B0503020204020204" pitchFamily="34" charset="-122"/>
                <a:ea typeface="微软雅黑" panose="020B0503020204020204" pitchFamily="34" charset="-122"/>
              </a:rPr>
              <a:t>京城“流水席”传奇人物黄珂独家授权，众多知名网络作家首度集团化作战</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83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8638" y="203200"/>
            <a:ext cx="1211262"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3613" y="1493838"/>
            <a:ext cx="1836737"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2175" y="3165475"/>
            <a:ext cx="1824038"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0913" y="4826000"/>
            <a:ext cx="267811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7" name="TextBox 1"/>
          <p:cNvSpPr txBox="1">
            <a:spLocks noChangeArrowheads="1"/>
          </p:cNvSpPr>
          <p:nvPr/>
        </p:nvSpPr>
        <p:spPr bwMode="auto">
          <a:xfrm>
            <a:off x="6351588" y="2671763"/>
            <a:ext cx="40005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600"/>
              </a:lnSpc>
            </a:pPr>
            <a:r>
              <a:rPr lang="en-US" altLang="zh-CN" sz="2600">
                <a:solidFill>
                  <a:srgbClr val="0D0D0D"/>
                </a:solidFill>
                <a:latin typeface="微软雅黑" panose="020B0503020204020204" pitchFamily="34" charset="-122"/>
                <a:ea typeface="微软雅黑" panose="020B0503020204020204" pitchFamily="34" charset="-122"/>
              </a:rPr>
              <a:t>每人一道菜，每桌一个故事</a:t>
            </a:r>
          </a:p>
        </p:txBody>
      </p:sp>
      <p:sp>
        <p:nvSpPr>
          <p:cNvPr id="58378" name="TextBox 1"/>
          <p:cNvSpPr txBox="1">
            <a:spLocks noChangeArrowheads="1"/>
          </p:cNvSpPr>
          <p:nvPr/>
        </p:nvSpPr>
        <p:spPr bwMode="auto">
          <a:xfrm>
            <a:off x="6108700" y="4205288"/>
            <a:ext cx="448945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400"/>
              </a:lnSpc>
            </a:pPr>
            <a:r>
              <a:rPr lang="en-US" altLang="zh-CN" sz="1400">
                <a:solidFill>
                  <a:srgbClr val="000000"/>
                </a:solidFill>
                <a:latin typeface="微软雅黑" panose="020B0503020204020204" pitchFamily="34" charset="-122"/>
                <a:ea typeface="微软雅黑" panose="020B0503020204020204" pitchFamily="34" charset="-122"/>
              </a:rPr>
              <a:t>饭局天下，快意舌尖。</a:t>
            </a:r>
            <a:r>
              <a:rPr lang="en-US" altLang="zh-CN" sz="1400">
                <a:solidFill>
                  <a:srgbClr val="0D0D0D"/>
                </a:solidFill>
                <a:latin typeface="微软雅黑" panose="020B0503020204020204" pitchFamily="34" charset="-122"/>
                <a:ea typeface="微软雅黑" panose="020B0503020204020204" pitchFamily="34" charset="-122"/>
              </a:rPr>
              <a:t>以</a:t>
            </a:r>
            <a:r>
              <a:rPr lang="en-US" altLang="zh-CN" sz="1400">
                <a:solidFill>
                  <a:srgbClr val="CC0000"/>
                </a:solidFill>
                <a:latin typeface="微软雅黑" panose="020B0503020204020204" pitchFamily="34" charset="-122"/>
                <a:ea typeface="微软雅黑" panose="020B0503020204020204" pitchFamily="34" charset="-122"/>
              </a:rPr>
              <a:t>饭局</a:t>
            </a:r>
            <a:r>
              <a:rPr lang="en-US" altLang="zh-CN" sz="1400">
                <a:solidFill>
                  <a:srgbClr val="0D0D0D"/>
                </a:solidFill>
                <a:latin typeface="微软雅黑" panose="020B0503020204020204" pitchFamily="34" charset="-122"/>
                <a:ea typeface="微软雅黑" panose="020B0503020204020204" pitchFamily="34" charset="-122"/>
              </a:rPr>
              <a:t>为背景，</a:t>
            </a:r>
            <a:r>
              <a:rPr lang="en-US" altLang="zh-CN" sz="1400">
                <a:solidFill>
                  <a:srgbClr val="CC0000"/>
                </a:solidFill>
                <a:latin typeface="微软雅黑" panose="020B0503020204020204" pitchFamily="34" charset="-122"/>
                <a:ea typeface="微软雅黑" panose="020B0503020204020204" pitchFamily="34" charset="-122"/>
              </a:rPr>
              <a:t>众生群像</a:t>
            </a:r>
            <a:r>
              <a:rPr lang="en-US" altLang="zh-CN" sz="1400">
                <a:solidFill>
                  <a:srgbClr val="0D0D0D"/>
                </a:solidFill>
                <a:latin typeface="微软雅黑" panose="020B0503020204020204" pitchFamily="34" charset="-122"/>
                <a:ea typeface="微软雅黑" panose="020B0503020204020204" pitchFamily="34" charset="-122"/>
              </a:rPr>
              <a:t>栩栩如生</a:t>
            </a:r>
          </a:p>
        </p:txBody>
      </p:sp>
      <p:sp>
        <p:nvSpPr>
          <p:cNvPr id="58379" name="TextBox 1"/>
          <p:cNvSpPr txBox="1">
            <a:spLocks noChangeArrowheads="1"/>
          </p:cNvSpPr>
          <p:nvPr/>
        </p:nvSpPr>
        <p:spPr bwMode="auto">
          <a:xfrm>
            <a:off x="6734175" y="5876925"/>
            <a:ext cx="41290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400"/>
              </a:lnSpc>
            </a:pPr>
            <a:r>
              <a:rPr lang="en-US" altLang="zh-CN" sz="1400">
                <a:solidFill>
                  <a:srgbClr val="CC0000"/>
                </a:solidFill>
                <a:latin typeface="微软雅黑" panose="020B0503020204020204" pitchFamily="34" charset="-122"/>
                <a:ea typeface="微软雅黑" panose="020B0503020204020204" pitchFamily="34" charset="-122"/>
              </a:rPr>
              <a:t>小彩蛋</a:t>
            </a:r>
            <a:r>
              <a:rPr lang="en-US" altLang="zh-CN" sz="1400">
                <a:solidFill>
                  <a:srgbClr val="0D0D0D"/>
                </a:solidFill>
                <a:latin typeface="微软雅黑" panose="020B0503020204020204" pitchFamily="34" charset="-122"/>
                <a:ea typeface="微软雅黑" panose="020B0503020204020204" pitchFamily="34" charset="-122"/>
              </a:rPr>
              <a:t>模式贯穿始终，每集</a:t>
            </a:r>
            <a:r>
              <a:rPr lang="en-US" altLang="zh-CN" sz="1400">
                <a:solidFill>
                  <a:srgbClr val="CC0000"/>
                </a:solidFill>
                <a:latin typeface="微软雅黑" panose="020B0503020204020204" pitchFamily="34" charset="-122"/>
                <a:ea typeface="微软雅黑" panose="020B0503020204020204" pitchFamily="34" charset="-122"/>
              </a:rPr>
              <a:t>教授</a:t>
            </a:r>
            <a:r>
              <a:rPr lang="en-US" altLang="zh-CN" sz="1400">
                <a:solidFill>
                  <a:srgbClr val="0D0D0D"/>
                </a:solidFill>
                <a:latin typeface="微软雅黑" panose="020B0503020204020204" pitchFamily="34" charset="-122"/>
                <a:ea typeface="微软雅黑" panose="020B0503020204020204" pitchFamily="34" charset="-122"/>
              </a:rPr>
              <a:t>一道</a:t>
            </a:r>
            <a:r>
              <a:rPr lang="en-US" altLang="zh-CN" sz="1400">
                <a:solidFill>
                  <a:srgbClr val="CC0000"/>
                </a:solidFill>
                <a:latin typeface="微软雅黑" panose="020B0503020204020204" pitchFamily="34" charset="-122"/>
                <a:ea typeface="微软雅黑" panose="020B0503020204020204" pitchFamily="34" charset="-122"/>
              </a:rPr>
              <a:t>川味美食</a:t>
            </a:r>
            <a:r>
              <a:rPr lang="en-US" altLang="zh-CN" sz="1400">
                <a:solidFill>
                  <a:srgbClr val="0D0D0D"/>
                </a:solidFill>
                <a:latin typeface="微软雅黑" panose="020B0503020204020204" pitchFamily="34" charset="-122"/>
                <a:ea typeface="微软雅黑" panose="020B0503020204020204" pitchFamily="34" charset="-122"/>
              </a:rPr>
              <a:t>的做法</a:t>
            </a:r>
          </a:p>
        </p:txBody>
      </p:sp>
      <p:sp>
        <p:nvSpPr>
          <p:cNvPr id="58380" name="TextBox 1"/>
          <p:cNvSpPr txBox="1">
            <a:spLocks noChangeArrowheads="1"/>
          </p:cNvSpPr>
          <p:nvPr/>
        </p:nvSpPr>
        <p:spPr bwMode="auto">
          <a:xfrm>
            <a:off x="5791200" y="4533900"/>
            <a:ext cx="551815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400"/>
              </a:lnSpc>
            </a:pPr>
            <a:r>
              <a:rPr lang="en-US" altLang="zh-CN" sz="1400">
                <a:solidFill>
                  <a:srgbClr val="000000"/>
                </a:solidFill>
                <a:latin typeface="微软雅黑" panose="020B0503020204020204" pitchFamily="34" charset="-122"/>
                <a:ea typeface="微软雅黑" panose="020B0503020204020204" pitchFamily="34" charset="-122"/>
              </a:rPr>
              <a:t>当红网络作家+媒体创意总监级编剧，倾力创作拳拳到肉，招招见笑。</a:t>
            </a:r>
          </a:p>
        </p:txBody>
      </p:sp>
      <p:sp>
        <p:nvSpPr>
          <p:cNvPr id="58381" name="TextBox 1"/>
          <p:cNvSpPr txBox="1">
            <a:spLocks noChangeArrowheads="1"/>
          </p:cNvSpPr>
          <p:nvPr/>
        </p:nvSpPr>
        <p:spPr bwMode="auto">
          <a:xfrm>
            <a:off x="8634413" y="1557338"/>
            <a:ext cx="1744662"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800"/>
              </a:lnSpc>
            </a:pPr>
            <a:r>
              <a:rPr lang="en-US" altLang="zh-CN" sz="6800">
                <a:solidFill>
                  <a:srgbClr val="CA1D00"/>
                </a:solidFill>
                <a:latin typeface="微软雅黑" panose="020B0503020204020204" pitchFamily="34" charset="-122"/>
                <a:ea typeface="微软雅黑" panose="020B0503020204020204" pitchFamily="34" charset="-122"/>
              </a:rPr>
              <a:t>做局</a:t>
            </a:r>
          </a:p>
        </p:txBody>
      </p:sp>
      <p:sp>
        <p:nvSpPr>
          <p:cNvPr id="58382" name="TextBox 1"/>
          <p:cNvSpPr txBox="1">
            <a:spLocks noChangeArrowheads="1"/>
          </p:cNvSpPr>
          <p:nvPr/>
        </p:nvSpPr>
        <p:spPr bwMode="auto">
          <a:xfrm>
            <a:off x="9820275" y="3241675"/>
            <a:ext cx="174466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800"/>
              </a:lnSpc>
            </a:pPr>
            <a:r>
              <a:rPr lang="en-US" altLang="zh-CN" sz="6800">
                <a:solidFill>
                  <a:srgbClr val="CA1D00"/>
                </a:solidFill>
                <a:latin typeface="微软雅黑" panose="020B0503020204020204" pitchFamily="34" charset="-122"/>
                <a:ea typeface="微软雅黑" panose="020B0503020204020204" pitchFamily="34" charset="-122"/>
              </a:rPr>
              <a:t>释局</a:t>
            </a:r>
          </a:p>
        </p:txBody>
      </p:sp>
      <p:sp>
        <p:nvSpPr>
          <p:cNvPr id="58383" name="TextBox 1"/>
          <p:cNvSpPr txBox="1">
            <a:spLocks noChangeArrowheads="1"/>
          </p:cNvSpPr>
          <p:nvPr/>
        </p:nvSpPr>
        <p:spPr bwMode="auto">
          <a:xfrm>
            <a:off x="8609013" y="4887913"/>
            <a:ext cx="2616200"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800"/>
              </a:lnSpc>
            </a:pPr>
            <a:r>
              <a:rPr lang="en-US" altLang="zh-CN" sz="6800">
                <a:solidFill>
                  <a:srgbClr val="CA1D00"/>
                </a:solidFill>
                <a:latin typeface="微软雅黑" panose="020B0503020204020204" pitchFamily="34" charset="-122"/>
                <a:ea typeface="微软雅黑" panose="020B0503020204020204" pitchFamily="34" charset="-122"/>
              </a:rPr>
              <a:t>局中局</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593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763" y="203200"/>
            <a:ext cx="4400550" cy="643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p:cNvSpPr txBox="1">
            <a:spLocks noChangeArrowheads="1"/>
          </p:cNvSpPr>
          <p:nvPr/>
        </p:nvSpPr>
        <p:spPr bwMode="auto">
          <a:xfrm>
            <a:off x="7435850" y="328613"/>
            <a:ext cx="2447925"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300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59398" name="TextBox 1"/>
          <p:cNvSpPr txBox="1">
            <a:spLocks noChangeArrowheads="1"/>
          </p:cNvSpPr>
          <p:nvPr/>
        </p:nvSpPr>
        <p:spPr bwMode="auto">
          <a:xfrm>
            <a:off x="7218363" y="5851525"/>
            <a:ext cx="31575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400"/>
              </a:lnSpc>
            </a:pPr>
            <a:r>
              <a:rPr lang="en-US" altLang="zh-CN" sz="2400">
                <a:solidFill>
                  <a:srgbClr val="FFFFFF"/>
                </a:solidFill>
                <a:latin typeface="微软雅黑" panose="020B0503020204020204" pitchFamily="34" charset="-122"/>
                <a:ea typeface="微软雅黑" panose="020B0503020204020204" pitchFamily="34" charset="-122"/>
              </a:rPr>
              <a:t>郭景泽</a:t>
            </a:r>
            <a:r>
              <a:rPr lang="en-US" altLang="zh-CN" sz="24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a:solidFill>
                  <a:srgbClr val="FFFFFF"/>
                </a:solidFill>
                <a:latin typeface="微软雅黑" panose="020B0503020204020204" pitchFamily="34" charset="-122"/>
                <a:ea typeface="微软雅黑" panose="020B0503020204020204" pitchFamily="34" charset="-122"/>
              </a:rPr>
              <a:t>what’s</a:t>
            </a:r>
            <a:r>
              <a:rPr lang="en-US" altLang="zh-CN" sz="2400">
                <a:latin typeface="Times New Roman" panose="02020603050405020304" pitchFamily="18" charset="0"/>
                <a:ea typeface="微软雅黑" panose="020B0503020204020204" pitchFamily="34" charset="-122"/>
              </a:rPr>
              <a:t>  </a:t>
            </a:r>
            <a:r>
              <a:rPr lang="en-US" altLang="zh-CN" sz="2400">
                <a:solidFill>
                  <a:srgbClr val="FFFFFF"/>
                </a:solidFill>
                <a:latin typeface="微软雅黑" panose="020B0503020204020204" pitchFamily="34" charset="-122"/>
                <a:ea typeface="微软雅黑" panose="020B0503020204020204" pitchFamily="34" charset="-122"/>
              </a:rPr>
              <a:t>next?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604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TextBox 1"/>
          <p:cNvSpPr txBox="1">
            <a:spLocks noChangeArrowheads="1"/>
          </p:cNvSpPr>
          <p:nvPr/>
        </p:nvSpPr>
        <p:spPr bwMode="auto">
          <a:xfrm>
            <a:off x="547688" y="620713"/>
            <a:ext cx="13350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3600">
                <a:solidFill>
                  <a:srgbClr val="FFC000"/>
                </a:solidFill>
                <a:latin typeface="Arial Black" panose="020B0A04020102020204" pitchFamily="34" charset="0"/>
                <a:ea typeface="微软雅黑" panose="020B0503020204020204" pitchFamily="34" charset="-122"/>
              </a:rPr>
              <a:t>LETV</a:t>
            </a:r>
          </a:p>
        </p:txBody>
      </p:sp>
      <p:sp>
        <p:nvSpPr>
          <p:cNvPr id="60422" name="TextBox 1"/>
          <p:cNvSpPr txBox="1">
            <a:spLocks noChangeArrowheads="1"/>
          </p:cNvSpPr>
          <p:nvPr/>
        </p:nvSpPr>
        <p:spPr bwMode="auto">
          <a:xfrm>
            <a:off x="547688" y="1292225"/>
            <a:ext cx="2487612"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3600">
                <a:solidFill>
                  <a:srgbClr val="FFC000"/>
                </a:solidFill>
                <a:latin typeface="Arial Black" panose="020B0A04020102020204" pitchFamily="34" charset="0"/>
                <a:ea typeface="微软雅黑" panose="020B0503020204020204" pitchFamily="34" charset="-122"/>
              </a:rPr>
              <a:t>FESTIVAL</a:t>
            </a:r>
          </a:p>
          <a:p>
            <a:pPr eaLnBrk="1" hangingPunct="1">
              <a:lnSpc>
                <a:spcPts val="5100"/>
              </a:lnSpc>
            </a:pPr>
            <a:r>
              <a:rPr lang="en-US" altLang="zh-CN" sz="3600">
                <a:solidFill>
                  <a:srgbClr val="FFC000"/>
                </a:solidFill>
                <a:latin typeface="Arial Black" panose="020B0A04020102020204" pitchFamily="34" charset="0"/>
                <a:ea typeface="微软雅黑" panose="020B0503020204020204" pitchFamily="34" charset="-122"/>
              </a:rPr>
              <a:t>2014</a:t>
            </a:r>
          </a:p>
        </p:txBody>
      </p:sp>
      <p:sp>
        <p:nvSpPr>
          <p:cNvPr id="60423" name="TextBox 1"/>
          <p:cNvSpPr txBox="1">
            <a:spLocks noChangeArrowheads="1"/>
          </p:cNvSpPr>
          <p:nvPr/>
        </p:nvSpPr>
        <p:spPr bwMode="auto">
          <a:xfrm>
            <a:off x="547688" y="2811463"/>
            <a:ext cx="107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60424" name="TextBox 1"/>
          <p:cNvSpPr txBox="1">
            <a:spLocks noChangeArrowheads="1"/>
          </p:cNvSpPr>
          <p:nvPr/>
        </p:nvSpPr>
        <p:spPr bwMode="auto">
          <a:xfrm>
            <a:off x="547688" y="3457575"/>
            <a:ext cx="107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60425" name="TextBox 1"/>
          <p:cNvSpPr txBox="1">
            <a:spLocks noChangeArrowheads="1"/>
          </p:cNvSpPr>
          <p:nvPr/>
        </p:nvSpPr>
        <p:spPr bwMode="auto">
          <a:xfrm>
            <a:off x="547688" y="4103688"/>
            <a:ext cx="107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60426" name="TextBox 1"/>
          <p:cNvSpPr txBox="1">
            <a:spLocks noChangeArrowheads="1"/>
          </p:cNvSpPr>
          <p:nvPr/>
        </p:nvSpPr>
        <p:spPr bwMode="auto">
          <a:xfrm>
            <a:off x="547688" y="4749800"/>
            <a:ext cx="107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60427" name="TextBox 1"/>
          <p:cNvSpPr txBox="1">
            <a:spLocks noChangeArrowheads="1"/>
          </p:cNvSpPr>
          <p:nvPr/>
        </p:nvSpPr>
        <p:spPr bwMode="auto">
          <a:xfrm>
            <a:off x="547688" y="5395913"/>
            <a:ext cx="107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60428" name="TextBox 1"/>
          <p:cNvSpPr txBox="1">
            <a:spLocks noChangeArrowheads="1"/>
          </p:cNvSpPr>
          <p:nvPr/>
        </p:nvSpPr>
        <p:spPr bwMode="auto">
          <a:xfrm>
            <a:off x="547688" y="5788025"/>
            <a:ext cx="9031287"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300"/>
              </a:lnSpc>
            </a:pPr>
            <a:r>
              <a:rPr lang="en-US" altLang="zh-CN" sz="5300">
                <a:solidFill>
                  <a:srgbClr val="FFC000"/>
                </a:solidFill>
                <a:latin typeface="微软雅黑" panose="020B0503020204020204" pitchFamily="34" charset="-122"/>
                <a:ea typeface="微软雅黑" panose="020B0503020204020204" pitchFamily="34" charset="-122"/>
              </a:rPr>
              <a:t>顶级乐队X青春激昂X奢侈科技</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614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094163"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66950"/>
            <a:ext cx="409416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673600"/>
            <a:ext cx="4106863"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9563" y="0"/>
            <a:ext cx="4106862"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9563" y="4673600"/>
            <a:ext cx="4106862"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0"/>
            <a:ext cx="4005263"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9125" y="2254250"/>
            <a:ext cx="4005263"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1"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39125" y="4673600"/>
            <a:ext cx="4005263"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2" name="TextBox 1"/>
          <p:cNvSpPr txBox="1">
            <a:spLocks noChangeArrowheads="1"/>
          </p:cNvSpPr>
          <p:nvPr/>
        </p:nvSpPr>
        <p:spPr bwMode="auto">
          <a:xfrm>
            <a:off x="1697038" y="1798638"/>
            <a:ext cx="741362"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600"/>
              </a:lnSpc>
            </a:pPr>
            <a:r>
              <a:rPr lang="en-US" altLang="zh-CN" sz="2000">
                <a:solidFill>
                  <a:srgbClr val="FFFFFF"/>
                </a:solidFill>
                <a:latin typeface="微软雅黑" panose="020B0503020204020204" pitchFamily="34" charset="-122"/>
                <a:ea typeface="微软雅黑" panose="020B0503020204020204" pitchFamily="34" charset="-122"/>
              </a:rPr>
              <a:t>Fun.  </a:t>
            </a:r>
          </a:p>
        </p:txBody>
      </p:sp>
      <p:sp>
        <p:nvSpPr>
          <p:cNvPr id="61453" name="TextBox 1"/>
          <p:cNvSpPr txBox="1">
            <a:spLocks noChangeArrowheads="1"/>
          </p:cNvSpPr>
          <p:nvPr/>
        </p:nvSpPr>
        <p:spPr bwMode="auto">
          <a:xfrm>
            <a:off x="4259263" y="1938338"/>
            <a:ext cx="2951162" cy="50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244600" algn="l"/>
                <a:tab pos="1320800" algn="l"/>
              </a:tabLst>
              <a:defRPr>
                <a:solidFill>
                  <a:schemeClr val="tx1"/>
                </a:solidFill>
                <a:latin typeface="Arial" panose="020B0604020202020204" pitchFamily="34" charset="0"/>
                <a:ea typeface="宋体" panose="02010600030101010101" pitchFamily="2" charset="-122"/>
              </a:defRPr>
            </a:lvl1pPr>
            <a:lvl2pPr marL="742950" indent="-285750">
              <a:tabLst>
                <a:tab pos="1244600" algn="l"/>
                <a:tab pos="1320800" algn="l"/>
              </a:tabLst>
              <a:defRPr>
                <a:solidFill>
                  <a:schemeClr val="tx1"/>
                </a:solidFill>
                <a:latin typeface="Arial" panose="020B0604020202020204" pitchFamily="34" charset="0"/>
                <a:ea typeface="宋体" panose="02010600030101010101" pitchFamily="2" charset="-122"/>
              </a:defRPr>
            </a:lvl2pPr>
            <a:lvl3pPr marL="1143000" indent="-228600">
              <a:tabLst>
                <a:tab pos="1244600" algn="l"/>
                <a:tab pos="1320800" algn="l"/>
              </a:tabLst>
              <a:defRPr>
                <a:solidFill>
                  <a:schemeClr val="tx1"/>
                </a:solidFill>
                <a:latin typeface="Arial" panose="020B0604020202020204" pitchFamily="34" charset="0"/>
                <a:ea typeface="宋体" panose="02010600030101010101" pitchFamily="2" charset="-122"/>
              </a:defRPr>
            </a:lvl3pPr>
            <a:lvl4pPr marL="1600200" indent="-228600">
              <a:tabLst>
                <a:tab pos="1244600" algn="l"/>
                <a:tab pos="1320800" algn="l"/>
              </a:tabLst>
              <a:defRPr>
                <a:solidFill>
                  <a:schemeClr val="tx1"/>
                </a:solidFill>
                <a:latin typeface="Arial" panose="020B0604020202020204" pitchFamily="34" charset="0"/>
                <a:ea typeface="宋体" panose="02010600030101010101" pitchFamily="2" charset="-122"/>
              </a:defRPr>
            </a:lvl4pPr>
            <a:lvl5pPr marL="2057400" indent="-228600">
              <a:tabLst>
                <a:tab pos="1244600" algn="l"/>
                <a:tab pos="13208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244600" algn="l"/>
                <a:tab pos="13208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244600" algn="l"/>
                <a:tab pos="13208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244600" algn="l"/>
                <a:tab pos="13208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244600" algn="l"/>
                <a:tab pos="13208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600"/>
              </a:lnSpc>
            </a:pPr>
            <a:r>
              <a:rPr lang="en-US" altLang="zh-CN">
                <a:latin typeface="Century Gothic" panose="020B0502020202020204" pitchFamily="34" charset="0"/>
                <a:ea typeface="微软雅黑" panose="020B0503020204020204" pitchFamily="34" charset="-122"/>
              </a:rPr>
              <a:t>		</a:t>
            </a:r>
            <a:r>
              <a:rPr lang="en-US" altLang="zh-CN" sz="2000">
                <a:solidFill>
                  <a:srgbClr val="FFFFFF"/>
                </a:solidFill>
                <a:latin typeface="微软雅黑" panose="020B0503020204020204" pitchFamily="34" charset="-122"/>
                <a:ea typeface="微软雅黑" panose="020B0503020204020204" pitchFamily="34" charset="-122"/>
              </a:rPr>
              <a:t>Jake  Bugg  </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6100"/>
              </a:lnSpc>
            </a:pPr>
            <a:r>
              <a:rPr lang="en-US" altLang="zh-CN" sz="480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LETV</a:t>
            </a:r>
          </a:p>
          <a:p>
            <a:pPr eaLnBrk="1" hangingPunct="1">
              <a:lnSpc>
                <a:spcPts val="4500"/>
              </a:lnSpc>
            </a:pPr>
            <a:r>
              <a:rPr lang="en-US" altLang="zh-CN" sz="400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FESTIVAL’s</a:t>
            </a:r>
          </a:p>
          <a:p>
            <a:pPr eaLnBrk="1" hangingPunct="1">
              <a:lnSpc>
                <a:spcPts val="5400"/>
              </a:lnSpc>
            </a:pPr>
            <a:r>
              <a:rPr lang="en-US" altLang="zh-CN" sz="480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Artist</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600"/>
              </a:lnSpc>
            </a:pPr>
            <a:r>
              <a:rPr lang="en-US" altLang="zh-CN">
                <a:latin typeface="Century Gothic" panose="020B0502020202020204" pitchFamily="34" charset="0"/>
                <a:ea typeface="微软雅黑" panose="020B0503020204020204" pitchFamily="34" charset="-122"/>
              </a:rPr>
              <a:t>	</a:t>
            </a:r>
            <a:r>
              <a:rPr lang="en-US" altLang="zh-CN" sz="2000">
                <a:solidFill>
                  <a:srgbClr val="FFFFFF"/>
                </a:solidFill>
                <a:latin typeface="微软雅黑" panose="020B0503020204020204" pitchFamily="34" charset="-122"/>
                <a:ea typeface="微软雅黑" panose="020B0503020204020204" pitchFamily="34" charset="-122"/>
              </a:rPr>
              <a:t>Arcade  Fire</a:t>
            </a:r>
          </a:p>
        </p:txBody>
      </p:sp>
      <p:sp>
        <p:nvSpPr>
          <p:cNvPr id="61454" name="TextBox 1"/>
          <p:cNvSpPr txBox="1">
            <a:spLocks noChangeArrowheads="1"/>
          </p:cNvSpPr>
          <p:nvPr/>
        </p:nvSpPr>
        <p:spPr bwMode="auto">
          <a:xfrm>
            <a:off x="1122363" y="1900238"/>
            <a:ext cx="1981200"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15900" algn="l"/>
                <a:tab pos="304800" algn="l"/>
              </a:tabLst>
              <a:defRPr>
                <a:solidFill>
                  <a:schemeClr val="tx1"/>
                </a:solidFill>
                <a:latin typeface="Arial" panose="020B0604020202020204" pitchFamily="34" charset="0"/>
                <a:ea typeface="宋体" panose="02010600030101010101" pitchFamily="2" charset="-122"/>
              </a:defRPr>
            </a:lvl1pPr>
            <a:lvl2pPr marL="742950" indent="-285750">
              <a:tabLst>
                <a:tab pos="215900" algn="l"/>
                <a:tab pos="304800" algn="l"/>
              </a:tabLst>
              <a:defRPr>
                <a:solidFill>
                  <a:schemeClr val="tx1"/>
                </a:solidFill>
                <a:latin typeface="Arial" panose="020B0604020202020204" pitchFamily="34" charset="0"/>
                <a:ea typeface="宋体" panose="02010600030101010101" pitchFamily="2" charset="-122"/>
              </a:defRPr>
            </a:lvl2pPr>
            <a:lvl3pPr marL="1143000" indent="-228600">
              <a:tabLst>
                <a:tab pos="215900" algn="l"/>
                <a:tab pos="304800" algn="l"/>
              </a:tabLst>
              <a:defRPr>
                <a:solidFill>
                  <a:schemeClr val="tx1"/>
                </a:solidFill>
                <a:latin typeface="Arial" panose="020B0604020202020204" pitchFamily="34" charset="0"/>
                <a:ea typeface="宋体" panose="02010600030101010101" pitchFamily="2" charset="-122"/>
              </a:defRPr>
            </a:lvl3pPr>
            <a:lvl4pPr marL="1600200" indent="-228600">
              <a:tabLst>
                <a:tab pos="215900" algn="l"/>
                <a:tab pos="304800" algn="l"/>
              </a:tabLst>
              <a:defRPr>
                <a:solidFill>
                  <a:schemeClr val="tx1"/>
                </a:solidFill>
                <a:latin typeface="Arial" panose="020B0604020202020204" pitchFamily="34" charset="0"/>
                <a:ea typeface="宋体" panose="02010600030101010101" pitchFamily="2" charset="-122"/>
              </a:defRPr>
            </a:lvl4pPr>
            <a:lvl5pPr marL="2057400" indent="-228600">
              <a:tabLst>
                <a:tab pos="215900" algn="l"/>
                <a:tab pos="3048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15900" algn="l"/>
                <a:tab pos="3048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15900" algn="l"/>
                <a:tab pos="3048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15900" algn="l"/>
                <a:tab pos="3048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15900" algn="l"/>
                <a:tab pos="3048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600"/>
              </a:lnSpc>
            </a:pPr>
            <a:r>
              <a:rPr lang="en-US" altLang="zh-CN">
                <a:latin typeface="Century Gothic" panose="020B0502020202020204" pitchFamily="34" charset="0"/>
                <a:ea typeface="微软雅黑" panose="020B0503020204020204" pitchFamily="34" charset="-122"/>
              </a:rPr>
              <a:t>		</a:t>
            </a:r>
            <a:r>
              <a:rPr lang="en-US" altLang="zh-CN" sz="2000">
                <a:solidFill>
                  <a:srgbClr val="FFFFFF"/>
                </a:solidFill>
                <a:latin typeface="微软雅黑" panose="020B0503020204020204" pitchFamily="34" charset="-122"/>
                <a:ea typeface="微软雅黑" panose="020B0503020204020204" pitchFamily="34" charset="-122"/>
              </a:rPr>
              <a:t>Portishead</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400"/>
              </a:lnSpc>
            </a:pPr>
            <a:r>
              <a:rPr lang="en-US" altLang="zh-CN">
                <a:latin typeface="Century Gothic" panose="020B0502020202020204" pitchFamily="34" charset="0"/>
                <a:ea typeface="微软雅黑" panose="020B0503020204020204" pitchFamily="34" charset="-122"/>
              </a:rPr>
              <a:t>	</a:t>
            </a:r>
            <a:r>
              <a:rPr lang="en-US" altLang="zh-CN" sz="2000">
                <a:solidFill>
                  <a:srgbClr val="FFFFFF"/>
                </a:solidFill>
                <a:latin typeface="微软雅黑" panose="020B0503020204020204" pitchFamily="34" charset="-122"/>
                <a:ea typeface="微软雅黑" panose="020B0503020204020204" pitchFamily="34" charset="-122"/>
              </a:rPr>
              <a:t>Jack  White</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600"/>
              </a:lnSpc>
            </a:pPr>
            <a:r>
              <a:rPr lang="en-US" altLang="zh-CN" sz="2000">
                <a:solidFill>
                  <a:srgbClr val="FFFFFF"/>
                </a:solidFill>
                <a:latin typeface="微软雅黑" panose="020B0503020204020204" pitchFamily="34" charset="-122"/>
                <a:ea typeface="微软雅黑" panose="020B0503020204020204" pitchFamily="34" charset="-122"/>
              </a:rPr>
              <a:t>Massive  Attack</a:t>
            </a:r>
          </a:p>
        </p:txBody>
      </p:sp>
      <p:sp>
        <p:nvSpPr>
          <p:cNvPr id="61455" name="TextBox 1"/>
          <p:cNvSpPr txBox="1">
            <a:spLocks noChangeArrowheads="1"/>
          </p:cNvSpPr>
          <p:nvPr/>
        </p:nvSpPr>
        <p:spPr bwMode="auto">
          <a:xfrm>
            <a:off x="9094788" y="1976438"/>
            <a:ext cx="2386012"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317500" algn="l"/>
                <a:tab pos="635000" algn="l"/>
              </a:tabLst>
              <a:defRPr>
                <a:solidFill>
                  <a:schemeClr val="tx1"/>
                </a:solidFill>
                <a:latin typeface="Arial" panose="020B0604020202020204" pitchFamily="34" charset="0"/>
                <a:ea typeface="宋体" panose="02010600030101010101" pitchFamily="2" charset="-122"/>
              </a:defRPr>
            </a:lvl1pPr>
            <a:lvl2pPr marL="742950" indent="-285750">
              <a:tabLst>
                <a:tab pos="317500" algn="l"/>
                <a:tab pos="635000" algn="l"/>
              </a:tabLst>
              <a:defRPr>
                <a:solidFill>
                  <a:schemeClr val="tx1"/>
                </a:solidFill>
                <a:latin typeface="Arial" panose="020B0604020202020204" pitchFamily="34" charset="0"/>
                <a:ea typeface="宋体" panose="02010600030101010101" pitchFamily="2" charset="-122"/>
              </a:defRPr>
            </a:lvl2pPr>
            <a:lvl3pPr marL="1143000" indent="-228600">
              <a:tabLst>
                <a:tab pos="317500" algn="l"/>
                <a:tab pos="635000" algn="l"/>
              </a:tabLst>
              <a:defRPr>
                <a:solidFill>
                  <a:schemeClr val="tx1"/>
                </a:solidFill>
                <a:latin typeface="Arial" panose="020B0604020202020204" pitchFamily="34" charset="0"/>
                <a:ea typeface="宋体" panose="02010600030101010101" pitchFamily="2" charset="-122"/>
              </a:defRPr>
            </a:lvl3pPr>
            <a:lvl4pPr marL="1600200" indent="-228600">
              <a:tabLst>
                <a:tab pos="317500" algn="l"/>
                <a:tab pos="635000" algn="l"/>
              </a:tabLst>
              <a:defRPr>
                <a:solidFill>
                  <a:schemeClr val="tx1"/>
                </a:solidFill>
                <a:latin typeface="Arial" panose="020B0604020202020204" pitchFamily="34" charset="0"/>
                <a:ea typeface="宋体" panose="02010600030101010101" pitchFamily="2" charset="-122"/>
              </a:defRPr>
            </a:lvl4pPr>
            <a:lvl5pPr marL="2057400" indent="-228600">
              <a:tabLst>
                <a:tab pos="317500" algn="l"/>
                <a:tab pos="6350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317500" algn="l"/>
                <a:tab pos="6350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317500" algn="l"/>
                <a:tab pos="6350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317500" algn="l"/>
                <a:tab pos="6350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317500" algn="l"/>
                <a:tab pos="6350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600"/>
              </a:lnSpc>
            </a:pPr>
            <a:r>
              <a:rPr lang="en-US" altLang="zh-CN">
                <a:latin typeface="Century Gothic" panose="020B0502020202020204" pitchFamily="34" charset="0"/>
                <a:ea typeface="微软雅黑" panose="020B0503020204020204" pitchFamily="34" charset="-122"/>
              </a:rPr>
              <a:t>		</a:t>
            </a:r>
            <a:r>
              <a:rPr lang="en-US" altLang="zh-CN" sz="2000">
                <a:solidFill>
                  <a:srgbClr val="FFFFFF"/>
                </a:solidFill>
                <a:latin typeface="微软雅黑" panose="020B0503020204020204" pitchFamily="34" charset="-122"/>
                <a:ea typeface="微软雅黑" panose="020B0503020204020204" pitchFamily="34" charset="-122"/>
              </a:rPr>
              <a:t>Kasabian</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600"/>
              </a:lnSpc>
            </a:pPr>
            <a:r>
              <a:rPr lang="en-US" altLang="zh-CN" sz="2000">
                <a:solidFill>
                  <a:srgbClr val="FFFFFF"/>
                </a:solidFill>
                <a:latin typeface="微软雅黑" panose="020B0503020204020204" pitchFamily="34" charset="-122"/>
                <a:ea typeface="微软雅黑" panose="020B0503020204020204" pitchFamily="34" charset="-122"/>
              </a:rPr>
              <a:t>Chemical  Brothers</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2800"/>
              </a:lnSpc>
            </a:pPr>
            <a:r>
              <a:rPr lang="en-US" altLang="zh-CN">
                <a:latin typeface="Century Gothic" panose="020B0502020202020204" pitchFamily="34" charset="0"/>
                <a:ea typeface="微软雅黑" panose="020B0503020204020204" pitchFamily="34" charset="-122"/>
              </a:rPr>
              <a:t>	</a:t>
            </a:r>
            <a:r>
              <a:rPr lang="en-US" altLang="zh-CN" sz="2000">
                <a:solidFill>
                  <a:srgbClr val="FFFFFF"/>
                </a:solidFill>
                <a:latin typeface="微软雅黑" panose="020B0503020204020204" pitchFamily="34" charset="-122"/>
                <a:ea typeface="微软雅黑" panose="020B0503020204020204" pitchFamily="34" charset="-122"/>
              </a:rPr>
              <a:t>Stereophonics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624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634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645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100" y="1570038"/>
            <a:ext cx="11914188" cy="409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TextBox 1"/>
          <p:cNvSpPr txBox="1">
            <a:spLocks noChangeArrowheads="1"/>
          </p:cNvSpPr>
          <p:nvPr/>
        </p:nvSpPr>
        <p:spPr bwMode="auto">
          <a:xfrm>
            <a:off x="2219325" y="2419350"/>
            <a:ext cx="799623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600"/>
              </a:lnSpc>
            </a:pPr>
            <a:r>
              <a:rPr lang="en-US" altLang="zh-CN" sz="6600">
                <a:solidFill>
                  <a:srgbClr val="FFD040"/>
                </a:solidFill>
                <a:latin typeface="微软雅黑" panose="020B0503020204020204" pitchFamily="34" charset="-122"/>
                <a:ea typeface="微软雅黑" panose="020B0503020204020204" pitchFamily="34" charset="-122"/>
              </a:rPr>
              <a:t>人均周浏览时长NO.1</a:t>
            </a:r>
          </a:p>
        </p:txBody>
      </p:sp>
      <p:sp>
        <p:nvSpPr>
          <p:cNvPr id="64519" name="TextBox 1"/>
          <p:cNvSpPr txBox="1">
            <a:spLocks noChangeArrowheads="1"/>
          </p:cNvSpPr>
          <p:nvPr/>
        </p:nvSpPr>
        <p:spPr bwMode="auto">
          <a:xfrm>
            <a:off x="3559175" y="3648075"/>
            <a:ext cx="51974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8800"/>
              </a:lnSpc>
            </a:pPr>
            <a:r>
              <a:rPr lang="en-US" altLang="zh-CN" sz="8800">
                <a:solidFill>
                  <a:srgbClr val="FFD040"/>
                </a:solidFill>
                <a:latin typeface="微软雅黑" panose="020B0503020204020204" pitchFamily="34" charset="-122"/>
                <a:ea typeface="微软雅黑" panose="020B0503020204020204" pitchFamily="34" charset="-122"/>
              </a:rPr>
              <a:t>92:32分钟</a:t>
            </a:r>
          </a:p>
        </p:txBody>
      </p:sp>
      <p:sp>
        <p:nvSpPr>
          <p:cNvPr id="64520" name="TextBox 1"/>
          <p:cNvSpPr txBox="1">
            <a:spLocks noChangeArrowheads="1"/>
          </p:cNvSpPr>
          <p:nvPr/>
        </p:nvSpPr>
        <p:spPr bwMode="auto">
          <a:xfrm>
            <a:off x="4540250" y="6053138"/>
            <a:ext cx="3175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FFFFFF"/>
                </a:solidFill>
                <a:latin typeface="微软雅黑" panose="020B0503020204020204" pitchFamily="34" charset="-122"/>
                <a:ea typeface="微软雅黑" panose="020B0503020204020204" pitchFamily="34" charset="-122"/>
              </a:rPr>
              <a:t>数据来源：iVideoTracker.14.06.02至14.06.08</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8104188" y="3735388"/>
            <a:ext cx="3209925" cy="369887"/>
          </a:xfrm>
          <a:prstGeom prst="rect">
            <a:avLst/>
          </a:prstGeom>
          <a:solidFill>
            <a:schemeClr val="tx1">
              <a:lumMod val="85000"/>
              <a:lumOff val="15000"/>
            </a:schemeClr>
          </a:solidFill>
        </p:spPr>
        <p:txBody>
          <a:bodyPr>
            <a:spAutoFit/>
          </a:bodyPr>
          <a:lstStyle>
            <a:lvl1pPr>
              <a:defRPr>
                <a:solidFill>
                  <a:schemeClr val="tx1"/>
                </a:solidFill>
                <a:latin typeface="Century Gothic" panose="020B0502020202020204" pitchFamily="34" charset="0"/>
                <a:ea typeface="微软雅黑" panose="020B0503020204020204" pitchFamily="34" charset="-122"/>
              </a:defRPr>
            </a:lvl1pPr>
            <a:lvl2pPr marL="742950" indent="-285750">
              <a:defRPr>
                <a:solidFill>
                  <a:schemeClr val="tx1"/>
                </a:solidFill>
                <a:latin typeface="Century Gothic" panose="020B0502020202020204" pitchFamily="34" charset="0"/>
                <a:ea typeface="微软雅黑" panose="020B0503020204020204" pitchFamily="34" charset="-122"/>
              </a:defRPr>
            </a:lvl2pPr>
            <a:lvl3pPr marL="1143000" indent="-228600">
              <a:defRPr>
                <a:solidFill>
                  <a:schemeClr val="tx1"/>
                </a:solidFill>
                <a:latin typeface="Century Gothic" panose="020B0502020202020204" pitchFamily="34" charset="0"/>
                <a:ea typeface="微软雅黑" panose="020B0503020204020204" pitchFamily="34" charset="-122"/>
              </a:defRPr>
            </a:lvl3pPr>
            <a:lvl4pPr marL="1600200" indent="-228600">
              <a:defRPr>
                <a:solidFill>
                  <a:schemeClr val="tx1"/>
                </a:solidFill>
                <a:latin typeface="Century Gothic" panose="020B0502020202020204" pitchFamily="34" charset="0"/>
                <a:ea typeface="微软雅黑" panose="020B0503020204020204" pitchFamily="34" charset="-122"/>
              </a:defRPr>
            </a:lvl4pPr>
            <a:lvl5pPr marL="2057400" indent="-228600">
              <a:defRPr>
                <a:solidFill>
                  <a:schemeClr val="tx1"/>
                </a:solidFill>
                <a:latin typeface="Century Gothic" panose="020B0502020202020204" pitchFamily="34" charset="0"/>
                <a:ea typeface="微软雅黑" panose="020B0503020204020204" pitchFamily="34" charset="-122"/>
              </a:defRPr>
            </a:lvl5pPr>
            <a:lvl6pPr marL="2514600" indent="-228600" defTabSz="457200" fontAlgn="base">
              <a:spcBef>
                <a:spcPct val="0"/>
              </a:spcBef>
              <a:spcAft>
                <a:spcPct val="0"/>
              </a:spcAft>
              <a:defRPr>
                <a:solidFill>
                  <a:schemeClr val="tx1"/>
                </a:solidFill>
                <a:latin typeface="Century Gothic" panose="020B0502020202020204" pitchFamily="34" charset="0"/>
                <a:ea typeface="微软雅黑" panose="020B0503020204020204" pitchFamily="34" charset="-122"/>
              </a:defRPr>
            </a:lvl6pPr>
            <a:lvl7pPr marL="2971800" indent="-228600" defTabSz="457200" fontAlgn="base">
              <a:spcBef>
                <a:spcPct val="0"/>
              </a:spcBef>
              <a:spcAft>
                <a:spcPct val="0"/>
              </a:spcAft>
              <a:defRPr>
                <a:solidFill>
                  <a:schemeClr val="tx1"/>
                </a:solidFill>
                <a:latin typeface="Century Gothic" panose="020B0502020202020204" pitchFamily="34" charset="0"/>
                <a:ea typeface="微软雅黑" panose="020B0503020204020204" pitchFamily="34" charset="-122"/>
              </a:defRPr>
            </a:lvl7pPr>
            <a:lvl8pPr marL="3429000" indent="-228600" defTabSz="457200" fontAlgn="base">
              <a:spcBef>
                <a:spcPct val="0"/>
              </a:spcBef>
              <a:spcAft>
                <a:spcPct val="0"/>
              </a:spcAft>
              <a:defRPr>
                <a:solidFill>
                  <a:schemeClr val="tx1"/>
                </a:solidFill>
                <a:latin typeface="Century Gothic" panose="020B0502020202020204" pitchFamily="34" charset="0"/>
                <a:ea typeface="微软雅黑" panose="020B0503020204020204" pitchFamily="34" charset="-122"/>
              </a:defRPr>
            </a:lvl8pPr>
            <a:lvl9pPr marL="3886200" indent="-228600" defTabSz="457200" fontAlgn="base">
              <a:spcBef>
                <a:spcPct val="0"/>
              </a:spcBef>
              <a:spcAft>
                <a:spcPct val="0"/>
              </a:spcAft>
              <a:defRPr>
                <a:solidFill>
                  <a:schemeClr val="tx1"/>
                </a:solidFill>
                <a:latin typeface="Century Gothic" panose="020B0502020202020204" pitchFamily="34" charset="0"/>
                <a:ea typeface="微软雅黑" panose="020B0503020204020204" pitchFamily="34" charset="-122"/>
              </a:defRPr>
            </a:lvl9pPr>
          </a:lstStyle>
          <a:p>
            <a:pPr algn="r" eaLnBrk="1" hangingPunct="1">
              <a:defRPr/>
            </a:pPr>
            <a:r>
              <a:rPr lang="zh-TW" altLang="en-US" smtClean="0">
                <a:solidFill>
                  <a:schemeClr val="bg1"/>
                </a:solidFill>
                <a:latin typeface="Microsoft JhengHei" panose="020B0604030504040204" pitchFamily="34" charset="-120"/>
                <a:ea typeface="Microsoft JhengHei" panose="020B0604030504040204" pitchFamily="34" charset="-120"/>
              </a:rPr>
              <a:t>传统</a:t>
            </a:r>
            <a:r>
              <a:rPr lang="en-US" altLang="zh-TW" smtClean="0">
                <a:solidFill>
                  <a:schemeClr val="bg1"/>
                </a:solidFill>
                <a:latin typeface="Microsoft JhengHei" panose="020B0604030504040204" pitchFamily="34" charset="-120"/>
                <a:ea typeface="Microsoft JhengHei" panose="020B0604030504040204" pitchFamily="34" charset="-120"/>
              </a:rPr>
              <a:t>”</a:t>
            </a:r>
            <a:r>
              <a:rPr lang="zh-TW" altLang="en-US" smtClean="0">
                <a:solidFill>
                  <a:schemeClr val="bg1"/>
                </a:solidFill>
                <a:latin typeface="Microsoft JhengHei" panose="020B0604030504040204" pitchFamily="34" charset="-120"/>
                <a:ea typeface="Microsoft JhengHei" panose="020B0604030504040204" pitchFamily="34" charset="-120"/>
              </a:rPr>
              <a:t>多屏</a:t>
            </a:r>
            <a:r>
              <a:rPr lang="en-US" altLang="zh-TW" smtClean="0">
                <a:solidFill>
                  <a:schemeClr val="bg1"/>
                </a:solidFill>
                <a:latin typeface="Microsoft JhengHei" panose="020B0604030504040204" pitchFamily="34" charset="-120"/>
                <a:ea typeface="Microsoft JhengHei" panose="020B0604030504040204" pitchFamily="34" charset="-120"/>
              </a:rPr>
              <a:t>”</a:t>
            </a:r>
            <a:r>
              <a:rPr lang="en-US" altLang="zh-CN" smtClean="0">
                <a:solidFill>
                  <a:schemeClr val="bg1"/>
                </a:solidFill>
                <a:latin typeface="微软雅黑" panose="020B0503020204020204" pitchFamily="34" charset="-122"/>
              </a:rPr>
              <a:t>=</a:t>
            </a:r>
            <a:r>
              <a:rPr lang="zh-TW" altLang="en-US" smtClean="0">
                <a:solidFill>
                  <a:schemeClr val="bg1"/>
                </a:solidFill>
                <a:latin typeface="Microsoft JhengHei" panose="020B0604030504040204" pitchFamily="34" charset="-120"/>
                <a:ea typeface="Microsoft JhengHei" panose="020B0604030504040204" pitchFamily="34" charset="-120"/>
              </a:rPr>
              <a:t> </a:t>
            </a:r>
            <a:r>
              <a:rPr lang="en-US" altLang="zh-TW" smtClean="0">
                <a:solidFill>
                  <a:schemeClr val="bg1"/>
                </a:solidFill>
                <a:latin typeface="Microsoft JhengHei" panose="020B0604030504040204" pitchFamily="34" charset="-120"/>
                <a:ea typeface="Microsoft JhengHei" panose="020B0604030504040204" pitchFamily="34" charset="-120"/>
              </a:rPr>
              <a:t>PC+</a:t>
            </a:r>
            <a:r>
              <a:rPr lang="zh-TW" altLang="en-US" smtClean="0">
                <a:solidFill>
                  <a:schemeClr val="bg1"/>
                </a:solidFill>
                <a:latin typeface="Microsoft JhengHei" panose="020B0604030504040204" pitchFamily="34" charset="-120"/>
                <a:ea typeface="Microsoft JhengHei" panose="020B0604030504040204" pitchFamily="34" charset="-120"/>
              </a:rPr>
              <a:t>移动端</a:t>
            </a:r>
            <a:endParaRPr lang="en-US" altLang="zh-TW" smtClean="0">
              <a:solidFill>
                <a:schemeClr val="bg1"/>
              </a:solidFill>
              <a:latin typeface="Microsoft JhengHei" panose="020B0604030504040204" pitchFamily="34" charset="-120"/>
              <a:ea typeface="Microsoft JhengHei" panose="020B0604030504040204" pitchFamily="34" charset="-120"/>
            </a:endParaRPr>
          </a:p>
        </p:txBody>
      </p:sp>
      <p:sp>
        <p:nvSpPr>
          <p:cNvPr id="55" name="矩形 54"/>
          <p:cNvSpPr/>
          <p:nvPr/>
        </p:nvSpPr>
        <p:spPr>
          <a:xfrm>
            <a:off x="6294438" y="4175125"/>
            <a:ext cx="5076825" cy="584200"/>
          </a:xfrm>
          <a:prstGeom prst="rect">
            <a:avLst/>
          </a:prstGeom>
        </p:spPr>
        <p:txBody>
          <a:bodyPr>
            <a:spAutoFit/>
          </a:bodyPr>
          <a:lstStyle/>
          <a:p>
            <a:pPr algn="r" eaLnBrk="1" fontAlgn="auto" hangingPunct="1">
              <a:spcBef>
                <a:spcPts val="0"/>
              </a:spcBef>
              <a:spcAft>
                <a:spcPts val="0"/>
              </a:spcAft>
              <a:defRPr/>
            </a:pPr>
            <a:r>
              <a:rPr lang="en-US" altLang="zh-CN" sz="3200" b="1" dirty="0">
                <a:solidFill>
                  <a:schemeClr val="tx1">
                    <a:lumMod val="85000"/>
                    <a:lumOff val="15000"/>
                  </a:schemeClr>
                </a:solidFill>
                <a:latin typeface="+mn-ea"/>
                <a:ea typeface="+mn-ea"/>
              </a:rPr>
              <a:t>PC</a:t>
            </a:r>
            <a:r>
              <a:rPr lang="zh-CN" altLang="en-US" sz="3200" b="1" dirty="0">
                <a:solidFill>
                  <a:schemeClr val="tx1">
                    <a:lumMod val="85000"/>
                    <a:lumOff val="15000"/>
                  </a:schemeClr>
                </a:solidFill>
                <a:latin typeface="+mn-ea"/>
                <a:ea typeface="+mn-ea"/>
              </a:rPr>
              <a:t>端网页覆盖人数</a:t>
            </a:r>
            <a:r>
              <a:rPr lang="en-US" altLang="zh-CN" sz="3200" b="1" dirty="0">
                <a:solidFill>
                  <a:schemeClr val="accent3">
                    <a:lumMod val="50000"/>
                  </a:schemeClr>
                </a:solidFill>
                <a:latin typeface="+mn-ea"/>
                <a:ea typeface="+mn-ea"/>
              </a:rPr>
              <a:t>=4.6</a:t>
            </a:r>
            <a:r>
              <a:rPr lang="zh-CN" altLang="en-US" sz="3200" b="1" dirty="0">
                <a:solidFill>
                  <a:schemeClr val="accent3">
                    <a:lumMod val="50000"/>
                  </a:schemeClr>
                </a:solidFill>
                <a:latin typeface="+mn-ea"/>
                <a:ea typeface="+mn-ea"/>
              </a:rPr>
              <a:t>亿</a:t>
            </a:r>
            <a:endParaRPr lang="en-US" altLang="zh-CN" sz="3200" b="1" dirty="0">
              <a:solidFill>
                <a:schemeClr val="accent3">
                  <a:lumMod val="50000"/>
                </a:schemeClr>
              </a:solidFill>
              <a:latin typeface="+mn-ea"/>
              <a:ea typeface="+mn-ea"/>
            </a:endParaRPr>
          </a:p>
        </p:txBody>
      </p:sp>
      <p:sp>
        <p:nvSpPr>
          <p:cNvPr id="56" name="矩形 55"/>
          <p:cNvSpPr>
            <a:spLocks noChangeArrowheads="1"/>
          </p:cNvSpPr>
          <p:nvPr/>
        </p:nvSpPr>
        <p:spPr bwMode="auto">
          <a:xfrm>
            <a:off x="6115050" y="4803775"/>
            <a:ext cx="5324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000">
                <a:latin typeface="Century Gothic" panose="020B0502020202020204" pitchFamily="34" charset="0"/>
                <a:ea typeface="微软雅黑" panose="020B0503020204020204" pitchFamily="34" charset="-122"/>
              </a:rPr>
              <a:t>数据来源：艾瑞咨询推出</a:t>
            </a:r>
            <a:r>
              <a:rPr lang="en-US" altLang="zh-CN" sz="1000">
                <a:latin typeface="Century Gothic" panose="020B0502020202020204" pitchFamily="34" charset="0"/>
                <a:ea typeface="微软雅黑" panose="020B0503020204020204" pitchFamily="34" charset="-122"/>
              </a:rPr>
              <a:t>2013</a:t>
            </a:r>
            <a:r>
              <a:rPr lang="zh-CN" altLang="en-US" sz="1000">
                <a:latin typeface="Century Gothic" panose="020B0502020202020204" pitchFamily="34" charset="0"/>
                <a:ea typeface="微软雅黑" panose="020B0503020204020204" pitchFamily="34" charset="-122"/>
              </a:rPr>
              <a:t>年</a:t>
            </a:r>
            <a:r>
              <a:rPr lang="zh-CN" altLang="zh-CN" sz="1000">
                <a:latin typeface="Century Gothic" panose="020B0502020202020204" pitchFamily="34" charset="0"/>
                <a:ea typeface="微软雅黑" panose="020B0503020204020204" pitchFamily="34" charset="-122"/>
              </a:rPr>
              <a:t>8</a:t>
            </a:r>
            <a:r>
              <a:rPr lang="zh-CN" altLang="en-US" sz="1000">
                <a:latin typeface="Century Gothic" panose="020B0502020202020204" pitchFamily="34" charset="0"/>
                <a:ea typeface="微软雅黑" panose="020B0503020204020204" pitchFamily="34" charset="-122"/>
              </a:rPr>
              <a:t>月</a:t>
            </a:r>
            <a:r>
              <a:rPr lang="en-US" altLang="zh-CN" sz="1000">
                <a:latin typeface="Century Gothic" panose="020B0502020202020204" pitchFamily="34" charset="0"/>
                <a:ea typeface="微软雅黑" panose="020B0503020204020204" pitchFamily="34" charset="-122"/>
              </a:rPr>
              <a:t>《</a:t>
            </a:r>
            <a:r>
              <a:rPr lang="zh-CN" altLang="en-US" sz="1000">
                <a:latin typeface="Century Gothic" panose="020B0502020202020204" pitchFamily="34" charset="0"/>
                <a:ea typeface="微软雅黑" panose="020B0503020204020204" pitchFamily="34" charset="-122"/>
              </a:rPr>
              <a:t>中国在线视频</a:t>
            </a:r>
            <a:r>
              <a:rPr lang="en-US" altLang="zh-CN" sz="1000">
                <a:latin typeface="Century Gothic" panose="020B0502020202020204" pitchFamily="34" charset="0"/>
                <a:ea typeface="微软雅黑" panose="020B0503020204020204" pitchFamily="34" charset="-122"/>
              </a:rPr>
              <a:t>PC</a:t>
            </a:r>
            <a:r>
              <a:rPr lang="zh-CN" altLang="en-US" sz="1000">
                <a:latin typeface="Century Gothic" panose="020B0502020202020204" pitchFamily="34" charset="0"/>
                <a:ea typeface="微软雅黑" panose="020B0503020204020204" pitchFamily="34" charset="-122"/>
              </a:rPr>
              <a:t>端与</a:t>
            </a:r>
            <a:r>
              <a:rPr lang="en-US" altLang="zh-CN" sz="1000">
                <a:latin typeface="Century Gothic" panose="020B0502020202020204" pitchFamily="34" charset="0"/>
                <a:ea typeface="微软雅黑" panose="020B0503020204020204" pitchFamily="34" charset="-122"/>
              </a:rPr>
              <a:t>PC</a:t>
            </a:r>
            <a:r>
              <a:rPr lang="zh-CN" altLang="en-US" sz="1000">
                <a:latin typeface="Century Gothic" panose="020B0502020202020204" pitchFamily="34" charset="0"/>
                <a:ea typeface="微软雅黑" panose="020B0503020204020204" pitchFamily="34" charset="-122"/>
              </a:rPr>
              <a:t>客户端月度覆盖用户规模</a:t>
            </a:r>
            <a:r>
              <a:rPr lang="en-US" altLang="zh-CN" sz="1000">
                <a:latin typeface="Century Gothic" panose="020B0502020202020204" pitchFamily="34" charset="0"/>
                <a:ea typeface="微软雅黑" panose="020B0503020204020204" pitchFamily="34" charset="-122"/>
              </a:rPr>
              <a:t>》</a:t>
            </a:r>
            <a:endParaRPr lang="zh-CN" altLang="en-US" sz="1000">
              <a:latin typeface="Century Gothic" panose="020B0502020202020204" pitchFamily="34" charset="0"/>
              <a:ea typeface="微软雅黑" panose="020B0503020204020204" pitchFamily="34" charset="-122"/>
            </a:endParaRPr>
          </a:p>
        </p:txBody>
      </p:sp>
      <p:grpSp>
        <p:nvGrpSpPr>
          <p:cNvPr id="2" name="组 66"/>
          <p:cNvGrpSpPr>
            <a:grpSpLocks/>
          </p:cNvGrpSpPr>
          <p:nvPr/>
        </p:nvGrpSpPr>
        <p:grpSpPr bwMode="auto">
          <a:xfrm>
            <a:off x="7926388" y="2514600"/>
            <a:ext cx="3403600" cy="1179513"/>
            <a:chOff x="7671987" y="2425501"/>
            <a:chExt cx="3658362" cy="1268170"/>
          </a:xfrm>
        </p:grpSpPr>
        <p:pic>
          <p:nvPicPr>
            <p:cNvPr id="20646" name="图片 56" descr="11副本.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71987" y="2425501"/>
              <a:ext cx="1978345" cy="126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7" name="图片 57" descr="ih.png"/>
            <p:cNvPicPr>
              <a:picLocks noChangeAspect="1"/>
            </p:cNvPicPr>
            <p:nvPr/>
          </p:nvPicPr>
          <p:blipFill>
            <a:blip r:embed="rId3">
              <a:grayscl/>
              <a:biLevel thresh="50000"/>
              <a:extLst>
                <a:ext uri="{28A0092B-C50C-407E-A947-70E740481C1C}">
                  <a14:useLocalDpi xmlns:a14="http://schemas.microsoft.com/office/drawing/2010/main" val="0"/>
                </a:ext>
              </a:extLst>
            </a:blip>
            <a:srcRect/>
            <a:stretch>
              <a:fillRect/>
            </a:stretch>
          </p:blipFill>
          <p:spPr bwMode="auto">
            <a:xfrm>
              <a:off x="9584531" y="2699586"/>
              <a:ext cx="448186"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8" name="图片 58" descr="ipad.png"/>
            <p:cNvPicPr>
              <a:picLocks noChangeAspect="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rot="5400000">
              <a:off x="10322007" y="2466469"/>
              <a:ext cx="830450" cy="118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4"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88" y="123825"/>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38" y="123825"/>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123825"/>
            <a:ext cx="4794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7"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123825"/>
            <a:ext cx="4810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123825"/>
            <a:ext cx="4810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9"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6850" y="123825"/>
            <a:ext cx="4794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313" y="123825"/>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1"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9363" y="123825"/>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88" y="14366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3"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38" y="14366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1436688"/>
            <a:ext cx="4794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1436688"/>
            <a:ext cx="481013"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1436688"/>
            <a:ext cx="481013"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6850" y="1436688"/>
            <a:ext cx="4794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313" y="14366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9363" y="14366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88" y="2768600"/>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38" y="2768600"/>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2"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2768600"/>
            <a:ext cx="4794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3"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2768600"/>
            <a:ext cx="4810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2768600"/>
            <a:ext cx="4810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6850" y="2768600"/>
            <a:ext cx="4794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313" y="2768600"/>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9363" y="2768600"/>
            <a:ext cx="4810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88" y="4132263"/>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38" y="4132263"/>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4132263"/>
            <a:ext cx="4794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4132263"/>
            <a:ext cx="481013"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4132263"/>
            <a:ext cx="481013"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6850" y="4132263"/>
            <a:ext cx="4794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313" y="4132263"/>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9363" y="4132263"/>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88" y="54371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38" y="54371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5437188"/>
            <a:ext cx="4794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5437188"/>
            <a:ext cx="481013"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5437188"/>
            <a:ext cx="481013"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6850" y="5437188"/>
            <a:ext cx="4794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313" y="54371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 name="Picture 2" descr="F:\视觉要素\PNG\man_person_mens_roo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9363" y="5437188"/>
            <a:ext cx="4810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3838"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163" y="119063"/>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450"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150"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0850"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1550" y="119063"/>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4538"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5238"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5938" y="119063"/>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8225"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8925"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9625"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325" y="119063"/>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2613"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3313"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4013"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94713" y="119063"/>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22088"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17000"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37700"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58400" y="119063"/>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9100" y="119063"/>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01388" y="119063"/>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00"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8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188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258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328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6275"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6975"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7675"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9963"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0663"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1363"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2063"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4350"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5050"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5750"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26450"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53825"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4873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943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9013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10838" y="1473200"/>
            <a:ext cx="4524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3125" y="1473200"/>
            <a:ext cx="45243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3838"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163" y="2789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450"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150"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0850"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1550" y="2789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4538"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5238"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5938" y="2789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8225"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8925"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9625"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325" y="2789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2613"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3313"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4013"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94713" y="2789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22088"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17000"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37700"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58400" y="2789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9100" y="2789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01388" y="2789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6850"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76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46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316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386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412908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7550"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8250"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8950" y="412908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238"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1938"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2638"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3338" y="412908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5625"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6325"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7025"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67725" y="412908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95100"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001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1071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31413" y="412908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52113" y="412908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74400" y="412908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6850"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76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46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316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386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4563" y="5456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7550"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8250"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8950" y="5456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238"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1938"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2638"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3338" y="5456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9"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5625"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0"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6325"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7025"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2"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67725" y="5456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3"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95100"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4"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001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5"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1071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6"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31413" y="5456238"/>
            <a:ext cx="452437"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7"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52113" y="5456238"/>
            <a:ext cx="4540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8" name="Picture 2" descr="F:\视觉要素\PNG\man_person_mens_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74400" y="5456238"/>
            <a:ext cx="4524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9" name="圆角矩形 498"/>
          <p:cNvSpPr/>
          <p:nvPr/>
        </p:nvSpPr>
        <p:spPr>
          <a:xfrm>
            <a:off x="3421063" y="2120900"/>
            <a:ext cx="8269287" cy="3175000"/>
          </a:xfrm>
          <a:prstGeom prst="roundRect">
            <a:avLst>
              <a:gd name="adj" fmla="val 8120"/>
            </a:avLst>
          </a:prstGeom>
          <a:solidFill>
            <a:schemeClr val="bg1">
              <a:alpha val="98000"/>
            </a:schemeClr>
          </a:solidFill>
          <a:ln>
            <a:noFill/>
          </a:ln>
        </p:spPr>
        <p:style>
          <a:lnRef idx="1">
            <a:schemeClr val="dk1"/>
          </a:lnRef>
          <a:fillRef idx="2">
            <a:schemeClr val="dk1"/>
          </a:fillRef>
          <a:effectRef idx="1">
            <a:schemeClr val="dk1"/>
          </a:effectRef>
          <a:fontRef idx="minor">
            <a:schemeClr val="dk1"/>
          </a:fontRef>
        </p:style>
        <p:txBody>
          <a:bodyPr anchor="ctr"/>
          <a:lstStyle/>
          <a:p>
            <a:pPr algn="ctr" eaLnBrk="1" fontAlgn="auto" hangingPunct="1">
              <a:spcBef>
                <a:spcPts val="0"/>
              </a:spcBef>
              <a:spcAft>
                <a:spcPts val="0"/>
              </a:spcAft>
              <a:defRPr/>
            </a:pPr>
            <a:endParaRPr kumimoji="1" lang="zh-CN" altLang="en-US"/>
          </a:p>
        </p:txBody>
      </p:sp>
      <p:sp>
        <p:nvSpPr>
          <p:cNvPr id="500" name="矩形 499"/>
          <p:cNvSpPr>
            <a:spLocks noChangeArrowheads="1"/>
          </p:cNvSpPr>
          <p:nvPr/>
        </p:nvSpPr>
        <p:spPr bwMode="auto">
          <a:xfrm>
            <a:off x="8335963" y="3735388"/>
            <a:ext cx="3211512" cy="40005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TW" altLang="en-US" sz="2000">
                <a:latin typeface="Microsoft JhengHei" panose="020B0604030504040204" pitchFamily="34" charset="-120"/>
                <a:ea typeface="Microsoft JhengHei" panose="020B0604030504040204" pitchFamily="34" charset="-120"/>
              </a:rPr>
              <a:t>乐视生态独有五屏终端</a:t>
            </a:r>
            <a:endParaRPr lang="en-US" altLang="zh-TW" sz="2000">
              <a:latin typeface="Microsoft JhengHei" panose="020B0604030504040204" pitchFamily="34" charset="-120"/>
              <a:ea typeface="Microsoft JhengHei" panose="020B0604030504040204" pitchFamily="34" charset="-120"/>
            </a:endParaRPr>
          </a:p>
        </p:txBody>
      </p:sp>
      <p:sp>
        <p:nvSpPr>
          <p:cNvPr id="501" name="矩形 500"/>
          <p:cNvSpPr/>
          <p:nvPr/>
        </p:nvSpPr>
        <p:spPr>
          <a:xfrm>
            <a:off x="2038350" y="4175125"/>
            <a:ext cx="9509125" cy="584200"/>
          </a:xfrm>
          <a:prstGeom prst="rect">
            <a:avLst/>
          </a:prstGeom>
        </p:spPr>
        <p:txBody>
          <a:bodyPr>
            <a:spAutoFit/>
          </a:bodyPr>
          <a:lstStyle/>
          <a:p>
            <a:pPr algn="r" eaLnBrk="1" fontAlgn="auto" hangingPunct="1">
              <a:spcBef>
                <a:spcPts val="0"/>
              </a:spcBef>
              <a:spcAft>
                <a:spcPts val="0"/>
              </a:spcAft>
              <a:defRPr/>
            </a:pPr>
            <a:r>
              <a:rPr lang="en-US" altLang="zh-CN" sz="3200" b="1" dirty="0">
                <a:solidFill>
                  <a:schemeClr val="tx1">
                    <a:lumMod val="85000"/>
                    <a:lumOff val="15000"/>
                  </a:schemeClr>
                </a:solidFill>
                <a:latin typeface="+mn-ea"/>
                <a:ea typeface="+mn-ea"/>
              </a:rPr>
              <a:t>PC+PHONE+PAD+TV+MOVIE</a:t>
            </a:r>
            <a:r>
              <a:rPr lang="zh-CN" altLang="en-US" sz="3200" b="1" dirty="0">
                <a:solidFill>
                  <a:schemeClr val="tx1">
                    <a:lumMod val="85000"/>
                    <a:lumOff val="15000"/>
                  </a:schemeClr>
                </a:solidFill>
                <a:latin typeface="+mn-ea"/>
                <a:ea typeface="+mn-ea"/>
              </a:rPr>
              <a:t>覆盖</a:t>
            </a:r>
            <a:r>
              <a:rPr lang="en-US" altLang="zh-CN" sz="3200" b="1" dirty="0">
                <a:solidFill>
                  <a:srgbClr val="FF0000"/>
                </a:solidFill>
                <a:latin typeface="+mn-ea"/>
                <a:ea typeface="+mn-ea"/>
              </a:rPr>
              <a:t>14</a:t>
            </a:r>
            <a:r>
              <a:rPr lang="zh-CN" altLang="en-US" sz="3200" b="1" dirty="0">
                <a:solidFill>
                  <a:srgbClr val="FF0000"/>
                </a:solidFill>
                <a:latin typeface="+mn-ea"/>
                <a:ea typeface="+mn-ea"/>
              </a:rPr>
              <a:t>亿</a:t>
            </a:r>
            <a:endParaRPr lang="en-US" altLang="zh-CN" sz="3200" b="1" dirty="0">
              <a:solidFill>
                <a:srgbClr val="FF0000"/>
              </a:solidFill>
              <a:latin typeface="+mn-ea"/>
              <a:ea typeface="+mn-ea"/>
            </a:endParaRPr>
          </a:p>
        </p:txBody>
      </p:sp>
      <p:sp>
        <p:nvSpPr>
          <p:cNvPr id="502" name="矩形 501"/>
          <p:cNvSpPr>
            <a:spLocks noChangeArrowheads="1"/>
          </p:cNvSpPr>
          <p:nvPr/>
        </p:nvSpPr>
        <p:spPr bwMode="auto">
          <a:xfrm>
            <a:off x="6221413" y="4803775"/>
            <a:ext cx="53260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000">
                <a:latin typeface="Century Gothic" panose="020B0502020202020204" pitchFamily="34" charset="0"/>
                <a:ea typeface="微软雅黑" panose="020B0503020204020204" pitchFamily="34" charset="-122"/>
              </a:rPr>
              <a:t>PC</a:t>
            </a:r>
            <a:r>
              <a:rPr lang="zh-CN" altLang="en-US" sz="1000">
                <a:latin typeface="Century Gothic" panose="020B0502020202020204" pitchFamily="34" charset="0"/>
                <a:ea typeface="微软雅黑" panose="020B0503020204020204" pitchFamily="34" charset="-122"/>
              </a:rPr>
              <a:t>端单一屏在线视频用户规模已经趋于稳定，智能大屏重新定义互联网生活。</a:t>
            </a:r>
          </a:p>
        </p:txBody>
      </p:sp>
      <p:pic>
        <p:nvPicPr>
          <p:cNvPr id="503" name="图片 502" descr="5屏生活ICON调电视.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146800" y="2633663"/>
            <a:ext cx="5400675"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00"/>
                                        <p:tgtEl>
                                          <p:spTgt spid="224"/>
                                        </p:tgtEl>
                                      </p:cBhvr>
                                    </p:animEffect>
                                  </p:childTnLst>
                                </p:cTn>
                              </p:par>
                            </p:childTnLst>
                          </p:cTn>
                        </p:par>
                        <p:par>
                          <p:cTn id="8" fill="hold" nodeType="afterGroup">
                            <p:stCondLst>
                              <p:cond delay="100"/>
                            </p:stCondLst>
                            <p:childTnLst>
                              <p:par>
                                <p:cTn id="9" presetID="10" presetClass="entr" presetSubtype="0" fill="hold" nodeType="afterEffect">
                                  <p:stCondLst>
                                    <p:cond delay="0"/>
                                  </p:stCondLst>
                                  <p:childTnLst>
                                    <p:set>
                                      <p:cBhvr>
                                        <p:cTn id="10" dur="1" fill="hold">
                                          <p:stCondLst>
                                            <p:cond delay="0"/>
                                          </p:stCondLst>
                                        </p:cTn>
                                        <p:tgtEl>
                                          <p:spTgt spid="225"/>
                                        </p:tgtEl>
                                        <p:attrNameLst>
                                          <p:attrName>style.visibility</p:attrName>
                                        </p:attrNameLst>
                                      </p:cBhvr>
                                      <p:to>
                                        <p:strVal val="visible"/>
                                      </p:to>
                                    </p:set>
                                    <p:animEffect transition="in" filter="fade">
                                      <p:cBhvr>
                                        <p:cTn id="11" dur="100"/>
                                        <p:tgtEl>
                                          <p:spTgt spid="225"/>
                                        </p:tgtEl>
                                      </p:cBhvr>
                                    </p:animEffect>
                                  </p:childTnLst>
                                </p:cTn>
                              </p:par>
                            </p:childTnLst>
                          </p:cTn>
                        </p:par>
                        <p:par>
                          <p:cTn id="12" fill="hold" nodeType="afterGroup">
                            <p:stCondLst>
                              <p:cond delay="200"/>
                            </p:stCondLst>
                            <p:childTnLst>
                              <p:par>
                                <p:cTn id="13" presetID="10" presetClass="entr" presetSubtype="0" fill="hold" nodeType="afterEffect">
                                  <p:stCondLst>
                                    <p:cond delay="0"/>
                                  </p:stCondLst>
                                  <p:childTnLst>
                                    <p:set>
                                      <p:cBhvr>
                                        <p:cTn id="14" dur="1" fill="hold">
                                          <p:stCondLst>
                                            <p:cond delay="0"/>
                                          </p:stCondLst>
                                        </p:cTn>
                                        <p:tgtEl>
                                          <p:spTgt spid="226"/>
                                        </p:tgtEl>
                                        <p:attrNameLst>
                                          <p:attrName>style.visibility</p:attrName>
                                        </p:attrNameLst>
                                      </p:cBhvr>
                                      <p:to>
                                        <p:strVal val="visible"/>
                                      </p:to>
                                    </p:set>
                                    <p:animEffect transition="in" filter="fade">
                                      <p:cBhvr>
                                        <p:cTn id="15" dur="100"/>
                                        <p:tgtEl>
                                          <p:spTgt spid="226"/>
                                        </p:tgtEl>
                                      </p:cBhvr>
                                    </p:animEffect>
                                  </p:childTnLst>
                                </p:cTn>
                              </p:par>
                            </p:childTnLst>
                          </p:cTn>
                        </p:par>
                        <p:par>
                          <p:cTn id="16" fill="hold" nodeType="afterGroup">
                            <p:stCondLst>
                              <p:cond delay="300"/>
                            </p:stCondLst>
                            <p:childTnLst>
                              <p:par>
                                <p:cTn id="17" presetID="10" presetClass="entr" presetSubtype="0" fill="hold" nodeType="afterEffect">
                                  <p:stCondLst>
                                    <p:cond delay="0"/>
                                  </p:stCondLst>
                                  <p:childTnLst>
                                    <p:set>
                                      <p:cBhvr>
                                        <p:cTn id="18" dur="1" fill="hold">
                                          <p:stCondLst>
                                            <p:cond delay="0"/>
                                          </p:stCondLst>
                                        </p:cTn>
                                        <p:tgtEl>
                                          <p:spTgt spid="227"/>
                                        </p:tgtEl>
                                        <p:attrNameLst>
                                          <p:attrName>style.visibility</p:attrName>
                                        </p:attrNameLst>
                                      </p:cBhvr>
                                      <p:to>
                                        <p:strVal val="visible"/>
                                      </p:to>
                                    </p:set>
                                    <p:animEffect transition="in" filter="fade">
                                      <p:cBhvr>
                                        <p:cTn id="19" dur="100"/>
                                        <p:tgtEl>
                                          <p:spTgt spid="227"/>
                                        </p:tgtEl>
                                      </p:cBhvr>
                                    </p:animEffect>
                                  </p:childTnLst>
                                </p:cTn>
                              </p:par>
                            </p:childTnLst>
                          </p:cTn>
                        </p:par>
                        <p:par>
                          <p:cTn id="20" fill="hold" nodeType="afterGroup">
                            <p:stCondLst>
                              <p:cond delay="400"/>
                            </p:stCondLst>
                            <p:childTnLst>
                              <p:par>
                                <p:cTn id="21" presetID="10" presetClass="entr" presetSubtype="0" fill="hold" nodeType="after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fade">
                                      <p:cBhvr>
                                        <p:cTn id="23" dur="100"/>
                                        <p:tgtEl>
                                          <p:spTgt spid="228"/>
                                        </p:tgtEl>
                                      </p:cBhvr>
                                    </p:animEffect>
                                  </p:childTnLst>
                                </p:cTn>
                              </p:par>
                            </p:childTnLst>
                          </p:cTn>
                        </p:par>
                        <p:par>
                          <p:cTn id="24" fill="hold" nodeType="afterGroup">
                            <p:stCondLst>
                              <p:cond delay="500"/>
                            </p:stCondLst>
                            <p:childTnLst>
                              <p:par>
                                <p:cTn id="25" presetID="10" presetClass="entr" presetSubtype="0" fill="hold" nodeType="afterEffect">
                                  <p:stCondLst>
                                    <p:cond delay="0"/>
                                  </p:stCondLst>
                                  <p:childTnLst>
                                    <p:set>
                                      <p:cBhvr>
                                        <p:cTn id="26" dur="1" fill="hold">
                                          <p:stCondLst>
                                            <p:cond delay="0"/>
                                          </p:stCondLst>
                                        </p:cTn>
                                        <p:tgtEl>
                                          <p:spTgt spid="229"/>
                                        </p:tgtEl>
                                        <p:attrNameLst>
                                          <p:attrName>style.visibility</p:attrName>
                                        </p:attrNameLst>
                                      </p:cBhvr>
                                      <p:to>
                                        <p:strVal val="visible"/>
                                      </p:to>
                                    </p:set>
                                    <p:animEffect transition="in" filter="fade">
                                      <p:cBhvr>
                                        <p:cTn id="27" dur="100"/>
                                        <p:tgtEl>
                                          <p:spTgt spid="229"/>
                                        </p:tgtEl>
                                      </p:cBhvr>
                                    </p:animEffect>
                                  </p:childTnLst>
                                </p:cTn>
                              </p:par>
                            </p:childTnLst>
                          </p:cTn>
                        </p:par>
                        <p:par>
                          <p:cTn id="28" fill="hold" nodeType="afterGroup">
                            <p:stCondLst>
                              <p:cond delay="600"/>
                            </p:stCondLst>
                            <p:childTnLst>
                              <p:par>
                                <p:cTn id="29" presetID="10" presetClass="entr" presetSubtype="0" fill="hold" nodeType="afterEffect">
                                  <p:stCondLst>
                                    <p:cond delay="0"/>
                                  </p:stCondLst>
                                  <p:childTnLst>
                                    <p:set>
                                      <p:cBhvr>
                                        <p:cTn id="30" dur="1" fill="hold">
                                          <p:stCondLst>
                                            <p:cond delay="0"/>
                                          </p:stCondLst>
                                        </p:cTn>
                                        <p:tgtEl>
                                          <p:spTgt spid="230"/>
                                        </p:tgtEl>
                                        <p:attrNameLst>
                                          <p:attrName>style.visibility</p:attrName>
                                        </p:attrNameLst>
                                      </p:cBhvr>
                                      <p:to>
                                        <p:strVal val="visible"/>
                                      </p:to>
                                    </p:set>
                                    <p:animEffect transition="in" filter="fade">
                                      <p:cBhvr>
                                        <p:cTn id="31" dur="100"/>
                                        <p:tgtEl>
                                          <p:spTgt spid="230"/>
                                        </p:tgtEl>
                                      </p:cBhvr>
                                    </p:animEffect>
                                  </p:childTnLst>
                                </p:cTn>
                              </p:par>
                            </p:childTnLst>
                          </p:cTn>
                        </p:par>
                        <p:par>
                          <p:cTn id="32" fill="hold" nodeType="afterGroup">
                            <p:stCondLst>
                              <p:cond delay="700"/>
                            </p:stCondLst>
                            <p:childTnLst>
                              <p:par>
                                <p:cTn id="33" presetID="10" presetClass="entr" presetSubtype="0" fill="hold" nodeType="afterEffect">
                                  <p:stCondLst>
                                    <p:cond delay="0"/>
                                  </p:stCondLst>
                                  <p:childTnLst>
                                    <p:set>
                                      <p:cBhvr>
                                        <p:cTn id="34" dur="1" fill="hold">
                                          <p:stCondLst>
                                            <p:cond delay="0"/>
                                          </p:stCondLst>
                                        </p:cTn>
                                        <p:tgtEl>
                                          <p:spTgt spid="231"/>
                                        </p:tgtEl>
                                        <p:attrNameLst>
                                          <p:attrName>style.visibility</p:attrName>
                                        </p:attrNameLst>
                                      </p:cBhvr>
                                      <p:to>
                                        <p:strVal val="visible"/>
                                      </p:to>
                                    </p:set>
                                    <p:animEffect transition="in" filter="fade">
                                      <p:cBhvr>
                                        <p:cTn id="35" dur="100"/>
                                        <p:tgtEl>
                                          <p:spTgt spid="231"/>
                                        </p:tgtEl>
                                      </p:cBhvr>
                                    </p:animEffect>
                                  </p:childTnLst>
                                </p:cTn>
                              </p:par>
                            </p:childTnLst>
                          </p:cTn>
                        </p:par>
                        <p:par>
                          <p:cTn id="36" fill="hold" nodeType="afterGroup">
                            <p:stCondLst>
                              <p:cond delay="800"/>
                            </p:stCondLst>
                            <p:childTnLst>
                              <p:par>
                                <p:cTn id="37" presetID="10" presetClass="entr" presetSubtype="0" fill="hold" nodeType="afterEffect">
                                  <p:stCondLst>
                                    <p:cond delay="0"/>
                                  </p:stCondLst>
                                  <p:childTnLst>
                                    <p:set>
                                      <p:cBhvr>
                                        <p:cTn id="38" dur="1" fill="hold">
                                          <p:stCondLst>
                                            <p:cond delay="0"/>
                                          </p:stCondLst>
                                        </p:cTn>
                                        <p:tgtEl>
                                          <p:spTgt spid="232"/>
                                        </p:tgtEl>
                                        <p:attrNameLst>
                                          <p:attrName>style.visibility</p:attrName>
                                        </p:attrNameLst>
                                      </p:cBhvr>
                                      <p:to>
                                        <p:strVal val="visible"/>
                                      </p:to>
                                    </p:set>
                                    <p:animEffect transition="in" filter="fade">
                                      <p:cBhvr>
                                        <p:cTn id="39" dur="100"/>
                                        <p:tgtEl>
                                          <p:spTgt spid="232"/>
                                        </p:tgtEl>
                                      </p:cBhvr>
                                    </p:animEffect>
                                  </p:childTnLst>
                                </p:cTn>
                              </p:par>
                            </p:childTnLst>
                          </p:cTn>
                        </p:par>
                        <p:par>
                          <p:cTn id="40" fill="hold" nodeType="afterGroup">
                            <p:stCondLst>
                              <p:cond delay="900"/>
                            </p:stCondLst>
                            <p:childTnLst>
                              <p:par>
                                <p:cTn id="41" presetID="10" presetClass="entr" presetSubtype="0" fill="hold" nodeType="afterEffect">
                                  <p:stCondLst>
                                    <p:cond delay="0"/>
                                  </p:stCondLst>
                                  <p:childTnLst>
                                    <p:set>
                                      <p:cBhvr>
                                        <p:cTn id="42" dur="1" fill="hold">
                                          <p:stCondLst>
                                            <p:cond delay="0"/>
                                          </p:stCondLst>
                                        </p:cTn>
                                        <p:tgtEl>
                                          <p:spTgt spid="233"/>
                                        </p:tgtEl>
                                        <p:attrNameLst>
                                          <p:attrName>style.visibility</p:attrName>
                                        </p:attrNameLst>
                                      </p:cBhvr>
                                      <p:to>
                                        <p:strVal val="visible"/>
                                      </p:to>
                                    </p:set>
                                    <p:animEffect transition="in" filter="fade">
                                      <p:cBhvr>
                                        <p:cTn id="43" dur="100"/>
                                        <p:tgtEl>
                                          <p:spTgt spid="233"/>
                                        </p:tgtEl>
                                      </p:cBhvr>
                                    </p:animEffect>
                                  </p:childTnLst>
                                </p:cTn>
                              </p:par>
                            </p:childTnLst>
                          </p:cTn>
                        </p:par>
                        <p:par>
                          <p:cTn id="44" fill="hold" nodeType="afterGroup">
                            <p:stCondLst>
                              <p:cond delay="1000"/>
                            </p:stCondLst>
                            <p:childTnLst>
                              <p:par>
                                <p:cTn id="45" presetID="10" presetClass="entr" presetSubtype="0" fill="hold" nodeType="afterEffect">
                                  <p:stCondLst>
                                    <p:cond delay="0"/>
                                  </p:stCondLst>
                                  <p:childTnLst>
                                    <p:set>
                                      <p:cBhvr>
                                        <p:cTn id="46" dur="1" fill="hold">
                                          <p:stCondLst>
                                            <p:cond delay="0"/>
                                          </p:stCondLst>
                                        </p:cTn>
                                        <p:tgtEl>
                                          <p:spTgt spid="234"/>
                                        </p:tgtEl>
                                        <p:attrNameLst>
                                          <p:attrName>style.visibility</p:attrName>
                                        </p:attrNameLst>
                                      </p:cBhvr>
                                      <p:to>
                                        <p:strVal val="visible"/>
                                      </p:to>
                                    </p:set>
                                    <p:animEffect transition="in" filter="fade">
                                      <p:cBhvr>
                                        <p:cTn id="47" dur="100"/>
                                        <p:tgtEl>
                                          <p:spTgt spid="234"/>
                                        </p:tgtEl>
                                      </p:cBhvr>
                                    </p:animEffect>
                                  </p:childTnLst>
                                </p:cTn>
                              </p:par>
                            </p:childTnLst>
                          </p:cTn>
                        </p:par>
                        <p:par>
                          <p:cTn id="48" fill="hold" nodeType="afterGroup">
                            <p:stCondLst>
                              <p:cond delay="1100"/>
                            </p:stCondLst>
                            <p:childTnLst>
                              <p:par>
                                <p:cTn id="49" presetID="10" presetClass="entr" presetSubtype="0" fill="hold" nodeType="afterEffect">
                                  <p:stCondLst>
                                    <p:cond delay="0"/>
                                  </p:stCondLst>
                                  <p:childTnLst>
                                    <p:set>
                                      <p:cBhvr>
                                        <p:cTn id="50" dur="1" fill="hold">
                                          <p:stCondLst>
                                            <p:cond delay="0"/>
                                          </p:stCondLst>
                                        </p:cTn>
                                        <p:tgtEl>
                                          <p:spTgt spid="235"/>
                                        </p:tgtEl>
                                        <p:attrNameLst>
                                          <p:attrName>style.visibility</p:attrName>
                                        </p:attrNameLst>
                                      </p:cBhvr>
                                      <p:to>
                                        <p:strVal val="visible"/>
                                      </p:to>
                                    </p:set>
                                    <p:animEffect transition="in" filter="fade">
                                      <p:cBhvr>
                                        <p:cTn id="51" dur="100"/>
                                        <p:tgtEl>
                                          <p:spTgt spid="235"/>
                                        </p:tgtEl>
                                      </p:cBhvr>
                                    </p:animEffect>
                                  </p:childTnLst>
                                </p:cTn>
                              </p:par>
                            </p:childTnLst>
                          </p:cTn>
                        </p:par>
                        <p:par>
                          <p:cTn id="52" fill="hold" nodeType="afterGroup">
                            <p:stCondLst>
                              <p:cond delay="1200"/>
                            </p:stCondLst>
                            <p:childTnLst>
                              <p:par>
                                <p:cTn id="53" presetID="10" presetClass="entr" presetSubtype="0" fill="hold" nodeType="afterEffect">
                                  <p:stCondLst>
                                    <p:cond delay="0"/>
                                  </p:stCondLst>
                                  <p:childTnLst>
                                    <p:set>
                                      <p:cBhvr>
                                        <p:cTn id="54" dur="1" fill="hold">
                                          <p:stCondLst>
                                            <p:cond delay="0"/>
                                          </p:stCondLst>
                                        </p:cTn>
                                        <p:tgtEl>
                                          <p:spTgt spid="236"/>
                                        </p:tgtEl>
                                        <p:attrNameLst>
                                          <p:attrName>style.visibility</p:attrName>
                                        </p:attrNameLst>
                                      </p:cBhvr>
                                      <p:to>
                                        <p:strVal val="visible"/>
                                      </p:to>
                                    </p:set>
                                    <p:animEffect transition="in" filter="fade">
                                      <p:cBhvr>
                                        <p:cTn id="55" dur="100"/>
                                        <p:tgtEl>
                                          <p:spTgt spid="236"/>
                                        </p:tgtEl>
                                      </p:cBhvr>
                                    </p:animEffect>
                                  </p:childTnLst>
                                </p:cTn>
                              </p:par>
                            </p:childTnLst>
                          </p:cTn>
                        </p:par>
                        <p:par>
                          <p:cTn id="56" fill="hold" nodeType="afterGroup">
                            <p:stCondLst>
                              <p:cond delay="1300"/>
                            </p:stCondLst>
                            <p:childTnLst>
                              <p:par>
                                <p:cTn id="57" presetID="10" presetClass="entr" presetSubtype="0" fill="hold" nodeType="afterEffect">
                                  <p:stCondLst>
                                    <p:cond delay="0"/>
                                  </p:stCondLst>
                                  <p:childTnLst>
                                    <p:set>
                                      <p:cBhvr>
                                        <p:cTn id="58" dur="1" fill="hold">
                                          <p:stCondLst>
                                            <p:cond delay="0"/>
                                          </p:stCondLst>
                                        </p:cTn>
                                        <p:tgtEl>
                                          <p:spTgt spid="237"/>
                                        </p:tgtEl>
                                        <p:attrNameLst>
                                          <p:attrName>style.visibility</p:attrName>
                                        </p:attrNameLst>
                                      </p:cBhvr>
                                      <p:to>
                                        <p:strVal val="visible"/>
                                      </p:to>
                                    </p:set>
                                    <p:animEffect transition="in" filter="fade">
                                      <p:cBhvr>
                                        <p:cTn id="59" dur="100"/>
                                        <p:tgtEl>
                                          <p:spTgt spid="237"/>
                                        </p:tgtEl>
                                      </p:cBhvr>
                                    </p:animEffect>
                                  </p:childTnLst>
                                </p:cTn>
                              </p:par>
                            </p:childTnLst>
                          </p:cTn>
                        </p:par>
                        <p:par>
                          <p:cTn id="60" fill="hold" nodeType="afterGroup">
                            <p:stCondLst>
                              <p:cond delay="1400"/>
                            </p:stCondLst>
                            <p:childTnLst>
                              <p:par>
                                <p:cTn id="61" presetID="10" presetClass="entr" presetSubtype="0" fill="hold" nodeType="afterEffect">
                                  <p:stCondLst>
                                    <p:cond delay="0"/>
                                  </p:stCondLst>
                                  <p:childTnLst>
                                    <p:set>
                                      <p:cBhvr>
                                        <p:cTn id="62" dur="1" fill="hold">
                                          <p:stCondLst>
                                            <p:cond delay="0"/>
                                          </p:stCondLst>
                                        </p:cTn>
                                        <p:tgtEl>
                                          <p:spTgt spid="238"/>
                                        </p:tgtEl>
                                        <p:attrNameLst>
                                          <p:attrName>style.visibility</p:attrName>
                                        </p:attrNameLst>
                                      </p:cBhvr>
                                      <p:to>
                                        <p:strVal val="visible"/>
                                      </p:to>
                                    </p:set>
                                    <p:animEffect transition="in" filter="fade">
                                      <p:cBhvr>
                                        <p:cTn id="63" dur="100"/>
                                        <p:tgtEl>
                                          <p:spTgt spid="238"/>
                                        </p:tgtEl>
                                      </p:cBhvr>
                                    </p:animEffect>
                                  </p:childTnLst>
                                </p:cTn>
                              </p:par>
                            </p:childTnLst>
                          </p:cTn>
                        </p:par>
                        <p:par>
                          <p:cTn id="64" fill="hold" nodeType="afterGroup">
                            <p:stCondLst>
                              <p:cond delay="1500"/>
                            </p:stCondLst>
                            <p:childTnLst>
                              <p:par>
                                <p:cTn id="65" presetID="10" presetClass="entr" presetSubtype="0" fill="hold" nodeType="afterEffect">
                                  <p:stCondLst>
                                    <p:cond delay="0"/>
                                  </p:stCondLst>
                                  <p:childTnLst>
                                    <p:set>
                                      <p:cBhvr>
                                        <p:cTn id="66" dur="1" fill="hold">
                                          <p:stCondLst>
                                            <p:cond delay="0"/>
                                          </p:stCondLst>
                                        </p:cTn>
                                        <p:tgtEl>
                                          <p:spTgt spid="239"/>
                                        </p:tgtEl>
                                        <p:attrNameLst>
                                          <p:attrName>style.visibility</p:attrName>
                                        </p:attrNameLst>
                                      </p:cBhvr>
                                      <p:to>
                                        <p:strVal val="visible"/>
                                      </p:to>
                                    </p:set>
                                    <p:animEffect transition="in" filter="fade">
                                      <p:cBhvr>
                                        <p:cTn id="67" dur="100"/>
                                        <p:tgtEl>
                                          <p:spTgt spid="239"/>
                                        </p:tgtEl>
                                      </p:cBhvr>
                                    </p:animEffect>
                                  </p:childTnLst>
                                </p:cTn>
                              </p:par>
                            </p:childTnLst>
                          </p:cTn>
                        </p:par>
                        <p:par>
                          <p:cTn id="68" fill="hold" nodeType="afterGroup">
                            <p:stCondLst>
                              <p:cond delay="1600"/>
                            </p:stCondLst>
                            <p:childTnLst>
                              <p:par>
                                <p:cTn id="69" presetID="10" presetClass="entr" presetSubtype="0" fill="hold" nodeType="afterEffect">
                                  <p:stCondLst>
                                    <p:cond delay="0"/>
                                  </p:stCondLst>
                                  <p:childTnLst>
                                    <p:set>
                                      <p:cBhvr>
                                        <p:cTn id="70" dur="1" fill="hold">
                                          <p:stCondLst>
                                            <p:cond delay="0"/>
                                          </p:stCondLst>
                                        </p:cTn>
                                        <p:tgtEl>
                                          <p:spTgt spid="240"/>
                                        </p:tgtEl>
                                        <p:attrNameLst>
                                          <p:attrName>style.visibility</p:attrName>
                                        </p:attrNameLst>
                                      </p:cBhvr>
                                      <p:to>
                                        <p:strVal val="visible"/>
                                      </p:to>
                                    </p:set>
                                    <p:animEffect transition="in" filter="fade">
                                      <p:cBhvr>
                                        <p:cTn id="71" dur="100"/>
                                        <p:tgtEl>
                                          <p:spTgt spid="240"/>
                                        </p:tgtEl>
                                      </p:cBhvr>
                                    </p:animEffect>
                                  </p:childTnLst>
                                </p:cTn>
                              </p:par>
                            </p:childTnLst>
                          </p:cTn>
                        </p:par>
                        <p:par>
                          <p:cTn id="72" fill="hold" nodeType="afterGroup">
                            <p:stCondLst>
                              <p:cond delay="1700"/>
                            </p:stCondLst>
                            <p:childTnLst>
                              <p:par>
                                <p:cTn id="73" presetID="10" presetClass="entr" presetSubtype="0" fill="hold" nodeType="afterEffect">
                                  <p:stCondLst>
                                    <p:cond delay="0"/>
                                  </p:stCondLst>
                                  <p:childTnLst>
                                    <p:set>
                                      <p:cBhvr>
                                        <p:cTn id="74" dur="1" fill="hold">
                                          <p:stCondLst>
                                            <p:cond delay="0"/>
                                          </p:stCondLst>
                                        </p:cTn>
                                        <p:tgtEl>
                                          <p:spTgt spid="241"/>
                                        </p:tgtEl>
                                        <p:attrNameLst>
                                          <p:attrName>style.visibility</p:attrName>
                                        </p:attrNameLst>
                                      </p:cBhvr>
                                      <p:to>
                                        <p:strVal val="visible"/>
                                      </p:to>
                                    </p:set>
                                    <p:animEffect transition="in" filter="fade">
                                      <p:cBhvr>
                                        <p:cTn id="75" dur="100"/>
                                        <p:tgtEl>
                                          <p:spTgt spid="241"/>
                                        </p:tgtEl>
                                      </p:cBhvr>
                                    </p:animEffect>
                                  </p:childTnLst>
                                </p:cTn>
                              </p:par>
                            </p:childTnLst>
                          </p:cTn>
                        </p:par>
                        <p:par>
                          <p:cTn id="76" fill="hold" nodeType="afterGroup">
                            <p:stCondLst>
                              <p:cond delay="1800"/>
                            </p:stCondLst>
                            <p:childTnLst>
                              <p:par>
                                <p:cTn id="77" presetID="10" presetClass="entr" presetSubtype="0" fill="hold" nodeType="afterEffect">
                                  <p:stCondLst>
                                    <p:cond delay="0"/>
                                  </p:stCondLst>
                                  <p:childTnLst>
                                    <p:set>
                                      <p:cBhvr>
                                        <p:cTn id="78" dur="1" fill="hold">
                                          <p:stCondLst>
                                            <p:cond delay="0"/>
                                          </p:stCondLst>
                                        </p:cTn>
                                        <p:tgtEl>
                                          <p:spTgt spid="242"/>
                                        </p:tgtEl>
                                        <p:attrNameLst>
                                          <p:attrName>style.visibility</p:attrName>
                                        </p:attrNameLst>
                                      </p:cBhvr>
                                      <p:to>
                                        <p:strVal val="visible"/>
                                      </p:to>
                                    </p:set>
                                    <p:animEffect transition="in" filter="fade">
                                      <p:cBhvr>
                                        <p:cTn id="79" dur="100"/>
                                        <p:tgtEl>
                                          <p:spTgt spid="242"/>
                                        </p:tgtEl>
                                      </p:cBhvr>
                                    </p:animEffect>
                                  </p:childTnLst>
                                </p:cTn>
                              </p:par>
                            </p:childTnLst>
                          </p:cTn>
                        </p:par>
                        <p:par>
                          <p:cTn id="80" fill="hold" nodeType="afterGroup">
                            <p:stCondLst>
                              <p:cond delay="1900"/>
                            </p:stCondLst>
                            <p:childTnLst>
                              <p:par>
                                <p:cTn id="81" presetID="10" presetClass="entr" presetSubtype="0" fill="hold" nodeType="afterEffect">
                                  <p:stCondLst>
                                    <p:cond delay="0"/>
                                  </p:stCondLst>
                                  <p:childTnLst>
                                    <p:set>
                                      <p:cBhvr>
                                        <p:cTn id="82" dur="1" fill="hold">
                                          <p:stCondLst>
                                            <p:cond delay="0"/>
                                          </p:stCondLst>
                                        </p:cTn>
                                        <p:tgtEl>
                                          <p:spTgt spid="243"/>
                                        </p:tgtEl>
                                        <p:attrNameLst>
                                          <p:attrName>style.visibility</p:attrName>
                                        </p:attrNameLst>
                                      </p:cBhvr>
                                      <p:to>
                                        <p:strVal val="visible"/>
                                      </p:to>
                                    </p:set>
                                    <p:animEffect transition="in" filter="fade">
                                      <p:cBhvr>
                                        <p:cTn id="83" dur="100"/>
                                        <p:tgtEl>
                                          <p:spTgt spid="243"/>
                                        </p:tgtEl>
                                      </p:cBhvr>
                                    </p:animEffect>
                                  </p:childTnLst>
                                </p:cTn>
                              </p:par>
                            </p:childTnLst>
                          </p:cTn>
                        </p:par>
                        <p:par>
                          <p:cTn id="84" fill="hold" nodeType="afterGroup">
                            <p:stCondLst>
                              <p:cond delay="2000"/>
                            </p:stCondLst>
                            <p:childTnLst>
                              <p:par>
                                <p:cTn id="85" presetID="10" presetClass="entr" presetSubtype="0" fill="hold" nodeType="afterEffect">
                                  <p:stCondLst>
                                    <p:cond delay="0"/>
                                  </p:stCondLst>
                                  <p:childTnLst>
                                    <p:set>
                                      <p:cBhvr>
                                        <p:cTn id="86" dur="1" fill="hold">
                                          <p:stCondLst>
                                            <p:cond delay="0"/>
                                          </p:stCondLst>
                                        </p:cTn>
                                        <p:tgtEl>
                                          <p:spTgt spid="244"/>
                                        </p:tgtEl>
                                        <p:attrNameLst>
                                          <p:attrName>style.visibility</p:attrName>
                                        </p:attrNameLst>
                                      </p:cBhvr>
                                      <p:to>
                                        <p:strVal val="visible"/>
                                      </p:to>
                                    </p:set>
                                    <p:animEffect transition="in" filter="fade">
                                      <p:cBhvr>
                                        <p:cTn id="87" dur="100"/>
                                        <p:tgtEl>
                                          <p:spTgt spid="244"/>
                                        </p:tgtEl>
                                      </p:cBhvr>
                                    </p:animEffect>
                                  </p:childTnLst>
                                </p:cTn>
                              </p:par>
                            </p:childTnLst>
                          </p:cTn>
                        </p:par>
                        <p:par>
                          <p:cTn id="88" fill="hold" nodeType="afterGroup">
                            <p:stCondLst>
                              <p:cond delay="2100"/>
                            </p:stCondLst>
                            <p:childTnLst>
                              <p:par>
                                <p:cTn id="89" presetID="10" presetClass="entr" presetSubtype="0" fill="hold" nodeType="afterEffect">
                                  <p:stCondLst>
                                    <p:cond delay="0"/>
                                  </p:stCondLst>
                                  <p:childTnLst>
                                    <p:set>
                                      <p:cBhvr>
                                        <p:cTn id="90" dur="1" fill="hold">
                                          <p:stCondLst>
                                            <p:cond delay="0"/>
                                          </p:stCondLst>
                                        </p:cTn>
                                        <p:tgtEl>
                                          <p:spTgt spid="245"/>
                                        </p:tgtEl>
                                        <p:attrNameLst>
                                          <p:attrName>style.visibility</p:attrName>
                                        </p:attrNameLst>
                                      </p:cBhvr>
                                      <p:to>
                                        <p:strVal val="visible"/>
                                      </p:to>
                                    </p:set>
                                    <p:animEffect transition="in" filter="fade">
                                      <p:cBhvr>
                                        <p:cTn id="91" dur="100"/>
                                        <p:tgtEl>
                                          <p:spTgt spid="245"/>
                                        </p:tgtEl>
                                      </p:cBhvr>
                                    </p:animEffect>
                                  </p:childTnLst>
                                </p:cTn>
                              </p:par>
                            </p:childTnLst>
                          </p:cTn>
                        </p:par>
                        <p:par>
                          <p:cTn id="92" fill="hold" nodeType="afterGroup">
                            <p:stCondLst>
                              <p:cond delay="2200"/>
                            </p:stCondLst>
                            <p:childTnLst>
                              <p:par>
                                <p:cTn id="93" presetID="10" presetClass="entr" presetSubtype="0" fill="hold" nodeType="afterEffect">
                                  <p:stCondLst>
                                    <p:cond delay="0"/>
                                  </p:stCondLst>
                                  <p:childTnLst>
                                    <p:set>
                                      <p:cBhvr>
                                        <p:cTn id="94" dur="1" fill="hold">
                                          <p:stCondLst>
                                            <p:cond delay="0"/>
                                          </p:stCondLst>
                                        </p:cTn>
                                        <p:tgtEl>
                                          <p:spTgt spid="246"/>
                                        </p:tgtEl>
                                        <p:attrNameLst>
                                          <p:attrName>style.visibility</p:attrName>
                                        </p:attrNameLst>
                                      </p:cBhvr>
                                      <p:to>
                                        <p:strVal val="visible"/>
                                      </p:to>
                                    </p:set>
                                    <p:animEffect transition="in" filter="fade">
                                      <p:cBhvr>
                                        <p:cTn id="95" dur="100"/>
                                        <p:tgtEl>
                                          <p:spTgt spid="246"/>
                                        </p:tgtEl>
                                      </p:cBhvr>
                                    </p:animEffect>
                                  </p:childTnLst>
                                </p:cTn>
                              </p:par>
                            </p:childTnLst>
                          </p:cTn>
                        </p:par>
                        <p:par>
                          <p:cTn id="96" fill="hold" nodeType="afterGroup">
                            <p:stCondLst>
                              <p:cond delay="2300"/>
                            </p:stCondLst>
                            <p:childTnLst>
                              <p:par>
                                <p:cTn id="97" presetID="10" presetClass="entr" presetSubtype="0" fill="hold" nodeType="afterEffect">
                                  <p:stCondLst>
                                    <p:cond delay="0"/>
                                  </p:stCondLst>
                                  <p:childTnLst>
                                    <p:set>
                                      <p:cBhvr>
                                        <p:cTn id="98" dur="1" fill="hold">
                                          <p:stCondLst>
                                            <p:cond delay="0"/>
                                          </p:stCondLst>
                                        </p:cTn>
                                        <p:tgtEl>
                                          <p:spTgt spid="247"/>
                                        </p:tgtEl>
                                        <p:attrNameLst>
                                          <p:attrName>style.visibility</p:attrName>
                                        </p:attrNameLst>
                                      </p:cBhvr>
                                      <p:to>
                                        <p:strVal val="visible"/>
                                      </p:to>
                                    </p:set>
                                    <p:animEffect transition="in" filter="fade">
                                      <p:cBhvr>
                                        <p:cTn id="99" dur="100"/>
                                        <p:tgtEl>
                                          <p:spTgt spid="247"/>
                                        </p:tgtEl>
                                      </p:cBhvr>
                                    </p:animEffect>
                                  </p:childTnLst>
                                </p:cTn>
                              </p:par>
                            </p:childTnLst>
                          </p:cTn>
                        </p:par>
                        <p:par>
                          <p:cTn id="100" fill="hold" nodeType="afterGroup">
                            <p:stCondLst>
                              <p:cond delay="2400"/>
                            </p:stCondLst>
                            <p:childTnLst>
                              <p:par>
                                <p:cTn id="101" presetID="10" presetClass="entr" presetSubtype="0" fill="hold" nodeType="after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fade">
                                      <p:cBhvr>
                                        <p:cTn id="103" dur="100"/>
                                        <p:tgtEl>
                                          <p:spTgt spid="248"/>
                                        </p:tgtEl>
                                      </p:cBhvr>
                                    </p:animEffect>
                                  </p:childTnLst>
                                </p:cTn>
                              </p:par>
                            </p:childTnLst>
                          </p:cTn>
                        </p:par>
                        <p:par>
                          <p:cTn id="104" fill="hold" nodeType="afterGroup">
                            <p:stCondLst>
                              <p:cond delay="2500"/>
                            </p:stCondLst>
                            <p:childTnLst>
                              <p:par>
                                <p:cTn id="105" presetID="10" presetClass="entr" presetSubtype="0" fill="hold" nodeType="afterEffect">
                                  <p:stCondLst>
                                    <p:cond delay="0"/>
                                  </p:stCondLst>
                                  <p:childTnLst>
                                    <p:set>
                                      <p:cBhvr>
                                        <p:cTn id="106" dur="1" fill="hold">
                                          <p:stCondLst>
                                            <p:cond delay="0"/>
                                          </p:stCondLst>
                                        </p:cTn>
                                        <p:tgtEl>
                                          <p:spTgt spid="249"/>
                                        </p:tgtEl>
                                        <p:attrNameLst>
                                          <p:attrName>style.visibility</p:attrName>
                                        </p:attrNameLst>
                                      </p:cBhvr>
                                      <p:to>
                                        <p:strVal val="visible"/>
                                      </p:to>
                                    </p:set>
                                    <p:animEffect transition="in" filter="fade">
                                      <p:cBhvr>
                                        <p:cTn id="107" dur="110"/>
                                        <p:tgtEl>
                                          <p:spTgt spid="249"/>
                                        </p:tgtEl>
                                      </p:cBhvr>
                                    </p:animEffect>
                                  </p:childTnLst>
                                </p:cTn>
                              </p:par>
                            </p:childTnLst>
                          </p:cTn>
                        </p:par>
                        <p:par>
                          <p:cTn id="108" fill="hold" nodeType="afterGroup">
                            <p:stCondLst>
                              <p:cond delay="2610"/>
                            </p:stCondLst>
                            <p:childTnLst>
                              <p:par>
                                <p:cTn id="109" presetID="10" presetClass="entr" presetSubtype="0" fill="hold" nodeType="afterEffect">
                                  <p:stCondLst>
                                    <p:cond delay="0"/>
                                  </p:stCondLst>
                                  <p:childTnLst>
                                    <p:set>
                                      <p:cBhvr>
                                        <p:cTn id="110" dur="1" fill="hold">
                                          <p:stCondLst>
                                            <p:cond delay="0"/>
                                          </p:stCondLst>
                                        </p:cTn>
                                        <p:tgtEl>
                                          <p:spTgt spid="250"/>
                                        </p:tgtEl>
                                        <p:attrNameLst>
                                          <p:attrName>style.visibility</p:attrName>
                                        </p:attrNameLst>
                                      </p:cBhvr>
                                      <p:to>
                                        <p:strVal val="visible"/>
                                      </p:to>
                                    </p:set>
                                    <p:animEffect transition="in" filter="fade">
                                      <p:cBhvr>
                                        <p:cTn id="111" dur="100"/>
                                        <p:tgtEl>
                                          <p:spTgt spid="250"/>
                                        </p:tgtEl>
                                      </p:cBhvr>
                                    </p:animEffect>
                                  </p:childTnLst>
                                </p:cTn>
                              </p:par>
                            </p:childTnLst>
                          </p:cTn>
                        </p:par>
                        <p:par>
                          <p:cTn id="112" fill="hold" nodeType="afterGroup">
                            <p:stCondLst>
                              <p:cond delay="2710"/>
                            </p:stCondLst>
                            <p:childTnLst>
                              <p:par>
                                <p:cTn id="113" presetID="10" presetClass="entr" presetSubtype="0" fill="hold" nodeType="after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
                                        <p:tgtEl>
                                          <p:spTgt spid="251"/>
                                        </p:tgtEl>
                                      </p:cBhvr>
                                    </p:animEffect>
                                  </p:childTnLst>
                                </p:cTn>
                              </p:par>
                            </p:childTnLst>
                          </p:cTn>
                        </p:par>
                        <p:par>
                          <p:cTn id="116" fill="hold" nodeType="afterGroup">
                            <p:stCondLst>
                              <p:cond delay="2810"/>
                            </p:stCondLst>
                            <p:childTnLst>
                              <p:par>
                                <p:cTn id="117" presetID="10" presetClass="entr" presetSubtype="0" fill="hold" nodeType="afterEffect">
                                  <p:stCondLst>
                                    <p:cond delay="0"/>
                                  </p:stCondLst>
                                  <p:childTnLst>
                                    <p:set>
                                      <p:cBhvr>
                                        <p:cTn id="118" dur="1" fill="hold">
                                          <p:stCondLst>
                                            <p:cond delay="0"/>
                                          </p:stCondLst>
                                        </p:cTn>
                                        <p:tgtEl>
                                          <p:spTgt spid="252"/>
                                        </p:tgtEl>
                                        <p:attrNameLst>
                                          <p:attrName>style.visibility</p:attrName>
                                        </p:attrNameLst>
                                      </p:cBhvr>
                                      <p:to>
                                        <p:strVal val="visible"/>
                                      </p:to>
                                    </p:set>
                                    <p:animEffect transition="in" filter="fade">
                                      <p:cBhvr>
                                        <p:cTn id="119" dur="100"/>
                                        <p:tgtEl>
                                          <p:spTgt spid="252"/>
                                        </p:tgtEl>
                                      </p:cBhvr>
                                    </p:animEffect>
                                  </p:childTnLst>
                                </p:cTn>
                              </p:par>
                            </p:childTnLst>
                          </p:cTn>
                        </p:par>
                        <p:par>
                          <p:cTn id="120" fill="hold" nodeType="afterGroup">
                            <p:stCondLst>
                              <p:cond delay="2910"/>
                            </p:stCondLst>
                            <p:childTnLst>
                              <p:par>
                                <p:cTn id="121" presetID="10" presetClass="entr" presetSubtype="0" fill="hold" nodeType="afterEffect">
                                  <p:stCondLst>
                                    <p:cond delay="0"/>
                                  </p:stCondLst>
                                  <p:childTnLst>
                                    <p:set>
                                      <p:cBhvr>
                                        <p:cTn id="122" dur="1" fill="hold">
                                          <p:stCondLst>
                                            <p:cond delay="0"/>
                                          </p:stCondLst>
                                        </p:cTn>
                                        <p:tgtEl>
                                          <p:spTgt spid="253"/>
                                        </p:tgtEl>
                                        <p:attrNameLst>
                                          <p:attrName>style.visibility</p:attrName>
                                        </p:attrNameLst>
                                      </p:cBhvr>
                                      <p:to>
                                        <p:strVal val="visible"/>
                                      </p:to>
                                    </p:set>
                                    <p:animEffect transition="in" filter="fade">
                                      <p:cBhvr>
                                        <p:cTn id="123" dur="100"/>
                                        <p:tgtEl>
                                          <p:spTgt spid="253"/>
                                        </p:tgtEl>
                                      </p:cBhvr>
                                    </p:animEffect>
                                  </p:childTnLst>
                                </p:cTn>
                              </p:par>
                            </p:childTnLst>
                          </p:cTn>
                        </p:par>
                        <p:par>
                          <p:cTn id="124" fill="hold" nodeType="afterGroup">
                            <p:stCondLst>
                              <p:cond delay="3010"/>
                            </p:stCondLst>
                            <p:childTnLst>
                              <p:par>
                                <p:cTn id="125" presetID="10" presetClass="entr" presetSubtype="0" fill="hold" nodeType="afterEffect">
                                  <p:stCondLst>
                                    <p:cond delay="0"/>
                                  </p:stCondLst>
                                  <p:childTnLst>
                                    <p:set>
                                      <p:cBhvr>
                                        <p:cTn id="126" dur="1" fill="hold">
                                          <p:stCondLst>
                                            <p:cond delay="0"/>
                                          </p:stCondLst>
                                        </p:cTn>
                                        <p:tgtEl>
                                          <p:spTgt spid="254"/>
                                        </p:tgtEl>
                                        <p:attrNameLst>
                                          <p:attrName>style.visibility</p:attrName>
                                        </p:attrNameLst>
                                      </p:cBhvr>
                                      <p:to>
                                        <p:strVal val="visible"/>
                                      </p:to>
                                    </p:set>
                                    <p:animEffect transition="in" filter="fade">
                                      <p:cBhvr>
                                        <p:cTn id="127" dur="100"/>
                                        <p:tgtEl>
                                          <p:spTgt spid="254"/>
                                        </p:tgtEl>
                                      </p:cBhvr>
                                    </p:animEffect>
                                  </p:childTnLst>
                                </p:cTn>
                              </p:par>
                            </p:childTnLst>
                          </p:cTn>
                        </p:par>
                        <p:par>
                          <p:cTn id="128" fill="hold" nodeType="afterGroup">
                            <p:stCondLst>
                              <p:cond delay="3110"/>
                            </p:stCondLst>
                            <p:childTnLst>
                              <p:par>
                                <p:cTn id="129" presetID="10" presetClass="entr" presetSubtype="0" fill="hold" nodeType="afterEffect">
                                  <p:stCondLst>
                                    <p:cond delay="0"/>
                                  </p:stCondLst>
                                  <p:childTnLst>
                                    <p:set>
                                      <p:cBhvr>
                                        <p:cTn id="130" dur="1" fill="hold">
                                          <p:stCondLst>
                                            <p:cond delay="0"/>
                                          </p:stCondLst>
                                        </p:cTn>
                                        <p:tgtEl>
                                          <p:spTgt spid="255"/>
                                        </p:tgtEl>
                                        <p:attrNameLst>
                                          <p:attrName>style.visibility</p:attrName>
                                        </p:attrNameLst>
                                      </p:cBhvr>
                                      <p:to>
                                        <p:strVal val="visible"/>
                                      </p:to>
                                    </p:set>
                                    <p:animEffect transition="in" filter="fade">
                                      <p:cBhvr>
                                        <p:cTn id="131" dur="100"/>
                                        <p:tgtEl>
                                          <p:spTgt spid="255"/>
                                        </p:tgtEl>
                                      </p:cBhvr>
                                    </p:animEffect>
                                  </p:childTnLst>
                                </p:cTn>
                              </p:par>
                            </p:childTnLst>
                          </p:cTn>
                        </p:par>
                        <p:par>
                          <p:cTn id="132" fill="hold" nodeType="afterGroup">
                            <p:stCondLst>
                              <p:cond delay="3210"/>
                            </p:stCondLst>
                            <p:childTnLst>
                              <p:par>
                                <p:cTn id="133" presetID="10" presetClass="entr" presetSubtype="0" fill="hold" nodeType="afterEffect">
                                  <p:stCondLst>
                                    <p:cond delay="0"/>
                                  </p:stCondLst>
                                  <p:childTnLst>
                                    <p:set>
                                      <p:cBhvr>
                                        <p:cTn id="134" dur="1" fill="hold">
                                          <p:stCondLst>
                                            <p:cond delay="0"/>
                                          </p:stCondLst>
                                        </p:cTn>
                                        <p:tgtEl>
                                          <p:spTgt spid="256"/>
                                        </p:tgtEl>
                                        <p:attrNameLst>
                                          <p:attrName>style.visibility</p:attrName>
                                        </p:attrNameLst>
                                      </p:cBhvr>
                                      <p:to>
                                        <p:strVal val="visible"/>
                                      </p:to>
                                    </p:set>
                                    <p:animEffect transition="in" filter="fade">
                                      <p:cBhvr>
                                        <p:cTn id="135" dur="100"/>
                                        <p:tgtEl>
                                          <p:spTgt spid="256"/>
                                        </p:tgtEl>
                                      </p:cBhvr>
                                    </p:animEffect>
                                  </p:childTnLst>
                                </p:cTn>
                              </p:par>
                            </p:childTnLst>
                          </p:cTn>
                        </p:par>
                        <p:par>
                          <p:cTn id="136" fill="hold" nodeType="afterGroup">
                            <p:stCondLst>
                              <p:cond delay="3310"/>
                            </p:stCondLst>
                            <p:childTnLst>
                              <p:par>
                                <p:cTn id="137" presetID="10" presetClass="entr" presetSubtype="0" fill="hold" nodeType="afterEffect">
                                  <p:stCondLst>
                                    <p:cond delay="0"/>
                                  </p:stCondLst>
                                  <p:childTnLst>
                                    <p:set>
                                      <p:cBhvr>
                                        <p:cTn id="138" dur="1" fill="hold">
                                          <p:stCondLst>
                                            <p:cond delay="0"/>
                                          </p:stCondLst>
                                        </p:cTn>
                                        <p:tgtEl>
                                          <p:spTgt spid="257"/>
                                        </p:tgtEl>
                                        <p:attrNameLst>
                                          <p:attrName>style.visibility</p:attrName>
                                        </p:attrNameLst>
                                      </p:cBhvr>
                                      <p:to>
                                        <p:strVal val="visible"/>
                                      </p:to>
                                    </p:set>
                                    <p:animEffect transition="in" filter="fade">
                                      <p:cBhvr>
                                        <p:cTn id="139" dur="100"/>
                                        <p:tgtEl>
                                          <p:spTgt spid="257"/>
                                        </p:tgtEl>
                                      </p:cBhvr>
                                    </p:animEffect>
                                  </p:childTnLst>
                                </p:cTn>
                              </p:par>
                            </p:childTnLst>
                          </p:cTn>
                        </p:par>
                        <p:par>
                          <p:cTn id="140" fill="hold" nodeType="afterGroup">
                            <p:stCondLst>
                              <p:cond delay="3410"/>
                            </p:stCondLst>
                            <p:childTnLst>
                              <p:par>
                                <p:cTn id="141" presetID="10" presetClass="entr" presetSubtype="0" fill="hold" nodeType="afterEffect">
                                  <p:stCondLst>
                                    <p:cond delay="0"/>
                                  </p:stCondLst>
                                  <p:childTnLst>
                                    <p:set>
                                      <p:cBhvr>
                                        <p:cTn id="142" dur="1" fill="hold">
                                          <p:stCondLst>
                                            <p:cond delay="0"/>
                                          </p:stCondLst>
                                        </p:cTn>
                                        <p:tgtEl>
                                          <p:spTgt spid="258"/>
                                        </p:tgtEl>
                                        <p:attrNameLst>
                                          <p:attrName>style.visibility</p:attrName>
                                        </p:attrNameLst>
                                      </p:cBhvr>
                                      <p:to>
                                        <p:strVal val="visible"/>
                                      </p:to>
                                    </p:set>
                                    <p:animEffect transition="in" filter="fade">
                                      <p:cBhvr>
                                        <p:cTn id="143" dur="100"/>
                                        <p:tgtEl>
                                          <p:spTgt spid="258"/>
                                        </p:tgtEl>
                                      </p:cBhvr>
                                    </p:animEffect>
                                  </p:childTnLst>
                                </p:cTn>
                              </p:par>
                            </p:childTnLst>
                          </p:cTn>
                        </p:par>
                        <p:par>
                          <p:cTn id="144" fill="hold" nodeType="afterGroup">
                            <p:stCondLst>
                              <p:cond delay="3510"/>
                            </p:stCondLst>
                            <p:childTnLst>
                              <p:par>
                                <p:cTn id="145" presetID="10" presetClass="entr" presetSubtype="0" fill="hold" nodeType="afterEffect">
                                  <p:stCondLst>
                                    <p:cond delay="0"/>
                                  </p:stCondLst>
                                  <p:childTnLst>
                                    <p:set>
                                      <p:cBhvr>
                                        <p:cTn id="146" dur="1" fill="hold">
                                          <p:stCondLst>
                                            <p:cond delay="0"/>
                                          </p:stCondLst>
                                        </p:cTn>
                                        <p:tgtEl>
                                          <p:spTgt spid="259"/>
                                        </p:tgtEl>
                                        <p:attrNameLst>
                                          <p:attrName>style.visibility</p:attrName>
                                        </p:attrNameLst>
                                      </p:cBhvr>
                                      <p:to>
                                        <p:strVal val="visible"/>
                                      </p:to>
                                    </p:set>
                                    <p:animEffect transition="in" filter="fade">
                                      <p:cBhvr>
                                        <p:cTn id="147" dur="100"/>
                                        <p:tgtEl>
                                          <p:spTgt spid="259"/>
                                        </p:tgtEl>
                                      </p:cBhvr>
                                    </p:animEffect>
                                  </p:childTnLst>
                                </p:cTn>
                              </p:par>
                            </p:childTnLst>
                          </p:cTn>
                        </p:par>
                        <p:par>
                          <p:cTn id="148" fill="hold" nodeType="afterGroup">
                            <p:stCondLst>
                              <p:cond delay="3610"/>
                            </p:stCondLst>
                            <p:childTnLst>
                              <p:par>
                                <p:cTn id="149" presetID="10" presetClass="entr" presetSubtype="0" fill="hold" nodeType="afterEffect">
                                  <p:stCondLst>
                                    <p:cond delay="0"/>
                                  </p:stCondLst>
                                  <p:childTnLst>
                                    <p:set>
                                      <p:cBhvr>
                                        <p:cTn id="150" dur="1" fill="hold">
                                          <p:stCondLst>
                                            <p:cond delay="0"/>
                                          </p:stCondLst>
                                        </p:cTn>
                                        <p:tgtEl>
                                          <p:spTgt spid="260"/>
                                        </p:tgtEl>
                                        <p:attrNameLst>
                                          <p:attrName>style.visibility</p:attrName>
                                        </p:attrNameLst>
                                      </p:cBhvr>
                                      <p:to>
                                        <p:strVal val="visible"/>
                                      </p:to>
                                    </p:set>
                                    <p:animEffect transition="in" filter="fade">
                                      <p:cBhvr>
                                        <p:cTn id="151" dur="100"/>
                                        <p:tgtEl>
                                          <p:spTgt spid="260"/>
                                        </p:tgtEl>
                                      </p:cBhvr>
                                    </p:animEffect>
                                  </p:childTnLst>
                                </p:cTn>
                              </p:par>
                            </p:childTnLst>
                          </p:cTn>
                        </p:par>
                        <p:par>
                          <p:cTn id="152" fill="hold" nodeType="afterGroup">
                            <p:stCondLst>
                              <p:cond delay="3710"/>
                            </p:stCondLst>
                            <p:childTnLst>
                              <p:par>
                                <p:cTn id="153" presetID="10" presetClass="entr" presetSubtype="0" fill="hold" nodeType="afterEffect">
                                  <p:stCondLst>
                                    <p:cond delay="0"/>
                                  </p:stCondLst>
                                  <p:childTnLst>
                                    <p:set>
                                      <p:cBhvr>
                                        <p:cTn id="154" dur="1" fill="hold">
                                          <p:stCondLst>
                                            <p:cond delay="0"/>
                                          </p:stCondLst>
                                        </p:cTn>
                                        <p:tgtEl>
                                          <p:spTgt spid="261"/>
                                        </p:tgtEl>
                                        <p:attrNameLst>
                                          <p:attrName>style.visibility</p:attrName>
                                        </p:attrNameLst>
                                      </p:cBhvr>
                                      <p:to>
                                        <p:strVal val="visible"/>
                                      </p:to>
                                    </p:set>
                                    <p:animEffect transition="in" filter="fade">
                                      <p:cBhvr>
                                        <p:cTn id="155" dur="100"/>
                                        <p:tgtEl>
                                          <p:spTgt spid="261"/>
                                        </p:tgtEl>
                                      </p:cBhvr>
                                    </p:animEffect>
                                  </p:childTnLst>
                                </p:cTn>
                              </p:par>
                            </p:childTnLst>
                          </p:cTn>
                        </p:par>
                        <p:par>
                          <p:cTn id="156" fill="hold" nodeType="afterGroup">
                            <p:stCondLst>
                              <p:cond delay="3810"/>
                            </p:stCondLst>
                            <p:childTnLst>
                              <p:par>
                                <p:cTn id="157" presetID="10" presetClass="entr" presetSubtype="0" fill="hold" nodeType="afterEffect">
                                  <p:stCondLst>
                                    <p:cond delay="0"/>
                                  </p:stCondLst>
                                  <p:childTnLst>
                                    <p:set>
                                      <p:cBhvr>
                                        <p:cTn id="158" dur="1" fill="hold">
                                          <p:stCondLst>
                                            <p:cond delay="0"/>
                                          </p:stCondLst>
                                        </p:cTn>
                                        <p:tgtEl>
                                          <p:spTgt spid="262"/>
                                        </p:tgtEl>
                                        <p:attrNameLst>
                                          <p:attrName>style.visibility</p:attrName>
                                        </p:attrNameLst>
                                      </p:cBhvr>
                                      <p:to>
                                        <p:strVal val="visible"/>
                                      </p:to>
                                    </p:set>
                                    <p:animEffect transition="in" filter="fade">
                                      <p:cBhvr>
                                        <p:cTn id="159" dur="100"/>
                                        <p:tgtEl>
                                          <p:spTgt spid="262"/>
                                        </p:tgtEl>
                                      </p:cBhvr>
                                    </p:animEffect>
                                  </p:childTnLst>
                                </p:cTn>
                              </p:par>
                            </p:childTnLst>
                          </p:cTn>
                        </p:par>
                        <p:par>
                          <p:cTn id="160" fill="hold" nodeType="afterGroup">
                            <p:stCondLst>
                              <p:cond delay="4310"/>
                            </p:stCondLst>
                            <p:childTnLst>
                              <p:par>
                                <p:cTn id="161" presetID="10" presetClass="entr" presetSubtype="0" fill="hold" nodeType="afterEffect">
                                  <p:stCondLst>
                                    <p:cond delay="0"/>
                                  </p:stCondLst>
                                  <p:childTnLst>
                                    <p:set>
                                      <p:cBhvr>
                                        <p:cTn id="162" dur="1" fill="hold">
                                          <p:stCondLst>
                                            <p:cond delay="0"/>
                                          </p:stCondLst>
                                        </p:cTn>
                                        <p:tgtEl>
                                          <p:spTgt spid="263"/>
                                        </p:tgtEl>
                                        <p:attrNameLst>
                                          <p:attrName>style.visibility</p:attrName>
                                        </p:attrNameLst>
                                      </p:cBhvr>
                                      <p:to>
                                        <p:strVal val="visible"/>
                                      </p:to>
                                    </p:set>
                                    <p:animEffect transition="in" filter="fade">
                                      <p:cBhvr>
                                        <p:cTn id="163" dur="100"/>
                                        <p:tgtEl>
                                          <p:spTgt spid="263"/>
                                        </p:tgtEl>
                                      </p:cBhvr>
                                    </p:animEffect>
                                  </p:childTnLst>
                                </p:cTn>
                              </p:par>
                            </p:childTnLst>
                          </p:cTn>
                        </p:par>
                        <p:par>
                          <p:cTn id="164" fill="hold" nodeType="afterGroup">
                            <p:stCondLst>
                              <p:cond delay="4410"/>
                            </p:stCondLst>
                            <p:childTnLst>
                              <p:par>
                                <p:cTn id="165" presetID="10" presetClass="exit" presetSubtype="0" fill="hold" grpId="0" nodeType="afterEffect">
                                  <p:stCondLst>
                                    <p:cond delay="0"/>
                                  </p:stCondLst>
                                  <p:childTnLst>
                                    <p:animEffect transition="out" filter="fade">
                                      <p:cBhvr>
                                        <p:cTn id="166" dur="500"/>
                                        <p:tgtEl>
                                          <p:spTgt spid="54"/>
                                        </p:tgtEl>
                                      </p:cBhvr>
                                    </p:animEffect>
                                    <p:set>
                                      <p:cBhvr>
                                        <p:cTn id="167" dur="1" fill="hold">
                                          <p:stCondLst>
                                            <p:cond delay="499"/>
                                          </p:stCondLst>
                                        </p:cTn>
                                        <p:tgtEl>
                                          <p:spTgt spid="54"/>
                                        </p:tgtEl>
                                        <p:attrNameLst>
                                          <p:attrName>style.visibility</p:attrName>
                                        </p:attrNameLst>
                                      </p:cBhvr>
                                      <p:to>
                                        <p:strVal val="hidden"/>
                                      </p:to>
                                    </p:set>
                                  </p:childTnLst>
                                </p:cTn>
                              </p:par>
                              <p:par>
                                <p:cTn id="168" presetID="10" presetClass="exit" presetSubtype="0" fill="hold" grpId="0" nodeType="withEffect">
                                  <p:stCondLst>
                                    <p:cond delay="0"/>
                                  </p:stCondLst>
                                  <p:childTnLst>
                                    <p:animEffect transition="out" filter="fade">
                                      <p:cBhvr>
                                        <p:cTn id="169" dur="500"/>
                                        <p:tgtEl>
                                          <p:spTgt spid="55"/>
                                        </p:tgtEl>
                                      </p:cBhvr>
                                    </p:animEffect>
                                    <p:set>
                                      <p:cBhvr>
                                        <p:cTn id="170" dur="1" fill="hold">
                                          <p:stCondLst>
                                            <p:cond delay="499"/>
                                          </p:stCondLst>
                                        </p:cTn>
                                        <p:tgtEl>
                                          <p:spTgt spid="55"/>
                                        </p:tgtEl>
                                        <p:attrNameLst>
                                          <p:attrName>style.visibility</p:attrName>
                                        </p:attrNameLst>
                                      </p:cBhvr>
                                      <p:to>
                                        <p:strVal val="hidden"/>
                                      </p:to>
                                    </p:set>
                                  </p:childTnLst>
                                </p:cTn>
                              </p:par>
                              <p:par>
                                <p:cTn id="171" presetID="10" presetClass="exit" presetSubtype="0" fill="hold" grpId="0" nodeType="withEffect">
                                  <p:stCondLst>
                                    <p:cond delay="0"/>
                                  </p:stCondLst>
                                  <p:childTnLst>
                                    <p:animEffect transition="out" filter="fade">
                                      <p:cBhvr>
                                        <p:cTn id="172" dur="500"/>
                                        <p:tgtEl>
                                          <p:spTgt spid="56"/>
                                        </p:tgtEl>
                                      </p:cBhvr>
                                    </p:animEffect>
                                    <p:set>
                                      <p:cBhvr>
                                        <p:cTn id="173" dur="1" fill="hold">
                                          <p:stCondLst>
                                            <p:cond delay="499"/>
                                          </p:stCondLst>
                                        </p:cTn>
                                        <p:tgtEl>
                                          <p:spTgt spid="56"/>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2"/>
                                        </p:tgtEl>
                                      </p:cBhvr>
                                    </p:animEffect>
                                    <p:set>
                                      <p:cBhvr>
                                        <p:cTn id="176" dur="1" fill="hold">
                                          <p:stCondLst>
                                            <p:cond delay="499"/>
                                          </p:stCondLst>
                                        </p:cTn>
                                        <p:tgtEl>
                                          <p:spTgt spid="2"/>
                                        </p:tgtEl>
                                        <p:attrNameLst>
                                          <p:attrName>style.visibility</p:attrName>
                                        </p:attrNameLst>
                                      </p:cBhvr>
                                      <p:to>
                                        <p:strVal val="hidden"/>
                                      </p:to>
                                    </p:set>
                                  </p:childTnLst>
                                </p:cTn>
                              </p:par>
                            </p:childTnLst>
                          </p:cTn>
                        </p:par>
                        <p:par>
                          <p:cTn id="177" fill="hold" nodeType="afterGroup">
                            <p:stCondLst>
                              <p:cond delay="4910"/>
                            </p:stCondLst>
                            <p:childTnLst>
                              <p:par>
                                <p:cTn id="178" presetID="10" presetClass="entr" presetSubtype="0" fill="hold" nodeType="afterEffect">
                                  <p:stCondLst>
                                    <p:cond delay="0"/>
                                  </p:stCondLst>
                                  <p:childTnLst>
                                    <p:set>
                                      <p:cBhvr>
                                        <p:cTn id="179" dur="1" fill="hold">
                                          <p:stCondLst>
                                            <p:cond delay="0"/>
                                          </p:stCondLst>
                                        </p:cTn>
                                        <p:tgtEl>
                                          <p:spTgt spid="265"/>
                                        </p:tgtEl>
                                        <p:attrNameLst>
                                          <p:attrName>style.visibility</p:attrName>
                                        </p:attrNameLst>
                                      </p:cBhvr>
                                      <p:to>
                                        <p:strVal val="visible"/>
                                      </p:to>
                                    </p:set>
                                    <p:animEffect transition="in" filter="fade">
                                      <p:cBhvr>
                                        <p:cTn id="180" dur="20"/>
                                        <p:tgtEl>
                                          <p:spTgt spid="265"/>
                                        </p:tgtEl>
                                      </p:cBhvr>
                                    </p:animEffect>
                                  </p:childTnLst>
                                </p:cTn>
                              </p:par>
                            </p:childTnLst>
                          </p:cTn>
                        </p:par>
                        <p:par>
                          <p:cTn id="181" fill="hold" nodeType="afterGroup">
                            <p:stCondLst>
                              <p:cond delay="4930"/>
                            </p:stCondLst>
                            <p:childTnLst>
                              <p:par>
                                <p:cTn id="182" presetID="10" presetClass="entr" presetSubtype="0" fill="hold" nodeType="afterEffect">
                                  <p:stCondLst>
                                    <p:cond delay="0"/>
                                  </p:stCondLst>
                                  <p:childTnLst>
                                    <p:set>
                                      <p:cBhvr>
                                        <p:cTn id="183" dur="1" fill="hold">
                                          <p:stCondLst>
                                            <p:cond delay="0"/>
                                          </p:stCondLst>
                                        </p:cTn>
                                        <p:tgtEl>
                                          <p:spTgt spid="266"/>
                                        </p:tgtEl>
                                        <p:attrNameLst>
                                          <p:attrName>style.visibility</p:attrName>
                                        </p:attrNameLst>
                                      </p:cBhvr>
                                      <p:to>
                                        <p:strVal val="visible"/>
                                      </p:to>
                                    </p:set>
                                    <p:animEffect transition="in" filter="fade">
                                      <p:cBhvr>
                                        <p:cTn id="184" dur="20"/>
                                        <p:tgtEl>
                                          <p:spTgt spid="266"/>
                                        </p:tgtEl>
                                      </p:cBhvr>
                                    </p:animEffect>
                                  </p:childTnLst>
                                </p:cTn>
                              </p:par>
                            </p:childTnLst>
                          </p:cTn>
                        </p:par>
                        <p:par>
                          <p:cTn id="185" fill="hold" nodeType="afterGroup">
                            <p:stCondLst>
                              <p:cond delay="4950"/>
                            </p:stCondLst>
                            <p:childTnLst>
                              <p:par>
                                <p:cTn id="186" presetID="10" presetClass="entr" presetSubtype="0" fill="hold" nodeType="afterEffect">
                                  <p:stCondLst>
                                    <p:cond delay="0"/>
                                  </p:stCondLst>
                                  <p:childTnLst>
                                    <p:set>
                                      <p:cBhvr>
                                        <p:cTn id="187" dur="1" fill="hold">
                                          <p:stCondLst>
                                            <p:cond delay="0"/>
                                          </p:stCondLst>
                                        </p:cTn>
                                        <p:tgtEl>
                                          <p:spTgt spid="267"/>
                                        </p:tgtEl>
                                        <p:attrNameLst>
                                          <p:attrName>style.visibility</p:attrName>
                                        </p:attrNameLst>
                                      </p:cBhvr>
                                      <p:to>
                                        <p:strVal val="visible"/>
                                      </p:to>
                                    </p:set>
                                    <p:animEffect transition="in" filter="fade">
                                      <p:cBhvr>
                                        <p:cTn id="188" dur="20"/>
                                        <p:tgtEl>
                                          <p:spTgt spid="267"/>
                                        </p:tgtEl>
                                      </p:cBhvr>
                                    </p:animEffect>
                                  </p:childTnLst>
                                </p:cTn>
                              </p:par>
                            </p:childTnLst>
                          </p:cTn>
                        </p:par>
                        <p:par>
                          <p:cTn id="189" fill="hold" nodeType="afterGroup">
                            <p:stCondLst>
                              <p:cond delay="4970"/>
                            </p:stCondLst>
                            <p:childTnLst>
                              <p:par>
                                <p:cTn id="190" presetID="10" presetClass="entr" presetSubtype="0" fill="hold" nodeType="afterEffect">
                                  <p:stCondLst>
                                    <p:cond delay="0"/>
                                  </p:stCondLst>
                                  <p:childTnLst>
                                    <p:set>
                                      <p:cBhvr>
                                        <p:cTn id="191" dur="1" fill="hold">
                                          <p:stCondLst>
                                            <p:cond delay="0"/>
                                          </p:stCondLst>
                                        </p:cTn>
                                        <p:tgtEl>
                                          <p:spTgt spid="268"/>
                                        </p:tgtEl>
                                        <p:attrNameLst>
                                          <p:attrName>style.visibility</p:attrName>
                                        </p:attrNameLst>
                                      </p:cBhvr>
                                      <p:to>
                                        <p:strVal val="visible"/>
                                      </p:to>
                                    </p:set>
                                    <p:animEffect transition="in" filter="fade">
                                      <p:cBhvr>
                                        <p:cTn id="192" dur="20"/>
                                        <p:tgtEl>
                                          <p:spTgt spid="268"/>
                                        </p:tgtEl>
                                      </p:cBhvr>
                                    </p:animEffect>
                                  </p:childTnLst>
                                </p:cTn>
                              </p:par>
                            </p:childTnLst>
                          </p:cTn>
                        </p:par>
                        <p:par>
                          <p:cTn id="193" fill="hold" nodeType="afterGroup">
                            <p:stCondLst>
                              <p:cond delay="4990"/>
                            </p:stCondLst>
                            <p:childTnLst>
                              <p:par>
                                <p:cTn id="194" presetID="10" presetClass="entr" presetSubtype="0" fill="hold" nodeType="afterEffect">
                                  <p:stCondLst>
                                    <p:cond delay="0"/>
                                  </p:stCondLst>
                                  <p:childTnLst>
                                    <p:set>
                                      <p:cBhvr>
                                        <p:cTn id="195" dur="1" fill="hold">
                                          <p:stCondLst>
                                            <p:cond delay="0"/>
                                          </p:stCondLst>
                                        </p:cTn>
                                        <p:tgtEl>
                                          <p:spTgt spid="269"/>
                                        </p:tgtEl>
                                        <p:attrNameLst>
                                          <p:attrName>style.visibility</p:attrName>
                                        </p:attrNameLst>
                                      </p:cBhvr>
                                      <p:to>
                                        <p:strVal val="visible"/>
                                      </p:to>
                                    </p:set>
                                    <p:animEffect transition="in" filter="fade">
                                      <p:cBhvr>
                                        <p:cTn id="196" dur="20"/>
                                        <p:tgtEl>
                                          <p:spTgt spid="269"/>
                                        </p:tgtEl>
                                      </p:cBhvr>
                                    </p:animEffect>
                                  </p:childTnLst>
                                </p:cTn>
                              </p:par>
                            </p:childTnLst>
                          </p:cTn>
                        </p:par>
                        <p:par>
                          <p:cTn id="197" fill="hold" nodeType="afterGroup">
                            <p:stCondLst>
                              <p:cond delay="5010"/>
                            </p:stCondLst>
                            <p:childTnLst>
                              <p:par>
                                <p:cTn id="198" presetID="10" presetClass="entr" presetSubtype="0" fill="hold" nodeType="afterEffect">
                                  <p:stCondLst>
                                    <p:cond delay="0"/>
                                  </p:stCondLst>
                                  <p:childTnLst>
                                    <p:set>
                                      <p:cBhvr>
                                        <p:cTn id="199" dur="1" fill="hold">
                                          <p:stCondLst>
                                            <p:cond delay="0"/>
                                          </p:stCondLst>
                                        </p:cTn>
                                        <p:tgtEl>
                                          <p:spTgt spid="264"/>
                                        </p:tgtEl>
                                        <p:attrNameLst>
                                          <p:attrName>style.visibility</p:attrName>
                                        </p:attrNameLst>
                                      </p:cBhvr>
                                      <p:to>
                                        <p:strVal val="visible"/>
                                      </p:to>
                                    </p:set>
                                    <p:animEffect transition="in" filter="fade">
                                      <p:cBhvr>
                                        <p:cTn id="200" dur="20"/>
                                        <p:tgtEl>
                                          <p:spTgt spid="264"/>
                                        </p:tgtEl>
                                      </p:cBhvr>
                                    </p:animEffect>
                                  </p:childTnLst>
                                </p:cTn>
                              </p:par>
                            </p:childTnLst>
                          </p:cTn>
                        </p:par>
                        <p:par>
                          <p:cTn id="201" fill="hold" nodeType="afterGroup">
                            <p:stCondLst>
                              <p:cond delay="5030"/>
                            </p:stCondLst>
                            <p:childTnLst>
                              <p:par>
                                <p:cTn id="202" presetID="10" presetClass="entr" presetSubtype="0" fill="hold" nodeType="afterEffect">
                                  <p:stCondLst>
                                    <p:cond delay="0"/>
                                  </p:stCondLst>
                                  <p:childTnLst>
                                    <p:set>
                                      <p:cBhvr>
                                        <p:cTn id="203" dur="1" fill="hold">
                                          <p:stCondLst>
                                            <p:cond delay="0"/>
                                          </p:stCondLst>
                                        </p:cTn>
                                        <p:tgtEl>
                                          <p:spTgt spid="270"/>
                                        </p:tgtEl>
                                        <p:attrNameLst>
                                          <p:attrName>style.visibility</p:attrName>
                                        </p:attrNameLst>
                                      </p:cBhvr>
                                      <p:to>
                                        <p:strVal val="visible"/>
                                      </p:to>
                                    </p:set>
                                    <p:animEffect transition="in" filter="fade">
                                      <p:cBhvr>
                                        <p:cTn id="204" dur="20"/>
                                        <p:tgtEl>
                                          <p:spTgt spid="270"/>
                                        </p:tgtEl>
                                      </p:cBhvr>
                                    </p:animEffect>
                                  </p:childTnLst>
                                </p:cTn>
                              </p:par>
                            </p:childTnLst>
                          </p:cTn>
                        </p:par>
                        <p:par>
                          <p:cTn id="205" fill="hold" nodeType="afterGroup">
                            <p:stCondLst>
                              <p:cond delay="5050"/>
                            </p:stCondLst>
                            <p:childTnLst>
                              <p:par>
                                <p:cTn id="206" presetID="10" presetClass="entr" presetSubtype="0" fill="hold" nodeType="afterEffect">
                                  <p:stCondLst>
                                    <p:cond delay="0"/>
                                  </p:stCondLst>
                                  <p:childTnLst>
                                    <p:set>
                                      <p:cBhvr>
                                        <p:cTn id="207" dur="1" fill="hold">
                                          <p:stCondLst>
                                            <p:cond delay="0"/>
                                          </p:stCondLst>
                                        </p:cTn>
                                        <p:tgtEl>
                                          <p:spTgt spid="271"/>
                                        </p:tgtEl>
                                        <p:attrNameLst>
                                          <p:attrName>style.visibility</p:attrName>
                                        </p:attrNameLst>
                                      </p:cBhvr>
                                      <p:to>
                                        <p:strVal val="visible"/>
                                      </p:to>
                                    </p:set>
                                    <p:animEffect transition="in" filter="fade">
                                      <p:cBhvr>
                                        <p:cTn id="208" dur="20"/>
                                        <p:tgtEl>
                                          <p:spTgt spid="271"/>
                                        </p:tgtEl>
                                      </p:cBhvr>
                                    </p:animEffect>
                                  </p:childTnLst>
                                </p:cTn>
                              </p:par>
                            </p:childTnLst>
                          </p:cTn>
                        </p:par>
                        <p:par>
                          <p:cTn id="209" fill="hold" nodeType="afterGroup">
                            <p:stCondLst>
                              <p:cond delay="5070"/>
                            </p:stCondLst>
                            <p:childTnLst>
                              <p:par>
                                <p:cTn id="210" presetID="10" presetClass="entr" presetSubtype="0" fill="hold" nodeType="afterEffect">
                                  <p:stCondLst>
                                    <p:cond delay="0"/>
                                  </p:stCondLst>
                                  <p:childTnLst>
                                    <p:set>
                                      <p:cBhvr>
                                        <p:cTn id="211" dur="1" fill="hold">
                                          <p:stCondLst>
                                            <p:cond delay="0"/>
                                          </p:stCondLst>
                                        </p:cTn>
                                        <p:tgtEl>
                                          <p:spTgt spid="272"/>
                                        </p:tgtEl>
                                        <p:attrNameLst>
                                          <p:attrName>style.visibility</p:attrName>
                                        </p:attrNameLst>
                                      </p:cBhvr>
                                      <p:to>
                                        <p:strVal val="visible"/>
                                      </p:to>
                                    </p:set>
                                    <p:animEffect transition="in" filter="fade">
                                      <p:cBhvr>
                                        <p:cTn id="212" dur="20"/>
                                        <p:tgtEl>
                                          <p:spTgt spid="272"/>
                                        </p:tgtEl>
                                      </p:cBhvr>
                                    </p:animEffect>
                                  </p:childTnLst>
                                </p:cTn>
                              </p:par>
                            </p:childTnLst>
                          </p:cTn>
                        </p:par>
                        <p:par>
                          <p:cTn id="213" fill="hold" nodeType="afterGroup">
                            <p:stCondLst>
                              <p:cond delay="5090"/>
                            </p:stCondLst>
                            <p:childTnLst>
                              <p:par>
                                <p:cTn id="214" presetID="10" presetClass="entr" presetSubtype="0" fill="hold" nodeType="afterEffect">
                                  <p:stCondLst>
                                    <p:cond delay="0"/>
                                  </p:stCondLst>
                                  <p:childTnLst>
                                    <p:set>
                                      <p:cBhvr>
                                        <p:cTn id="215" dur="1" fill="hold">
                                          <p:stCondLst>
                                            <p:cond delay="0"/>
                                          </p:stCondLst>
                                        </p:cTn>
                                        <p:tgtEl>
                                          <p:spTgt spid="273"/>
                                        </p:tgtEl>
                                        <p:attrNameLst>
                                          <p:attrName>style.visibility</p:attrName>
                                        </p:attrNameLst>
                                      </p:cBhvr>
                                      <p:to>
                                        <p:strVal val="visible"/>
                                      </p:to>
                                    </p:set>
                                    <p:animEffect transition="in" filter="fade">
                                      <p:cBhvr>
                                        <p:cTn id="216" dur="20"/>
                                        <p:tgtEl>
                                          <p:spTgt spid="273"/>
                                        </p:tgtEl>
                                      </p:cBhvr>
                                    </p:animEffect>
                                  </p:childTnLst>
                                </p:cTn>
                              </p:par>
                            </p:childTnLst>
                          </p:cTn>
                        </p:par>
                        <p:par>
                          <p:cTn id="217" fill="hold" nodeType="afterGroup">
                            <p:stCondLst>
                              <p:cond delay="5110"/>
                            </p:stCondLst>
                            <p:childTnLst>
                              <p:par>
                                <p:cTn id="218" presetID="10" presetClass="entr" presetSubtype="0" fill="hold" nodeType="afterEffect">
                                  <p:stCondLst>
                                    <p:cond delay="0"/>
                                  </p:stCondLst>
                                  <p:childTnLst>
                                    <p:set>
                                      <p:cBhvr>
                                        <p:cTn id="219" dur="1" fill="hold">
                                          <p:stCondLst>
                                            <p:cond delay="0"/>
                                          </p:stCondLst>
                                        </p:cTn>
                                        <p:tgtEl>
                                          <p:spTgt spid="274"/>
                                        </p:tgtEl>
                                        <p:attrNameLst>
                                          <p:attrName>style.visibility</p:attrName>
                                        </p:attrNameLst>
                                      </p:cBhvr>
                                      <p:to>
                                        <p:strVal val="visible"/>
                                      </p:to>
                                    </p:set>
                                    <p:animEffect transition="in" filter="fade">
                                      <p:cBhvr>
                                        <p:cTn id="220" dur="20"/>
                                        <p:tgtEl>
                                          <p:spTgt spid="274"/>
                                        </p:tgtEl>
                                      </p:cBhvr>
                                    </p:animEffect>
                                  </p:childTnLst>
                                </p:cTn>
                              </p:par>
                            </p:childTnLst>
                          </p:cTn>
                        </p:par>
                        <p:par>
                          <p:cTn id="221" fill="hold" nodeType="afterGroup">
                            <p:stCondLst>
                              <p:cond delay="5130"/>
                            </p:stCondLst>
                            <p:childTnLst>
                              <p:par>
                                <p:cTn id="222" presetID="10" presetClass="entr" presetSubtype="0" fill="hold" nodeType="afterEffect">
                                  <p:stCondLst>
                                    <p:cond delay="0"/>
                                  </p:stCondLst>
                                  <p:childTnLst>
                                    <p:set>
                                      <p:cBhvr>
                                        <p:cTn id="223" dur="1" fill="hold">
                                          <p:stCondLst>
                                            <p:cond delay="0"/>
                                          </p:stCondLst>
                                        </p:cTn>
                                        <p:tgtEl>
                                          <p:spTgt spid="275"/>
                                        </p:tgtEl>
                                        <p:attrNameLst>
                                          <p:attrName>style.visibility</p:attrName>
                                        </p:attrNameLst>
                                      </p:cBhvr>
                                      <p:to>
                                        <p:strVal val="visible"/>
                                      </p:to>
                                    </p:set>
                                    <p:animEffect transition="in" filter="fade">
                                      <p:cBhvr>
                                        <p:cTn id="224" dur="20"/>
                                        <p:tgtEl>
                                          <p:spTgt spid="275"/>
                                        </p:tgtEl>
                                      </p:cBhvr>
                                    </p:animEffect>
                                  </p:childTnLst>
                                </p:cTn>
                              </p:par>
                            </p:childTnLst>
                          </p:cTn>
                        </p:par>
                        <p:par>
                          <p:cTn id="225" fill="hold" nodeType="afterGroup">
                            <p:stCondLst>
                              <p:cond delay="5150"/>
                            </p:stCondLst>
                            <p:childTnLst>
                              <p:par>
                                <p:cTn id="226" presetID="10" presetClass="entr" presetSubtype="0" fill="hold" nodeType="afterEffect">
                                  <p:stCondLst>
                                    <p:cond delay="0"/>
                                  </p:stCondLst>
                                  <p:childTnLst>
                                    <p:set>
                                      <p:cBhvr>
                                        <p:cTn id="227" dur="1" fill="hold">
                                          <p:stCondLst>
                                            <p:cond delay="0"/>
                                          </p:stCondLst>
                                        </p:cTn>
                                        <p:tgtEl>
                                          <p:spTgt spid="276"/>
                                        </p:tgtEl>
                                        <p:attrNameLst>
                                          <p:attrName>style.visibility</p:attrName>
                                        </p:attrNameLst>
                                      </p:cBhvr>
                                      <p:to>
                                        <p:strVal val="visible"/>
                                      </p:to>
                                    </p:set>
                                    <p:animEffect transition="in" filter="fade">
                                      <p:cBhvr>
                                        <p:cTn id="228" dur="20"/>
                                        <p:tgtEl>
                                          <p:spTgt spid="276"/>
                                        </p:tgtEl>
                                      </p:cBhvr>
                                    </p:animEffect>
                                  </p:childTnLst>
                                </p:cTn>
                              </p:par>
                            </p:childTnLst>
                          </p:cTn>
                        </p:par>
                        <p:par>
                          <p:cTn id="229" fill="hold" nodeType="afterGroup">
                            <p:stCondLst>
                              <p:cond delay="5170"/>
                            </p:stCondLst>
                            <p:childTnLst>
                              <p:par>
                                <p:cTn id="230" presetID="10" presetClass="entr" presetSubtype="0" fill="hold" nodeType="afterEffect">
                                  <p:stCondLst>
                                    <p:cond delay="0"/>
                                  </p:stCondLst>
                                  <p:childTnLst>
                                    <p:set>
                                      <p:cBhvr>
                                        <p:cTn id="231" dur="1" fill="hold">
                                          <p:stCondLst>
                                            <p:cond delay="0"/>
                                          </p:stCondLst>
                                        </p:cTn>
                                        <p:tgtEl>
                                          <p:spTgt spid="277"/>
                                        </p:tgtEl>
                                        <p:attrNameLst>
                                          <p:attrName>style.visibility</p:attrName>
                                        </p:attrNameLst>
                                      </p:cBhvr>
                                      <p:to>
                                        <p:strVal val="visible"/>
                                      </p:to>
                                    </p:set>
                                    <p:animEffect transition="in" filter="fade">
                                      <p:cBhvr>
                                        <p:cTn id="232" dur="20"/>
                                        <p:tgtEl>
                                          <p:spTgt spid="277"/>
                                        </p:tgtEl>
                                      </p:cBhvr>
                                    </p:animEffect>
                                  </p:childTnLst>
                                </p:cTn>
                              </p:par>
                            </p:childTnLst>
                          </p:cTn>
                        </p:par>
                        <p:par>
                          <p:cTn id="233" fill="hold" nodeType="afterGroup">
                            <p:stCondLst>
                              <p:cond delay="5190"/>
                            </p:stCondLst>
                            <p:childTnLst>
                              <p:par>
                                <p:cTn id="234" presetID="10" presetClass="entr" presetSubtype="0" fill="hold" nodeType="afterEffect">
                                  <p:stCondLst>
                                    <p:cond delay="0"/>
                                  </p:stCondLst>
                                  <p:childTnLst>
                                    <p:set>
                                      <p:cBhvr>
                                        <p:cTn id="235" dur="1" fill="hold">
                                          <p:stCondLst>
                                            <p:cond delay="0"/>
                                          </p:stCondLst>
                                        </p:cTn>
                                        <p:tgtEl>
                                          <p:spTgt spid="278"/>
                                        </p:tgtEl>
                                        <p:attrNameLst>
                                          <p:attrName>style.visibility</p:attrName>
                                        </p:attrNameLst>
                                      </p:cBhvr>
                                      <p:to>
                                        <p:strVal val="visible"/>
                                      </p:to>
                                    </p:set>
                                    <p:animEffect transition="in" filter="fade">
                                      <p:cBhvr>
                                        <p:cTn id="236" dur="20"/>
                                        <p:tgtEl>
                                          <p:spTgt spid="278"/>
                                        </p:tgtEl>
                                      </p:cBhvr>
                                    </p:animEffect>
                                  </p:childTnLst>
                                </p:cTn>
                              </p:par>
                            </p:childTnLst>
                          </p:cTn>
                        </p:par>
                        <p:par>
                          <p:cTn id="237" fill="hold" nodeType="afterGroup">
                            <p:stCondLst>
                              <p:cond delay="5210"/>
                            </p:stCondLst>
                            <p:childTnLst>
                              <p:par>
                                <p:cTn id="238" presetID="10" presetClass="entr" presetSubtype="0" fill="hold" nodeType="afterEffect">
                                  <p:stCondLst>
                                    <p:cond delay="0"/>
                                  </p:stCondLst>
                                  <p:childTnLst>
                                    <p:set>
                                      <p:cBhvr>
                                        <p:cTn id="239" dur="1" fill="hold">
                                          <p:stCondLst>
                                            <p:cond delay="0"/>
                                          </p:stCondLst>
                                        </p:cTn>
                                        <p:tgtEl>
                                          <p:spTgt spid="279"/>
                                        </p:tgtEl>
                                        <p:attrNameLst>
                                          <p:attrName>style.visibility</p:attrName>
                                        </p:attrNameLst>
                                      </p:cBhvr>
                                      <p:to>
                                        <p:strVal val="visible"/>
                                      </p:to>
                                    </p:set>
                                    <p:animEffect transition="in" filter="fade">
                                      <p:cBhvr>
                                        <p:cTn id="240" dur="20"/>
                                        <p:tgtEl>
                                          <p:spTgt spid="279"/>
                                        </p:tgtEl>
                                      </p:cBhvr>
                                    </p:animEffect>
                                  </p:childTnLst>
                                </p:cTn>
                              </p:par>
                            </p:childTnLst>
                          </p:cTn>
                        </p:par>
                        <p:par>
                          <p:cTn id="241" fill="hold" nodeType="afterGroup">
                            <p:stCondLst>
                              <p:cond delay="5230"/>
                            </p:stCondLst>
                            <p:childTnLst>
                              <p:par>
                                <p:cTn id="242" presetID="10" presetClass="entr" presetSubtype="0" fill="hold" nodeType="afterEffect">
                                  <p:stCondLst>
                                    <p:cond delay="0"/>
                                  </p:stCondLst>
                                  <p:childTnLst>
                                    <p:set>
                                      <p:cBhvr>
                                        <p:cTn id="243" dur="1" fill="hold">
                                          <p:stCondLst>
                                            <p:cond delay="0"/>
                                          </p:stCondLst>
                                        </p:cTn>
                                        <p:tgtEl>
                                          <p:spTgt spid="280"/>
                                        </p:tgtEl>
                                        <p:attrNameLst>
                                          <p:attrName>style.visibility</p:attrName>
                                        </p:attrNameLst>
                                      </p:cBhvr>
                                      <p:to>
                                        <p:strVal val="visible"/>
                                      </p:to>
                                    </p:set>
                                    <p:animEffect transition="in" filter="fade">
                                      <p:cBhvr>
                                        <p:cTn id="244" dur="20"/>
                                        <p:tgtEl>
                                          <p:spTgt spid="280"/>
                                        </p:tgtEl>
                                      </p:cBhvr>
                                    </p:animEffect>
                                  </p:childTnLst>
                                </p:cTn>
                              </p:par>
                            </p:childTnLst>
                          </p:cTn>
                        </p:par>
                        <p:par>
                          <p:cTn id="245" fill="hold" nodeType="afterGroup">
                            <p:stCondLst>
                              <p:cond delay="5250"/>
                            </p:stCondLst>
                            <p:childTnLst>
                              <p:par>
                                <p:cTn id="246" presetID="10" presetClass="entr" presetSubtype="0" fill="hold" nodeType="afterEffect">
                                  <p:stCondLst>
                                    <p:cond delay="0"/>
                                  </p:stCondLst>
                                  <p:childTnLst>
                                    <p:set>
                                      <p:cBhvr>
                                        <p:cTn id="247" dur="1" fill="hold">
                                          <p:stCondLst>
                                            <p:cond delay="0"/>
                                          </p:stCondLst>
                                        </p:cTn>
                                        <p:tgtEl>
                                          <p:spTgt spid="282"/>
                                        </p:tgtEl>
                                        <p:attrNameLst>
                                          <p:attrName>style.visibility</p:attrName>
                                        </p:attrNameLst>
                                      </p:cBhvr>
                                      <p:to>
                                        <p:strVal val="visible"/>
                                      </p:to>
                                    </p:set>
                                    <p:animEffect transition="in" filter="fade">
                                      <p:cBhvr>
                                        <p:cTn id="248" dur="20"/>
                                        <p:tgtEl>
                                          <p:spTgt spid="282"/>
                                        </p:tgtEl>
                                      </p:cBhvr>
                                    </p:animEffect>
                                  </p:childTnLst>
                                </p:cTn>
                              </p:par>
                            </p:childTnLst>
                          </p:cTn>
                        </p:par>
                        <p:par>
                          <p:cTn id="249" fill="hold" nodeType="afterGroup">
                            <p:stCondLst>
                              <p:cond delay="5270"/>
                            </p:stCondLst>
                            <p:childTnLst>
                              <p:par>
                                <p:cTn id="250" presetID="10" presetClass="entr" presetSubtype="0" fill="hold" nodeType="afterEffect">
                                  <p:stCondLst>
                                    <p:cond delay="0"/>
                                  </p:stCondLst>
                                  <p:childTnLst>
                                    <p:set>
                                      <p:cBhvr>
                                        <p:cTn id="251" dur="1" fill="hold">
                                          <p:stCondLst>
                                            <p:cond delay="0"/>
                                          </p:stCondLst>
                                        </p:cTn>
                                        <p:tgtEl>
                                          <p:spTgt spid="283"/>
                                        </p:tgtEl>
                                        <p:attrNameLst>
                                          <p:attrName>style.visibility</p:attrName>
                                        </p:attrNameLst>
                                      </p:cBhvr>
                                      <p:to>
                                        <p:strVal val="visible"/>
                                      </p:to>
                                    </p:set>
                                    <p:animEffect transition="in" filter="fade">
                                      <p:cBhvr>
                                        <p:cTn id="252" dur="20"/>
                                        <p:tgtEl>
                                          <p:spTgt spid="283"/>
                                        </p:tgtEl>
                                      </p:cBhvr>
                                    </p:animEffect>
                                  </p:childTnLst>
                                </p:cTn>
                              </p:par>
                            </p:childTnLst>
                          </p:cTn>
                        </p:par>
                        <p:par>
                          <p:cTn id="253" fill="hold" nodeType="afterGroup">
                            <p:stCondLst>
                              <p:cond delay="5290"/>
                            </p:stCondLst>
                            <p:childTnLst>
                              <p:par>
                                <p:cTn id="254" presetID="10" presetClass="entr" presetSubtype="0" fill="hold" nodeType="afterEffect">
                                  <p:stCondLst>
                                    <p:cond delay="0"/>
                                  </p:stCondLst>
                                  <p:childTnLst>
                                    <p:set>
                                      <p:cBhvr>
                                        <p:cTn id="255" dur="1" fill="hold">
                                          <p:stCondLst>
                                            <p:cond delay="0"/>
                                          </p:stCondLst>
                                        </p:cTn>
                                        <p:tgtEl>
                                          <p:spTgt spid="284"/>
                                        </p:tgtEl>
                                        <p:attrNameLst>
                                          <p:attrName>style.visibility</p:attrName>
                                        </p:attrNameLst>
                                      </p:cBhvr>
                                      <p:to>
                                        <p:strVal val="visible"/>
                                      </p:to>
                                    </p:set>
                                    <p:animEffect transition="in" filter="fade">
                                      <p:cBhvr>
                                        <p:cTn id="256" dur="20"/>
                                        <p:tgtEl>
                                          <p:spTgt spid="284"/>
                                        </p:tgtEl>
                                      </p:cBhvr>
                                    </p:animEffect>
                                  </p:childTnLst>
                                </p:cTn>
                              </p:par>
                            </p:childTnLst>
                          </p:cTn>
                        </p:par>
                        <p:par>
                          <p:cTn id="257" fill="hold" nodeType="afterGroup">
                            <p:stCondLst>
                              <p:cond delay="5310"/>
                            </p:stCondLst>
                            <p:childTnLst>
                              <p:par>
                                <p:cTn id="258" presetID="10" presetClass="entr" presetSubtype="0" fill="hold" nodeType="afterEffect">
                                  <p:stCondLst>
                                    <p:cond delay="0"/>
                                  </p:stCondLst>
                                  <p:childTnLst>
                                    <p:set>
                                      <p:cBhvr>
                                        <p:cTn id="259" dur="1" fill="hold">
                                          <p:stCondLst>
                                            <p:cond delay="0"/>
                                          </p:stCondLst>
                                        </p:cTn>
                                        <p:tgtEl>
                                          <p:spTgt spid="285"/>
                                        </p:tgtEl>
                                        <p:attrNameLst>
                                          <p:attrName>style.visibility</p:attrName>
                                        </p:attrNameLst>
                                      </p:cBhvr>
                                      <p:to>
                                        <p:strVal val="visible"/>
                                      </p:to>
                                    </p:set>
                                    <p:animEffect transition="in" filter="fade">
                                      <p:cBhvr>
                                        <p:cTn id="260" dur="20"/>
                                        <p:tgtEl>
                                          <p:spTgt spid="285"/>
                                        </p:tgtEl>
                                      </p:cBhvr>
                                    </p:animEffect>
                                  </p:childTnLst>
                                </p:cTn>
                              </p:par>
                            </p:childTnLst>
                          </p:cTn>
                        </p:par>
                        <p:par>
                          <p:cTn id="261" fill="hold" nodeType="afterGroup">
                            <p:stCondLst>
                              <p:cond delay="5330"/>
                            </p:stCondLst>
                            <p:childTnLst>
                              <p:par>
                                <p:cTn id="262" presetID="10" presetClass="entr" presetSubtype="0" fill="hold" nodeType="afterEffect">
                                  <p:stCondLst>
                                    <p:cond delay="0"/>
                                  </p:stCondLst>
                                  <p:childTnLst>
                                    <p:set>
                                      <p:cBhvr>
                                        <p:cTn id="263" dur="1" fill="hold">
                                          <p:stCondLst>
                                            <p:cond delay="0"/>
                                          </p:stCondLst>
                                        </p:cTn>
                                        <p:tgtEl>
                                          <p:spTgt spid="405"/>
                                        </p:tgtEl>
                                        <p:attrNameLst>
                                          <p:attrName>style.visibility</p:attrName>
                                        </p:attrNameLst>
                                      </p:cBhvr>
                                      <p:to>
                                        <p:strVal val="visible"/>
                                      </p:to>
                                    </p:set>
                                    <p:animEffect transition="in" filter="fade">
                                      <p:cBhvr>
                                        <p:cTn id="264" dur="20"/>
                                        <p:tgtEl>
                                          <p:spTgt spid="405"/>
                                        </p:tgtEl>
                                      </p:cBhvr>
                                    </p:animEffect>
                                  </p:childTnLst>
                                </p:cTn>
                              </p:par>
                            </p:childTnLst>
                          </p:cTn>
                        </p:par>
                        <p:par>
                          <p:cTn id="265" fill="hold" nodeType="afterGroup">
                            <p:stCondLst>
                              <p:cond delay="5350"/>
                            </p:stCondLst>
                            <p:childTnLst>
                              <p:par>
                                <p:cTn id="266" presetID="10" presetClass="entr" presetSubtype="0" fill="hold" nodeType="afterEffect">
                                  <p:stCondLst>
                                    <p:cond delay="0"/>
                                  </p:stCondLst>
                                  <p:childTnLst>
                                    <p:set>
                                      <p:cBhvr>
                                        <p:cTn id="267" dur="1" fill="hold">
                                          <p:stCondLst>
                                            <p:cond delay="0"/>
                                          </p:stCondLst>
                                        </p:cTn>
                                        <p:tgtEl>
                                          <p:spTgt spid="281"/>
                                        </p:tgtEl>
                                        <p:attrNameLst>
                                          <p:attrName>style.visibility</p:attrName>
                                        </p:attrNameLst>
                                      </p:cBhvr>
                                      <p:to>
                                        <p:strVal val="visible"/>
                                      </p:to>
                                    </p:set>
                                    <p:animEffect transition="in" filter="fade">
                                      <p:cBhvr>
                                        <p:cTn id="268" dur="20"/>
                                        <p:tgtEl>
                                          <p:spTgt spid="281"/>
                                        </p:tgtEl>
                                      </p:cBhvr>
                                    </p:animEffect>
                                  </p:childTnLst>
                                </p:cTn>
                              </p:par>
                            </p:childTnLst>
                          </p:cTn>
                        </p:par>
                        <p:par>
                          <p:cTn id="269" fill="hold" nodeType="afterGroup">
                            <p:stCondLst>
                              <p:cond delay="5370"/>
                            </p:stCondLst>
                            <p:childTnLst>
                              <p:par>
                                <p:cTn id="270" presetID="10" presetClass="entr" presetSubtype="0" fill="hold" nodeType="afterEffect">
                                  <p:stCondLst>
                                    <p:cond delay="0"/>
                                  </p:stCondLst>
                                  <p:childTnLst>
                                    <p:set>
                                      <p:cBhvr>
                                        <p:cTn id="271" dur="1" fill="hold">
                                          <p:stCondLst>
                                            <p:cond delay="0"/>
                                          </p:stCondLst>
                                        </p:cTn>
                                        <p:tgtEl>
                                          <p:spTgt spid="408"/>
                                        </p:tgtEl>
                                        <p:attrNameLst>
                                          <p:attrName>style.visibility</p:attrName>
                                        </p:attrNameLst>
                                      </p:cBhvr>
                                      <p:to>
                                        <p:strVal val="visible"/>
                                      </p:to>
                                    </p:set>
                                    <p:animEffect transition="in" filter="fade">
                                      <p:cBhvr>
                                        <p:cTn id="272" dur="20"/>
                                        <p:tgtEl>
                                          <p:spTgt spid="408"/>
                                        </p:tgtEl>
                                      </p:cBhvr>
                                    </p:animEffect>
                                  </p:childTnLst>
                                </p:cTn>
                              </p:par>
                            </p:childTnLst>
                          </p:cTn>
                        </p:par>
                        <p:par>
                          <p:cTn id="273" fill="hold" nodeType="afterGroup">
                            <p:stCondLst>
                              <p:cond delay="5390"/>
                            </p:stCondLst>
                            <p:childTnLst>
                              <p:par>
                                <p:cTn id="274" presetID="10" presetClass="entr" presetSubtype="0" fill="hold" nodeType="afterEffect">
                                  <p:stCondLst>
                                    <p:cond delay="0"/>
                                  </p:stCondLst>
                                  <p:childTnLst>
                                    <p:set>
                                      <p:cBhvr>
                                        <p:cTn id="275" dur="1" fill="hold">
                                          <p:stCondLst>
                                            <p:cond delay="0"/>
                                          </p:stCondLst>
                                        </p:cTn>
                                        <p:tgtEl>
                                          <p:spTgt spid="409"/>
                                        </p:tgtEl>
                                        <p:attrNameLst>
                                          <p:attrName>style.visibility</p:attrName>
                                        </p:attrNameLst>
                                      </p:cBhvr>
                                      <p:to>
                                        <p:strVal val="visible"/>
                                      </p:to>
                                    </p:set>
                                    <p:animEffect transition="in" filter="fade">
                                      <p:cBhvr>
                                        <p:cTn id="276" dur="20"/>
                                        <p:tgtEl>
                                          <p:spTgt spid="409"/>
                                        </p:tgtEl>
                                      </p:cBhvr>
                                    </p:animEffect>
                                  </p:childTnLst>
                                </p:cTn>
                              </p:par>
                            </p:childTnLst>
                          </p:cTn>
                        </p:par>
                        <p:par>
                          <p:cTn id="277" fill="hold" nodeType="afterGroup">
                            <p:stCondLst>
                              <p:cond delay="5410"/>
                            </p:stCondLst>
                            <p:childTnLst>
                              <p:par>
                                <p:cTn id="278" presetID="10" presetClass="entr" presetSubtype="0" fill="hold" nodeType="afterEffect">
                                  <p:stCondLst>
                                    <p:cond delay="0"/>
                                  </p:stCondLst>
                                  <p:childTnLst>
                                    <p:set>
                                      <p:cBhvr>
                                        <p:cTn id="279" dur="1" fill="hold">
                                          <p:stCondLst>
                                            <p:cond delay="0"/>
                                          </p:stCondLst>
                                        </p:cTn>
                                        <p:tgtEl>
                                          <p:spTgt spid="410"/>
                                        </p:tgtEl>
                                        <p:attrNameLst>
                                          <p:attrName>style.visibility</p:attrName>
                                        </p:attrNameLst>
                                      </p:cBhvr>
                                      <p:to>
                                        <p:strVal val="visible"/>
                                      </p:to>
                                    </p:set>
                                    <p:animEffect transition="in" filter="fade">
                                      <p:cBhvr>
                                        <p:cTn id="280" dur="20"/>
                                        <p:tgtEl>
                                          <p:spTgt spid="410"/>
                                        </p:tgtEl>
                                      </p:cBhvr>
                                    </p:animEffect>
                                  </p:childTnLst>
                                </p:cTn>
                              </p:par>
                            </p:childTnLst>
                          </p:cTn>
                        </p:par>
                        <p:par>
                          <p:cTn id="281" fill="hold" nodeType="afterGroup">
                            <p:stCondLst>
                              <p:cond delay="5430"/>
                            </p:stCondLst>
                            <p:childTnLst>
                              <p:par>
                                <p:cTn id="282" presetID="10" presetClass="entr" presetSubtype="0" fill="hold" nodeType="afterEffect">
                                  <p:stCondLst>
                                    <p:cond delay="0"/>
                                  </p:stCondLst>
                                  <p:childTnLst>
                                    <p:set>
                                      <p:cBhvr>
                                        <p:cTn id="283" dur="1" fill="hold">
                                          <p:stCondLst>
                                            <p:cond delay="0"/>
                                          </p:stCondLst>
                                        </p:cTn>
                                        <p:tgtEl>
                                          <p:spTgt spid="411"/>
                                        </p:tgtEl>
                                        <p:attrNameLst>
                                          <p:attrName>style.visibility</p:attrName>
                                        </p:attrNameLst>
                                      </p:cBhvr>
                                      <p:to>
                                        <p:strVal val="visible"/>
                                      </p:to>
                                    </p:set>
                                    <p:animEffect transition="in" filter="fade">
                                      <p:cBhvr>
                                        <p:cTn id="284" dur="20"/>
                                        <p:tgtEl>
                                          <p:spTgt spid="411"/>
                                        </p:tgtEl>
                                      </p:cBhvr>
                                    </p:animEffect>
                                  </p:childTnLst>
                                </p:cTn>
                              </p:par>
                            </p:childTnLst>
                          </p:cTn>
                        </p:par>
                        <p:par>
                          <p:cTn id="285" fill="hold" nodeType="afterGroup">
                            <p:stCondLst>
                              <p:cond delay="5450"/>
                            </p:stCondLst>
                            <p:childTnLst>
                              <p:par>
                                <p:cTn id="286" presetID="10" presetClass="entr" presetSubtype="0" fill="hold" nodeType="afterEffect">
                                  <p:stCondLst>
                                    <p:cond delay="0"/>
                                  </p:stCondLst>
                                  <p:childTnLst>
                                    <p:set>
                                      <p:cBhvr>
                                        <p:cTn id="287" dur="1" fill="hold">
                                          <p:stCondLst>
                                            <p:cond delay="0"/>
                                          </p:stCondLst>
                                        </p:cTn>
                                        <p:tgtEl>
                                          <p:spTgt spid="412"/>
                                        </p:tgtEl>
                                        <p:attrNameLst>
                                          <p:attrName>style.visibility</p:attrName>
                                        </p:attrNameLst>
                                      </p:cBhvr>
                                      <p:to>
                                        <p:strVal val="visible"/>
                                      </p:to>
                                    </p:set>
                                    <p:animEffect transition="in" filter="fade">
                                      <p:cBhvr>
                                        <p:cTn id="288" dur="20"/>
                                        <p:tgtEl>
                                          <p:spTgt spid="412"/>
                                        </p:tgtEl>
                                      </p:cBhvr>
                                    </p:animEffect>
                                  </p:childTnLst>
                                </p:cTn>
                              </p:par>
                            </p:childTnLst>
                          </p:cTn>
                        </p:par>
                        <p:par>
                          <p:cTn id="289" fill="hold" nodeType="afterGroup">
                            <p:stCondLst>
                              <p:cond delay="5470"/>
                            </p:stCondLst>
                            <p:childTnLst>
                              <p:par>
                                <p:cTn id="290" presetID="10" presetClass="entr" presetSubtype="0" fill="hold" nodeType="afterEffect">
                                  <p:stCondLst>
                                    <p:cond delay="0"/>
                                  </p:stCondLst>
                                  <p:childTnLst>
                                    <p:set>
                                      <p:cBhvr>
                                        <p:cTn id="291" dur="1" fill="hold">
                                          <p:stCondLst>
                                            <p:cond delay="0"/>
                                          </p:stCondLst>
                                        </p:cTn>
                                        <p:tgtEl>
                                          <p:spTgt spid="406"/>
                                        </p:tgtEl>
                                        <p:attrNameLst>
                                          <p:attrName>style.visibility</p:attrName>
                                        </p:attrNameLst>
                                      </p:cBhvr>
                                      <p:to>
                                        <p:strVal val="visible"/>
                                      </p:to>
                                    </p:set>
                                    <p:animEffect transition="in" filter="fade">
                                      <p:cBhvr>
                                        <p:cTn id="292" dur="20"/>
                                        <p:tgtEl>
                                          <p:spTgt spid="406"/>
                                        </p:tgtEl>
                                      </p:cBhvr>
                                    </p:animEffect>
                                  </p:childTnLst>
                                </p:cTn>
                              </p:par>
                            </p:childTnLst>
                          </p:cTn>
                        </p:par>
                        <p:par>
                          <p:cTn id="293" fill="hold" nodeType="afterGroup">
                            <p:stCondLst>
                              <p:cond delay="5490"/>
                            </p:stCondLst>
                            <p:childTnLst>
                              <p:par>
                                <p:cTn id="294" presetID="10" presetClass="entr" presetSubtype="0" fill="hold" nodeType="afterEffect">
                                  <p:stCondLst>
                                    <p:cond delay="0"/>
                                  </p:stCondLst>
                                  <p:childTnLst>
                                    <p:set>
                                      <p:cBhvr>
                                        <p:cTn id="295" dur="1" fill="hold">
                                          <p:stCondLst>
                                            <p:cond delay="0"/>
                                          </p:stCondLst>
                                        </p:cTn>
                                        <p:tgtEl>
                                          <p:spTgt spid="413"/>
                                        </p:tgtEl>
                                        <p:attrNameLst>
                                          <p:attrName>style.visibility</p:attrName>
                                        </p:attrNameLst>
                                      </p:cBhvr>
                                      <p:to>
                                        <p:strVal val="visible"/>
                                      </p:to>
                                    </p:set>
                                    <p:animEffect transition="in" filter="fade">
                                      <p:cBhvr>
                                        <p:cTn id="296" dur="20"/>
                                        <p:tgtEl>
                                          <p:spTgt spid="413"/>
                                        </p:tgtEl>
                                      </p:cBhvr>
                                    </p:animEffect>
                                  </p:childTnLst>
                                </p:cTn>
                              </p:par>
                            </p:childTnLst>
                          </p:cTn>
                        </p:par>
                        <p:par>
                          <p:cTn id="297" fill="hold" nodeType="afterGroup">
                            <p:stCondLst>
                              <p:cond delay="5510"/>
                            </p:stCondLst>
                            <p:childTnLst>
                              <p:par>
                                <p:cTn id="298" presetID="10" presetClass="entr" presetSubtype="0" fill="hold" nodeType="afterEffect">
                                  <p:stCondLst>
                                    <p:cond delay="0"/>
                                  </p:stCondLst>
                                  <p:childTnLst>
                                    <p:set>
                                      <p:cBhvr>
                                        <p:cTn id="299" dur="1" fill="hold">
                                          <p:stCondLst>
                                            <p:cond delay="0"/>
                                          </p:stCondLst>
                                        </p:cTn>
                                        <p:tgtEl>
                                          <p:spTgt spid="414"/>
                                        </p:tgtEl>
                                        <p:attrNameLst>
                                          <p:attrName>style.visibility</p:attrName>
                                        </p:attrNameLst>
                                      </p:cBhvr>
                                      <p:to>
                                        <p:strVal val="visible"/>
                                      </p:to>
                                    </p:set>
                                    <p:animEffect transition="in" filter="fade">
                                      <p:cBhvr>
                                        <p:cTn id="300" dur="20"/>
                                        <p:tgtEl>
                                          <p:spTgt spid="414"/>
                                        </p:tgtEl>
                                      </p:cBhvr>
                                    </p:animEffect>
                                  </p:childTnLst>
                                </p:cTn>
                              </p:par>
                            </p:childTnLst>
                          </p:cTn>
                        </p:par>
                        <p:par>
                          <p:cTn id="301" fill="hold" nodeType="afterGroup">
                            <p:stCondLst>
                              <p:cond delay="5530"/>
                            </p:stCondLst>
                            <p:childTnLst>
                              <p:par>
                                <p:cTn id="302" presetID="10" presetClass="entr" presetSubtype="0" fill="hold" nodeType="afterEffect">
                                  <p:stCondLst>
                                    <p:cond delay="0"/>
                                  </p:stCondLst>
                                  <p:childTnLst>
                                    <p:set>
                                      <p:cBhvr>
                                        <p:cTn id="303" dur="1" fill="hold">
                                          <p:stCondLst>
                                            <p:cond delay="0"/>
                                          </p:stCondLst>
                                        </p:cTn>
                                        <p:tgtEl>
                                          <p:spTgt spid="415"/>
                                        </p:tgtEl>
                                        <p:attrNameLst>
                                          <p:attrName>style.visibility</p:attrName>
                                        </p:attrNameLst>
                                      </p:cBhvr>
                                      <p:to>
                                        <p:strVal val="visible"/>
                                      </p:to>
                                    </p:set>
                                    <p:animEffect transition="in" filter="fade">
                                      <p:cBhvr>
                                        <p:cTn id="304" dur="20"/>
                                        <p:tgtEl>
                                          <p:spTgt spid="415"/>
                                        </p:tgtEl>
                                      </p:cBhvr>
                                    </p:animEffect>
                                  </p:childTnLst>
                                </p:cTn>
                              </p:par>
                            </p:childTnLst>
                          </p:cTn>
                        </p:par>
                        <p:par>
                          <p:cTn id="305" fill="hold" nodeType="afterGroup">
                            <p:stCondLst>
                              <p:cond delay="5550"/>
                            </p:stCondLst>
                            <p:childTnLst>
                              <p:par>
                                <p:cTn id="306" presetID="10" presetClass="entr" presetSubtype="0" fill="hold" nodeType="afterEffect">
                                  <p:stCondLst>
                                    <p:cond delay="0"/>
                                  </p:stCondLst>
                                  <p:childTnLst>
                                    <p:set>
                                      <p:cBhvr>
                                        <p:cTn id="307" dur="1" fill="hold">
                                          <p:stCondLst>
                                            <p:cond delay="0"/>
                                          </p:stCondLst>
                                        </p:cTn>
                                        <p:tgtEl>
                                          <p:spTgt spid="416"/>
                                        </p:tgtEl>
                                        <p:attrNameLst>
                                          <p:attrName>style.visibility</p:attrName>
                                        </p:attrNameLst>
                                      </p:cBhvr>
                                      <p:to>
                                        <p:strVal val="visible"/>
                                      </p:to>
                                    </p:set>
                                    <p:animEffect transition="in" filter="fade">
                                      <p:cBhvr>
                                        <p:cTn id="308" dur="20"/>
                                        <p:tgtEl>
                                          <p:spTgt spid="416"/>
                                        </p:tgtEl>
                                      </p:cBhvr>
                                    </p:animEffect>
                                  </p:childTnLst>
                                </p:cTn>
                              </p:par>
                            </p:childTnLst>
                          </p:cTn>
                        </p:par>
                        <p:par>
                          <p:cTn id="309" fill="hold" nodeType="afterGroup">
                            <p:stCondLst>
                              <p:cond delay="5570"/>
                            </p:stCondLst>
                            <p:childTnLst>
                              <p:par>
                                <p:cTn id="310" presetID="10" presetClass="entr" presetSubtype="0" fill="hold" nodeType="afterEffect">
                                  <p:stCondLst>
                                    <p:cond delay="0"/>
                                  </p:stCondLst>
                                  <p:childTnLst>
                                    <p:set>
                                      <p:cBhvr>
                                        <p:cTn id="311" dur="1" fill="hold">
                                          <p:stCondLst>
                                            <p:cond delay="0"/>
                                          </p:stCondLst>
                                        </p:cTn>
                                        <p:tgtEl>
                                          <p:spTgt spid="417"/>
                                        </p:tgtEl>
                                        <p:attrNameLst>
                                          <p:attrName>style.visibility</p:attrName>
                                        </p:attrNameLst>
                                      </p:cBhvr>
                                      <p:to>
                                        <p:strVal val="visible"/>
                                      </p:to>
                                    </p:set>
                                    <p:animEffect transition="in" filter="fade">
                                      <p:cBhvr>
                                        <p:cTn id="312" dur="20"/>
                                        <p:tgtEl>
                                          <p:spTgt spid="417"/>
                                        </p:tgtEl>
                                      </p:cBhvr>
                                    </p:animEffect>
                                  </p:childTnLst>
                                </p:cTn>
                              </p:par>
                            </p:childTnLst>
                          </p:cTn>
                        </p:par>
                        <p:par>
                          <p:cTn id="313" fill="hold" nodeType="afterGroup">
                            <p:stCondLst>
                              <p:cond delay="5590"/>
                            </p:stCondLst>
                            <p:childTnLst>
                              <p:par>
                                <p:cTn id="314" presetID="10" presetClass="entr" presetSubtype="0" fill="hold" nodeType="afterEffect">
                                  <p:stCondLst>
                                    <p:cond delay="0"/>
                                  </p:stCondLst>
                                  <p:childTnLst>
                                    <p:set>
                                      <p:cBhvr>
                                        <p:cTn id="315" dur="1" fill="hold">
                                          <p:stCondLst>
                                            <p:cond delay="0"/>
                                          </p:stCondLst>
                                        </p:cTn>
                                        <p:tgtEl>
                                          <p:spTgt spid="418"/>
                                        </p:tgtEl>
                                        <p:attrNameLst>
                                          <p:attrName>style.visibility</p:attrName>
                                        </p:attrNameLst>
                                      </p:cBhvr>
                                      <p:to>
                                        <p:strVal val="visible"/>
                                      </p:to>
                                    </p:set>
                                    <p:animEffect transition="in" filter="fade">
                                      <p:cBhvr>
                                        <p:cTn id="316" dur="20"/>
                                        <p:tgtEl>
                                          <p:spTgt spid="418"/>
                                        </p:tgtEl>
                                      </p:cBhvr>
                                    </p:animEffect>
                                  </p:childTnLst>
                                </p:cTn>
                              </p:par>
                            </p:childTnLst>
                          </p:cTn>
                        </p:par>
                        <p:par>
                          <p:cTn id="317" fill="hold" nodeType="afterGroup">
                            <p:stCondLst>
                              <p:cond delay="5610"/>
                            </p:stCondLst>
                            <p:childTnLst>
                              <p:par>
                                <p:cTn id="318" presetID="10" presetClass="entr" presetSubtype="0" fill="hold" nodeType="afterEffect">
                                  <p:stCondLst>
                                    <p:cond delay="0"/>
                                  </p:stCondLst>
                                  <p:childTnLst>
                                    <p:set>
                                      <p:cBhvr>
                                        <p:cTn id="319" dur="1" fill="hold">
                                          <p:stCondLst>
                                            <p:cond delay="0"/>
                                          </p:stCondLst>
                                        </p:cTn>
                                        <p:tgtEl>
                                          <p:spTgt spid="419"/>
                                        </p:tgtEl>
                                        <p:attrNameLst>
                                          <p:attrName>style.visibility</p:attrName>
                                        </p:attrNameLst>
                                      </p:cBhvr>
                                      <p:to>
                                        <p:strVal val="visible"/>
                                      </p:to>
                                    </p:set>
                                    <p:animEffect transition="in" filter="fade">
                                      <p:cBhvr>
                                        <p:cTn id="320" dur="20"/>
                                        <p:tgtEl>
                                          <p:spTgt spid="419"/>
                                        </p:tgtEl>
                                      </p:cBhvr>
                                    </p:animEffect>
                                  </p:childTnLst>
                                </p:cTn>
                              </p:par>
                            </p:childTnLst>
                          </p:cTn>
                        </p:par>
                        <p:par>
                          <p:cTn id="321" fill="hold" nodeType="afterGroup">
                            <p:stCondLst>
                              <p:cond delay="5630"/>
                            </p:stCondLst>
                            <p:childTnLst>
                              <p:par>
                                <p:cTn id="322" presetID="10" presetClass="entr" presetSubtype="0" fill="hold" nodeType="afterEffect">
                                  <p:stCondLst>
                                    <p:cond delay="0"/>
                                  </p:stCondLst>
                                  <p:childTnLst>
                                    <p:set>
                                      <p:cBhvr>
                                        <p:cTn id="323" dur="1" fill="hold">
                                          <p:stCondLst>
                                            <p:cond delay="0"/>
                                          </p:stCondLst>
                                        </p:cTn>
                                        <p:tgtEl>
                                          <p:spTgt spid="420"/>
                                        </p:tgtEl>
                                        <p:attrNameLst>
                                          <p:attrName>style.visibility</p:attrName>
                                        </p:attrNameLst>
                                      </p:cBhvr>
                                      <p:to>
                                        <p:strVal val="visible"/>
                                      </p:to>
                                    </p:set>
                                    <p:animEffect transition="in" filter="fade">
                                      <p:cBhvr>
                                        <p:cTn id="324" dur="20"/>
                                        <p:tgtEl>
                                          <p:spTgt spid="420"/>
                                        </p:tgtEl>
                                      </p:cBhvr>
                                    </p:animEffect>
                                  </p:childTnLst>
                                </p:cTn>
                              </p:par>
                            </p:childTnLst>
                          </p:cTn>
                        </p:par>
                        <p:par>
                          <p:cTn id="325" fill="hold" nodeType="afterGroup">
                            <p:stCondLst>
                              <p:cond delay="5650"/>
                            </p:stCondLst>
                            <p:childTnLst>
                              <p:par>
                                <p:cTn id="326" presetID="10" presetClass="entr" presetSubtype="0" fill="hold" nodeType="afterEffect">
                                  <p:stCondLst>
                                    <p:cond delay="0"/>
                                  </p:stCondLst>
                                  <p:childTnLst>
                                    <p:set>
                                      <p:cBhvr>
                                        <p:cTn id="327" dur="1" fill="hold">
                                          <p:stCondLst>
                                            <p:cond delay="0"/>
                                          </p:stCondLst>
                                        </p:cTn>
                                        <p:tgtEl>
                                          <p:spTgt spid="421"/>
                                        </p:tgtEl>
                                        <p:attrNameLst>
                                          <p:attrName>style.visibility</p:attrName>
                                        </p:attrNameLst>
                                      </p:cBhvr>
                                      <p:to>
                                        <p:strVal val="visible"/>
                                      </p:to>
                                    </p:set>
                                    <p:animEffect transition="in" filter="fade">
                                      <p:cBhvr>
                                        <p:cTn id="328" dur="20"/>
                                        <p:tgtEl>
                                          <p:spTgt spid="421"/>
                                        </p:tgtEl>
                                      </p:cBhvr>
                                    </p:animEffect>
                                  </p:childTnLst>
                                </p:cTn>
                              </p:par>
                            </p:childTnLst>
                          </p:cTn>
                        </p:par>
                        <p:par>
                          <p:cTn id="329" fill="hold" nodeType="afterGroup">
                            <p:stCondLst>
                              <p:cond delay="5670"/>
                            </p:stCondLst>
                            <p:childTnLst>
                              <p:par>
                                <p:cTn id="330" presetID="10" presetClass="entr" presetSubtype="0" fill="hold" nodeType="afterEffect">
                                  <p:stCondLst>
                                    <p:cond delay="0"/>
                                  </p:stCondLst>
                                  <p:childTnLst>
                                    <p:set>
                                      <p:cBhvr>
                                        <p:cTn id="331" dur="1" fill="hold">
                                          <p:stCondLst>
                                            <p:cond delay="0"/>
                                          </p:stCondLst>
                                        </p:cTn>
                                        <p:tgtEl>
                                          <p:spTgt spid="422"/>
                                        </p:tgtEl>
                                        <p:attrNameLst>
                                          <p:attrName>style.visibility</p:attrName>
                                        </p:attrNameLst>
                                      </p:cBhvr>
                                      <p:to>
                                        <p:strVal val="visible"/>
                                      </p:to>
                                    </p:set>
                                    <p:animEffect transition="in" filter="fade">
                                      <p:cBhvr>
                                        <p:cTn id="332" dur="20"/>
                                        <p:tgtEl>
                                          <p:spTgt spid="422"/>
                                        </p:tgtEl>
                                      </p:cBhvr>
                                    </p:animEffect>
                                  </p:childTnLst>
                                </p:cTn>
                              </p:par>
                            </p:childTnLst>
                          </p:cTn>
                        </p:par>
                        <p:par>
                          <p:cTn id="333" fill="hold" nodeType="afterGroup">
                            <p:stCondLst>
                              <p:cond delay="5690"/>
                            </p:stCondLst>
                            <p:childTnLst>
                              <p:par>
                                <p:cTn id="334" presetID="10" presetClass="entr" presetSubtype="0" fill="hold" nodeType="afterEffect">
                                  <p:stCondLst>
                                    <p:cond delay="0"/>
                                  </p:stCondLst>
                                  <p:childTnLst>
                                    <p:set>
                                      <p:cBhvr>
                                        <p:cTn id="335" dur="1" fill="hold">
                                          <p:stCondLst>
                                            <p:cond delay="0"/>
                                          </p:stCondLst>
                                        </p:cTn>
                                        <p:tgtEl>
                                          <p:spTgt spid="423"/>
                                        </p:tgtEl>
                                        <p:attrNameLst>
                                          <p:attrName>style.visibility</p:attrName>
                                        </p:attrNameLst>
                                      </p:cBhvr>
                                      <p:to>
                                        <p:strVal val="visible"/>
                                      </p:to>
                                    </p:set>
                                    <p:animEffect transition="in" filter="fade">
                                      <p:cBhvr>
                                        <p:cTn id="336" dur="20"/>
                                        <p:tgtEl>
                                          <p:spTgt spid="423"/>
                                        </p:tgtEl>
                                      </p:cBhvr>
                                    </p:animEffect>
                                  </p:childTnLst>
                                </p:cTn>
                              </p:par>
                            </p:childTnLst>
                          </p:cTn>
                        </p:par>
                        <p:par>
                          <p:cTn id="337" fill="hold" nodeType="afterGroup">
                            <p:stCondLst>
                              <p:cond delay="5710"/>
                            </p:stCondLst>
                            <p:childTnLst>
                              <p:par>
                                <p:cTn id="338" presetID="10" presetClass="entr" presetSubtype="0" fill="hold" nodeType="afterEffect">
                                  <p:stCondLst>
                                    <p:cond delay="0"/>
                                  </p:stCondLst>
                                  <p:childTnLst>
                                    <p:set>
                                      <p:cBhvr>
                                        <p:cTn id="339" dur="1" fill="hold">
                                          <p:stCondLst>
                                            <p:cond delay="0"/>
                                          </p:stCondLst>
                                        </p:cTn>
                                        <p:tgtEl>
                                          <p:spTgt spid="425"/>
                                        </p:tgtEl>
                                        <p:attrNameLst>
                                          <p:attrName>style.visibility</p:attrName>
                                        </p:attrNameLst>
                                      </p:cBhvr>
                                      <p:to>
                                        <p:strVal val="visible"/>
                                      </p:to>
                                    </p:set>
                                    <p:animEffect transition="in" filter="fade">
                                      <p:cBhvr>
                                        <p:cTn id="340" dur="20"/>
                                        <p:tgtEl>
                                          <p:spTgt spid="425"/>
                                        </p:tgtEl>
                                      </p:cBhvr>
                                    </p:animEffect>
                                  </p:childTnLst>
                                </p:cTn>
                              </p:par>
                            </p:childTnLst>
                          </p:cTn>
                        </p:par>
                        <p:par>
                          <p:cTn id="341" fill="hold" nodeType="afterGroup">
                            <p:stCondLst>
                              <p:cond delay="5730"/>
                            </p:stCondLst>
                            <p:childTnLst>
                              <p:par>
                                <p:cTn id="342" presetID="10" presetClass="entr" presetSubtype="0" fill="hold" nodeType="afterEffect">
                                  <p:stCondLst>
                                    <p:cond delay="0"/>
                                  </p:stCondLst>
                                  <p:childTnLst>
                                    <p:set>
                                      <p:cBhvr>
                                        <p:cTn id="343" dur="1" fill="hold">
                                          <p:stCondLst>
                                            <p:cond delay="0"/>
                                          </p:stCondLst>
                                        </p:cTn>
                                        <p:tgtEl>
                                          <p:spTgt spid="426"/>
                                        </p:tgtEl>
                                        <p:attrNameLst>
                                          <p:attrName>style.visibility</p:attrName>
                                        </p:attrNameLst>
                                      </p:cBhvr>
                                      <p:to>
                                        <p:strVal val="visible"/>
                                      </p:to>
                                    </p:set>
                                    <p:animEffect transition="in" filter="fade">
                                      <p:cBhvr>
                                        <p:cTn id="344" dur="20"/>
                                        <p:tgtEl>
                                          <p:spTgt spid="426"/>
                                        </p:tgtEl>
                                      </p:cBhvr>
                                    </p:animEffect>
                                  </p:childTnLst>
                                </p:cTn>
                              </p:par>
                            </p:childTnLst>
                          </p:cTn>
                        </p:par>
                        <p:par>
                          <p:cTn id="345" fill="hold" nodeType="afterGroup">
                            <p:stCondLst>
                              <p:cond delay="5750"/>
                            </p:stCondLst>
                            <p:childTnLst>
                              <p:par>
                                <p:cTn id="346" presetID="10" presetClass="entr" presetSubtype="0" fill="hold" nodeType="afterEffect">
                                  <p:stCondLst>
                                    <p:cond delay="0"/>
                                  </p:stCondLst>
                                  <p:childTnLst>
                                    <p:set>
                                      <p:cBhvr>
                                        <p:cTn id="347" dur="1" fill="hold">
                                          <p:stCondLst>
                                            <p:cond delay="0"/>
                                          </p:stCondLst>
                                        </p:cTn>
                                        <p:tgtEl>
                                          <p:spTgt spid="427"/>
                                        </p:tgtEl>
                                        <p:attrNameLst>
                                          <p:attrName>style.visibility</p:attrName>
                                        </p:attrNameLst>
                                      </p:cBhvr>
                                      <p:to>
                                        <p:strVal val="visible"/>
                                      </p:to>
                                    </p:set>
                                    <p:animEffect transition="in" filter="fade">
                                      <p:cBhvr>
                                        <p:cTn id="348" dur="20"/>
                                        <p:tgtEl>
                                          <p:spTgt spid="427"/>
                                        </p:tgtEl>
                                      </p:cBhvr>
                                    </p:animEffect>
                                  </p:childTnLst>
                                </p:cTn>
                              </p:par>
                            </p:childTnLst>
                          </p:cTn>
                        </p:par>
                        <p:par>
                          <p:cTn id="349" fill="hold" nodeType="afterGroup">
                            <p:stCondLst>
                              <p:cond delay="5770"/>
                            </p:stCondLst>
                            <p:childTnLst>
                              <p:par>
                                <p:cTn id="350" presetID="10" presetClass="entr" presetSubtype="0" fill="hold" nodeType="afterEffect">
                                  <p:stCondLst>
                                    <p:cond delay="0"/>
                                  </p:stCondLst>
                                  <p:childTnLst>
                                    <p:set>
                                      <p:cBhvr>
                                        <p:cTn id="351" dur="1" fill="hold">
                                          <p:stCondLst>
                                            <p:cond delay="0"/>
                                          </p:stCondLst>
                                        </p:cTn>
                                        <p:tgtEl>
                                          <p:spTgt spid="428"/>
                                        </p:tgtEl>
                                        <p:attrNameLst>
                                          <p:attrName>style.visibility</p:attrName>
                                        </p:attrNameLst>
                                      </p:cBhvr>
                                      <p:to>
                                        <p:strVal val="visible"/>
                                      </p:to>
                                    </p:set>
                                    <p:animEffect transition="in" filter="fade">
                                      <p:cBhvr>
                                        <p:cTn id="352" dur="20"/>
                                        <p:tgtEl>
                                          <p:spTgt spid="428"/>
                                        </p:tgtEl>
                                      </p:cBhvr>
                                    </p:animEffect>
                                  </p:childTnLst>
                                </p:cTn>
                              </p:par>
                            </p:childTnLst>
                          </p:cTn>
                        </p:par>
                        <p:par>
                          <p:cTn id="353" fill="hold" nodeType="afterGroup">
                            <p:stCondLst>
                              <p:cond delay="5790"/>
                            </p:stCondLst>
                            <p:childTnLst>
                              <p:par>
                                <p:cTn id="354" presetID="10" presetClass="entr" presetSubtype="0" fill="hold" nodeType="afterEffect">
                                  <p:stCondLst>
                                    <p:cond delay="0"/>
                                  </p:stCondLst>
                                  <p:childTnLst>
                                    <p:set>
                                      <p:cBhvr>
                                        <p:cTn id="355" dur="1" fill="hold">
                                          <p:stCondLst>
                                            <p:cond delay="0"/>
                                          </p:stCondLst>
                                        </p:cTn>
                                        <p:tgtEl>
                                          <p:spTgt spid="429"/>
                                        </p:tgtEl>
                                        <p:attrNameLst>
                                          <p:attrName>style.visibility</p:attrName>
                                        </p:attrNameLst>
                                      </p:cBhvr>
                                      <p:to>
                                        <p:strVal val="visible"/>
                                      </p:to>
                                    </p:set>
                                    <p:animEffect transition="in" filter="fade">
                                      <p:cBhvr>
                                        <p:cTn id="356" dur="20"/>
                                        <p:tgtEl>
                                          <p:spTgt spid="429"/>
                                        </p:tgtEl>
                                      </p:cBhvr>
                                    </p:animEffect>
                                  </p:childTnLst>
                                </p:cTn>
                              </p:par>
                            </p:childTnLst>
                          </p:cTn>
                        </p:par>
                        <p:par>
                          <p:cTn id="357" fill="hold" nodeType="afterGroup">
                            <p:stCondLst>
                              <p:cond delay="5810"/>
                            </p:stCondLst>
                            <p:childTnLst>
                              <p:par>
                                <p:cTn id="358" presetID="10" presetClass="entr" presetSubtype="0" fill="hold" nodeType="afterEffect">
                                  <p:stCondLst>
                                    <p:cond delay="0"/>
                                  </p:stCondLst>
                                  <p:childTnLst>
                                    <p:set>
                                      <p:cBhvr>
                                        <p:cTn id="359" dur="1" fill="hold">
                                          <p:stCondLst>
                                            <p:cond delay="0"/>
                                          </p:stCondLst>
                                        </p:cTn>
                                        <p:tgtEl>
                                          <p:spTgt spid="424"/>
                                        </p:tgtEl>
                                        <p:attrNameLst>
                                          <p:attrName>style.visibility</p:attrName>
                                        </p:attrNameLst>
                                      </p:cBhvr>
                                      <p:to>
                                        <p:strVal val="visible"/>
                                      </p:to>
                                    </p:set>
                                    <p:animEffect transition="in" filter="fade">
                                      <p:cBhvr>
                                        <p:cTn id="360" dur="20"/>
                                        <p:tgtEl>
                                          <p:spTgt spid="424"/>
                                        </p:tgtEl>
                                      </p:cBhvr>
                                    </p:animEffect>
                                  </p:childTnLst>
                                </p:cTn>
                              </p:par>
                            </p:childTnLst>
                          </p:cTn>
                        </p:par>
                        <p:par>
                          <p:cTn id="361" fill="hold" nodeType="afterGroup">
                            <p:stCondLst>
                              <p:cond delay="5830"/>
                            </p:stCondLst>
                            <p:childTnLst>
                              <p:par>
                                <p:cTn id="362" presetID="10" presetClass="entr" presetSubtype="0" fill="hold" nodeType="afterEffect">
                                  <p:stCondLst>
                                    <p:cond delay="0"/>
                                  </p:stCondLst>
                                  <p:childTnLst>
                                    <p:set>
                                      <p:cBhvr>
                                        <p:cTn id="363" dur="1" fill="hold">
                                          <p:stCondLst>
                                            <p:cond delay="0"/>
                                          </p:stCondLst>
                                        </p:cTn>
                                        <p:tgtEl>
                                          <p:spTgt spid="431"/>
                                        </p:tgtEl>
                                        <p:attrNameLst>
                                          <p:attrName>style.visibility</p:attrName>
                                        </p:attrNameLst>
                                      </p:cBhvr>
                                      <p:to>
                                        <p:strVal val="visible"/>
                                      </p:to>
                                    </p:set>
                                    <p:animEffect transition="in" filter="fade">
                                      <p:cBhvr>
                                        <p:cTn id="364" dur="20"/>
                                        <p:tgtEl>
                                          <p:spTgt spid="431"/>
                                        </p:tgtEl>
                                      </p:cBhvr>
                                    </p:animEffect>
                                  </p:childTnLst>
                                </p:cTn>
                              </p:par>
                            </p:childTnLst>
                          </p:cTn>
                        </p:par>
                        <p:par>
                          <p:cTn id="365" fill="hold" nodeType="afterGroup">
                            <p:stCondLst>
                              <p:cond delay="5850"/>
                            </p:stCondLst>
                            <p:childTnLst>
                              <p:par>
                                <p:cTn id="366" presetID="10" presetClass="entr" presetSubtype="0" fill="hold" nodeType="afterEffect">
                                  <p:stCondLst>
                                    <p:cond delay="0"/>
                                  </p:stCondLst>
                                  <p:childTnLst>
                                    <p:set>
                                      <p:cBhvr>
                                        <p:cTn id="367" dur="1" fill="hold">
                                          <p:stCondLst>
                                            <p:cond delay="0"/>
                                          </p:stCondLst>
                                        </p:cTn>
                                        <p:tgtEl>
                                          <p:spTgt spid="432"/>
                                        </p:tgtEl>
                                        <p:attrNameLst>
                                          <p:attrName>style.visibility</p:attrName>
                                        </p:attrNameLst>
                                      </p:cBhvr>
                                      <p:to>
                                        <p:strVal val="visible"/>
                                      </p:to>
                                    </p:set>
                                    <p:animEffect transition="in" filter="fade">
                                      <p:cBhvr>
                                        <p:cTn id="368" dur="20"/>
                                        <p:tgtEl>
                                          <p:spTgt spid="432"/>
                                        </p:tgtEl>
                                      </p:cBhvr>
                                    </p:animEffect>
                                  </p:childTnLst>
                                </p:cTn>
                              </p:par>
                            </p:childTnLst>
                          </p:cTn>
                        </p:par>
                        <p:par>
                          <p:cTn id="369" fill="hold" nodeType="afterGroup">
                            <p:stCondLst>
                              <p:cond delay="5870"/>
                            </p:stCondLst>
                            <p:childTnLst>
                              <p:par>
                                <p:cTn id="370" presetID="10" presetClass="entr" presetSubtype="0" fill="hold" nodeType="afterEffect">
                                  <p:stCondLst>
                                    <p:cond delay="0"/>
                                  </p:stCondLst>
                                  <p:childTnLst>
                                    <p:set>
                                      <p:cBhvr>
                                        <p:cTn id="371" dur="1" fill="hold">
                                          <p:stCondLst>
                                            <p:cond delay="0"/>
                                          </p:stCondLst>
                                        </p:cTn>
                                        <p:tgtEl>
                                          <p:spTgt spid="433"/>
                                        </p:tgtEl>
                                        <p:attrNameLst>
                                          <p:attrName>style.visibility</p:attrName>
                                        </p:attrNameLst>
                                      </p:cBhvr>
                                      <p:to>
                                        <p:strVal val="visible"/>
                                      </p:to>
                                    </p:set>
                                    <p:animEffect transition="in" filter="fade">
                                      <p:cBhvr>
                                        <p:cTn id="372" dur="20"/>
                                        <p:tgtEl>
                                          <p:spTgt spid="433"/>
                                        </p:tgtEl>
                                      </p:cBhvr>
                                    </p:animEffect>
                                  </p:childTnLst>
                                </p:cTn>
                              </p:par>
                            </p:childTnLst>
                          </p:cTn>
                        </p:par>
                        <p:par>
                          <p:cTn id="373" fill="hold" nodeType="afterGroup">
                            <p:stCondLst>
                              <p:cond delay="5890"/>
                            </p:stCondLst>
                            <p:childTnLst>
                              <p:par>
                                <p:cTn id="374" presetID="10" presetClass="entr" presetSubtype="0" fill="hold" nodeType="afterEffect">
                                  <p:stCondLst>
                                    <p:cond delay="0"/>
                                  </p:stCondLst>
                                  <p:childTnLst>
                                    <p:set>
                                      <p:cBhvr>
                                        <p:cTn id="375" dur="1" fill="hold">
                                          <p:stCondLst>
                                            <p:cond delay="0"/>
                                          </p:stCondLst>
                                        </p:cTn>
                                        <p:tgtEl>
                                          <p:spTgt spid="434"/>
                                        </p:tgtEl>
                                        <p:attrNameLst>
                                          <p:attrName>style.visibility</p:attrName>
                                        </p:attrNameLst>
                                      </p:cBhvr>
                                      <p:to>
                                        <p:strVal val="visible"/>
                                      </p:to>
                                    </p:set>
                                    <p:animEffect transition="in" filter="fade">
                                      <p:cBhvr>
                                        <p:cTn id="376" dur="20"/>
                                        <p:tgtEl>
                                          <p:spTgt spid="434"/>
                                        </p:tgtEl>
                                      </p:cBhvr>
                                    </p:animEffect>
                                  </p:childTnLst>
                                </p:cTn>
                              </p:par>
                            </p:childTnLst>
                          </p:cTn>
                        </p:par>
                        <p:par>
                          <p:cTn id="377" fill="hold" nodeType="afterGroup">
                            <p:stCondLst>
                              <p:cond delay="5910"/>
                            </p:stCondLst>
                            <p:childTnLst>
                              <p:par>
                                <p:cTn id="378" presetID="10" presetClass="entr" presetSubtype="0" fill="hold" nodeType="afterEffect">
                                  <p:stCondLst>
                                    <p:cond delay="0"/>
                                  </p:stCondLst>
                                  <p:childTnLst>
                                    <p:set>
                                      <p:cBhvr>
                                        <p:cTn id="379" dur="1" fill="hold">
                                          <p:stCondLst>
                                            <p:cond delay="0"/>
                                          </p:stCondLst>
                                        </p:cTn>
                                        <p:tgtEl>
                                          <p:spTgt spid="435"/>
                                        </p:tgtEl>
                                        <p:attrNameLst>
                                          <p:attrName>style.visibility</p:attrName>
                                        </p:attrNameLst>
                                      </p:cBhvr>
                                      <p:to>
                                        <p:strVal val="visible"/>
                                      </p:to>
                                    </p:set>
                                    <p:animEffect transition="in" filter="fade">
                                      <p:cBhvr>
                                        <p:cTn id="380" dur="20"/>
                                        <p:tgtEl>
                                          <p:spTgt spid="435"/>
                                        </p:tgtEl>
                                      </p:cBhvr>
                                    </p:animEffect>
                                  </p:childTnLst>
                                </p:cTn>
                              </p:par>
                            </p:childTnLst>
                          </p:cTn>
                        </p:par>
                        <p:par>
                          <p:cTn id="381" fill="hold" nodeType="afterGroup">
                            <p:stCondLst>
                              <p:cond delay="5930"/>
                            </p:stCondLst>
                            <p:childTnLst>
                              <p:par>
                                <p:cTn id="382" presetID="10" presetClass="entr" presetSubtype="0" fill="hold" nodeType="afterEffect">
                                  <p:stCondLst>
                                    <p:cond delay="0"/>
                                  </p:stCondLst>
                                  <p:childTnLst>
                                    <p:set>
                                      <p:cBhvr>
                                        <p:cTn id="383" dur="1" fill="hold">
                                          <p:stCondLst>
                                            <p:cond delay="0"/>
                                          </p:stCondLst>
                                        </p:cTn>
                                        <p:tgtEl>
                                          <p:spTgt spid="430"/>
                                        </p:tgtEl>
                                        <p:attrNameLst>
                                          <p:attrName>style.visibility</p:attrName>
                                        </p:attrNameLst>
                                      </p:cBhvr>
                                      <p:to>
                                        <p:strVal val="visible"/>
                                      </p:to>
                                    </p:set>
                                    <p:animEffect transition="in" filter="fade">
                                      <p:cBhvr>
                                        <p:cTn id="384" dur="20"/>
                                        <p:tgtEl>
                                          <p:spTgt spid="430"/>
                                        </p:tgtEl>
                                      </p:cBhvr>
                                    </p:animEffect>
                                  </p:childTnLst>
                                </p:cTn>
                              </p:par>
                            </p:childTnLst>
                          </p:cTn>
                        </p:par>
                        <p:par>
                          <p:cTn id="385" fill="hold" nodeType="afterGroup">
                            <p:stCondLst>
                              <p:cond delay="5950"/>
                            </p:stCondLst>
                            <p:childTnLst>
                              <p:par>
                                <p:cTn id="386" presetID="10" presetClass="entr" presetSubtype="0" fill="hold" nodeType="afterEffect">
                                  <p:stCondLst>
                                    <p:cond delay="0"/>
                                  </p:stCondLst>
                                  <p:childTnLst>
                                    <p:set>
                                      <p:cBhvr>
                                        <p:cTn id="387" dur="1" fill="hold">
                                          <p:stCondLst>
                                            <p:cond delay="0"/>
                                          </p:stCondLst>
                                        </p:cTn>
                                        <p:tgtEl>
                                          <p:spTgt spid="436"/>
                                        </p:tgtEl>
                                        <p:attrNameLst>
                                          <p:attrName>style.visibility</p:attrName>
                                        </p:attrNameLst>
                                      </p:cBhvr>
                                      <p:to>
                                        <p:strVal val="visible"/>
                                      </p:to>
                                    </p:set>
                                    <p:animEffect transition="in" filter="fade">
                                      <p:cBhvr>
                                        <p:cTn id="388" dur="20"/>
                                        <p:tgtEl>
                                          <p:spTgt spid="436"/>
                                        </p:tgtEl>
                                      </p:cBhvr>
                                    </p:animEffect>
                                  </p:childTnLst>
                                </p:cTn>
                              </p:par>
                            </p:childTnLst>
                          </p:cTn>
                        </p:par>
                        <p:par>
                          <p:cTn id="389" fill="hold" nodeType="afterGroup">
                            <p:stCondLst>
                              <p:cond delay="5970"/>
                            </p:stCondLst>
                            <p:childTnLst>
                              <p:par>
                                <p:cTn id="390" presetID="10" presetClass="entr" presetSubtype="0" fill="hold" nodeType="afterEffect">
                                  <p:stCondLst>
                                    <p:cond delay="0"/>
                                  </p:stCondLst>
                                  <p:childTnLst>
                                    <p:set>
                                      <p:cBhvr>
                                        <p:cTn id="391" dur="1" fill="hold">
                                          <p:stCondLst>
                                            <p:cond delay="0"/>
                                          </p:stCondLst>
                                        </p:cTn>
                                        <p:tgtEl>
                                          <p:spTgt spid="437"/>
                                        </p:tgtEl>
                                        <p:attrNameLst>
                                          <p:attrName>style.visibility</p:attrName>
                                        </p:attrNameLst>
                                      </p:cBhvr>
                                      <p:to>
                                        <p:strVal val="visible"/>
                                      </p:to>
                                    </p:set>
                                    <p:animEffect transition="in" filter="fade">
                                      <p:cBhvr>
                                        <p:cTn id="392" dur="20"/>
                                        <p:tgtEl>
                                          <p:spTgt spid="437"/>
                                        </p:tgtEl>
                                      </p:cBhvr>
                                    </p:animEffect>
                                  </p:childTnLst>
                                </p:cTn>
                              </p:par>
                            </p:childTnLst>
                          </p:cTn>
                        </p:par>
                        <p:par>
                          <p:cTn id="393" fill="hold" nodeType="afterGroup">
                            <p:stCondLst>
                              <p:cond delay="5990"/>
                            </p:stCondLst>
                            <p:childTnLst>
                              <p:par>
                                <p:cTn id="394" presetID="10" presetClass="entr" presetSubtype="0" fill="hold" nodeType="afterEffect">
                                  <p:stCondLst>
                                    <p:cond delay="0"/>
                                  </p:stCondLst>
                                  <p:childTnLst>
                                    <p:set>
                                      <p:cBhvr>
                                        <p:cTn id="395" dur="1" fill="hold">
                                          <p:stCondLst>
                                            <p:cond delay="0"/>
                                          </p:stCondLst>
                                        </p:cTn>
                                        <p:tgtEl>
                                          <p:spTgt spid="438"/>
                                        </p:tgtEl>
                                        <p:attrNameLst>
                                          <p:attrName>style.visibility</p:attrName>
                                        </p:attrNameLst>
                                      </p:cBhvr>
                                      <p:to>
                                        <p:strVal val="visible"/>
                                      </p:to>
                                    </p:set>
                                    <p:animEffect transition="in" filter="fade">
                                      <p:cBhvr>
                                        <p:cTn id="396" dur="20"/>
                                        <p:tgtEl>
                                          <p:spTgt spid="438"/>
                                        </p:tgtEl>
                                      </p:cBhvr>
                                    </p:animEffect>
                                  </p:childTnLst>
                                </p:cTn>
                              </p:par>
                            </p:childTnLst>
                          </p:cTn>
                        </p:par>
                        <p:par>
                          <p:cTn id="397" fill="hold" nodeType="afterGroup">
                            <p:stCondLst>
                              <p:cond delay="6010"/>
                            </p:stCondLst>
                            <p:childTnLst>
                              <p:par>
                                <p:cTn id="398" presetID="10" presetClass="entr" presetSubtype="0" fill="hold" nodeType="afterEffect">
                                  <p:stCondLst>
                                    <p:cond delay="0"/>
                                  </p:stCondLst>
                                  <p:childTnLst>
                                    <p:set>
                                      <p:cBhvr>
                                        <p:cTn id="399" dur="1" fill="hold">
                                          <p:stCondLst>
                                            <p:cond delay="0"/>
                                          </p:stCondLst>
                                        </p:cTn>
                                        <p:tgtEl>
                                          <p:spTgt spid="439"/>
                                        </p:tgtEl>
                                        <p:attrNameLst>
                                          <p:attrName>style.visibility</p:attrName>
                                        </p:attrNameLst>
                                      </p:cBhvr>
                                      <p:to>
                                        <p:strVal val="visible"/>
                                      </p:to>
                                    </p:set>
                                    <p:animEffect transition="in" filter="fade">
                                      <p:cBhvr>
                                        <p:cTn id="400" dur="20"/>
                                        <p:tgtEl>
                                          <p:spTgt spid="439"/>
                                        </p:tgtEl>
                                      </p:cBhvr>
                                    </p:animEffect>
                                  </p:childTnLst>
                                </p:cTn>
                              </p:par>
                            </p:childTnLst>
                          </p:cTn>
                        </p:par>
                        <p:par>
                          <p:cTn id="401" fill="hold" nodeType="afterGroup">
                            <p:stCondLst>
                              <p:cond delay="6030"/>
                            </p:stCondLst>
                            <p:childTnLst>
                              <p:par>
                                <p:cTn id="402" presetID="10" presetClass="entr" presetSubtype="0" fill="hold" nodeType="afterEffect">
                                  <p:stCondLst>
                                    <p:cond delay="0"/>
                                  </p:stCondLst>
                                  <p:childTnLst>
                                    <p:set>
                                      <p:cBhvr>
                                        <p:cTn id="403" dur="1" fill="hold">
                                          <p:stCondLst>
                                            <p:cond delay="0"/>
                                          </p:stCondLst>
                                        </p:cTn>
                                        <p:tgtEl>
                                          <p:spTgt spid="440"/>
                                        </p:tgtEl>
                                        <p:attrNameLst>
                                          <p:attrName>style.visibility</p:attrName>
                                        </p:attrNameLst>
                                      </p:cBhvr>
                                      <p:to>
                                        <p:strVal val="visible"/>
                                      </p:to>
                                    </p:set>
                                    <p:animEffect transition="in" filter="fade">
                                      <p:cBhvr>
                                        <p:cTn id="404" dur="20"/>
                                        <p:tgtEl>
                                          <p:spTgt spid="440"/>
                                        </p:tgtEl>
                                      </p:cBhvr>
                                    </p:animEffect>
                                  </p:childTnLst>
                                </p:cTn>
                              </p:par>
                            </p:childTnLst>
                          </p:cTn>
                        </p:par>
                        <p:par>
                          <p:cTn id="405" fill="hold" nodeType="afterGroup">
                            <p:stCondLst>
                              <p:cond delay="6050"/>
                            </p:stCondLst>
                            <p:childTnLst>
                              <p:par>
                                <p:cTn id="406" presetID="10" presetClass="entr" presetSubtype="0" fill="hold" nodeType="afterEffect">
                                  <p:stCondLst>
                                    <p:cond delay="0"/>
                                  </p:stCondLst>
                                  <p:childTnLst>
                                    <p:set>
                                      <p:cBhvr>
                                        <p:cTn id="407" dur="1" fill="hold">
                                          <p:stCondLst>
                                            <p:cond delay="0"/>
                                          </p:stCondLst>
                                        </p:cTn>
                                        <p:tgtEl>
                                          <p:spTgt spid="441"/>
                                        </p:tgtEl>
                                        <p:attrNameLst>
                                          <p:attrName>style.visibility</p:attrName>
                                        </p:attrNameLst>
                                      </p:cBhvr>
                                      <p:to>
                                        <p:strVal val="visible"/>
                                      </p:to>
                                    </p:set>
                                    <p:animEffect transition="in" filter="fade">
                                      <p:cBhvr>
                                        <p:cTn id="408" dur="20"/>
                                        <p:tgtEl>
                                          <p:spTgt spid="441"/>
                                        </p:tgtEl>
                                      </p:cBhvr>
                                    </p:animEffect>
                                  </p:childTnLst>
                                </p:cTn>
                              </p:par>
                            </p:childTnLst>
                          </p:cTn>
                        </p:par>
                        <p:par>
                          <p:cTn id="409" fill="hold" nodeType="afterGroup">
                            <p:stCondLst>
                              <p:cond delay="6070"/>
                            </p:stCondLst>
                            <p:childTnLst>
                              <p:par>
                                <p:cTn id="410" presetID="10" presetClass="entr" presetSubtype="0" fill="hold" nodeType="afterEffect">
                                  <p:stCondLst>
                                    <p:cond delay="0"/>
                                  </p:stCondLst>
                                  <p:childTnLst>
                                    <p:set>
                                      <p:cBhvr>
                                        <p:cTn id="411" dur="1" fill="hold">
                                          <p:stCondLst>
                                            <p:cond delay="0"/>
                                          </p:stCondLst>
                                        </p:cTn>
                                        <p:tgtEl>
                                          <p:spTgt spid="442"/>
                                        </p:tgtEl>
                                        <p:attrNameLst>
                                          <p:attrName>style.visibility</p:attrName>
                                        </p:attrNameLst>
                                      </p:cBhvr>
                                      <p:to>
                                        <p:strVal val="visible"/>
                                      </p:to>
                                    </p:set>
                                    <p:animEffect transition="in" filter="fade">
                                      <p:cBhvr>
                                        <p:cTn id="412" dur="20"/>
                                        <p:tgtEl>
                                          <p:spTgt spid="442"/>
                                        </p:tgtEl>
                                      </p:cBhvr>
                                    </p:animEffect>
                                  </p:childTnLst>
                                </p:cTn>
                              </p:par>
                            </p:childTnLst>
                          </p:cTn>
                        </p:par>
                        <p:par>
                          <p:cTn id="413" fill="hold" nodeType="afterGroup">
                            <p:stCondLst>
                              <p:cond delay="6090"/>
                            </p:stCondLst>
                            <p:childTnLst>
                              <p:par>
                                <p:cTn id="414" presetID="10" presetClass="entr" presetSubtype="0" fill="hold" nodeType="afterEffect">
                                  <p:stCondLst>
                                    <p:cond delay="0"/>
                                  </p:stCondLst>
                                  <p:childTnLst>
                                    <p:set>
                                      <p:cBhvr>
                                        <p:cTn id="415" dur="1" fill="hold">
                                          <p:stCondLst>
                                            <p:cond delay="0"/>
                                          </p:stCondLst>
                                        </p:cTn>
                                        <p:tgtEl>
                                          <p:spTgt spid="443"/>
                                        </p:tgtEl>
                                        <p:attrNameLst>
                                          <p:attrName>style.visibility</p:attrName>
                                        </p:attrNameLst>
                                      </p:cBhvr>
                                      <p:to>
                                        <p:strVal val="visible"/>
                                      </p:to>
                                    </p:set>
                                    <p:animEffect transition="in" filter="fade">
                                      <p:cBhvr>
                                        <p:cTn id="416" dur="20"/>
                                        <p:tgtEl>
                                          <p:spTgt spid="443"/>
                                        </p:tgtEl>
                                      </p:cBhvr>
                                    </p:animEffect>
                                  </p:childTnLst>
                                </p:cTn>
                              </p:par>
                            </p:childTnLst>
                          </p:cTn>
                        </p:par>
                        <p:par>
                          <p:cTn id="417" fill="hold" nodeType="afterGroup">
                            <p:stCondLst>
                              <p:cond delay="6110"/>
                            </p:stCondLst>
                            <p:childTnLst>
                              <p:par>
                                <p:cTn id="418" presetID="10" presetClass="entr" presetSubtype="0" fill="hold" nodeType="afterEffect">
                                  <p:stCondLst>
                                    <p:cond delay="0"/>
                                  </p:stCondLst>
                                  <p:childTnLst>
                                    <p:set>
                                      <p:cBhvr>
                                        <p:cTn id="419" dur="1" fill="hold">
                                          <p:stCondLst>
                                            <p:cond delay="0"/>
                                          </p:stCondLst>
                                        </p:cTn>
                                        <p:tgtEl>
                                          <p:spTgt spid="444"/>
                                        </p:tgtEl>
                                        <p:attrNameLst>
                                          <p:attrName>style.visibility</p:attrName>
                                        </p:attrNameLst>
                                      </p:cBhvr>
                                      <p:to>
                                        <p:strVal val="visible"/>
                                      </p:to>
                                    </p:set>
                                    <p:animEffect transition="in" filter="fade">
                                      <p:cBhvr>
                                        <p:cTn id="420" dur="20"/>
                                        <p:tgtEl>
                                          <p:spTgt spid="444"/>
                                        </p:tgtEl>
                                      </p:cBhvr>
                                    </p:animEffect>
                                  </p:childTnLst>
                                </p:cTn>
                              </p:par>
                            </p:childTnLst>
                          </p:cTn>
                        </p:par>
                        <p:par>
                          <p:cTn id="421" fill="hold" nodeType="afterGroup">
                            <p:stCondLst>
                              <p:cond delay="6130"/>
                            </p:stCondLst>
                            <p:childTnLst>
                              <p:par>
                                <p:cTn id="422" presetID="10" presetClass="entr" presetSubtype="0" fill="hold" nodeType="afterEffect">
                                  <p:stCondLst>
                                    <p:cond delay="0"/>
                                  </p:stCondLst>
                                  <p:childTnLst>
                                    <p:set>
                                      <p:cBhvr>
                                        <p:cTn id="423" dur="1" fill="hold">
                                          <p:stCondLst>
                                            <p:cond delay="0"/>
                                          </p:stCondLst>
                                        </p:cTn>
                                        <p:tgtEl>
                                          <p:spTgt spid="445"/>
                                        </p:tgtEl>
                                        <p:attrNameLst>
                                          <p:attrName>style.visibility</p:attrName>
                                        </p:attrNameLst>
                                      </p:cBhvr>
                                      <p:to>
                                        <p:strVal val="visible"/>
                                      </p:to>
                                    </p:set>
                                    <p:animEffect transition="in" filter="fade">
                                      <p:cBhvr>
                                        <p:cTn id="424" dur="20"/>
                                        <p:tgtEl>
                                          <p:spTgt spid="445"/>
                                        </p:tgtEl>
                                      </p:cBhvr>
                                    </p:animEffect>
                                  </p:childTnLst>
                                </p:cTn>
                              </p:par>
                            </p:childTnLst>
                          </p:cTn>
                        </p:par>
                        <p:par>
                          <p:cTn id="425" fill="hold" nodeType="afterGroup">
                            <p:stCondLst>
                              <p:cond delay="6150"/>
                            </p:stCondLst>
                            <p:childTnLst>
                              <p:par>
                                <p:cTn id="426" presetID="10" presetClass="entr" presetSubtype="0" fill="hold" nodeType="afterEffect">
                                  <p:stCondLst>
                                    <p:cond delay="0"/>
                                  </p:stCondLst>
                                  <p:childTnLst>
                                    <p:set>
                                      <p:cBhvr>
                                        <p:cTn id="427" dur="1" fill="hold">
                                          <p:stCondLst>
                                            <p:cond delay="0"/>
                                          </p:stCondLst>
                                        </p:cTn>
                                        <p:tgtEl>
                                          <p:spTgt spid="446"/>
                                        </p:tgtEl>
                                        <p:attrNameLst>
                                          <p:attrName>style.visibility</p:attrName>
                                        </p:attrNameLst>
                                      </p:cBhvr>
                                      <p:to>
                                        <p:strVal val="visible"/>
                                      </p:to>
                                    </p:set>
                                    <p:animEffect transition="in" filter="fade">
                                      <p:cBhvr>
                                        <p:cTn id="428" dur="20"/>
                                        <p:tgtEl>
                                          <p:spTgt spid="446"/>
                                        </p:tgtEl>
                                      </p:cBhvr>
                                    </p:animEffect>
                                  </p:childTnLst>
                                </p:cTn>
                              </p:par>
                            </p:childTnLst>
                          </p:cTn>
                        </p:par>
                        <p:par>
                          <p:cTn id="429" fill="hold" nodeType="afterGroup">
                            <p:stCondLst>
                              <p:cond delay="6170"/>
                            </p:stCondLst>
                            <p:childTnLst>
                              <p:par>
                                <p:cTn id="430" presetID="10" presetClass="entr" presetSubtype="0" fill="hold" nodeType="afterEffect">
                                  <p:stCondLst>
                                    <p:cond delay="0"/>
                                  </p:stCondLst>
                                  <p:childTnLst>
                                    <p:set>
                                      <p:cBhvr>
                                        <p:cTn id="431" dur="1" fill="hold">
                                          <p:stCondLst>
                                            <p:cond delay="0"/>
                                          </p:stCondLst>
                                        </p:cTn>
                                        <p:tgtEl>
                                          <p:spTgt spid="448"/>
                                        </p:tgtEl>
                                        <p:attrNameLst>
                                          <p:attrName>style.visibility</p:attrName>
                                        </p:attrNameLst>
                                      </p:cBhvr>
                                      <p:to>
                                        <p:strVal val="visible"/>
                                      </p:to>
                                    </p:set>
                                    <p:animEffect transition="in" filter="fade">
                                      <p:cBhvr>
                                        <p:cTn id="432" dur="20"/>
                                        <p:tgtEl>
                                          <p:spTgt spid="448"/>
                                        </p:tgtEl>
                                      </p:cBhvr>
                                    </p:animEffect>
                                  </p:childTnLst>
                                </p:cTn>
                              </p:par>
                            </p:childTnLst>
                          </p:cTn>
                        </p:par>
                        <p:par>
                          <p:cTn id="433" fill="hold" nodeType="afterGroup">
                            <p:stCondLst>
                              <p:cond delay="6190"/>
                            </p:stCondLst>
                            <p:childTnLst>
                              <p:par>
                                <p:cTn id="434" presetID="10" presetClass="entr" presetSubtype="0" fill="hold" nodeType="afterEffect">
                                  <p:stCondLst>
                                    <p:cond delay="0"/>
                                  </p:stCondLst>
                                  <p:childTnLst>
                                    <p:set>
                                      <p:cBhvr>
                                        <p:cTn id="435" dur="1" fill="hold">
                                          <p:stCondLst>
                                            <p:cond delay="0"/>
                                          </p:stCondLst>
                                        </p:cTn>
                                        <p:tgtEl>
                                          <p:spTgt spid="449"/>
                                        </p:tgtEl>
                                        <p:attrNameLst>
                                          <p:attrName>style.visibility</p:attrName>
                                        </p:attrNameLst>
                                      </p:cBhvr>
                                      <p:to>
                                        <p:strVal val="visible"/>
                                      </p:to>
                                    </p:set>
                                    <p:animEffect transition="in" filter="fade">
                                      <p:cBhvr>
                                        <p:cTn id="436" dur="20"/>
                                        <p:tgtEl>
                                          <p:spTgt spid="449"/>
                                        </p:tgtEl>
                                      </p:cBhvr>
                                    </p:animEffect>
                                  </p:childTnLst>
                                </p:cTn>
                              </p:par>
                            </p:childTnLst>
                          </p:cTn>
                        </p:par>
                        <p:par>
                          <p:cTn id="437" fill="hold" nodeType="afterGroup">
                            <p:stCondLst>
                              <p:cond delay="6210"/>
                            </p:stCondLst>
                            <p:childTnLst>
                              <p:par>
                                <p:cTn id="438" presetID="10" presetClass="entr" presetSubtype="0" fill="hold" nodeType="afterEffect">
                                  <p:stCondLst>
                                    <p:cond delay="0"/>
                                  </p:stCondLst>
                                  <p:childTnLst>
                                    <p:set>
                                      <p:cBhvr>
                                        <p:cTn id="439" dur="1" fill="hold">
                                          <p:stCondLst>
                                            <p:cond delay="0"/>
                                          </p:stCondLst>
                                        </p:cTn>
                                        <p:tgtEl>
                                          <p:spTgt spid="450"/>
                                        </p:tgtEl>
                                        <p:attrNameLst>
                                          <p:attrName>style.visibility</p:attrName>
                                        </p:attrNameLst>
                                      </p:cBhvr>
                                      <p:to>
                                        <p:strVal val="visible"/>
                                      </p:to>
                                    </p:set>
                                    <p:animEffect transition="in" filter="fade">
                                      <p:cBhvr>
                                        <p:cTn id="440" dur="20"/>
                                        <p:tgtEl>
                                          <p:spTgt spid="450"/>
                                        </p:tgtEl>
                                      </p:cBhvr>
                                    </p:animEffect>
                                  </p:childTnLst>
                                </p:cTn>
                              </p:par>
                            </p:childTnLst>
                          </p:cTn>
                        </p:par>
                        <p:par>
                          <p:cTn id="441" fill="hold" nodeType="afterGroup">
                            <p:stCondLst>
                              <p:cond delay="6230"/>
                            </p:stCondLst>
                            <p:childTnLst>
                              <p:par>
                                <p:cTn id="442" presetID="10" presetClass="entr" presetSubtype="0" fill="hold" nodeType="afterEffect">
                                  <p:stCondLst>
                                    <p:cond delay="0"/>
                                  </p:stCondLst>
                                  <p:childTnLst>
                                    <p:set>
                                      <p:cBhvr>
                                        <p:cTn id="443" dur="1" fill="hold">
                                          <p:stCondLst>
                                            <p:cond delay="0"/>
                                          </p:stCondLst>
                                        </p:cTn>
                                        <p:tgtEl>
                                          <p:spTgt spid="451"/>
                                        </p:tgtEl>
                                        <p:attrNameLst>
                                          <p:attrName>style.visibility</p:attrName>
                                        </p:attrNameLst>
                                      </p:cBhvr>
                                      <p:to>
                                        <p:strVal val="visible"/>
                                      </p:to>
                                    </p:set>
                                    <p:animEffect transition="in" filter="fade">
                                      <p:cBhvr>
                                        <p:cTn id="444" dur="20"/>
                                        <p:tgtEl>
                                          <p:spTgt spid="451"/>
                                        </p:tgtEl>
                                      </p:cBhvr>
                                    </p:animEffect>
                                  </p:childTnLst>
                                </p:cTn>
                              </p:par>
                            </p:childTnLst>
                          </p:cTn>
                        </p:par>
                        <p:par>
                          <p:cTn id="445" fill="hold" nodeType="afterGroup">
                            <p:stCondLst>
                              <p:cond delay="6250"/>
                            </p:stCondLst>
                            <p:childTnLst>
                              <p:par>
                                <p:cTn id="446" presetID="10" presetClass="entr" presetSubtype="0" fill="hold" nodeType="afterEffect">
                                  <p:stCondLst>
                                    <p:cond delay="0"/>
                                  </p:stCondLst>
                                  <p:childTnLst>
                                    <p:set>
                                      <p:cBhvr>
                                        <p:cTn id="447" dur="1" fill="hold">
                                          <p:stCondLst>
                                            <p:cond delay="0"/>
                                          </p:stCondLst>
                                        </p:cTn>
                                        <p:tgtEl>
                                          <p:spTgt spid="452"/>
                                        </p:tgtEl>
                                        <p:attrNameLst>
                                          <p:attrName>style.visibility</p:attrName>
                                        </p:attrNameLst>
                                      </p:cBhvr>
                                      <p:to>
                                        <p:strVal val="visible"/>
                                      </p:to>
                                    </p:set>
                                    <p:animEffect transition="in" filter="fade">
                                      <p:cBhvr>
                                        <p:cTn id="448" dur="20"/>
                                        <p:tgtEl>
                                          <p:spTgt spid="452"/>
                                        </p:tgtEl>
                                      </p:cBhvr>
                                    </p:animEffect>
                                  </p:childTnLst>
                                </p:cTn>
                              </p:par>
                            </p:childTnLst>
                          </p:cTn>
                        </p:par>
                        <p:par>
                          <p:cTn id="449" fill="hold" nodeType="afterGroup">
                            <p:stCondLst>
                              <p:cond delay="6270"/>
                            </p:stCondLst>
                            <p:childTnLst>
                              <p:par>
                                <p:cTn id="450" presetID="10" presetClass="entr" presetSubtype="0" fill="hold" nodeType="afterEffect">
                                  <p:stCondLst>
                                    <p:cond delay="0"/>
                                  </p:stCondLst>
                                  <p:childTnLst>
                                    <p:set>
                                      <p:cBhvr>
                                        <p:cTn id="451" dur="1" fill="hold">
                                          <p:stCondLst>
                                            <p:cond delay="0"/>
                                          </p:stCondLst>
                                        </p:cTn>
                                        <p:tgtEl>
                                          <p:spTgt spid="447"/>
                                        </p:tgtEl>
                                        <p:attrNameLst>
                                          <p:attrName>style.visibility</p:attrName>
                                        </p:attrNameLst>
                                      </p:cBhvr>
                                      <p:to>
                                        <p:strVal val="visible"/>
                                      </p:to>
                                    </p:set>
                                    <p:animEffect transition="in" filter="fade">
                                      <p:cBhvr>
                                        <p:cTn id="452" dur="20"/>
                                        <p:tgtEl>
                                          <p:spTgt spid="447"/>
                                        </p:tgtEl>
                                      </p:cBhvr>
                                    </p:animEffect>
                                  </p:childTnLst>
                                </p:cTn>
                              </p:par>
                            </p:childTnLst>
                          </p:cTn>
                        </p:par>
                        <p:par>
                          <p:cTn id="453" fill="hold" nodeType="afterGroup">
                            <p:stCondLst>
                              <p:cond delay="6290"/>
                            </p:stCondLst>
                            <p:childTnLst>
                              <p:par>
                                <p:cTn id="454" presetID="10" presetClass="entr" presetSubtype="0" fill="hold" nodeType="afterEffect">
                                  <p:stCondLst>
                                    <p:cond delay="0"/>
                                  </p:stCondLst>
                                  <p:childTnLst>
                                    <p:set>
                                      <p:cBhvr>
                                        <p:cTn id="455" dur="1" fill="hold">
                                          <p:stCondLst>
                                            <p:cond delay="0"/>
                                          </p:stCondLst>
                                        </p:cTn>
                                        <p:tgtEl>
                                          <p:spTgt spid="454"/>
                                        </p:tgtEl>
                                        <p:attrNameLst>
                                          <p:attrName>style.visibility</p:attrName>
                                        </p:attrNameLst>
                                      </p:cBhvr>
                                      <p:to>
                                        <p:strVal val="visible"/>
                                      </p:to>
                                    </p:set>
                                    <p:animEffect transition="in" filter="fade">
                                      <p:cBhvr>
                                        <p:cTn id="456" dur="20"/>
                                        <p:tgtEl>
                                          <p:spTgt spid="454"/>
                                        </p:tgtEl>
                                      </p:cBhvr>
                                    </p:animEffect>
                                  </p:childTnLst>
                                </p:cTn>
                              </p:par>
                            </p:childTnLst>
                          </p:cTn>
                        </p:par>
                        <p:par>
                          <p:cTn id="457" fill="hold" nodeType="afterGroup">
                            <p:stCondLst>
                              <p:cond delay="6310"/>
                            </p:stCondLst>
                            <p:childTnLst>
                              <p:par>
                                <p:cTn id="458" presetID="10" presetClass="entr" presetSubtype="0" fill="hold" nodeType="afterEffect">
                                  <p:stCondLst>
                                    <p:cond delay="0"/>
                                  </p:stCondLst>
                                  <p:childTnLst>
                                    <p:set>
                                      <p:cBhvr>
                                        <p:cTn id="459" dur="1" fill="hold">
                                          <p:stCondLst>
                                            <p:cond delay="0"/>
                                          </p:stCondLst>
                                        </p:cTn>
                                        <p:tgtEl>
                                          <p:spTgt spid="455"/>
                                        </p:tgtEl>
                                        <p:attrNameLst>
                                          <p:attrName>style.visibility</p:attrName>
                                        </p:attrNameLst>
                                      </p:cBhvr>
                                      <p:to>
                                        <p:strVal val="visible"/>
                                      </p:to>
                                    </p:set>
                                    <p:animEffect transition="in" filter="fade">
                                      <p:cBhvr>
                                        <p:cTn id="460" dur="20"/>
                                        <p:tgtEl>
                                          <p:spTgt spid="455"/>
                                        </p:tgtEl>
                                      </p:cBhvr>
                                    </p:animEffect>
                                  </p:childTnLst>
                                </p:cTn>
                              </p:par>
                            </p:childTnLst>
                          </p:cTn>
                        </p:par>
                        <p:par>
                          <p:cTn id="461" fill="hold" nodeType="afterGroup">
                            <p:stCondLst>
                              <p:cond delay="6330"/>
                            </p:stCondLst>
                            <p:childTnLst>
                              <p:par>
                                <p:cTn id="462" presetID="10" presetClass="entr" presetSubtype="0" fill="hold" nodeType="afterEffect">
                                  <p:stCondLst>
                                    <p:cond delay="0"/>
                                  </p:stCondLst>
                                  <p:childTnLst>
                                    <p:set>
                                      <p:cBhvr>
                                        <p:cTn id="463" dur="1" fill="hold">
                                          <p:stCondLst>
                                            <p:cond delay="0"/>
                                          </p:stCondLst>
                                        </p:cTn>
                                        <p:tgtEl>
                                          <p:spTgt spid="456"/>
                                        </p:tgtEl>
                                        <p:attrNameLst>
                                          <p:attrName>style.visibility</p:attrName>
                                        </p:attrNameLst>
                                      </p:cBhvr>
                                      <p:to>
                                        <p:strVal val="visible"/>
                                      </p:to>
                                    </p:set>
                                    <p:animEffect transition="in" filter="fade">
                                      <p:cBhvr>
                                        <p:cTn id="464" dur="20"/>
                                        <p:tgtEl>
                                          <p:spTgt spid="456"/>
                                        </p:tgtEl>
                                      </p:cBhvr>
                                    </p:animEffect>
                                  </p:childTnLst>
                                </p:cTn>
                              </p:par>
                            </p:childTnLst>
                          </p:cTn>
                        </p:par>
                        <p:par>
                          <p:cTn id="465" fill="hold" nodeType="afterGroup">
                            <p:stCondLst>
                              <p:cond delay="6350"/>
                            </p:stCondLst>
                            <p:childTnLst>
                              <p:par>
                                <p:cTn id="466" presetID="10" presetClass="entr" presetSubtype="0" fill="hold" nodeType="afterEffect">
                                  <p:stCondLst>
                                    <p:cond delay="0"/>
                                  </p:stCondLst>
                                  <p:childTnLst>
                                    <p:set>
                                      <p:cBhvr>
                                        <p:cTn id="467" dur="1" fill="hold">
                                          <p:stCondLst>
                                            <p:cond delay="0"/>
                                          </p:stCondLst>
                                        </p:cTn>
                                        <p:tgtEl>
                                          <p:spTgt spid="457"/>
                                        </p:tgtEl>
                                        <p:attrNameLst>
                                          <p:attrName>style.visibility</p:attrName>
                                        </p:attrNameLst>
                                      </p:cBhvr>
                                      <p:to>
                                        <p:strVal val="visible"/>
                                      </p:to>
                                    </p:set>
                                    <p:animEffect transition="in" filter="fade">
                                      <p:cBhvr>
                                        <p:cTn id="468" dur="20"/>
                                        <p:tgtEl>
                                          <p:spTgt spid="457"/>
                                        </p:tgtEl>
                                      </p:cBhvr>
                                    </p:animEffect>
                                  </p:childTnLst>
                                </p:cTn>
                              </p:par>
                            </p:childTnLst>
                          </p:cTn>
                        </p:par>
                        <p:par>
                          <p:cTn id="469" fill="hold" nodeType="afterGroup">
                            <p:stCondLst>
                              <p:cond delay="6370"/>
                            </p:stCondLst>
                            <p:childTnLst>
                              <p:par>
                                <p:cTn id="470" presetID="10" presetClass="entr" presetSubtype="0" fill="hold" nodeType="afterEffect">
                                  <p:stCondLst>
                                    <p:cond delay="0"/>
                                  </p:stCondLst>
                                  <p:childTnLst>
                                    <p:set>
                                      <p:cBhvr>
                                        <p:cTn id="471" dur="1" fill="hold">
                                          <p:stCondLst>
                                            <p:cond delay="0"/>
                                          </p:stCondLst>
                                        </p:cTn>
                                        <p:tgtEl>
                                          <p:spTgt spid="458"/>
                                        </p:tgtEl>
                                        <p:attrNameLst>
                                          <p:attrName>style.visibility</p:attrName>
                                        </p:attrNameLst>
                                      </p:cBhvr>
                                      <p:to>
                                        <p:strVal val="visible"/>
                                      </p:to>
                                    </p:set>
                                    <p:animEffect transition="in" filter="fade">
                                      <p:cBhvr>
                                        <p:cTn id="472" dur="20"/>
                                        <p:tgtEl>
                                          <p:spTgt spid="458"/>
                                        </p:tgtEl>
                                      </p:cBhvr>
                                    </p:animEffect>
                                  </p:childTnLst>
                                </p:cTn>
                              </p:par>
                            </p:childTnLst>
                          </p:cTn>
                        </p:par>
                        <p:par>
                          <p:cTn id="473" fill="hold" nodeType="afterGroup">
                            <p:stCondLst>
                              <p:cond delay="6390"/>
                            </p:stCondLst>
                            <p:childTnLst>
                              <p:par>
                                <p:cTn id="474" presetID="10" presetClass="entr" presetSubtype="0" fill="hold" nodeType="afterEffect">
                                  <p:stCondLst>
                                    <p:cond delay="0"/>
                                  </p:stCondLst>
                                  <p:childTnLst>
                                    <p:set>
                                      <p:cBhvr>
                                        <p:cTn id="475" dur="1" fill="hold">
                                          <p:stCondLst>
                                            <p:cond delay="0"/>
                                          </p:stCondLst>
                                        </p:cTn>
                                        <p:tgtEl>
                                          <p:spTgt spid="453"/>
                                        </p:tgtEl>
                                        <p:attrNameLst>
                                          <p:attrName>style.visibility</p:attrName>
                                        </p:attrNameLst>
                                      </p:cBhvr>
                                      <p:to>
                                        <p:strVal val="visible"/>
                                      </p:to>
                                    </p:set>
                                    <p:animEffect transition="in" filter="fade">
                                      <p:cBhvr>
                                        <p:cTn id="476" dur="20"/>
                                        <p:tgtEl>
                                          <p:spTgt spid="453"/>
                                        </p:tgtEl>
                                      </p:cBhvr>
                                    </p:animEffect>
                                  </p:childTnLst>
                                </p:cTn>
                              </p:par>
                            </p:childTnLst>
                          </p:cTn>
                        </p:par>
                        <p:par>
                          <p:cTn id="477" fill="hold" nodeType="afterGroup">
                            <p:stCondLst>
                              <p:cond delay="6410"/>
                            </p:stCondLst>
                            <p:childTnLst>
                              <p:par>
                                <p:cTn id="478" presetID="10" presetClass="entr" presetSubtype="0" fill="hold" nodeType="afterEffect">
                                  <p:stCondLst>
                                    <p:cond delay="0"/>
                                  </p:stCondLst>
                                  <p:childTnLst>
                                    <p:set>
                                      <p:cBhvr>
                                        <p:cTn id="479" dur="1" fill="hold">
                                          <p:stCondLst>
                                            <p:cond delay="0"/>
                                          </p:stCondLst>
                                        </p:cTn>
                                        <p:tgtEl>
                                          <p:spTgt spid="459"/>
                                        </p:tgtEl>
                                        <p:attrNameLst>
                                          <p:attrName>style.visibility</p:attrName>
                                        </p:attrNameLst>
                                      </p:cBhvr>
                                      <p:to>
                                        <p:strVal val="visible"/>
                                      </p:to>
                                    </p:set>
                                    <p:animEffect transition="in" filter="fade">
                                      <p:cBhvr>
                                        <p:cTn id="480" dur="20"/>
                                        <p:tgtEl>
                                          <p:spTgt spid="459"/>
                                        </p:tgtEl>
                                      </p:cBhvr>
                                    </p:animEffect>
                                  </p:childTnLst>
                                </p:cTn>
                              </p:par>
                            </p:childTnLst>
                          </p:cTn>
                        </p:par>
                        <p:par>
                          <p:cTn id="481" fill="hold" nodeType="afterGroup">
                            <p:stCondLst>
                              <p:cond delay="6430"/>
                            </p:stCondLst>
                            <p:childTnLst>
                              <p:par>
                                <p:cTn id="482" presetID="10" presetClass="entr" presetSubtype="0" fill="hold" nodeType="afterEffect">
                                  <p:stCondLst>
                                    <p:cond delay="0"/>
                                  </p:stCondLst>
                                  <p:childTnLst>
                                    <p:set>
                                      <p:cBhvr>
                                        <p:cTn id="483" dur="1" fill="hold">
                                          <p:stCondLst>
                                            <p:cond delay="0"/>
                                          </p:stCondLst>
                                        </p:cTn>
                                        <p:tgtEl>
                                          <p:spTgt spid="460"/>
                                        </p:tgtEl>
                                        <p:attrNameLst>
                                          <p:attrName>style.visibility</p:attrName>
                                        </p:attrNameLst>
                                      </p:cBhvr>
                                      <p:to>
                                        <p:strVal val="visible"/>
                                      </p:to>
                                    </p:set>
                                    <p:animEffect transition="in" filter="fade">
                                      <p:cBhvr>
                                        <p:cTn id="484" dur="20"/>
                                        <p:tgtEl>
                                          <p:spTgt spid="460"/>
                                        </p:tgtEl>
                                      </p:cBhvr>
                                    </p:animEffect>
                                  </p:childTnLst>
                                </p:cTn>
                              </p:par>
                            </p:childTnLst>
                          </p:cTn>
                        </p:par>
                        <p:par>
                          <p:cTn id="485" fill="hold" nodeType="afterGroup">
                            <p:stCondLst>
                              <p:cond delay="6450"/>
                            </p:stCondLst>
                            <p:childTnLst>
                              <p:par>
                                <p:cTn id="486" presetID="10" presetClass="entr" presetSubtype="0" fill="hold" nodeType="afterEffect">
                                  <p:stCondLst>
                                    <p:cond delay="0"/>
                                  </p:stCondLst>
                                  <p:childTnLst>
                                    <p:set>
                                      <p:cBhvr>
                                        <p:cTn id="487" dur="1" fill="hold">
                                          <p:stCondLst>
                                            <p:cond delay="0"/>
                                          </p:stCondLst>
                                        </p:cTn>
                                        <p:tgtEl>
                                          <p:spTgt spid="461"/>
                                        </p:tgtEl>
                                        <p:attrNameLst>
                                          <p:attrName>style.visibility</p:attrName>
                                        </p:attrNameLst>
                                      </p:cBhvr>
                                      <p:to>
                                        <p:strVal val="visible"/>
                                      </p:to>
                                    </p:set>
                                    <p:animEffect transition="in" filter="fade">
                                      <p:cBhvr>
                                        <p:cTn id="488" dur="20"/>
                                        <p:tgtEl>
                                          <p:spTgt spid="461"/>
                                        </p:tgtEl>
                                      </p:cBhvr>
                                    </p:animEffect>
                                  </p:childTnLst>
                                </p:cTn>
                              </p:par>
                            </p:childTnLst>
                          </p:cTn>
                        </p:par>
                        <p:par>
                          <p:cTn id="489" fill="hold" nodeType="afterGroup">
                            <p:stCondLst>
                              <p:cond delay="6470"/>
                            </p:stCondLst>
                            <p:childTnLst>
                              <p:par>
                                <p:cTn id="490" presetID="10" presetClass="entr" presetSubtype="0" fill="hold" nodeType="afterEffect">
                                  <p:stCondLst>
                                    <p:cond delay="0"/>
                                  </p:stCondLst>
                                  <p:childTnLst>
                                    <p:set>
                                      <p:cBhvr>
                                        <p:cTn id="491" dur="1" fill="hold">
                                          <p:stCondLst>
                                            <p:cond delay="0"/>
                                          </p:stCondLst>
                                        </p:cTn>
                                        <p:tgtEl>
                                          <p:spTgt spid="462"/>
                                        </p:tgtEl>
                                        <p:attrNameLst>
                                          <p:attrName>style.visibility</p:attrName>
                                        </p:attrNameLst>
                                      </p:cBhvr>
                                      <p:to>
                                        <p:strVal val="visible"/>
                                      </p:to>
                                    </p:set>
                                    <p:animEffect transition="in" filter="fade">
                                      <p:cBhvr>
                                        <p:cTn id="492" dur="20"/>
                                        <p:tgtEl>
                                          <p:spTgt spid="462"/>
                                        </p:tgtEl>
                                      </p:cBhvr>
                                    </p:animEffect>
                                  </p:childTnLst>
                                </p:cTn>
                              </p:par>
                            </p:childTnLst>
                          </p:cTn>
                        </p:par>
                        <p:par>
                          <p:cTn id="493" fill="hold" nodeType="afterGroup">
                            <p:stCondLst>
                              <p:cond delay="6490"/>
                            </p:stCondLst>
                            <p:childTnLst>
                              <p:par>
                                <p:cTn id="494" presetID="10" presetClass="entr" presetSubtype="0" fill="hold" nodeType="afterEffect">
                                  <p:stCondLst>
                                    <p:cond delay="0"/>
                                  </p:stCondLst>
                                  <p:childTnLst>
                                    <p:set>
                                      <p:cBhvr>
                                        <p:cTn id="495" dur="1" fill="hold">
                                          <p:stCondLst>
                                            <p:cond delay="0"/>
                                          </p:stCondLst>
                                        </p:cTn>
                                        <p:tgtEl>
                                          <p:spTgt spid="463"/>
                                        </p:tgtEl>
                                        <p:attrNameLst>
                                          <p:attrName>style.visibility</p:attrName>
                                        </p:attrNameLst>
                                      </p:cBhvr>
                                      <p:to>
                                        <p:strVal val="visible"/>
                                      </p:to>
                                    </p:set>
                                    <p:animEffect transition="in" filter="fade">
                                      <p:cBhvr>
                                        <p:cTn id="496" dur="20"/>
                                        <p:tgtEl>
                                          <p:spTgt spid="463"/>
                                        </p:tgtEl>
                                      </p:cBhvr>
                                    </p:animEffect>
                                  </p:childTnLst>
                                </p:cTn>
                              </p:par>
                            </p:childTnLst>
                          </p:cTn>
                        </p:par>
                        <p:par>
                          <p:cTn id="497" fill="hold" nodeType="afterGroup">
                            <p:stCondLst>
                              <p:cond delay="6510"/>
                            </p:stCondLst>
                            <p:childTnLst>
                              <p:par>
                                <p:cTn id="498" presetID="10" presetClass="entr" presetSubtype="0" fill="hold" nodeType="afterEffect">
                                  <p:stCondLst>
                                    <p:cond delay="0"/>
                                  </p:stCondLst>
                                  <p:childTnLst>
                                    <p:set>
                                      <p:cBhvr>
                                        <p:cTn id="499" dur="1" fill="hold">
                                          <p:stCondLst>
                                            <p:cond delay="0"/>
                                          </p:stCondLst>
                                        </p:cTn>
                                        <p:tgtEl>
                                          <p:spTgt spid="464"/>
                                        </p:tgtEl>
                                        <p:attrNameLst>
                                          <p:attrName>style.visibility</p:attrName>
                                        </p:attrNameLst>
                                      </p:cBhvr>
                                      <p:to>
                                        <p:strVal val="visible"/>
                                      </p:to>
                                    </p:set>
                                    <p:animEffect transition="in" filter="fade">
                                      <p:cBhvr>
                                        <p:cTn id="500" dur="20"/>
                                        <p:tgtEl>
                                          <p:spTgt spid="464"/>
                                        </p:tgtEl>
                                      </p:cBhvr>
                                    </p:animEffect>
                                  </p:childTnLst>
                                </p:cTn>
                              </p:par>
                            </p:childTnLst>
                          </p:cTn>
                        </p:par>
                        <p:par>
                          <p:cTn id="501" fill="hold" nodeType="afterGroup">
                            <p:stCondLst>
                              <p:cond delay="6530"/>
                            </p:stCondLst>
                            <p:childTnLst>
                              <p:par>
                                <p:cTn id="502" presetID="10" presetClass="entr" presetSubtype="0" fill="hold" nodeType="afterEffect">
                                  <p:stCondLst>
                                    <p:cond delay="0"/>
                                  </p:stCondLst>
                                  <p:childTnLst>
                                    <p:set>
                                      <p:cBhvr>
                                        <p:cTn id="503" dur="1" fill="hold">
                                          <p:stCondLst>
                                            <p:cond delay="0"/>
                                          </p:stCondLst>
                                        </p:cTn>
                                        <p:tgtEl>
                                          <p:spTgt spid="465"/>
                                        </p:tgtEl>
                                        <p:attrNameLst>
                                          <p:attrName>style.visibility</p:attrName>
                                        </p:attrNameLst>
                                      </p:cBhvr>
                                      <p:to>
                                        <p:strVal val="visible"/>
                                      </p:to>
                                    </p:set>
                                    <p:animEffect transition="in" filter="fade">
                                      <p:cBhvr>
                                        <p:cTn id="504" dur="20"/>
                                        <p:tgtEl>
                                          <p:spTgt spid="465"/>
                                        </p:tgtEl>
                                      </p:cBhvr>
                                    </p:animEffect>
                                  </p:childTnLst>
                                </p:cTn>
                              </p:par>
                            </p:childTnLst>
                          </p:cTn>
                        </p:par>
                        <p:par>
                          <p:cTn id="505" fill="hold" nodeType="afterGroup">
                            <p:stCondLst>
                              <p:cond delay="6550"/>
                            </p:stCondLst>
                            <p:childTnLst>
                              <p:par>
                                <p:cTn id="506" presetID="10" presetClass="entr" presetSubtype="0" fill="hold" nodeType="afterEffect">
                                  <p:stCondLst>
                                    <p:cond delay="0"/>
                                  </p:stCondLst>
                                  <p:childTnLst>
                                    <p:set>
                                      <p:cBhvr>
                                        <p:cTn id="507" dur="1" fill="hold">
                                          <p:stCondLst>
                                            <p:cond delay="0"/>
                                          </p:stCondLst>
                                        </p:cTn>
                                        <p:tgtEl>
                                          <p:spTgt spid="466"/>
                                        </p:tgtEl>
                                        <p:attrNameLst>
                                          <p:attrName>style.visibility</p:attrName>
                                        </p:attrNameLst>
                                      </p:cBhvr>
                                      <p:to>
                                        <p:strVal val="visible"/>
                                      </p:to>
                                    </p:set>
                                    <p:animEffect transition="in" filter="fade">
                                      <p:cBhvr>
                                        <p:cTn id="508" dur="20"/>
                                        <p:tgtEl>
                                          <p:spTgt spid="466"/>
                                        </p:tgtEl>
                                      </p:cBhvr>
                                    </p:animEffect>
                                  </p:childTnLst>
                                </p:cTn>
                              </p:par>
                            </p:childTnLst>
                          </p:cTn>
                        </p:par>
                        <p:par>
                          <p:cTn id="509" fill="hold" nodeType="afterGroup">
                            <p:stCondLst>
                              <p:cond delay="6570"/>
                            </p:stCondLst>
                            <p:childTnLst>
                              <p:par>
                                <p:cTn id="510" presetID="10" presetClass="entr" presetSubtype="0" fill="hold" nodeType="afterEffect">
                                  <p:stCondLst>
                                    <p:cond delay="0"/>
                                  </p:stCondLst>
                                  <p:childTnLst>
                                    <p:set>
                                      <p:cBhvr>
                                        <p:cTn id="511" dur="1" fill="hold">
                                          <p:stCondLst>
                                            <p:cond delay="0"/>
                                          </p:stCondLst>
                                        </p:cTn>
                                        <p:tgtEl>
                                          <p:spTgt spid="467"/>
                                        </p:tgtEl>
                                        <p:attrNameLst>
                                          <p:attrName>style.visibility</p:attrName>
                                        </p:attrNameLst>
                                      </p:cBhvr>
                                      <p:to>
                                        <p:strVal val="visible"/>
                                      </p:to>
                                    </p:set>
                                    <p:animEffect transition="in" filter="fade">
                                      <p:cBhvr>
                                        <p:cTn id="512" dur="20"/>
                                        <p:tgtEl>
                                          <p:spTgt spid="467"/>
                                        </p:tgtEl>
                                      </p:cBhvr>
                                    </p:animEffect>
                                  </p:childTnLst>
                                </p:cTn>
                              </p:par>
                            </p:childTnLst>
                          </p:cTn>
                        </p:par>
                        <p:par>
                          <p:cTn id="513" fill="hold" nodeType="afterGroup">
                            <p:stCondLst>
                              <p:cond delay="6590"/>
                            </p:stCondLst>
                            <p:childTnLst>
                              <p:par>
                                <p:cTn id="514" presetID="10" presetClass="entr" presetSubtype="0" fill="hold" nodeType="afterEffect">
                                  <p:stCondLst>
                                    <p:cond delay="0"/>
                                  </p:stCondLst>
                                  <p:childTnLst>
                                    <p:set>
                                      <p:cBhvr>
                                        <p:cTn id="515" dur="1" fill="hold">
                                          <p:stCondLst>
                                            <p:cond delay="0"/>
                                          </p:stCondLst>
                                        </p:cTn>
                                        <p:tgtEl>
                                          <p:spTgt spid="468"/>
                                        </p:tgtEl>
                                        <p:attrNameLst>
                                          <p:attrName>style.visibility</p:attrName>
                                        </p:attrNameLst>
                                      </p:cBhvr>
                                      <p:to>
                                        <p:strVal val="visible"/>
                                      </p:to>
                                    </p:set>
                                    <p:animEffect transition="in" filter="fade">
                                      <p:cBhvr>
                                        <p:cTn id="516" dur="20"/>
                                        <p:tgtEl>
                                          <p:spTgt spid="468"/>
                                        </p:tgtEl>
                                      </p:cBhvr>
                                    </p:animEffect>
                                  </p:childTnLst>
                                </p:cTn>
                              </p:par>
                            </p:childTnLst>
                          </p:cTn>
                        </p:par>
                        <p:par>
                          <p:cTn id="517" fill="hold" nodeType="afterGroup">
                            <p:stCondLst>
                              <p:cond delay="6610"/>
                            </p:stCondLst>
                            <p:childTnLst>
                              <p:par>
                                <p:cTn id="518" presetID="10" presetClass="entr" presetSubtype="0" fill="hold" nodeType="afterEffect">
                                  <p:stCondLst>
                                    <p:cond delay="0"/>
                                  </p:stCondLst>
                                  <p:childTnLst>
                                    <p:set>
                                      <p:cBhvr>
                                        <p:cTn id="519" dur="1" fill="hold">
                                          <p:stCondLst>
                                            <p:cond delay="0"/>
                                          </p:stCondLst>
                                        </p:cTn>
                                        <p:tgtEl>
                                          <p:spTgt spid="469"/>
                                        </p:tgtEl>
                                        <p:attrNameLst>
                                          <p:attrName>style.visibility</p:attrName>
                                        </p:attrNameLst>
                                      </p:cBhvr>
                                      <p:to>
                                        <p:strVal val="visible"/>
                                      </p:to>
                                    </p:set>
                                    <p:animEffect transition="in" filter="fade">
                                      <p:cBhvr>
                                        <p:cTn id="520" dur="20"/>
                                        <p:tgtEl>
                                          <p:spTgt spid="469"/>
                                        </p:tgtEl>
                                      </p:cBhvr>
                                    </p:animEffect>
                                  </p:childTnLst>
                                </p:cTn>
                              </p:par>
                            </p:childTnLst>
                          </p:cTn>
                        </p:par>
                        <p:par>
                          <p:cTn id="521" fill="hold" nodeType="afterGroup">
                            <p:stCondLst>
                              <p:cond delay="6630"/>
                            </p:stCondLst>
                            <p:childTnLst>
                              <p:par>
                                <p:cTn id="522" presetID="10" presetClass="entr" presetSubtype="0" fill="hold" nodeType="afterEffect">
                                  <p:stCondLst>
                                    <p:cond delay="0"/>
                                  </p:stCondLst>
                                  <p:childTnLst>
                                    <p:set>
                                      <p:cBhvr>
                                        <p:cTn id="523" dur="1" fill="hold">
                                          <p:stCondLst>
                                            <p:cond delay="0"/>
                                          </p:stCondLst>
                                        </p:cTn>
                                        <p:tgtEl>
                                          <p:spTgt spid="471"/>
                                        </p:tgtEl>
                                        <p:attrNameLst>
                                          <p:attrName>style.visibility</p:attrName>
                                        </p:attrNameLst>
                                      </p:cBhvr>
                                      <p:to>
                                        <p:strVal val="visible"/>
                                      </p:to>
                                    </p:set>
                                    <p:animEffect transition="in" filter="fade">
                                      <p:cBhvr>
                                        <p:cTn id="524" dur="20"/>
                                        <p:tgtEl>
                                          <p:spTgt spid="471"/>
                                        </p:tgtEl>
                                      </p:cBhvr>
                                    </p:animEffect>
                                  </p:childTnLst>
                                </p:cTn>
                              </p:par>
                            </p:childTnLst>
                          </p:cTn>
                        </p:par>
                        <p:par>
                          <p:cTn id="525" fill="hold" nodeType="afterGroup">
                            <p:stCondLst>
                              <p:cond delay="6650"/>
                            </p:stCondLst>
                            <p:childTnLst>
                              <p:par>
                                <p:cTn id="526" presetID="10" presetClass="entr" presetSubtype="0" fill="hold" nodeType="afterEffect">
                                  <p:stCondLst>
                                    <p:cond delay="0"/>
                                  </p:stCondLst>
                                  <p:childTnLst>
                                    <p:set>
                                      <p:cBhvr>
                                        <p:cTn id="527" dur="1" fill="hold">
                                          <p:stCondLst>
                                            <p:cond delay="0"/>
                                          </p:stCondLst>
                                        </p:cTn>
                                        <p:tgtEl>
                                          <p:spTgt spid="472"/>
                                        </p:tgtEl>
                                        <p:attrNameLst>
                                          <p:attrName>style.visibility</p:attrName>
                                        </p:attrNameLst>
                                      </p:cBhvr>
                                      <p:to>
                                        <p:strVal val="visible"/>
                                      </p:to>
                                    </p:set>
                                    <p:animEffect transition="in" filter="fade">
                                      <p:cBhvr>
                                        <p:cTn id="528" dur="20"/>
                                        <p:tgtEl>
                                          <p:spTgt spid="472"/>
                                        </p:tgtEl>
                                      </p:cBhvr>
                                    </p:animEffect>
                                  </p:childTnLst>
                                </p:cTn>
                              </p:par>
                            </p:childTnLst>
                          </p:cTn>
                        </p:par>
                        <p:par>
                          <p:cTn id="529" fill="hold" nodeType="afterGroup">
                            <p:stCondLst>
                              <p:cond delay="6670"/>
                            </p:stCondLst>
                            <p:childTnLst>
                              <p:par>
                                <p:cTn id="530" presetID="10" presetClass="entr" presetSubtype="0" fill="hold" nodeType="afterEffect">
                                  <p:stCondLst>
                                    <p:cond delay="0"/>
                                  </p:stCondLst>
                                  <p:childTnLst>
                                    <p:set>
                                      <p:cBhvr>
                                        <p:cTn id="531" dur="1" fill="hold">
                                          <p:stCondLst>
                                            <p:cond delay="0"/>
                                          </p:stCondLst>
                                        </p:cTn>
                                        <p:tgtEl>
                                          <p:spTgt spid="473"/>
                                        </p:tgtEl>
                                        <p:attrNameLst>
                                          <p:attrName>style.visibility</p:attrName>
                                        </p:attrNameLst>
                                      </p:cBhvr>
                                      <p:to>
                                        <p:strVal val="visible"/>
                                      </p:to>
                                    </p:set>
                                    <p:animEffect transition="in" filter="fade">
                                      <p:cBhvr>
                                        <p:cTn id="532" dur="20"/>
                                        <p:tgtEl>
                                          <p:spTgt spid="473"/>
                                        </p:tgtEl>
                                      </p:cBhvr>
                                    </p:animEffect>
                                  </p:childTnLst>
                                </p:cTn>
                              </p:par>
                            </p:childTnLst>
                          </p:cTn>
                        </p:par>
                        <p:par>
                          <p:cTn id="533" fill="hold" nodeType="afterGroup">
                            <p:stCondLst>
                              <p:cond delay="6690"/>
                            </p:stCondLst>
                            <p:childTnLst>
                              <p:par>
                                <p:cTn id="534" presetID="10" presetClass="entr" presetSubtype="0" fill="hold" nodeType="afterEffect">
                                  <p:stCondLst>
                                    <p:cond delay="0"/>
                                  </p:stCondLst>
                                  <p:childTnLst>
                                    <p:set>
                                      <p:cBhvr>
                                        <p:cTn id="535" dur="1" fill="hold">
                                          <p:stCondLst>
                                            <p:cond delay="0"/>
                                          </p:stCondLst>
                                        </p:cTn>
                                        <p:tgtEl>
                                          <p:spTgt spid="474"/>
                                        </p:tgtEl>
                                        <p:attrNameLst>
                                          <p:attrName>style.visibility</p:attrName>
                                        </p:attrNameLst>
                                      </p:cBhvr>
                                      <p:to>
                                        <p:strVal val="visible"/>
                                      </p:to>
                                    </p:set>
                                    <p:animEffect transition="in" filter="fade">
                                      <p:cBhvr>
                                        <p:cTn id="536" dur="20"/>
                                        <p:tgtEl>
                                          <p:spTgt spid="474"/>
                                        </p:tgtEl>
                                      </p:cBhvr>
                                    </p:animEffect>
                                  </p:childTnLst>
                                </p:cTn>
                              </p:par>
                            </p:childTnLst>
                          </p:cTn>
                        </p:par>
                        <p:par>
                          <p:cTn id="537" fill="hold" nodeType="afterGroup">
                            <p:stCondLst>
                              <p:cond delay="6710"/>
                            </p:stCondLst>
                            <p:childTnLst>
                              <p:par>
                                <p:cTn id="538" presetID="10" presetClass="entr" presetSubtype="0" fill="hold" nodeType="afterEffect">
                                  <p:stCondLst>
                                    <p:cond delay="0"/>
                                  </p:stCondLst>
                                  <p:childTnLst>
                                    <p:set>
                                      <p:cBhvr>
                                        <p:cTn id="539" dur="1" fill="hold">
                                          <p:stCondLst>
                                            <p:cond delay="0"/>
                                          </p:stCondLst>
                                        </p:cTn>
                                        <p:tgtEl>
                                          <p:spTgt spid="475"/>
                                        </p:tgtEl>
                                        <p:attrNameLst>
                                          <p:attrName>style.visibility</p:attrName>
                                        </p:attrNameLst>
                                      </p:cBhvr>
                                      <p:to>
                                        <p:strVal val="visible"/>
                                      </p:to>
                                    </p:set>
                                    <p:animEffect transition="in" filter="fade">
                                      <p:cBhvr>
                                        <p:cTn id="540" dur="20"/>
                                        <p:tgtEl>
                                          <p:spTgt spid="475"/>
                                        </p:tgtEl>
                                      </p:cBhvr>
                                    </p:animEffect>
                                  </p:childTnLst>
                                </p:cTn>
                              </p:par>
                            </p:childTnLst>
                          </p:cTn>
                        </p:par>
                        <p:par>
                          <p:cTn id="541" fill="hold" nodeType="afterGroup">
                            <p:stCondLst>
                              <p:cond delay="6730"/>
                            </p:stCondLst>
                            <p:childTnLst>
                              <p:par>
                                <p:cTn id="542" presetID="10" presetClass="entr" presetSubtype="0" fill="hold" nodeType="afterEffect">
                                  <p:stCondLst>
                                    <p:cond delay="0"/>
                                  </p:stCondLst>
                                  <p:childTnLst>
                                    <p:set>
                                      <p:cBhvr>
                                        <p:cTn id="543" dur="1" fill="hold">
                                          <p:stCondLst>
                                            <p:cond delay="0"/>
                                          </p:stCondLst>
                                        </p:cTn>
                                        <p:tgtEl>
                                          <p:spTgt spid="470"/>
                                        </p:tgtEl>
                                        <p:attrNameLst>
                                          <p:attrName>style.visibility</p:attrName>
                                        </p:attrNameLst>
                                      </p:cBhvr>
                                      <p:to>
                                        <p:strVal val="visible"/>
                                      </p:to>
                                    </p:set>
                                    <p:animEffect transition="in" filter="fade">
                                      <p:cBhvr>
                                        <p:cTn id="544" dur="20"/>
                                        <p:tgtEl>
                                          <p:spTgt spid="470"/>
                                        </p:tgtEl>
                                      </p:cBhvr>
                                    </p:animEffect>
                                  </p:childTnLst>
                                </p:cTn>
                              </p:par>
                            </p:childTnLst>
                          </p:cTn>
                        </p:par>
                        <p:par>
                          <p:cTn id="545" fill="hold" nodeType="afterGroup">
                            <p:stCondLst>
                              <p:cond delay="6750"/>
                            </p:stCondLst>
                            <p:childTnLst>
                              <p:par>
                                <p:cTn id="546" presetID="10" presetClass="entr" presetSubtype="0" fill="hold" nodeType="afterEffect">
                                  <p:stCondLst>
                                    <p:cond delay="0"/>
                                  </p:stCondLst>
                                  <p:childTnLst>
                                    <p:set>
                                      <p:cBhvr>
                                        <p:cTn id="547" dur="1" fill="hold">
                                          <p:stCondLst>
                                            <p:cond delay="0"/>
                                          </p:stCondLst>
                                        </p:cTn>
                                        <p:tgtEl>
                                          <p:spTgt spid="477"/>
                                        </p:tgtEl>
                                        <p:attrNameLst>
                                          <p:attrName>style.visibility</p:attrName>
                                        </p:attrNameLst>
                                      </p:cBhvr>
                                      <p:to>
                                        <p:strVal val="visible"/>
                                      </p:to>
                                    </p:set>
                                    <p:animEffect transition="in" filter="fade">
                                      <p:cBhvr>
                                        <p:cTn id="548" dur="20"/>
                                        <p:tgtEl>
                                          <p:spTgt spid="477"/>
                                        </p:tgtEl>
                                      </p:cBhvr>
                                    </p:animEffect>
                                  </p:childTnLst>
                                </p:cTn>
                              </p:par>
                            </p:childTnLst>
                          </p:cTn>
                        </p:par>
                        <p:par>
                          <p:cTn id="549" fill="hold" nodeType="afterGroup">
                            <p:stCondLst>
                              <p:cond delay="6770"/>
                            </p:stCondLst>
                            <p:childTnLst>
                              <p:par>
                                <p:cTn id="550" presetID="10" presetClass="entr" presetSubtype="0" fill="hold" nodeType="afterEffect">
                                  <p:stCondLst>
                                    <p:cond delay="0"/>
                                  </p:stCondLst>
                                  <p:childTnLst>
                                    <p:set>
                                      <p:cBhvr>
                                        <p:cTn id="551" dur="1" fill="hold">
                                          <p:stCondLst>
                                            <p:cond delay="0"/>
                                          </p:stCondLst>
                                        </p:cTn>
                                        <p:tgtEl>
                                          <p:spTgt spid="478"/>
                                        </p:tgtEl>
                                        <p:attrNameLst>
                                          <p:attrName>style.visibility</p:attrName>
                                        </p:attrNameLst>
                                      </p:cBhvr>
                                      <p:to>
                                        <p:strVal val="visible"/>
                                      </p:to>
                                    </p:set>
                                    <p:animEffect transition="in" filter="fade">
                                      <p:cBhvr>
                                        <p:cTn id="552" dur="20"/>
                                        <p:tgtEl>
                                          <p:spTgt spid="478"/>
                                        </p:tgtEl>
                                      </p:cBhvr>
                                    </p:animEffect>
                                  </p:childTnLst>
                                </p:cTn>
                              </p:par>
                            </p:childTnLst>
                          </p:cTn>
                        </p:par>
                        <p:par>
                          <p:cTn id="553" fill="hold" nodeType="afterGroup">
                            <p:stCondLst>
                              <p:cond delay="6790"/>
                            </p:stCondLst>
                            <p:childTnLst>
                              <p:par>
                                <p:cTn id="554" presetID="10" presetClass="entr" presetSubtype="0" fill="hold" nodeType="afterEffect">
                                  <p:stCondLst>
                                    <p:cond delay="0"/>
                                  </p:stCondLst>
                                  <p:childTnLst>
                                    <p:set>
                                      <p:cBhvr>
                                        <p:cTn id="555" dur="1" fill="hold">
                                          <p:stCondLst>
                                            <p:cond delay="0"/>
                                          </p:stCondLst>
                                        </p:cTn>
                                        <p:tgtEl>
                                          <p:spTgt spid="479"/>
                                        </p:tgtEl>
                                        <p:attrNameLst>
                                          <p:attrName>style.visibility</p:attrName>
                                        </p:attrNameLst>
                                      </p:cBhvr>
                                      <p:to>
                                        <p:strVal val="visible"/>
                                      </p:to>
                                    </p:set>
                                    <p:animEffect transition="in" filter="fade">
                                      <p:cBhvr>
                                        <p:cTn id="556" dur="20"/>
                                        <p:tgtEl>
                                          <p:spTgt spid="479"/>
                                        </p:tgtEl>
                                      </p:cBhvr>
                                    </p:animEffect>
                                  </p:childTnLst>
                                </p:cTn>
                              </p:par>
                            </p:childTnLst>
                          </p:cTn>
                        </p:par>
                        <p:par>
                          <p:cTn id="557" fill="hold" nodeType="afterGroup">
                            <p:stCondLst>
                              <p:cond delay="6810"/>
                            </p:stCondLst>
                            <p:childTnLst>
                              <p:par>
                                <p:cTn id="558" presetID="10" presetClass="entr" presetSubtype="0" fill="hold" nodeType="afterEffect">
                                  <p:stCondLst>
                                    <p:cond delay="0"/>
                                  </p:stCondLst>
                                  <p:childTnLst>
                                    <p:set>
                                      <p:cBhvr>
                                        <p:cTn id="559" dur="1" fill="hold">
                                          <p:stCondLst>
                                            <p:cond delay="0"/>
                                          </p:stCondLst>
                                        </p:cTn>
                                        <p:tgtEl>
                                          <p:spTgt spid="480"/>
                                        </p:tgtEl>
                                        <p:attrNameLst>
                                          <p:attrName>style.visibility</p:attrName>
                                        </p:attrNameLst>
                                      </p:cBhvr>
                                      <p:to>
                                        <p:strVal val="visible"/>
                                      </p:to>
                                    </p:set>
                                    <p:animEffect transition="in" filter="fade">
                                      <p:cBhvr>
                                        <p:cTn id="560" dur="20"/>
                                        <p:tgtEl>
                                          <p:spTgt spid="480"/>
                                        </p:tgtEl>
                                      </p:cBhvr>
                                    </p:animEffect>
                                  </p:childTnLst>
                                </p:cTn>
                              </p:par>
                            </p:childTnLst>
                          </p:cTn>
                        </p:par>
                        <p:par>
                          <p:cTn id="561" fill="hold" nodeType="afterGroup">
                            <p:stCondLst>
                              <p:cond delay="6830"/>
                            </p:stCondLst>
                            <p:childTnLst>
                              <p:par>
                                <p:cTn id="562" presetID="10" presetClass="entr" presetSubtype="0" fill="hold" nodeType="afterEffect">
                                  <p:stCondLst>
                                    <p:cond delay="0"/>
                                  </p:stCondLst>
                                  <p:childTnLst>
                                    <p:set>
                                      <p:cBhvr>
                                        <p:cTn id="563" dur="1" fill="hold">
                                          <p:stCondLst>
                                            <p:cond delay="0"/>
                                          </p:stCondLst>
                                        </p:cTn>
                                        <p:tgtEl>
                                          <p:spTgt spid="481"/>
                                        </p:tgtEl>
                                        <p:attrNameLst>
                                          <p:attrName>style.visibility</p:attrName>
                                        </p:attrNameLst>
                                      </p:cBhvr>
                                      <p:to>
                                        <p:strVal val="visible"/>
                                      </p:to>
                                    </p:set>
                                    <p:animEffect transition="in" filter="fade">
                                      <p:cBhvr>
                                        <p:cTn id="564" dur="20"/>
                                        <p:tgtEl>
                                          <p:spTgt spid="481"/>
                                        </p:tgtEl>
                                      </p:cBhvr>
                                    </p:animEffect>
                                  </p:childTnLst>
                                </p:cTn>
                              </p:par>
                            </p:childTnLst>
                          </p:cTn>
                        </p:par>
                        <p:par>
                          <p:cTn id="565" fill="hold" nodeType="afterGroup">
                            <p:stCondLst>
                              <p:cond delay="6850"/>
                            </p:stCondLst>
                            <p:childTnLst>
                              <p:par>
                                <p:cTn id="566" presetID="10" presetClass="entr" presetSubtype="0" fill="hold" nodeType="afterEffect">
                                  <p:stCondLst>
                                    <p:cond delay="0"/>
                                  </p:stCondLst>
                                  <p:childTnLst>
                                    <p:set>
                                      <p:cBhvr>
                                        <p:cTn id="567" dur="1" fill="hold">
                                          <p:stCondLst>
                                            <p:cond delay="0"/>
                                          </p:stCondLst>
                                        </p:cTn>
                                        <p:tgtEl>
                                          <p:spTgt spid="476"/>
                                        </p:tgtEl>
                                        <p:attrNameLst>
                                          <p:attrName>style.visibility</p:attrName>
                                        </p:attrNameLst>
                                      </p:cBhvr>
                                      <p:to>
                                        <p:strVal val="visible"/>
                                      </p:to>
                                    </p:set>
                                    <p:animEffect transition="in" filter="fade">
                                      <p:cBhvr>
                                        <p:cTn id="568" dur="20"/>
                                        <p:tgtEl>
                                          <p:spTgt spid="476"/>
                                        </p:tgtEl>
                                      </p:cBhvr>
                                    </p:animEffect>
                                  </p:childTnLst>
                                </p:cTn>
                              </p:par>
                            </p:childTnLst>
                          </p:cTn>
                        </p:par>
                        <p:par>
                          <p:cTn id="569" fill="hold" nodeType="afterGroup">
                            <p:stCondLst>
                              <p:cond delay="6870"/>
                            </p:stCondLst>
                            <p:childTnLst>
                              <p:par>
                                <p:cTn id="570" presetID="10" presetClass="entr" presetSubtype="0" fill="hold" nodeType="afterEffect">
                                  <p:stCondLst>
                                    <p:cond delay="0"/>
                                  </p:stCondLst>
                                  <p:childTnLst>
                                    <p:set>
                                      <p:cBhvr>
                                        <p:cTn id="571" dur="1" fill="hold">
                                          <p:stCondLst>
                                            <p:cond delay="0"/>
                                          </p:stCondLst>
                                        </p:cTn>
                                        <p:tgtEl>
                                          <p:spTgt spid="482"/>
                                        </p:tgtEl>
                                        <p:attrNameLst>
                                          <p:attrName>style.visibility</p:attrName>
                                        </p:attrNameLst>
                                      </p:cBhvr>
                                      <p:to>
                                        <p:strVal val="visible"/>
                                      </p:to>
                                    </p:set>
                                    <p:animEffect transition="in" filter="fade">
                                      <p:cBhvr>
                                        <p:cTn id="572" dur="20"/>
                                        <p:tgtEl>
                                          <p:spTgt spid="482"/>
                                        </p:tgtEl>
                                      </p:cBhvr>
                                    </p:animEffect>
                                  </p:childTnLst>
                                </p:cTn>
                              </p:par>
                            </p:childTnLst>
                          </p:cTn>
                        </p:par>
                        <p:par>
                          <p:cTn id="573" fill="hold" nodeType="afterGroup">
                            <p:stCondLst>
                              <p:cond delay="6890"/>
                            </p:stCondLst>
                            <p:childTnLst>
                              <p:par>
                                <p:cTn id="574" presetID="10" presetClass="entr" presetSubtype="0" fill="hold" nodeType="afterEffect">
                                  <p:stCondLst>
                                    <p:cond delay="0"/>
                                  </p:stCondLst>
                                  <p:childTnLst>
                                    <p:set>
                                      <p:cBhvr>
                                        <p:cTn id="575" dur="1" fill="hold">
                                          <p:stCondLst>
                                            <p:cond delay="0"/>
                                          </p:stCondLst>
                                        </p:cTn>
                                        <p:tgtEl>
                                          <p:spTgt spid="483"/>
                                        </p:tgtEl>
                                        <p:attrNameLst>
                                          <p:attrName>style.visibility</p:attrName>
                                        </p:attrNameLst>
                                      </p:cBhvr>
                                      <p:to>
                                        <p:strVal val="visible"/>
                                      </p:to>
                                    </p:set>
                                    <p:animEffect transition="in" filter="fade">
                                      <p:cBhvr>
                                        <p:cTn id="576" dur="20"/>
                                        <p:tgtEl>
                                          <p:spTgt spid="483"/>
                                        </p:tgtEl>
                                      </p:cBhvr>
                                    </p:animEffect>
                                  </p:childTnLst>
                                </p:cTn>
                              </p:par>
                            </p:childTnLst>
                          </p:cTn>
                        </p:par>
                        <p:par>
                          <p:cTn id="577" fill="hold" nodeType="afterGroup">
                            <p:stCondLst>
                              <p:cond delay="6910"/>
                            </p:stCondLst>
                            <p:childTnLst>
                              <p:par>
                                <p:cTn id="578" presetID="10" presetClass="entr" presetSubtype="0" fill="hold" nodeType="afterEffect">
                                  <p:stCondLst>
                                    <p:cond delay="0"/>
                                  </p:stCondLst>
                                  <p:childTnLst>
                                    <p:set>
                                      <p:cBhvr>
                                        <p:cTn id="579" dur="1" fill="hold">
                                          <p:stCondLst>
                                            <p:cond delay="0"/>
                                          </p:stCondLst>
                                        </p:cTn>
                                        <p:tgtEl>
                                          <p:spTgt spid="484"/>
                                        </p:tgtEl>
                                        <p:attrNameLst>
                                          <p:attrName>style.visibility</p:attrName>
                                        </p:attrNameLst>
                                      </p:cBhvr>
                                      <p:to>
                                        <p:strVal val="visible"/>
                                      </p:to>
                                    </p:set>
                                    <p:animEffect transition="in" filter="fade">
                                      <p:cBhvr>
                                        <p:cTn id="580" dur="20"/>
                                        <p:tgtEl>
                                          <p:spTgt spid="484"/>
                                        </p:tgtEl>
                                      </p:cBhvr>
                                    </p:animEffect>
                                  </p:childTnLst>
                                </p:cTn>
                              </p:par>
                            </p:childTnLst>
                          </p:cTn>
                        </p:par>
                        <p:par>
                          <p:cTn id="581" fill="hold" nodeType="afterGroup">
                            <p:stCondLst>
                              <p:cond delay="6930"/>
                            </p:stCondLst>
                            <p:childTnLst>
                              <p:par>
                                <p:cTn id="582" presetID="10" presetClass="entr" presetSubtype="0" fill="hold" nodeType="afterEffect">
                                  <p:stCondLst>
                                    <p:cond delay="0"/>
                                  </p:stCondLst>
                                  <p:childTnLst>
                                    <p:set>
                                      <p:cBhvr>
                                        <p:cTn id="583" dur="1" fill="hold">
                                          <p:stCondLst>
                                            <p:cond delay="0"/>
                                          </p:stCondLst>
                                        </p:cTn>
                                        <p:tgtEl>
                                          <p:spTgt spid="485"/>
                                        </p:tgtEl>
                                        <p:attrNameLst>
                                          <p:attrName>style.visibility</p:attrName>
                                        </p:attrNameLst>
                                      </p:cBhvr>
                                      <p:to>
                                        <p:strVal val="visible"/>
                                      </p:to>
                                    </p:set>
                                    <p:animEffect transition="in" filter="fade">
                                      <p:cBhvr>
                                        <p:cTn id="584" dur="20"/>
                                        <p:tgtEl>
                                          <p:spTgt spid="485"/>
                                        </p:tgtEl>
                                      </p:cBhvr>
                                    </p:animEffect>
                                  </p:childTnLst>
                                </p:cTn>
                              </p:par>
                            </p:childTnLst>
                          </p:cTn>
                        </p:par>
                        <p:par>
                          <p:cTn id="585" fill="hold" nodeType="afterGroup">
                            <p:stCondLst>
                              <p:cond delay="6950"/>
                            </p:stCondLst>
                            <p:childTnLst>
                              <p:par>
                                <p:cTn id="586" presetID="10" presetClass="entr" presetSubtype="0" fill="hold" nodeType="afterEffect">
                                  <p:stCondLst>
                                    <p:cond delay="0"/>
                                  </p:stCondLst>
                                  <p:childTnLst>
                                    <p:set>
                                      <p:cBhvr>
                                        <p:cTn id="587" dur="1" fill="hold">
                                          <p:stCondLst>
                                            <p:cond delay="0"/>
                                          </p:stCondLst>
                                        </p:cTn>
                                        <p:tgtEl>
                                          <p:spTgt spid="486"/>
                                        </p:tgtEl>
                                        <p:attrNameLst>
                                          <p:attrName>style.visibility</p:attrName>
                                        </p:attrNameLst>
                                      </p:cBhvr>
                                      <p:to>
                                        <p:strVal val="visible"/>
                                      </p:to>
                                    </p:set>
                                    <p:animEffect transition="in" filter="fade">
                                      <p:cBhvr>
                                        <p:cTn id="588" dur="20"/>
                                        <p:tgtEl>
                                          <p:spTgt spid="486"/>
                                        </p:tgtEl>
                                      </p:cBhvr>
                                    </p:animEffect>
                                  </p:childTnLst>
                                </p:cTn>
                              </p:par>
                            </p:childTnLst>
                          </p:cTn>
                        </p:par>
                        <p:par>
                          <p:cTn id="589" fill="hold" nodeType="afterGroup">
                            <p:stCondLst>
                              <p:cond delay="6970"/>
                            </p:stCondLst>
                            <p:childTnLst>
                              <p:par>
                                <p:cTn id="590" presetID="10" presetClass="entr" presetSubtype="0" fill="hold" nodeType="afterEffect">
                                  <p:stCondLst>
                                    <p:cond delay="0"/>
                                  </p:stCondLst>
                                  <p:childTnLst>
                                    <p:set>
                                      <p:cBhvr>
                                        <p:cTn id="591" dur="1" fill="hold">
                                          <p:stCondLst>
                                            <p:cond delay="0"/>
                                          </p:stCondLst>
                                        </p:cTn>
                                        <p:tgtEl>
                                          <p:spTgt spid="487"/>
                                        </p:tgtEl>
                                        <p:attrNameLst>
                                          <p:attrName>style.visibility</p:attrName>
                                        </p:attrNameLst>
                                      </p:cBhvr>
                                      <p:to>
                                        <p:strVal val="visible"/>
                                      </p:to>
                                    </p:set>
                                    <p:animEffect transition="in" filter="fade">
                                      <p:cBhvr>
                                        <p:cTn id="592" dur="20"/>
                                        <p:tgtEl>
                                          <p:spTgt spid="487"/>
                                        </p:tgtEl>
                                      </p:cBhvr>
                                    </p:animEffect>
                                  </p:childTnLst>
                                </p:cTn>
                              </p:par>
                            </p:childTnLst>
                          </p:cTn>
                        </p:par>
                        <p:par>
                          <p:cTn id="593" fill="hold" nodeType="afterGroup">
                            <p:stCondLst>
                              <p:cond delay="6990"/>
                            </p:stCondLst>
                            <p:childTnLst>
                              <p:par>
                                <p:cTn id="594" presetID="10" presetClass="entr" presetSubtype="0" fill="hold" nodeType="afterEffect">
                                  <p:stCondLst>
                                    <p:cond delay="0"/>
                                  </p:stCondLst>
                                  <p:childTnLst>
                                    <p:set>
                                      <p:cBhvr>
                                        <p:cTn id="595" dur="1" fill="hold">
                                          <p:stCondLst>
                                            <p:cond delay="0"/>
                                          </p:stCondLst>
                                        </p:cTn>
                                        <p:tgtEl>
                                          <p:spTgt spid="488"/>
                                        </p:tgtEl>
                                        <p:attrNameLst>
                                          <p:attrName>style.visibility</p:attrName>
                                        </p:attrNameLst>
                                      </p:cBhvr>
                                      <p:to>
                                        <p:strVal val="visible"/>
                                      </p:to>
                                    </p:set>
                                    <p:animEffect transition="in" filter="fade">
                                      <p:cBhvr>
                                        <p:cTn id="596" dur="20"/>
                                        <p:tgtEl>
                                          <p:spTgt spid="488"/>
                                        </p:tgtEl>
                                      </p:cBhvr>
                                    </p:animEffect>
                                  </p:childTnLst>
                                </p:cTn>
                              </p:par>
                            </p:childTnLst>
                          </p:cTn>
                        </p:par>
                        <p:par>
                          <p:cTn id="597" fill="hold" nodeType="afterGroup">
                            <p:stCondLst>
                              <p:cond delay="7010"/>
                            </p:stCondLst>
                            <p:childTnLst>
                              <p:par>
                                <p:cTn id="598" presetID="10" presetClass="entr" presetSubtype="0" fill="hold" nodeType="afterEffect">
                                  <p:stCondLst>
                                    <p:cond delay="0"/>
                                  </p:stCondLst>
                                  <p:childTnLst>
                                    <p:set>
                                      <p:cBhvr>
                                        <p:cTn id="599" dur="1" fill="hold">
                                          <p:stCondLst>
                                            <p:cond delay="0"/>
                                          </p:stCondLst>
                                        </p:cTn>
                                        <p:tgtEl>
                                          <p:spTgt spid="489"/>
                                        </p:tgtEl>
                                        <p:attrNameLst>
                                          <p:attrName>style.visibility</p:attrName>
                                        </p:attrNameLst>
                                      </p:cBhvr>
                                      <p:to>
                                        <p:strVal val="visible"/>
                                      </p:to>
                                    </p:set>
                                    <p:animEffect transition="in" filter="fade">
                                      <p:cBhvr>
                                        <p:cTn id="600" dur="20"/>
                                        <p:tgtEl>
                                          <p:spTgt spid="489"/>
                                        </p:tgtEl>
                                      </p:cBhvr>
                                    </p:animEffect>
                                  </p:childTnLst>
                                </p:cTn>
                              </p:par>
                            </p:childTnLst>
                          </p:cTn>
                        </p:par>
                        <p:par>
                          <p:cTn id="601" fill="hold" nodeType="afterGroup">
                            <p:stCondLst>
                              <p:cond delay="7030"/>
                            </p:stCondLst>
                            <p:childTnLst>
                              <p:par>
                                <p:cTn id="602" presetID="10" presetClass="entr" presetSubtype="0" fill="hold" nodeType="afterEffect">
                                  <p:stCondLst>
                                    <p:cond delay="0"/>
                                  </p:stCondLst>
                                  <p:childTnLst>
                                    <p:set>
                                      <p:cBhvr>
                                        <p:cTn id="603" dur="1" fill="hold">
                                          <p:stCondLst>
                                            <p:cond delay="0"/>
                                          </p:stCondLst>
                                        </p:cTn>
                                        <p:tgtEl>
                                          <p:spTgt spid="490"/>
                                        </p:tgtEl>
                                        <p:attrNameLst>
                                          <p:attrName>style.visibility</p:attrName>
                                        </p:attrNameLst>
                                      </p:cBhvr>
                                      <p:to>
                                        <p:strVal val="visible"/>
                                      </p:to>
                                    </p:set>
                                    <p:animEffect transition="in" filter="fade">
                                      <p:cBhvr>
                                        <p:cTn id="604" dur="20"/>
                                        <p:tgtEl>
                                          <p:spTgt spid="490"/>
                                        </p:tgtEl>
                                      </p:cBhvr>
                                    </p:animEffect>
                                  </p:childTnLst>
                                </p:cTn>
                              </p:par>
                            </p:childTnLst>
                          </p:cTn>
                        </p:par>
                        <p:par>
                          <p:cTn id="605" fill="hold" nodeType="afterGroup">
                            <p:stCondLst>
                              <p:cond delay="7050"/>
                            </p:stCondLst>
                            <p:childTnLst>
                              <p:par>
                                <p:cTn id="606" presetID="10" presetClass="entr" presetSubtype="0" fill="hold" nodeType="afterEffect">
                                  <p:stCondLst>
                                    <p:cond delay="0"/>
                                  </p:stCondLst>
                                  <p:childTnLst>
                                    <p:set>
                                      <p:cBhvr>
                                        <p:cTn id="607" dur="1" fill="hold">
                                          <p:stCondLst>
                                            <p:cond delay="0"/>
                                          </p:stCondLst>
                                        </p:cTn>
                                        <p:tgtEl>
                                          <p:spTgt spid="491"/>
                                        </p:tgtEl>
                                        <p:attrNameLst>
                                          <p:attrName>style.visibility</p:attrName>
                                        </p:attrNameLst>
                                      </p:cBhvr>
                                      <p:to>
                                        <p:strVal val="visible"/>
                                      </p:to>
                                    </p:set>
                                    <p:animEffect transition="in" filter="fade">
                                      <p:cBhvr>
                                        <p:cTn id="608" dur="20"/>
                                        <p:tgtEl>
                                          <p:spTgt spid="491"/>
                                        </p:tgtEl>
                                      </p:cBhvr>
                                    </p:animEffect>
                                  </p:childTnLst>
                                </p:cTn>
                              </p:par>
                            </p:childTnLst>
                          </p:cTn>
                        </p:par>
                        <p:par>
                          <p:cTn id="609" fill="hold" nodeType="afterGroup">
                            <p:stCondLst>
                              <p:cond delay="7070"/>
                            </p:stCondLst>
                            <p:childTnLst>
                              <p:par>
                                <p:cTn id="610" presetID="10" presetClass="entr" presetSubtype="0" fill="hold" nodeType="afterEffect">
                                  <p:stCondLst>
                                    <p:cond delay="0"/>
                                  </p:stCondLst>
                                  <p:childTnLst>
                                    <p:set>
                                      <p:cBhvr>
                                        <p:cTn id="611" dur="1" fill="hold">
                                          <p:stCondLst>
                                            <p:cond delay="0"/>
                                          </p:stCondLst>
                                        </p:cTn>
                                        <p:tgtEl>
                                          <p:spTgt spid="492"/>
                                        </p:tgtEl>
                                        <p:attrNameLst>
                                          <p:attrName>style.visibility</p:attrName>
                                        </p:attrNameLst>
                                      </p:cBhvr>
                                      <p:to>
                                        <p:strVal val="visible"/>
                                      </p:to>
                                    </p:set>
                                    <p:animEffect transition="in" filter="fade">
                                      <p:cBhvr>
                                        <p:cTn id="612" dur="20"/>
                                        <p:tgtEl>
                                          <p:spTgt spid="492"/>
                                        </p:tgtEl>
                                      </p:cBhvr>
                                    </p:animEffect>
                                  </p:childTnLst>
                                </p:cTn>
                              </p:par>
                            </p:childTnLst>
                          </p:cTn>
                        </p:par>
                        <p:par>
                          <p:cTn id="613" fill="hold" nodeType="afterGroup">
                            <p:stCondLst>
                              <p:cond delay="7090"/>
                            </p:stCondLst>
                            <p:childTnLst>
                              <p:par>
                                <p:cTn id="614" presetID="10" presetClass="entr" presetSubtype="0" fill="hold" nodeType="afterEffect">
                                  <p:stCondLst>
                                    <p:cond delay="0"/>
                                  </p:stCondLst>
                                  <p:childTnLst>
                                    <p:set>
                                      <p:cBhvr>
                                        <p:cTn id="615" dur="1" fill="hold">
                                          <p:stCondLst>
                                            <p:cond delay="0"/>
                                          </p:stCondLst>
                                        </p:cTn>
                                        <p:tgtEl>
                                          <p:spTgt spid="494"/>
                                        </p:tgtEl>
                                        <p:attrNameLst>
                                          <p:attrName>style.visibility</p:attrName>
                                        </p:attrNameLst>
                                      </p:cBhvr>
                                      <p:to>
                                        <p:strVal val="visible"/>
                                      </p:to>
                                    </p:set>
                                    <p:animEffect transition="in" filter="fade">
                                      <p:cBhvr>
                                        <p:cTn id="616" dur="20"/>
                                        <p:tgtEl>
                                          <p:spTgt spid="494"/>
                                        </p:tgtEl>
                                      </p:cBhvr>
                                    </p:animEffect>
                                  </p:childTnLst>
                                </p:cTn>
                              </p:par>
                            </p:childTnLst>
                          </p:cTn>
                        </p:par>
                        <p:par>
                          <p:cTn id="617" fill="hold" nodeType="afterGroup">
                            <p:stCondLst>
                              <p:cond delay="7110"/>
                            </p:stCondLst>
                            <p:childTnLst>
                              <p:par>
                                <p:cTn id="618" presetID="10" presetClass="entr" presetSubtype="0" fill="hold" nodeType="afterEffect">
                                  <p:stCondLst>
                                    <p:cond delay="0"/>
                                  </p:stCondLst>
                                  <p:childTnLst>
                                    <p:set>
                                      <p:cBhvr>
                                        <p:cTn id="619" dur="1" fill="hold">
                                          <p:stCondLst>
                                            <p:cond delay="0"/>
                                          </p:stCondLst>
                                        </p:cTn>
                                        <p:tgtEl>
                                          <p:spTgt spid="495"/>
                                        </p:tgtEl>
                                        <p:attrNameLst>
                                          <p:attrName>style.visibility</p:attrName>
                                        </p:attrNameLst>
                                      </p:cBhvr>
                                      <p:to>
                                        <p:strVal val="visible"/>
                                      </p:to>
                                    </p:set>
                                    <p:animEffect transition="in" filter="fade">
                                      <p:cBhvr>
                                        <p:cTn id="620" dur="20"/>
                                        <p:tgtEl>
                                          <p:spTgt spid="495"/>
                                        </p:tgtEl>
                                      </p:cBhvr>
                                    </p:animEffect>
                                  </p:childTnLst>
                                </p:cTn>
                              </p:par>
                            </p:childTnLst>
                          </p:cTn>
                        </p:par>
                        <p:par>
                          <p:cTn id="621" fill="hold" nodeType="afterGroup">
                            <p:stCondLst>
                              <p:cond delay="7130"/>
                            </p:stCondLst>
                            <p:childTnLst>
                              <p:par>
                                <p:cTn id="622" presetID="10" presetClass="entr" presetSubtype="0" fill="hold" nodeType="afterEffect">
                                  <p:stCondLst>
                                    <p:cond delay="0"/>
                                  </p:stCondLst>
                                  <p:childTnLst>
                                    <p:set>
                                      <p:cBhvr>
                                        <p:cTn id="623" dur="1" fill="hold">
                                          <p:stCondLst>
                                            <p:cond delay="0"/>
                                          </p:stCondLst>
                                        </p:cTn>
                                        <p:tgtEl>
                                          <p:spTgt spid="496"/>
                                        </p:tgtEl>
                                        <p:attrNameLst>
                                          <p:attrName>style.visibility</p:attrName>
                                        </p:attrNameLst>
                                      </p:cBhvr>
                                      <p:to>
                                        <p:strVal val="visible"/>
                                      </p:to>
                                    </p:set>
                                    <p:animEffect transition="in" filter="fade">
                                      <p:cBhvr>
                                        <p:cTn id="624" dur="20"/>
                                        <p:tgtEl>
                                          <p:spTgt spid="496"/>
                                        </p:tgtEl>
                                      </p:cBhvr>
                                    </p:animEffect>
                                  </p:childTnLst>
                                </p:cTn>
                              </p:par>
                            </p:childTnLst>
                          </p:cTn>
                        </p:par>
                        <p:par>
                          <p:cTn id="625" fill="hold" nodeType="afterGroup">
                            <p:stCondLst>
                              <p:cond delay="7150"/>
                            </p:stCondLst>
                            <p:childTnLst>
                              <p:par>
                                <p:cTn id="626" presetID="10" presetClass="entr" presetSubtype="0" fill="hold" nodeType="afterEffect">
                                  <p:stCondLst>
                                    <p:cond delay="0"/>
                                  </p:stCondLst>
                                  <p:childTnLst>
                                    <p:set>
                                      <p:cBhvr>
                                        <p:cTn id="627" dur="1" fill="hold">
                                          <p:stCondLst>
                                            <p:cond delay="0"/>
                                          </p:stCondLst>
                                        </p:cTn>
                                        <p:tgtEl>
                                          <p:spTgt spid="497"/>
                                        </p:tgtEl>
                                        <p:attrNameLst>
                                          <p:attrName>style.visibility</p:attrName>
                                        </p:attrNameLst>
                                      </p:cBhvr>
                                      <p:to>
                                        <p:strVal val="visible"/>
                                      </p:to>
                                    </p:set>
                                    <p:animEffect transition="in" filter="fade">
                                      <p:cBhvr>
                                        <p:cTn id="628" dur="20"/>
                                        <p:tgtEl>
                                          <p:spTgt spid="497"/>
                                        </p:tgtEl>
                                      </p:cBhvr>
                                    </p:animEffect>
                                  </p:childTnLst>
                                </p:cTn>
                              </p:par>
                            </p:childTnLst>
                          </p:cTn>
                        </p:par>
                        <p:par>
                          <p:cTn id="629" fill="hold" nodeType="afterGroup">
                            <p:stCondLst>
                              <p:cond delay="7170"/>
                            </p:stCondLst>
                            <p:childTnLst>
                              <p:par>
                                <p:cTn id="630" presetID="10" presetClass="entr" presetSubtype="0" fill="hold" nodeType="afterEffect">
                                  <p:stCondLst>
                                    <p:cond delay="0"/>
                                  </p:stCondLst>
                                  <p:childTnLst>
                                    <p:set>
                                      <p:cBhvr>
                                        <p:cTn id="631" dur="1" fill="hold">
                                          <p:stCondLst>
                                            <p:cond delay="0"/>
                                          </p:stCondLst>
                                        </p:cTn>
                                        <p:tgtEl>
                                          <p:spTgt spid="498"/>
                                        </p:tgtEl>
                                        <p:attrNameLst>
                                          <p:attrName>style.visibility</p:attrName>
                                        </p:attrNameLst>
                                      </p:cBhvr>
                                      <p:to>
                                        <p:strVal val="visible"/>
                                      </p:to>
                                    </p:set>
                                    <p:animEffect transition="in" filter="fade">
                                      <p:cBhvr>
                                        <p:cTn id="632" dur="20"/>
                                        <p:tgtEl>
                                          <p:spTgt spid="498"/>
                                        </p:tgtEl>
                                      </p:cBhvr>
                                    </p:animEffect>
                                  </p:childTnLst>
                                </p:cTn>
                              </p:par>
                            </p:childTnLst>
                          </p:cTn>
                        </p:par>
                        <p:par>
                          <p:cTn id="633" fill="hold" nodeType="afterGroup">
                            <p:stCondLst>
                              <p:cond delay="7190"/>
                            </p:stCondLst>
                            <p:childTnLst>
                              <p:par>
                                <p:cTn id="634" presetID="10" presetClass="entr" presetSubtype="0" fill="hold" nodeType="afterEffect">
                                  <p:stCondLst>
                                    <p:cond delay="0"/>
                                  </p:stCondLst>
                                  <p:childTnLst>
                                    <p:set>
                                      <p:cBhvr>
                                        <p:cTn id="635" dur="1" fill="hold">
                                          <p:stCondLst>
                                            <p:cond delay="0"/>
                                          </p:stCondLst>
                                        </p:cTn>
                                        <p:tgtEl>
                                          <p:spTgt spid="493"/>
                                        </p:tgtEl>
                                        <p:attrNameLst>
                                          <p:attrName>style.visibility</p:attrName>
                                        </p:attrNameLst>
                                      </p:cBhvr>
                                      <p:to>
                                        <p:strVal val="visible"/>
                                      </p:to>
                                    </p:set>
                                    <p:animEffect transition="in" filter="fade">
                                      <p:cBhvr>
                                        <p:cTn id="636" dur="20"/>
                                        <p:tgtEl>
                                          <p:spTgt spid="493"/>
                                        </p:tgtEl>
                                      </p:cBhvr>
                                    </p:animEffect>
                                  </p:childTnLst>
                                </p:cTn>
                              </p:par>
                            </p:childTnLst>
                          </p:cTn>
                        </p:par>
                        <p:par>
                          <p:cTn id="637" fill="hold" nodeType="afterGroup">
                            <p:stCondLst>
                              <p:cond delay="7210"/>
                            </p:stCondLst>
                            <p:childTnLst>
                              <p:par>
                                <p:cTn id="638" presetID="10" presetClass="entr" presetSubtype="0" fill="hold" grpId="0" nodeType="afterEffect">
                                  <p:stCondLst>
                                    <p:cond delay="0"/>
                                  </p:stCondLst>
                                  <p:childTnLst>
                                    <p:set>
                                      <p:cBhvr>
                                        <p:cTn id="639" dur="1" fill="hold">
                                          <p:stCondLst>
                                            <p:cond delay="0"/>
                                          </p:stCondLst>
                                        </p:cTn>
                                        <p:tgtEl>
                                          <p:spTgt spid="499"/>
                                        </p:tgtEl>
                                        <p:attrNameLst>
                                          <p:attrName>style.visibility</p:attrName>
                                        </p:attrNameLst>
                                      </p:cBhvr>
                                      <p:to>
                                        <p:strVal val="visible"/>
                                      </p:to>
                                    </p:set>
                                    <p:animEffect transition="in" filter="fade">
                                      <p:cBhvr>
                                        <p:cTn id="640" dur="500"/>
                                        <p:tgtEl>
                                          <p:spTgt spid="499"/>
                                        </p:tgtEl>
                                      </p:cBhvr>
                                    </p:animEffect>
                                  </p:childTnLst>
                                </p:cTn>
                              </p:par>
                              <p:par>
                                <p:cTn id="641" presetID="10" presetClass="entr" presetSubtype="0" fill="hold" nodeType="withEffect">
                                  <p:stCondLst>
                                    <p:cond delay="0"/>
                                  </p:stCondLst>
                                  <p:childTnLst>
                                    <p:set>
                                      <p:cBhvr>
                                        <p:cTn id="642" dur="1" fill="hold">
                                          <p:stCondLst>
                                            <p:cond delay="0"/>
                                          </p:stCondLst>
                                        </p:cTn>
                                        <p:tgtEl>
                                          <p:spTgt spid="503"/>
                                        </p:tgtEl>
                                        <p:attrNameLst>
                                          <p:attrName>style.visibility</p:attrName>
                                        </p:attrNameLst>
                                      </p:cBhvr>
                                      <p:to>
                                        <p:strVal val="visible"/>
                                      </p:to>
                                    </p:set>
                                    <p:animEffect transition="in" filter="fade">
                                      <p:cBhvr>
                                        <p:cTn id="643" dur="500"/>
                                        <p:tgtEl>
                                          <p:spTgt spid="503"/>
                                        </p:tgtEl>
                                      </p:cBhvr>
                                    </p:animEffect>
                                  </p:childTnLst>
                                </p:cTn>
                              </p:par>
                              <p:par>
                                <p:cTn id="644" presetID="10" presetClass="entr" presetSubtype="0" fill="hold" grpId="0" nodeType="withEffect">
                                  <p:stCondLst>
                                    <p:cond delay="0"/>
                                  </p:stCondLst>
                                  <p:childTnLst>
                                    <p:set>
                                      <p:cBhvr>
                                        <p:cTn id="645" dur="1" fill="hold">
                                          <p:stCondLst>
                                            <p:cond delay="0"/>
                                          </p:stCondLst>
                                        </p:cTn>
                                        <p:tgtEl>
                                          <p:spTgt spid="500"/>
                                        </p:tgtEl>
                                        <p:attrNameLst>
                                          <p:attrName>style.visibility</p:attrName>
                                        </p:attrNameLst>
                                      </p:cBhvr>
                                      <p:to>
                                        <p:strVal val="visible"/>
                                      </p:to>
                                    </p:set>
                                    <p:animEffect transition="in" filter="fade">
                                      <p:cBhvr>
                                        <p:cTn id="646" dur="500"/>
                                        <p:tgtEl>
                                          <p:spTgt spid="500"/>
                                        </p:tgtEl>
                                      </p:cBhvr>
                                    </p:animEffect>
                                  </p:childTnLst>
                                </p:cTn>
                              </p:par>
                              <p:par>
                                <p:cTn id="647" presetID="10" presetClass="entr" presetSubtype="0" fill="hold" grpId="0" nodeType="withEffect">
                                  <p:stCondLst>
                                    <p:cond delay="0"/>
                                  </p:stCondLst>
                                  <p:childTnLst>
                                    <p:set>
                                      <p:cBhvr>
                                        <p:cTn id="648" dur="1" fill="hold">
                                          <p:stCondLst>
                                            <p:cond delay="0"/>
                                          </p:stCondLst>
                                        </p:cTn>
                                        <p:tgtEl>
                                          <p:spTgt spid="501"/>
                                        </p:tgtEl>
                                        <p:attrNameLst>
                                          <p:attrName>style.visibility</p:attrName>
                                        </p:attrNameLst>
                                      </p:cBhvr>
                                      <p:to>
                                        <p:strVal val="visible"/>
                                      </p:to>
                                    </p:set>
                                    <p:animEffect transition="in" filter="fade">
                                      <p:cBhvr>
                                        <p:cTn id="649" dur="500"/>
                                        <p:tgtEl>
                                          <p:spTgt spid="501"/>
                                        </p:tgtEl>
                                      </p:cBhvr>
                                    </p:animEffect>
                                  </p:childTnLst>
                                </p:cTn>
                              </p:par>
                              <p:par>
                                <p:cTn id="650" presetID="10" presetClass="entr" presetSubtype="0" fill="hold" grpId="0" nodeType="withEffect">
                                  <p:stCondLst>
                                    <p:cond delay="0"/>
                                  </p:stCondLst>
                                  <p:childTnLst>
                                    <p:set>
                                      <p:cBhvr>
                                        <p:cTn id="651" dur="1" fill="hold">
                                          <p:stCondLst>
                                            <p:cond delay="0"/>
                                          </p:stCondLst>
                                        </p:cTn>
                                        <p:tgtEl>
                                          <p:spTgt spid="502"/>
                                        </p:tgtEl>
                                        <p:attrNameLst>
                                          <p:attrName>style.visibility</p:attrName>
                                        </p:attrNameLst>
                                      </p:cBhvr>
                                      <p:to>
                                        <p:strVal val="visible"/>
                                      </p:to>
                                    </p:set>
                                    <p:animEffect transition="in" filter="fade">
                                      <p:cBhvr>
                                        <p:cTn id="652" dur="500"/>
                                        <p:tgtEl>
                                          <p:spTgt spid="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499" grpId="0" animBg="1"/>
      <p:bldP spid="500" grpId="0" animBg="1"/>
      <p:bldP spid="501" grpId="0"/>
      <p:bldP spid="50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655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100" y="1570038"/>
            <a:ext cx="11914188" cy="409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2" name="TextBox 1"/>
          <p:cNvSpPr txBox="1">
            <a:spLocks noChangeArrowheads="1"/>
          </p:cNvSpPr>
          <p:nvPr/>
        </p:nvSpPr>
        <p:spPr bwMode="auto">
          <a:xfrm>
            <a:off x="1798638" y="2419350"/>
            <a:ext cx="884555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600"/>
              </a:lnSpc>
            </a:pPr>
            <a:r>
              <a:rPr lang="en-US" altLang="zh-CN" sz="6600">
                <a:solidFill>
                  <a:srgbClr val="FFD040"/>
                </a:solidFill>
                <a:latin typeface="微软雅黑" panose="020B0503020204020204" pitchFamily="34" charset="-122"/>
                <a:ea typeface="微软雅黑" panose="020B0503020204020204" pitchFamily="34" charset="-122"/>
              </a:rPr>
              <a:t>人均单日浏览时长NO.1</a:t>
            </a:r>
          </a:p>
        </p:txBody>
      </p:sp>
      <p:sp>
        <p:nvSpPr>
          <p:cNvPr id="65543" name="TextBox 1"/>
          <p:cNvSpPr txBox="1">
            <a:spLocks noChangeArrowheads="1"/>
          </p:cNvSpPr>
          <p:nvPr/>
        </p:nvSpPr>
        <p:spPr bwMode="auto">
          <a:xfrm>
            <a:off x="3559175" y="3648075"/>
            <a:ext cx="51974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8800"/>
              </a:lnSpc>
            </a:pPr>
            <a:r>
              <a:rPr lang="en-US" altLang="zh-CN" sz="8800">
                <a:solidFill>
                  <a:srgbClr val="FFD040"/>
                </a:solidFill>
                <a:latin typeface="微软雅黑" panose="020B0503020204020204" pitchFamily="34" charset="-122"/>
                <a:ea typeface="微软雅黑" panose="020B0503020204020204" pitchFamily="34" charset="-122"/>
              </a:rPr>
              <a:t>48:17分钟</a:t>
            </a:r>
          </a:p>
        </p:txBody>
      </p:sp>
      <p:sp>
        <p:nvSpPr>
          <p:cNvPr id="65544" name="TextBox 1"/>
          <p:cNvSpPr txBox="1">
            <a:spLocks noChangeArrowheads="1"/>
          </p:cNvSpPr>
          <p:nvPr/>
        </p:nvSpPr>
        <p:spPr bwMode="auto">
          <a:xfrm>
            <a:off x="4540250" y="6053138"/>
            <a:ext cx="3175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FFFFFF"/>
                </a:solidFill>
                <a:latin typeface="微软雅黑" panose="020B0503020204020204" pitchFamily="34" charset="-122"/>
                <a:ea typeface="微软雅黑" panose="020B0503020204020204" pitchFamily="34" charset="-122"/>
              </a:rPr>
              <a:t>数据来源：iVideoTracker.14.06.02至14.06.08</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665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17625"/>
            <a:ext cx="12244388" cy="384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TextBox 1"/>
          <p:cNvSpPr txBox="1">
            <a:spLocks noChangeArrowheads="1"/>
          </p:cNvSpPr>
          <p:nvPr/>
        </p:nvSpPr>
        <p:spPr bwMode="auto">
          <a:xfrm>
            <a:off x="534988" y="2419350"/>
            <a:ext cx="11647487"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600"/>
              </a:lnSpc>
            </a:pPr>
            <a:r>
              <a:rPr lang="en-US" altLang="zh-CN" sz="6600">
                <a:solidFill>
                  <a:srgbClr val="FFD040"/>
                </a:solidFill>
                <a:latin typeface="微软雅黑" panose="020B0503020204020204" pitchFamily="34" charset="-122"/>
                <a:ea typeface="微软雅黑" panose="020B0503020204020204" pitchFamily="34" charset="-122"/>
              </a:rPr>
              <a:t>电视剧频道播放覆盖人数NO.1 </a:t>
            </a:r>
          </a:p>
        </p:txBody>
      </p:sp>
      <p:sp>
        <p:nvSpPr>
          <p:cNvPr id="66567" name="TextBox 1"/>
          <p:cNvSpPr txBox="1">
            <a:spLocks noChangeArrowheads="1"/>
          </p:cNvSpPr>
          <p:nvPr/>
        </p:nvSpPr>
        <p:spPr bwMode="auto">
          <a:xfrm>
            <a:off x="3954463" y="3330575"/>
            <a:ext cx="4398962"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584200" algn="l"/>
              </a:tabLst>
              <a:defRPr>
                <a:solidFill>
                  <a:schemeClr val="tx1"/>
                </a:solidFill>
                <a:latin typeface="Arial" panose="020B0604020202020204" pitchFamily="34" charset="0"/>
                <a:ea typeface="宋体" panose="02010600030101010101" pitchFamily="2" charset="-122"/>
              </a:defRPr>
            </a:lvl1pPr>
            <a:lvl2pPr marL="742950" indent="-285750">
              <a:tabLst>
                <a:tab pos="584200" algn="l"/>
              </a:tabLst>
              <a:defRPr>
                <a:solidFill>
                  <a:schemeClr val="tx1"/>
                </a:solidFill>
                <a:latin typeface="Arial" panose="020B0604020202020204" pitchFamily="34" charset="0"/>
                <a:ea typeface="宋体" panose="02010600030101010101" pitchFamily="2" charset="-122"/>
              </a:defRPr>
            </a:lvl2pPr>
            <a:lvl3pPr marL="1143000" indent="-228600">
              <a:tabLst>
                <a:tab pos="584200" algn="l"/>
              </a:tabLst>
              <a:defRPr>
                <a:solidFill>
                  <a:schemeClr val="tx1"/>
                </a:solidFill>
                <a:latin typeface="Arial" panose="020B0604020202020204" pitchFamily="34" charset="0"/>
                <a:ea typeface="宋体" panose="02010600030101010101" pitchFamily="2" charset="-122"/>
              </a:defRPr>
            </a:lvl3pPr>
            <a:lvl4pPr marL="1600200" indent="-228600">
              <a:tabLst>
                <a:tab pos="584200" algn="l"/>
              </a:tabLst>
              <a:defRPr>
                <a:solidFill>
                  <a:schemeClr val="tx1"/>
                </a:solidFill>
                <a:latin typeface="Arial" panose="020B0604020202020204" pitchFamily="34" charset="0"/>
                <a:ea typeface="宋体" panose="02010600030101010101" pitchFamily="2" charset="-122"/>
              </a:defRPr>
            </a:lvl4pPr>
            <a:lvl5pPr marL="2057400" indent="-228600">
              <a:tabLst>
                <a:tab pos="5842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5842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5842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5842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5842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6600"/>
              </a:lnSpc>
            </a:pPr>
            <a:r>
              <a:rPr lang="en-US" altLang="zh-CN" sz="6600">
                <a:solidFill>
                  <a:srgbClr val="FFD040"/>
                </a:solidFill>
                <a:latin typeface="微软雅黑" panose="020B0503020204020204" pitchFamily="34" charset="-122"/>
                <a:ea typeface="微软雅黑" panose="020B0503020204020204" pitchFamily="34" charset="-122"/>
              </a:rPr>
              <a:t>3538.2万人</a:t>
            </a: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2100"/>
              </a:lnSpc>
            </a:pPr>
            <a:r>
              <a:rPr lang="en-US" altLang="zh-CN">
                <a:latin typeface="微软雅黑" panose="020B0503020204020204" pitchFamily="34" charset="-122"/>
                <a:ea typeface="微软雅黑" panose="020B0503020204020204" pitchFamily="34" charset="-122"/>
              </a:rPr>
              <a:t>	</a:t>
            </a:r>
            <a:r>
              <a:rPr lang="en-US" altLang="zh-CN" sz="1200">
                <a:solidFill>
                  <a:srgbClr val="FFFFFF"/>
                </a:solidFill>
                <a:latin typeface="微软雅黑" panose="020B0503020204020204" pitchFamily="34" charset="-122"/>
                <a:ea typeface="微软雅黑" panose="020B0503020204020204" pitchFamily="34" charset="-122"/>
              </a:rPr>
              <a:t>数据来源：iVideoTracker.14.05.26至14.06.01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6758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49800"/>
            <a:ext cx="12244388"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0" name="TextBox 1"/>
          <p:cNvSpPr txBox="1">
            <a:spLocks noChangeArrowheads="1"/>
          </p:cNvSpPr>
          <p:nvPr/>
        </p:nvSpPr>
        <p:spPr bwMode="auto">
          <a:xfrm>
            <a:off x="6326188" y="5699125"/>
            <a:ext cx="5862637"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8800"/>
              </a:lnSpc>
            </a:pPr>
            <a:r>
              <a:rPr lang="en-US" altLang="zh-CN" sz="8800">
                <a:solidFill>
                  <a:srgbClr val="FFD040"/>
                </a:solidFill>
                <a:latin typeface="微软雅黑" panose="020B0503020204020204" pitchFamily="34" charset="-122"/>
                <a:ea typeface="微软雅黑" panose="020B0503020204020204" pitchFamily="34" charset="-122"/>
              </a:rPr>
              <a:t>688.62万人</a:t>
            </a:r>
          </a:p>
        </p:txBody>
      </p:sp>
      <p:sp>
        <p:nvSpPr>
          <p:cNvPr id="67591" name="TextBox 1"/>
          <p:cNvSpPr txBox="1">
            <a:spLocks noChangeArrowheads="1"/>
          </p:cNvSpPr>
          <p:nvPr/>
        </p:nvSpPr>
        <p:spPr bwMode="auto">
          <a:xfrm>
            <a:off x="230188" y="5762625"/>
            <a:ext cx="61658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768600" algn="l"/>
              </a:tabLst>
              <a:defRPr>
                <a:solidFill>
                  <a:schemeClr val="tx1"/>
                </a:solidFill>
                <a:latin typeface="Arial" panose="020B0604020202020204" pitchFamily="34" charset="0"/>
                <a:ea typeface="宋体" panose="02010600030101010101" pitchFamily="2" charset="-122"/>
              </a:defRPr>
            </a:lvl1pPr>
            <a:lvl2pPr marL="742950" indent="-285750">
              <a:tabLst>
                <a:tab pos="2768600" algn="l"/>
              </a:tabLst>
              <a:defRPr>
                <a:solidFill>
                  <a:schemeClr val="tx1"/>
                </a:solidFill>
                <a:latin typeface="Arial" panose="020B0604020202020204" pitchFamily="34" charset="0"/>
                <a:ea typeface="宋体" panose="02010600030101010101" pitchFamily="2" charset="-122"/>
              </a:defRPr>
            </a:lvl2pPr>
            <a:lvl3pPr marL="1143000" indent="-228600">
              <a:tabLst>
                <a:tab pos="2768600" algn="l"/>
              </a:tabLst>
              <a:defRPr>
                <a:solidFill>
                  <a:schemeClr val="tx1"/>
                </a:solidFill>
                <a:latin typeface="Arial" panose="020B0604020202020204" pitchFamily="34" charset="0"/>
                <a:ea typeface="宋体" panose="02010600030101010101" pitchFamily="2" charset="-122"/>
              </a:defRPr>
            </a:lvl3pPr>
            <a:lvl4pPr marL="1600200" indent="-228600">
              <a:tabLst>
                <a:tab pos="2768600" algn="l"/>
              </a:tabLst>
              <a:defRPr>
                <a:solidFill>
                  <a:schemeClr val="tx1"/>
                </a:solidFill>
                <a:latin typeface="Arial" panose="020B0604020202020204" pitchFamily="34" charset="0"/>
                <a:ea typeface="宋体" panose="02010600030101010101" pitchFamily="2" charset="-122"/>
              </a:defRPr>
            </a:lvl4pPr>
            <a:lvl5pPr marL="2057400" indent="-228600">
              <a:tabLst>
                <a:tab pos="27686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7686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7686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7686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7686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4600"/>
              </a:lnSpc>
            </a:pPr>
            <a:r>
              <a:rPr lang="en-US" altLang="zh-CN" sz="4600">
                <a:solidFill>
                  <a:srgbClr val="FEEE2A"/>
                </a:solidFill>
                <a:latin typeface="微软雅黑" panose="020B0503020204020204" pitchFamily="34" charset="-122"/>
                <a:ea typeface="微软雅黑" panose="020B0503020204020204" pitchFamily="34" charset="-122"/>
              </a:rPr>
              <a:t>视频播放覆盖人数NO.1</a:t>
            </a:r>
          </a:p>
          <a:p>
            <a:pPr eaLnBrk="1" hangingPunct="1">
              <a:lnSpc>
                <a:spcPts val="2500"/>
              </a:lnSpc>
            </a:pPr>
            <a:r>
              <a:rPr lang="en-US" altLang="zh-CN">
                <a:latin typeface="微软雅黑" panose="020B0503020204020204" pitchFamily="34" charset="-122"/>
                <a:ea typeface="微软雅黑" panose="020B0503020204020204" pitchFamily="34" charset="-122"/>
              </a:rPr>
              <a:t>	</a:t>
            </a:r>
            <a:r>
              <a:rPr lang="en-US" altLang="zh-CN" sz="1200">
                <a:solidFill>
                  <a:srgbClr val="FFFFFF"/>
                </a:solidFill>
                <a:latin typeface="微软雅黑" panose="020B0503020204020204" pitchFamily="34" charset="-122"/>
                <a:ea typeface="微软雅黑" panose="020B0503020204020204" pitchFamily="34" charset="-122"/>
              </a:rPr>
              <a:t>数据来源：iVideoTracker.14.05.26至14.06.01</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686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4463" y="3279775"/>
            <a:ext cx="8289925"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5" name="TextBox 1"/>
          <p:cNvSpPr txBox="1">
            <a:spLocks noChangeArrowheads="1"/>
          </p:cNvSpPr>
          <p:nvPr/>
        </p:nvSpPr>
        <p:spPr bwMode="auto">
          <a:xfrm>
            <a:off x="4514850" y="5648325"/>
            <a:ext cx="75057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600"/>
              </a:lnSpc>
            </a:pPr>
            <a:r>
              <a:rPr lang="en-US" altLang="zh-CN" sz="5600">
                <a:solidFill>
                  <a:srgbClr val="FFC000"/>
                </a:solidFill>
                <a:latin typeface="微软雅黑" panose="020B0503020204020204" pitchFamily="34" charset="-122"/>
                <a:ea typeface="微软雅黑" panose="020B0503020204020204" pitchFamily="34" charset="-122"/>
              </a:rPr>
              <a:t>视频播放覆盖人数NO.1</a:t>
            </a:r>
          </a:p>
        </p:txBody>
      </p:sp>
      <p:sp>
        <p:nvSpPr>
          <p:cNvPr id="68616" name="TextBox 1"/>
          <p:cNvSpPr txBox="1">
            <a:spLocks noChangeArrowheads="1"/>
          </p:cNvSpPr>
          <p:nvPr/>
        </p:nvSpPr>
        <p:spPr bwMode="auto">
          <a:xfrm>
            <a:off x="6148388" y="4268788"/>
            <a:ext cx="5789612"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9800"/>
              </a:lnSpc>
            </a:pPr>
            <a:r>
              <a:rPr lang="en-US" altLang="zh-CN" sz="9800">
                <a:solidFill>
                  <a:srgbClr val="FFC000"/>
                </a:solidFill>
                <a:latin typeface="微软雅黑" panose="020B0503020204020204" pitchFamily="34" charset="-122"/>
                <a:ea typeface="微软雅黑" panose="020B0503020204020204" pitchFamily="34" charset="-122"/>
              </a:rPr>
              <a:t>534.9万人</a:t>
            </a:r>
          </a:p>
        </p:txBody>
      </p:sp>
      <p:sp>
        <p:nvSpPr>
          <p:cNvPr id="68617" name="TextBox 1"/>
          <p:cNvSpPr txBox="1">
            <a:spLocks noChangeArrowheads="1"/>
          </p:cNvSpPr>
          <p:nvPr/>
        </p:nvSpPr>
        <p:spPr bwMode="auto">
          <a:xfrm>
            <a:off x="8558213" y="6408738"/>
            <a:ext cx="3175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500"/>
              </a:lnSpc>
            </a:pPr>
            <a:r>
              <a:rPr lang="en-US" altLang="zh-CN" sz="1200">
                <a:solidFill>
                  <a:srgbClr val="FFFFFF"/>
                </a:solidFill>
                <a:latin typeface="微软雅黑" panose="020B0503020204020204" pitchFamily="34" charset="-122"/>
                <a:ea typeface="微软雅黑" panose="020B0503020204020204" pitchFamily="34" charset="-122"/>
              </a:rPr>
              <a:t>数据来源：iVideoTracker.14.05.26至14.06.01</a:t>
            </a:r>
          </a:p>
        </p:txBody>
      </p:sp>
      <p:sp>
        <p:nvSpPr>
          <p:cNvPr id="68618" name="TextBox 1"/>
          <p:cNvSpPr txBox="1">
            <a:spLocks noChangeArrowheads="1"/>
          </p:cNvSpPr>
          <p:nvPr/>
        </p:nvSpPr>
        <p:spPr bwMode="auto">
          <a:xfrm>
            <a:off x="4170363" y="2722563"/>
            <a:ext cx="203835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300"/>
              </a:lnSpc>
            </a:pPr>
            <a:r>
              <a:rPr lang="en-US" altLang="zh-CN">
                <a:solidFill>
                  <a:srgbClr val="000000"/>
                </a:solidFill>
                <a:latin typeface="微软雅黑" panose="020B0503020204020204" pitchFamily="34" charset="-122"/>
                <a:ea typeface="华文中宋" panose="02010600040101010101" pitchFamily="2" charset="-122"/>
              </a:rPr>
              <a:t>治</a:t>
            </a:r>
            <a:r>
              <a:rPr lang="en-US" altLang="zh-CN">
                <a:latin typeface="微软雅黑" panose="020B0503020204020204" pitchFamily="34" charset="-122"/>
                <a:ea typeface="微软雅黑" panose="020B0503020204020204" pitchFamily="34" charset="-122"/>
                <a:cs typeface="Times New Roman" panose="02020603050405020304" pitchFamily="18" charset="0"/>
              </a:rPr>
              <a:t> </a:t>
            </a:r>
            <a:r>
              <a:rPr lang="en-US" altLang="zh-CN">
                <a:solidFill>
                  <a:srgbClr val="000000"/>
                </a:solidFill>
                <a:latin typeface="微软雅黑" panose="020B0503020204020204" pitchFamily="34" charset="-122"/>
                <a:ea typeface="华文中宋" panose="02010600040101010101" pitchFamily="2" charset="-122"/>
              </a:rPr>
              <a:t>大</a:t>
            </a:r>
            <a:r>
              <a:rPr lang="en-US" altLang="zh-CN">
                <a:latin typeface="微软雅黑" panose="020B0503020204020204" pitchFamily="34" charset="-122"/>
                <a:ea typeface="微软雅黑" panose="020B0503020204020204" pitchFamily="34" charset="-122"/>
              </a:rPr>
              <a:t> </a:t>
            </a:r>
            <a:r>
              <a:rPr lang="en-US" altLang="zh-CN">
                <a:solidFill>
                  <a:srgbClr val="000000"/>
                </a:solidFill>
                <a:latin typeface="微软雅黑" panose="020B0503020204020204" pitchFamily="34" charset="-122"/>
                <a:ea typeface="华文中宋" panose="02010600040101010101" pitchFamily="2" charset="-122"/>
              </a:rPr>
              <a:t>国</a:t>
            </a:r>
            <a:r>
              <a:rPr lang="en-US" altLang="zh-CN">
                <a:latin typeface="微软雅黑" panose="020B0503020204020204" pitchFamily="34" charset="-122"/>
                <a:ea typeface="微软雅黑" panose="020B0503020204020204" pitchFamily="34" charset="-122"/>
              </a:rPr>
              <a:t> </a:t>
            </a:r>
            <a:r>
              <a:rPr lang="en-US" altLang="zh-CN">
                <a:solidFill>
                  <a:srgbClr val="000000"/>
                </a:solidFill>
                <a:latin typeface="微软雅黑" panose="020B0503020204020204" pitchFamily="34" charset="-122"/>
                <a:ea typeface="华文中宋" panose="02010600040101010101" pitchFamily="2" charset="-122"/>
              </a:rPr>
              <a:t>若</a:t>
            </a:r>
            <a:r>
              <a:rPr lang="en-US" altLang="zh-CN">
                <a:latin typeface="微软雅黑" panose="020B0503020204020204" pitchFamily="34" charset="-122"/>
                <a:ea typeface="微软雅黑" panose="020B0503020204020204" pitchFamily="34" charset="-122"/>
              </a:rPr>
              <a:t> </a:t>
            </a:r>
            <a:r>
              <a:rPr lang="en-US" altLang="zh-CN">
                <a:solidFill>
                  <a:srgbClr val="000000"/>
                </a:solidFill>
                <a:latin typeface="微软雅黑" panose="020B0503020204020204" pitchFamily="34" charset="-122"/>
                <a:ea typeface="华文中宋" panose="02010600040101010101" pitchFamily="2" charset="-122"/>
              </a:rPr>
              <a:t>烹</a:t>
            </a:r>
            <a:r>
              <a:rPr lang="en-US" altLang="zh-CN">
                <a:latin typeface="微软雅黑" panose="020B0503020204020204" pitchFamily="34" charset="-122"/>
                <a:ea typeface="微软雅黑" panose="020B0503020204020204" pitchFamily="34" charset="-122"/>
              </a:rPr>
              <a:t> </a:t>
            </a:r>
            <a:r>
              <a:rPr lang="en-US" altLang="zh-CN">
                <a:solidFill>
                  <a:srgbClr val="000000"/>
                </a:solidFill>
                <a:latin typeface="微软雅黑" panose="020B0503020204020204" pitchFamily="34" charset="-122"/>
                <a:ea typeface="华文中宋" panose="02010600040101010101" pitchFamily="2" charset="-122"/>
              </a:rPr>
              <a:t>小</a:t>
            </a:r>
            <a:r>
              <a:rPr lang="en-US" altLang="zh-CN">
                <a:latin typeface="微软雅黑" panose="020B0503020204020204" pitchFamily="34" charset="-122"/>
                <a:ea typeface="微软雅黑" panose="020B0503020204020204" pitchFamily="34" charset="-122"/>
              </a:rPr>
              <a:t> </a:t>
            </a:r>
            <a:r>
              <a:rPr lang="en-US" altLang="zh-CN">
                <a:solidFill>
                  <a:srgbClr val="000000"/>
                </a:solidFill>
                <a:latin typeface="微软雅黑" panose="020B0503020204020204" pitchFamily="34" charset="-122"/>
                <a:ea typeface="华文中宋" panose="02010600040101010101" pitchFamily="2" charset="-122"/>
              </a:rPr>
              <a:t>鲜</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696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1838" y="6116638"/>
            <a:ext cx="8228012"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7650" y="241300"/>
            <a:ext cx="15303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9" name="TextBox 1"/>
          <p:cNvSpPr txBox="1">
            <a:spLocks noChangeArrowheads="1"/>
          </p:cNvSpPr>
          <p:nvPr/>
        </p:nvSpPr>
        <p:spPr bwMode="auto">
          <a:xfrm>
            <a:off x="2079625" y="6218238"/>
            <a:ext cx="820737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3500"/>
              </a:lnSpc>
            </a:pPr>
            <a:r>
              <a:rPr lang="en-US" altLang="zh-CN" sz="3600">
                <a:solidFill>
                  <a:srgbClr val="FFFFFF"/>
                </a:solidFill>
                <a:latin typeface="微软雅黑" panose="020B0503020204020204" pitchFamily="34" charset="-122"/>
                <a:ea typeface="微软雅黑" panose="020B0503020204020204" pitchFamily="34" charset="-122"/>
              </a:rPr>
              <a:t>电视台重播率</a:t>
            </a:r>
            <a:r>
              <a:rPr lang="en-US" altLang="zh-CN" sz="36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a:solidFill>
                  <a:srgbClr val="FFFFFF"/>
                </a:solidFill>
                <a:latin typeface="微软雅黑" panose="020B0503020204020204" pitchFamily="34" charset="-122"/>
                <a:ea typeface="微软雅黑" panose="020B0503020204020204" pitchFamily="34" charset="-122"/>
              </a:rPr>
              <a:t>网络历史累计播放量NO.1</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5" name="Freeform 3"/>
          <p:cNvSpPr/>
          <p:nvPr/>
        </p:nvSpPr>
        <p:spPr>
          <a:xfrm>
            <a:off x="0" y="0"/>
            <a:ext cx="12244388" cy="6826250"/>
          </a:xfrm>
          <a:custGeom>
            <a:avLst/>
            <a:gdLst>
              <a:gd name="connsiteX0" fmla="*/ 0 w 12192000"/>
              <a:gd name="connsiteY0" fmla="*/ 0 h 6845300"/>
              <a:gd name="connsiteX1" fmla="*/ 12192000 w 12192000"/>
              <a:gd name="connsiteY1" fmla="*/ 0 h 6845300"/>
              <a:gd name="connsiteX2" fmla="*/ 12192000 w 12192000"/>
              <a:gd name="connsiteY2" fmla="*/ 6845300 h 6845300"/>
              <a:gd name="connsiteX3" fmla="*/ 0 w 12192000"/>
              <a:gd name="connsiteY3" fmla="*/ 6845300 h 6845300"/>
              <a:gd name="connsiteX4" fmla="*/ 0 w 12192000"/>
              <a:gd name="connsiteY4" fmla="*/ 0 h 6845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45300">
                <a:moveTo>
                  <a:pt x="0" y="0"/>
                </a:moveTo>
                <a:lnTo>
                  <a:pt x="12192000" y="0"/>
                </a:lnTo>
                <a:lnTo>
                  <a:pt x="12192000" y="6845300"/>
                </a:lnTo>
                <a:lnTo>
                  <a:pt x="0" y="68453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7066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975" y="3482975"/>
            <a:ext cx="4337050"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6383338"/>
            <a:ext cx="1531938"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4" name="TextBox 1"/>
          <p:cNvSpPr txBox="1">
            <a:spLocks noChangeArrowheads="1"/>
          </p:cNvSpPr>
          <p:nvPr/>
        </p:nvSpPr>
        <p:spPr bwMode="auto">
          <a:xfrm>
            <a:off x="854075" y="3597275"/>
            <a:ext cx="4251325"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330200" algn="l"/>
              </a:tabLst>
              <a:defRPr>
                <a:solidFill>
                  <a:schemeClr val="tx1"/>
                </a:solidFill>
                <a:latin typeface="Arial" panose="020B0604020202020204" pitchFamily="34" charset="0"/>
                <a:ea typeface="宋体" panose="02010600030101010101" pitchFamily="2" charset="-122"/>
              </a:defRPr>
            </a:lvl1pPr>
            <a:lvl2pPr marL="742950" indent="-285750">
              <a:tabLst>
                <a:tab pos="330200" algn="l"/>
              </a:tabLst>
              <a:defRPr>
                <a:solidFill>
                  <a:schemeClr val="tx1"/>
                </a:solidFill>
                <a:latin typeface="Arial" panose="020B0604020202020204" pitchFamily="34" charset="0"/>
                <a:ea typeface="宋体" panose="02010600030101010101" pitchFamily="2" charset="-122"/>
              </a:defRPr>
            </a:lvl2pPr>
            <a:lvl3pPr marL="1143000" indent="-228600">
              <a:tabLst>
                <a:tab pos="330200" algn="l"/>
              </a:tabLst>
              <a:defRPr>
                <a:solidFill>
                  <a:schemeClr val="tx1"/>
                </a:solidFill>
                <a:latin typeface="Arial" panose="020B0604020202020204" pitchFamily="34" charset="0"/>
                <a:ea typeface="宋体" panose="02010600030101010101" pitchFamily="2" charset="-122"/>
              </a:defRPr>
            </a:lvl3pPr>
            <a:lvl4pPr marL="1600200" indent="-228600">
              <a:tabLst>
                <a:tab pos="330200" algn="l"/>
              </a:tabLst>
              <a:defRPr>
                <a:solidFill>
                  <a:schemeClr val="tx1"/>
                </a:solidFill>
                <a:latin typeface="Arial" panose="020B0604020202020204" pitchFamily="34" charset="0"/>
                <a:ea typeface="宋体" panose="02010600030101010101" pitchFamily="2" charset="-122"/>
              </a:defRPr>
            </a:lvl4pPr>
            <a:lvl5pPr marL="2057400" indent="-228600">
              <a:tabLst>
                <a:tab pos="3302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3302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3302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3302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3302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4600"/>
              </a:lnSpc>
            </a:pPr>
            <a:r>
              <a:rPr lang="en-US" altLang="zh-CN">
                <a:latin typeface="微软雅黑" panose="020B0503020204020204" pitchFamily="34" charset="-122"/>
                <a:ea typeface="微软雅黑" panose="020B0503020204020204" pitchFamily="34" charset="-122"/>
              </a:rPr>
              <a:t>	</a:t>
            </a:r>
            <a:r>
              <a:rPr lang="en-US" altLang="zh-CN" sz="4600">
                <a:solidFill>
                  <a:srgbClr val="FFD040"/>
                </a:solidFill>
                <a:latin typeface="微软雅黑" panose="020B0503020204020204" pitchFamily="34" charset="-122"/>
                <a:ea typeface="微软雅黑" panose="020B0503020204020204" pitchFamily="34" charset="-122"/>
              </a:rPr>
              <a:t>周迅阔别荧屏 </a:t>
            </a:r>
          </a:p>
          <a:p>
            <a:pPr eaLnBrk="1" hangingPunct="1">
              <a:lnSpc>
                <a:spcPts val="4600"/>
              </a:lnSpc>
            </a:pPr>
            <a:r>
              <a:rPr lang="en-US" altLang="zh-CN" sz="4600">
                <a:solidFill>
                  <a:srgbClr val="FFD040"/>
                </a:solidFill>
                <a:latin typeface="微软雅黑" panose="020B0503020204020204" pitchFamily="34" charset="-122"/>
                <a:ea typeface="微软雅黑" panose="020B0503020204020204" pitchFamily="34" charset="-122"/>
              </a:rPr>
              <a:t>10年后复出之作</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716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61725"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6" name="TextBox 1"/>
          <p:cNvSpPr txBox="1">
            <a:spLocks noChangeArrowheads="1"/>
          </p:cNvSpPr>
          <p:nvPr/>
        </p:nvSpPr>
        <p:spPr bwMode="auto">
          <a:xfrm>
            <a:off x="5076825" y="5724525"/>
            <a:ext cx="61817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000"/>
              </a:lnSpc>
            </a:pPr>
            <a:r>
              <a:rPr lang="en-US" altLang="zh-CN" sz="6000">
                <a:solidFill>
                  <a:srgbClr val="FFFFFF"/>
                </a:solidFill>
                <a:latin typeface="微软雅黑" panose="020B0503020204020204" pitchFamily="34" charset="-122"/>
                <a:ea typeface="微软雅黑" panose="020B0503020204020204" pitchFamily="34" charset="-122"/>
              </a:rPr>
              <a:t>再造电视收视高峰</a:t>
            </a:r>
          </a:p>
        </p:txBody>
      </p:sp>
      <p:sp>
        <p:nvSpPr>
          <p:cNvPr id="71687" name="TextBox 1"/>
          <p:cNvSpPr txBox="1">
            <a:spLocks noChangeArrowheads="1"/>
          </p:cNvSpPr>
          <p:nvPr/>
        </p:nvSpPr>
        <p:spPr bwMode="auto">
          <a:xfrm>
            <a:off x="6032500" y="4926013"/>
            <a:ext cx="4241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800"/>
              </a:lnSpc>
            </a:pPr>
            <a:r>
              <a:rPr lang="en-US" altLang="zh-CN">
                <a:solidFill>
                  <a:srgbClr val="FFFFFF"/>
                </a:solidFill>
                <a:latin typeface="微软雅黑" panose="020B0503020204020204" pitchFamily="34" charset="-122"/>
                <a:ea typeface="微软雅黑" panose="020B0503020204020204" pitchFamily="34" charset="-122"/>
              </a:rPr>
              <a:t>屡创收视第一的</a:t>
            </a:r>
            <a:r>
              <a:rPr lang="en-US" altLang="zh-CN">
                <a:solidFill>
                  <a:srgbClr val="FFDF80"/>
                </a:solidFill>
                <a:latin typeface="微软雅黑" panose="020B0503020204020204" pitchFamily="34" charset="-122"/>
                <a:ea typeface="微软雅黑" panose="020B0503020204020204" pitchFamily="34" charset="-122"/>
              </a:rPr>
              <a:t>郑晓龙</a:t>
            </a:r>
            <a:r>
              <a:rPr lang="en-US" altLang="zh-CN">
                <a:latin typeface="微软雅黑" panose="020B0503020204020204" pitchFamily="34" charset="-122"/>
                <a:ea typeface="微软雅黑" panose="020B0503020204020204" pitchFamily="34" charset="-122"/>
                <a:cs typeface="Times New Roman" panose="02020603050405020304" pitchFamily="18" charset="0"/>
              </a:rPr>
              <a:t> </a:t>
            </a:r>
            <a:r>
              <a:rPr lang="en-US" altLang="zh-CN">
                <a:solidFill>
                  <a:srgbClr val="FFDF80"/>
                </a:solidFill>
                <a:latin typeface="微软雅黑" panose="020B0503020204020204" pitchFamily="34" charset="-122"/>
                <a:ea typeface="微软雅黑" panose="020B0503020204020204" pitchFamily="34" charset="-122"/>
              </a:rPr>
              <a:t>孙俪</a:t>
            </a:r>
            <a:r>
              <a:rPr lang="en-US" altLang="zh-CN">
                <a:solidFill>
                  <a:srgbClr val="FFFFFF"/>
                </a:solidFill>
                <a:latin typeface="微软雅黑" panose="020B0503020204020204" pitchFamily="34" charset="-122"/>
                <a:ea typeface="微软雅黑" panose="020B0503020204020204" pitchFamily="34" charset="-122"/>
              </a:rPr>
              <a:t>视后复出力作</a:t>
            </a:r>
          </a:p>
        </p:txBody>
      </p:sp>
      <p:sp>
        <p:nvSpPr>
          <p:cNvPr id="71688" name="TextBox 1"/>
          <p:cNvSpPr txBox="1">
            <a:spLocks noChangeArrowheads="1"/>
          </p:cNvSpPr>
          <p:nvPr/>
        </p:nvSpPr>
        <p:spPr bwMode="auto">
          <a:xfrm>
            <a:off x="5038725" y="5307013"/>
            <a:ext cx="61166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FFFFFF"/>
                </a:solidFill>
                <a:latin typeface="微软雅黑" panose="020B0503020204020204" pitchFamily="34" charset="-122"/>
                <a:ea typeface="微软雅黑" panose="020B0503020204020204" pitchFamily="34" charset="-122"/>
              </a:rPr>
              <a:t>《甄嬛传》原班人马苦心打造历史古装大戏</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5" name="Freeform 3"/>
          <p:cNvSpPr/>
          <p:nvPr/>
        </p:nvSpPr>
        <p:spPr>
          <a:xfrm>
            <a:off x="2767013" y="6256338"/>
            <a:ext cx="6697662" cy="392112"/>
          </a:xfrm>
          <a:custGeom>
            <a:avLst/>
            <a:gdLst>
              <a:gd name="connsiteX0" fmla="*/ 0 w 6667500"/>
              <a:gd name="connsiteY0" fmla="*/ 0 h 393700"/>
              <a:gd name="connsiteX1" fmla="*/ 6667500 w 6667500"/>
              <a:gd name="connsiteY1" fmla="*/ 0 h 393700"/>
              <a:gd name="connsiteX2" fmla="*/ 6667500 w 6667500"/>
              <a:gd name="connsiteY2" fmla="*/ 393700 h 393700"/>
              <a:gd name="connsiteX3" fmla="*/ 0 w 6667500"/>
              <a:gd name="connsiteY3" fmla="*/ 393700 h 393700"/>
              <a:gd name="connsiteX4" fmla="*/ 0 w 6667500"/>
              <a:gd name="connsiteY4" fmla="*/ 0 h 393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67500" h="393700">
                <a:moveTo>
                  <a:pt x="0" y="0"/>
                </a:moveTo>
                <a:lnTo>
                  <a:pt x="6667500" y="0"/>
                </a:lnTo>
                <a:lnTo>
                  <a:pt x="6667500" y="393700"/>
                </a:lnTo>
                <a:lnTo>
                  <a:pt x="0" y="393700"/>
                </a:lnTo>
                <a:lnTo>
                  <a:pt x="0" y="0"/>
                </a:lnTo>
              </a:path>
            </a:pathLst>
          </a:custGeom>
          <a:solidFill>
            <a:srgbClr val="53535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7270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388" y="328613"/>
            <a:ext cx="15303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2713" y="6167438"/>
            <a:ext cx="6926262"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2" name="TextBox 1"/>
          <p:cNvSpPr txBox="1">
            <a:spLocks noChangeArrowheads="1"/>
          </p:cNvSpPr>
          <p:nvPr/>
        </p:nvSpPr>
        <p:spPr bwMode="auto">
          <a:xfrm>
            <a:off x="3571875" y="6307138"/>
            <a:ext cx="512762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400"/>
              </a:lnSpc>
            </a:pPr>
            <a:r>
              <a:rPr lang="en-US" altLang="zh-CN" sz="2400">
                <a:solidFill>
                  <a:srgbClr val="FFCA00"/>
                </a:solidFill>
                <a:latin typeface="微软雅黑" panose="020B0503020204020204" pitchFamily="34" charset="-122"/>
                <a:ea typeface="微软雅黑" panose="020B0503020204020204" pitchFamily="34" charset="-122"/>
              </a:rPr>
              <a:t>范冰冰阔别荧幕6年美艳演绎一代女皇</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737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75863" y="177800"/>
            <a:ext cx="18621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Box 1"/>
          <p:cNvSpPr txBox="1">
            <a:spLocks noChangeArrowheads="1"/>
          </p:cNvSpPr>
          <p:nvPr/>
        </p:nvSpPr>
        <p:spPr bwMode="auto">
          <a:xfrm>
            <a:off x="4719638" y="6002338"/>
            <a:ext cx="721201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4000">
                <a:solidFill>
                  <a:srgbClr val="9C131C"/>
                </a:solidFill>
                <a:latin typeface="微软雅黑" panose="020B0503020204020204" pitchFamily="34" charset="-122"/>
                <a:ea typeface="微软雅黑" panose="020B0503020204020204" pitchFamily="34" charset="-122"/>
              </a:rPr>
              <a:t>酷炫特效缔造最强古装奇幻大剧</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DDDDD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747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
            <a:ext cx="12244388"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直接连接符 103"/>
          <p:cNvCxnSpPr/>
          <p:nvPr/>
        </p:nvCxnSpPr>
        <p:spPr>
          <a:xfrm flipH="1">
            <a:off x="6565900" y="3157538"/>
            <a:ext cx="3540125" cy="2738437"/>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3740150" y="3186113"/>
            <a:ext cx="2843213" cy="2678112"/>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 name="组合 93"/>
          <p:cNvGrpSpPr>
            <a:grpSpLocks/>
          </p:cNvGrpSpPr>
          <p:nvPr/>
        </p:nvGrpSpPr>
        <p:grpSpPr bwMode="auto">
          <a:xfrm>
            <a:off x="2914650" y="2998788"/>
            <a:ext cx="3789363" cy="2020887"/>
            <a:chOff x="3195618" y="3549441"/>
            <a:chExt cx="3773672" cy="2025283"/>
          </a:xfrm>
        </p:grpSpPr>
        <p:grpSp>
          <p:nvGrpSpPr>
            <p:cNvPr id="21561" name="组合 80"/>
            <p:cNvGrpSpPr>
              <a:grpSpLocks/>
            </p:cNvGrpSpPr>
            <p:nvPr/>
          </p:nvGrpSpPr>
          <p:grpSpPr bwMode="auto">
            <a:xfrm>
              <a:off x="3195618" y="3549441"/>
              <a:ext cx="3773672" cy="2025283"/>
              <a:chOff x="3163963" y="1300016"/>
              <a:chExt cx="3773672" cy="2025283"/>
            </a:xfrm>
          </p:grpSpPr>
          <p:pic>
            <p:nvPicPr>
              <p:cNvPr id="48" name="图片 47"/>
              <p:cNvPicPr>
                <a:picLocks noChangeAspect="1"/>
              </p:cNvPicPr>
              <p:nvPr/>
            </p:nvPicPr>
            <p:blipFill>
              <a:blip r:embed="rId3"/>
              <a:stretch>
                <a:fillRect/>
              </a:stretch>
            </p:blipFill>
            <p:spPr>
              <a:xfrm>
                <a:off x="3163963" y="1300016"/>
                <a:ext cx="3773672" cy="2025283"/>
              </a:xfrm>
              <a:prstGeom prst="rect">
                <a:avLst/>
              </a:prstGeom>
              <a:effectLst>
                <a:outerShdw blurRad="139700" dist="50800" dir="5400000" algn="ctr" rotWithShape="0">
                  <a:srgbClr val="000000">
                    <a:alpha val="29000"/>
                  </a:srgbClr>
                </a:outerShdw>
              </a:effectLst>
            </p:spPr>
          </p:pic>
          <p:pic>
            <p:nvPicPr>
              <p:cNvPr id="21" name="图片 20" descr="屏幕快照 2013-07-30 下午2.00.14.png"/>
              <p:cNvPicPr>
                <a:picLocks noChangeAspect="1"/>
              </p:cNvPicPr>
              <p:nvPr/>
            </p:nvPicPr>
            <p:blipFill>
              <a:blip r:embed="rId4" cstate="email">
                <a:extLst/>
              </a:blip>
              <a:stretch>
                <a:fillRect/>
              </a:stretch>
            </p:blipFill>
            <p:spPr>
              <a:xfrm>
                <a:off x="4295939" y="1972964"/>
                <a:ext cx="717960" cy="237998"/>
              </a:xfrm>
              <a:prstGeom prst="roundRect">
                <a:avLst/>
              </a:prstGeom>
              <a:effectLst>
                <a:outerShdw blurRad="50800" dist="38100" dir="2700000" algn="tl" rotWithShape="0">
                  <a:prstClr val="black">
                    <a:alpha val="40000"/>
                  </a:prstClr>
                </a:outerShdw>
              </a:effectLst>
            </p:spPr>
          </p:pic>
          <p:pic>
            <p:nvPicPr>
              <p:cNvPr id="26" name="图片 25" descr="屏幕快照 2013-07-30 下午2.10.56.png"/>
              <p:cNvPicPr>
                <a:picLocks noChangeAspect="1"/>
              </p:cNvPicPr>
              <p:nvPr/>
            </p:nvPicPr>
            <p:blipFill>
              <a:blip r:embed="rId5" cstate="email">
                <a:extLst/>
              </a:blip>
              <a:stretch>
                <a:fillRect/>
              </a:stretch>
            </p:blipFill>
            <p:spPr>
              <a:xfrm>
                <a:off x="4877313" y="1621216"/>
                <a:ext cx="717964" cy="312856"/>
              </a:xfrm>
              <a:prstGeom prst="roundRect">
                <a:avLst/>
              </a:prstGeom>
              <a:effectLst>
                <a:outerShdw blurRad="50800" dist="38100" dir="2700000" algn="tl" rotWithShape="0">
                  <a:prstClr val="black">
                    <a:alpha val="40000"/>
                  </a:prstClr>
                </a:outerShdw>
              </a:effectLst>
            </p:spPr>
          </p:pic>
          <p:pic>
            <p:nvPicPr>
              <p:cNvPr id="34" name="图片 33" descr="屏幕快照 2013-07-30 下午2.19.07.png"/>
              <p:cNvPicPr>
                <a:picLocks noChangeAspect="1"/>
              </p:cNvPicPr>
              <p:nvPr/>
            </p:nvPicPr>
            <p:blipFill>
              <a:blip r:embed="rId6" cstate="email">
                <a:extLst/>
              </a:blip>
              <a:stretch>
                <a:fillRect/>
              </a:stretch>
            </p:blipFill>
            <p:spPr>
              <a:xfrm>
                <a:off x="4626402" y="2265457"/>
                <a:ext cx="698888" cy="222834"/>
              </a:xfrm>
              <a:prstGeom prst="roundRect">
                <a:avLst/>
              </a:prstGeom>
              <a:effectLst>
                <a:outerShdw blurRad="50800" dist="38100" dir="2700000" algn="tl" rotWithShape="0">
                  <a:prstClr val="black">
                    <a:alpha val="40000"/>
                  </a:prstClr>
                </a:outerShdw>
              </a:effectLst>
            </p:spPr>
          </p:pic>
          <p:pic>
            <p:nvPicPr>
              <p:cNvPr id="37" name="图片 36" descr="屏幕快照 2013-07-30 下午2.24.31.png"/>
              <p:cNvPicPr>
                <a:picLocks noChangeAspect="1"/>
              </p:cNvPicPr>
              <p:nvPr/>
            </p:nvPicPr>
            <p:blipFill>
              <a:blip r:embed="rId7" cstate="email">
                <a:extLst/>
              </a:blip>
              <a:stretch>
                <a:fillRect/>
              </a:stretch>
            </p:blipFill>
            <p:spPr>
              <a:xfrm>
                <a:off x="3686954" y="2556971"/>
                <a:ext cx="534309" cy="276366"/>
              </a:xfrm>
              <a:prstGeom prst="roundRect">
                <a:avLst/>
              </a:prstGeom>
              <a:effectLst>
                <a:outerShdw blurRad="50800" dist="38100" dir="2700000" algn="tl" rotWithShape="0">
                  <a:prstClr val="black">
                    <a:alpha val="40000"/>
                  </a:prstClr>
                </a:outerShdw>
              </a:effectLst>
            </p:spPr>
          </p:pic>
          <p:pic>
            <p:nvPicPr>
              <p:cNvPr id="38" name="图片 37" descr="屏幕快照 2013-07-30 下午2.24.05.png"/>
              <p:cNvPicPr>
                <a:picLocks noChangeAspect="1"/>
              </p:cNvPicPr>
              <p:nvPr/>
            </p:nvPicPr>
            <p:blipFill>
              <a:blip r:embed="rId8" cstate="email">
                <a:extLst/>
              </a:blip>
              <a:stretch>
                <a:fillRect/>
              </a:stretch>
            </p:blipFill>
            <p:spPr>
              <a:xfrm>
                <a:off x="5416138" y="2245876"/>
                <a:ext cx="865735" cy="234985"/>
              </a:xfrm>
              <a:prstGeom prst="roundRect">
                <a:avLst/>
              </a:prstGeom>
              <a:effectLst>
                <a:outerShdw blurRad="50800" dist="38100" dir="2700000" algn="tl" rotWithShape="0">
                  <a:prstClr val="black">
                    <a:alpha val="40000"/>
                  </a:prstClr>
                </a:outerShdw>
              </a:effectLst>
            </p:spPr>
          </p:pic>
          <p:pic>
            <p:nvPicPr>
              <p:cNvPr id="39" name="图片 38" descr="屏幕快照 2013-07-30 下午2.23.35.png"/>
              <p:cNvPicPr>
                <a:picLocks noChangeAspect="1"/>
              </p:cNvPicPr>
              <p:nvPr/>
            </p:nvPicPr>
            <p:blipFill>
              <a:blip r:embed="rId9" cstate="email">
                <a:extLst/>
              </a:blip>
              <a:stretch>
                <a:fillRect/>
              </a:stretch>
            </p:blipFill>
            <p:spPr>
              <a:xfrm>
                <a:off x="4285417" y="2566380"/>
                <a:ext cx="549257" cy="255540"/>
              </a:xfrm>
              <a:prstGeom prst="roundRect">
                <a:avLst/>
              </a:prstGeom>
              <a:effectLst>
                <a:outerShdw blurRad="50800" dist="38100" dir="2700000" algn="tl" rotWithShape="0">
                  <a:prstClr val="black">
                    <a:alpha val="40000"/>
                  </a:prstClr>
                </a:outerShdw>
              </a:effectLst>
            </p:spPr>
          </p:pic>
          <p:pic>
            <p:nvPicPr>
              <p:cNvPr id="43" name="图片 42" descr="屏幕快照 2013-07-30 下午2.29.58.png"/>
              <p:cNvPicPr>
                <a:picLocks noChangeAspect="1"/>
              </p:cNvPicPr>
              <p:nvPr/>
            </p:nvPicPr>
            <p:blipFill>
              <a:blip r:embed="rId10" cstate="email">
                <a:extLst/>
              </a:blip>
              <a:stretch>
                <a:fillRect/>
              </a:stretch>
            </p:blipFill>
            <p:spPr>
              <a:xfrm>
                <a:off x="3952073" y="2260073"/>
                <a:ext cx="589254" cy="249225"/>
              </a:xfrm>
              <a:prstGeom prst="roundRect">
                <a:avLst/>
              </a:prstGeom>
              <a:effectLst>
                <a:outerShdw blurRad="50800" dist="38100" dir="2700000" algn="tl" rotWithShape="0">
                  <a:prstClr val="black">
                    <a:alpha val="40000"/>
                  </a:prstClr>
                </a:outerShdw>
              </a:effectLst>
            </p:spPr>
          </p:pic>
          <p:pic>
            <p:nvPicPr>
              <p:cNvPr id="29" name="图片 28" descr="屏幕快照 2013-07-30 下午2.15.14.png"/>
              <p:cNvPicPr>
                <a:picLocks noChangeAspect="1"/>
              </p:cNvPicPr>
              <p:nvPr/>
            </p:nvPicPr>
            <p:blipFill>
              <a:blip r:embed="rId11" cstate="email">
                <a:extLst/>
              </a:blip>
              <a:stretch>
                <a:fillRect/>
              </a:stretch>
            </p:blipFill>
            <p:spPr>
              <a:xfrm>
                <a:off x="5081914" y="1965100"/>
                <a:ext cx="630584" cy="241395"/>
              </a:xfrm>
              <a:prstGeom prst="roundRect">
                <a:avLst/>
              </a:prstGeom>
              <a:effectLst>
                <a:outerShdw blurRad="50800" dist="38100" dir="2700000" algn="tl" rotWithShape="0">
                  <a:prstClr val="black">
                    <a:alpha val="40000"/>
                  </a:prstClr>
                </a:outerShdw>
              </a:effectLst>
            </p:spPr>
          </p:pic>
        </p:grpSp>
        <p:sp>
          <p:nvSpPr>
            <p:cNvPr id="84" name="圆角矩形 83"/>
            <p:cNvSpPr/>
            <p:nvPr/>
          </p:nvSpPr>
          <p:spPr>
            <a:xfrm>
              <a:off x="4955190" y="4852431"/>
              <a:ext cx="1342206" cy="2163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综合</a:t>
              </a:r>
              <a:r>
                <a:rPr lang="en-US" altLang="zh-CN" sz="1200" b="1" dirty="0">
                  <a:solidFill>
                    <a:schemeClr val="tx1">
                      <a:lumMod val="85000"/>
                      <a:lumOff val="15000"/>
                    </a:schemeClr>
                  </a:solidFill>
                  <a:latin typeface="+mn-ea"/>
                </a:rPr>
                <a:t>+</a:t>
              </a:r>
              <a:r>
                <a:rPr lang="zh-CN" altLang="en-US" sz="1200" b="1" dirty="0">
                  <a:solidFill>
                    <a:schemeClr val="tx1">
                      <a:lumMod val="85000"/>
                      <a:lumOff val="15000"/>
                    </a:schemeClr>
                  </a:solidFill>
                  <a:latin typeface="+mn-ea"/>
                </a:rPr>
                <a:t>垂直电商</a:t>
              </a:r>
            </a:p>
          </p:txBody>
        </p:sp>
      </p:grpSp>
      <p:grpSp>
        <p:nvGrpSpPr>
          <p:cNvPr id="6" name="组合 96"/>
          <p:cNvGrpSpPr>
            <a:grpSpLocks/>
          </p:cNvGrpSpPr>
          <p:nvPr/>
        </p:nvGrpSpPr>
        <p:grpSpPr bwMode="auto">
          <a:xfrm>
            <a:off x="6872288" y="3055938"/>
            <a:ext cx="2443162" cy="1470025"/>
            <a:chOff x="6500492" y="3173364"/>
            <a:chExt cx="2433560" cy="1474370"/>
          </a:xfrm>
        </p:grpSpPr>
        <p:grpSp>
          <p:nvGrpSpPr>
            <p:cNvPr id="21556" name="组合 78"/>
            <p:cNvGrpSpPr>
              <a:grpSpLocks/>
            </p:cNvGrpSpPr>
            <p:nvPr/>
          </p:nvGrpSpPr>
          <p:grpSpPr bwMode="auto">
            <a:xfrm>
              <a:off x="6500492" y="3173364"/>
              <a:ext cx="2433560" cy="1474370"/>
              <a:chOff x="4815750" y="4217076"/>
              <a:chExt cx="2433560" cy="1474370"/>
            </a:xfrm>
          </p:grpSpPr>
          <p:pic>
            <p:nvPicPr>
              <p:cNvPr id="55" name="图片 54"/>
              <p:cNvPicPr>
                <a:picLocks noChangeAspect="1"/>
              </p:cNvPicPr>
              <p:nvPr/>
            </p:nvPicPr>
            <p:blipFill>
              <a:blip r:embed="rId12"/>
              <a:stretch>
                <a:fillRect/>
              </a:stretch>
            </p:blipFill>
            <p:spPr>
              <a:xfrm>
                <a:off x="4815750" y="4217076"/>
                <a:ext cx="2433560" cy="1474370"/>
              </a:xfrm>
              <a:prstGeom prst="rect">
                <a:avLst/>
              </a:prstGeom>
              <a:effectLst>
                <a:outerShdw blurRad="139700" dist="50800" dir="5400000" algn="ctr" rotWithShape="0">
                  <a:srgbClr val="000000">
                    <a:alpha val="29000"/>
                  </a:srgbClr>
                </a:outerShdw>
              </a:effectLst>
            </p:spPr>
          </p:pic>
          <p:pic>
            <p:nvPicPr>
              <p:cNvPr id="30" name="图片 29" descr="屏幕快照 2013-07-30 下午2.15.28.png"/>
              <p:cNvPicPr>
                <a:picLocks noChangeAspect="1"/>
              </p:cNvPicPr>
              <p:nvPr/>
            </p:nvPicPr>
            <p:blipFill>
              <a:blip r:embed="rId13" cstate="email">
                <a:extLst/>
              </a:blip>
              <a:stretch>
                <a:fillRect/>
              </a:stretch>
            </p:blipFill>
            <p:spPr>
              <a:xfrm>
                <a:off x="6093543" y="4993106"/>
                <a:ext cx="825208" cy="276314"/>
              </a:xfrm>
              <a:prstGeom prst="roundRect">
                <a:avLst/>
              </a:prstGeom>
              <a:effectLst>
                <a:outerShdw blurRad="50800" dist="38100" dir="2700000" algn="tl" rotWithShape="0">
                  <a:prstClr val="black">
                    <a:alpha val="40000"/>
                  </a:prstClr>
                </a:outerShdw>
              </a:effectLst>
            </p:spPr>
          </p:pic>
          <p:pic>
            <p:nvPicPr>
              <p:cNvPr id="44" name="图片 43" descr="屏幕快照 2013-07-30 下午2.29.24.png"/>
              <p:cNvPicPr>
                <a:picLocks noChangeAspect="1"/>
              </p:cNvPicPr>
              <p:nvPr/>
            </p:nvPicPr>
            <p:blipFill>
              <a:blip r:embed="rId14" cstate="email">
                <a:extLst/>
              </a:blip>
              <a:stretch>
                <a:fillRect/>
              </a:stretch>
            </p:blipFill>
            <p:spPr>
              <a:xfrm>
                <a:off x="5306302" y="4982782"/>
                <a:ext cx="692908" cy="296961"/>
              </a:xfrm>
              <a:prstGeom prst="roundRect">
                <a:avLst/>
              </a:prstGeom>
              <a:effectLst>
                <a:outerShdw blurRad="50800" dist="38100" dir="2700000" algn="tl" rotWithShape="0">
                  <a:prstClr val="black">
                    <a:alpha val="40000"/>
                  </a:prstClr>
                </a:outerShdw>
              </a:effectLst>
            </p:spPr>
          </p:pic>
        </p:grpSp>
        <p:sp>
          <p:nvSpPr>
            <p:cNvPr id="85" name="圆角矩形 84"/>
            <p:cNvSpPr/>
            <p:nvPr/>
          </p:nvSpPr>
          <p:spPr>
            <a:xfrm>
              <a:off x="7223128" y="3658982"/>
              <a:ext cx="1132183" cy="1862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生活信息门户</a:t>
              </a:r>
            </a:p>
          </p:txBody>
        </p:sp>
      </p:grpSp>
      <p:grpSp>
        <p:nvGrpSpPr>
          <p:cNvPr id="8" name="组合 90"/>
          <p:cNvGrpSpPr>
            <a:grpSpLocks/>
          </p:cNvGrpSpPr>
          <p:nvPr/>
        </p:nvGrpSpPr>
        <p:grpSpPr bwMode="auto">
          <a:xfrm>
            <a:off x="10174288" y="3790950"/>
            <a:ext cx="1882775" cy="1319213"/>
            <a:chOff x="9191462" y="3990157"/>
            <a:chExt cx="1874569" cy="1322734"/>
          </a:xfrm>
        </p:grpSpPr>
        <p:grpSp>
          <p:nvGrpSpPr>
            <p:cNvPr id="21551" name="组合 45"/>
            <p:cNvGrpSpPr>
              <a:grpSpLocks/>
            </p:cNvGrpSpPr>
            <p:nvPr/>
          </p:nvGrpSpPr>
          <p:grpSpPr bwMode="auto">
            <a:xfrm>
              <a:off x="9191462" y="3990157"/>
              <a:ext cx="1874569" cy="1322734"/>
              <a:chOff x="5496241" y="3074030"/>
              <a:chExt cx="1874569" cy="1322734"/>
            </a:xfrm>
          </p:grpSpPr>
          <p:pic>
            <p:nvPicPr>
              <p:cNvPr id="56" name="图片 55"/>
              <p:cNvPicPr>
                <a:picLocks noChangeAspect="1"/>
              </p:cNvPicPr>
              <p:nvPr/>
            </p:nvPicPr>
            <p:blipFill>
              <a:blip r:embed="rId15"/>
              <a:stretch>
                <a:fillRect/>
              </a:stretch>
            </p:blipFill>
            <p:spPr>
              <a:xfrm>
                <a:off x="5496241" y="3074030"/>
                <a:ext cx="1874569" cy="1322734"/>
              </a:xfrm>
              <a:prstGeom prst="rect">
                <a:avLst/>
              </a:prstGeom>
              <a:effectLst>
                <a:outerShdw blurRad="139700" dist="50800" dir="5400000" algn="ctr" rotWithShape="0">
                  <a:srgbClr val="000000">
                    <a:alpha val="29000"/>
                  </a:srgbClr>
                </a:outerShdw>
              </a:effectLst>
            </p:spPr>
          </p:pic>
          <p:pic>
            <p:nvPicPr>
              <p:cNvPr id="22" name="图片 21" descr="屏幕快照 2013-07-30 下午2.07.22.png"/>
              <p:cNvPicPr>
                <a:picLocks noChangeAspect="1"/>
              </p:cNvPicPr>
              <p:nvPr/>
            </p:nvPicPr>
            <p:blipFill>
              <a:blip r:embed="rId16" cstate="email">
                <a:extLst/>
              </a:blip>
              <a:stretch>
                <a:fillRect/>
              </a:stretch>
            </p:blipFill>
            <p:spPr>
              <a:xfrm>
                <a:off x="5900503" y="3655798"/>
                <a:ext cx="675112" cy="230778"/>
              </a:xfrm>
              <a:prstGeom prst="roundRect">
                <a:avLst/>
              </a:prstGeom>
              <a:effectLst>
                <a:outerShdw blurRad="50800" dist="38100" dir="2700000" algn="tl" rotWithShape="0">
                  <a:prstClr val="black">
                    <a:alpha val="40000"/>
                  </a:prstClr>
                </a:outerShdw>
              </a:effectLst>
            </p:spPr>
          </p:pic>
          <p:pic>
            <p:nvPicPr>
              <p:cNvPr id="27" name="图片 26" descr="屏幕快照 2013-07-30 下午2.10.37.png"/>
              <p:cNvPicPr>
                <a:picLocks noChangeAspect="1"/>
              </p:cNvPicPr>
              <p:nvPr/>
            </p:nvPicPr>
            <p:blipFill>
              <a:blip r:embed="rId17" cstate="email">
                <a:extLst/>
              </a:blip>
              <a:srcRect/>
              <a:stretch>
                <a:fillRect/>
              </a:stretch>
            </p:blipFill>
            <p:spPr>
              <a:xfrm>
                <a:off x="6180119" y="3384546"/>
                <a:ext cx="738632" cy="223496"/>
              </a:xfrm>
              <a:prstGeom prst="roundRect">
                <a:avLst/>
              </a:prstGeom>
              <a:effectLst>
                <a:outerShdw blurRad="50800" dist="38100" dir="2700000" algn="tl" rotWithShape="0">
                  <a:prstClr val="black">
                    <a:alpha val="40000"/>
                  </a:prstClr>
                </a:outerShdw>
              </a:effectLst>
            </p:spPr>
          </p:pic>
        </p:grpSp>
        <p:sp>
          <p:nvSpPr>
            <p:cNvPr id="86" name="圆角矩形 85"/>
            <p:cNvSpPr/>
            <p:nvPr/>
          </p:nvSpPr>
          <p:spPr>
            <a:xfrm>
              <a:off x="9670378" y="4851287"/>
              <a:ext cx="1131696" cy="18782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卫视</a:t>
              </a:r>
              <a:r>
                <a:rPr lang="en-US" altLang="zh-CN" sz="1200" b="1" dirty="0">
                  <a:solidFill>
                    <a:schemeClr val="tx1">
                      <a:lumMod val="85000"/>
                      <a:lumOff val="15000"/>
                    </a:schemeClr>
                  </a:solidFill>
                  <a:latin typeface="+mn-ea"/>
                </a:rPr>
                <a:t>/</a:t>
              </a:r>
              <a:r>
                <a:rPr lang="zh-CN" altLang="en-US" sz="1200" b="1" dirty="0">
                  <a:solidFill>
                    <a:schemeClr val="tx1">
                      <a:lumMod val="85000"/>
                      <a:lumOff val="15000"/>
                    </a:schemeClr>
                  </a:solidFill>
                  <a:latin typeface="+mn-ea"/>
                </a:rPr>
                <a:t>影视</a:t>
              </a:r>
            </a:p>
          </p:txBody>
        </p:sp>
      </p:grpSp>
      <p:grpSp>
        <p:nvGrpSpPr>
          <p:cNvPr id="10" name="组合 92"/>
          <p:cNvGrpSpPr>
            <a:grpSpLocks/>
          </p:cNvGrpSpPr>
          <p:nvPr/>
        </p:nvGrpSpPr>
        <p:grpSpPr bwMode="auto">
          <a:xfrm>
            <a:off x="5715000" y="1543050"/>
            <a:ext cx="2917825" cy="1755775"/>
            <a:chOff x="6114140" y="1231444"/>
            <a:chExt cx="2904634" cy="1759770"/>
          </a:xfrm>
        </p:grpSpPr>
        <p:pic>
          <p:nvPicPr>
            <p:cNvPr id="51" name="图片 50"/>
            <p:cNvPicPr>
              <a:picLocks noChangeAspect="1"/>
            </p:cNvPicPr>
            <p:nvPr/>
          </p:nvPicPr>
          <p:blipFill>
            <a:blip r:embed="rId18"/>
            <a:stretch>
              <a:fillRect/>
            </a:stretch>
          </p:blipFill>
          <p:spPr>
            <a:xfrm>
              <a:off x="6114140" y="1231444"/>
              <a:ext cx="2904634" cy="1759770"/>
            </a:xfrm>
            <a:prstGeom prst="rect">
              <a:avLst/>
            </a:prstGeom>
            <a:effectLst>
              <a:outerShdw blurRad="139700" dist="50800" dir="5400000" algn="ctr" rotWithShape="0">
                <a:srgbClr val="000000">
                  <a:alpha val="29000"/>
                </a:srgbClr>
              </a:outerShdw>
            </a:effectLst>
          </p:spPr>
        </p:pic>
        <p:pic>
          <p:nvPicPr>
            <p:cNvPr id="24" name="图片 23" descr="屏幕快照 2013-07-30 下午2.09.26.png"/>
            <p:cNvPicPr>
              <a:picLocks noChangeAspect="1"/>
            </p:cNvPicPr>
            <p:nvPr/>
          </p:nvPicPr>
          <p:blipFill>
            <a:blip r:embed="rId19" cstate="email">
              <a:extLst/>
            </a:blip>
            <a:stretch>
              <a:fillRect/>
            </a:stretch>
          </p:blipFill>
          <p:spPr>
            <a:xfrm>
              <a:off x="6981772" y="1835492"/>
              <a:ext cx="606497" cy="230468"/>
            </a:xfrm>
            <a:prstGeom prst="roundRect">
              <a:avLst/>
            </a:prstGeom>
            <a:effectLst>
              <a:outerShdw blurRad="50800" dist="38100" dir="2700000" algn="tl" rotWithShape="0">
                <a:prstClr val="black">
                  <a:alpha val="40000"/>
                </a:prstClr>
              </a:outerShdw>
            </a:effectLst>
          </p:spPr>
        </p:pic>
        <p:pic>
          <p:nvPicPr>
            <p:cNvPr id="25" name="图片 24" descr="屏幕快照 2013-07-30 下午2.11.16.png"/>
            <p:cNvPicPr>
              <a:picLocks noChangeAspect="1"/>
            </p:cNvPicPr>
            <p:nvPr/>
          </p:nvPicPr>
          <p:blipFill>
            <a:blip r:embed="rId20" cstate="email">
              <a:extLst/>
            </a:blip>
            <a:stretch>
              <a:fillRect/>
            </a:stretch>
          </p:blipFill>
          <p:spPr>
            <a:xfrm>
              <a:off x="6468584" y="2095087"/>
              <a:ext cx="712477" cy="251973"/>
            </a:xfrm>
            <a:prstGeom prst="roundRect">
              <a:avLst/>
            </a:prstGeom>
            <a:effectLst>
              <a:outerShdw blurRad="50800" dist="38100" dir="2700000" algn="tl" rotWithShape="0">
                <a:prstClr val="black">
                  <a:alpha val="40000"/>
                </a:prstClr>
              </a:outerShdw>
            </a:effectLst>
          </p:spPr>
        </p:pic>
        <p:pic>
          <p:nvPicPr>
            <p:cNvPr id="33" name="图片 32" descr="屏幕快照 2013-07-30 下午2.19.46.png"/>
            <p:cNvPicPr>
              <a:picLocks noChangeAspect="1"/>
            </p:cNvPicPr>
            <p:nvPr/>
          </p:nvPicPr>
          <p:blipFill>
            <a:blip r:embed="rId21" cstate="email">
              <a:extLst/>
            </a:blip>
            <a:stretch>
              <a:fillRect/>
            </a:stretch>
          </p:blipFill>
          <p:spPr>
            <a:xfrm>
              <a:off x="7451193" y="1544404"/>
              <a:ext cx="612737" cy="251745"/>
            </a:xfrm>
            <a:prstGeom prst="roundRect">
              <a:avLst/>
            </a:prstGeom>
            <a:effectLst>
              <a:outerShdw blurRad="50800" dist="38100" dir="2700000" algn="tl" rotWithShape="0">
                <a:prstClr val="black">
                  <a:alpha val="40000"/>
                </a:prstClr>
              </a:outerShdw>
            </a:effectLst>
          </p:spPr>
        </p:pic>
        <p:pic>
          <p:nvPicPr>
            <p:cNvPr id="35" name="图片 34" descr="屏幕快照 2013-07-30 下午2.18.36.png"/>
            <p:cNvPicPr>
              <a:picLocks noChangeAspect="1"/>
            </p:cNvPicPr>
            <p:nvPr/>
          </p:nvPicPr>
          <p:blipFill>
            <a:blip r:embed="rId22" cstate="email">
              <a:extLst/>
            </a:blip>
            <a:stretch>
              <a:fillRect/>
            </a:stretch>
          </p:blipFill>
          <p:spPr>
            <a:xfrm>
              <a:off x="7681786" y="2104934"/>
              <a:ext cx="615569" cy="227862"/>
            </a:xfrm>
            <a:prstGeom prst="roundRect">
              <a:avLst/>
            </a:prstGeom>
            <a:effectLst>
              <a:outerShdw blurRad="50800" dist="38100" dir="2700000" algn="tl" rotWithShape="0">
                <a:prstClr val="black">
                  <a:alpha val="40000"/>
                </a:prstClr>
              </a:outerShdw>
            </a:effectLst>
          </p:spPr>
        </p:pic>
        <p:sp>
          <p:nvSpPr>
            <p:cNvPr id="88" name="圆角矩形 87"/>
            <p:cNvSpPr/>
            <p:nvPr/>
          </p:nvSpPr>
          <p:spPr>
            <a:xfrm>
              <a:off x="6689378" y="2394547"/>
              <a:ext cx="1817372" cy="217982"/>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财经</a:t>
              </a:r>
              <a:r>
                <a:rPr lang="en-US" altLang="zh-CN" sz="1200" b="1" dirty="0">
                  <a:solidFill>
                    <a:schemeClr val="tx1">
                      <a:lumMod val="85000"/>
                      <a:lumOff val="15000"/>
                    </a:schemeClr>
                  </a:solidFill>
                  <a:latin typeface="+mn-ea"/>
                </a:rPr>
                <a:t>/</a:t>
              </a:r>
              <a:r>
                <a:rPr lang="zh-CN" altLang="en-US" sz="1200" b="1" dirty="0">
                  <a:solidFill>
                    <a:schemeClr val="tx1">
                      <a:lumMod val="85000"/>
                      <a:lumOff val="15000"/>
                    </a:schemeClr>
                  </a:solidFill>
                  <a:latin typeface="+mn-ea"/>
                </a:rPr>
                <a:t>新闻</a:t>
              </a:r>
              <a:r>
                <a:rPr lang="en-US" altLang="zh-CN" sz="1200" b="1" dirty="0">
                  <a:solidFill>
                    <a:schemeClr val="tx1">
                      <a:lumMod val="85000"/>
                      <a:lumOff val="15000"/>
                    </a:schemeClr>
                  </a:solidFill>
                  <a:latin typeface="+mn-ea"/>
                </a:rPr>
                <a:t>/IT/</a:t>
              </a:r>
              <a:r>
                <a:rPr lang="zh-CN" altLang="en-US" sz="1200" b="1" dirty="0">
                  <a:solidFill>
                    <a:schemeClr val="tx1">
                      <a:lumMod val="85000"/>
                      <a:lumOff val="15000"/>
                    </a:schemeClr>
                  </a:solidFill>
                  <a:latin typeface="+mn-ea"/>
                </a:rPr>
                <a:t>健康门户</a:t>
              </a:r>
            </a:p>
          </p:txBody>
        </p:sp>
      </p:grpSp>
      <p:grpSp>
        <p:nvGrpSpPr>
          <p:cNvPr id="12" name="组合 94"/>
          <p:cNvGrpSpPr>
            <a:grpSpLocks/>
          </p:cNvGrpSpPr>
          <p:nvPr/>
        </p:nvGrpSpPr>
        <p:grpSpPr bwMode="auto">
          <a:xfrm>
            <a:off x="2413000" y="1722438"/>
            <a:ext cx="2443163" cy="1628775"/>
            <a:chOff x="2693452" y="2245574"/>
            <a:chExt cx="2433560" cy="1632135"/>
          </a:xfrm>
        </p:grpSpPr>
        <p:grpSp>
          <p:nvGrpSpPr>
            <p:cNvPr id="21539" name="组合 81"/>
            <p:cNvGrpSpPr>
              <a:grpSpLocks/>
            </p:cNvGrpSpPr>
            <p:nvPr/>
          </p:nvGrpSpPr>
          <p:grpSpPr bwMode="auto">
            <a:xfrm>
              <a:off x="2693452" y="2245574"/>
              <a:ext cx="2433560" cy="1632135"/>
              <a:chOff x="2891292" y="3749695"/>
              <a:chExt cx="2433560" cy="1474370"/>
            </a:xfrm>
          </p:grpSpPr>
          <p:pic>
            <p:nvPicPr>
              <p:cNvPr id="49" name="图片 48"/>
              <p:cNvPicPr>
                <a:picLocks noChangeAspect="1"/>
              </p:cNvPicPr>
              <p:nvPr/>
            </p:nvPicPr>
            <p:blipFill>
              <a:blip r:embed="rId23"/>
              <a:stretch>
                <a:fillRect/>
              </a:stretch>
            </p:blipFill>
            <p:spPr>
              <a:xfrm>
                <a:off x="2891292" y="3749695"/>
                <a:ext cx="2433560" cy="1474370"/>
              </a:xfrm>
              <a:prstGeom prst="rect">
                <a:avLst/>
              </a:prstGeom>
              <a:effectLst>
                <a:outerShdw blurRad="139700" dist="50800" dir="5400000" algn="ctr" rotWithShape="0">
                  <a:srgbClr val="000000">
                    <a:alpha val="29000"/>
                  </a:srgbClr>
                </a:outerShdw>
              </a:effectLst>
            </p:spPr>
          </p:pic>
          <p:pic>
            <p:nvPicPr>
              <p:cNvPr id="40" name="图片 39" descr="屏幕快照 2013-07-30 下午2.23.11.png"/>
              <p:cNvPicPr>
                <a:picLocks noChangeAspect="1"/>
              </p:cNvPicPr>
              <p:nvPr/>
            </p:nvPicPr>
            <p:blipFill>
              <a:blip r:embed="rId24" cstate="email">
                <a:extLst/>
              </a:blip>
              <a:stretch>
                <a:fillRect/>
              </a:stretch>
            </p:blipFill>
            <p:spPr>
              <a:xfrm>
                <a:off x="4007127" y="4073237"/>
                <a:ext cx="619956" cy="351309"/>
              </a:xfrm>
              <a:prstGeom prst="roundRect">
                <a:avLst/>
              </a:prstGeom>
              <a:effectLst>
                <a:outerShdw blurRad="50800" dist="38100" dir="2700000" algn="tl" rotWithShape="0">
                  <a:prstClr val="black">
                    <a:alpha val="40000"/>
                  </a:prstClr>
                </a:outerShdw>
              </a:effectLst>
            </p:spPr>
          </p:pic>
          <p:pic>
            <p:nvPicPr>
              <p:cNvPr id="41" name="图片 40" descr="屏幕快照 2013-07-30 下午2.22.48.png"/>
              <p:cNvPicPr>
                <a:picLocks noChangeAspect="1"/>
              </p:cNvPicPr>
              <p:nvPr/>
            </p:nvPicPr>
            <p:blipFill>
              <a:blip r:embed="rId25" cstate="email">
                <a:extLst/>
              </a:blip>
              <a:stretch>
                <a:fillRect/>
              </a:stretch>
            </p:blipFill>
            <p:spPr>
              <a:xfrm>
                <a:off x="4302689" y="4448443"/>
                <a:ext cx="562513" cy="238119"/>
              </a:xfrm>
              <a:prstGeom prst="roundRect">
                <a:avLst/>
              </a:prstGeom>
              <a:effectLst>
                <a:outerShdw blurRad="50800" dist="38100" dir="2700000" algn="tl" rotWithShape="0">
                  <a:prstClr val="black">
                    <a:alpha val="40000"/>
                  </a:prstClr>
                </a:outerShdw>
              </a:effectLst>
            </p:spPr>
          </p:pic>
          <p:pic>
            <p:nvPicPr>
              <p:cNvPr id="45" name="Picture 1" descr="C:\Documents and Settings\Administrator\Application Data\Tencent\Users\48242641\QQ\WinTemp\RichOle\Y5[_U61V{H{Q$A~%2R24@MU.jpg"/>
              <p:cNvPicPr>
                <a:picLocks noChangeAspect="1" noChangeArrowheads="1"/>
              </p:cNvPicPr>
              <p:nvPr/>
            </p:nvPicPr>
            <p:blipFill>
              <a:blip r:embed="rId26"/>
              <a:srcRect/>
              <a:stretch>
                <a:fillRect/>
              </a:stretch>
            </p:blipFill>
            <p:spPr bwMode="auto">
              <a:xfrm>
                <a:off x="3378320" y="4449517"/>
                <a:ext cx="610366" cy="222737"/>
              </a:xfrm>
              <a:prstGeom prst="rect">
                <a:avLst/>
              </a:prstGeom>
              <a:noFill/>
              <a:effectLst>
                <a:outerShdw blurRad="50800" dist="38100" dir="2700000" algn="tl" rotWithShape="0">
                  <a:prstClr val="black">
                    <a:alpha val="40000"/>
                  </a:prstClr>
                </a:outerShdw>
              </a:effectLst>
            </p:spPr>
          </p:pic>
        </p:grpSp>
        <p:sp>
          <p:nvSpPr>
            <p:cNvPr id="89" name="圆角矩形 88"/>
            <p:cNvSpPr/>
            <p:nvPr/>
          </p:nvSpPr>
          <p:spPr>
            <a:xfrm>
              <a:off x="3362326" y="3351162"/>
              <a:ext cx="1132182" cy="187711"/>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母婴</a:t>
              </a:r>
              <a:r>
                <a:rPr lang="en-US" altLang="zh-CN" sz="1200" b="1" dirty="0">
                  <a:solidFill>
                    <a:schemeClr val="tx1">
                      <a:lumMod val="85000"/>
                      <a:lumOff val="15000"/>
                    </a:schemeClr>
                  </a:solidFill>
                  <a:latin typeface="+mn-ea"/>
                </a:rPr>
                <a:t>/</a:t>
              </a:r>
              <a:r>
                <a:rPr lang="zh-CN" altLang="en-US" sz="1200" b="1" dirty="0">
                  <a:solidFill>
                    <a:schemeClr val="tx1">
                      <a:lumMod val="85000"/>
                      <a:lumOff val="15000"/>
                    </a:schemeClr>
                  </a:solidFill>
                  <a:latin typeface="+mn-ea"/>
                </a:rPr>
                <a:t>儿童</a:t>
              </a:r>
            </a:p>
          </p:txBody>
        </p:sp>
      </p:grpSp>
      <p:grpSp>
        <p:nvGrpSpPr>
          <p:cNvPr id="14" name="组合 91"/>
          <p:cNvGrpSpPr>
            <a:grpSpLocks/>
          </p:cNvGrpSpPr>
          <p:nvPr/>
        </p:nvGrpSpPr>
        <p:grpSpPr bwMode="auto">
          <a:xfrm>
            <a:off x="8636000" y="1809750"/>
            <a:ext cx="2633663" cy="1541463"/>
            <a:chOff x="8737990" y="2437423"/>
            <a:chExt cx="2621230" cy="1544698"/>
          </a:xfrm>
        </p:grpSpPr>
        <p:grpSp>
          <p:nvGrpSpPr>
            <p:cNvPr id="21533" name="组合 8"/>
            <p:cNvGrpSpPr>
              <a:grpSpLocks/>
            </p:cNvGrpSpPr>
            <p:nvPr/>
          </p:nvGrpSpPr>
          <p:grpSpPr bwMode="auto">
            <a:xfrm>
              <a:off x="8737990" y="2437423"/>
              <a:ext cx="2621230" cy="1544698"/>
              <a:chOff x="9075439" y="1195302"/>
              <a:chExt cx="2216918" cy="1343118"/>
            </a:xfrm>
          </p:grpSpPr>
          <p:pic>
            <p:nvPicPr>
              <p:cNvPr id="57" name="图片 56"/>
              <p:cNvPicPr>
                <a:picLocks noChangeAspect="1"/>
              </p:cNvPicPr>
              <p:nvPr/>
            </p:nvPicPr>
            <p:blipFill>
              <a:blip r:embed="rId27"/>
              <a:stretch>
                <a:fillRect/>
              </a:stretch>
            </p:blipFill>
            <p:spPr>
              <a:xfrm>
                <a:off x="9075439" y="1195302"/>
                <a:ext cx="2216918" cy="1343118"/>
              </a:xfrm>
              <a:prstGeom prst="rect">
                <a:avLst/>
              </a:prstGeom>
              <a:effectLst>
                <a:outerShdw blurRad="139700" dist="50800" dir="5400000" algn="ctr" rotWithShape="0">
                  <a:srgbClr val="000000">
                    <a:alpha val="29000"/>
                  </a:srgbClr>
                </a:outerShdw>
              </a:effectLst>
            </p:spPr>
          </p:pic>
          <p:pic>
            <p:nvPicPr>
              <p:cNvPr id="36" name="图片 35" descr="屏幕快照 2013-07-30 下午2.17.43.png"/>
              <p:cNvPicPr>
                <a:picLocks noChangeAspect="1"/>
              </p:cNvPicPr>
              <p:nvPr/>
            </p:nvPicPr>
            <p:blipFill>
              <a:blip r:embed="rId28" cstate="email">
                <a:extLst/>
              </a:blip>
              <a:stretch>
                <a:fillRect/>
              </a:stretch>
            </p:blipFill>
            <p:spPr>
              <a:xfrm>
                <a:off x="9434707" y="1974497"/>
                <a:ext cx="626106" cy="262183"/>
              </a:xfrm>
              <a:prstGeom prst="roundRect">
                <a:avLst/>
              </a:prstGeom>
              <a:effectLst>
                <a:outerShdw blurRad="50800" dist="38100" dir="2700000" algn="tl" rotWithShape="0">
                  <a:prstClr val="black">
                    <a:alpha val="40000"/>
                  </a:prstClr>
                </a:outerShdw>
              </a:effectLst>
            </p:spPr>
          </p:pic>
          <p:pic>
            <p:nvPicPr>
              <p:cNvPr id="23" name="图片 22" descr="屏幕快照 2013-07-30 下午2.08.36.png"/>
              <p:cNvPicPr>
                <a:picLocks noChangeAspect="1"/>
              </p:cNvPicPr>
              <p:nvPr/>
            </p:nvPicPr>
            <p:blipFill>
              <a:blip r:embed="rId29" cstate="email">
                <a:extLst/>
              </a:blip>
              <a:stretch>
                <a:fillRect/>
              </a:stretch>
            </p:blipFill>
            <p:spPr>
              <a:xfrm>
                <a:off x="10394342" y="1937643"/>
                <a:ext cx="545542" cy="253005"/>
              </a:xfrm>
              <a:prstGeom prst="roundRect">
                <a:avLst/>
              </a:prstGeom>
              <a:effectLst>
                <a:outerShdw blurRad="50800" dist="38100" dir="2700000" algn="tl" rotWithShape="0">
                  <a:prstClr val="black">
                    <a:alpha val="40000"/>
                  </a:prstClr>
                </a:outerShdw>
              </a:effectLst>
            </p:spPr>
          </p:pic>
        </p:grpSp>
        <p:sp>
          <p:nvSpPr>
            <p:cNvPr id="87" name="圆角矩形 86"/>
            <p:cNvSpPr/>
            <p:nvPr/>
          </p:nvSpPr>
          <p:spPr>
            <a:xfrm>
              <a:off x="9725494" y="2817632"/>
              <a:ext cx="952743" cy="208398"/>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游戏</a:t>
              </a:r>
              <a:r>
                <a:rPr lang="en-US" altLang="zh-CN" sz="1200" b="1" dirty="0">
                  <a:solidFill>
                    <a:schemeClr val="tx1">
                      <a:lumMod val="85000"/>
                      <a:lumOff val="15000"/>
                    </a:schemeClr>
                  </a:solidFill>
                  <a:latin typeface="+mn-ea"/>
                </a:rPr>
                <a:t>/</a:t>
              </a:r>
              <a:r>
                <a:rPr lang="zh-CN" altLang="en-US" sz="1200" b="1" dirty="0">
                  <a:solidFill>
                    <a:schemeClr val="tx1">
                      <a:lumMod val="85000"/>
                      <a:lumOff val="15000"/>
                    </a:schemeClr>
                  </a:solidFill>
                  <a:latin typeface="+mn-ea"/>
                </a:rPr>
                <a:t>彩票</a:t>
              </a:r>
            </a:p>
          </p:txBody>
        </p:sp>
        <p:pic>
          <p:nvPicPr>
            <p:cNvPr id="32" name="图片 31" descr="屏幕快照 2013-07-30 下午2.20.09.png"/>
            <p:cNvPicPr>
              <a:picLocks noChangeAspect="1"/>
            </p:cNvPicPr>
            <p:nvPr/>
          </p:nvPicPr>
          <p:blipFill>
            <a:blip r:embed="rId30" cstate="email">
              <a:extLst/>
            </a:blip>
            <a:stretch>
              <a:fillRect/>
            </a:stretch>
          </p:blipFill>
          <p:spPr>
            <a:xfrm>
              <a:off x="9628741" y="3073143"/>
              <a:ext cx="710277" cy="221522"/>
            </a:xfrm>
            <a:prstGeom prst="roundRect">
              <a:avLst/>
            </a:prstGeom>
            <a:effectLst>
              <a:outerShdw blurRad="50800" dist="38100" dir="2700000" algn="tl" rotWithShape="0">
                <a:prstClr val="black">
                  <a:alpha val="40000"/>
                </a:prstClr>
              </a:outerShdw>
            </a:effectLst>
          </p:spPr>
        </p:pic>
      </p:grpSp>
      <p:grpSp>
        <p:nvGrpSpPr>
          <p:cNvPr id="16" name="组合 95"/>
          <p:cNvGrpSpPr>
            <a:grpSpLocks/>
          </p:cNvGrpSpPr>
          <p:nvPr/>
        </p:nvGrpSpPr>
        <p:grpSpPr bwMode="auto">
          <a:xfrm>
            <a:off x="458788" y="3217863"/>
            <a:ext cx="2686050" cy="1490662"/>
            <a:chOff x="772122" y="3442958"/>
            <a:chExt cx="2673981" cy="1494594"/>
          </a:xfrm>
        </p:grpSpPr>
        <p:grpSp>
          <p:nvGrpSpPr>
            <p:cNvPr id="21527" name="组合 79"/>
            <p:cNvGrpSpPr>
              <a:grpSpLocks/>
            </p:cNvGrpSpPr>
            <p:nvPr/>
          </p:nvGrpSpPr>
          <p:grpSpPr bwMode="auto">
            <a:xfrm>
              <a:off x="772122" y="3442958"/>
              <a:ext cx="2673981" cy="1494594"/>
              <a:chOff x="1281302" y="2569493"/>
              <a:chExt cx="2673981" cy="1494594"/>
            </a:xfrm>
          </p:grpSpPr>
          <p:pic>
            <p:nvPicPr>
              <p:cNvPr id="47" name="图片 46"/>
              <p:cNvPicPr>
                <a:picLocks noChangeAspect="1"/>
              </p:cNvPicPr>
              <p:nvPr/>
            </p:nvPicPr>
            <p:blipFill>
              <a:blip r:embed="rId31"/>
              <a:stretch>
                <a:fillRect/>
              </a:stretch>
            </p:blipFill>
            <p:spPr>
              <a:xfrm>
                <a:off x="1281302" y="2569493"/>
                <a:ext cx="2673981" cy="1494594"/>
              </a:xfrm>
              <a:prstGeom prst="rect">
                <a:avLst/>
              </a:prstGeom>
              <a:effectLst>
                <a:outerShdw blurRad="139700" dist="50800" dir="5400000" algn="ctr" rotWithShape="0">
                  <a:srgbClr val="000000">
                    <a:alpha val="29000"/>
                  </a:srgbClr>
                </a:outerShdw>
              </a:effectLst>
            </p:spPr>
          </p:pic>
          <p:pic>
            <p:nvPicPr>
              <p:cNvPr id="20" name="图片 19" descr="屏幕快照 2013-07-30 下午1.59.20.png"/>
              <p:cNvPicPr>
                <a:picLocks noChangeAspect="1"/>
              </p:cNvPicPr>
              <p:nvPr/>
            </p:nvPicPr>
            <p:blipFill>
              <a:blip r:embed="rId32" cstate="email">
                <a:extLst/>
              </a:blip>
              <a:stretch>
                <a:fillRect/>
              </a:stretch>
            </p:blipFill>
            <p:spPr>
              <a:xfrm>
                <a:off x="2418884" y="2878753"/>
                <a:ext cx="745079" cy="253534"/>
              </a:xfrm>
              <a:prstGeom prst="roundRect">
                <a:avLst/>
              </a:prstGeom>
              <a:effectLst>
                <a:outerShdw blurRad="50800" dist="38100" dir="2700000" algn="tl" rotWithShape="0">
                  <a:prstClr val="black">
                    <a:alpha val="40000"/>
                  </a:prstClr>
                </a:outerShdw>
              </a:effectLst>
            </p:spPr>
          </p:pic>
          <p:pic>
            <p:nvPicPr>
              <p:cNvPr id="31" name="图片 30" descr="屏幕快照 2013-07-30 下午2.16.44.png"/>
              <p:cNvPicPr>
                <a:picLocks noChangeAspect="1"/>
              </p:cNvPicPr>
              <p:nvPr/>
            </p:nvPicPr>
            <p:blipFill>
              <a:blip r:embed="rId33" cstate="email">
                <a:extLst/>
              </a:blip>
              <a:stretch>
                <a:fillRect/>
              </a:stretch>
            </p:blipFill>
            <p:spPr>
              <a:xfrm>
                <a:off x="2800427" y="3226987"/>
                <a:ext cx="545546" cy="259036"/>
              </a:xfrm>
              <a:prstGeom prst="roundRect">
                <a:avLst/>
              </a:prstGeom>
              <a:effectLst>
                <a:outerShdw blurRad="50800" dist="38100" dir="2700000" algn="tl" rotWithShape="0">
                  <a:prstClr val="black">
                    <a:alpha val="40000"/>
                  </a:prstClr>
                </a:outerShdw>
              </a:effectLst>
            </p:spPr>
          </p:pic>
          <p:pic>
            <p:nvPicPr>
              <p:cNvPr id="42" name="图片 41" descr="屏幕快照 2013-07-30 下午2.30.11.png"/>
              <p:cNvPicPr>
                <a:picLocks noChangeAspect="1"/>
              </p:cNvPicPr>
              <p:nvPr/>
            </p:nvPicPr>
            <p:blipFill>
              <a:blip r:embed="rId34" cstate="email">
                <a:extLst/>
              </a:blip>
              <a:stretch>
                <a:fillRect/>
              </a:stretch>
            </p:blipFill>
            <p:spPr>
              <a:xfrm>
                <a:off x="1776625" y="3250244"/>
                <a:ext cx="855830" cy="280676"/>
              </a:xfrm>
              <a:prstGeom prst="roundRect">
                <a:avLst/>
              </a:prstGeom>
              <a:effectLst>
                <a:outerShdw blurRad="50800" dist="38100" dir="2700000" algn="tl" rotWithShape="0">
                  <a:prstClr val="black">
                    <a:alpha val="40000"/>
                  </a:prstClr>
                </a:outerShdw>
              </a:effectLst>
            </p:spPr>
          </p:pic>
        </p:grpSp>
        <p:sp>
          <p:nvSpPr>
            <p:cNvPr id="90" name="圆角矩形 89"/>
            <p:cNvSpPr/>
            <p:nvPr/>
          </p:nvSpPr>
          <p:spPr>
            <a:xfrm>
              <a:off x="1924209" y="4463229"/>
              <a:ext cx="990891" cy="170311"/>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solidFill>
                    <a:schemeClr val="tx1">
                      <a:lumMod val="85000"/>
                      <a:lumOff val="15000"/>
                    </a:schemeClr>
                  </a:solidFill>
                  <a:latin typeface="+mn-ea"/>
                </a:rPr>
                <a:t>汽车</a:t>
              </a:r>
            </a:p>
          </p:txBody>
        </p:sp>
      </p:grpSp>
      <p:cxnSp>
        <p:nvCxnSpPr>
          <p:cNvPr id="11" name="直接连接符 10"/>
          <p:cNvCxnSpPr/>
          <p:nvPr/>
        </p:nvCxnSpPr>
        <p:spPr>
          <a:xfrm flipH="1">
            <a:off x="6565900" y="4378325"/>
            <a:ext cx="1450975" cy="1495425"/>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529388" y="4849813"/>
            <a:ext cx="3817937" cy="1014412"/>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604000" y="3403600"/>
            <a:ext cx="346075" cy="2470150"/>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4956175" y="4841875"/>
            <a:ext cx="1635125" cy="1054100"/>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912938" y="4610100"/>
            <a:ext cx="4632325" cy="1254125"/>
          </a:xfrm>
          <a:prstGeom prst="line">
            <a:avLst/>
          </a:prstGeom>
          <a:ln w="381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 name="组合 107"/>
          <p:cNvGrpSpPr>
            <a:grpSpLocks/>
          </p:cNvGrpSpPr>
          <p:nvPr/>
        </p:nvGrpSpPr>
        <p:grpSpPr bwMode="auto">
          <a:xfrm>
            <a:off x="4137025" y="4451350"/>
            <a:ext cx="4600575" cy="2451100"/>
            <a:chOff x="4029319" y="4399208"/>
            <a:chExt cx="4580920" cy="2458523"/>
          </a:xfrm>
        </p:grpSpPr>
        <p:pic>
          <p:nvPicPr>
            <p:cNvPr id="103" name="图片 102"/>
            <p:cNvPicPr>
              <a:picLocks noChangeAspect="1"/>
            </p:cNvPicPr>
            <p:nvPr/>
          </p:nvPicPr>
          <p:blipFill>
            <a:blip r:embed="rId35"/>
            <a:stretch>
              <a:fillRect/>
            </a:stretch>
          </p:blipFill>
          <p:spPr>
            <a:xfrm>
              <a:off x="4029319" y="4399208"/>
              <a:ext cx="4580920" cy="2458523"/>
            </a:xfrm>
            <a:prstGeom prst="rect">
              <a:avLst/>
            </a:prstGeom>
            <a:effectLst>
              <a:outerShdw blurRad="139700" dist="50800" dir="5400000" algn="ctr" rotWithShape="0">
                <a:srgbClr val="000000">
                  <a:alpha val="29000"/>
                </a:srgbClr>
              </a:outerShdw>
            </a:effectLst>
          </p:spPr>
        </p:pic>
        <p:pic>
          <p:nvPicPr>
            <p:cNvPr id="21526" name="图片 82" descr="530X135.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5332362" y="5526094"/>
              <a:ext cx="2027658" cy="51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p:cNvSpPr/>
          <p:nvPr/>
        </p:nvSpPr>
        <p:spPr>
          <a:xfrm>
            <a:off x="3689350" y="619125"/>
            <a:ext cx="7777163" cy="647700"/>
          </a:xfrm>
          <a:prstGeom prst="rect">
            <a:avLst/>
          </a:prstGeom>
        </p:spPr>
        <p:txBody>
          <a:bodyPr wrap="none">
            <a:spAutoFit/>
          </a:bodyPr>
          <a:lstStyle/>
          <a:p>
            <a:pPr eaLnBrk="1" fontAlgn="auto" hangingPunct="1">
              <a:spcBef>
                <a:spcPts val="0"/>
              </a:spcBef>
              <a:spcAft>
                <a:spcPts val="0"/>
              </a:spcAft>
              <a:defRPr/>
            </a:pPr>
            <a:r>
              <a:rPr lang="zh-CN" altLang="en-US" sz="2800" dirty="0">
                <a:solidFill>
                  <a:schemeClr val="tx1">
                    <a:lumMod val="85000"/>
                    <a:lumOff val="15000"/>
                  </a:schemeClr>
                </a:solidFill>
                <a:latin typeface="+mn-ea"/>
                <a:ea typeface="+mn-ea"/>
              </a:rPr>
              <a:t>云平台覆盖各类垂直网站，营销</a:t>
            </a:r>
            <a:r>
              <a:rPr lang="zh-CN" altLang="en-US" sz="3600" dirty="0">
                <a:solidFill>
                  <a:schemeClr val="accent3">
                    <a:lumMod val="75000"/>
                  </a:schemeClr>
                </a:solidFill>
                <a:latin typeface="+mn-ea"/>
                <a:ea typeface="+mn-ea"/>
              </a:rPr>
              <a:t>触点全面</a:t>
            </a:r>
            <a:r>
              <a:rPr lang="zh-CN" altLang="en-US" sz="2800" dirty="0">
                <a:solidFill>
                  <a:schemeClr val="tx1">
                    <a:lumMod val="85000"/>
                    <a:lumOff val="15000"/>
                  </a:schemeClr>
                </a:solidFill>
                <a:latin typeface="+mn-ea"/>
                <a:ea typeface="+mn-ea"/>
              </a:rPr>
              <a:t>延伸</a:t>
            </a:r>
          </a:p>
        </p:txBody>
      </p:sp>
      <p:pic>
        <p:nvPicPr>
          <p:cNvPr id="74" name="图片 73"/>
          <p:cNvPicPr>
            <a:picLocks noChangeAspect="1"/>
          </p:cNvPicPr>
          <p:nvPr/>
        </p:nvPicPr>
        <p:blipFill>
          <a:blip r:embed="rId37"/>
          <a:stretch>
            <a:fillRect/>
          </a:stretch>
        </p:blipFill>
        <p:spPr>
          <a:xfrm>
            <a:off x="887413" y="231775"/>
            <a:ext cx="2917825" cy="1620838"/>
          </a:xfrm>
          <a:prstGeom prst="rect">
            <a:avLst/>
          </a:prstGeom>
          <a:effectLst>
            <a:outerShdw blurRad="139700" dist="50800" dir="5400000" algn="ctr" rotWithShape="0">
              <a:srgbClr val="000000">
                <a:alpha val="29000"/>
              </a:srgbClr>
            </a:outerShdw>
          </a:effectLst>
        </p:spPr>
      </p:pic>
      <p:sp>
        <p:nvSpPr>
          <p:cNvPr id="69" name="矩形 68"/>
          <p:cNvSpPr/>
          <p:nvPr/>
        </p:nvSpPr>
        <p:spPr>
          <a:xfrm>
            <a:off x="1247775" y="1266825"/>
            <a:ext cx="2266950" cy="276225"/>
          </a:xfrm>
          <a:prstGeom prst="rect">
            <a:avLst/>
          </a:prstGeom>
          <a:solidFill>
            <a:schemeClr val="tx1">
              <a:lumMod val="85000"/>
              <a:lumOff val="15000"/>
            </a:schemeClr>
          </a:solidFill>
        </p:spPr>
        <p:txBody>
          <a:bodyPr>
            <a:spAutoFit/>
          </a:bodyPr>
          <a:lstStyle/>
          <a:p>
            <a:pPr algn="ctr" eaLnBrk="1" fontAlgn="auto" hangingPunct="1">
              <a:spcBef>
                <a:spcPts val="0"/>
              </a:spcBef>
              <a:spcAft>
                <a:spcPts val="0"/>
              </a:spcAft>
              <a:defRPr/>
            </a:pPr>
            <a:r>
              <a:rPr lang="zh-CN" altLang="en-US" sz="1200" b="1" dirty="0">
                <a:solidFill>
                  <a:schemeClr val="bg1"/>
                </a:solidFill>
                <a:latin typeface="+mn-ea"/>
                <a:ea typeface="+mn-ea"/>
              </a:rPr>
              <a:t>视频网站只是视频集合平台？</a:t>
            </a:r>
          </a:p>
        </p:txBody>
      </p:sp>
      <p:sp>
        <p:nvSpPr>
          <p:cNvPr id="3" name="文本框 2"/>
          <p:cNvSpPr txBox="1">
            <a:spLocks noChangeArrowheads="1"/>
          </p:cNvSpPr>
          <p:nvPr/>
        </p:nvSpPr>
        <p:spPr bwMode="auto">
          <a:xfrm>
            <a:off x="1373188" y="619125"/>
            <a:ext cx="2032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600">
                <a:latin typeface="Century Gothic" panose="020B0502020202020204" pitchFamily="34" charset="0"/>
                <a:ea typeface="微软雅黑" panose="020B0503020204020204" pitchFamily="34" charset="-122"/>
              </a:rPr>
              <a:t>乐视生态</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42"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wipe(down)">
                                      <p:cBhvr>
                                        <p:cTn id="20" dur="1000"/>
                                        <p:tgtEl>
                                          <p:spTgt spid="101"/>
                                        </p:tgtEl>
                                      </p:cBhvr>
                                    </p:animEffect>
                                  </p:childTnLst>
                                </p:cTn>
                              </p:par>
                              <p:par>
                                <p:cTn id="21" presetID="22" presetClass="entr" presetSubtype="4"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wipe(down)">
                                      <p:cBhvr>
                                        <p:cTn id="23" dur="1000"/>
                                        <p:tgtEl>
                                          <p:spTgt spid="100"/>
                                        </p:tgtEl>
                                      </p:cBhvr>
                                    </p:animEffect>
                                  </p:childTnLst>
                                </p:cTn>
                              </p:par>
                              <p:par>
                                <p:cTn id="24" presetID="22" presetClass="entr" presetSubtype="4" fill="hold" nodeType="withEffect">
                                  <p:stCondLst>
                                    <p:cond delay="0"/>
                                  </p:stCondLst>
                                  <p:childTnLst>
                                    <p:set>
                                      <p:cBhvr>
                                        <p:cTn id="25" dur="1" fill="hold">
                                          <p:stCondLst>
                                            <p:cond delay="0"/>
                                          </p:stCondLst>
                                        </p:cTn>
                                        <p:tgtEl>
                                          <p:spTgt spid="102"/>
                                        </p:tgtEl>
                                        <p:attrNameLst>
                                          <p:attrName>style.visibility</p:attrName>
                                        </p:attrNameLst>
                                      </p:cBhvr>
                                      <p:to>
                                        <p:strVal val="visible"/>
                                      </p:to>
                                    </p:set>
                                    <p:animEffect transition="in" filter="wipe(down)">
                                      <p:cBhvr>
                                        <p:cTn id="26" dur="1000"/>
                                        <p:tgtEl>
                                          <p:spTgt spid="102"/>
                                        </p:tgtEl>
                                      </p:cBhvr>
                                    </p:animEffect>
                                  </p:childTnLst>
                                </p:cTn>
                              </p:par>
                              <p:par>
                                <p:cTn id="27" presetID="22" presetClass="entr" presetSubtype="4"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down)">
                                      <p:cBhvr>
                                        <p:cTn id="29" dur="1000"/>
                                        <p:tgtEl>
                                          <p:spTgt spid="73"/>
                                        </p:tgtEl>
                                      </p:cBhvr>
                                    </p:animEffect>
                                  </p:childTnLst>
                                </p:cTn>
                              </p:par>
                              <p:par>
                                <p:cTn id="30" presetID="2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1000"/>
                                        <p:tgtEl>
                                          <p:spTgt spid="11"/>
                                        </p:tgtEl>
                                      </p:cBhvr>
                                    </p:animEffect>
                                  </p:childTnLst>
                                </p:cTn>
                              </p:par>
                              <p:par>
                                <p:cTn id="33" presetID="22" presetClass="entr" presetSubtype="4" fill="hold" nodeType="with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wipe(down)">
                                      <p:cBhvr>
                                        <p:cTn id="35" dur="1000"/>
                                        <p:tgtEl>
                                          <p:spTgt spid="104"/>
                                        </p:tgtEl>
                                      </p:cBhvr>
                                    </p:animEffect>
                                  </p:childTnLst>
                                </p:cTn>
                              </p:par>
                              <p:par>
                                <p:cTn id="36" presetID="22" presetClass="entr" presetSubtype="4"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ipe(down)">
                                      <p:cBhvr>
                                        <p:cTn id="38" dur="1000"/>
                                        <p:tgtEl>
                                          <p:spTgt spid="70"/>
                                        </p:tgtEl>
                                      </p:cBhvr>
                                    </p:animEffect>
                                  </p:childTnLst>
                                </p:cTn>
                              </p:par>
                              <p:par>
                                <p:cTn id="39" presetID="42"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1000" fill="hold"/>
                                        <p:tgtEl>
                                          <p:spTgt spid="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1000"/>
                                        <p:tgtEl>
                                          <p:spTgt spid="8"/>
                                        </p:tgtEl>
                                      </p:cBhvr>
                                    </p:animEffect>
                                    <p:anim calcmode="lin" valueType="num">
                                      <p:cBhvr>
                                        <p:cTn id="72" dur="1000" fill="hold"/>
                                        <p:tgtEl>
                                          <p:spTgt spid="8"/>
                                        </p:tgtEl>
                                        <p:attrNameLst>
                                          <p:attrName>ppt_x</p:attrName>
                                        </p:attrNameLst>
                                      </p:cBhvr>
                                      <p:tavLst>
                                        <p:tav tm="0">
                                          <p:val>
                                            <p:strVal val="#ppt_x"/>
                                          </p:val>
                                        </p:tav>
                                        <p:tav tm="100000">
                                          <p:val>
                                            <p:strVal val="#ppt_x"/>
                                          </p:val>
                                        </p:tav>
                                      </p:tavLst>
                                    </p:anim>
                                    <p:anim calcmode="lin" valueType="num">
                                      <p:cBhvr>
                                        <p:cTn id="7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757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768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725" y="254000"/>
            <a:ext cx="1658938"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4650" y="5129213"/>
            <a:ext cx="89281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7" name="TextBox 1"/>
          <p:cNvSpPr txBox="1">
            <a:spLocks noChangeArrowheads="1"/>
          </p:cNvSpPr>
          <p:nvPr/>
        </p:nvSpPr>
        <p:spPr bwMode="auto">
          <a:xfrm>
            <a:off x="4565650" y="5281613"/>
            <a:ext cx="3141663"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800"/>
              </a:lnSpc>
            </a:pPr>
            <a:r>
              <a:rPr lang="en-US" altLang="zh-CN" sz="6800">
                <a:solidFill>
                  <a:srgbClr val="FFFFFF"/>
                </a:solidFill>
                <a:latin typeface="微软雅黑" panose="020B0503020204020204" pitchFamily="34" charset="-122"/>
                <a:ea typeface="微软雅黑" panose="020B0503020204020204" pitchFamily="34" charset="-122"/>
              </a:rPr>
              <a:t>太平轮2</a:t>
            </a:r>
          </a:p>
        </p:txBody>
      </p:sp>
      <p:sp>
        <p:nvSpPr>
          <p:cNvPr id="76808" name="TextBox 1"/>
          <p:cNvSpPr txBox="1">
            <a:spLocks noChangeArrowheads="1"/>
          </p:cNvSpPr>
          <p:nvPr/>
        </p:nvSpPr>
        <p:spPr bwMode="auto">
          <a:xfrm>
            <a:off x="1773238" y="6269038"/>
            <a:ext cx="8745537"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400"/>
              </a:lnSpc>
            </a:pPr>
            <a:r>
              <a:rPr lang="en-US" altLang="zh-CN" sz="2400">
                <a:solidFill>
                  <a:srgbClr val="FFFFFF"/>
                </a:solidFill>
                <a:latin typeface="微软雅黑" panose="020B0503020204020204" pitchFamily="34" charset="-122"/>
                <a:ea typeface="微软雅黑" panose="020B0503020204020204" pitchFamily="34" charset="-122"/>
              </a:rPr>
              <a:t>导演：吴宇森</a:t>
            </a:r>
            <a:r>
              <a:rPr lang="en-US" altLang="zh-CN" sz="24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a:solidFill>
                  <a:srgbClr val="FFFFFF"/>
                </a:solidFill>
                <a:latin typeface="微软雅黑" panose="020B0503020204020204" pitchFamily="34" charset="-122"/>
                <a:ea typeface="微软雅黑" panose="020B0503020204020204" pitchFamily="34" charset="-122"/>
              </a:rPr>
              <a:t>主演：章子怡、黄晓明、宋慧乔、金城武、佟大为</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5" name="Freeform 3"/>
          <p:cNvSpPr/>
          <p:nvPr/>
        </p:nvSpPr>
        <p:spPr>
          <a:xfrm>
            <a:off x="3163888" y="4432300"/>
            <a:ext cx="6630987" cy="1482725"/>
          </a:xfrm>
          <a:custGeom>
            <a:avLst/>
            <a:gdLst>
              <a:gd name="connsiteX0" fmla="*/ 0 w 6604000"/>
              <a:gd name="connsiteY0" fmla="*/ 0 h 1485900"/>
              <a:gd name="connsiteX1" fmla="*/ 6604000 w 6604000"/>
              <a:gd name="connsiteY1" fmla="*/ 0 h 1485900"/>
              <a:gd name="connsiteX2" fmla="*/ 6604000 w 6604000"/>
              <a:gd name="connsiteY2" fmla="*/ 1485900 h 1485900"/>
              <a:gd name="connsiteX3" fmla="*/ 0 w 6604000"/>
              <a:gd name="connsiteY3" fmla="*/ 1485900 h 1485900"/>
              <a:gd name="connsiteX4" fmla="*/ 0 w 6604000"/>
              <a:gd name="connsiteY4" fmla="*/ 0 h 1485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04000" h="1485900">
                <a:moveTo>
                  <a:pt x="0" y="0"/>
                </a:moveTo>
                <a:lnTo>
                  <a:pt x="6604000" y="0"/>
                </a:lnTo>
                <a:lnTo>
                  <a:pt x="6604000" y="1485900"/>
                </a:lnTo>
                <a:lnTo>
                  <a:pt x="0" y="1485900"/>
                </a:lnTo>
                <a:lnTo>
                  <a:pt x="0" y="0"/>
                </a:lnTo>
              </a:path>
            </a:pathLst>
          </a:custGeom>
          <a:solidFill>
            <a:srgbClr val="FFD04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7782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TextBox 1"/>
          <p:cNvSpPr txBox="1">
            <a:spLocks noChangeArrowheads="1"/>
          </p:cNvSpPr>
          <p:nvPr/>
        </p:nvSpPr>
        <p:spPr bwMode="auto">
          <a:xfrm>
            <a:off x="3622675" y="4699000"/>
            <a:ext cx="59372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900"/>
              </a:lnSpc>
            </a:pPr>
            <a:r>
              <a:rPr lang="en-US" altLang="zh-CN" sz="2900">
                <a:solidFill>
                  <a:srgbClr val="FFFFFF"/>
                </a:solidFill>
                <a:latin typeface="微软雅黑" panose="020B0503020204020204" pitchFamily="34" charset="-122"/>
                <a:ea typeface="微软雅黑" panose="020B0503020204020204" pitchFamily="34" charset="-122"/>
              </a:rPr>
              <a:t>小时代3刺金时代/小时代4鸣钻时代 </a:t>
            </a:r>
          </a:p>
        </p:txBody>
      </p:sp>
      <p:sp>
        <p:nvSpPr>
          <p:cNvPr id="77831" name="TextBox 1"/>
          <p:cNvSpPr txBox="1">
            <a:spLocks noChangeArrowheads="1"/>
          </p:cNvSpPr>
          <p:nvPr/>
        </p:nvSpPr>
        <p:spPr bwMode="auto">
          <a:xfrm>
            <a:off x="4132263" y="5078413"/>
            <a:ext cx="4740275"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600"/>
              </a:lnSpc>
            </a:pPr>
            <a:r>
              <a:rPr lang="en-US" altLang="zh-CN" sz="4600">
                <a:solidFill>
                  <a:srgbClr val="FFFFFF"/>
                </a:solidFill>
                <a:latin typeface="微软雅黑" panose="020B0503020204020204" pitchFamily="34" charset="-122"/>
                <a:ea typeface="微软雅黑" panose="020B0503020204020204" pitchFamily="34" charset="-122"/>
              </a:rPr>
              <a:t>最华丽的青春舞曲</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TextBox 1"/>
          <p:cNvSpPr txBox="1">
            <a:spLocks noChangeArrowheads="1"/>
          </p:cNvSpPr>
          <p:nvPr/>
        </p:nvSpPr>
        <p:spPr bwMode="auto">
          <a:xfrm>
            <a:off x="7448550" y="76200"/>
            <a:ext cx="3554413"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600"/>
              </a:lnSpc>
            </a:pPr>
            <a:r>
              <a:rPr lang="en-US" altLang="zh-CN" sz="4600">
                <a:solidFill>
                  <a:srgbClr val="FFFFFF"/>
                </a:solidFill>
                <a:latin typeface="微软雅黑" panose="020B0503020204020204" pitchFamily="34" charset="-122"/>
                <a:ea typeface="微软雅黑" panose="020B0503020204020204" pitchFamily="34" charset="-122"/>
              </a:rPr>
              <a:t>《机器兵团》</a:t>
            </a:r>
          </a:p>
        </p:txBody>
      </p:sp>
      <p:sp>
        <p:nvSpPr>
          <p:cNvPr id="78852" name="TextBox 1"/>
          <p:cNvSpPr txBox="1">
            <a:spLocks noChangeArrowheads="1"/>
          </p:cNvSpPr>
          <p:nvPr/>
        </p:nvSpPr>
        <p:spPr bwMode="auto">
          <a:xfrm>
            <a:off x="1517650" y="6192838"/>
            <a:ext cx="3309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600"/>
              </a:lnSpc>
            </a:pPr>
            <a:r>
              <a:rPr lang="en-US" altLang="zh-CN" sz="4600">
                <a:solidFill>
                  <a:srgbClr val="FFFFFF"/>
                </a:solidFill>
                <a:latin typeface="微软雅黑" panose="020B0503020204020204" pitchFamily="34" charset="-122"/>
                <a:ea typeface="微软雅黑" panose="020B0503020204020204" pitchFamily="34" charset="-122"/>
              </a:rPr>
              <a:t>《敢死队3》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
          <p:cNvSpPr/>
          <p:nvPr/>
        </p:nvSpPr>
        <p:spPr>
          <a:xfrm>
            <a:off x="3354388" y="5661025"/>
            <a:ext cx="5535612" cy="455613"/>
          </a:xfrm>
          <a:custGeom>
            <a:avLst/>
            <a:gdLst>
              <a:gd name="connsiteX0" fmla="*/ 0 w 5511800"/>
              <a:gd name="connsiteY0" fmla="*/ 0 h 457200"/>
              <a:gd name="connsiteX1" fmla="*/ 5511800 w 5511800"/>
              <a:gd name="connsiteY1" fmla="*/ 0 h 457200"/>
              <a:gd name="connsiteX2" fmla="*/ 5511800 w 5511800"/>
              <a:gd name="connsiteY2" fmla="*/ 457200 h 457200"/>
              <a:gd name="connsiteX3" fmla="*/ 0 w 5511800"/>
              <a:gd name="connsiteY3" fmla="*/ 457200 h 457200"/>
              <a:gd name="connsiteX4" fmla="*/ 0 w 5511800"/>
              <a:gd name="connsiteY4" fmla="*/ 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11800" h="457200">
                <a:moveTo>
                  <a:pt x="0" y="0"/>
                </a:moveTo>
                <a:lnTo>
                  <a:pt x="5511800" y="0"/>
                </a:lnTo>
                <a:lnTo>
                  <a:pt x="5511800" y="457200"/>
                </a:lnTo>
                <a:lnTo>
                  <a:pt x="0" y="457200"/>
                </a:lnTo>
                <a:lnTo>
                  <a:pt x="0" y="0"/>
                </a:lnTo>
              </a:path>
            </a:pathLst>
          </a:custGeom>
          <a:solidFill>
            <a:srgbClr val="00BC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7987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8" name="TextBox 1"/>
          <p:cNvSpPr txBox="1">
            <a:spLocks noChangeArrowheads="1"/>
          </p:cNvSpPr>
          <p:nvPr/>
        </p:nvSpPr>
        <p:spPr bwMode="auto">
          <a:xfrm>
            <a:off x="4157663" y="5762625"/>
            <a:ext cx="390525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100"/>
              </a:lnSpc>
            </a:pPr>
            <a:r>
              <a:rPr lang="en-US" altLang="zh-CN" sz="2100">
                <a:solidFill>
                  <a:srgbClr val="000000"/>
                </a:solidFill>
                <a:latin typeface="微软雅黑" panose="020B0503020204020204" pitchFamily="34" charset="-122"/>
                <a:ea typeface="微软雅黑" panose="020B0503020204020204" pitchFamily="34" charset="-122"/>
              </a:rPr>
              <a:t>导演：陆川</a:t>
            </a:r>
            <a:r>
              <a:rPr lang="en-US" altLang="zh-CN" sz="2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a:solidFill>
                  <a:srgbClr val="000000"/>
                </a:solidFill>
                <a:latin typeface="微软雅黑" panose="020B0503020204020204" pitchFamily="34" charset="-122"/>
                <a:ea typeface="微软雅黑" panose="020B0503020204020204" pitchFamily="34" charset="-122"/>
              </a:rPr>
              <a:t>主演：赵又廷</a:t>
            </a:r>
            <a:r>
              <a:rPr lang="en-US" altLang="zh-CN" sz="2100">
                <a:latin typeface="Times New Roman" panose="02020603050405020304" pitchFamily="18" charset="0"/>
                <a:ea typeface="微软雅黑" panose="020B0503020204020204" pitchFamily="34" charset="-122"/>
              </a:rPr>
              <a:t> </a:t>
            </a:r>
            <a:r>
              <a:rPr lang="en-US" altLang="zh-CN" sz="2100">
                <a:solidFill>
                  <a:srgbClr val="000000"/>
                </a:solidFill>
                <a:latin typeface="微软雅黑" panose="020B0503020204020204" pitchFamily="34" charset="-122"/>
                <a:ea typeface="微软雅黑" panose="020B0503020204020204" pitchFamily="34" charset="-122"/>
              </a:rPr>
              <a:t>、姚晨</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5" name="Freeform 3"/>
          <p:cNvSpPr/>
          <p:nvPr/>
        </p:nvSpPr>
        <p:spPr>
          <a:xfrm>
            <a:off x="5510213" y="1773238"/>
            <a:ext cx="4770437" cy="1279525"/>
          </a:xfrm>
          <a:custGeom>
            <a:avLst/>
            <a:gdLst>
              <a:gd name="connsiteX0" fmla="*/ 0 w 4749800"/>
              <a:gd name="connsiteY0" fmla="*/ 0 h 1282700"/>
              <a:gd name="connsiteX1" fmla="*/ 4749800 w 4749800"/>
              <a:gd name="connsiteY1" fmla="*/ 0 h 1282700"/>
              <a:gd name="connsiteX2" fmla="*/ 4749800 w 4749800"/>
              <a:gd name="connsiteY2" fmla="*/ 1282700 h 1282700"/>
              <a:gd name="connsiteX3" fmla="*/ 0 w 4749800"/>
              <a:gd name="connsiteY3" fmla="*/ 1282700 h 1282700"/>
              <a:gd name="connsiteX4" fmla="*/ 0 w 4749800"/>
              <a:gd name="connsiteY4" fmla="*/ 0 h 1282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49800" h="1282700">
                <a:moveTo>
                  <a:pt x="0" y="0"/>
                </a:moveTo>
                <a:lnTo>
                  <a:pt x="4749800" y="0"/>
                </a:lnTo>
                <a:lnTo>
                  <a:pt x="4749800" y="1282700"/>
                </a:lnTo>
                <a:lnTo>
                  <a:pt x="0" y="1282700"/>
                </a:lnTo>
                <a:lnTo>
                  <a:pt x="0" y="0"/>
                </a:lnTo>
              </a:path>
            </a:pathLst>
          </a:custGeom>
          <a:solidFill>
            <a:srgbClr val="E921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8090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2" name="TextBox 1"/>
          <p:cNvSpPr txBox="1">
            <a:spLocks noChangeArrowheads="1"/>
          </p:cNvSpPr>
          <p:nvPr/>
        </p:nvSpPr>
        <p:spPr bwMode="auto">
          <a:xfrm>
            <a:off x="5867400" y="2051050"/>
            <a:ext cx="41275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000"/>
              </a:lnSpc>
            </a:pPr>
            <a:r>
              <a:rPr lang="en-US" altLang="zh-CN" sz="6000">
                <a:solidFill>
                  <a:srgbClr val="FFFFFF"/>
                </a:solidFill>
                <a:latin typeface="微软雅黑" panose="020B0503020204020204" pitchFamily="34" charset="-122"/>
                <a:ea typeface="微软雅黑" panose="020B0503020204020204" pitchFamily="34" charset="-122"/>
              </a:rPr>
              <a:t>2015第二季</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819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988" y="6269038"/>
            <a:ext cx="1671637"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938" y="898525"/>
            <a:ext cx="7283450"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7" name="TextBox 1"/>
          <p:cNvSpPr txBox="1">
            <a:spLocks noChangeArrowheads="1"/>
          </p:cNvSpPr>
          <p:nvPr/>
        </p:nvSpPr>
        <p:spPr bwMode="auto">
          <a:xfrm>
            <a:off x="7435850" y="468313"/>
            <a:ext cx="4618038"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800"/>
              </a:lnSpc>
            </a:pPr>
            <a:r>
              <a:rPr lang="en-US" altLang="zh-CN" sz="6800">
                <a:solidFill>
                  <a:srgbClr val="5A8A39"/>
                </a:solidFill>
                <a:latin typeface="微软雅黑" panose="020B0503020204020204" pitchFamily="34" charset="-122"/>
                <a:ea typeface="微软雅黑" panose="020B0503020204020204" pitchFamily="34" charset="-122"/>
              </a:rPr>
              <a:t>皮绳上的魂 </a:t>
            </a:r>
          </a:p>
        </p:txBody>
      </p:sp>
      <p:sp>
        <p:nvSpPr>
          <p:cNvPr id="81928" name="TextBox 1"/>
          <p:cNvSpPr txBox="1">
            <a:spLocks noChangeArrowheads="1"/>
          </p:cNvSpPr>
          <p:nvPr/>
        </p:nvSpPr>
        <p:spPr bwMode="auto">
          <a:xfrm>
            <a:off x="9731375" y="1317625"/>
            <a:ext cx="2052638"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4000">
                <a:solidFill>
                  <a:srgbClr val="5A8A39"/>
                </a:solidFill>
                <a:latin typeface="微软雅黑" panose="020B0503020204020204" pitchFamily="34" charset="-122"/>
                <a:ea typeface="微软雅黑" panose="020B0503020204020204" pitchFamily="34" charset="-122"/>
              </a:rPr>
              <a:t>张扬作品</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829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8613" y="6281738"/>
            <a:ext cx="169545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5" name="Freeform 3"/>
          <p:cNvSpPr/>
          <p:nvPr/>
        </p:nvSpPr>
        <p:spPr>
          <a:xfrm>
            <a:off x="98425" y="444500"/>
            <a:ext cx="9859963" cy="2798763"/>
          </a:xfrm>
          <a:custGeom>
            <a:avLst/>
            <a:gdLst>
              <a:gd name="connsiteX0" fmla="*/ 1101820 w 9818199"/>
              <a:gd name="connsiteY0" fmla="*/ 839509 h 2807896"/>
              <a:gd name="connsiteX1" fmla="*/ 0 w 9818199"/>
              <a:gd name="connsiteY1" fmla="*/ 2807896 h 2807896"/>
              <a:gd name="connsiteX2" fmla="*/ 9818200 w 9818199"/>
              <a:gd name="connsiteY2" fmla="*/ 449913 h 2807896"/>
              <a:gd name="connsiteX3" fmla="*/ 7924105 w 9818199"/>
              <a:gd name="connsiteY3" fmla="*/ 0 h 2807896"/>
              <a:gd name="connsiteX4" fmla="*/ 1101820 w 9818199"/>
              <a:gd name="connsiteY4" fmla="*/ 839509 h 28078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18199" h="2807896">
                <a:moveTo>
                  <a:pt x="1101820" y="839509"/>
                </a:moveTo>
                <a:lnTo>
                  <a:pt x="0" y="2807896"/>
                </a:lnTo>
                <a:lnTo>
                  <a:pt x="9818200" y="449913"/>
                </a:lnTo>
                <a:lnTo>
                  <a:pt x="7924105" y="0"/>
                </a:lnTo>
                <a:lnTo>
                  <a:pt x="1101820" y="839509"/>
                </a:lnTo>
              </a:path>
            </a:pathLst>
          </a:custGeom>
          <a:solidFill>
            <a:srgbClr val="4CA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8397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5900"/>
            <a:ext cx="10190163"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34650" y="315913"/>
            <a:ext cx="13906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4175" y="4027488"/>
            <a:ext cx="5472113"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7" name="TextBox 1"/>
          <p:cNvSpPr txBox="1">
            <a:spLocks noChangeArrowheads="1"/>
          </p:cNvSpPr>
          <p:nvPr/>
        </p:nvSpPr>
        <p:spPr bwMode="auto">
          <a:xfrm>
            <a:off x="12052300" y="5470525"/>
            <a:ext cx="10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500"/>
              </a:lnSpc>
            </a:pPr>
            <a:r>
              <a:rPr lang="en-US" altLang="zh-CN" sz="25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83978" name="TextBox 1"/>
          <p:cNvSpPr txBox="1">
            <a:spLocks noChangeArrowheads="1"/>
          </p:cNvSpPr>
          <p:nvPr/>
        </p:nvSpPr>
        <p:spPr bwMode="auto">
          <a:xfrm>
            <a:off x="7678738" y="5103813"/>
            <a:ext cx="4497387"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65100" algn="l"/>
              </a:tabLst>
              <a:defRPr>
                <a:solidFill>
                  <a:schemeClr val="tx1"/>
                </a:solidFill>
                <a:latin typeface="Arial" panose="020B0604020202020204" pitchFamily="34" charset="0"/>
                <a:ea typeface="宋体" panose="02010600030101010101" pitchFamily="2" charset="-122"/>
              </a:defRPr>
            </a:lvl1pPr>
            <a:lvl2pPr marL="742950" indent="-285750">
              <a:tabLst>
                <a:tab pos="165100" algn="l"/>
              </a:tabLst>
              <a:defRPr>
                <a:solidFill>
                  <a:schemeClr val="tx1"/>
                </a:solidFill>
                <a:latin typeface="Arial" panose="020B0604020202020204" pitchFamily="34" charset="0"/>
                <a:ea typeface="宋体" panose="02010600030101010101" pitchFamily="2" charset="-122"/>
              </a:defRPr>
            </a:lvl2pPr>
            <a:lvl3pPr marL="1143000" indent="-228600">
              <a:tabLst>
                <a:tab pos="165100" algn="l"/>
              </a:tabLst>
              <a:defRPr>
                <a:solidFill>
                  <a:schemeClr val="tx1"/>
                </a:solidFill>
                <a:latin typeface="Arial" panose="020B0604020202020204" pitchFamily="34" charset="0"/>
                <a:ea typeface="宋体" panose="02010600030101010101" pitchFamily="2" charset="-122"/>
              </a:defRPr>
            </a:lvl3pPr>
            <a:lvl4pPr marL="1600200" indent="-228600">
              <a:tabLst>
                <a:tab pos="165100" algn="l"/>
              </a:tabLst>
              <a:defRPr>
                <a:solidFill>
                  <a:schemeClr val="tx1"/>
                </a:solidFill>
                <a:latin typeface="Arial" panose="020B0604020202020204" pitchFamily="34" charset="0"/>
                <a:ea typeface="宋体" panose="02010600030101010101" pitchFamily="2" charset="-122"/>
              </a:defRPr>
            </a:lvl4pPr>
            <a:lvl5pPr marL="2057400" indent="-228600">
              <a:tabLst>
                <a:tab pos="1651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651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651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651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651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3400"/>
              </a:lnSpc>
            </a:pPr>
            <a:r>
              <a:rPr lang="en-US" altLang="zh-CN">
                <a:latin typeface="微软雅黑" panose="020B0503020204020204" pitchFamily="34" charset="-122"/>
                <a:ea typeface="微软雅黑" panose="020B0503020204020204" pitchFamily="34" charset="-122"/>
              </a:rPr>
              <a:t>	</a:t>
            </a:r>
            <a:r>
              <a:rPr lang="en-US" altLang="zh-CN" sz="3400">
                <a:solidFill>
                  <a:srgbClr val="EC2900"/>
                </a:solidFill>
                <a:latin typeface="微软雅黑" panose="020B0503020204020204" pitchFamily="34" charset="-122"/>
                <a:ea typeface="微软雅黑" panose="020B0503020204020204" pitchFamily="34" charset="-122"/>
              </a:rPr>
              <a:t>明星&amp;少年成长真人秀</a:t>
            </a: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2300"/>
              </a:lnSpc>
            </a:pPr>
            <a:r>
              <a:rPr lang="en-US" altLang="zh-CN" sz="1400">
                <a:solidFill>
                  <a:srgbClr val="000000"/>
                </a:solidFill>
                <a:latin typeface="微软雅黑" panose="020B0503020204020204" pitchFamily="34" charset="-122"/>
                <a:ea typeface="微软雅黑" panose="020B0503020204020204" pitchFamily="34" charset="-122"/>
              </a:rPr>
              <a:t>12位明星出任6个班级队教练，10周时间训练超强战队！</a:t>
            </a:r>
          </a:p>
        </p:txBody>
      </p:sp>
      <p:sp>
        <p:nvSpPr>
          <p:cNvPr id="83979" name="TextBox 1"/>
          <p:cNvSpPr txBox="1">
            <a:spLocks noChangeArrowheads="1"/>
          </p:cNvSpPr>
          <p:nvPr/>
        </p:nvSpPr>
        <p:spPr bwMode="auto">
          <a:xfrm>
            <a:off x="8035925" y="5965825"/>
            <a:ext cx="41052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977900" algn="l"/>
              </a:tabLst>
              <a:defRPr>
                <a:solidFill>
                  <a:schemeClr val="tx1"/>
                </a:solidFill>
                <a:latin typeface="Arial" panose="020B0604020202020204" pitchFamily="34" charset="0"/>
                <a:ea typeface="宋体" panose="02010600030101010101" pitchFamily="2" charset="-122"/>
              </a:defRPr>
            </a:lvl1pPr>
            <a:lvl2pPr marL="742950" indent="-285750">
              <a:tabLst>
                <a:tab pos="977900" algn="l"/>
              </a:tabLst>
              <a:defRPr>
                <a:solidFill>
                  <a:schemeClr val="tx1"/>
                </a:solidFill>
                <a:latin typeface="Arial" panose="020B0604020202020204" pitchFamily="34" charset="0"/>
                <a:ea typeface="宋体" panose="02010600030101010101" pitchFamily="2" charset="-122"/>
              </a:defRPr>
            </a:lvl2pPr>
            <a:lvl3pPr marL="1143000" indent="-228600">
              <a:tabLst>
                <a:tab pos="977900" algn="l"/>
              </a:tabLst>
              <a:defRPr>
                <a:solidFill>
                  <a:schemeClr val="tx1"/>
                </a:solidFill>
                <a:latin typeface="Arial" panose="020B0604020202020204" pitchFamily="34" charset="0"/>
                <a:ea typeface="宋体" panose="02010600030101010101" pitchFamily="2" charset="-122"/>
              </a:defRPr>
            </a:lvl3pPr>
            <a:lvl4pPr marL="1600200" indent="-228600">
              <a:tabLst>
                <a:tab pos="977900" algn="l"/>
              </a:tabLst>
              <a:defRPr>
                <a:solidFill>
                  <a:schemeClr val="tx1"/>
                </a:solidFill>
                <a:latin typeface="Arial" panose="020B0604020202020204" pitchFamily="34" charset="0"/>
                <a:ea typeface="宋体" panose="02010600030101010101" pitchFamily="2" charset="-122"/>
              </a:defRPr>
            </a:lvl4pPr>
            <a:lvl5pPr marL="2057400" indent="-228600">
              <a:tabLst>
                <a:tab pos="9779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9779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9779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9779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9779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1400"/>
              </a:lnSpc>
            </a:pPr>
            <a:r>
              <a:rPr lang="en-US" altLang="zh-CN" sz="1400">
                <a:solidFill>
                  <a:srgbClr val="000000"/>
                </a:solidFill>
                <a:latin typeface="微软雅黑" panose="020B0503020204020204" pitchFamily="34" charset="-122"/>
                <a:ea typeface="微软雅黑" panose="020B0503020204020204" pitchFamily="34" charset="-122"/>
              </a:rPr>
              <a:t>全国34个名校强队、2支网络直通队加入热血角逐！</a:t>
            </a:r>
          </a:p>
          <a:p>
            <a:pPr eaLnBrk="1" hangingPunct="1">
              <a:lnSpc>
                <a:spcPts val="1600"/>
              </a:lnSpc>
            </a:pPr>
            <a:r>
              <a:rPr lang="en-US" altLang="zh-CN">
                <a:latin typeface="微软雅黑" panose="020B0503020204020204" pitchFamily="34" charset="-122"/>
                <a:ea typeface="微软雅黑" panose="020B0503020204020204" pitchFamily="34" charset="-122"/>
              </a:rPr>
              <a:t>	</a:t>
            </a:r>
            <a:r>
              <a:rPr lang="en-US" altLang="zh-CN" sz="1400">
                <a:solidFill>
                  <a:srgbClr val="000000"/>
                </a:solidFill>
                <a:latin typeface="微软雅黑" panose="020B0503020204020204" pitchFamily="34" charset="-122"/>
                <a:ea typeface="微软雅黑" panose="020B0503020204020204" pitchFamily="34" charset="-122"/>
              </a:rPr>
              <a:t>四场总决赛决出“史上最快初中班”！</a:t>
            </a:r>
          </a:p>
        </p:txBody>
      </p:sp>
      <p:sp>
        <p:nvSpPr>
          <p:cNvPr id="83980" name="TextBox 1"/>
          <p:cNvSpPr txBox="1">
            <a:spLocks noChangeArrowheads="1"/>
          </p:cNvSpPr>
          <p:nvPr/>
        </p:nvSpPr>
        <p:spPr bwMode="auto">
          <a:xfrm>
            <a:off x="4719638" y="898525"/>
            <a:ext cx="7504112"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1pPr>
            <a:lvl2pPr marL="742950" indent="-285750">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2pPr>
            <a:lvl3pPr marL="1143000" indent="-228600">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3pPr>
            <a:lvl4pPr marL="1600200" indent="-228600">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4pPr>
            <a:lvl5pPr marL="2057400" indent="-228600">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50800" algn="l"/>
                <a:tab pos="2146300" algn="l"/>
                <a:tab pos="47117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4800"/>
              </a:lnSpc>
            </a:pPr>
            <a:r>
              <a:rPr lang="en-US" altLang="zh-CN" sz="3000">
                <a:solidFill>
                  <a:srgbClr val="FFFFFF"/>
                </a:solidFill>
                <a:latin typeface="微软雅黑" panose="020B0503020204020204" pitchFamily="34" charset="-122"/>
                <a:ea typeface="微软雅黑" panose="020B0503020204020204" pitchFamily="34" charset="-122"/>
              </a:rPr>
              <a:t>携手东方卫视</a:t>
            </a:r>
          </a:p>
          <a:p>
            <a:pPr eaLnBrk="1" hangingPunct="1">
              <a:lnSpc>
                <a:spcPts val="2900"/>
              </a:lnSpc>
            </a:pPr>
            <a:r>
              <a:rPr lang="en-US" altLang="zh-CN">
                <a:latin typeface="微软雅黑" panose="020B0503020204020204" pitchFamily="34" charset="-122"/>
                <a:ea typeface="微软雅黑" panose="020B0503020204020204" pitchFamily="34" charset="-122"/>
              </a:rPr>
              <a:t>	</a:t>
            </a:r>
            <a:r>
              <a:rPr lang="en-US" altLang="zh-CN" sz="3000">
                <a:solidFill>
                  <a:srgbClr val="FFFFFF"/>
                </a:solidFill>
                <a:latin typeface="微软雅黑" panose="020B0503020204020204" pitchFamily="34" charset="-122"/>
                <a:ea typeface="微软雅黑" panose="020B0503020204020204" pitchFamily="34" charset="-122"/>
              </a:rPr>
              <a:t>孵化新型网</a:t>
            </a: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3900"/>
              </a:lnSpc>
            </a:pPr>
            <a:r>
              <a:rPr lang="en-US" altLang="zh-CN">
                <a:latin typeface="微软雅黑" panose="020B0503020204020204" pitchFamily="34" charset="-122"/>
                <a:ea typeface="微软雅黑" panose="020B0503020204020204" pitchFamily="34" charset="-122"/>
              </a:rPr>
              <a:t>		</a:t>
            </a:r>
            <a:r>
              <a:rPr lang="en-US" altLang="zh-CN" sz="3800">
                <a:solidFill>
                  <a:srgbClr val="0085CC"/>
                </a:solidFill>
                <a:latin typeface="微软雅黑" panose="020B0503020204020204" pitchFamily="34" charset="-122"/>
                <a:ea typeface="微软雅黑" panose="020B0503020204020204" pitchFamily="34" charset="-122"/>
              </a:rPr>
              <a:t>两人三足赛</a:t>
            </a:r>
            <a:r>
              <a:rPr lang="en-US" altLang="zh-CN" sz="38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800">
                <a:solidFill>
                  <a:srgbClr val="0085CC"/>
                </a:solidFill>
                <a:latin typeface="微软雅黑" panose="020B0503020204020204" pitchFamily="34" charset="-122"/>
                <a:ea typeface="微软雅黑" panose="020B0503020204020204" pitchFamily="34" charset="-122"/>
              </a:rPr>
              <a:t>少年成长秀</a:t>
            </a:r>
          </a:p>
          <a:p>
            <a:pPr eaLnBrk="1" hangingPunct="1">
              <a:lnSpc>
                <a:spcPts val="3400"/>
              </a:lnSpc>
            </a:pPr>
            <a:r>
              <a:rPr lang="en-US" altLang="zh-CN">
                <a:latin typeface="微软雅黑" panose="020B0503020204020204" pitchFamily="34" charset="-122"/>
                <a:ea typeface="微软雅黑" panose="020B0503020204020204" pitchFamily="34" charset="-122"/>
              </a:rPr>
              <a:t>			</a:t>
            </a:r>
            <a:r>
              <a:rPr lang="en-US" altLang="zh-CN" sz="3400">
                <a:solidFill>
                  <a:srgbClr val="EC2900"/>
                </a:solidFill>
                <a:latin typeface="微软雅黑" panose="020B0503020204020204" pitchFamily="34" charset="-122"/>
                <a:ea typeface="微软雅黑" panose="020B0503020204020204" pitchFamily="34" charset="-122"/>
              </a:rPr>
              <a:t>中国卫视首档</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849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0350" y="722313"/>
            <a:ext cx="1709738"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8" name="TextBox 1"/>
          <p:cNvSpPr txBox="1">
            <a:spLocks noChangeArrowheads="1"/>
          </p:cNvSpPr>
          <p:nvPr/>
        </p:nvSpPr>
        <p:spPr bwMode="auto">
          <a:xfrm>
            <a:off x="5343525" y="3267075"/>
            <a:ext cx="1539875"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2400"/>
              </a:lnSpc>
            </a:pPr>
            <a:r>
              <a:rPr lang="en-US" altLang="zh-CN" sz="2400">
                <a:solidFill>
                  <a:srgbClr val="000000"/>
                </a:solidFill>
                <a:latin typeface="微软雅黑" panose="020B0503020204020204" pitchFamily="34" charset="-122"/>
                <a:ea typeface="微软雅黑" panose="020B0503020204020204" pitchFamily="34" charset="-122"/>
              </a:rPr>
              <a:t>中国梦之声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0" descr="10.jpg"/>
          <p:cNvPicPr>
            <a:picLocks noChangeAspect="1"/>
          </p:cNvPicPr>
          <p:nvPr/>
        </p:nvPicPr>
        <p:blipFill>
          <a:blip r:embed="rId2">
            <a:extLst>
              <a:ext uri="{28A0092B-C50C-407E-A947-70E740481C1C}">
                <a14:useLocalDpi xmlns:a14="http://schemas.microsoft.com/office/drawing/2010/main" val="0"/>
              </a:ext>
            </a:extLst>
          </a:blip>
          <a:srcRect t="-2"/>
          <a:stretch>
            <a:fillRect/>
          </a:stretch>
        </p:blipFill>
        <p:spPr bwMode="auto">
          <a:xfrm>
            <a:off x="-261938" y="0"/>
            <a:ext cx="12506326"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561418" y="239132"/>
            <a:ext cx="2646878" cy="830997"/>
          </a:xfrm>
          <a:prstGeom prst="rect">
            <a:avLst/>
          </a:prstGeom>
          <a:noFill/>
        </p:spPr>
        <p:txBody>
          <a:bodyPr wrap="none">
            <a:spAutoFit/>
          </a:bodyPr>
          <a:lstStyle/>
          <a:p>
            <a:pPr eaLnBrk="1" fontAlgn="auto" hangingPunct="1">
              <a:spcBef>
                <a:spcPts val="0"/>
              </a:spcBef>
              <a:spcAft>
                <a:spcPts val="0"/>
              </a:spcAft>
              <a:defRPr/>
            </a:pPr>
            <a:r>
              <a:rPr kumimoji="1" lang="zh-CN" alt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超级电视</a:t>
            </a:r>
          </a:p>
        </p:txBody>
      </p:sp>
      <p:pic>
        <p:nvPicPr>
          <p:cNvPr id="23556" name="图片 2" descr="1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73550" y="858838"/>
            <a:ext cx="7240588" cy="579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4"/>
          <p:cNvGrpSpPr>
            <a:grpSpLocks/>
          </p:cNvGrpSpPr>
          <p:nvPr/>
        </p:nvGrpSpPr>
        <p:grpSpPr bwMode="auto">
          <a:xfrm>
            <a:off x="1058863" y="4765675"/>
            <a:ext cx="3070225" cy="968375"/>
            <a:chOff x="3176953" y="5603515"/>
            <a:chExt cx="3057248" cy="970317"/>
          </a:xfrm>
        </p:grpSpPr>
        <p:sp>
          <p:nvSpPr>
            <p:cNvPr id="5" name="矩形 4"/>
            <p:cNvSpPr/>
            <p:nvPr/>
          </p:nvSpPr>
          <p:spPr>
            <a:xfrm>
              <a:off x="3176953" y="5928014"/>
              <a:ext cx="1345252" cy="308593"/>
            </a:xfrm>
            <a:prstGeom prst="rect">
              <a:avLst/>
            </a:prstGeom>
            <a:solidFill>
              <a:schemeClr val="tx1">
                <a:lumMod val="85000"/>
                <a:lumOff val="15000"/>
              </a:schemeClr>
            </a:solidFill>
          </p:spPr>
          <p:txBody>
            <a:bodyPr wrap="none">
              <a:spAutoFit/>
            </a:bodyPr>
            <a:lstStyle/>
            <a:p>
              <a:pPr eaLnBrk="1" fontAlgn="auto" hangingPunct="1">
                <a:spcBef>
                  <a:spcPts val="0"/>
                </a:spcBef>
                <a:spcAft>
                  <a:spcPts val="0"/>
                </a:spcAft>
                <a:defRPr/>
              </a:pPr>
              <a:r>
                <a:rPr kumimoji="1" lang="zh-CN" altLang="en-US" sz="1400" b="1" dirty="0">
                  <a:solidFill>
                    <a:srgbClr val="FFFF00"/>
                  </a:solidFill>
                  <a:latin typeface="+mn-ea"/>
                  <a:ea typeface="+mn-ea"/>
                </a:rPr>
                <a:t>超</a:t>
              </a:r>
              <a:r>
                <a:rPr kumimoji="1" lang="en-US" altLang="zh-CN" sz="1400" b="1" dirty="0">
                  <a:solidFill>
                    <a:srgbClr val="FFFF00"/>
                  </a:solidFill>
                  <a:latin typeface="+mn-ea"/>
                  <a:ea typeface="+mn-ea"/>
                </a:rPr>
                <a:t>2000</a:t>
              </a:r>
              <a:r>
                <a:rPr kumimoji="1" lang="zh-CN" altLang="en-US" sz="1400" b="1" dirty="0">
                  <a:solidFill>
                    <a:srgbClr val="FFFF00"/>
                  </a:solidFill>
                  <a:latin typeface="+mn-ea"/>
                  <a:ea typeface="+mn-ea"/>
                </a:rPr>
                <a:t>款应用</a:t>
              </a:r>
              <a:endParaRPr lang="zh-CN" altLang="en-US" sz="1400" b="1" dirty="0">
                <a:solidFill>
                  <a:srgbClr val="FFFF00"/>
                </a:solidFill>
                <a:latin typeface="+mn-ea"/>
                <a:ea typeface="+mn-ea"/>
              </a:endParaRPr>
            </a:p>
          </p:txBody>
        </p:sp>
        <p:sp>
          <p:nvSpPr>
            <p:cNvPr id="6" name="TextBox 62"/>
            <p:cNvSpPr txBox="1"/>
            <p:nvPr/>
          </p:nvSpPr>
          <p:spPr>
            <a:xfrm>
              <a:off x="3176953" y="5603515"/>
              <a:ext cx="2913396" cy="276779"/>
            </a:xfrm>
            <a:prstGeom prst="rect">
              <a:avLst/>
            </a:prstGeom>
            <a:solidFill>
              <a:schemeClr val="tx1">
                <a:lumMod val="85000"/>
                <a:lumOff val="15000"/>
              </a:schemeClr>
            </a:solidFill>
          </p:spPr>
          <p:txBody>
            <a:bodyPr>
              <a:spAutoFit/>
            </a:bodyPr>
            <a:lstStyle/>
            <a:p>
              <a:pPr eaLnBrk="1" fontAlgn="auto" hangingPunct="1">
                <a:spcBef>
                  <a:spcPts val="0"/>
                </a:spcBef>
                <a:spcAft>
                  <a:spcPts val="0"/>
                </a:spcAft>
                <a:defRPr/>
              </a:pPr>
              <a:r>
                <a:rPr lang="zh-CN" altLang="en-US" sz="1200" b="1" dirty="0">
                  <a:solidFill>
                    <a:schemeClr val="bg1"/>
                  </a:solidFill>
                  <a:latin typeface="+mn-ea"/>
                  <a:ea typeface="+mn-ea"/>
                </a:rPr>
                <a:t>生活应用、竞品</a:t>
              </a:r>
              <a:r>
                <a:rPr lang="en-US" altLang="zh-CN" sz="1200" b="1" dirty="0">
                  <a:solidFill>
                    <a:schemeClr val="bg1"/>
                  </a:solidFill>
                  <a:latin typeface="+mn-ea"/>
                  <a:ea typeface="+mn-ea"/>
                </a:rPr>
                <a:t>APP</a:t>
              </a:r>
              <a:r>
                <a:rPr lang="zh-CN" altLang="en-US" sz="1200" b="1" dirty="0">
                  <a:solidFill>
                    <a:schemeClr val="bg1"/>
                  </a:solidFill>
                  <a:latin typeface="+mn-ea"/>
                  <a:ea typeface="+mn-ea"/>
                </a:rPr>
                <a:t>、客户定制</a:t>
              </a:r>
              <a:r>
                <a:rPr lang="en-US" altLang="zh-CN" sz="1200" b="1" dirty="0">
                  <a:solidFill>
                    <a:schemeClr val="bg1"/>
                  </a:solidFill>
                  <a:latin typeface="+mn-ea"/>
                  <a:ea typeface="+mn-ea"/>
                </a:rPr>
                <a:t>APP…</a:t>
              </a:r>
              <a:endParaRPr lang="zh-CN" altLang="en-US" sz="1200" b="1" dirty="0">
                <a:solidFill>
                  <a:schemeClr val="bg1"/>
                </a:solidFill>
                <a:latin typeface="+mn-ea"/>
                <a:ea typeface="+mn-ea"/>
              </a:endParaRPr>
            </a:p>
          </p:txBody>
        </p:sp>
        <p:sp>
          <p:nvSpPr>
            <p:cNvPr id="7" name="矩形 6"/>
            <p:cNvSpPr/>
            <p:nvPr/>
          </p:nvSpPr>
          <p:spPr>
            <a:xfrm>
              <a:off x="3176953" y="6266831"/>
              <a:ext cx="3057248" cy="307001"/>
            </a:xfrm>
            <a:prstGeom prst="rect">
              <a:avLst/>
            </a:prstGeom>
            <a:solidFill>
              <a:schemeClr val="tx1">
                <a:lumMod val="85000"/>
                <a:lumOff val="15000"/>
              </a:schemeClr>
            </a:solidFill>
          </p:spPr>
          <p:txBody>
            <a:bodyPr wrap="none">
              <a:spAutoFit/>
            </a:bodyPr>
            <a:lstStyle/>
            <a:p>
              <a:pPr eaLnBrk="1" fontAlgn="auto" hangingPunct="1">
                <a:spcBef>
                  <a:spcPts val="0"/>
                </a:spcBef>
                <a:spcAft>
                  <a:spcPts val="0"/>
                </a:spcAft>
                <a:defRPr/>
              </a:pPr>
              <a:r>
                <a:rPr lang="zh-CN" altLang="en-US" sz="1400" b="1" dirty="0">
                  <a:solidFill>
                    <a:srgbClr val="FFFF00"/>
                  </a:solidFill>
                  <a:latin typeface="+mn-ea"/>
                  <a:ea typeface="+mn-ea"/>
                </a:rPr>
                <a:t>通过乐视超级电视集成融入用户生活</a:t>
              </a:r>
            </a:p>
          </p:txBody>
        </p:sp>
      </p:grpSp>
      <p:sp>
        <p:nvSpPr>
          <p:cNvPr id="9" name="矩形 8"/>
          <p:cNvSpPr/>
          <p:nvPr/>
        </p:nvSpPr>
        <p:spPr>
          <a:xfrm>
            <a:off x="1058863" y="1920875"/>
            <a:ext cx="2319337" cy="276225"/>
          </a:xfrm>
          <a:prstGeom prst="rect">
            <a:avLst/>
          </a:prstGeom>
          <a:solidFill>
            <a:schemeClr val="tx1">
              <a:lumMod val="85000"/>
              <a:lumOff val="15000"/>
            </a:schemeClr>
          </a:solidFill>
        </p:spPr>
        <p:txBody>
          <a:bodyPr>
            <a:spAutoFit/>
          </a:bodyPr>
          <a:lstStyle/>
          <a:p>
            <a:pPr eaLnBrk="1" fontAlgn="auto" hangingPunct="1">
              <a:spcBef>
                <a:spcPts val="0"/>
              </a:spcBef>
              <a:spcAft>
                <a:spcPts val="0"/>
              </a:spcAft>
              <a:defRPr/>
            </a:pPr>
            <a:r>
              <a:rPr lang="zh-CN" altLang="en-US" sz="1200" b="1" dirty="0">
                <a:solidFill>
                  <a:schemeClr val="bg1"/>
                </a:solidFill>
                <a:latin typeface="+mn-ea"/>
                <a:ea typeface="+mn-ea"/>
              </a:rPr>
              <a:t>视频网站的应用不是拍就是看？</a:t>
            </a:r>
          </a:p>
        </p:txBody>
      </p:sp>
      <p:sp>
        <p:nvSpPr>
          <p:cNvPr id="10" name="矩形 9"/>
          <p:cNvSpPr/>
          <p:nvPr/>
        </p:nvSpPr>
        <p:spPr>
          <a:xfrm>
            <a:off x="3495675" y="331788"/>
            <a:ext cx="6959600" cy="646112"/>
          </a:xfrm>
          <a:prstGeom prst="rect">
            <a:avLst/>
          </a:prstGeom>
        </p:spPr>
        <p:txBody>
          <a:bodyPr wrap="none">
            <a:spAutoFit/>
          </a:bodyPr>
          <a:lstStyle/>
          <a:p>
            <a:pPr eaLnBrk="1" fontAlgn="auto" hangingPunct="1">
              <a:spcBef>
                <a:spcPts val="0"/>
              </a:spcBef>
              <a:spcAft>
                <a:spcPts val="0"/>
              </a:spcAft>
              <a:defRPr/>
            </a:pPr>
            <a:r>
              <a:rPr lang="zh-CN" altLang="en-US" sz="2800" dirty="0">
                <a:solidFill>
                  <a:schemeClr val="tx1">
                    <a:lumMod val="85000"/>
                    <a:lumOff val="15000"/>
                  </a:schemeClr>
                </a:solidFill>
                <a:latin typeface="+mn-ea"/>
                <a:ea typeface="+mn-ea"/>
              </a:rPr>
              <a:t>独有超级电视</a:t>
            </a:r>
            <a:r>
              <a:rPr lang="zh-CN" altLang="en-US" sz="3600" dirty="0">
                <a:solidFill>
                  <a:srgbClr val="D9253E"/>
                </a:solidFill>
                <a:latin typeface="+mn-ea"/>
                <a:ea typeface="+mn-ea"/>
              </a:rPr>
              <a:t>应用</a:t>
            </a:r>
            <a:r>
              <a:rPr lang="zh-CN" altLang="en-US" sz="2800" dirty="0">
                <a:solidFill>
                  <a:schemeClr val="tx1">
                    <a:lumMod val="85000"/>
                    <a:lumOff val="15000"/>
                  </a:schemeClr>
                </a:solidFill>
                <a:latin typeface="+mn-ea"/>
                <a:ea typeface="+mn-ea"/>
              </a:rPr>
              <a:t>市场 全面渗透家庭生活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sp>
        <p:nvSpPr>
          <p:cNvPr id="3"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860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extBox 1"/>
          <p:cNvSpPr txBox="1">
            <a:spLocks noChangeArrowheads="1"/>
          </p:cNvSpPr>
          <p:nvPr/>
        </p:nvSpPr>
        <p:spPr bwMode="auto">
          <a:xfrm rot="-672356">
            <a:off x="458788" y="412750"/>
            <a:ext cx="441960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spAutoFit/>
          </a:bodyPr>
          <a:lstStyle>
            <a:lvl1pPr>
              <a:tabLst>
                <a:tab pos="50800" algn="l"/>
              </a:tabLst>
              <a:defRPr>
                <a:solidFill>
                  <a:schemeClr val="tx1"/>
                </a:solidFill>
                <a:latin typeface="Arial" panose="020B0604020202020204" pitchFamily="34" charset="0"/>
                <a:ea typeface="宋体" panose="02010600030101010101" pitchFamily="2" charset="-122"/>
              </a:defRPr>
            </a:lvl1pPr>
            <a:lvl2pPr marL="742950" indent="-285750">
              <a:tabLst>
                <a:tab pos="50800" algn="l"/>
              </a:tabLst>
              <a:defRPr>
                <a:solidFill>
                  <a:schemeClr val="tx1"/>
                </a:solidFill>
                <a:latin typeface="Arial" panose="020B0604020202020204" pitchFamily="34" charset="0"/>
                <a:ea typeface="宋体" panose="02010600030101010101" pitchFamily="2" charset="-122"/>
              </a:defRPr>
            </a:lvl2pPr>
            <a:lvl3pPr marL="1143000" indent="-228600">
              <a:tabLst>
                <a:tab pos="50800" algn="l"/>
              </a:tabLst>
              <a:defRPr>
                <a:solidFill>
                  <a:schemeClr val="tx1"/>
                </a:solidFill>
                <a:latin typeface="Arial" panose="020B0604020202020204" pitchFamily="34" charset="0"/>
                <a:ea typeface="宋体" panose="02010600030101010101" pitchFamily="2" charset="-122"/>
              </a:defRPr>
            </a:lvl3pPr>
            <a:lvl4pPr marL="1600200" indent="-228600">
              <a:tabLst>
                <a:tab pos="50800" algn="l"/>
              </a:tabLst>
              <a:defRPr>
                <a:solidFill>
                  <a:schemeClr val="tx1"/>
                </a:solidFill>
                <a:latin typeface="Arial" panose="020B0604020202020204" pitchFamily="34" charset="0"/>
                <a:ea typeface="宋体" panose="02010600030101010101" pitchFamily="2" charset="-122"/>
              </a:defRPr>
            </a:lvl4pPr>
            <a:lvl5pPr marL="2057400" indent="-228600">
              <a:tabLst>
                <a:tab pos="508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508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508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508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508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4800"/>
              </a:lnSpc>
            </a:pPr>
            <a:r>
              <a:rPr lang="en-US" altLang="zh-CN" sz="3000">
                <a:solidFill>
                  <a:srgbClr val="FFFFFF"/>
                </a:solidFill>
                <a:latin typeface="微软雅黑" panose="020B0503020204020204" pitchFamily="34" charset="-122"/>
                <a:ea typeface="微软雅黑" panose="020B0503020204020204" pitchFamily="34" charset="-122"/>
              </a:rPr>
              <a:t>携手众多卫视</a:t>
            </a:r>
          </a:p>
          <a:p>
            <a:pPr eaLnBrk="1" hangingPunct="1">
              <a:lnSpc>
                <a:spcPts val="2900"/>
              </a:lnSpc>
            </a:pPr>
            <a:r>
              <a:rPr lang="en-US" altLang="zh-CN">
                <a:latin typeface="微软雅黑" panose="020B0503020204020204" pitchFamily="34" charset="-122"/>
                <a:ea typeface="微软雅黑" panose="020B0503020204020204" pitchFamily="34" charset="-122"/>
              </a:rPr>
              <a:t>	</a:t>
            </a:r>
            <a:r>
              <a:rPr lang="en-US" altLang="zh-CN" sz="3000">
                <a:solidFill>
                  <a:srgbClr val="FFFFFF"/>
                </a:solidFill>
                <a:latin typeface="微软雅黑" panose="020B0503020204020204" pitchFamily="34" charset="-122"/>
                <a:ea typeface="微软雅黑" panose="020B0503020204020204" pitchFamily="34" charset="-122"/>
              </a:rPr>
              <a:t>制造更多精彩更多喜悦</a:t>
            </a:r>
          </a:p>
          <a:p>
            <a:pPr eaLnBrk="1" hangingPunct="1">
              <a:lnSpc>
                <a:spcPts val="2900"/>
              </a:lnSpc>
            </a:pPr>
            <a:endParaRPr lang="en-US" altLang="zh-CN" sz="3000">
              <a:solidFill>
                <a:srgbClr val="FFFFFF"/>
              </a:solidFill>
              <a:latin typeface="微软雅黑" panose="020B0503020204020204" pitchFamily="34" charset="-122"/>
              <a:ea typeface="微软雅黑" panose="020B0503020204020204" pitchFamily="34" charset="-122"/>
            </a:endParaRPr>
          </a:p>
        </p:txBody>
      </p:sp>
      <p:sp>
        <p:nvSpPr>
          <p:cNvPr id="86022" name="TextBox 1"/>
          <p:cNvSpPr txBox="1">
            <a:spLocks noChangeArrowheads="1"/>
          </p:cNvSpPr>
          <p:nvPr/>
        </p:nvSpPr>
        <p:spPr bwMode="auto">
          <a:xfrm rot="-826733">
            <a:off x="4279900" y="41275"/>
            <a:ext cx="13874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6500"/>
              </a:lnSpc>
            </a:pPr>
            <a:r>
              <a:rPr lang="en-US" altLang="zh-CN" sz="5600">
                <a:solidFill>
                  <a:srgbClr val="FFFFFF"/>
                </a:solidFill>
                <a:latin typeface="微软雅黑" panose="020B0503020204020204" pitchFamily="34" charset="-122"/>
                <a:ea typeface="微软雅黑" panose="020B0503020204020204" pitchFamily="34" charset="-122"/>
              </a:rPr>
              <a:t>…</a:t>
            </a:r>
            <a:r>
              <a:rPr lang="en-US" altLang="zh-CN" sz="56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5600">
                <a:solidFill>
                  <a:srgbClr val="FFFFFF"/>
                </a:solidFill>
                <a:latin typeface="微软雅黑" panose="020B0503020204020204" pitchFamily="34" charset="-122"/>
                <a:ea typeface="微软雅黑" panose="020B0503020204020204" pitchFamily="34" charset="-122"/>
              </a:rPr>
              <a: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3"/>
          <p:cNvSpPr/>
          <p:nvPr/>
        </p:nvSpPr>
        <p:spPr>
          <a:xfrm>
            <a:off x="0" y="0"/>
            <a:ext cx="12244388" cy="68389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0"/>
                </a:moveTo>
                <a:lnTo>
                  <a:pt x="12192000" y="0"/>
                </a:lnTo>
                <a:lnTo>
                  <a:pt x="12192000" y="6858000"/>
                </a:lnTo>
                <a:lnTo>
                  <a:pt x="0" y="6858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870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itchFamily="34" charset="-122"/>
            </a:endParaRPr>
          </a:p>
        </p:txBody>
      </p:sp>
      <p:pic>
        <p:nvPicPr>
          <p:cNvPr id="880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6025"/>
            <a:ext cx="5994400" cy="54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1213" y="5483225"/>
            <a:ext cx="458787"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0" name="TextBox 1"/>
          <p:cNvSpPr txBox="1">
            <a:spLocks noChangeArrowheads="1"/>
          </p:cNvSpPr>
          <p:nvPr/>
        </p:nvSpPr>
        <p:spPr bwMode="auto">
          <a:xfrm>
            <a:off x="4935538" y="1279525"/>
            <a:ext cx="6964362" cy="305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219200" algn="l"/>
              </a:tabLst>
              <a:defRPr>
                <a:solidFill>
                  <a:schemeClr val="tx1"/>
                </a:solidFill>
                <a:latin typeface="Arial" panose="020B0604020202020204" pitchFamily="34" charset="0"/>
                <a:ea typeface="宋体" panose="02010600030101010101" pitchFamily="2" charset="-122"/>
              </a:defRPr>
            </a:lvl1pPr>
            <a:lvl2pPr marL="742950" indent="-285750">
              <a:tabLst>
                <a:tab pos="1219200" algn="l"/>
              </a:tabLst>
              <a:defRPr>
                <a:solidFill>
                  <a:schemeClr val="tx1"/>
                </a:solidFill>
                <a:latin typeface="Arial" panose="020B0604020202020204" pitchFamily="34" charset="0"/>
                <a:ea typeface="宋体" panose="02010600030101010101" pitchFamily="2" charset="-122"/>
              </a:defRPr>
            </a:lvl2pPr>
            <a:lvl3pPr marL="1143000" indent="-228600">
              <a:tabLst>
                <a:tab pos="1219200" algn="l"/>
              </a:tabLst>
              <a:defRPr>
                <a:solidFill>
                  <a:schemeClr val="tx1"/>
                </a:solidFill>
                <a:latin typeface="Arial" panose="020B0604020202020204" pitchFamily="34" charset="0"/>
                <a:ea typeface="宋体" panose="02010600030101010101" pitchFamily="2" charset="-122"/>
              </a:defRPr>
            </a:lvl3pPr>
            <a:lvl4pPr marL="1600200" indent="-228600">
              <a:tabLst>
                <a:tab pos="1219200" algn="l"/>
              </a:tabLst>
              <a:defRPr>
                <a:solidFill>
                  <a:schemeClr val="tx1"/>
                </a:solidFill>
                <a:latin typeface="Arial" panose="020B0604020202020204" pitchFamily="34" charset="0"/>
                <a:ea typeface="宋体" panose="02010600030101010101" pitchFamily="2" charset="-122"/>
              </a:defRPr>
            </a:lvl4pPr>
            <a:lvl5pPr marL="2057400" indent="-228600">
              <a:tabLst>
                <a:tab pos="12192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2192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2192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2192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2192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5100"/>
              </a:lnSpc>
            </a:pPr>
            <a:r>
              <a:rPr lang="en-US" altLang="zh-CN" sz="4200">
                <a:solidFill>
                  <a:srgbClr val="0A68AD"/>
                </a:solidFill>
                <a:latin typeface="微软雅黑" panose="020B0503020204020204" pitchFamily="34" charset="-122"/>
                <a:ea typeface="微软雅黑" panose="020B0503020204020204" pitchFamily="34" charset="-122"/>
              </a:rPr>
              <a:t>篮球</a:t>
            </a:r>
            <a:r>
              <a:rPr lang="en-US" altLang="zh-CN" sz="42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200" b="1" i="1">
                <a:solidFill>
                  <a:srgbClr val="0A68AD"/>
                </a:solidFill>
                <a:latin typeface="微软雅黑" panose="020B0503020204020204" pitchFamily="34" charset="-122"/>
                <a:ea typeface="微软雅黑" panose="020B0503020204020204" pitchFamily="34" charset="-122"/>
                <a:cs typeface="Times New Roman" panose="02020603050405020304" pitchFamily="18" charset="0"/>
              </a:rPr>
              <a:t>BASKETBALL</a:t>
            </a: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1000"/>
              </a:lnSpc>
            </a:pPr>
            <a:endParaRPr lang="en-US" altLang="zh-CN">
              <a:latin typeface="微软雅黑" panose="020B0503020204020204" pitchFamily="34" charset="-122"/>
              <a:ea typeface="微软雅黑" panose="020B0503020204020204" pitchFamily="34" charset="-122"/>
            </a:endParaRPr>
          </a:p>
          <a:p>
            <a:pPr eaLnBrk="1" hangingPunct="1">
              <a:lnSpc>
                <a:spcPts val="5900"/>
              </a:lnSpc>
            </a:pPr>
            <a:r>
              <a:rPr lang="en-US" altLang="zh-CN">
                <a:latin typeface="微软雅黑" panose="020B0503020204020204" pitchFamily="34" charset="-122"/>
                <a:ea typeface="微软雅黑" panose="020B0503020204020204" pitchFamily="34" charset="-122"/>
              </a:rPr>
              <a:t>	</a:t>
            </a:r>
            <a:r>
              <a:rPr lang="en-US" altLang="zh-CN" sz="3800">
                <a:solidFill>
                  <a:srgbClr val="000000"/>
                </a:solidFill>
                <a:latin typeface="微软雅黑" panose="020B0503020204020204" pitchFamily="34" charset="-122"/>
                <a:ea typeface="微软雅黑" panose="020B0503020204020204" pitchFamily="34" charset="-122"/>
              </a:rPr>
              <a:t>2014年11月-2015年4月  </a:t>
            </a:r>
          </a:p>
          <a:p>
            <a:pPr eaLnBrk="1" hangingPunct="1">
              <a:lnSpc>
                <a:spcPts val="4900"/>
              </a:lnSpc>
            </a:pPr>
            <a:r>
              <a:rPr lang="en-US" altLang="zh-CN">
                <a:latin typeface="微软雅黑" panose="020B0503020204020204" pitchFamily="34" charset="-122"/>
                <a:ea typeface="微软雅黑" panose="020B0503020204020204" pitchFamily="34" charset="-122"/>
              </a:rPr>
              <a:t>	</a:t>
            </a:r>
            <a:r>
              <a:rPr lang="en-US" altLang="zh-CN" sz="3800">
                <a:solidFill>
                  <a:srgbClr val="0A68AC"/>
                </a:solidFill>
                <a:latin typeface="微软雅黑" panose="020B0503020204020204" pitchFamily="34" charset="-122"/>
                <a:ea typeface="微软雅黑" panose="020B0503020204020204" pitchFamily="34" charset="-122"/>
              </a:rPr>
              <a:t>互联网电视独家播出  </a:t>
            </a:r>
          </a:p>
          <a:p>
            <a:pPr eaLnBrk="1" hangingPunct="1">
              <a:lnSpc>
                <a:spcPts val="2800"/>
              </a:lnSpc>
            </a:pPr>
            <a:r>
              <a:rPr lang="en-US" altLang="zh-CN">
                <a:latin typeface="微软雅黑" panose="020B0503020204020204" pitchFamily="34" charset="-122"/>
                <a:ea typeface="微软雅黑" panose="020B0503020204020204" pitchFamily="34" charset="-122"/>
              </a:rPr>
              <a:t>	</a:t>
            </a:r>
            <a:r>
              <a:rPr lang="en-US" altLang="zh-CN" sz="2200">
                <a:solidFill>
                  <a:srgbClr val="0A68AC"/>
                </a:solidFill>
                <a:latin typeface="微软雅黑" panose="020B0503020204020204" pitchFamily="34" charset="-122"/>
                <a:ea typeface="微软雅黑" panose="020B0503020204020204" pitchFamily="34" charset="-122"/>
              </a:rPr>
              <a:t>CBA  中国男子篮球职业联赛  </a:t>
            </a:r>
          </a:p>
          <a:p>
            <a:pPr eaLnBrk="1" hangingPunct="1">
              <a:lnSpc>
                <a:spcPts val="2800"/>
              </a:lnSpc>
            </a:pPr>
            <a:r>
              <a:rPr lang="en-US" altLang="zh-CN">
                <a:latin typeface="微软雅黑" panose="020B0503020204020204" pitchFamily="34" charset="-122"/>
                <a:ea typeface="微软雅黑" panose="020B0503020204020204" pitchFamily="34" charset="-122"/>
              </a:rPr>
              <a:t>	</a:t>
            </a:r>
            <a:r>
              <a:rPr lang="en-US" altLang="zh-CN" sz="2200">
                <a:solidFill>
                  <a:srgbClr val="000000"/>
                </a:solidFill>
                <a:latin typeface="微软雅黑" panose="020B0503020204020204" pitchFamily="34" charset="-122"/>
                <a:ea typeface="微软雅黑" panose="020B0503020204020204" pitchFamily="34" charset="-122"/>
              </a:rPr>
              <a:t>中国梦、再蓄力，霸主新援大对决</a:t>
            </a:r>
          </a:p>
        </p:txBody>
      </p:sp>
      <p:sp>
        <p:nvSpPr>
          <p:cNvPr id="88071" name="TextBox 1"/>
          <p:cNvSpPr txBox="1">
            <a:spLocks noChangeArrowheads="1"/>
          </p:cNvSpPr>
          <p:nvPr/>
        </p:nvSpPr>
        <p:spPr bwMode="auto">
          <a:xfrm>
            <a:off x="5535613" y="5559425"/>
            <a:ext cx="2820987"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400"/>
              </a:lnSpc>
            </a:pPr>
            <a:r>
              <a:rPr lang="en-US" altLang="zh-CN" sz="1100">
                <a:solidFill>
                  <a:srgbClr val="000000"/>
                </a:solidFill>
                <a:latin typeface="微软雅黑" panose="020B0503020204020204" pitchFamily="34" charset="-122"/>
                <a:ea typeface="微软雅黑" panose="020B0503020204020204" pitchFamily="34" charset="-122"/>
              </a:rPr>
              <a:t>2014月10月-2015年5月  </a:t>
            </a:r>
          </a:p>
          <a:p>
            <a:pPr eaLnBrk="1" hangingPunct="1">
              <a:lnSpc>
                <a:spcPts val="2900"/>
              </a:lnSpc>
            </a:pPr>
            <a:r>
              <a:rPr lang="en-US" altLang="zh-CN" sz="2200">
                <a:solidFill>
                  <a:srgbClr val="365B9D"/>
                </a:solidFill>
                <a:latin typeface="微软雅黑" panose="020B0503020204020204" pitchFamily="34" charset="-122"/>
                <a:ea typeface="微软雅黑" panose="020B0503020204020204" pitchFamily="34" charset="-122"/>
              </a:rPr>
              <a:t>全网独家  </a:t>
            </a:r>
          </a:p>
          <a:p>
            <a:pPr eaLnBrk="1" hangingPunct="1">
              <a:lnSpc>
                <a:spcPts val="1500"/>
              </a:lnSpc>
            </a:pPr>
            <a:r>
              <a:rPr lang="en-US" altLang="zh-CN" sz="1200">
                <a:solidFill>
                  <a:srgbClr val="0A68AC"/>
                </a:solidFill>
                <a:latin typeface="微软雅黑" panose="020B0503020204020204" pitchFamily="34" charset="-122"/>
                <a:ea typeface="微软雅黑" panose="020B0503020204020204" pitchFamily="34" charset="-122"/>
              </a:rPr>
              <a:t>EUROLEAGUE  BASKETBALL欧冠篮球  </a:t>
            </a:r>
          </a:p>
          <a:p>
            <a:pPr eaLnBrk="1" hangingPunct="1">
              <a:lnSpc>
                <a:spcPts val="1600"/>
              </a:lnSpc>
            </a:pPr>
            <a:r>
              <a:rPr lang="en-US" altLang="zh-CN" sz="1200">
                <a:solidFill>
                  <a:srgbClr val="000000"/>
                </a:solidFill>
                <a:latin typeface="微软雅黑" panose="020B0503020204020204" pitchFamily="34" charset="-122"/>
                <a:ea typeface="微软雅黑" panose="020B0503020204020204" pitchFamily="34" charset="-122"/>
              </a:rPr>
              <a:t>欧罗巴、篮球潮，豪门对决不能漏</a:t>
            </a:r>
          </a:p>
        </p:txBody>
      </p:sp>
      <p:sp>
        <p:nvSpPr>
          <p:cNvPr id="88072" name="TextBox 1"/>
          <p:cNvSpPr txBox="1">
            <a:spLocks noChangeArrowheads="1"/>
          </p:cNvSpPr>
          <p:nvPr/>
        </p:nvSpPr>
        <p:spPr bwMode="auto">
          <a:xfrm>
            <a:off x="9080500" y="5470525"/>
            <a:ext cx="2868613"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5400" algn="l"/>
              </a:tabLst>
              <a:defRPr>
                <a:solidFill>
                  <a:schemeClr val="tx1"/>
                </a:solidFill>
                <a:latin typeface="Arial" panose="020B0604020202020204" pitchFamily="34" charset="0"/>
                <a:ea typeface="宋体" panose="02010600030101010101" pitchFamily="2" charset="-122"/>
              </a:defRPr>
            </a:lvl1pPr>
            <a:lvl2pPr marL="742950" indent="-285750">
              <a:tabLst>
                <a:tab pos="25400" algn="l"/>
              </a:tabLst>
              <a:defRPr>
                <a:solidFill>
                  <a:schemeClr val="tx1"/>
                </a:solidFill>
                <a:latin typeface="Arial" panose="020B0604020202020204" pitchFamily="34" charset="0"/>
                <a:ea typeface="宋体" panose="02010600030101010101" pitchFamily="2" charset="-122"/>
              </a:defRPr>
            </a:lvl2pPr>
            <a:lvl3pPr marL="1143000" indent="-228600">
              <a:tabLst>
                <a:tab pos="25400" algn="l"/>
              </a:tabLst>
              <a:defRPr>
                <a:solidFill>
                  <a:schemeClr val="tx1"/>
                </a:solidFill>
                <a:latin typeface="Arial" panose="020B0604020202020204" pitchFamily="34" charset="0"/>
                <a:ea typeface="宋体" panose="02010600030101010101" pitchFamily="2" charset="-122"/>
              </a:defRPr>
            </a:lvl3pPr>
            <a:lvl4pPr marL="1600200" indent="-228600">
              <a:tabLst>
                <a:tab pos="25400" algn="l"/>
              </a:tabLst>
              <a:defRPr>
                <a:solidFill>
                  <a:schemeClr val="tx1"/>
                </a:solidFill>
                <a:latin typeface="Arial" panose="020B0604020202020204" pitchFamily="34" charset="0"/>
                <a:ea typeface="宋体" panose="02010600030101010101" pitchFamily="2" charset="-122"/>
              </a:defRPr>
            </a:lvl4pPr>
            <a:lvl5pPr marL="2057400" indent="-228600">
              <a:tabLst>
                <a:tab pos="254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54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54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54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54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1400"/>
              </a:lnSpc>
            </a:pPr>
            <a:r>
              <a:rPr lang="en-US" altLang="zh-CN">
                <a:latin typeface="微软雅黑" panose="020B0503020204020204" pitchFamily="34" charset="-122"/>
                <a:ea typeface="微软雅黑" panose="020B0503020204020204" pitchFamily="34" charset="-122"/>
              </a:rPr>
              <a:t>	</a:t>
            </a:r>
            <a:r>
              <a:rPr lang="en-US" altLang="zh-CN" sz="1100">
                <a:solidFill>
                  <a:srgbClr val="000000"/>
                </a:solidFill>
                <a:latin typeface="微软雅黑" panose="020B0503020204020204" pitchFamily="34" charset="-122"/>
                <a:ea typeface="微软雅黑" panose="020B0503020204020204" pitchFamily="34" charset="-122"/>
              </a:rPr>
              <a:t>2013年12月5日-2015年  </a:t>
            </a:r>
          </a:p>
          <a:p>
            <a:pPr eaLnBrk="1" hangingPunct="1">
              <a:lnSpc>
                <a:spcPts val="2900"/>
              </a:lnSpc>
            </a:pPr>
            <a:r>
              <a:rPr lang="en-US" altLang="zh-CN">
                <a:latin typeface="微软雅黑" panose="020B0503020204020204" pitchFamily="34" charset="-122"/>
                <a:ea typeface="微软雅黑" panose="020B0503020204020204" pitchFamily="34" charset="-122"/>
              </a:rPr>
              <a:t>	</a:t>
            </a:r>
            <a:r>
              <a:rPr lang="en-US" altLang="zh-CN" sz="2200">
                <a:solidFill>
                  <a:srgbClr val="365B9D"/>
                </a:solidFill>
                <a:latin typeface="微软雅黑" panose="020B0503020204020204" pitchFamily="34" charset="-122"/>
                <a:ea typeface="微软雅黑" panose="020B0503020204020204" pitchFamily="34" charset="-122"/>
              </a:rPr>
              <a:t>NBA中国官方互联网  </a:t>
            </a:r>
          </a:p>
          <a:p>
            <a:pPr eaLnBrk="1" hangingPunct="1">
              <a:lnSpc>
                <a:spcPts val="2800"/>
              </a:lnSpc>
            </a:pPr>
            <a:r>
              <a:rPr lang="en-US" altLang="zh-CN">
                <a:latin typeface="微软雅黑" panose="020B0503020204020204" pitchFamily="34" charset="-122"/>
                <a:ea typeface="微软雅黑" panose="020B0503020204020204" pitchFamily="34" charset="-122"/>
              </a:rPr>
              <a:t>	</a:t>
            </a:r>
            <a:r>
              <a:rPr lang="en-US" altLang="zh-CN" sz="2200">
                <a:solidFill>
                  <a:srgbClr val="365B9D"/>
                </a:solidFill>
                <a:latin typeface="微软雅黑" panose="020B0503020204020204" pitchFamily="34" charset="-122"/>
                <a:ea typeface="微软雅黑" panose="020B0503020204020204" pitchFamily="34" charset="-122"/>
              </a:rPr>
              <a:t>电视播出合作伙伴</a:t>
            </a:r>
          </a:p>
          <a:p>
            <a:pPr eaLnBrk="1" hangingPunct="1">
              <a:lnSpc>
                <a:spcPts val="1300"/>
              </a:lnSpc>
            </a:pPr>
            <a:r>
              <a:rPr lang="en-US" altLang="zh-CN" sz="1200">
                <a:solidFill>
                  <a:srgbClr val="252525"/>
                </a:solidFill>
                <a:latin typeface="微软雅黑" panose="020B0503020204020204" pitchFamily="34" charset="-122"/>
                <a:ea typeface="微软雅黑" panose="020B0503020204020204" pitchFamily="34" charset="-122"/>
              </a:rPr>
              <a:t>在超级电视和乐视盒⼦子播出</a:t>
            </a:r>
            <a:r>
              <a:rPr lang="en-US" altLang="zh-CN" sz="1200">
                <a:solidFill>
                  <a:srgbClr val="252525"/>
                </a:solidFill>
                <a:latin typeface="微软雅黑" panose="020B0503020204020204" pitchFamily="34" charset="-122"/>
                <a:ea typeface="微软雅黑" panose="020B0503020204020204" pitchFamily="34" charset="-122"/>
                <a:cs typeface="Times New Roman" panose="02020603050405020304" pitchFamily="18" charset="0"/>
              </a:rPr>
              <a:t>NBA</a:t>
            </a:r>
            <a:r>
              <a:rPr lang="en-US" altLang="zh-CN" sz="1200">
                <a:solidFill>
                  <a:srgbClr val="252525"/>
                </a:solidFill>
                <a:latin typeface="微软雅黑" panose="020B0503020204020204" pitchFamily="34" charset="-122"/>
                <a:ea typeface="微软雅黑" panose="020B0503020204020204" pitchFamily="34" charset="-122"/>
              </a:rPr>
              <a:t>赛事。</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2244388" cy="683895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 name="connsiteX4" fmla="*/ 0 w 12192000"/>
              <a:gd name="connsiteY4" fmla="*/ 6858000 h 6858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192000" h="6858000">
                <a:moveTo>
                  <a:pt x="0" y="6858000"/>
                </a:moveTo>
                <a:lnTo>
                  <a:pt x="12192000" y="6858000"/>
                </a:lnTo>
                <a:lnTo>
                  <a:pt x="12192000" y="0"/>
                </a:lnTo>
                <a:lnTo>
                  <a:pt x="0" y="0"/>
                </a:lnTo>
                <a:lnTo>
                  <a:pt x="0" y="68580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Freeform 3"/>
          <p:cNvSpPr/>
          <p:nvPr/>
        </p:nvSpPr>
        <p:spPr>
          <a:xfrm>
            <a:off x="3702050" y="2246313"/>
            <a:ext cx="4875213" cy="2139950"/>
          </a:xfrm>
          <a:custGeom>
            <a:avLst/>
            <a:gdLst>
              <a:gd name="connsiteX0" fmla="*/ 101464 w 4854785"/>
              <a:gd name="connsiteY0" fmla="*/ 523760 h 2145684"/>
              <a:gd name="connsiteX1" fmla="*/ 4509789 w 4854785"/>
              <a:gd name="connsiteY1" fmla="*/ 0 h 2145684"/>
              <a:gd name="connsiteX2" fmla="*/ 4779322 w 4854785"/>
              <a:gd name="connsiteY2" fmla="*/ 679677 h 2145684"/>
              <a:gd name="connsiteX3" fmla="*/ 4845170 w 4854785"/>
              <a:gd name="connsiteY3" fmla="*/ 1533941 h 2145684"/>
              <a:gd name="connsiteX4" fmla="*/ 145868 w 4854785"/>
              <a:gd name="connsiteY4" fmla="*/ 2145684 h 2145684"/>
              <a:gd name="connsiteX5" fmla="*/ 0 w 4854785"/>
              <a:gd name="connsiteY5" fmla="*/ 1261977 h 2145684"/>
              <a:gd name="connsiteX6" fmla="*/ 101464 w 4854785"/>
              <a:gd name="connsiteY6" fmla="*/ 523760 h 2145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854785" h="2145684">
                <a:moveTo>
                  <a:pt x="101464" y="523760"/>
                </a:moveTo>
                <a:lnTo>
                  <a:pt x="4509789" y="0"/>
                </a:lnTo>
                <a:cubicBezTo>
                  <a:pt x="4630610" y="213014"/>
                  <a:pt x="4721318" y="441750"/>
                  <a:pt x="4779322" y="679677"/>
                </a:cubicBezTo>
                <a:cubicBezTo>
                  <a:pt x="4847414" y="958983"/>
                  <a:pt x="4869653" y="1247499"/>
                  <a:pt x="4845170" y="1533941"/>
                </a:cubicBezTo>
                <a:lnTo>
                  <a:pt x="145868" y="2145684"/>
                </a:lnTo>
                <a:cubicBezTo>
                  <a:pt x="49198" y="1861086"/>
                  <a:pt x="-79" y="1562545"/>
                  <a:pt x="0" y="1261977"/>
                </a:cubicBezTo>
                <a:cubicBezTo>
                  <a:pt x="67" y="1012433"/>
                  <a:pt x="34203" y="764068"/>
                  <a:pt x="101464" y="523760"/>
                </a:cubicBezTo>
              </a:path>
            </a:pathLst>
          </a:custGeom>
          <a:solidFill>
            <a:srgbClr val="6060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890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 y="76200"/>
            <a:ext cx="12180888" cy="676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43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4950" y="0"/>
            <a:ext cx="9234488"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5" name="TextBox 1"/>
          <p:cNvSpPr txBox="1">
            <a:spLocks noChangeArrowheads="1"/>
          </p:cNvSpPr>
          <p:nvPr/>
        </p:nvSpPr>
        <p:spPr bwMode="auto">
          <a:xfrm>
            <a:off x="4033838" y="3651250"/>
            <a:ext cx="18462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700"/>
              </a:lnSpc>
            </a:pPr>
            <a:r>
              <a:rPr lang="en-US" altLang="zh-CN" sz="3600">
                <a:solidFill>
                  <a:srgbClr val="FFFFFF"/>
                </a:solidFill>
                <a:latin typeface="微软雅黑" panose="020B0503020204020204" pitchFamily="34" charset="-122"/>
                <a:ea typeface="微软雅黑" panose="020B0503020204020204" pitchFamily="34" charset="-122"/>
              </a:rPr>
              <a:t>品牌独享</a:t>
            </a:r>
          </a:p>
        </p:txBody>
      </p:sp>
      <p:sp>
        <p:nvSpPr>
          <p:cNvPr id="89096" name="TextBox 1"/>
          <p:cNvSpPr txBox="1">
            <a:spLocks noChangeArrowheads="1"/>
          </p:cNvSpPr>
          <p:nvPr/>
        </p:nvSpPr>
        <p:spPr bwMode="auto">
          <a:xfrm>
            <a:off x="369888" y="3406775"/>
            <a:ext cx="32543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1409700" algn="l"/>
              </a:tabLst>
              <a:defRPr>
                <a:solidFill>
                  <a:schemeClr val="tx1"/>
                </a:solidFill>
                <a:latin typeface="Arial" panose="020B0604020202020204" pitchFamily="34" charset="0"/>
                <a:ea typeface="宋体" panose="02010600030101010101" pitchFamily="2" charset="-122"/>
              </a:defRPr>
            </a:lvl1pPr>
            <a:lvl2pPr marL="742950" indent="-285750">
              <a:tabLst>
                <a:tab pos="1409700" algn="l"/>
              </a:tabLst>
              <a:defRPr>
                <a:solidFill>
                  <a:schemeClr val="tx1"/>
                </a:solidFill>
                <a:latin typeface="Arial" panose="020B0604020202020204" pitchFamily="34" charset="0"/>
                <a:ea typeface="宋体" panose="02010600030101010101" pitchFamily="2" charset="-122"/>
              </a:defRPr>
            </a:lvl2pPr>
            <a:lvl3pPr marL="1143000" indent="-228600">
              <a:tabLst>
                <a:tab pos="1409700" algn="l"/>
              </a:tabLst>
              <a:defRPr>
                <a:solidFill>
                  <a:schemeClr val="tx1"/>
                </a:solidFill>
                <a:latin typeface="Arial" panose="020B0604020202020204" pitchFamily="34" charset="0"/>
                <a:ea typeface="宋体" panose="02010600030101010101" pitchFamily="2" charset="-122"/>
              </a:defRPr>
            </a:lvl3pPr>
            <a:lvl4pPr marL="1600200" indent="-228600">
              <a:tabLst>
                <a:tab pos="1409700" algn="l"/>
              </a:tabLst>
              <a:defRPr>
                <a:solidFill>
                  <a:schemeClr val="tx1"/>
                </a:solidFill>
                <a:latin typeface="Arial" panose="020B0604020202020204" pitchFamily="34" charset="0"/>
                <a:ea typeface="宋体" panose="02010600030101010101" pitchFamily="2" charset="-122"/>
              </a:defRPr>
            </a:lvl4pPr>
            <a:lvl5pPr marL="2057400" indent="-228600">
              <a:tabLst>
                <a:tab pos="14097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14097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14097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14097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14097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400"/>
              </a:lnSpc>
            </a:pPr>
            <a:r>
              <a:rPr lang="en-US" altLang="zh-CN" sz="2400">
                <a:solidFill>
                  <a:srgbClr val="0D0D0D"/>
                </a:solidFill>
                <a:latin typeface="微软雅黑" panose="020B0503020204020204" pitchFamily="34" charset="-122"/>
                <a:ea typeface="微软雅黑" panose="020B0503020204020204" pitchFamily="34" charset="-122"/>
              </a:rPr>
              <a:t>中网公开赛/上海大师赛</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200"/>
              </a:lnSpc>
            </a:pPr>
            <a:r>
              <a:rPr lang="en-US" altLang="zh-CN">
                <a:latin typeface="Century Gothic" panose="020B0502020202020204" pitchFamily="34" charset="0"/>
                <a:ea typeface="微软雅黑" panose="020B0503020204020204" pitchFamily="34" charset="-122"/>
              </a:rPr>
              <a:t>	</a:t>
            </a:r>
            <a:r>
              <a:rPr lang="en-US" altLang="zh-CN">
                <a:solidFill>
                  <a:srgbClr val="0D0D0D"/>
                </a:solidFill>
                <a:latin typeface="微软雅黑" panose="020B0503020204020204" pitchFamily="34" charset="-122"/>
                <a:ea typeface="微软雅黑" panose="020B0503020204020204" pitchFamily="34" charset="-122"/>
              </a:rPr>
              <a:t>9月22日-10月6日</a:t>
            </a:r>
          </a:p>
        </p:txBody>
      </p:sp>
      <p:sp>
        <p:nvSpPr>
          <p:cNvPr id="89097" name="TextBox 1"/>
          <p:cNvSpPr txBox="1">
            <a:spLocks noChangeArrowheads="1"/>
          </p:cNvSpPr>
          <p:nvPr/>
        </p:nvSpPr>
        <p:spPr bwMode="auto">
          <a:xfrm>
            <a:off x="8659813" y="3052763"/>
            <a:ext cx="3317875"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54000" algn="l"/>
              </a:tabLst>
              <a:defRPr>
                <a:solidFill>
                  <a:schemeClr val="tx1"/>
                </a:solidFill>
                <a:latin typeface="Arial" panose="020B0604020202020204" pitchFamily="34" charset="0"/>
                <a:ea typeface="宋体" panose="02010600030101010101" pitchFamily="2" charset="-122"/>
              </a:defRPr>
            </a:lvl1pPr>
            <a:lvl2pPr marL="742950" indent="-285750">
              <a:tabLst>
                <a:tab pos="254000" algn="l"/>
              </a:tabLst>
              <a:defRPr>
                <a:solidFill>
                  <a:schemeClr val="tx1"/>
                </a:solidFill>
                <a:latin typeface="Arial" panose="020B0604020202020204" pitchFamily="34" charset="0"/>
                <a:ea typeface="宋体" panose="02010600030101010101" pitchFamily="2" charset="-122"/>
              </a:defRPr>
            </a:lvl2pPr>
            <a:lvl3pPr marL="1143000" indent="-228600">
              <a:tabLst>
                <a:tab pos="254000" algn="l"/>
              </a:tabLst>
              <a:defRPr>
                <a:solidFill>
                  <a:schemeClr val="tx1"/>
                </a:solidFill>
                <a:latin typeface="Arial" panose="020B0604020202020204" pitchFamily="34" charset="0"/>
                <a:ea typeface="宋体" panose="02010600030101010101" pitchFamily="2" charset="-122"/>
              </a:defRPr>
            </a:lvl3pPr>
            <a:lvl4pPr marL="1600200" indent="-228600">
              <a:tabLst>
                <a:tab pos="254000" algn="l"/>
              </a:tabLst>
              <a:defRPr>
                <a:solidFill>
                  <a:schemeClr val="tx1"/>
                </a:solidFill>
                <a:latin typeface="Arial" panose="020B0604020202020204" pitchFamily="34" charset="0"/>
                <a:ea typeface="宋体" panose="02010600030101010101" pitchFamily="2" charset="-122"/>
              </a:defRPr>
            </a:lvl4pPr>
            <a:lvl5pPr marL="2057400" indent="-228600">
              <a:tabLst>
                <a:tab pos="2540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540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540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540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540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2300"/>
              </a:lnSpc>
            </a:pPr>
            <a:r>
              <a:rPr lang="en-US" altLang="zh-CN">
                <a:latin typeface="Century Gothic" panose="020B0502020202020204" pitchFamily="34" charset="0"/>
                <a:ea typeface="微软雅黑" panose="020B0503020204020204" pitchFamily="34" charset="-122"/>
              </a:rPr>
              <a:t>	</a:t>
            </a:r>
            <a:r>
              <a:rPr lang="en-US" altLang="zh-CN">
                <a:solidFill>
                  <a:srgbClr val="000000"/>
                </a:solidFill>
                <a:latin typeface="微软雅黑" panose="020B0503020204020204" pitchFamily="34" charset="-122"/>
                <a:ea typeface="微软雅黑" panose="020B0503020204020204" pitchFamily="34" charset="-122"/>
              </a:rPr>
              <a:t>全年持续性项目</a:t>
            </a: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1000"/>
              </a:lnSpc>
            </a:pPr>
            <a:endParaRPr lang="en-US" altLang="zh-CN">
              <a:latin typeface="Century Gothic" panose="020B0502020202020204" pitchFamily="34" charset="0"/>
              <a:ea typeface="微软雅黑" panose="020B0503020204020204" pitchFamily="34" charset="-122"/>
            </a:endParaRPr>
          </a:p>
          <a:p>
            <a:pPr eaLnBrk="1" hangingPunct="1">
              <a:lnSpc>
                <a:spcPts val="3300"/>
              </a:lnSpc>
            </a:pPr>
            <a:r>
              <a:rPr lang="en-US" altLang="zh-CN" sz="2400">
                <a:solidFill>
                  <a:srgbClr val="000000"/>
                </a:solidFill>
                <a:latin typeface="微软雅黑" panose="020B0503020204020204" pitchFamily="34" charset="-122"/>
                <a:ea typeface="微软雅黑" panose="020B0503020204020204" pitchFamily="34" charset="-122"/>
              </a:rPr>
              <a:t>WTA+ATP网球系列赛事</a:t>
            </a:r>
          </a:p>
        </p:txBody>
      </p:sp>
      <p:sp>
        <p:nvSpPr>
          <p:cNvPr id="89098" name="TextBox 1"/>
          <p:cNvSpPr txBox="1">
            <a:spLocks noChangeArrowheads="1"/>
          </p:cNvSpPr>
          <p:nvPr/>
        </p:nvSpPr>
        <p:spPr bwMode="auto">
          <a:xfrm>
            <a:off x="4017963" y="2452688"/>
            <a:ext cx="41036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a:tabLst>
                <a:tab pos="2133600" algn="l"/>
                <a:tab pos="2832100" algn="l"/>
              </a:tabLst>
              <a:defRPr>
                <a:solidFill>
                  <a:schemeClr val="tx1"/>
                </a:solidFill>
                <a:latin typeface="Arial" panose="020B0604020202020204" pitchFamily="34" charset="0"/>
                <a:ea typeface="宋体" panose="02010600030101010101" pitchFamily="2" charset="-122"/>
              </a:defRPr>
            </a:lvl1pPr>
            <a:lvl2pPr marL="742950" indent="-285750">
              <a:tabLst>
                <a:tab pos="2133600" algn="l"/>
                <a:tab pos="2832100" algn="l"/>
              </a:tabLst>
              <a:defRPr>
                <a:solidFill>
                  <a:schemeClr val="tx1"/>
                </a:solidFill>
                <a:latin typeface="Arial" panose="020B0604020202020204" pitchFamily="34" charset="0"/>
                <a:ea typeface="宋体" panose="02010600030101010101" pitchFamily="2" charset="-122"/>
              </a:defRPr>
            </a:lvl2pPr>
            <a:lvl3pPr marL="1143000" indent="-228600">
              <a:tabLst>
                <a:tab pos="2133600" algn="l"/>
                <a:tab pos="2832100" algn="l"/>
              </a:tabLst>
              <a:defRPr>
                <a:solidFill>
                  <a:schemeClr val="tx1"/>
                </a:solidFill>
                <a:latin typeface="Arial" panose="020B0604020202020204" pitchFamily="34" charset="0"/>
                <a:ea typeface="宋体" panose="02010600030101010101" pitchFamily="2" charset="-122"/>
              </a:defRPr>
            </a:lvl3pPr>
            <a:lvl4pPr marL="1600200" indent="-228600">
              <a:tabLst>
                <a:tab pos="2133600" algn="l"/>
                <a:tab pos="2832100" algn="l"/>
              </a:tabLst>
              <a:defRPr>
                <a:solidFill>
                  <a:schemeClr val="tx1"/>
                </a:solidFill>
                <a:latin typeface="Arial" panose="020B0604020202020204" pitchFamily="34" charset="0"/>
                <a:ea typeface="宋体" panose="02010600030101010101" pitchFamily="2" charset="-122"/>
              </a:defRPr>
            </a:lvl4pPr>
            <a:lvl5pPr marL="2057400" indent="-228600">
              <a:tabLst>
                <a:tab pos="2133600" algn="l"/>
                <a:tab pos="2832100" algn="l"/>
              </a:tabLst>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tabLst>
                <a:tab pos="2133600" algn="l"/>
                <a:tab pos="2832100" algn="l"/>
              </a:tabLs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tabLst>
                <a:tab pos="2133600" algn="l"/>
                <a:tab pos="2832100" algn="l"/>
              </a:tabLs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tabLst>
                <a:tab pos="2133600" algn="l"/>
                <a:tab pos="2832100" algn="l"/>
              </a:tabLs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tabLst>
                <a:tab pos="2133600" algn="l"/>
                <a:tab pos="2832100" algn="l"/>
              </a:tabLs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endParaRPr lang="en-US" altLang="zh-CN" sz="4000">
              <a:solidFill>
                <a:srgbClr val="000000"/>
              </a:solidFill>
              <a:latin typeface="微软雅黑" panose="020B0503020204020204" pitchFamily="34" charset="-122"/>
              <a:ea typeface="微软雅黑" panose="020B0503020204020204" pitchFamily="34" charset="-122"/>
            </a:endParaRPr>
          </a:p>
          <a:p>
            <a:pPr eaLnBrk="1" hangingPunct="1">
              <a:lnSpc>
                <a:spcPts val="5000"/>
              </a:lnSpc>
            </a:pPr>
            <a:r>
              <a:rPr lang="en-US" altLang="zh-CN" sz="4000">
                <a:solidFill>
                  <a:srgbClr val="000000"/>
                </a:solidFill>
                <a:latin typeface="微软雅黑" panose="020B0503020204020204" pitchFamily="34" charset="-122"/>
                <a:ea typeface="微软雅黑" panose="020B0503020204020204" pitchFamily="34" charset="-122"/>
              </a:rPr>
              <a:t>乐视体育</a:t>
            </a:r>
            <a:r>
              <a:rPr lang="en-US" altLang="zh-CN" sz="4000">
                <a:solidFill>
                  <a:srgbClr val="FFFF00"/>
                </a:solidFill>
                <a:latin typeface="微软雅黑" panose="020B0503020204020204" pitchFamily="34" charset="-122"/>
                <a:ea typeface="微软雅黑" panose="020B0503020204020204" pitchFamily="34" charset="-122"/>
              </a:rPr>
              <a:t>高</a:t>
            </a:r>
            <a:r>
              <a:rPr lang="zh-CN" altLang="en-US" sz="4000">
                <a:solidFill>
                  <a:srgbClr val="FFFF00"/>
                </a:solidFill>
                <a:latin typeface="微软雅黑" panose="020B0503020204020204" pitchFamily="34" charset="-122"/>
                <a:ea typeface="微软雅黑" panose="020B0503020204020204" pitchFamily="34" charset="-122"/>
              </a:rPr>
              <a:t>清独播</a:t>
            </a:r>
            <a:endParaRPr lang="en-US" altLang="zh-CN" sz="4000">
              <a:solidFill>
                <a:srgbClr val="FFFF00"/>
              </a:solidFill>
              <a:latin typeface="微软雅黑" panose="020B0503020204020204" pitchFamily="34" charset="-122"/>
              <a:ea typeface="微软雅黑" panose="020B0503020204020204" pitchFamily="34" charset="-122"/>
            </a:endParaRPr>
          </a:p>
          <a:p>
            <a:pPr eaLnBrk="1" hangingPunct="1">
              <a:lnSpc>
                <a:spcPts val="3900"/>
              </a:lnSpc>
            </a:pPr>
            <a:r>
              <a:rPr lang="en-US" altLang="zh-CN">
                <a:latin typeface="Century Gothic" panose="020B0502020202020204" pitchFamily="34" charset="0"/>
                <a:ea typeface="微软雅黑" panose="020B0503020204020204" pitchFamily="34" charset="-122"/>
              </a:rPr>
              <a:t>	</a:t>
            </a:r>
            <a:r>
              <a:rPr lang="en-US" altLang="zh-CN" sz="3600">
                <a:solidFill>
                  <a:srgbClr val="FFFFFF"/>
                </a:solidFill>
                <a:latin typeface="微软雅黑" panose="020B0503020204020204" pitchFamily="34" charset="-122"/>
                <a:ea typeface="微软雅黑" panose="020B0503020204020204" pitchFamily="34" charset="-122"/>
              </a:rPr>
              <a:t>稀缺资源</a:t>
            </a:r>
          </a:p>
        </p:txBody>
      </p:sp>
      <p:sp>
        <p:nvSpPr>
          <p:cNvPr id="89099" name="矩形 11"/>
          <p:cNvSpPr>
            <a:spLocks noChangeArrowheads="1"/>
          </p:cNvSpPr>
          <p:nvPr/>
        </p:nvSpPr>
        <p:spPr bwMode="auto">
          <a:xfrm>
            <a:off x="4033838" y="2711450"/>
            <a:ext cx="2095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Century Gothic" panose="020B0502020202020204" pitchFamily="34" charset="0"/>
                <a:ea typeface="微软雅黑" panose="020B0503020204020204" pitchFamily="34" charset="-122"/>
              </a:rPr>
              <a:t>四大网球无缝接档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图片 2" descr="底.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3805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文本框 15"/>
          <p:cNvSpPr txBox="1">
            <a:spLocks noChangeArrowheads="1"/>
          </p:cNvSpPr>
          <p:nvPr/>
        </p:nvSpPr>
        <p:spPr bwMode="auto">
          <a:xfrm>
            <a:off x="3757613" y="3706813"/>
            <a:ext cx="4697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a:solidFill>
                  <a:srgbClr val="262626"/>
                </a:solidFill>
                <a:latin typeface="微软雅黑" panose="020B0503020204020204" pitchFamily="34" charset="-122"/>
                <a:ea typeface="微软雅黑" panose="020B0503020204020204" pitchFamily="34" charset="-122"/>
              </a:rPr>
              <a:t>有屏幕的地方，就有乐视</a:t>
            </a:r>
          </a:p>
        </p:txBody>
      </p:sp>
      <p:sp>
        <p:nvSpPr>
          <p:cNvPr id="31" name="等腰三角形 30"/>
          <p:cNvSpPr>
            <a:spLocks noChangeArrowheads="1"/>
          </p:cNvSpPr>
          <p:nvPr/>
        </p:nvSpPr>
        <p:spPr bwMode="auto">
          <a:xfrm>
            <a:off x="3302000" y="3870325"/>
            <a:ext cx="349250" cy="249238"/>
          </a:xfrm>
          <a:prstGeom prst="triangle">
            <a:avLst>
              <a:gd name="adj" fmla="val 50000"/>
            </a:avLst>
          </a:prstGeom>
          <a:solidFill>
            <a:srgbClr val="D6486C"/>
          </a:solidFill>
          <a:ln>
            <a:noFill/>
          </a:ln>
          <a:effectLst/>
        </p:spPr>
        <p:txBody>
          <a:bodyPr anchor="ctr"/>
          <a:lstStyle/>
          <a:p>
            <a:pPr algn="ctr" eaLnBrk="1" fontAlgn="auto" hangingPunct="1">
              <a:spcBef>
                <a:spcPts val="0"/>
              </a:spcBef>
              <a:spcAft>
                <a:spcPts val="0"/>
              </a:spcAft>
              <a:defRPr/>
            </a:pPr>
            <a:endParaRPr lang="zh-CN" altLang="en-US">
              <a:solidFill>
                <a:schemeClr val="lt1"/>
              </a:solidFill>
              <a:latin typeface="+mn-ea"/>
              <a:ea typeface="+mn-ea"/>
            </a:endParaRPr>
          </a:p>
        </p:txBody>
      </p:sp>
      <p:sp>
        <p:nvSpPr>
          <p:cNvPr id="32" name="等腰三角形 31"/>
          <p:cNvSpPr>
            <a:spLocks noChangeArrowheads="1"/>
          </p:cNvSpPr>
          <p:nvPr/>
        </p:nvSpPr>
        <p:spPr bwMode="auto">
          <a:xfrm rot="10800000">
            <a:off x="8547100" y="3870325"/>
            <a:ext cx="349250" cy="249238"/>
          </a:xfrm>
          <a:prstGeom prst="triangle">
            <a:avLst>
              <a:gd name="adj" fmla="val 50000"/>
            </a:avLst>
          </a:prstGeom>
          <a:solidFill>
            <a:srgbClr val="108DE4"/>
          </a:solidFill>
          <a:ln>
            <a:noFill/>
          </a:ln>
          <a:effectLst/>
        </p:spPr>
        <p:txBody>
          <a:bodyPr anchor="ctr"/>
          <a:lstStyle/>
          <a:p>
            <a:pPr algn="ctr" eaLnBrk="1" fontAlgn="auto" hangingPunct="1">
              <a:spcBef>
                <a:spcPts val="0"/>
              </a:spcBef>
              <a:spcAft>
                <a:spcPts val="0"/>
              </a:spcAft>
              <a:defRPr/>
            </a:pPr>
            <a:endParaRPr lang="zh-CN" altLang="en-US">
              <a:solidFill>
                <a:schemeClr val="lt1"/>
              </a:solidFill>
              <a:latin typeface="+mn-ea"/>
              <a:ea typeface="+mn-ea"/>
            </a:endParaRPr>
          </a:p>
        </p:txBody>
      </p:sp>
      <p:sp>
        <p:nvSpPr>
          <p:cNvPr id="33" name="椭圆 32"/>
          <p:cNvSpPr/>
          <p:nvPr/>
        </p:nvSpPr>
        <p:spPr>
          <a:xfrm>
            <a:off x="3794125" y="2857500"/>
            <a:ext cx="719138" cy="720725"/>
          </a:xfrm>
          <a:prstGeom prst="ellipse">
            <a:avLst/>
          </a:prstGeom>
          <a:solidFill>
            <a:srgbClr val="DF81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34" name="椭圆 33"/>
          <p:cNvSpPr/>
          <p:nvPr/>
        </p:nvSpPr>
        <p:spPr>
          <a:xfrm>
            <a:off x="4765675" y="2857500"/>
            <a:ext cx="720725" cy="720725"/>
          </a:xfrm>
          <a:prstGeom prst="ellipse">
            <a:avLst/>
          </a:prstGeom>
          <a:solidFill>
            <a:srgbClr val="E4D3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35" name="椭圆 34"/>
          <p:cNvSpPr/>
          <p:nvPr/>
        </p:nvSpPr>
        <p:spPr>
          <a:xfrm>
            <a:off x="5737225" y="2857500"/>
            <a:ext cx="720725" cy="720725"/>
          </a:xfrm>
          <a:prstGeom prst="ellipse">
            <a:avLst/>
          </a:prstGeom>
          <a:solidFill>
            <a:srgbClr val="A5CC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36" name="椭圆 35"/>
          <p:cNvSpPr/>
          <p:nvPr/>
        </p:nvSpPr>
        <p:spPr>
          <a:xfrm>
            <a:off x="6710363" y="2857500"/>
            <a:ext cx="719137" cy="720725"/>
          </a:xfrm>
          <a:prstGeom prst="ellipse">
            <a:avLst/>
          </a:prstGeom>
          <a:solidFill>
            <a:srgbClr val="95B7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37" name="椭圆 36"/>
          <p:cNvSpPr/>
          <p:nvPr/>
        </p:nvSpPr>
        <p:spPr>
          <a:xfrm>
            <a:off x="7681913" y="2857500"/>
            <a:ext cx="720725" cy="720725"/>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pic>
        <p:nvPicPr>
          <p:cNvPr id="90123" name="图片 21" descr="1.png"/>
          <p:cNvPicPr>
            <a:picLocks noChangeAspect="1"/>
          </p:cNvPicPr>
          <p:nvPr/>
        </p:nvPicPr>
        <p:blipFill>
          <a:blip r:embed="rId3">
            <a:grayscl/>
            <a:biLevel thresh="50000"/>
            <a:extLst>
              <a:ext uri="{28A0092B-C50C-407E-A947-70E740481C1C}">
                <a14:useLocalDpi xmlns:a14="http://schemas.microsoft.com/office/drawing/2010/main" val="0"/>
              </a:ext>
            </a:extLst>
          </a:blip>
          <a:srcRect/>
          <a:stretch>
            <a:fillRect/>
          </a:stretch>
        </p:blipFill>
        <p:spPr bwMode="auto">
          <a:xfrm>
            <a:off x="5835650" y="3024188"/>
            <a:ext cx="514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4" name="图片 22" descr="2.png"/>
          <p:cNvPicPr>
            <a:picLocks noChangeAspect="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4886325" y="3006725"/>
            <a:ext cx="48418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5" name="图片 23" descr="3.png"/>
          <p:cNvPicPr>
            <a:picLocks noChangeAspect="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6781800" y="3028950"/>
            <a:ext cx="58896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6" name="图片 24" descr="5.png"/>
          <p:cNvPicPr>
            <a:picLocks noChangeAspect="1"/>
          </p:cNvPicPr>
          <p:nvPr/>
        </p:nvPicPr>
        <p:blipFill>
          <a:blip r:embed="rId6">
            <a:grayscl/>
            <a:biLevel thresh="50000"/>
            <a:extLst>
              <a:ext uri="{28A0092B-C50C-407E-A947-70E740481C1C}">
                <a14:useLocalDpi xmlns:a14="http://schemas.microsoft.com/office/drawing/2010/main" val="0"/>
              </a:ext>
            </a:extLst>
          </a:blip>
          <a:srcRect/>
          <a:stretch>
            <a:fillRect/>
          </a:stretch>
        </p:blipFill>
        <p:spPr bwMode="auto">
          <a:xfrm>
            <a:off x="7743825" y="3036888"/>
            <a:ext cx="56197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7" name="图片 25" descr="4.png"/>
          <p:cNvPicPr>
            <a:picLocks noChangeAspect="1"/>
          </p:cNvPicPr>
          <p:nvPr/>
        </p:nvPicPr>
        <p:blipFill>
          <a:blip r:embed="rId7">
            <a:grayscl/>
            <a:biLevel thresh="50000"/>
            <a:extLst>
              <a:ext uri="{28A0092B-C50C-407E-A947-70E740481C1C}">
                <a14:useLocalDpi xmlns:a14="http://schemas.microsoft.com/office/drawing/2010/main" val="0"/>
              </a:ext>
            </a:extLst>
          </a:blip>
          <a:srcRect/>
          <a:stretch>
            <a:fillRect/>
          </a:stretch>
        </p:blipFill>
        <p:spPr bwMode="auto">
          <a:xfrm>
            <a:off x="3987800" y="293370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79415" y="2938074"/>
            <a:ext cx="595242" cy="6549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1840"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67361" y="2941672"/>
            <a:ext cx="9333900" cy="65539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500" tIns="0" rIns="179500" bIns="0" anchor="ctr"/>
          <a:lstStyle/>
          <a:p>
            <a:pPr algn="ctr" defTabSz="911840" eaLnBrk="1" fontAlgn="auto" hangingPunct="1">
              <a:spcBef>
                <a:spcPts val="0"/>
              </a:spcBef>
              <a:spcAft>
                <a:spcPts val="0"/>
              </a:spcAft>
              <a:defRPr/>
            </a:pPr>
            <a:r>
              <a:rPr lang="en-US" altLang="zh-CN" sz="2792">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792"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43128" y="2176031"/>
            <a:ext cx="9286409" cy="77312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1840" eaLnBrk="1" fontAlgn="auto" hangingPunct="1">
              <a:spcBef>
                <a:spcPts val="0"/>
              </a:spcBef>
              <a:spcAft>
                <a:spcPts val="0"/>
              </a:spcAft>
              <a:defRPr/>
            </a:pPr>
            <a:r>
              <a:rPr lang="zh-CN" altLang="en-US" sz="3191" spc="199"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191" spc="199"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792" spc="19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29535" y="2172002"/>
            <a:ext cx="851330" cy="77715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1840"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617786" y="3910131"/>
            <a:ext cx="6887225" cy="1688069"/>
          </a:xfrm>
          <a:prstGeom prst="rect">
            <a:avLst/>
          </a:prstGeom>
          <a:noFill/>
          <a:ln w="25400" cap="flat" cmpd="sng" algn="ctr">
            <a:noFill/>
            <a:prstDash val="solid"/>
          </a:ln>
          <a:effectLst/>
        </p:spPr>
        <p:txBody>
          <a:bodyPr rtlCol="0" anchor="ctr"/>
          <a:lstStyle/>
          <a:p>
            <a:pPr defTabSz="911840" eaLnBrk="1" fontAlgn="auto" hangingPunct="1">
              <a:lnSpc>
                <a:spcPts val="2393"/>
              </a:lnSpc>
              <a:spcBef>
                <a:spcPts val="0"/>
              </a:spcBef>
              <a:spcAft>
                <a:spcPts val="0"/>
              </a:spcAft>
            </a:pP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节</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197" kern="0" dirty="0">
              <a:solidFill>
                <a:srgbClr val="EEECE1">
                  <a:lumMod val="25000"/>
                </a:srgbClr>
              </a:solidFill>
              <a:latin typeface="微软雅黑" panose="020B0503020204020204" pitchFamily="34" charset="-122"/>
              <a:ea typeface="微软雅黑" panose="020B0503020204020204" pitchFamily="34" charset="-122"/>
            </a:endParaRPr>
          </a:p>
          <a:p>
            <a:pPr defTabSz="911840" eaLnBrk="1" fontAlgn="auto" hangingPunct="1">
              <a:lnSpc>
                <a:spcPts val="2393"/>
              </a:lnSpc>
              <a:spcBef>
                <a:spcPts val="0"/>
              </a:spcBef>
              <a:spcAft>
                <a:spcPts val="0"/>
              </a:spcAft>
            </a:pP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197" kern="0" dirty="0">
              <a:solidFill>
                <a:srgbClr val="EEECE1">
                  <a:lumMod val="25000"/>
                </a:srgbClr>
              </a:solidFill>
              <a:latin typeface="微软雅黑" panose="020B0503020204020204" pitchFamily="34" charset="-122"/>
              <a:ea typeface="微软雅黑" panose="020B0503020204020204" pitchFamily="34" charset="-122"/>
            </a:endParaRPr>
          </a:p>
          <a:p>
            <a:pPr defTabSz="911840" eaLnBrk="1" fontAlgn="auto" hangingPunct="1">
              <a:lnSpc>
                <a:spcPts val="2393"/>
              </a:lnSpc>
              <a:spcBef>
                <a:spcPts val="0"/>
              </a:spcBef>
              <a:spcAft>
                <a:spcPts val="0"/>
              </a:spcAft>
            </a:pP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97"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197"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957786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7" descr="10.jpg"/>
          <p:cNvPicPr>
            <a:picLocks noChangeAspect="1"/>
          </p:cNvPicPr>
          <p:nvPr/>
        </p:nvPicPr>
        <p:blipFill>
          <a:blip r:embed="rId2">
            <a:extLst>
              <a:ext uri="{28A0092B-C50C-407E-A947-70E740481C1C}">
                <a14:useLocalDpi xmlns:a14="http://schemas.microsoft.com/office/drawing/2010/main" val="0"/>
              </a:ext>
            </a:extLst>
          </a:blip>
          <a:srcRect t="-2"/>
          <a:stretch>
            <a:fillRect/>
          </a:stretch>
        </p:blipFill>
        <p:spPr bwMode="auto">
          <a:xfrm>
            <a:off x="-261938" y="0"/>
            <a:ext cx="12506326"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线连接符 12"/>
          <p:cNvCxnSpPr/>
          <p:nvPr/>
        </p:nvCxnSpPr>
        <p:spPr>
          <a:xfrm>
            <a:off x="4398963" y="4630738"/>
            <a:ext cx="0" cy="1819275"/>
          </a:xfrm>
          <a:prstGeom prst="line">
            <a:avLst/>
          </a:prstGeom>
          <a:ln w="19050" cmpd="sng">
            <a:solidFill>
              <a:schemeClr val="tx1">
                <a:lumMod val="50000"/>
                <a:lumOff val="50000"/>
              </a:schemeClr>
            </a:solidFill>
            <a:prstDash val="sysDash"/>
            <a:headEnd type="oval"/>
            <a:tailEnd type="oval"/>
          </a:ln>
        </p:spPr>
        <p:style>
          <a:lnRef idx="2">
            <a:schemeClr val="accent1"/>
          </a:lnRef>
          <a:fillRef idx="0">
            <a:schemeClr val="accent1"/>
          </a:fillRef>
          <a:effectRef idx="1">
            <a:schemeClr val="accent1"/>
          </a:effectRef>
          <a:fontRef idx="minor">
            <a:schemeClr val="tx1"/>
          </a:fontRef>
        </p:style>
      </p:cxnSp>
      <p:cxnSp>
        <p:nvCxnSpPr>
          <p:cNvPr id="14" name="直线连接符 13"/>
          <p:cNvCxnSpPr/>
          <p:nvPr/>
        </p:nvCxnSpPr>
        <p:spPr>
          <a:xfrm>
            <a:off x="8591550" y="4637088"/>
            <a:ext cx="0" cy="1817687"/>
          </a:xfrm>
          <a:prstGeom prst="line">
            <a:avLst/>
          </a:prstGeom>
          <a:ln w="19050" cmpd="sng">
            <a:solidFill>
              <a:schemeClr val="tx1">
                <a:lumMod val="50000"/>
                <a:lumOff val="50000"/>
              </a:schemeClr>
            </a:solidFill>
            <a:prstDash val="sysDash"/>
            <a:headEnd type="oval"/>
            <a:tailEnd type="oval"/>
          </a:ln>
        </p:spPr>
        <p:style>
          <a:lnRef idx="2">
            <a:schemeClr val="accent1"/>
          </a:lnRef>
          <a:fillRef idx="0">
            <a:schemeClr val="accent1"/>
          </a:fillRef>
          <a:effectRef idx="1">
            <a:schemeClr val="accent1"/>
          </a:effectRef>
          <a:fontRef idx="minor">
            <a:schemeClr val="tx1"/>
          </a:fontRef>
        </p:style>
      </p:cxnSp>
      <p:cxnSp>
        <p:nvCxnSpPr>
          <p:cNvPr id="11" name="直线连接符 10"/>
          <p:cNvCxnSpPr/>
          <p:nvPr/>
        </p:nvCxnSpPr>
        <p:spPr>
          <a:xfrm>
            <a:off x="2332038" y="1962150"/>
            <a:ext cx="0" cy="1819275"/>
          </a:xfrm>
          <a:prstGeom prst="line">
            <a:avLst/>
          </a:prstGeom>
          <a:ln w="19050" cmpd="sng">
            <a:solidFill>
              <a:schemeClr val="tx1">
                <a:lumMod val="50000"/>
                <a:lumOff val="50000"/>
              </a:schemeClr>
            </a:solidFill>
            <a:prstDash val="sysDash"/>
            <a:headEnd type="oval"/>
            <a:tailEnd type="oval"/>
          </a:ln>
        </p:spPr>
        <p:style>
          <a:lnRef idx="2">
            <a:schemeClr val="accent1"/>
          </a:lnRef>
          <a:fillRef idx="0">
            <a:schemeClr val="accent1"/>
          </a:fillRef>
          <a:effectRef idx="1">
            <a:schemeClr val="accent1"/>
          </a:effectRef>
          <a:fontRef idx="minor">
            <a:schemeClr val="tx1"/>
          </a:fontRef>
        </p:style>
      </p:cxnSp>
      <p:cxnSp>
        <p:nvCxnSpPr>
          <p:cNvPr id="12" name="直线连接符 11"/>
          <p:cNvCxnSpPr/>
          <p:nvPr/>
        </p:nvCxnSpPr>
        <p:spPr>
          <a:xfrm>
            <a:off x="6492875" y="1968500"/>
            <a:ext cx="0" cy="1819275"/>
          </a:xfrm>
          <a:prstGeom prst="line">
            <a:avLst/>
          </a:prstGeom>
          <a:ln w="19050" cmpd="sng">
            <a:solidFill>
              <a:schemeClr val="tx1">
                <a:lumMod val="50000"/>
                <a:lumOff val="50000"/>
              </a:schemeClr>
            </a:solidFill>
            <a:prstDash val="sysDash"/>
            <a:headEnd type="oval"/>
            <a:tailEnd type="oval"/>
          </a:ln>
        </p:spPr>
        <p:style>
          <a:lnRef idx="2">
            <a:schemeClr val="accent1"/>
          </a:lnRef>
          <a:fillRef idx="0">
            <a:schemeClr val="accent1"/>
          </a:fillRef>
          <a:effectRef idx="1">
            <a:schemeClr val="accent1"/>
          </a:effectRef>
          <a:fontRef idx="minor">
            <a:schemeClr val="tx1"/>
          </a:fontRef>
        </p:style>
      </p:cxnSp>
      <p:pic>
        <p:nvPicPr>
          <p:cNvPr id="24583" name="图片 1" descr="看音乐-100x1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0938" y="3686175"/>
            <a:ext cx="1084262"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2" descr="看球icon512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21150" y="3686175"/>
            <a:ext cx="10842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logo_nolayer.png"/>
          <p:cNvPicPr>
            <a:picLocks noChangeAspect="1"/>
          </p:cNvPicPr>
          <p:nvPr/>
        </p:nvPicPr>
        <p:blipFill>
          <a:blip r:embed="rId5" cstate="email">
            <a:extLst/>
          </a:blip>
          <a:stretch>
            <a:fillRect/>
          </a:stretch>
        </p:blipFill>
        <p:spPr>
          <a:xfrm>
            <a:off x="8340423" y="3686404"/>
            <a:ext cx="1084641" cy="1077000"/>
          </a:xfrm>
          <a:prstGeom prst="roundRect">
            <a:avLst>
              <a:gd name="adj" fmla="val 15303"/>
            </a:avLst>
          </a:prstGeom>
        </p:spPr>
      </p:pic>
      <p:pic>
        <p:nvPicPr>
          <p:cNvPr id="24586" name="图片 4" descr="乐视影视.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11363" y="3686175"/>
            <a:ext cx="10858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等腰三角形 5"/>
          <p:cNvSpPr/>
          <p:nvPr/>
        </p:nvSpPr>
        <p:spPr>
          <a:xfrm rot="5400000">
            <a:off x="3422650" y="4068763"/>
            <a:ext cx="384175" cy="333375"/>
          </a:xfrm>
          <a:prstGeom prst="triangle">
            <a:avLst/>
          </a:prstGeom>
        </p:spPr>
        <p:style>
          <a:lnRef idx="1">
            <a:schemeClr val="dk1"/>
          </a:lnRef>
          <a:fillRef idx="3">
            <a:schemeClr val="dk1"/>
          </a:fillRef>
          <a:effectRef idx="2">
            <a:schemeClr val="dk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7" name="等腰三角形 6"/>
          <p:cNvSpPr/>
          <p:nvPr/>
        </p:nvSpPr>
        <p:spPr>
          <a:xfrm rot="5400000">
            <a:off x="5546725" y="4057650"/>
            <a:ext cx="384175" cy="333375"/>
          </a:xfrm>
          <a:prstGeom prst="triangle">
            <a:avLst/>
          </a:prstGeom>
        </p:spPr>
        <p:style>
          <a:lnRef idx="1">
            <a:schemeClr val="dk1"/>
          </a:lnRef>
          <a:fillRef idx="3">
            <a:schemeClr val="dk1"/>
          </a:fillRef>
          <a:effectRef idx="2">
            <a:schemeClr val="dk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9" name="等腰三角形 8"/>
          <p:cNvSpPr/>
          <p:nvPr/>
        </p:nvSpPr>
        <p:spPr>
          <a:xfrm rot="5400000">
            <a:off x="7670006" y="4047332"/>
            <a:ext cx="384175" cy="334962"/>
          </a:xfrm>
          <a:prstGeom prst="triangle">
            <a:avLst/>
          </a:prstGeom>
        </p:spPr>
        <p:style>
          <a:lnRef idx="1">
            <a:schemeClr val="dk1"/>
          </a:lnRef>
          <a:fillRef idx="3">
            <a:schemeClr val="dk1"/>
          </a:fillRef>
          <a:effectRef idx="2">
            <a:schemeClr val="dk1"/>
          </a:effectRef>
          <a:fontRef idx="minor">
            <a:schemeClr val="lt1"/>
          </a:fontRef>
        </p:style>
        <p:txBody>
          <a:bodyPr anchor="ctr"/>
          <a:lstStyle/>
          <a:p>
            <a:pPr algn="ctr" eaLnBrk="1" fontAlgn="auto" hangingPunct="1">
              <a:spcBef>
                <a:spcPts val="0"/>
              </a:spcBef>
              <a:spcAft>
                <a:spcPts val="0"/>
              </a:spcAft>
              <a:defRPr/>
            </a:pPr>
            <a:endParaRPr kumimoji="1" lang="zh-CN" altLang="en-US"/>
          </a:p>
        </p:txBody>
      </p:sp>
      <p:sp>
        <p:nvSpPr>
          <p:cNvPr id="15" name="椭圆 14"/>
          <p:cNvSpPr/>
          <p:nvPr/>
        </p:nvSpPr>
        <p:spPr>
          <a:xfrm>
            <a:off x="1106488" y="2401888"/>
            <a:ext cx="898525" cy="892175"/>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24591" name="文本框 15"/>
          <p:cNvSpPr txBox="1">
            <a:spLocks noChangeArrowheads="1"/>
          </p:cNvSpPr>
          <p:nvPr/>
        </p:nvSpPr>
        <p:spPr bwMode="auto">
          <a:xfrm>
            <a:off x="1231900" y="2525713"/>
            <a:ext cx="6477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乐视</a:t>
            </a:r>
            <a:endParaRPr kumimoji="1" lang="en-US" altLang="zh-CN">
              <a:latin typeface="Century Gothic" panose="020B0502020202020204" pitchFamily="34" charset="0"/>
              <a:ea typeface="微软雅黑" panose="020B0503020204020204" pitchFamily="34" charset="-122"/>
            </a:endParaRPr>
          </a:p>
          <a:p>
            <a:pPr eaLnBrk="1" hangingPunct="1"/>
            <a:r>
              <a:rPr kumimoji="1" lang="zh-CN" altLang="en-US">
                <a:latin typeface="Century Gothic" panose="020B0502020202020204" pitchFamily="34" charset="0"/>
                <a:ea typeface="微软雅黑" panose="020B0503020204020204" pitchFamily="34" charset="-122"/>
              </a:rPr>
              <a:t>影视</a:t>
            </a:r>
          </a:p>
        </p:txBody>
      </p:sp>
      <p:sp>
        <p:nvSpPr>
          <p:cNvPr id="17" name="椭圆 16"/>
          <p:cNvSpPr/>
          <p:nvPr/>
        </p:nvSpPr>
        <p:spPr>
          <a:xfrm>
            <a:off x="3192463" y="5183188"/>
            <a:ext cx="900112" cy="893762"/>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24593" name="文本框 17"/>
          <p:cNvSpPr txBox="1">
            <a:spLocks noChangeArrowheads="1"/>
          </p:cNvSpPr>
          <p:nvPr/>
        </p:nvSpPr>
        <p:spPr bwMode="auto">
          <a:xfrm>
            <a:off x="3317875" y="5437188"/>
            <a:ext cx="649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看球</a:t>
            </a:r>
          </a:p>
        </p:txBody>
      </p:sp>
      <p:sp>
        <p:nvSpPr>
          <p:cNvPr id="19" name="椭圆 18"/>
          <p:cNvSpPr/>
          <p:nvPr/>
        </p:nvSpPr>
        <p:spPr>
          <a:xfrm>
            <a:off x="5314950" y="2406650"/>
            <a:ext cx="898525" cy="893763"/>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24595" name="文本框 19"/>
          <p:cNvSpPr txBox="1">
            <a:spLocks noChangeArrowheads="1"/>
          </p:cNvSpPr>
          <p:nvPr/>
        </p:nvSpPr>
        <p:spPr bwMode="auto">
          <a:xfrm>
            <a:off x="5341938" y="2660650"/>
            <a:ext cx="881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看音乐</a:t>
            </a:r>
          </a:p>
        </p:txBody>
      </p:sp>
      <p:sp>
        <p:nvSpPr>
          <p:cNvPr id="21" name="椭圆 20"/>
          <p:cNvSpPr/>
          <p:nvPr/>
        </p:nvSpPr>
        <p:spPr>
          <a:xfrm>
            <a:off x="7416800" y="5172075"/>
            <a:ext cx="900113" cy="893763"/>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eaLnBrk="1" fontAlgn="auto" hangingPunct="1">
              <a:spcBef>
                <a:spcPts val="0"/>
              </a:spcBef>
              <a:spcAft>
                <a:spcPts val="0"/>
              </a:spcAft>
              <a:defRPr/>
            </a:pPr>
            <a:endParaRPr kumimoji="1" lang="zh-CN" altLang="en-US" dirty="0"/>
          </a:p>
        </p:txBody>
      </p:sp>
      <p:sp>
        <p:nvSpPr>
          <p:cNvPr id="24597" name="文本框 21"/>
          <p:cNvSpPr txBox="1">
            <a:spLocks noChangeArrowheads="1"/>
          </p:cNvSpPr>
          <p:nvPr/>
        </p:nvSpPr>
        <p:spPr bwMode="auto">
          <a:xfrm>
            <a:off x="7542213" y="5427663"/>
            <a:ext cx="649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latin typeface="Century Gothic" panose="020B0502020202020204" pitchFamily="34" charset="0"/>
                <a:ea typeface="微软雅黑" panose="020B0503020204020204" pitchFamily="34" charset="-122"/>
              </a:rPr>
              <a:t>大咔</a:t>
            </a:r>
          </a:p>
        </p:txBody>
      </p:sp>
      <p:sp>
        <p:nvSpPr>
          <p:cNvPr id="24598" name="文本框 30"/>
          <p:cNvSpPr txBox="1">
            <a:spLocks noChangeArrowheads="1"/>
          </p:cNvSpPr>
          <p:nvPr/>
        </p:nvSpPr>
        <p:spPr bwMode="auto">
          <a:xfrm>
            <a:off x="2362200" y="2265363"/>
            <a:ext cx="216852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b="1">
                <a:solidFill>
                  <a:srgbClr val="800000"/>
                </a:solidFill>
                <a:latin typeface="Century Gothic" panose="020B0502020202020204" pitchFamily="34" charset="0"/>
                <a:ea typeface="微软雅黑" panose="020B0503020204020204" pitchFamily="34" charset="-122"/>
              </a:rPr>
              <a:t>5.0</a:t>
            </a:r>
            <a:r>
              <a:rPr kumimoji="1" lang="zh-CN" altLang="en-US" b="1">
                <a:solidFill>
                  <a:srgbClr val="800000"/>
                </a:solidFill>
                <a:latin typeface="Century Gothic" panose="020B0502020202020204" pitchFamily="34" charset="0"/>
                <a:ea typeface="微软雅黑" panose="020B0503020204020204" pitchFamily="34" charset="-122"/>
              </a:rPr>
              <a:t>全新改版</a:t>
            </a:r>
            <a:endParaRPr kumimoji="1" lang="en-US" altLang="zh-CN" sz="1400" b="1">
              <a:solidFill>
                <a:srgbClr val="800000"/>
              </a:solidFill>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瀑布流式浏览</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小窗口播放边找边看</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一站式管理“我的”视频</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多屏互动一致体验</a:t>
            </a:r>
          </a:p>
        </p:txBody>
      </p:sp>
      <p:sp>
        <p:nvSpPr>
          <p:cNvPr id="24599" name="文本框 31"/>
          <p:cNvSpPr txBox="1">
            <a:spLocks noChangeArrowheads="1"/>
          </p:cNvSpPr>
          <p:nvPr/>
        </p:nvSpPr>
        <p:spPr bwMode="auto">
          <a:xfrm>
            <a:off x="4419600" y="5038725"/>
            <a:ext cx="2984500"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en-US" b="1">
                <a:solidFill>
                  <a:srgbClr val="800000"/>
                </a:solidFill>
                <a:latin typeface="微软雅黑" panose="020B0503020204020204" pitchFamily="34" charset="-122"/>
                <a:ea typeface="微软雅黑" panose="020B0503020204020204" pitchFamily="34" charset="-122"/>
              </a:rPr>
              <a:t>高清直播+点播</a:t>
            </a:r>
            <a:endParaRPr kumimoji="1" lang="en-US" altLang="zh-CN" b="1">
              <a:solidFill>
                <a:srgbClr val="800000"/>
              </a:solidFill>
              <a:latin typeface="微软雅黑" panose="020B0503020204020204" pitchFamily="34" charset="-122"/>
              <a:ea typeface="微软雅黑" panose="020B0503020204020204" pitchFamily="34" charset="-122"/>
            </a:endParaRPr>
          </a:p>
          <a:p>
            <a:pPr eaLnBrk="1" hangingPunct="1"/>
            <a:r>
              <a:rPr kumimoji="1" lang="zh-CN" altLang="en-US" sz="1400">
                <a:latin typeface="微软雅黑" panose="020B0503020204020204" pitchFamily="34" charset="-122"/>
                <a:ea typeface="微软雅黑" panose="020B0503020204020204" pitchFamily="34" charset="-122"/>
              </a:rPr>
              <a:t>全赛事覆盖：中超、亚冠、西甲、英超、意甲、法甲、</a:t>
            </a:r>
            <a:r>
              <a:rPr kumimoji="1" lang="en-US" altLang="zh-CN" sz="1400">
                <a:latin typeface="微软雅黑" panose="020B0503020204020204" pitchFamily="34" charset="-122"/>
                <a:ea typeface="微软雅黑" panose="020B0503020204020204" pitchFamily="34" charset="-122"/>
              </a:rPr>
              <a:t>CBA</a:t>
            </a:r>
            <a:r>
              <a:rPr kumimoji="1" lang="zh-CN" altLang="en-US" sz="1400">
                <a:latin typeface="微软雅黑" panose="020B0503020204020204" pitchFamily="34" charset="-122"/>
                <a:ea typeface="微软雅黑" panose="020B0503020204020204" pitchFamily="34" charset="-122"/>
              </a:rPr>
              <a:t>、</a:t>
            </a:r>
            <a:r>
              <a:rPr kumimoji="1" lang="en-US" altLang="zh-CN" sz="1400">
                <a:latin typeface="微软雅黑" panose="020B0503020204020204" pitchFamily="34" charset="-122"/>
                <a:ea typeface="微软雅黑" panose="020B0503020204020204" pitchFamily="34" charset="-122"/>
              </a:rPr>
              <a:t>MLB…</a:t>
            </a:r>
          </a:p>
          <a:p>
            <a:pPr eaLnBrk="1" hangingPunct="1"/>
            <a:r>
              <a:rPr kumimoji="1" lang="zh-CN" altLang="en-US" sz="1400">
                <a:latin typeface="微软雅黑" panose="020B0503020204020204" pitchFamily="34" charset="-122"/>
                <a:ea typeface="微软雅黑" panose="020B0503020204020204" pitchFamily="34" charset="-122"/>
              </a:rPr>
              <a:t>预约赛事、推送提醒</a:t>
            </a:r>
            <a:endParaRPr kumimoji="1" lang="en-US" altLang="zh-CN" sz="1400">
              <a:latin typeface="微软雅黑" panose="020B0503020204020204" pitchFamily="34" charset="-122"/>
              <a:ea typeface="微软雅黑" panose="020B0503020204020204" pitchFamily="34" charset="-122"/>
            </a:endParaRPr>
          </a:p>
          <a:p>
            <a:pPr eaLnBrk="1" hangingPunct="1"/>
            <a:r>
              <a:rPr kumimoji="1" lang="zh-CN" altLang="en-US" sz="1400">
                <a:latin typeface="微软雅黑" panose="020B0503020204020204" pitchFamily="34" charset="-122"/>
                <a:ea typeface="微软雅黑" panose="020B0503020204020204" pitchFamily="34" charset="-122"/>
              </a:rPr>
              <a:t>热点新闻、基金回顾</a:t>
            </a:r>
            <a:endParaRPr kumimoji="1" lang="en-US" altLang="zh-CN" sz="1400">
              <a:latin typeface="微软雅黑" panose="020B0503020204020204" pitchFamily="34" charset="-122"/>
              <a:ea typeface="微软雅黑" panose="020B0503020204020204" pitchFamily="34" charset="-122"/>
            </a:endParaRPr>
          </a:p>
          <a:p>
            <a:pPr eaLnBrk="1" hangingPunct="1"/>
            <a:r>
              <a:rPr kumimoji="1" lang="zh-CN" altLang="en-US" sz="1400">
                <a:latin typeface="微软雅黑" panose="020B0503020204020204" pitchFamily="34" charset="-122"/>
                <a:ea typeface="微软雅黑" panose="020B0503020204020204" pitchFamily="34" charset="-122"/>
              </a:rPr>
              <a:t>新政我的球队</a:t>
            </a:r>
            <a:endParaRPr kumimoji="1" lang="en-US" altLang="zh-CN" sz="1400">
              <a:latin typeface="微软雅黑" panose="020B0503020204020204" pitchFamily="34" charset="-122"/>
              <a:ea typeface="微软雅黑" panose="020B0503020204020204" pitchFamily="34" charset="-122"/>
            </a:endParaRPr>
          </a:p>
        </p:txBody>
      </p:sp>
      <p:sp>
        <p:nvSpPr>
          <p:cNvPr id="24600" name="文本框 32"/>
          <p:cNvSpPr txBox="1">
            <a:spLocks noChangeArrowheads="1"/>
          </p:cNvSpPr>
          <p:nvPr/>
        </p:nvSpPr>
        <p:spPr bwMode="auto">
          <a:xfrm>
            <a:off x="6502400" y="2344738"/>
            <a:ext cx="3005138"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b="1">
                <a:solidFill>
                  <a:srgbClr val="800000"/>
                </a:solidFill>
                <a:latin typeface="Century Gothic" panose="020B0502020202020204" pitchFamily="34" charset="0"/>
                <a:ea typeface="微软雅黑" panose="020B0503020204020204" pitchFamily="34" charset="-122"/>
              </a:rPr>
              <a:t>打破传统数字音乐模式</a:t>
            </a:r>
            <a:endParaRPr kumimoji="1" lang="en-US" altLang="zh-CN" sz="1400" b="1">
              <a:solidFill>
                <a:srgbClr val="800000"/>
              </a:solidFill>
              <a:latin typeface="Century Gothic" panose="020B0502020202020204" pitchFamily="34" charset="0"/>
              <a:ea typeface="微软雅黑" panose="020B0503020204020204" pitchFamily="34" charset="-122"/>
            </a:endParaRPr>
          </a:p>
          <a:p>
            <a:pPr eaLnBrk="1" hangingPunct="1"/>
            <a:r>
              <a:rPr kumimoji="1" lang="en-US" altLang="zh-CN" sz="1400">
                <a:latin typeface="Century Gothic" panose="020B0502020202020204" pitchFamily="34" charset="0"/>
                <a:ea typeface="微软雅黑" panose="020B0503020204020204" pitchFamily="34" charset="-122"/>
              </a:rPr>
              <a:t>MV</a:t>
            </a:r>
            <a:r>
              <a:rPr kumimoji="1" lang="zh-CN" altLang="en-US" sz="1400">
                <a:latin typeface="Century Gothic" panose="020B0502020202020204" pitchFamily="34" charset="0"/>
                <a:ea typeface="微软雅黑" panose="020B0503020204020204" pitchFamily="34" charset="-122"/>
              </a:rPr>
              <a:t>、演唱会、现场、原创品质音乐</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支持多种点点播</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提供音乐视频制作及推广！</a:t>
            </a:r>
          </a:p>
        </p:txBody>
      </p:sp>
      <p:sp>
        <p:nvSpPr>
          <p:cNvPr id="24601" name="文本框 33"/>
          <p:cNvSpPr txBox="1">
            <a:spLocks noChangeArrowheads="1"/>
          </p:cNvSpPr>
          <p:nvPr/>
        </p:nvSpPr>
        <p:spPr bwMode="auto">
          <a:xfrm>
            <a:off x="8618538" y="5045075"/>
            <a:ext cx="2984500" cy="122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b="1">
                <a:solidFill>
                  <a:srgbClr val="800000"/>
                </a:solidFill>
                <a:latin typeface="Century Gothic" panose="020B0502020202020204" pitchFamily="34" charset="0"/>
                <a:ea typeface="微软雅黑" panose="020B0503020204020204" pitchFamily="34" charset="-122"/>
              </a:rPr>
              <a:t>视频社交应用</a:t>
            </a:r>
            <a:endParaRPr kumimoji="1" lang="en-US" altLang="zh-CN" b="1">
              <a:solidFill>
                <a:srgbClr val="800000"/>
              </a:solidFill>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支持分享视频、图片、文字</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随时观看直播节目</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可创建社交圈</a:t>
            </a:r>
            <a:endParaRPr kumimoji="1" lang="en-US" altLang="zh-CN" sz="1400">
              <a:latin typeface="Century Gothic" panose="020B0502020202020204" pitchFamily="34" charset="0"/>
              <a:ea typeface="微软雅黑" panose="020B0503020204020204" pitchFamily="34" charset="-122"/>
            </a:endParaRPr>
          </a:p>
          <a:p>
            <a:pPr eaLnBrk="1" hangingPunct="1"/>
            <a:r>
              <a:rPr kumimoji="1" lang="zh-CN" altLang="en-US" sz="1400">
                <a:latin typeface="Century Gothic" panose="020B0502020202020204" pitchFamily="34" charset="0"/>
                <a:ea typeface="微软雅黑" panose="020B0503020204020204" pitchFamily="34" charset="-122"/>
              </a:rPr>
              <a:t>有机会与明星亲密接触</a:t>
            </a:r>
            <a:endParaRPr kumimoji="1" lang="en-US" altLang="zh-CN" sz="1400">
              <a:latin typeface="Century Gothic" panose="020B0502020202020204" pitchFamily="34" charset="0"/>
              <a:ea typeface="微软雅黑" panose="020B0503020204020204" pitchFamily="34" charset="-122"/>
            </a:endParaRPr>
          </a:p>
        </p:txBody>
      </p:sp>
      <p:sp>
        <p:nvSpPr>
          <p:cNvPr id="29" name="文本框 28"/>
          <p:cNvSpPr txBox="1"/>
          <p:nvPr/>
        </p:nvSpPr>
        <p:spPr>
          <a:xfrm>
            <a:off x="218698" y="239132"/>
            <a:ext cx="3262432" cy="830997"/>
          </a:xfrm>
          <a:prstGeom prst="rect">
            <a:avLst/>
          </a:prstGeom>
          <a:noFill/>
        </p:spPr>
        <p:txBody>
          <a:bodyPr wrap="none">
            <a:spAutoFit/>
          </a:bodyPr>
          <a:lstStyle/>
          <a:p>
            <a:pPr eaLnBrk="1" fontAlgn="auto" hangingPunct="1">
              <a:spcBef>
                <a:spcPts val="0"/>
              </a:spcBef>
              <a:spcAft>
                <a:spcPts val="0"/>
              </a:spcAft>
              <a:defRPr/>
            </a:pPr>
            <a:r>
              <a:rPr kumimoji="1" lang="zh-CN" alt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移动客户端</a:t>
            </a:r>
          </a:p>
        </p:txBody>
      </p:sp>
      <p:sp>
        <p:nvSpPr>
          <p:cNvPr id="8" name="矩形 7"/>
          <p:cNvSpPr/>
          <p:nvPr/>
        </p:nvSpPr>
        <p:spPr>
          <a:xfrm>
            <a:off x="3781425" y="300038"/>
            <a:ext cx="4978400" cy="708025"/>
          </a:xfrm>
          <a:prstGeom prst="rect">
            <a:avLst/>
          </a:prstGeom>
        </p:spPr>
        <p:txBody>
          <a:bodyPr wrap="none">
            <a:spAutoFit/>
          </a:bodyPr>
          <a:lstStyle/>
          <a:p>
            <a:pPr algn="ctr" eaLnBrk="1" fontAlgn="auto" hangingPunct="1">
              <a:spcBef>
                <a:spcPts val="0"/>
              </a:spcBef>
              <a:spcAft>
                <a:spcPts val="0"/>
              </a:spcAft>
              <a:defRPr/>
            </a:pPr>
            <a:r>
              <a:rPr kumimoji="1" lang="zh-CN" altLang="en-US" sz="4000" dirty="0">
                <a:latin typeface="+mn-ea"/>
                <a:ea typeface="+mn-ea"/>
              </a:rPr>
              <a:t>装机量总计超</a:t>
            </a:r>
            <a:r>
              <a:rPr kumimoji="1" lang="en-US" altLang="zh-CN" sz="4000" dirty="0">
                <a:latin typeface="+mn-ea"/>
                <a:ea typeface="+mn-ea"/>
              </a:rPr>
              <a:t>9000</a:t>
            </a:r>
            <a:r>
              <a:rPr kumimoji="1" lang="zh-CN" altLang="en-US" sz="4000" dirty="0">
                <a:latin typeface="+mn-ea"/>
                <a:ea typeface="+mn-ea"/>
              </a:rPr>
              <a:t>万</a:t>
            </a:r>
          </a:p>
        </p:txBody>
      </p:sp>
    </p:spTree>
  </p:cSld>
  <p:clrMapOvr>
    <a:masterClrMapping/>
  </p:clrMapOvr>
  <p:transition spd="slow">
    <p:push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30" descr="10.jpg"/>
          <p:cNvPicPr>
            <a:picLocks noChangeAspect="1"/>
          </p:cNvPicPr>
          <p:nvPr/>
        </p:nvPicPr>
        <p:blipFill>
          <a:blip r:embed="rId2">
            <a:extLst>
              <a:ext uri="{28A0092B-C50C-407E-A947-70E740481C1C}">
                <a14:useLocalDpi xmlns:a14="http://schemas.microsoft.com/office/drawing/2010/main" val="0"/>
              </a:ext>
            </a:extLst>
          </a:blip>
          <a:srcRect t="-2"/>
          <a:stretch>
            <a:fillRect/>
          </a:stretch>
        </p:blipFill>
        <p:spPr bwMode="auto">
          <a:xfrm>
            <a:off x="-261938" y="0"/>
            <a:ext cx="12506326"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3578225" y="1354138"/>
            <a:ext cx="2809875" cy="306387"/>
          </a:xfrm>
          <a:prstGeom prst="rect">
            <a:avLst/>
          </a:prstGeom>
          <a:solidFill>
            <a:schemeClr val="tx1">
              <a:lumMod val="85000"/>
              <a:lumOff val="15000"/>
            </a:schemeClr>
          </a:solidFill>
        </p:spPr>
        <p:txBody>
          <a:bodyPr>
            <a:spAutoFit/>
          </a:bodyPr>
          <a:lstStyle/>
          <a:p>
            <a:pPr eaLnBrk="1" fontAlgn="auto" hangingPunct="1">
              <a:spcBef>
                <a:spcPts val="0"/>
              </a:spcBef>
              <a:spcAft>
                <a:spcPts val="0"/>
              </a:spcAft>
              <a:defRPr/>
            </a:pPr>
            <a:r>
              <a:rPr lang="zh-CN" altLang="en-US" sz="1400" b="1" dirty="0">
                <a:solidFill>
                  <a:schemeClr val="bg1"/>
                </a:solidFill>
                <a:latin typeface="+mn-ea"/>
                <a:ea typeface="+mn-ea"/>
              </a:rPr>
              <a:t>视频网站只是传统电视的补点？</a:t>
            </a:r>
          </a:p>
        </p:txBody>
      </p:sp>
      <p:sp>
        <p:nvSpPr>
          <p:cNvPr id="34" name="文本框 33"/>
          <p:cNvSpPr txBox="1"/>
          <p:nvPr/>
        </p:nvSpPr>
        <p:spPr>
          <a:xfrm>
            <a:off x="3536950" y="239713"/>
            <a:ext cx="5780088" cy="828675"/>
          </a:xfrm>
          <a:prstGeom prst="rect">
            <a:avLst/>
          </a:prstGeom>
          <a:noFill/>
        </p:spPr>
        <p:txBody>
          <a:bodyPr>
            <a:spAutoFit/>
          </a:bodyPr>
          <a:lstStyle/>
          <a:p>
            <a:pPr eaLnBrk="1" fontAlgn="auto" hangingPunct="1">
              <a:spcBef>
                <a:spcPts val="0"/>
              </a:spcBef>
              <a:spcAft>
                <a:spcPts val="0"/>
              </a:spcAft>
              <a:defRPr/>
            </a:pPr>
            <a:r>
              <a:rPr lang="zh-CN" altLang="en-US" sz="3600" dirty="0">
                <a:solidFill>
                  <a:schemeClr val="tx1">
                    <a:lumMod val="85000"/>
                    <a:lumOff val="15000"/>
                  </a:schemeClr>
                </a:solidFill>
                <a:latin typeface="+mn-ea"/>
                <a:ea typeface="+mn-ea"/>
              </a:rPr>
              <a:t>创造五屏</a:t>
            </a:r>
            <a:r>
              <a:rPr lang="zh-CN" altLang="en-US" sz="4800" dirty="0">
                <a:solidFill>
                  <a:schemeClr val="tx1">
                    <a:lumMod val="85000"/>
                    <a:lumOff val="15000"/>
                  </a:schemeClr>
                </a:solidFill>
                <a:latin typeface="+mn-ea"/>
                <a:ea typeface="+mn-ea"/>
              </a:rPr>
              <a:t>直接售卖</a:t>
            </a:r>
            <a:r>
              <a:rPr lang="zh-CN" altLang="en-US" sz="3600" dirty="0">
                <a:solidFill>
                  <a:schemeClr val="tx1">
                    <a:lumMod val="85000"/>
                    <a:lumOff val="15000"/>
                  </a:schemeClr>
                </a:solidFill>
                <a:latin typeface="+mn-ea"/>
                <a:ea typeface="+mn-ea"/>
              </a:rPr>
              <a:t>手段</a:t>
            </a:r>
          </a:p>
        </p:txBody>
      </p:sp>
      <p:grpSp>
        <p:nvGrpSpPr>
          <p:cNvPr id="3" name="组合 7"/>
          <p:cNvGrpSpPr>
            <a:grpSpLocks/>
          </p:cNvGrpSpPr>
          <p:nvPr/>
        </p:nvGrpSpPr>
        <p:grpSpPr bwMode="auto">
          <a:xfrm>
            <a:off x="1809750" y="2066925"/>
            <a:ext cx="9455150" cy="4389438"/>
            <a:chOff x="3534261" y="2192181"/>
            <a:chExt cx="7827309" cy="3659653"/>
          </a:xfrm>
        </p:grpSpPr>
        <p:grpSp>
          <p:nvGrpSpPr>
            <p:cNvPr id="25607" name="组合 5"/>
            <p:cNvGrpSpPr>
              <a:grpSpLocks/>
            </p:cNvGrpSpPr>
            <p:nvPr/>
          </p:nvGrpSpPr>
          <p:grpSpPr bwMode="auto">
            <a:xfrm>
              <a:off x="3534261" y="3797632"/>
              <a:ext cx="7827309" cy="1445220"/>
              <a:chOff x="3534261" y="3797632"/>
              <a:chExt cx="7827309" cy="1445220"/>
            </a:xfrm>
          </p:grpSpPr>
          <p:pic>
            <p:nvPicPr>
              <p:cNvPr id="25621" name="Picture 3" descr="d:\我的文档\Tencent Files\48242641\Image\~EA(UA]JTUJJ{IOM7H]V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3286" y="3797632"/>
                <a:ext cx="2578284" cy="144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2" name="Picture 9" descr="C:\Documents and Settings\Administrator\桌面\9月\LeTV新logo应用\QQ图片2013090814145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3834" y="3797633"/>
                <a:ext cx="2510661" cy="144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23" name="组合 15"/>
              <p:cNvGrpSpPr>
                <a:grpSpLocks/>
              </p:cNvGrpSpPr>
              <p:nvPr/>
            </p:nvGrpSpPr>
            <p:grpSpPr bwMode="auto">
              <a:xfrm>
                <a:off x="3534261" y="3797632"/>
                <a:ext cx="2460782" cy="1445220"/>
                <a:chOff x="683568" y="1311611"/>
                <a:chExt cx="2268252" cy="1332147"/>
              </a:xfrm>
            </p:grpSpPr>
            <p:pic>
              <p:nvPicPr>
                <p:cNvPr id="25624"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1311611"/>
                  <a:ext cx="2268000" cy="133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683568" y="2391347"/>
                  <a:ext cx="2267680" cy="252542"/>
                </a:xfrm>
                <a:prstGeom prst="rect">
                  <a:avLst/>
                </a:prstGeom>
                <a:solidFill>
                  <a:schemeClr val="tx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CN" altLang="en-US" sz="900" dirty="0">
                      <a:latin typeface="+mn-ea"/>
                    </a:rPr>
                    <a:t>视频中的视频</a:t>
                  </a:r>
                </a:p>
              </p:txBody>
            </p:sp>
          </p:grpSp>
        </p:grpSp>
        <p:sp>
          <p:nvSpPr>
            <p:cNvPr id="19" name="TextBox 28"/>
            <p:cNvSpPr txBox="1"/>
            <p:nvPr/>
          </p:nvSpPr>
          <p:spPr>
            <a:xfrm>
              <a:off x="5082376" y="2668664"/>
              <a:ext cx="3223706" cy="645899"/>
            </a:xfrm>
            <a:prstGeom prst="rect">
              <a:avLst/>
            </a:prstGeom>
            <a:noFill/>
          </p:spPr>
          <p:txBody>
            <a:bodyPr>
              <a:spAutoFit/>
            </a:bodyPr>
            <a:lstStyle/>
            <a:p>
              <a:pPr eaLnBrk="1" fontAlgn="auto" hangingPunct="1">
                <a:spcBef>
                  <a:spcPts val="0"/>
                </a:spcBef>
                <a:spcAft>
                  <a:spcPts val="0"/>
                </a:spcAft>
                <a:defRPr/>
              </a:pPr>
              <a:r>
                <a:rPr lang="zh-CN" altLang="en-US" b="1" dirty="0">
                  <a:solidFill>
                    <a:schemeClr val="tx1">
                      <a:lumMod val="85000"/>
                      <a:lumOff val="15000"/>
                    </a:schemeClr>
                  </a:solidFill>
                  <a:latin typeface="+mn-ea"/>
                  <a:ea typeface="+mn-ea"/>
                </a:rPr>
                <a:t>让视频成为直接销售平台</a:t>
              </a:r>
              <a:endParaRPr lang="en-US" altLang="zh-CN" b="1" dirty="0">
                <a:solidFill>
                  <a:schemeClr val="tx1">
                    <a:lumMod val="85000"/>
                    <a:lumOff val="15000"/>
                  </a:schemeClr>
                </a:solidFill>
                <a:latin typeface="+mn-ea"/>
                <a:ea typeface="+mn-ea"/>
              </a:endParaRPr>
            </a:p>
            <a:p>
              <a:pPr eaLnBrk="1" fontAlgn="auto" hangingPunct="1">
                <a:spcBef>
                  <a:spcPts val="0"/>
                </a:spcBef>
                <a:spcAft>
                  <a:spcPts val="0"/>
                </a:spcAft>
                <a:defRPr/>
              </a:pPr>
              <a:r>
                <a:rPr lang="zh-CN" altLang="en-US" b="1" dirty="0">
                  <a:solidFill>
                    <a:schemeClr val="tx1">
                      <a:lumMod val="85000"/>
                      <a:lumOff val="15000"/>
                    </a:schemeClr>
                  </a:solidFill>
                  <a:latin typeface="+mn-ea"/>
                  <a:ea typeface="+mn-ea"/>
                </a:rPr>
                <a:t>从曝光至购买只需一个点击</a:t>
              </a:r>
            </a:p>
          </p:txBody>
        </p:sp>
        <p:grpSp>
          <p:nvGrpSpPr>
            <p:cNvPr id="25609" name="组合 6"/>
            <p:cNvGrpSpPr>
              <a:grpSpLocks/>
            </p:cNvGrpSpPr>
            <p:nvPr/>
          </p:nvGrpSpPr>
          <p:grpSpPr bwMode="auto">
            <a:xfrm>
              <a:off x="4245251" y="5498618"/>
              <a:ext cx="6011094" cy="353216"/>
              <a:chOff x="4245251" y="5498618"/>
              <a:chExt cx="6011094" cy="353216"/>
            </a:xfrm>
          </p:grpSpPr>
          <p:cxnSp>
            <p:nvCxnSpPr>
              <p:cNvPr id="12" name="直接连接符 11"/>
              <p:cNvCxnSpPr/>
              <p:nvPr/>
            </p:nvCxnSpPr>
            <p:spPr>
              <a:xfrm>
                <a:off x="5325501" y="5718154"/>
                <a:ext cx="663665" cy="0"/>
              </a:xfrm>
              <a:prstGeom prst="line">
                <a:avLst/>
              </a:prstGeom>
              <a:ln w="3175">
                <a:solidFill>
                  <a:schemeClr val="tx1">
                    <a:lumMod val="85000"/>
                    <a:lumOff val="1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0" name="TextBox 31"/>
              <p:cNvSpPr txBox="1"/>
              <p:nvPr/>
            </p:nvSpPr>
            <p:spPr>
              <a:xfrm>
                <a:off x="4245238" y="5498442"/>
                <a:ext cx="1080263" cy="333538"/>
              </a:xfrm>
              <a:prstGeom prst="rect">
                <a:avLst/>
              </a:prstGeom>
              <a:solidFill>
                <a:srgbClr val="FFFF00"/>
              </a:solidFill>
            </p:spPr>
            <p:txBody>
              <a:bodyPr>
                <a:spAutoFit/>
              </a:bodyPr>
              <a:lstStyle/>
              <a:p>
                <a:pPr algn="ctr" eaLnBrk="1" fontAlgn="auto" hangingPunct="1">
                  <a:spcBef>
                    <a:spcPts val="0"/>
                  </a:spcBef>
                  <a:spcAft>
                    <a:spcPts val="0"/>
                  </a:spcAft>
                  <a:defRPr/>
                </a:pPr>
                <a:r>
                  <a:rPr lang="zh-CN" altLang="en-US" sz="2000" b="1" dirty="0">
                    <a:solidFill>
                      <a:schemeClr val="tx1">
                        <a:lumMod val="85000"/>
                        <a:lumOff val="15000"/>
                      </a:schemeClr>
                    </a:solidFill>
                    <a:latin typeface="+mn-ea"/>
                    <a:ea typeface="+mn-ea"/>
                  </a:rPr>
                  <a:t>曝光</a:t>
                </a:r>
              </a:p>
            </p:txBody>
          </p:sp>
          <p:sp>
            <p:nvSpPr>
              <p:cNvPr id="21" name="TextBox 33"/>
              <p:cNvSpPr txBox="1"/>
              <p:nvPr/>
            </p:nvSpPr>
            <p:spPr>
              <a:xfrm>
                <a:off x="8111581" y="5518296"/>
                <a:ext cx="2144756" cy="333538"/>
              </a:xfrm>
              <a:prstGeom prst="rect">
                <a:avLst/>
              </a:prstGeom>
              <a:solidFill>
                <a:srgbClr val="FFFF00"/>
              </a:solidFill>
            </p:spPr>
            <p:txBody>
              <a:bodyPr>
                <a:spAutoFit/>
              </a:bodyPr>
              <a:lstStyle/>
              <a:p>
                <a:pPr algn="ctr" eaLnBrk="1" fontAlgn="auto" hangingPunct="1">
                  <a:spcBef>
                    <a:spcPts val="0"/>
                  </a:spcBef>
                  <a:spcAft>
                    <a:spcPts val="0"/>
                  </a:spcAft>
                  <a:defRPr/>
                </a:pPr>
                <a:r>
                  <a:rPr lang="zh-CN" altLang="en-US" sz="2000" b="1" dirty="0">
                    <a:solidFill>
                      <a:schemeClr val="tx1">
                        <a:lumMod val="85000"/>
                        <a:lumOff val="15000"/>
                      </a:schemeClr>
                    </a:solidFill>
                    <a:latin typeface="+mn-ea"/>
                    <a:ea typeface="+mn-ea"/>
                  </a:rPr>
                  <a:t>查询</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分享</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购买</a:t>
                </a:r>
              </a:p>
            </p:txBody>
          </p:sp>
          <p:sp>
            <p:nvSpPr>
              <p:cNvPr id="23" name="TextBox 35"/>
              <p:cNvSpPr txBox="1"/>
              <p:nvPr/>
            </p:nvSpPr>
            <p:spPr>
              <a:xfrm>
                <a:off x="6060132" y="5518296"/>
                <a:ext cx="1078949" cy="333538"/>
              </a:xfrm>
              <a:prstGeom prst="rect">
                <a:avLst/>
              </a:prstGeom>
              <a:solidFill>
                <a:srgbClr val="FFFF00"/>
              </a:solidFill>
            </p:spPr>
            <p:txBody>
              <a:bodyPr>
                <a:spAutoFit/>
              </a:bodyPr>
              <a:lstStyle/>
              <a:p>
                <a:pPr algn="ctr" eaLnBrk="1" fontAlgn="auto" hangingPunct="1">
                  <a:spcBef>
                    <a:spcPts val="0"/>
                  </a:spcBef>
                  <a:spcAft>
                    <a:spcPts val="0"/>
                  </a:spcAft>
                  <a:defRPr/>
                </a:pPr>
                <a:r>
                  <a:rPr lang="zh-CN" altLang="en-US" sz="2000" b="1" dirty="0">
                    <a:solidFill>
                      <a:schemeClr val="tx1">
                        <a:lumMod val="85000"/>
                        <a:lumOff val="15000"/>
                      </a:schemeClr>
                    </a:solidFill>
                    <a:latin typeface="+mn-ea"/>
                    <a:ea typeface="+mn-ea"/>
                  </a:rPr>
                  <a:t>点击</a:t>
                </a:r>
              </a:p>
            </p:txBody>
          </p:sp>
          <p:cxnSp>
            <p:nvCxnSpPr>
              <p:cNvPr id="42" name="直接连接符 41"/>
              <p:cNvCxnSpPr/>
              <p:nvPr/>
            </p:nvCxnSpPr>
            <p:spPr>
              <a:xfrm>
                <a:off x="7259987" y="5718154"/>
                <a:ext cx="663665" cy="0"/>
              </a:xfrm>
              <a:prstGeom prst="line">
                <a:avLst/>
              </a:prstGeom>
              <a:ln w="3175">
                <a:solidFill>
                  <a:schemeClr val="tx1">
                    <a:lumMod val="85000"/>
                    <a:lumOff val="15000"/>
                  </a:schemeClr>
                </a:solidFill>
                <a:tailEnd type="triangle" w="lg" len="lg"/>
              </a:ln>
            </p:spPr>
            <p:style>
              <a:lnRef idx="1">
                <a:schemeClr val="accent1"/>
              </a:lnRef>
              <a:fillRef idx="0">
                <a:schemeClr val="accent1"/>
              </a:fillRef>
              <a:effectRef idx="0">
                <a:schemeClr val="accent1"/>
              </a:effectRef>
              <a:fontRef idx="minor">
                <a:schemeClr val="tx1"/>
              </a:fontRef>
            </p:style>
          </p:cxnSp>
        </p:grpSp>
        <p:pic>
          <p:nvPicPr>
            <p:cNvPr id="25610" name="图片 5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98085" y="2491561"/>
              <a:ext cx="970314" cy="97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虚尾箭头 52"/>
            <p:cNvSpPr/>
            <p:nvPr/>
          </p:nvSpPr>
          <p:spPr>
            <a:xfrm>
              <a:off x="9156361" y="2893670"/>
              <a:ext cx="314092" cy="337509"/>
            </a:xfrm>
            <a:prstGeom prst="striped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pic>
          <p:nvPicPr>
            <p:cNvPr id="25612" name="图片 5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486182" y="2383077"/>
              <a:ext cx="1026376" cy="102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13" name="组合 3"/>
            <p:cNvGrpSpPr>
              <a:grpSpLocks/>
            </p:cNvGrpSpPr>
            <p:nvPr/>
          </p:nvGrpSpPr>
          <p:grpSpPr bwMode="auto">
            <a:xfrm>
              <a:off x="3562499" y="2192181"/>
              <a:ext cx="1477568" cy="1477568"/>
              <a:chOff x="3562499" y="2192181"/>
              <a:chExt cx="1477568" cy="1477568"/>
            </a:xfrm>
          </p:grpSpPr>
          <p:sp>
            <p:nvSpPr>
              <p:cNvPr id="2" name="十二角星 1"/>
              <p:cNvSpPr/>
              <p:nvPr/>
            </p:nvSpPr>
            <p:spPr>
              <a:xfrm>
                <a:off x="3561859" y="2192181"/>
                <a:ext cx="1478462" cy="1477097"/>
              </a:xfrm>
              <a:prstGeom prst="star12">
                <a:avLst>
                  <a:gd name="adj" fmla="val 42574"/>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50" name="TextBox 28"/>
              <p:cNvSpPr txBox="1"/>
              <p:nvPr/>
            </p:nvSpPr>
            <p:spPr>
              <a:xfrm>
                <a:off x="3758987" y="2537632"/>
                <a:ext cx="1088148" cy="795461"/>
              </a:xfrm>
              <a:prstGeom prst="rect">
                <a:avLst/>
              </a:prstGeom>
              <a:noFill/>
            </p:spPr>
            <p:txBody>
              <a:bodyPr>
                <a:spAutoFit/>
              </a:bodyPr>
              <a:lstStyle/>
              <a:p>
                <a:pPr algn="ctr" eaLnBrk="1" fontAlgn="auto" hangingPunct="1">
                  <a:spcBef>
                    <a:spcPts val="0"/>
                  </a:spcBef>
                  <a:spcAft>
                    <a:spcPts val="0"/>
                  </a:spcAft>
                  <a:defRPr/>
                </a:pPr>
                <a:r>
                  <a:rPr lang="zh-CN" altLang="en-US" sz="2800" dirty="0">
                    <a:solidFill>
                      <a:srgbClr val="FFFF00"/>
                    </a:solidFill>
                    <a:latin typeface="+mn-ea"/>
                    <a:ea typeface="+mn-ea"/>
                  </a:rPr>
                  <a:t>视点</a:t>
                </a:r>
                <a:endParaRPr lang="en-US" altLang="zh-CN" sz="2800" dirty="0">
                  <a:solidFill>
                    <a:srgbClr val="FFFF00"/>
                  </a:solidFill>
                  <a:latin typeface="+mn-ea"/>
                  <a:ea typeface="+mn-ea"/>
                </a:endParaRPr>
              </a:p>
              <a:p>
                <a:pPr algn="ctr" eaLnBrk="1" fontAlgn="auto" hangingPunct="1">
                  <a:spcBef>
                    <a:spcPts val="0"/>
                  </a:spcBef>
                  <a:spcAft>
                    <a:spcPts val="0"/>
                  </a:spcAft>
                  <a:defRPr/>
                </a:pPr>
                <a:r>
                  <a:rPr lang="zh-CN" altLang="en-US" sz="2800" dirty="0">
                    <a:solidFill>
                      <a:srgbClr val="FFFF00"/>
                    </a:solidFill>
                    <a:latin typeface="+mn-ea"/>
                    <a:ea typeface="+mn-ea"/>
                  </a:rPr>
                  <a:t>雷达</a:t>
                </a:r>
                <a:endParaRPr lang="en-US" altLang="zh-CN" sz="2800" dirty="0">
                  <a:solidFill>
                    <a:srgbClr val="FFFF00"/>
                  </a:solidFill>
                  <a:latin typeface="+mn-ea"/>
                  <a:ea typeface="+mn-ea"/>
                </a:endParaRPr>
              </a:p>
            </p:txBody>
          </p:sp>
        </p:grpSp>
      </p:grpSp>
      <p:sp>
        <p:nvSpPr>
          <p:cNvPr id="30" name="文本框 29"/>
          <p:cNvSpPr txBox="1"/>
          <p:nvPr/>
        </p:nvSpPr>
        <p:spPr>
          <a:xfrm>
            <a:off x="561418" y="239132"/>
            <a:ext cx="2646878" cy="830997"/>
          </a:xfrm>
          <a:prstGeom prst="rect">
            <a:avLst/>
          </a:prstGeom>
          <a:noFill/>
        </p:spPr>
        <p:txBody>
          <a:bodyPr wrap="none">
            <a:spAutoFit/>
          </a:bodyPr>
          <a:lstStyle/>
          <a:p>
            <a:pPr eaLnBrk="1" fontAlgn="auto" hangingPunct="1">
              <a:spcBef>
                <a:spcPts val="0"/>
              </a:spcBef>
              <a:spcAft>
                <a:spcPts val="0"/>
              </a:spcAft>
              <a:defRPr/>
            </a:pPr>
            <a:r>
              <a:rPr kumimoji="1" lang="zh-CN" alt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视点雷达</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 descr="10.jpg"/>
          <p:cNvPicPr>
            <a:picLocks noChangeAspect="1"/>
          </p:cNvPicPr>
          <p:nvPr/>
        </p:nvPicPr>
        <p:blipFill>
          <a:blip r:embed="rId2">
            <a:extLst>
              <a:ext uri="{28A0092B-C50C-407E-A947-70E740481C1C}">
                <a14:useLocalDpi xmlns:a14="http://schemas.microsoft.com/office/drawing/2010/main" val="0"/>
              </a:ext>
            </a:extLst>
          </a:blip>
          <a:srcRect t="-2"/>
          <a:stretch>
            <a:fillRect/>
          </a:stretch>
        </p:blipFill>
        <p:spPr bwMode="auto">
          <a:xfrm>
            <a:off x="-261938" y="0"/>
            <a:ext cx="12506326"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3751263" y="366713"/>
            <a:ext cx="5780087" cy="647700"/>
          </a:xfrm>
          <a:prstGeom prst="rect">
            <a:avLst/>
          </a:prstGeom>
          <a:noFill/>
        </p:spPr>
        <p:txBody>
          <a:bodyPr>
            <a:spAutoFit/>
          </a:bodyPr>
          <a:lstStyle/>
          <a:p>
            <a:pPr eaLnBrk="1" fontAlgn="auto" hangingPunct="1">
              <a:spcBef>
                <a:spcPts val="0"/>
              </a:spcBef>
              <a:spcAft>
                <a:spcPts val="0"/>
              </a:spcAft>
              <a:defRPr/>
            </a:pPr>
            <a:r>
              <a:rPr lang="zh-CN" altLang="en-US" sz="3600" dirty="0">
                <a:solidFill>
                  <a:schemeClr val="tx1">
                    <a:lumMod val="85000"/>
                    <a:lumOff val="15000"/>
                  </a:schemeClr>
                </a:solidFill>
                <a:latin typeface="+mn-ea"/>
                <a:ea typeface="+mn-ea"/>
              </a:rPr>
              <a:t>看到</a:t>
            </a:r>
            <a:r>
              <a:rPr lang="en-US" altLang="zh-CN" sz="3600" dirty="0">
                <a:solidFill>
                  <a:schemeClr val="tx1">
                    <a:lumMod val="85000"/>
                    <a:lumOff val="15000"/>
                  </a:schemeClr>
                </a:solidFill>
                <a:latin typeface="+mn-ea"/>
                <a:ea typeface="+mn-ea"/>
              </a:rPr>
              <a:t>.</a:t>
            </a:r>
            <a:r>
              <a:rPr lang="zh-CN" altLang="en-US" sz="3600" dirty="0">
                <a:solidFill>
                  <a:schemeClr val="tx1">
                    <a:lumMod val="85000"/>
                    <a:lumOff val="15000"/>
                  </a:schemeClr>
                </a:solidFill>
                <a:latin typeface="+mn-ea"/>
                <a:ea typeface="+mn-ea"/>
              </a:rPr>
              <a:t>喜欢</a:t>
            </a:r>
            <a:r>
              <a:rPr lang="en-US" altLang="zh-CN" sz="3600" dirty="0">
                <a:solidFill>
                  <a:schemeClr val="tx1">
                    <a:lumMod val="85000"/>
                    <a:lumOff val="15000"/>
                  </a:schemeClr>
                </a:solidFill>
                <a:latin typeface="+mn-ea"/>
                <a:ea typeface="+mn-ea"/>
              </a:rPr>
              <a:t>.</a:t>
            </a:r>
            <a:r>
              <a:rPr lang="zh-CN" altLang="en-US" sz="3600" dirty="0">
                <a:solidFill>
                  <a:schemeClr val="tx1">
                    <a:lumMod val="85000"/>
                    <a:lumOff val="15000"/>
                  </a:schemeClr>
                </a:solidFill>
                <a:latin typeface="+mn-ea"/>
                <a:ea typeface="+mn-ea"/>
              </a:rPr>
              <a:t>触摸</a:t>
            </a:r>
            <a:r>
              <a:rPr lang="en-US" altLang="zh-CN" sz="3600" dirty="0">
                <a:solidFill>
                  <a:schemeClr val="tx1">
                    <a:lumMod val="85000"/>
                    <a:lumOff val="15000"/>
                  </a:schemeClr>
                </a:solidFill>
                <a:latin typeface="+mn-ea"/>
                <a:ea typeface="+mn-ea"/>
              </a:rPr>
              <a:t>.</a:t>
            </a:r>
            <a:r>
              <a:rPr lang="zh-CN" altLang="en-US" sz="3600" dirty="0">
                <a:solidFill>
                  <a:schemeClr val="tx1">
                    <a:lumMod val="85000"/>
                    <a:lumOff val="15000"/>
                  </a:schemeClr>
                </a:solidFill>
                <a:latin typeface="+mn-ea"/>
                <a:ea typeface="+mn-ea"/>
              </a:rPr>
              <a:t>购买 </a:t>
            </a:r>
          </a:p>
        </p:txBody>
      </p:sp>
      <p:sp>
        <p:nvSpPr>
          <p:cNvPr id="4" name="文本框 3"/>
          <p:cNvSpPr txBox="1"/>
          <p:nvPr/>
        </p:nvSpPr>
        <p:spPr>
          <a:xfrm>
            <a:off x="561418" y="239132"/>
            <a:ext cx="2646878" cy="830997"/>
          </a:xfrm>
          <a:prstGeom prst="rect">
            <a:avLst/>
          </a:prstGeom>
          <a:noFill/>
        </p:spPr>
        <p:txBody>
          <a:bodyPr wrap="none">
            <a:spAutoFit/>
          </a:bodyPr>
          <a:lstStyle/>
          <a:p>
            <a:pPr eaLnBrk="1" fontAlgn="auto" hangingPunct="1">
              <a:spcBef>
                <a:spcPts val="0"/>
              </a:spcBef>
              <a:spcAft>
                <a:spcPts val="0"/>
              </a:spcAft>
              <a:defRPr/>
            </a:pPr>
            <a:r>
              <a:rPr kumimoji="1" lang="zh-CN" alt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乐迷生态</a:t>
            </a:r>
          </a:p>
        </p:txBody>
      </p:sp>
      <p:sp>
        <p:nvSpPr>
          <p:cNvPr id="5" name="椭圆 4"/>
          <p:cNvSpPr/>
          <p:nvPr/>
        </p:nvSpPr>
        <p:spPr>
          <a:xfrm>
            <a:off x="254000" y="2176463"/>
            <a:ext cx="719138" cy="720725"/>
          </a:xfrm>
          <a:prstGeom prst="ellipse">
            <a:avLst/>
          </a:prstGeom>
          <a:solidFill>
            <a:srgbClr val="DF81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1225550" y="2176463"/>
            <a:ext cx="720725" cy="720725"/>
          </a:xfrm>
          <a:prstGeom prst="ellipse">
            <a:avLst/>
          </a:prstGeom>
          <a:solidFill>
            <a:srgbClr val="E4D3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2197100" y="2176463"/>
            <a:ext cx="720725" cy="720725"/>
          </a:xfrm>
          <a:prstGeom prst="ellipse">
            <a:avLst/>
          </a:prstGeom>
          <a:solidFill>
            <a:srgbClr val="A5CC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3170238" y="2176463"/>
            <a:ext cx="719137" cy="720725"/>
          </a:xfrm>
          <a:prstGeom prst="ellipse">
            <a:avLst/>
          </a:prstGeom>
          <a:solidFill>
            <a:srgbClr val="95B7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26633" name="图片 8" descr="ic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6513" y="2301875"/>
            <a:ext cx="541337"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图片 9" descr="icon.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6088" y="2289175"/>
            <a:ext cx="322262"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图片 10" descr="icon.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38500" y="2320925"/>
            <a:ext cx="56515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图片 11" descr="3.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79650" y="2341563"/>
            <a:ext cx="5667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7" name="文本框 12"/>
          <p:cNvSpPr txBox="1">
            <a:spLocks noChangeArrowheads="1"/>
          </p:cNvSpPr>
          <p:nvPr/>
        </p:nvSpPr>
        <p:spPr bwMode="auto">
          <a:xfrm>
            <a:off x="320675" y="2944813"/>
            <a:ext cx="622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000">
                <a:latin typeface="Century Gothic" panose="020B0502020202020204" pitchFamily="34" charset="0"/>
                <a:ea typeface="微软雅黑" panose="020B0503020204020204" pitchFamily="34" charset="-122"/>
              </a:rPr>
              <a:t>PHONE</a:t>
            </a:r>
            <a:endParaRPr kumimoji="1" lang="zh-CN" altLang="en-US" sz="1000">
              <a:latin typeface="Century Gothic" panose="020B0502020202020204" pitchFamily="34" charset="0"/>
              <a:ea typeface="微软雅黑" panose="020B0503020204020204" pitchFamily="34" charset="-122"/>
            </a:endParaRPr>
          </a:p>
        </p:txBody>
      </p:sp>
      <p:sp>
        <p:nvSpPr>
          <p:cNvPr id="26638" name="文本框 13"/>
          <p:cNvSpPr txBox="1">
            <a:spLocks noChangeArrowheads="1"/>
          </p:cNvSpPr>
          <p:nvPr/>
        </p:nvSpPr>
        <p:spPr bwMode="auto">
          <a:xfrm>
            <a:off x="1385888" y="2944813"/>
            <a:ext cx="441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000">
                <a:latin typeface="Century Gothic" panose="020B0502020202020204" pitchFamily="34" charset="0"/>
                <a:ea typeface="微软雅黑" panose="020B0503020204020204" pitchFamily="34" charset="-122"/>
              </a:rPr>
              <a:t>PAD</a:t>
            </a:r>
            <a:endParaRPr kumimoji="1" lang="zh-CN" altLang="en-US" sz="1000">
              <a:latin typeface="Century Gothic" panose="020B0502020202020204" pitchFamily="34" charset="0"/>
              <a:ea typeface="微软雅黑" panose="020B0503020204020204" pitchFamily="34" charset="-122"/>
            </a:endParaRPr>
          </a:p>
        </p:txBody>
      </p:sp>
      <p:sp>
        <p:nvSpPr>
          <p:cNvPr id="26639" name="文本框 14"/>
          <p:cNvSpPr txBox="1">
            <a:spLocks noChangeArrowheads="1"/>
          </p:cNvSpPr>
          <p:nvPr/>
        </p:nvSpPr>
        <p:spPr bwMode="auto">
          <a:xfrm>
            <a:off x="2387600" y="2944813"/>
            <a:ext cx="3635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000">
                <a:latin typeface="Century Gothic" panose="020B0502020202020204" pitchFamily="34" charset="0"/>
                <a:ea typeface="微软雅黑" panose="020B0503020204020204" pitchFamily="34" charset="-122"/>
              </a:rPr>
              <a:t>PC</a:t>
            </a:r>
            <a:endParaRPr kumimoji="1" lang="zh-CN" altLang="en-US" sz="1000">
              <a:latin typeface="Century Gothic" panose="020B0502020202020204" pitchFamily="34" charset="0"/>
              <a:ea typeface="微软雅黑" panose="020B0503020204020204" pitchFamily="34" charset="-122"/>
            </a:endParaRPr>
          </a:p>
        </p:txBody>
      </p:sp>
      <p:sp>
        <p:nvSpPr>
          <p:cNvPr id="26640" name="文本框 15"/>
          <p:cNvSpPr txBox="1">
            <a:spLocks noChangeArrowheads="1"/>
          </p:cNvSpPr>
          <p:nvPr/>
        </p:nvSpPr>
        <p:spPr bwMode="auto">
          <a:xfrm>
            <a:off x="3208338" y="2944813"/>
            <a:ext cx="6492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000">
                <a:latin typeface="Century Gothic" panose="020B0502020202020204" pitchFamily="34" charset="0"/>
                <a:ea typeface="微软雅黑" panose="020B0503020204020204" pitchFamily="34" charset="-122"/>
              </a:rPr>
              <a:t>TV/BOX</a:t>
            </a:r>
            <a:endParaRPr kumimoji="1" lang="zh-CN" altLang="en-US" sz="1000">
              <a:latin typeface="Century Gothic" panose="020B0502020202020204" pitchFamily="34" charset="0"/>
              <a:ea typeface="微软雅黑" panose="020B0503020204020204" pitchFamily="34" charset="-122"/>
            </a:endParaRPr>
          </a:p>
        </p:txBody>
      </p:sp>
      <p:pic>
        <p:nvPicPr>
          <p:cNvPr id="26641" name="图片 16" descr="player1_effect.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970338" y="2038350"/>
            <a:ext cx="80613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2" name="TextBox 16"/>
          <p:cNvSpPr txBox="1">
            <a:spLocks noChangeArrowheads="1"/>
          </p:cNvSpPr>
          <p:nvPr/>
        </p:nvSpPr>
        <p:spPr bwMode="auto">
          <a:xfrm>
            <a:off x="196850" y="4025900"/>
            <a:ext cx="18256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TW" altLang="en-US" sz="3200" b="1">
                <a:latin typeface="微软雅黑" panose="020B0503020204020204" pitchFamily="34" charset="-122"/>
                <a:ea typeface="微软雅黑" panose="020B0503020204020204" pitchFamily="34" charset="-122"/>
              </a:rPr>
              <a:t>视点雷达</a:t>
            </a:r>
            <a:endParaRPr lang="zh-CN" altLang="en-US" sz="3200" b="1">
              <a:latin typeface="微软雅黑" panose="020B0503020204020204" pitchFamily="34" charset="-122"/>
              <a:ea typeface="微软雅黑" panose="020B0503020204020204" pitchFamily="34" charset="-122"/>
            </a:endParaRPr>
          </a:p>
        </p:txBody>
      </p:sp>
      <p:sp>
        <p:nvSpPr>
          <p:cNvPr id="19" name="矩形 18"/>
          <p:cNvSpPr/>
          <p:nvPr/>
        </p:nvSpPr>
        <p:spPr>
          <a:xfrm>
            <a:off x="247650" y="5024438"/>
            <a:ext cx="3462338" cy="306387"/>
          </a:xfrm>
          <a:prstGeom prst="rect">
            <a:avLst/>
          </a:prstGeom>
          <a:solidFill>
            <a:schemeClr val="tx1">
              <a:lumMod val="85000"/>
              <a:lumOff val="15000"/>
            </a:schemeClr>
          </a:solidFill>
        </p:spPr>
        <p:txBody>
          <a:bodyPr>
            <a:spAutoFit/>
          </a:bodyPr>
          <a:lstStyle/>
          <a:p>
            <a:pPr eaLnBrk="1" fontAlgn="auto" hangingPunct="1">
              <a:spcBef>
                <a:spcPts val="0"/>
              </a:spcBef>
              <a:spcAft>
                <a:spcPts val="0"/>
              </a:spcAft>
              <a:defRPr/>
            </a:pPr>
            <a:r>
              <a:rPr lang="zh-CN" altLang="en-US" sz="1400" dirty="0">
                <a:solidFill>
                  <a:schemeClr val="bg1"/>
                </a:solidFill>
                <a:latin typeface="+mn-lt"/>
                <a:ea typeface="+mn-ea"/>
              </a:rPr>
              <a:t>基于乐视生态打造闭合娱乐生态系统，</a:t>
            </a:r>
            <a:endParaRPr lang="zh-CN" altLang="en-US" sz="1400" b="1" dirty="0">
              <a:solidFill>
                <a:schemeClr val="bg1"/>
              </a:solidFill>
              <a:latin typeface="+mn-ea"/>
              <a:ea typeface="+mn-ea"/>
            </a:endParaRPr>
          </a:p>
        </p:txBody>
      </p:sp>
      <p:sp>
        <p:nvSpPr>
          <p:cNvPr id="20" name="矩形 19"/>
          <p:cNvSpPr/>
          <p:nvPr/>
        </p:nvSpPr>
        <p:spPr>
          <a:xfrm>
            <a:off x="247650" y="5441950"/>
            <a:ext cx="3462338" cy="306388"/>
          </a:xfrm>
          <a:prstGeom prst="rect">
            <a:avLst/>
          </a:prstGeom>
          <a:solidFill>
            <a:schemeClr val="tx1">
              <a:lumMod val="85000"/>
              <a:lumOff val="15000"/>
            </a:schemeClr>
          </a:solidFill>
        </p:spPr>
        <p:txBody>
          <a:bodyPr>
            <a:spAutoFit/>
          </a:bodyPr>
          <a:lstStyle/>
          <a:p>
            <a:pPr eaLnBrk="1" fontAlgn="auto" hangingPunct="1">
              <a:spcBef>
                <a:spcPts val="0"/>
              </a:spcBef>
              <a:spcAft>
                <a:spcPts val="0"/>
              </a:spcAft>
              <a:defRPr/>
            </a:pPr>
            <a:r>
              <a:rPr lang="zh-CN" altLang="en-US" sz="1400" dirty="0">
                <a:solidFill>
                  <a:srgbClr val="FFFFFF"/>
                </a:solidFill>
                <a:latin typeface="+mn-lt"/>
                <a:ea typeface="+mn-ea"/>
              </a:rPr>
              <a:t>使品牌通过视频与用户直接无缝互动！</a:t>
            </a:r>
            <a:endParaRPr lang="zh-CN" altLang="en-US" sz="1400" b="1" dirty="0">
              <a:solidFill>
                <a:srgbClr val="FFFFFF"/>
              </a:solidFill>
              <a:latin typeface="+mn-ea"/>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轨道">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3017</TotalTime>
  <Words>2784</Words>
  <Application>Microsoft Office PowerPoint</Application>
  <PresentationFormat>自定义</PresentationFormat>
  <Paragraphs>592</Paragraphs>
  <Slides>65</Slides>
  <Notes>10</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0</vt:i4>
      </vt:variant>
      <vt:variant>
        <vt:lpstr>幻灯片标题</vt:lpstr>
      </vt:variant>
      <vt:variant>
        <vt:i4>65</vt:i4>
      </vt:variant>
    </vt:vector>
  </HeadingPairs>
  <TitlesOfParts>
    <vt:vector size="83" baseType="lpstr">
      <vt:lpstr>Arial</vt:lpstr>
      <vt:lpstr>宋体</vt:lpstr>
      <vt:lpstr>Century Gothic</vt:lpstr>
      <vt:lpstr>微软雅黑</vt:lpstr>
      <vt:lpstr>Calibri</vt:lpstr>
      <vt:lpstr>Rockwell</vt:lpstr>
      <vt:lpstr>MStiffHei HKS UltraBold</vt:lpstr>
      <vt:lpstr>Microsoft JhengHei</vt:lpstr>
      <vt:lpstr>Impact</vt:lpstr>
      <vt:lpstr>Wingdings</vt:lpstr>
      <vt:lpstr>Times New Roman</vt:lpstr>
      <vt:lpstr>Arial Black</vt:lpstr>
      <vt:lpstr>华文中宋</vt:lpstr>
      <vt:lpstr>ヒラギノ角ゴ ProN</vt:lpstr>
      <vt:lpstr>Heiti SC</vt:lpstr>
      <vt:lpstr>Lucida Grande</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mavis liu</dc:creator>
  <cp:lastModifiedBy>Administrator</cp:lastModifiedBy>
  <cp:revision>262</cp:revision>
  <dcterms:created xsi:type="dcterms:W3CDTF">2013-11-01T08:04:02Z</dcterms:created>
  <dcterms:modified xsi:type="dcterms:W3CDTF">2016-02-19T02:15:42Z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6289529</vt:lpwstr>
  </property>
  <property fmtid="{D5CDD505-2E9C-101B-9397-08002B2CF9AE}" pid="3" name="NXPowerLiteSettings">
    <vt:lpwstr>F7000400038000</vt:lpwstr>
  </property>
  <property fmtid="{D5CDD505-2E9C-101B-9397-08002B2CF9AE}" pid="4" name="NXPowerLiteVersion">
    <vt:lpwstr>D6.1.2</vt:lpwstr>
  </property>
</Properties>
</file>