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sldIdLst>
    <p:sldId id="270" r:id="rId3"/>
    <p:sldId id="271" r:id="rId4"/>
    <p:sldId id="272"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7" r:id="rId19"/>
    <p:sldId id="28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940" userDrawn="1">
          <p15:clr>
            <a:srgbClr val="A4A3A4"/>
          </p15:clr>
        </p15:guide>
        <p15:guide id="4" pos="40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1721"/>
    <a:srgbClr val="EEBB33"/>
    <a:srgbClr val="262626"/>
    <a:srgbClr val="EAEAEA"/>
    <a:srgbClr val="EAEAF3"/>
    <a:srgbClr val="9C1721"/>
    <a:srgbClr val="9E0000"/>
    <a:srgbClr val="C60A26"/>
    <a:srgbClr val="CAE1FE"/>
    <a:srgbClr val="CA09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0" d="100"/>
          <a:sy n="90" d="100"/>
        </p:scale>
        <p:origin x="66" y="84"/>
      </p:cViewPr>
      <p:guideLst>
        <p:guide orient="horz" pos="2160"/>
        <p:guide pos="3840"/>
        <p:guide pos="3940"/>
        <p:guide pos="40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rgbClr val="9A172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73A5-4CA5-AD98-AE384222C72D}"/>
            </c:ext>
          </c:extLst>
        </c:ser>
        <c:ser>
          <c:idx val="1"/>
          <c:order val="1"/>
          <c:tx>
            <c:strRef>
              <c:f>Sheet1!$C$1</c:f>
              <c:strCache>
                <c:ptCount val="1"/>
                <c:pt idx="0">
                  <c:v>系列 2</c:v>
                </c:pt>
              </c:strCache>
            </c:strRef>
          </c:tx>
          <c:spPr>
            <a:solidFill>
              <a:srgbClr val="EEBB33">
                <a:alpha val="80000"/>
              </a:srgbClr>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73A5-4CA5-AD98-AE384222C72D}"/>
            </c:ext>
          </c:extLst>
        </c:ser>
        <c:dLbls>
          <c:showLegendKey val="0"/>
          <c:showVal val="0"/>
          <c:showCatName val="0"/>
          <c:showSerName val="0"/>
          <c:showPercent val="0"/>
          <c:showBubbleSize val="0"/>
        </c:dLbls>
        <c:axId val="408250880"/>
        <c:axId val="410095472"/>
      </c:areaChart>
      <c:dateAx>
        <c:axId val="408250880"/>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0095472"/>
        <c:crosses val="autoZero"/>
        <c:auto val="1"/>
        <c:lblOffset val="100"/>
        <c:baseTimeUnit val="days"/>
      </c:dateAx>
      <c:valAx>
        <c:axId val="410095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08250880"/>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9A1721"/>
            </a:solidFill>
            <a:ln>
              <a:noFill/>
            </a:ln>
            <a:effectLst/>
          </c:spPr>
          <c:invertIfNegative val="0"/>
          <c:cat>
            <c:strRef>
              <c:f>Sheet1!$A$2:$A$5</c:f>
              <c:strCache>
                <c:ptCount val="3"/>
                <c:pt idx="0">
                  <c:v>类别 1</c:v>
                </c:pt>
                <c:pt idx="1">
                  <c:v>类别 2</c:v>
                </c:pt>
                <c:pt idx="2">
                  <c:v>类别 3</c:v>
                </c:pt>
              </c:strCache>
            </c:strRef>
          </c:cat>
          <c:val>
            <c:numRef>
              <c:f>Sheet1!$B$2:$B$5</c:f>
              <c:numCache>
                <c:formatCode>General</c:formatCode>
                <c:ptCount val="4"/>
                <c:pt idx="0">
                  <c:v>4.3</c:v>
                </c:pt>
                <c:pt idx="1">
                  <c:v>2.5</c:v>
                </c:pt>
                <c:pt idx="2">
                  <c:v>3.5</c:v>
                </c:pt>
              </c:numCache>
            </c:numRef>
          </c:val>
          <c:extLst xmlns:c16r2="http://schemas.microsoft.com/office/drawing/2015/06/chart">
            <c:ext xmlns:c16="http://schemas.microsoft.com/office/drawing/2014/chart" uri="{C3380CC4-5D6E-409C-BE32-E72D297353CC}">
              <c16:uniqueId val="{00000000-553A-4C94-8AEF-F926F1C715F3}"/>
            </c:ext>
          </c:extLst>
        </c:ser>
        <c:ser>
          <c:idx val="1"/>
          <c:order val="1"/>
          <c:tx>
            <c:strRef>
              <c:f>Sheet1!$C$1</c:f>
              <c:strCache>
                <c:ptCount val="1"/>
                <c:pt idx="0">
                  <c:v>系列 2</c:v>
                </c:pt>
              </c:strCache>
            </c:strRef>
          </c:tx>
          <c:spPr>
            <a:solidFill>
              <a:srgbClr val="EEBB33"/>
            </a:solidFill>
            <a:ln>
              <a:noFill/>
            </a:ln>
            <a:effectLst/>
          </c:spPr>
          <c:invertIfNegative val="0"/>
          <c:cat>
            <c:strRef>
              <c:f>Sheet1!$A$2:$A$5</c:f>
              <c:strCache>
                <c:ptCount val="3"/>
                <c:pt idx="0">
                  <c:v>类别 1</c:v>
                </c:pt>
                <c:pt idx="1">
                  <c:v>类别 2</c:v>
                </c:pt>
                <c:pt idx="2">
                  <c:v>类别 3</c:v>
                </c:pt>
              </c:strCache>
            </c:strRef>
          </c:cat>
          <c:val>
            <c:numRef>
              <c:f>Sheet1!$C$2:$C$5</c:f>
              <c:numCache>
                <c:formatCode>General</c:formatCode>
                <c:ptCount val="4"/>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553A-4C94-8AEF-F926F1C715F3}"/>
            </c:ext>
          </c:extLst>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3"/>
                <c:pt idx="0">
                  <c:v>类别 1</c:v>
                </c:pt>
                <c:pt idx="1">
                  <c:v>类别 2</c:v>
                </c:pt>
                <c:pt idx="2">
                  <c:v>类别 3</c:v>
                </c:pt>
              </c:strCache>
            </c:strRef>
          </c:cat>
          <c:val>
            <c:numRef>
              <c:f>Sheet1!$D$2:$D$5</c:f>
              <c:numCache>
                <c:formatCode>General</c:formatCode>
                <c:ptCount val="4"/>
              </c:numCache>
            </c:numRef>
          </c:val>
          <c:extLst xmlns:c16r2="http://schemas.microsoft.com/office/drawing/2015/06/chart">
            <c:ext xmlns:c16="http://schemas.microsoft.com/office/drawing/2014/chart" uri="{C3380CC4-5D6E-409C-BE32-E72D297353CC}">
              <c16:uniqueId val="{00000002-553A-4C94-8AEF-F926F1C715F3}"/>
            </c:ext>
          </c:extLst>
        </c:ser>
        <c:dLbls>
          <c:showLegendKey val="0"/>
          <c:showVal val="0"/>
          <c:showCatName val="0"/>
          <c:showSerName val="0"/>
          <c:showPercent val="0"/>
          <c:showBubbleSize val="0"/>
        </c:dLbls>
        <c:gapWidth val="219"/>
        <c:overlap val="-27"/>
        <c:axId val="410096648"/>
        <c:axId val="410795672"/>
      </c:barChart>
      <c:catAx>
        <c:axId val="410096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0795672"/>
        <c:crosses val="autoZero"/>
        <c:auto val="1"/>
        <c:lblAlgn val="ctr"/>
        <c:lblOffset val="100"/>
        <c:noMultiLvlLbl val="0"/>
      </c:catAx>
      <c:valAx>
        <c:axId val="410795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00966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9D9C06-6757-41AE-98D7-F72AE5CD36C8}" type="datetimeFigureOut">
              <a:rPr lang="zh-CN" altLang="en-US" smtClean="0"/>
              <a:t>2016/9/22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32C859-0E5F-4467-BA49-20207B990AC6}" type="slidenum">
              <a:rPr lang="zh-CN" altLang="en-US" smtClean="0"/>
              <a:t>‹#›</a:t>
            </a:fld>
            <a:endParaRPr lang="zh-CN" altLang="en-US"/>
          </a:p>
        </p:txBody>
      </p:sp>
    </p:spTree>
    <p:extLst>
      <p:ext uri="{BB962C8B-B14F-4D97-AF65-F5344CB8AC3E}">
        <p14:creationId xmlns:p14="http://schemas.microsoft.com/office/powerpoint/2010/main" val="3120207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39749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1719816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1851759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4284959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84640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6254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77212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71979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64900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26903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45593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080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1886249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15732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710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4636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1050328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684923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2993204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3786416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1226846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4036566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47FC819-EA6E-4F17-AAA0-42F122053726}" type="datetimeFigureOut">
              <a:rPr lang="zh-CN" altLang="en-US" smtClean="0"/>
              <a:t>2016/9/22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3338680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7FC819-EA6E-4F17-AAA0-42F122053726}" type="datetimeFigureOut">
              <a:rPr lang="zh-CN" altLang="en-US" smtClean="0"/>
              <a:t>2016/9/22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84815-5BAA-4DBF-A6A2-D810A2B08250}" type="slidenum">
              <a:rPr lang="zh-CN" altLang="en-US" smtClean="0"/>
              <a:t>‹#›</a:t>
            </a:fld>
            <a:endParaRPr lang="zh-CN" altLang="en-US"/>
          </a:p>
        </p:txBody>
      </p:sp>
    </p:spTree>
    <p:extLst>
      <p:ext uri="{BB962C8B-B14F-4D97-AF65-F5344CB8AC3E}">
        <p14:creationId xmlns:p14="http://schemas.microsoft.com/office/powerpoint/2010/main" val="19369060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94719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9255"/>
          </a:xfrm>
          <a:prstGeom prst="rect">
            <a:avLst/>
          </a:prstGeom>
        </p:spPr>
      </p:pic>
      <p:grpSp>
        <p:nvGrpSpPr>
          <p:cNvPr id="7" name="组合 6"/>
          <p:cNvGrpSpPr/>
          <p:nvPr/>
        </p:nvGrpSpPr>
        <p:grpSpPr>
          <a:xfrm>
            <a:off x="3500845" y="2214261"/>
            <a:ext cx="9069978" cy="1908214"/>
            <a:chOff x="3755571" y="2106187"/>
            <a:chExt cx="9069978" cy="1908214"/>
          </a:xfrm>
        </p:grpSpPr>
        <p:sp>
          <p:nvSpPr>
            <p:cNvPr id="5" name="文本框 4"/>
            <p:cNvSpPr txBox="1"/>
            <p:nvPr/>
          </p:nvSpPr>
          <p:spPr>
            <a:xfrm>
              <a:off x="3755571" y="2106187"/>
              <a:ext cx="9069978" cy="1323439"/>
            </a:xfrm>
            <a:prstGeom prst="rect">
              <a:avLst/>
            </a:prstGeom>
            <a:noFill/>
          </p:spPr>
          <p:txBody>
            <a:bodyPr wrap="square" rtlCol="0">
              <a:spAutoFit/>
            </a:bodyPr>
            <a:lstStyle/>
            <a:p>
              <a:pPr algn="ctr"/>
              <a:r>
                <a:rPr lang="zh-CN" altLang="en-US" sz="8000" dirty="0" smtClean="0">
                  <a:latin typeface="经典繁毛楷" panose="02010609000101010101" pitchFamily="49" charset="-122"/>
                  <a:ea typeface="经典繁毛楷" panose="02010609000101010101" pitchFamily="49" charset="-122"/>
                  <a:cs typeface="经典繁毛楷" panose="02010609000101010101" pitchFamily="49" charset="-122"/>
                </a:rPr>
                <a:t>党政主题通用模板</a:t>
              </a:r>
              <a:endParaRPr lang="zh-CN" altLang="en-US" sz="8000" dirty="0">
                <a:latin typeface="经典繁毛楷" panose="02010609000101010101" pitchFamily="49" charset="-122"/>
                <a:ea typeface="经典繁毛楷" panose="02010609000101010101" pitchFamily="49" charset="-122"/>
                <a:cs typeface="经典繁毛楷" panose="02010609000101010101" pitchFamily="49" charset="-122"/>
              </a:endParaRPr>
            </a:p>
          </p:txBody>
        </p:sp>
        <p:sp>
          <p:nvSpPr>
            <p:cNvPr id="6" name="文本框 5"/>
            <p:cNvSpPr txBox="1"/>
            <p:nvPr/>
          </p:nvSpPr>
          <p:spPr>
            <a:xfrm>
              <a:off x="5550626" y="3429626"/>
              <a:ext cx="5479868" cy="584775"/>
            </a:xfrm>
            <a:prstGeom prst="rect">
              <a:avLst/>
            </a:prstGeom>
            <a:noFill/>
          </p:spPr>
          <p:txBody>
            <a:bodyPr wrap="square" rtlCol="0">
              <a:spAutoFit/>
            </a:bodyPr>
            <a:lstStyle/>
            <a:p>
              <a:pPr algn="ctr"/>
              <a:r>
                <a:rPr lang="zh-CN" altLang="en-US" sz="1600" dirty="0" smtClean="0">
                  <a:solidFill>
                    <a:schemeClr val="tx2">
                      <a:lumMod val="50000"/>
                    </a:schemeClr>
                  </a:solidFill>
                  <a:latin typeface="方正华隶简体" panose="03000509000000000000" pitchFamily="65" charset="-122"/>
                  <a:ea typeface="方正华隶简体" panose="03000509000000000000" pitchFamily="65" charset="-122"/>
                </a:rPr>
                <a:t>政府机关通用</a:t>
              </a:r>
              <a:r>
                <a:rPr lang="en-US" altLang="zh-CN" sz="1600" dirty="0" smtClean="0">
                  <a:solidFill>
                    <a:schemeClr val="tx2">
                      <a:lumMod val="50000"/>
                    </a:schemeClr>
                  </a:solidFill>
                  <a:latin typeface="方正华隶简体" panose="03000509000000000000" pitchFamily="65" charset="-122"/>
                  <a:ea typeface="方正华隶简体" panose="03000509000000000000" pitchFamily="65" charset="-122"/>
                </a:rPr>
                <a:t>PPT</a:t>
              </a:r>
              <a:r>
                <a:rPr lang="zh-CN" altLang="en-US" sz="1600" dirty="0" smtClean="0">
                  <a:solidFill>
                    <a:schemeClr val="tx2">
                      <a:lumMod val="50000"/>
                    </a:schemeClr>
                  </a:solidFill>
                  <a:latin typeface="方正华隶简体" panose="03000509000000000000" pitchFamily="65" charset="-122"/>
                  <a:ea typeface="方正华隶简体" panose="03000509000000000000" pitchFamily="65" charset="-122"/>
                </a:rPr>
                <a:t>模板，适用于报告、展示，内置图表均可更改，为了保证演示效果，请先安装字体文件。</a:t>
              </a:r>
              <a:endParaRPr lang="zh-CN" altLang="en-US" sz="1600" dirty="0">
                <a:solidFill>
                  <a:schemeClr val="tx2">
                    <a:lumMod val="50000"/>
                  </a:schemeClr>
                </a:solidFill>
                <a:latin typeface="方正华隶简体" panose="03000509000000000000" pitchFamily="65" charset="-122"/>
                <a:ea typeface="方正华隶简体" panose="03000509000000000000" pitchFamily="65" charset="-122"/>
              </a:endParaRPr>
            </a:p>
          </p:txBody>
        </p:sp>
      </p:grpSp>
    </p:spTree>
    <p:extLst>
      <p:ext uri="{BB962C8B-B14F-4D97-AF65-F5344CB8AC3E}">
        <p14:creationId xmlns:p14="http://schemas.microsoft.com/office/powerpoint/2010/main" val="38310567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五项交互关系</a:t>
            </a:r>
            <a:endParaRPr lang="zh-CN" altLang="en-US" sz="3200" dirty="0">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67607" y="744656"/>
            <a:ext cx="460829"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236685" y="1711414"/>
            <a:ext cx="4767943" cy="3677663"/>
            <a:chOff x="3670663" y="1737360"/>
            <a:chExt cx="3827417" cy="2952206"/>
          </a:xfrm>
        </p:grpSpPr>
        <p:cxnSp>
          <p:nvCxnSpPr>
            <p:cNvPr id="3" name="直接连接符 2"/>
            <p:cNvCxnSpPr/>
            <p:nvPr/>
          </p:nvCxnSpPr>
          <p:spPr>
            <a:xfrm flipV="1">
              <a:off x="3683726" y="2508069"/>
              <a:ext cx="3814354" cy="444137"/>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70663" y="2978331"/>
              <a:ext cx="3200400" cy="1201783"/>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525589" y="1737360"/>
              <a:ext cx="1345474" cy="2455817"/>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127863" y="1737360"/>
              <a:ext cx="1397726" cy="292608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4114800" y="2508069"/>
              <a:ext cx="3383280" cy="2181497"/>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683726" y="1737360"/>
              <a:ext cx="1841863" cy="1240971"/>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525589" y="1737360"/>
              <a:ext cx="1972491" cy="770709"/>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871063" y="2508069"/>
              <a:ext cx="627017" cy="1685108"/>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127863" y="4193177"/>
              <a:ext cx="2743200" cy="483326"/>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683726" y="2978331"/>
              <a:ext cx="444137" cy="1698172"/>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5078936" y="1176535"/>
            <a:ext cx="969532" cy="997868"/>
            <a:chOff x="5078936" y="1176535"/>
            <a:chExt cx="969532" cy="997868"/>
          </a:xfrm>
        </p:grpSpPr>
        <p:sp>
          <p:nvSpPr>
            <p:cNvPr id="31" name="椭圆 30"/>
            <p:cNvSpPr/>
            <p:nvPr/>
          </p:nvSpPr>
          <p:spPr>
            <a:xfrm>
              <a:off x="5078936" y="1204871"/>
              <a:ext cx="969532" cy="969532"/>
            </a:xfrm>
            <a:prstGeom prst="ellipse">
              <a:avLst/>
            </a:prstGeom>
            <a:solidFill>
              <a:srgbClr val="9A17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334583" y="1176535"/>
              <a:ext cx="533585" cy="584775"/>
            </a:xfrm>
            <a:prstGeom prst="rect">
              <a:avLst/>
            </a:prstGeom>
            <a:noFill/>
          </p:spPr>
          <p:txBody>
            <a:bodyPr wrap="squar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1</a:t>
              </a:r>
              <a:endParaRPr lang="zh-CN" altLang="en-US" sz="3200"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5254880" y="1689637"/>
              <a:ext cx="61764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5230108" y="1717974"/>
              <a:ext cx="691706" cy="400110"/>
            </a:xfrm>
            <a:prstGeom prst="rect">
              <a:avLst/>
            </a:prstGeom>
            <a:noFill/>
          </p:spPr>
          <p:txBody>
            <a:bodyPr wrap="square" rtlCol="0">
              <a:spAutoFit/>
            </a:bodyPr>
            <a:lstStyle/>
            <a:p>
              <a:pPr algn="ctr"/>
              <a:r>
                <a:rPr lang="zh-CN" altLang="en-US" sz="2000" dirty="0" smtClean="0">
                  <a:solidFill>
                    <a:schemeClr val="bg1"/>
                  </a:solidFill>
                  <a:latin typeface="汉仪长宋简" panose="02010609000101010101" pitchFamily="49" charset="-122"/>
                  <a:ea typeface="汉仪长宋简" panose="02010609000101010101" pitchFamily="49" charset="-122"/>
                </a:rPr>
                <a:t>标题</a:t>
              </a:r>
              <a:endParaRPr lang="zh-CN" altLang="en-US" sz="2000" dirty="0">
                <a:solidFill>
                  <a:schemeClr val="bg1"/>
                </a:solidFill>
                <a:latin typeface="汉仪长宋简" panose="02010609000101010101" pitchFamily="49" charset="-122"/>
                <a:ea typeface="汉仪长宋简" panose="02010609000101010101" pitchFamily="49" charset="-122"/>
              </a:endParaRPr>
            </a:p>
          </p:txBody>
        </p:sp>
      </p:grpSp>
      <p:grpSp>
        <p:nvGrpSpPr>
          <p:cNvPr id="59" name="组合 58"/>
          <p:cNvGrpSpPr/>
          <p:nvPr/>
        </p:nvGrpSpPr>
        <p:grpSpPr>
          <a:xfrm>
            <a:off x="7059193" y="1820894"/>
            <a:ext cx="1660577" cy="1713451"/>
            <a:chOff x="7059193" y="1820894"/>
            <a:chExt cx="1660577" cy="1713451"/>
          </a:xfrm>
        </p:grpSpPr>
        <p:sp>
          <p:nvSpPr>
            <p:cNvPr id="33" name="椭圆 32"/>
            <p:cNvSpPr/>
            <p:nvPr/>
          </p:nvSpPr>
          <p:spPr>
            <a:xfrm>
              <a:off x="7059193" y="1873768"/>
              <a:ext cx="1660577" cy="1660577"/>
            </a:xfrm>
            <a:prstGeom prst="ellipse">
              <a:avLst/>
            </a:prstGeom>
            <a:solidFill>
              <a:srgbClr val="26262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622688" y="1820894"/>
              <a:ext cx="533585" cy="769441"/>
            </a:xfrm>
            <a:prstGeom prst="rect">
              <a:avLst/>
            </a:prstGeom>
            <a:noFill/>
          </p:spPr>
          <p:txBody>
            <a:bodyPr wrap="square" rtlCol="0">
              <a:spAutoFit/>
            </a:bodyPr>
            <a:lstStyle/>
            <a:p>
              <a:r>
                <a:rPr lang="en-US" altLang="zh-CN" sz="4400" dirty="0" smtClean="0">
                  <a:solidFill>
                    <a:schemeClr val="bg1"/>
                  </a:solidFill>
                  <a:latin typeface="微软雅黑" panose="020B0503020204020204" pitchFamily="34" charset="-122"/>
                  <a:ea typeface="微软雅黑" panose="020B0503020204020204" pitchFamily="34" charset="-122"/>
                </a:rPr>
                <a:t>2</a:t>
              </a:r>
              <a:endParaRPr lang="zh-CN" altLang="en-US" sz="4400" dirty="0">
                <a:solidFill>
                  <a:schemeClr val="bg1"/>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7386984" y="2484374"/>
              <a:ext cx="9973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7386984" y="2658907"/>
              <a:ext cx="1014559" cy="523220"/>
            </a:xfrm>
            <a:prstGeom prst="rect">
              <a:avLst/>
            </a:prstGeom>
            <a:noFill/>
          </p:spPr>
          <p:txBody>
            <a:bodyPr wrap="square" rtlCol="0">
              <a:spAutoFit/>
            </a:bodyPr>
            <a:lstStyle/>
            <a:p>
              <a:pPr algn="ctr"/>
              <a:r>
                <a:rPr lang="zh-CN" altLang="en-US" sz="2800" dirty="0" smtClean="0">
                  <a:solidFill>
                    <a:schemeClr val="bg1"/>
                  </a:solidFill>
                  <a:latin typeface="汉仪长宋简" panose="02010609000101010101" pitchFamily="49" charset="-122"/>
                  <a:ea typeface="汉仪长宋简" panose="02010609000101010101" pitchFamily="49" charset="-122"/>
                </a:rPr>
                <a:t>标题</a:t>
              </a:r>
              <a:endParaRPr lang="zh-CN" altLang="en-US" sz="2800" dirty="0">
                <a:solidFill>
                  <a:schemeClr val="bg1"/>
                </a:solidFill>
                <a:latin typeface="汉仪长宋简" panose="02010609000101010101" pitchFamily="49" charset="-122"/>
                <a:ea typeface="汉仪长宋简" panose="02010609000101010101" pitchFamily="49" charset="-122"/>
              </a:endParaRPr>
            </a:p>
          </p:txBody>
        </p:sp>
      </p:grpSp>
      <p:grpSp>
        <p:nvGrpSpPr>
          <p:cNvPr id="60" name="组合 59"/>
          <p:cNvGrpSpPr/>
          <p:nvPr/>
        </p:nvGrpSpPr>
        <p:grpSpPr>
          <a:xfrm>
            <a:off x="6696104" y="4201926"/>
            <a:ext cx="1219696" cy="1219696"/>
            <a:chOff x="6696104" y="4201926"/>
            <a:chExt cx="1219696" cy="1219696"/>
          </a:xfrm>
        </p:grpSpPr>
        <p:sp>
          <p:nvSpPr>
            <p:cNvPr id="35" name="椭圆 34"/>
            <p:cNvSpPr/>
            <p:nvPr/>
          </p:nvSpPr>
          <p:spPr>
            <a:xfrm>
              <a:off x="6696104" y="4201926"/>
              <a:ext cx="1219696" cy="1219696"/>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088460" y="4206619"/>
              <a:ext cx="533585" cy="646331"/>
            </a:xfrm>
            <a:prstGeom prst="rect">
              <a:avLst/>
            </a:prstGeom>
            <a:noFill/>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3</a:t>
              </a:r>
              <a:endParaRPr lang="zh-CN" altLang="en-US" sz="36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6951847" y="4778584"/>
              <a:ext cx="6701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6804142" y="4811774"/>
              <a:ext cx="1014559" cy="461665"/>
            </a:xfrm>
            <a:prstGeom prst="rect">
              <a:avLst/>
            </a:prstGeom>
            <a:noFill/>
          </p:spPr>
          <p:txBody>
            <a:bodyPr wrap="square" rtlCol="0">
              <a:spAutoFit/>
            </a:bodyPr>
            <a:lstStyle/>
            <a:p>
              <a:pPr algn="ctr"/>
              <a:r>
                <a:rPr lang="zh-CN" altLang="en-US" sz="2400" dirty="0" smtClean="0">
                  <a:solidFill>
                    <a:schemeClr val="bg1"/>
                  </a:solidFill>
                  <a:latin typeface="汉仪长宋简" panose="02010609000101010101" pitchFamily="49" charset="-122"/>
                  <a:ea typeface="汉仪长宋简" panose="02010609000101010101" pitchFamily="49" charset="-122"/>
                </a:rPr>
                <a:t>标题</a:t>
              </a:r>
              <a:endParaRPr lang="zh-CN" altLang="en-US" sz="2400" dirty="0">
                <a:solidFill>
                  <a:schemeClr val="bg1"/>
                </a:solidFill>
                <a:latin typeface="汉仪长宋简" panose="02010609000101010101" pitchFamily="49" charset="-122"/>
                <a:ea typeface="汉仪长宋简" panose="02010609000101010101" pitchFamily="49" charset="-122"/>
              </a:endParaRPr>
            </a:p>
          </p:txBody>
        </p:sp>
      </p:grpSp>
      <p:grpSp>
        <p:nvGrpSpPr>
          <p:cNvPr id="61" name="组合 60"/>
          <p:cNvGrpSpPr/>
          <p:nvPr/>
        </p:nvGrpSpPr>
        <p:grpSpPr>
          <a:xfrm>
            <a:off x="3305197" y="4709677"/>
            <a:ext cx="1263537" cy="1286759"/>
            <a:chOff x="3305197" y="4709677"/>
            <a:chExt cx="1263537" cy="1286759"/>
          </a:xfrm>
        </p:grpSpPr>
        <p:sp>
          <p:nvSpPr>
            <p:cNvPr id="34" name="椭圆 33"/>
            <p:cNvSpPr/>
            <p:nvPr/>
          </p:nvSpPr>
          <p:spPr>
            <a:xfrm>
              <a:off x="3305197" y="4732899"/>
              <a:ext cx="1263537" cy="1263537"/>
            </a:xfrm>
            <a:prstGeom prst="ellipse">
              <a:avLst/>
            </a:prstGeom>
            <a:solidFill>
              <a:srgbClr val="9A172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665006" y="4709677"/>
              <a:ext cx="533585" cy="707886"/>
            </a:xfrm>
            <a:prstGeom prst="rect">
              <a:avLst/>
            </a:prstGeom>
            <a:noFill/>
          </p:spPr>
          <p:txBody>
            <a:bodyPr wrap="square" rtlCol="0">
              <a:spAutoFit/>
            </a:bodyPr>
            <a:lstStyle/>
            <a:p>
              <a:r>
                <a:rPr lang="en-US" altLang="zh-CN" sz="4000" dirty="0" smtClean="0">
                  <a:solidFill>
                    <a:schemeClr val="bg1"/>
                  </a:solidFill>
                  <a:latin typeface="微软雅黑" panose="020B0503020204020204" pitchFamily="34" charset="-122"/>
                  <a:ea typeface="微软雅黑" panose="020B0503020204020204" pitchFamily="34" charset="-122"/>
                </a:rPr>
                <a:t>4</a:t>
              </a:r>
              <a:endParaRPr lang="zh-CN" altLang="en-US" sz="4000"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3596699" y="5321620"/>
              <a:ext cx="60189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3431851" y="5342395"/>
              <a:ext cx="1014559" cy="461665"/>
            </a:xfrm>
            <a:prstGeom prst="rect">
              <a:avLst/>
            </a:prstGeom>
            <a:noFill/>
          </p:spPr>
          <p:txBody>
            <a:bodyPr wrap="square" rtlCol="0">
              <a:spAutoFit/>
            </a:bodyPr>
            <a:lstStyle/>
            <a:p>
              <a:pPr algn="ctr"/>
              <a:r>
                <a:rPr lang="zh-CN" altLang="en-US" sz="2400" dirty="0" smtClean="0">
                  <a:solidFill>
                    <a:schemeClr val="bg1"/>
                  </a:solidFill>
                  <a:latin typeface="汉仪长宋简" panose="02010609000101010101" pitchFamily="49" charset="-122"/>
                  <a:ea typeface="汉仪长宋简" panose="02010609000101010101" pitchFamily="49" charset="-122"/>
                </a:rPr>
                <a:t>标题</a:t>
              </a:r>
              <a:endParaRPr lang="zh-CN" altLang="en-US" sz="2400" dirty="0">
                <a:solidFill>
                  <a:schemeClr val="bg1"/>
                </a:solidFill>
                <a:latin typeface="汉仪长宋简" panose="02010609000101010101" pitchFamily="49" charset="-122"/>
                <a:ea typeface="汉仪长宋简" panose="02010609000101010101" pitchFamily="49" charset="-122"/>
              </a:endParaRPr>
            </a:p>
          </p:txBody>
        </p:sp>
      </p:grpSp>
      <p:grpSp>
        <p:nvGrpSpPr>
          <p:cNvPr id="62" name="组合 61"/>
          <p:cNvGrpSpPr/>
          <p:nvPr/>
        </p:nvGrpSpPr>
        <p:grpSpPr>
          <a:xfrm>
            <a:off x="2643675" y="2529508"/>
            <a:ext cx="1218563" cy="1284234"/>
            <a:chOff x="2643675" y="2529508"/>
            <a:chExt cx="1218563" cy="1284234"/>
          </a:xfrm>
        </p:grpSpPr>
        <p:sp>
          <p:nvSpPr>
            <p:cNvPr id="32" name="椭圆 31"/>
            <p:cNvSpPr/>
            <p:nvPr/>
          </p:nvSpPr>
          <p:spPr>
            <a:xfrm>
              <a:off x="2643675" y="2595179"/>
              <a:ext cx="1218563" cy="1218563"/>
            </a:xfrm>
            <a:prstGeom prst="ellipse">
              <a:avLst/>
            </a:prstGeom>
            <a:solidFill>
              <a:srgbClr val="EEBB3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2986163" y="2529508"/>
              <a:ext cx="533585" cy="707886"/>
            </a:xfrm>
            <a:prstGeom prst="rect">
              <a:avLst/>
            </a:prstGeom>
            <a:noFill/>
          </p:spPr>
          <p:txBody>
            <a:bodyPr wrap="squar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5</a:t>
              </a:r>
              <a:endParaRPr lang="zh-CN" altLang="en-US" sz="4000" dirty="0">
                <a:solidFill>
                  <a:schemeClr val="bg1"/>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a:xfrm>
              <a:off x="2878970" y="3203173"/>
              <a:ext cx="7471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2707867" y="3216191"/>
              <a:ext cx="1014559" cy="461665"/>
            </a:xfrm>
            <a:prstGeom prst="rect">
              <a:avLst/>
            </a:prstGeom>
            <a:noFill/>
          </p:spPr>
          <p:txBody>
            <a:bodyPr wrap="square" rtlCol="0">
              <a:spAutoFit/>
            </a:bodyPr>
            <a:lstStyle/>
            <a:p>
              <a:pPr algn="ctr"/>
              <a:r>
                <a:rPr lang="zh-CN" altLang="en-US" sz="2400" dirty="0" smtClean="0">
                  <a:solidFill>
                    <a:schemeClr val="bg1"/>
                  </a:solidFill>
                  <a:latin typeface="汉仪长宋简" panose="02010609000101010101" pitchFamily="49" charset="-122"/>
                  <a:ea typeface="汉仪长宋简" panose="02010609000101010101" pitchFamily="49" charset="-122"/>
                </a:rPr>
                <a:t>标题</a:t>
              </a:r>
              <a:endParaRPr lang="zh-CN" altLang="en-US" sz="2400" dirty="0">
                <a:solidFill>
                  <a:schemeClr val="bg1"/>
                </a:solidFill>
                <a:latin typeface="汉仪长宋简" panose="02010609000101010101" pitchFamily="49" charset="-122"/>
                <a:ea typeface="汉仪长宋简" panose="02010609000101010101" pitchFamily="49" charset="-122"/>
              </a:endParaRPr>
            </a:p>
          </p:txBody>
        </p:sp>
      </p:grpSp>
    </p:spTree>
    <p:extLst>
      <p:ext uri="{BB962C8B-B14F-4D97-AF65-F5344CB8AC3E}">
        <p14:creationId xmlns:p14="http://schemas.microsoft.com/office/powerpoint/2010/main" val="3528272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数据表</a:t>
            </a:r>
            <a:endParaRPr lang="zh-CN" altLang="en-US" sz="3200" dirty="0">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67607" y="744656"/>
            <a:ext cx="460829"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3" name="图表 12"/>
          <p:cNvGraphicFramePr/>
          <p:nvPr>
            <p:extLst>
              <p:ext uri="{D42A27DB-BD31-4B8C-83A1-F6EECF244321}">
                <p14:modId xmlns:p14="http://schemas.microsoft.com/office/powerpoint/2010/main" val="1309296327"/>
              </p:ext>
            </p:extLst>
          </p:nvPr>
        </p:nvGraphicFramePr>
        <p:xfrm>
          <a:off x="969819" y="1615727"/>
          <a:ext cx="6342464" cy="3626545"/>
        </p:xfrm>
        <a:graphic>
          <a:graphicData uri="http://schemas.openxmlformats.org/drawingml/2006/chart">
            <c:chart xmlns:c="http://schemas.openxmlformats.org/drawingml/2006/chart" xmlns:r="http://schemas.openxmlformats.org/officeDocument/2006/relationships" r:id="rId3"/>
          </a:graphicData>
        </a:graphic>
      </p:graphicFrame>
      <p:grpSp>
        <p:nvGrpSpPr>
          <p:cNvPr id="26" name="组合 25"/>
          <p:cNvGrpSpPr/>
          <p:nvPr/>
        </p:nvGrpSpPr>
        <p:grpSpPr>
          <a:xfrm>
            <a:off x="8562773" y="2339994"/>
            <a:ext cx="2659407" cy="2593106"/>
            <a:chOff x="7545020" y="2302768"/>
            <a:chExt cx="2659407" cy="2593106"/>
          </a:xfrm>
        </p:grpSpPr>
        <p:grpSp>
          <p:nvGrpSpPr>
            <p:cNvPr id="14" name="组合 13"/>
            <p:cNvGrpSpPr/>
            <p:nvPr/>
          </p:nvGrpSpPr>
          <p:grpSpPr>
            <a:xfrm>
              <a:off x="7545020" y="2302768"/>
              <a:ext cx="2659407" cy="1729150"/>
              <a:chOff x="2369118" y="4568953"/>
              <a:chExt cx="2659407" cy="1729150"/>
            </a:xfrm>
          </p:grpSpPr>
          <p:sp>
            <p:nvSpPr>
              <p:cNvPr id="15" name="矩形 14"/>
              <p:cNvSpPr/>
              <p:nvPr/>
            </p:nvSpPr>
            <p:spPr>
              <a:xfrm>
                <a:off x="2369118" y="4568953"/>
                <a:ext cx="1723549" cy="461665"/>
              </a:xfrm>
              <a:prstGeom prst="rect">
                <a:avLst/>
              </a:prstGeom>
            </p:spPr>
            <p:txBody>
              <a:bodyPr wrap="none">
                <a:spAutoFit/>
              </a:bodyPr>
              <a:lstStyle/>
              <a:p>
                <a:r>
                  <a:rPr lang="zh-CN" altLang="en-US" sz="2400" b="1" dirty="0" smtClean="0">
                    <a:solidFill>
                      <a:srgbClr val="262626"/>
                    </a:solidFill>
                    <a:latin typeface="汉仪长宋简" panose="02010609000101010101" pitchFamily="49" charset="-122"/>
                    <a:ea typeface="汉仪长宋简" panose="02010609000101010101" pitchFamily="49" charset="-122"/>
                  </a:rPr>
                  <a:t>简要说明：</a:t>
                </a:r>
                <a:endParaRPr lang="zh-CN" altLang="en-US" sz="2400" b="1" dirty="0">
                  <a:solidFill>
                    <a:srgbClr val="262626"/>
                  </a:solidFill>
                  <a:latin typeface="汉仪长宋简" panose="02010609000101010101" pitchFamily="49" charset="-122"/>
                  <a:ea typeface="汉仪长宋简" panose="02010609000101010101" pitchFamily="49" charset="-122"/>
                </a:endParaRPr>
              </a:p>
            </p:txBody>
          </p:sp>
          <p:sp>
            <p:nvSpPr>
              <p:cNvPr id="16" name="椭圆 15"/>
              <p:cNvSpPr/>
              <p:nvPr/>
            </p:nvSpPr>
            <p:spPr>
              <a:xfrm>
                <a:off x="2506543" y="5138811"/>
                <a:ext cx="346824" cy="346824"/>
              </a:xfrm>
              <a:prstGeom prst="ellipse">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17" name="椭圆 16"/>
              <p:cNvSpPr/>
              <p:nvPr/>
            </p:nvSpPr>
            <p:spPr>
              <a:xfrm>
                <a:off x="2506543" y="5536732"/>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18" name="椭圆 17"/>
              <p:cNvSpPr/>
              <p:nvPr/>
            </p:nvSpPr>
            <p:spPr>
              <a:xfrm>
                <a:off x="2506543" y="5931521"/>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p:nvSpPr>
            <p:spPr>
              <a:xfrm>
                <a:off x="2997200" y="5151205"/>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20" name="矩形 19"/>
              <p:cNvSpPr/>
              <p:nvPr/>
            </p:nvSpPr>
            <p:spPr>
              <a:xfrm>
                <a:off x="2997199" y="5545557"/>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21" name="矩形 20"/>
              <p:cNvSpPr/>
              <p:nvPr/>
            </p:nvSpPr>
            <p:spPr>
              <a:xfrm>
                <a:off x="2997198" y="5928771"/>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
          <p:nvSpPr>
            <p:cNvPr id="22" name="椭圆 21"/>
            <p:cNvSpPr/>
            <p:nvPr/>
          </p:nvSpPr>
          <p:spPr>
            <a:xfrm>
              <a:off x="7682445" y="4077038"/>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4</a:t>
              </a:r>
              <a:endParaRPr lang="zh-CN" altLang="en-US" sz="2000" dirty="0">
                <a:latin typeface="微软雅黑" panose="020B0503020204020204" pitchFamily="34" charset="-122"/>
                <a:ea typeface="微软雅黑" panose="020B0503020204020204" pitchFamily="34" charset="-122"/>
              </a:endParaRPr>
            </a:p>
          </p:txBody>
        </p:sp>
        <p:sp>
          <p:nvSpPr>
            <p:cNvPr id="23" name="矩形 22"/>
            <p:cNvSpPr/>
            <p:nvPr/>
          </p:nvSpPr>
          <p:spPr>
            <a:xfrm>
              <a:off x="8173100" y="4074288"/>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24" name="椭圆 23"/>
            <p:cNvSpPr/>
            <p:nvPr/>
          </p:nvSpPr>
          <p:spPr>
            <a:xfrm>
              <a:off x="7682445" y="4529292"/>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5</a:t>
              </a:r>
              <a:endParaRPr lang="zh-CN" altLang="en-US" sz="2000" dirty="0">
                <a:latin typeface="微软雅黑" panose="020B0503020204020204" pitchFamily="34" charset="-122"/>
                <a:ea typeface="微软雅黑" panose="020B0503020204020204" pitchFamily="34" charset="-122"/>
              </a:endParaRPr>
            </a:p>
          </p:txBody>
        </p:sp>
        <p:sp>
          <p:nvSpPr>
            <p:cNvPr id="25" name="矩形 24"/>
            <p:cNvSpPr/>
            <p:nvPr/>
          </p:nvSpPr>
          <p:spPr>
            <a:xfrm>
              <a:off x="8173100" y="4526542"/>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Tree>
    <p:extLst>
      <p:ext uri="{BB962C8B-B14F-4D97-AF65-F5344CB8AC3E}">
        <p14:creationId xmlns:p14="http://schemas.microsoft.com/office/powerpoint/2010/main" val="2020066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01" y="4555233"/>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分析展示</a:t>
            </a:r>
            <a:endParaRPr lang="zh-CN" altLang="en-US" sz="3200" dirty="0">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67607" y="744656"/>
            <a:ext cx="460829"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任意多边形 14"/>
          <p:cNvSpPr/>
          <p:nvPr/>
        </p:nvSpPr>
        <p:spPr>
          <a:xfrm>
            <a:off x="4217963" y="1537117"/>
            <a:ext cx="1859281" cy="1863746"/>
          </a:xfrm>
          <a:custGeom>
            <a:avLst/>
            <a:gdLst>
              <a:gd name="connsiteX0" fmla="*/ 1859281 w 1859281"/>
              <a:gd name="connsiteY0" fmla="*/ 0 h 1863746"/>
              <a:gd name="connsiteX1" fmla="*/ 1859281 w 1859281"/>
              <a:gd name="connsiteY1" fmla="*/ 579993 h 1863746"/>
              <a:gd name="connsiteX2" fmla="*/ 1740792 w 1859281"/>
              <a:gd name="connsiteY2" fmla="*/ 585603 h 1863746"/>
              <a:gd name="connsiteX3" fmla="*/ 586622 w 1859281"/>
              <a:gd name="connsiteY3" fmla="*/ 1732469 h 1863746"/>
              <a:gd name="connsiteX4" fmla="*/ 579993 w 1859281"/>
              <a:gd name="connsiteY4" fmla="*/ 1863746 h 1863746"/>
              <a:gd name="connsiteX5" fmla="*/ 0 w 1859281"/>
              <a:gd name="connsiteY5" fmla="*/ 1863746 h 1863746"/>
              <a:gd name="connsiteX6" fmla="*/ 9624 w 1859281"/>
              <a:gd name="connsiteY6" fmla="*/ 1673168 h 1863746"/>
              <a:gd name="connsiteX7" fmla="*/ 1685150 w 1859281"/>
              <a:gd name="connsiteY7" fmla="*/ 8245 h 186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281" h="1863746">
                <a:moveTo>
                  <a:pt x="1859281" y="0"/>
                </a:moveTo>
                <a:lnTo>
                  <a:pt x="1859281" y="579993"/>
                </a:lnTo>
                <a:lnTo>
                  <a:pt x="1740792" y="585603"/>
                </a:lnTo>
                <a:cubicBezTo>
                  <a:pt x="1132699" y="643482"/>
                  <a:pt x="648266" y="1125482"/>
                  <a:pt x="586622" y="1732469"/>
                </a:cubicBezTo>
                <a:lnTo>
                  <a:pt x="579993" y="1863746"/>
                </a:lnTo>
                <a:lnTo>
                  <a:pt x="0" y="1863746"/>
                </a:lnTo>
                <a:lnTo>
                  <a:pt x="9624" y="1673168"/>
                </a:lnTo>
                <a:cubicBezTo>
                  <a:pt x="99112" y="791995"/>
                  <a:pt x="802372" y="92269"/>
                  <a:pt x="1685150" y="8245"/>
                </a:cubicBezTo>
                <a:close/>
              </a:path>
            </a:pathLst>
          </a:cu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flipH="1">
            <a:off x="6105380" y="1537116"/>
            <a:ext cx="1859281" cy="1863746"/>
          </a:xfrm>
          <a:custGeom>
            <a:avLst/>
            <a:gdLst>
              <a:gd name="connsiteX0" fmla="*/ 1859281 w 1859281"/>
              <a:gd name="connsiteY0" fmla="*/ 0 h 1863746"/>
              <a:gd name="connsiteX1" fmla="*/ 1859281 w 1859281"/>
              <a:gd name="connsiteY1" fmla="*/ 579993 h 1863746"/>
              <a:gd name="connsiteX2" fmla="*/ 1740792 w 1859281"/>
              <a:gd name="connsiteY2" fmla="*/ 585603 h 1863746"/>
              <a:gd name="connsiteX3" fmla="*/ 586622 w 1859281"/>
              <a:gd name="connsiteY3" fmla="*/ 1732469 h 1863746"/>
              <a:gd name="connsiteX4" fmla="*/ 579993 w 1859281"/>
              <a:gd name="connsiteY4" fmla="*/ 1863746 h 1863746"/>
              <a:gd name="connsiteX5" fmla="*/ 0 w 1859281"/>
              <a:gd name="connsiteY5" fmla="*/ 1863746 h 1863746"/>
              <a:gd name="connsiteX6" fmla="*/ 9624 w 1859281"/>
              <a:gd name="connsiteY6" fmla="*/ 1673168 h 1863746"/>
              <a:gd name="connsiteX7" fmla="*/ 1685150 w 1859281"/>
              <a:gd name="connsiteY7" fmla="*/ 8245 h 186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281" h="1863746">
                <a:moveTo>
                  <a:pt x="1859281" y="0"/>
                </a:moveTo>
                <a:lnTo>
                  <a:pt x="1859281" y="579993"/>
                </a:lnTo>
                <a:lnTo>
                  <a:pt x="1740792" y="585603"/>
                </a:lnTo>
                <a:cubicBezTo>
                  <a:pt x="1132699" y="643482"/>
                  <a:pt x="648266" y="1125482"/>
                  <a:pt x="586622" y="1732469"/>
                </a:cubicBezTo>
                <a:lnTo>
                  <a:pt x="579993" y="1863746"/>
                </a:lnTo>
                <a:lnTo>
                  <a:pt x="0" y="1863746"/>
                </a:lnTo>
                <a:lnTo>
                  <a:pt x="9624" y="1673168"/>
                </a:lnTo>
                <a:cubicBezTo>
                  <a:pt x="99112" y="791995"/>
                  <a:pt x="802372" y="92269"/>
                  <a:pt x="1685150" y="8245"/>
                </a:cubicBezTo>
                <a:close/>
              </a:path>
            </a:pathLst>
          </a:cu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任意多边形 16"/>
          <p:cNvSpPr/>
          <p:nvPr/>
        </p:nvSpPr>
        <p:spPr>
          <a:xfrm flipV="1">
            <a:off x="4203894" y="3453918"/>
            <a:ext cx="1859281" cy="1863746"/>
          </a:xfrm>
          <a:custGeom>
            <a:avLst/>
            <a:gdLst>
              <a:gd name="connsiteX0" fmla="*/ 1859281 w 1859281"/>
              <a:gd name="connsiteY0" fmla="*/ 0 h 1863746"/>
              <a:gd name="connsiteX1" fmla="*/ 1859281 w 1859281"/>
              <a:gd name="connsiteY1" fmla="*/ 579993 h 1863746"/>
              <a:gd name="connsiteX2" fmla="*/ 1740792 w 1859281"/>
              <a:gd name="connsiteY2" fmla="*/ 585603 h 1863746"/>
              <a:gd name="connsiteX3" fmla="*/ 586622 w 1859281"/>
              <a:gd name="connsiteY3" fmla="*/ 1732469 h 1863746"/>
              <a:gd name="connsiteX4" fmla="*/ 579993 w 1859281"/>
              <a:gd name="connsiteY4" fmla="*/ 1863746 h 1863746"/>
              <a:gd name="connsiteX5" fmla="*/ 0 w 1859281"/>
              <a:gd name="connsiteY5" fmla="*/ 1863746 h 1863746"/>
              <a:gd name="connsiteX6" fmla="*/ 9624 w 1859281"/>
              <a:gd name="connsiteY6" fmla="*/ 1673168 h 1863746"/>
              <a:gd name="connsiteX7" fmla="*/ 1685150 w 1859281"/>
              <a:gd name="connsiteY7" fmla="*/ 8245 h 186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281" h="1863746">
                <a:moveTo>
                  <a:pt x="1859281" y="0"/>
                </a:moveTo>
                <a:lnTo>
                  <a:pt x="1859281" y="579993"/>
                </a:lnTo>
                <a:lnTo>
                  <a:pt x="1740792" y="585603"/>
                </a:lnTo>
                <a:cubicBezTo>
                  <a:pt x="1132699" y="643482"/>
                  <a:pt x="648266" y="1125482"/>
                  <a:pt x="586622" y="1732469"/>
                </a:cubicBezTo>
                <a:lnTo>
                  <a:pt x="579993" y="1863746"/>
                </a:lnTo>
                <a:lnTo>
                  <a:pt x="0" y="1863746"/>
                </a:lnTo>
                <a:lnTo>
                  <a:pt x="9624" y="1673168"/>
                </a:lnTo>
                <a:cubicBezTo>
                  <a:pt x="99112" y="791995"/>
                  <a:pt x="802372" y="92269"/>
                  <a:pt x="1685150" y="8245"/>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17"/>
          <p:cNvSpPr/>
          <p:nvPr/>
        </p:nvSpPr>
        <p:spPr>
          <a:xfrm flipH="1" flipV="1">
            <a:off x="6105379" y="3457134"/>
            <a:ext cx="1859281" cy="1863746"/>
          </a:xfrm>
          <a:custGeom>
            <a:avLst/>
            <a:gdLst>
              <a:gd name="connsiteX0" fmla="*/ 1859281 w 1859281"/>
              <a:gd name="connsiteY0" fmla="*/ 0 h 1863746"/>
              <a:gd name="connsiteX1" fmla="*/ 1859281 w 1859281"/>
              <a:gd name="connsiteY1" fmla="*/ 579993 h 1863746"/>
              <a:gd name="connsiteX2" fmla="*/ 1740792 w 1859281"/>
              <a:gd name="connsiteY2" fmla="*/ 585603 h 1863746"/>
              <a:gd name="connsiteX3" fmla="*/ 586622 w 1859281"/>
              <a:gd name="connsiteY3" fmla="*/ 1732469 h 1863746"/>
              <a:gd name="connsiteX4" fmla="*/ 579993 w 1859281"/>
              <a:gd name="connsiteY4" fmla="*/ 1863746 h 1863746"/>
              <a:gd name="connsiteX5" fmla="*/ 0 w 1859281"/>
              <a:gd name="connsiteY5" fmla="*/ 1863746 h 1863746"/>
              <a:gd name="connsiteX6" fmla="*/ 9624 w 1859281"/>
              <a:gd name="connsiteY6" fmla="*/ 1673168 h 1863746"/>
              <a:gd name="connsiteX7" fmla="*/ 1685150 w 1859281"/>
              <a:gd name="connsiteY7" fmla="*/ 8245 h 186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281" h="1863746">
                <a:moveTo>
                  <a:pt x="1859281" y="0"/>
                </a:moveTo>
                <a:lnTo>
                  <a:pt x="1859281" y="579993"/>
                </a:lnTo>
                <a:lnTo>
                  <a:pt x="1740792" y="585603"/>
                </a:lnTo>
                <a:cubicBezTo>
                  <a:pt x="1132699" y="643482"/>
                  <a:pt x="648266" y="1125482"/>
                  <a:pt x="586622" y="1732469"/>
                </a:cubicBezTo>
                <a:lnTo>
                  <a:pt x="579993" y="1863746"/>
                </a:lnTo>
                <a:lnTo>
                  <a:pt x="0" y="1863746"/>
                </a:lnTo>
                <a:lnTo>
                  <a:pt x="9624" y="1673168"/>
                </a:lnTo>
                <a:cubicBezTo>
                  <a:pt x="99112" y="791995"/>
                  <a:pt x="802372" y="92269"/>
                  <a:pt x="1685150" y="8245"/>
                </a:cubicBezTo>
                <a:close/>
              </a:path>
            </a:pathLst>
          </a:cu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矩形 18"/>
          <p:cNvSpPr/>
          <p:nvPr/>
        </p:nvSpPr>
        <p:spPr>
          <a:xfrm>
            <a:off x="1097279" y="1565252"/>
            <a:ext cx="4965896" cy="1863746"/>
          </a:xfrm>
          <a:prstGeom prst="rect">
            <a:avLst/>
          </a:prstGeom>
          <a:noFill/>
          <a:ln>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05380" y="1554404"/>
            <a:ext cx="4965896" cy="1863746"/>
          </a:xfrm>
          <a:prstGeom prst="rect">
            <a:avLst/>
          </a:prstGeom>
          <a:noFill/>
          <a:ln>
            <a:solidFill>
              <a:srgbClr val="EEBB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97279" y="3462543"/>
            <a:ext cx="4965896" cy="1863746"/>
          </a:xfrm>
          <a:prstGeom prst="rect">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105379" y="3467986"/>
            <a:ext cx="4965896" cy="1863746"/>
          </a:xfrm>
          <a:prstGeom prst="rect">
            <a:avLst/>
          </a:prstGeom>
          <a:noFill/>
          <a:ln>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951829" y="2048275"/>
            <a:ext cx="1223889" cy="1569660"/>
          </a:xfrm>
          <a:prstGeom prst="rect">
            <a:avLst/>
          </a:prstGeom>
          <a:noFill/>
          <a:ln>
            <a:noFill/>
          </a:ln>
        </p:spPr>
        <p:txBody>
          <a:bodyPr wrap="square" rtlCol="0">
            <a:spAutoFit/>
          </a:bodyPr>
          <a:lstStyle/>
          <a:p>
            <a:pPr algn="ctr"/>
            <a:r>
              <a:rPr lang="en-US" altLang="zh-CN" sz="9600" dirty="0" smtClean="0">
                <a:solidFill>
                  <a:srgbClr val="9A1721"/>
                </a:solidFill>
                <a:ea typeface="微软雅黑" panose="020B0503020204020204" pitchFamily="34" charset="-122"/>
              </a:rPr>
              <a:t>s</a:t>
            </a:r>
            <a:endParaRPr lang="zh-CN" altLang="en-US" sz="9600" dirty="0">
              <a:solidFill>
                <a:srgbClr val="9A1721"/>
              </a:solidFill>
              <a:ea typeface="微软雅黑" panose="020B0503020204020204" pitchFamily="34" charset="-122"/>
            </a:endParaRPr>
          </a:p>
        </p:txBody>
      </p:sp>
      <p:sp>
        <p:nvSpPr>
          <p:cNvPr id="25" name="文本框 24"/>
          <p:cNvSpPr txBox="1"/>
          <p:nvPr/>
        </p:nvSpPr>
        <p:spPr>
          <a:xfrm>
            <a:off x="6063175" y="2137642"/>
            <a:ext cx="1223889" cy="1446550"/>
          </a:xfrm>
          <a:prstGeom prst="rect">
            <a:avLst/>
          </a:prstGeom>
          <a:noFill/>
          <a:ln>
            <a:noFill/>
          </a:ln>
        </p:spPr>
        <p:txBody>
          <a:bodyPr wrap="square" rtlCol="0">
            <a:spAutoFit/>
          </a:bodyPr>
          <a:lstStyle/>
          <a:p>
            <a:pPr algn="ctr"/>
            <a:r>
              <a:rPr lang="en-US" altLang="zh-CN" sz="8800" dirty="0" smtClean="0">
                <a:solidFill>
                  <a:srgbClr val="EEBB33"/>
                </a:solidFill>
                <a:ea typeface="微软雅黑" panose="020B0503020204020204" pitchFamily="34" charset="-122"/>
              </a:rPr>
              <a:t>w</a:t>
            </a:r>
            <a:endParaRPr lang="zh-CN" altLang="en-US" sz="8800" dirty="0">
              <a:solidFill>
                <a:srgbClr val="EEBB33"/>
              </a:solidFill>
              <a:ea typeface="微软雅黑" panose="020B0503020204020204" pitchFamily="34" charset="-122"/>
            </a:endParaRPr>
          </a:p>
        </p:txBody>
      </p:sp>
      <p:sp>
        <p:nvSpPr>
          <p:cNvPr id="26" name="文本框 25"/>
          <p:cNvSpPr txBox="1"/>
          <p:nvPr/>
        </p:nvSpPr>
        <p:spPr>
          <a:xfrm>
            <a:off x="4979965" y="3019316"/>
            <a:ext cx="1223889" cy="1569660"/>
          </a:xfrm>
          <a:prstGeom prst="rect">
            <a:avLst/>
          </a:prstGeom>
          <a:noFill/>
          <a:ln>
            <a:noFill/>
          </a:ln>
        </p:spPr>
        <p:txBody>
          <a:bodyPr wrap="square" rtlCol="0">
            <a:spAutoFit/>
          </a:bodyPr>
          <a:lstStyle/>
          <a:p>
            <a:pPr algn="ctr"/>
            <a:r>
              <a:rPr lang="en-US" altLang="zh-CN" sz="9600" dirty="0" smtClean="0">
                <a:solidFill>
                  <a:srgbClr val="262626"/>
                </a:solidFill>
                <a:ea typeface="微软雅黑" panose="020B0503020204020204" pitchFamily="34" charset="-122"/>
              </a:rPr>
              <a:t>o</a:t>
            </a:r>
            <a:endParaRPr lang="zh-CN" altLang="en-US" sz="9600" dirty="0">
              <a:solidFill>
                <a:srgbClr val="262626"/>
              </a:solidFill>
              <a:ea typeface="微软雅黑" panose="020B0503020204020204" pitchFamily="34" charset="-122"/>
            </a:endParaRPr>
          </a:p>
        </p:txBody>
      </p:sp>
      <p:sp>
        <p:nvSpPr>
          <p:cNvPr id="27" name="文本框 26"/>
          <p:cNvSpPr txBox="1"/>
          <p:nvPr/>
        </p:nvSpPr>
        <p:spPr>
          <a:xfrm>
            <a:off x="6075890" y="3075588"/>
            <a:ext cx="1223889" cy="1569660"/>
          </a:xfrm>
          <a:prstGeom prst="rect">
            <a:avLst/>
          </a:prstGeom>
          <a:noFill/>
          <a:ln>
            <a:noFill/>
          </a:ln>
        </p:spPr>
        <p:txBody>
          <a:bodyPr wrap="square" rtlCol="0">
            <a:spAutoFit/>
          </a:bodyPr>
          <a:lstStyle/>
          <a:p>
            <a:pPr algn="ctr"/>
            <a:r>
              <a:rPr lang="en-US" altLang="zh-CN" sz="9600" dirty="0" smtClean="0">
                <a:solidFill>
                  <a:srgbClr val="9A1721"/>
                </a:solidFill>
                <a:ea typeface="微软雅黑" panose="020B0503020204020204" pitchFamily="34" charset="-122"/>
              </a:rPr>
              <a:t>t</a:t>
            </a:r>
            <a:endParaRPr lang="zh-CN" altLang="en-US" sz="9600" dirty="0">
              <a:solidFill>
                <a:srgbClr val="9A1721"/>
              </a:solidFill>
              <a:ea typeface="微软雅黑" panose="020B0503020204020204" pitchFamily="34" charset="-122"/>
            </a:endParaRPr>
          </a:p>
        </p:txBody>
      </p:sp>
      <p:grpSp>
        <p:nvGrpSpPr>
          <p:cNvPr id="34" name="组合 33"/>
          <p:cNvGrpSpPr/>
          <p:nvPr/>
        </p:nvGrpSpPr>
        <p:grpSpPr>
          <a:xfrm>
            <a:off x="1195754" y="1669589"/>
            <a:ext cx="2501970" cy="1545271"/>
            <a:chOff x="1195754" y="1669589"/>
            <a:chExt cx="2501970" cy="1545271"/>
          </a:xfrm>
        </p:grpSpPr>
        <p:grpSp>
          <p:nvGrpSpPr>
            <p:cNvPr id="30" name="组合 29"/>
            <p:cNvGrpSpPr/>
            <p:nvPr/>
          </p:nvGrpSpPr>
          <p:grpSpPr>
            <a:xfrm>
              <a:off x="1195754" y="1669589"/>
              <a:ext cx="2501970" cy="707886"/>
              <a:chOff x="1195754" y="1669589"/>
              <a:chExt cx="2501970" cy="707886"/>
            </a:xfrm>
          </p:grpSpPr>
          <p:sp>
            <p:nvSpPr>
              <p:cNvPr id="28" name="矩形 27"/>
              <p:cNvSpPr/>
              <p:nvPr/>
            </p:nvSpPr>
            <p:spPr>
              <a:xfrm>
                <a:off x="1195754" y="1744391"/>
                <a:ext cx="140677" cy="55837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nvGrpSpPr>
            <p:cNvPr id="31" name="组合 30"/>
            <p:cNvGrpSpPr/>
            <p:nvPr/>
          </p:nvGrpSpPr>
          <p:grpSpPr>
            <a:xfrm>
              <a:off x="1195754" y="2506974"/>
              <a:ext cx="2501970" cy="707886"/>
              <a:chOff x="1195754" y="1669589"/>
              <a:chExt cx="2501970" cy="707886"/>
            </a:xfrm>
          </p:grpSpPr>
          <p:sp>
            <p:nvSpPr>
              <p:cNvPr id="32" name="矩形 31"/>
              <p:cNvSpPr/>
              <p:nvPr/>
            </p:nvSpPr>
            <p:spPr>
              <a:xfrm>
                <a:off x="1195754" y="1744391"/>
                <a:ext cx="140677" cy="55837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grpSp>
        <p:nvGrpSpPr>
          <p:cNvPr id="35" name="组合 34"/>
          <p:cNvGrpSpPr/>
          <p:nvPr/>
        </p:nvGrpSpPr>
        <p:grpSpPr>
          <a:xfrm>
            <a:off x="1195753" y="3584192"/>
            <a:ext cx="2501970" cy="1545271"/>
            <a:chOff x="1195754" y="1669589"/>
            <a:chExt cx="2501970" cy="1545271"/>
          </a:xfrm>
        </p:grpSpPr>
        <p:grpSp>
          <p:nvGrpSpPr>
            <p:cNvPr id="36" name="组合 35"/>
            <p:cNvGrpSpPr/>
            <p:nvPr/>
          </p:nvGrpSpPr>
          <p:grpSpPr>
            <a:xfrm>
              <a:off x="1195754" y="1669589"/>
              <a:ext cx="2501970" cy="707886"/>
              <a:chOff x="1195754" y="1669589"/>
              <a:chExt cx="2501970" cy="707886"/>
            </a:xfrm>
          </p:grpSpPr>
          <p:sp>
            <p:nvSpPr>
              <p:cNvPr id="40" name="矩形 39"/>
              <p:cNvSpPr/>
              <p:nvPr/>
            </p:nvSpPr>
            <p:spPr>
              <a:xfrm>
                <a:off x="1195754" y="1744391"/>
                <a:ext cx="140677" cy="558376"/>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nvGrpSpPr>
            <p:cNvPr id="37" name="组合 36"/>
            <p:cNvGrpSpPr/>
            <p:nvPr/>
          </p:nvGrpSpPr>
          <p:grpSpPr>
            <a:xfrm>
              <a:off x="1195754" y="2506974"/>
              <a:ext cx="2501970" cy="707886"/>
              <a:chOff x="1195754" y="1669589"/>
              <a:chExt cx="2501970" cy="707886"/>
            </a:xfrm>
          </p:grpSpPr>
          <p:sp>
            <p:nvSpPr>
              <p:cNvPr id="38" name="矩形 37"/>
              <p:cNvSpPr/>
              <p:nvPr/>
            </p:nvSpPr>
            <p:spPr>
              <a:xfrm>
                <a:off x="1195754" y="1744391"/>
                <a:ext cx="140677" cy="558376"/>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grpSp>
        <p:nvGrpSpPr>
          <p:cNvPr id="42" name="组合 41"/>
          <p:cNvGrpSpPr/>
          <p:nvPr/>
        </p:nvGrpSpPr>
        <p:grpSpPr>
          <a:xfrm>
            <a:off x="8309186" y="1724489"/>
            <a:ext cx="2447774" cy="1545271"/>
            <a:chOff x="1336431" y="1669589"/>
            <a:chExt cx="2447774" cy="1545271"/>
          </a:xfrm>
        </p:grpSpPr>
        <p:grpSp>
          <p:nvGrpSpPr>
            <p:cNvPr id="43" name="组合 42"/>
            <p:cNvGrpSpPr/>
            <p:nvPr/>
          </p:nvGrpSpPr>
          <p:grpSpPr>
            <a:xfrm>
              <a:off x="1336431" y="1669589"/>
              <a:ext cx="2447774" cy="707886"/>
              <a:chOff x="1336431" y="1669589"/>
              <a:chExt cx="2447774" cy="707886"/>
            </a:xfrm>
          </p:grpSpPr>
          <p:sp>
            <p:nvSpPr>
              <p:cNvPr id="47" name="矩形 46"/>
              <p:cNvSpPr/>
              <p:nvPr/>
            </p:nvSpPr>
            <p:spPr>
              <a:xfrm>
                <a:off x="3643528" y="1744391"/>
                <a:ext cx="140677" cy="558376"/>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nvGrpSpPr>
            <p:cNvPr id="44" name="组合 43"/>
            <p:cNvGrpSpPr/>
            <p:nvPr/>
          </p:nvGrpSpPr>
          <p:grpSpPr>
            <a:xfrm>
              <a:off x="1336431" y="2506974"/>
              <a:ext cx="2447774" cy="707886"/>
              <a:chOff x="1336431" y="1669589"/>
              <a:chExt cx="2447774" cy="707886"/>
            </a:xfrm>
          </p:grpSpPr>
          <p:sp>
            <p:nvSpPr>
              <p:cNvPr id="45" name="矩形 44"/>
              <p:cNvSpPr/>
              <p:nvPr/>
            </p:nvSpPr>
            <p:spPr>
              <a:xfrm>
                <a:off x="3643528" y="1744391"/>
                <a:ext cx="140677" cy="558376"/>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grpSp>
        <p:nvGrpSpPr>
          <p:cNvPr id="49" name="组合 48"/>
          <p:cNvGrpSpPr/>
          <p:nvPr/>
        </p:nvGrpSpPr>
        <p:grpSpPr>
          <a:xfrm>
            <a:off x="8309186" y="3592859"/>
            <a:ext cx="2447774" cy="1545271"/>
            <a:chOff x="1336431" y="1669589"/>
            <a:chExt cx="2447774" cy="1545271"/>
          </a:xfrm>
        </p:grpSpPr>
        <p:grpSp>
          <p:nvGrpSpPr>
            <p:cNvPr id="50" name="组合 49"/>
            <p:cNvGrpSpPr/>
            <p:nvPr/>
          </p:nvGrpSpPr>
          <p:grpSpPr>
            <a:xfrm>
              <a:off x="1336431" y="1669589"/>
              <a:ext cx="2447774" cy="707886"/>
              <a:chOff x="1336431" y="1669589"/>
              <a:chExt cx="2447774" cy="707886"/>
            </a:xfrm>
          </p:grpSpPr>
          <p:sp>
            <p:nvSpPr>
              <p:cNvPr id="54" name="矩形 53"/>
              <p:cNvSpPr/>
              <p:nvPr/>
            </p:nvSpPr>
            <p:spPr>
              <a:xfrm>
                <a:off x="3643528" y="1744391"/>
                <a:ext cx="140677" cy="55837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nvGrpSpPr>
            <p:cNvPr id="51" name="组合 50"/>
            <p:cNvGrpSpPr/>
            <p:nvPr/>
          </p:nvGrpSpPr>
          <p:grpSpPr>
            <a:xfrm>
              <a:off x="1336431" y="2506974"/>
              <a:ext cx="2447774" cy="707886"/>
              <a:chOff x="1336431" y="1669589"/>
              <a:chExt cx="2447774" cy="707886"/>
            </a:xfrm>
          </p:grpSpPr>
          <p:sp>
            <p:nvSpPr>
              <p:cNvPr id="52" name="矩形 51"/>
              <p:cNvSpPr/>
              <p:nvPr/>
            </p:nvSpPr>
            <p:spPr>
              <a:xfrm>
                <a:off x="3643528" y="1744391"/>
                <a:ext cx="140677" cy="55837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spTree>
    <p:extLst>
      <p:ext uri="{BB962C8B-B14F-4D97-AF65-F5344CB8AC3E}">
        <p14:creationId xmlns:p14="http://schemas.microsoft.com/office/powerpoint/2010/main" val="2422547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1784" y="727341"/>
            <a:ext cx="4497316" cy="5109576"/>
            <a:chOff x="1842137" y="789519"/>
            <a:chExt cx="4732700" cy="5377004"/>
          </a:xfrm>
          <a:effectLst/>
        </p:grpSpPr>
        <p:sp>
          <p:nvSpPr>
            <p:cNvPr id="26" name="弦形 25"/>
            <p:cNvSpPr/>
            <p:nvPr/>
          </p:nvSpPr>
          <p:spPr>
            <a:xfrm rot="14221896">
              <a:off x="2925927" y="1932923"/>
              <a:ext cx="3251254" cy="4046566"/>
            </a:xfrm>
            <a:prstGeom prst="chord">
              <a:avLst>
                <a:gd name="adj1" fmla="val 7552040"/>
                <a:gd name="adj2" fmla="val 14301149"/>
              </a:avLst>
            </a:prstGeom>
            <a:gradFill flip="none" rotWithShape="1">
              <a:gsLst>
                <a:gs pos="417">
                  <a:schemeClr val="tx1">
                    <a:alpha val="75000"/>
                    <a:lumMod val="48000"/>
                    <a:lumOff val="52000"/>
                  </a:schemeClr>
                </a:gs>
                <a:gs pos="88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842137" y="789519"/>
              <a:ext cx="4626484" cy="5377004"/>
              <a:chOff x="1493627" y="474164"/>
              <a:chExt cx="5274679" cy="6130353"/>
            </a:xfrm>
          </p:grpSpPr>
          <p:grpSp>
            <p:nvGrpSpPr>
              <p:cNvPr id="9" name="组合 8"/>
              <p:cNvGrpSpPr/>
              <p:nvPr/>
            </p:nvGrpSpPr>
            <p:grpSpPr>
              <a:xfrm>
                <a:off x="3347864" y="1009264"/>
                <a:ext cx="3420442" cy="5595253"/>
                <a:chOff x="3347864" y="1009264"/>
                <a:chExt cx="3420442" cy="5595253"/>
              </a:xfrm>
            </p:grpSpPr>
            <p:sp>
              <p:nvSpPr>
                <p:cNvPr id="14" name="Freeform 13"/>
                <p:cNvSpPr>
                  <a:spLocks/>
                </p:cNvSpPr>
                <p:nvPr/>
              </p:nvSpPr>
              <p:spPr bwMode="auto">
                <a:xfrm>
                  <a:off x="3347864" y="1009264"/>
                  <a:ext cx="2944812" cy="1282700"/>
                </a:xfrm>
                <a:custGeom>
                  <a:avLst/>
                  <a:gdLst>
                    <a:gd name="T0" fmla="*/ 1855 w 1855"/>
                    <a:gd name="T1" fmla="*/ 808 h 808"/>
                    <a:gd name="T2" fmla="*/ 473 w 1855"/>
                    <a:gd name="T3" fmla="*/ 0 h 808"/>
                    <a:gd name="T4" fmla="*/ 0 w 1855"/>
                    <a:gd name="T5" fmla="*/ 808 h 808"/>
                    <a:gd name="T6" fmla="*/ 1855 w 1855"/>
                    <a:gd name="T7" fmla="*/ 808 h 808"/>
                  </a:gdLst>
                  <a:ahLst/>
                  <a:cxnLst>
                    <a:cxn ang="0">
                      <a:pos x="T0" y="T1"/>
                    </a:cxn>
                    <a:cxn ang="0">
                      <a:pos x="T2" y="T3"/>
                    </a:cxn>
                    <a:cxn ang="0">
                      <a:pos x="T4" y="T5"/>
                    </a:cxn>
                    <a:cxn ang="0">
                      <a:pos x="T6" y="T7"/>
                    </a:cxn>
                  </a:cxnLst>
                  <a:rect l="0" t="0" r="r" b="b"/>
                  <a:pathLst>
                    <a:path w="1855" h="808">
                      <a:moveTo>
                        <a:pt x="1855" y="808"/>
                      </a:moveTo>
                      <a:lnTo>
                        <a:pt x="473" y="0"/>
                      </a:lnTo>
                      <a:lnTo>
                        <a:pt x="0" y="808"/>
                      </a:lnTo>
                      <a:lnTo>
                        <a:pt x="1855" y="808"/>
                      </a:lnTo>
                      <a:close/>
                    </a:path>
                  </a:pathLst>
                </a:custGeom>
                <a:solidFill>
                  <a:srgbClr val="EEBB3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rot="3545172">
                  <a:off x="4654550" y="2585318"/>
                  <a:ext cx="2944812" cy="1282700"/>
                </a:xfrm>
                <a:custGeom>
                  <a:avLst/>
                  <a:gdLst>
                    <a:gd name="T0" fmla="*/ 1855 w 1855"/>
                    <a:gd name="T1" fmla="*/ 808 h 808"/>
                    <a:gd name="T2" fmla="*/ 473 w 1855"/>
                    <a:gd name="T3" fmla="*/ 0 h 808"/>
                    <a:gd name="T4" fmla="*/ 0 w 1855"/>
                    <a:gd name="T5" fmla="*/ 808 h 808"/>
                    <a:gd name="T6" fmla="*/ 1855 w 1855"/>
                    <a:gd name="T7" fmla="*/ 808 h 808"/>
                  </a:gdLst>
                  <a:ahLst/>
                  <a:cxnLst>
                    <a:cxn ang="0">
                      <a:pos x="T0" y="T1"/>
                    </a:cxn>
                    <a:cxn ang="0">
                      <a:pos x="T2" y="T3"/>
                    </a:cxn>
                    <a:cxn ang="0">
                      <a:pos x="T4" y="T5"/>
                    </a:cxn>
                    <a:cxn ang="0">
                      <a:pos x="T6" y="T7"/>
                    </a:cxn>
                  </a:cxnLst>
                  <a:rect l="0" t="0" r="r" b="b"/>
                  <a:pathLst>
                    <a:path w="1855" h="808">
                      <a:moveTo>
                        <a:pt x="1855" y="808"/>
                      </a:moveTo>
                      <a:lnTo>
                        <a:pt x="473" y="0"/>
                      </a:lnTo>
                      <a:lnTo>
                        <a:pt x="0" y="808"/>
                      </a:lnTo>
                      <a:lnTo>
                        <a:pt x="1855" y="808"/>
                      </a:ln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rot="7154945">
                  <a:off x="3946555" y="4490761"/>
                  <a:ext cx="2944812" cy="1282700"/>
                </a:xfrm>
                <a:custGeom>
                  <a:avLst/>
                  <a:gdLst>
                    <a:gd name="T0" fmla="*/ 1855 w 1855"/>
                    <a:gd name="T1" fmla="*/ 808 h 808"/>
                    <a:gd name="T2" fmla="*/ 473 w 1855"/>
                    <a:gd name="T3" fmla="*/ 0 h 808"/>
                    <a:gd name="T4" fmla="*/ 0 w 1855"/>
                    <a:gd name="T5" fmla="*/ 808 h 808"/>
                    <a:gd name="T6" fmla="*/ 1855 w 1855"/>
                    <a:gd name="T7" fmla="*/ 808 h 808"/>
                  </a:gdLst>
                  <a:ahLst/>
                  <a:cxnLst>
                    <a:cxn ang="0">
                      <a:pos x="T0" y="T1"/>
                    </a:cxn>
                    <a:cxn ang="0">
                      <a:pos x="T2" y="T3"/>
                    </a:cxn>
                    <a:cxn ang="0">
                      <a:pos x="T4" y="T5"/>
                    </a:cxn>
                    <a:cxn ang="0">
                      <a:pos x="T6" y="T7"/>
                    </a:cxn>
                  </a:cxnLst>
                  <a:rect l="0" t="0" r="r" b="b"/>
                  <a:pathLst>
                    <a:path w="1855" h="808">
                      <a:moveTo>
                        <a:pt x="1855" y="808"/>
                      </a:moveTo>
                      <a:lnTo>
                        <a:pt x="473" y="0"/>
                      </a:lnTo>
                      <a:lnTo>
                        <a:pt x="0" y="808"/>
                      </a:lnTo>
                      <a:lnTo>
                        <a:pt x="1855" y="808"/>
                      </a:lnTo>
                      <a:close/>
                    </a:path>
                  </a:pathLst>
                </a:custGeom>
                <a:solidFill>
                  <a:srgbClr val="9A172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rot="10800000">
                <a:off x="1493627" y="474164"/>
                <a:ext cx="3420442" cy="5595253"/>
                <a:chOff x="3347864" y="1009264"/>
                <a:chExt cx="3420442" cy="5595253"/>
              </a:xfrm>
            </p:grpSpPr>
            <p:sp>
              <p:nvSpPr>
                <p:cNvPr id="11" name="Freeform 13"/>
                <p:cNvSpPr>
                  <a:spLocks/>
                </p:cNvSpPr>
                <p:nvPr/>
              </p:nvSpPr>
              <p:spPr bwMode="auto">
                <a:xfrm>
                  <a:off x="3347864" y="1009264"/>
                  <a:ext cx="2944812" cy="1282700"/>
                </a:xfrm>
                <a:custGeom>
                  <a:avLst/>
                  <a:gdLst>
                    <a:gd name="T0" fmla="*/ 1855 w 1855"/>
                    <a:gd name="T1" fmla="*/ 808 h 808"/>
                    <a:gd name="T2" fmla="*/ 473 w 1855"/>
                    <a:gd name="T3" fmla="*/ 0 h 808"/>
                    <a:gd name="T4" fmla="*/ 0 w 1855"/>
                    <a:gd name="T5" fmla="*/ 808 h 808"/>
                    <a:gd name="T6" fmla="*/ 1855 w 1855"/>
                    <a:gd name="T7" fmla="*/ 808 h 808"/>
                  </a:gdLst>
                  <a:ahLst/>
                  <a:cxnLst>
                    <a:cxn ang="0">
                      <a:pos x="T0" y="T1"/>
                    </a:cxn>
                    <a:cxn ang="0">
                      <a:pos x="T2" y="T3"/>
                    </a:cxn>
                    <a:cxn ang="0">
                      <a:pos x="T4" y="T5"/>
                    </a:cxn>
                    <a:cxn ang="0">
                      <a:pos x="T6" y="T7"/>
                    </a:cxn>
                  </a:cxnLst>
                  <a:rect l="0" t="0" r="r" b="b"/>
                  <a:pathLst>
                    <a:path w="1855" h="808">
                      <a:moveTo>
                        <a:pt x="1855" y="808"/>
                      </a:moveTo>
                      <a:lnTo>
                        <a:pt x="473" y="0"/>
                      </a:lnTo>
                      <a:lnTo>
                        <a:pt x="0" y="808"/>
                      </a:lnTo>
                      <a:lnTo>
                        <a:pt x="1855" y="808"/>
                      </a:lnTo>
                      <a:close/>
                    </a:path>
                  </a:pathLst>
                </a:custGeom>
                <a:solidFill>
                  <a:srgbClr val="EEBB3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rot="3545172">
                  <a:off x="4654550" y="2585318"/>
                  <a:ext cx="2944812" cy="1282700"/>
                </a:xfrm>
                <a:custGeom>
                  <a:avLst/>
                  <a:gdLst>
                    <a:gd name="T0" fmla="*/ 1855 w 1855"/>
                    <a:gd name="T1" fmla="*/ 808 h 808"/>
                    <a:gd name="T2" fmla="*/ 473 w 1855"/>
                    <a:gd name="T3" fmla="*/ 0 h 808"/>
                    <a:gd name="T4" fmla="*/ 0 w 1855"/>
                    <a:gd name="T5" fmla="*/ 808 h 808"/>
                    <a:gd name="T6" fmla="*/ 1855 w 1855"/>
                    <a:gd name="T7" fmla="*/ 808 h 808"/>
                  </a:gdLst>
                  <a:ahLst/>
                  <a:cxnLst>
                    <a:cxn ang="0">
                      <a:pos x="T0" y="T1"/>
                    </a:cxn>
                    <a:cxn ang="0">
                      <a:pos x="T2" y="T3"/>
                    </a:cxn>
                    <a:cxn ang="0">
                      <a:pos x="T4" y="T5"/>
                    </a:cxn>
                    <a:cxn ang="0">
                      <a:pos x="T6" y="T7"/>
                    </a:cxn>
                  </a:cxnLst>
                  <a:rect l="0" t="0" r="r" b="b"/>
                  <a:pathLst>
                    <a:path w="1855" h="808">
                      <a:moveTo>
                        <a:pt x="1855" y="808"/>
                      </a:moveTo>
                      <a:lnTo>
                        <a:pt x="473" y="0"/>
                      </a:lnTo>
                      <a:lnTo>
                        <a:pt x="0" y="808"/>
                      </a:lnTo>
                      <a:lnTo>
                        <a:pt x="1855" y="808"/>
                      </a:ln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3" name="Freeform 13"/>
                <p:cNvSpPr>
                  <a:spLocks/>
                </p:cNvSpPr>
                <p:nvPr/>
              </p:nvSpPr>
              <p:spPr bwMode="auto">
                <a:xfrm rot="7154945">
                  <a:off x="3946555" y="4490761"/>
                  <a:ext cx="2944812" cy="1282700"/>
                </a:xfrm>
                <a:custGeom>
                  <a:avLst/>
                  <a:gdLst>
                    <a:gd name="T0" fmla="*/ 1855 w 1855"/>
                    <a:gd name="T1" fmla="*/ 808 h 808"/>
                    <a:gd name="T2" fmla="*/ 473 w 1855"/>
                    <a:gd name="T3" fmla="*/ 0 h 808"/>
                    <a:gd name="T4" fmla="*/ 0 w 1855"/>
                    <a:gd name="T5" fmla="*/ 808 h 808"/>
                    <a:gd name="T6" fmla="*/ 1855 w 1855"/>
                    <a:gd name="T7" fmla="*/ 808 h 808"/>
                  </a:gdLst>
                  <a:ahLst/>
                  <a:cxnLst>
                    <a:cxn ang="0">
                      <a:pos x="T0" y="T1"/>
                    </a:cxn>
                    <a:cxn ang="0">
                      <a:pos x="T2" y="T3"/>
                    </a:cxn>
                    <a:cxn ang="0">
                      <a:pos x="T4" y="T5"/>
                    </a:cxn>
                    <a:cxn ang="0">
                      <a:pos x="T6" y="T7"/>
                    </a:cxn>
                  </a:cxnLst>
                  <a:rect l="0" t="0" r="r" b="b"/>
                  <a:pathLst>
                    <a:path w="1855" h="808">
                      <a:moveTo>
                        <a:pt x="1855" y="808"/>
                      </a:moveTo>
                      <a:lnTo>
                        <a:pt x="473" y="0"/>
                      </a:lnTo>
                      <a:lnTo>
                        <a:pt x="0" y="808"/>
                      </a:lnTo>
                      <a:lnTo>
                        <a:pt x="1855" y="808"/>
                      </a:lnTo>
                      <a:close/>
                    </a:path>
                  </a:pathLst>
                </a:custGeom>
                <a:solidFill>
                  <a:srgbClr val="9A172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8" name="Freeform 19"/>
            <p:cNvSpPr>
              <a:spLocks/>
            </p:cNvSpPr>
            <p:nvPr/>
          </p:nvSpPr>
          <p:spPr bwMode="auto">
            <a:xfrm>
              <a:off x="5732026" y="836682"/>
              <a:ext cx="14287" cy="0"/>
            </a:xfrm>
            <a:custGeom>
              <a:avLst/>
              <a:gdLst>
                <a:gd name="T0" fmla="*/ 2 w 4"/>
                <a:gd name="T1" fmla="*/ 0 w 4"/>
                <a:gd name="T2" fmla="*/ 4 w 4"/>
                <a:gd name="T3" fmla="*/ 2 w 4"/>
              </a:gdLst>
              <a:ahLst/>
              <a:cxnLst>
                <a:cxn ang="0">
                  <a:pos x="T0" y="0"/>
                </a:cxn>
                <a:cxn ang="0">
                  <a:pos x="T1" y="0"/>
                </a:cxn>
                <a:cxn ang="0">
                  <a:pos x="T2" y="0"/>
                </a:cxn>
                <a:cxn ang="0">
                  <a:pos x="T3" y="0"/>
                </a:cxn>
              </a:cxnLst>
              <a:rect l="0" t="0" r="r" b="b"/>
              <a:pathLst>
                <a:path w="4">
                  <a:moveTo>
                    <a:pt x="2" y="0"/>
                  </a:moveTo>
                  <a:cubicBezTo>
                    <a:pt x="1" y="0"/>
                    <a:pt x="1" y="0"/>
                    <a:pt x="0" y="0"/>
                  </a:cubicBezTo>
                  <a:cubicBezTo>
                    <a:pt x="4" y="0"/>
                    <a:pt x="4" y="0"/>
                    <a:pt x="4" y="0"/>
                  </a:cubicBezTo>
                  <a:cubicBezTo>
                    <a:pt x="3" y="0"/>
                    <a:pt x="3" y="0"/>
                    <a:pt x="2" y="0"/>
                  </a:cubicBezTo>
                </a:path>
              </a:pathLst>
            </a:custGeom>
            <a:solidFill>
              <a:srgbClr val="A7A1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01" y="4555233"/>
            <a:ext cx="6473371" cy="2302767"/>
          </a:xfrm>
          <a:prstGeom prst="rect">
            <a:avLst/>
          </a:prstGeom>
        </p:spPr>
      </p:pic>
      <p:sp>
        <p:nvSpPr>
          <p:cNvPr id="28" name="流程图: 过程 27"/>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过程 28"/>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分析展示</a:t>
            </a:r>
            <a:endParaRPr lang="zh-CN" altLang="en-US" sz="3200" dirty="0">
              <a:latin typeface="汉仪长宋简" panose="02010609000101010101" pitchFamily="49" charset="-122"/>
              <a:ea typeface="汉仪长宋简" panose="02010609000101010101" pitchFamily="49" charset="-122"/>
            </a:endParaRPr>
          </a:p>
        </p:txBody>
      </p:sp>
      <p:grpSp>
        <p:nvGrpSpPr>
          <p:cNvPr id="31" name="组合 30"/>
          <p:cNvGrpSpPr/>
          <p:nvPr/>
        </p:nvGrpSpPr>
        <p:grpSpPr>
          <a:xfrm>
            <a:off x="267607" y="744656"/>
            <a:ext cx="460829" cy="449943"/>
            <a:chOff x="5355771" y="2077796"/>
            <a:chExt cx="460829" cy="449943"/>
          </a:xfrm>
        </p:grpSpPr>
        <p:sp>
          <p:nvSpPr>
            <p:cNvPr id="32" name="矩形 31"/>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40"/>
          <p:cNvSpPr txBox="1"/>
          <p:nvPr/>
        </p:nvSpPr>
        <p:spPr>
          <a:xfrm>
            <a:off x="5629015" y="1597334"/>
            <a:ext cx="595035" cy="461665"/>
          </a:xfrm>
          <a:prstGeom prst="rect">
            <a:avLst/>
          </a:prstGeom>
          <a:noFill/>
        </p:spPr>
        <p:txBody>
          <a:bodyPr wrap="none" rtlCol="0">
            <a:spAutoFit/>
          </a:bodyPr>
          <a:lstStyle/>
          <a:p>
            <a:r>
              <a:rPr lang="en-US" altLang="zh-CN" sz="2400" dirty="0" smtClean="0">
                <a:solidFill>
                  <a:schemeClr val="bg1"/>
                </a:solidFill>
                <a:latin typeface="Arial Black" pitchFamily="34" charset="0"/>
              </a:rPr>
              <a:t>01</a:t>
            </a:r>
          </a:p>
        </p:txBody>
      </p:sp>
      <p:sp>
        <p:nvSpPr>
          <p:cNvPr id="35" name="TextBox 341"/>
          <p:cNvSpPr txBox="1"/>
          <p:nvPr/>
        </p:nvSpPr>
        <p:spPr>
          <a:xfrm rot="3710816">
            <a:off x="6762192" y="2477607"/>
            <a:ext cx="595035" cy="461665"/>
          </a:xfrm>
          <a:prstGeom prst="rect">
            <a:avLst/>
          </a:prstGeom>
          <a:noFill/>
        </p:spPr>
        <p:txBody>
          <a:bodyPr wrap="none" rtlCol="0">
            <a:spAutoFit/>
          </a:bodyPr>
          <a:lstStyle/>
          <a:p>
            <a:r>
              <a:rPr lang="en-US" altLang="zh-CN" sz="2400" dirty="0" smtClean="0">
                <a:solidFill>
                  <a:schemeClr val="bg1"/>
                </a:solidFill>
                <a:latin typeface="Arial Black" pitchFamily="34" charset="0"/>
              </a:rPr>
              <a:t>02</a:t>
            </a:r>
          </a:p>
        </p:txBody>
      </p:sp>
      <p:sp>
        <p:nvSpPr>
          <p:cNvPr id="36" name="TextBox 342"/>
          <p:cNvSpPr txBox="1"/>
          <p:nvPr/>
        </p:nvSpPr>
        <p:spPr>
          <a:xfrm rot="7144603">
            <a:off x="6597633" y="3945322"/>
            <a:ext cx="595035" cy="461665"/>
          </a:xfrm>
          <a:prstGeom prst="rect">
            <a:avLst/>
          </a:prstGeom>
          <a:noFill/>
        </p:spPr>
        <p:txBody>
          <a:bodyPr wrap="none" rtlCol="0">
            <a:spAutoFit/>
          </a:bodyPr>
          <a:lstStyle/>
          <a:p>
            <a:r>
              <a:rPr lang="en-US" altLang="zh-CN" sz="2400" dirty="0" smtClean="0">
                <a:solidFill>
                  <a:schemeClr val="bg1"/>
                </a:solidFill>
                <a:latin typeface="Arial Black" pitchFamily="34" charset="0"/>
              </a:rPr>
              <a:t>03</a:t>
            </a:r>
          </a:p>
        </p:txBody>
      </p:sp>
      <p:sp>
        <p:nvSpPr>
          <p:cNvPr id="37" name="TextBox 343"/>
          <p:cNvSpPr txBox="1"/>
          <p:nvPr/>
        </p:nvSpPr>
        <p:spPr>
          <a:xfrm rot="10800000">
            <a:off x="5371150" y="4447719"/>
            <a:ext cx="595035" cy="461665"/>
          </a:xfrm>
          <a:prstGeom prst="rect">
            <a:avLst/>
          </a:prstGeom>
          <a:noFill/>
        </p:spPr>
        <p:txBody>
          <a:bodyPr wrap="none" rtlCol="0">
            <a:spAutoFit/>
          </a:bodyPr>
          <a:lstStyle/>
          <a:p>
            <a:r>
              <a:rPr lang="en-US" altLang="zh-CN" sz="2400" dirty="0" smtClean="0">
                <a:solidFill>
                  <a:schemeClr val="bg1"/>
                </a:solidFill>
                <a:latin typeface="Arial Black" pitchFamily="34" charset="0"/>
              </a:rPr>
              <a:t>04</a:t>
            </a:r>
          </a:p>
        </p:txBody>
      </p:sp>
      <p:sp>
        <p:nvSpPr>
          <p:cNvPr id="38" name="TextBox 344"/>
          <p:cNvSpPr txBox="1"/>
          <p:nvPr/>
        </p:nvSpPr>
        <p:spPr>
          <a:xfrm rot="14334042">
            <a:off x="4253106" y="3672793"/>
            <a:ext cx="595035" cy="461665"/>
          </a:xfrm>
          <a:prstGeom prst="rect">
            <a:avLst/>
          </a:prstGeom>
          <a:noFill/>
        </p:spPr>
        <p:txBody>
          <a:bodyPr wrap="none" rtlCol="0">
            <a:spAutoFit/>
          </a:bodyPr>
          <a:lstStyle/>
          <a:p>
            <a:r>
              <a:rPr lang="en-US" altLang="zh-CN" sz="2400" dirty="0" smtClean="0">
                <a:solidFill>
                  <a:schemeClr val="bg1"/>
                </a:solidFill>
                <a:latin typeface="Arial Black" pitchFamily="34" charset="0"/>
              </a:rPr>
              <a:t>05</a:t>
            </a:r>
          </a:p>
        </p:txBody>
      </p:sp>
      <p:sp>
        <p:nvSpPr>
          <p:cNvPr id="39" name="TextBox 345"/>
          <p:cNvSpPr txBox="1"/>
          <p:nvPr/>
        </p:nvSpPr>
        <p:spPr>
          <a:xfrm rot="17972012">
            <a:off x="4359020" y="2031443"/>
            <a:ext cx="595035" cy="461665"/>
          </a:xfrm>
          <a:prstGeom prst="rect">
            <a:avLst/>
          </a:prstGeom>
          <a:noFill/>
        </p:spPr>
        <p:txBody>
          <a:bodyPr wrap="none" rtlCol="0">
            <a:spAutoFit/>
          </a:bodyPr>
          <a:lstStyle/>
          <a:p>
            <a:r>
              <a:rPr lang="en-US" altLang="zh-CN" sz="2400" dirty="0" smtClean="0">
                <a:solidFill>
                  <a:schemeClr val="bg1"/>
                </a:solidFill>
                <a:latin typeface="Arial Black" pitchFamily="34" charset="0"/>
              </a:rPr>
              <a:t>06</a:t>
            </a:r>
          </a:p>
        </p:txBody>
      </p:sp>
      <p:grpSp>
        <p:nvGrpSpPr>
          <p:cNvPr id="40" name="组合 39"/>
          <p:cNvGrpSpPr/>
          <p:nvPr/>
        </p:nvGrpSpPr>
        <p:grpSpPr>
          <a:xfrm flipH="1">
            <a:off x="3207824" y="4568803"/>
            <a:ext cx="1272464" cy="614342"/>
            <a:chOff x="5870706" y="1628800"/>
            <a:chExt cx="861534" cy="614342"/>
          </a:xfrm>
        </p:grpSpPr>
        <p:cxnSp>
          <p:nvCxnSpPr>
            <p:cNvPr id="41" name="直接连接符 40"/>
            <p:cNvCxnSpPr/>
            <p:nvPr/>
          </p:nvCxnSpPr>
          <p:spPr>
            <a:xfrm>
              <a:off x="6732240" y="1628800"/>
              <a:ext cx="0" cy="61434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5870706" y="1922929"/>
              <a:ext cx="861534"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flipH="1">
            <a:off x="3217263" y="3137405"/>
            <a:ext cx="612301" cy="614342"/>
            <a:chOff x="5870706" y="1628800"/>
            <a:chExt cx="861534" cy="614342"/>
          </a:xfrm>
        </p:grpSpPr>
        <p:cxnSp>
          <p:nvCxnSpPr>
            <p:cNvPr id="44" name="直接连接符 43"/>
            <p:cNvCxnSpPr/>
            <p:nvPr/>
          </p:nvCxnSpPr>
          <p:spPr>
            <a:xfrm>
              <a:off x="6732240" y="1628800"/>
              <a:ext cx="0" cy="61434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5870706" y="1922929"/>
              <a:ext cx="861534"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flipH="1">
            <a:off x="3217259" y="1551765"/>
            <a:ext cx="1091781" cy="614342"/>
            <a:chOff x="5196058" y="1628800"/>
            <a:chExt cx="1536182" cy="614342"/>
          </a:xfrm>
        </p:grpSpPr>
        <p:cxnSp>
          <p:nvCxnSpPr>
            <p:cNvPr id="47" name="直接连接符 46"/>
            <p:cNvCxnSpPr/>
            <p:nvPr/>
          </p:nvCxnSpPr>
          <p:spPr>
            <a:xfrm>
              <a:off x="6732240" y="1628800"/>
              <a:ext cx="0" cy="61434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5196058" y="1922929"/>
              <a:ext cx="1536181"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6979724" y="4568803"/>
            <a:ext cx="1272464" cy="614342"/>
            <a:chOff x="5870706" y="1628800"/>
            <a:chExt cx="861534" cy="614342"/>
          </a:xfrm>
        </p:grpSpPr>
        <p:cxnSp>
          <p:nvCxnSpPr>
            <p:cNvPr id="52" name="直接连接符 51"/>
            <p:cNvCxnSpPr/>
            <p:nvPr/>
          </p:nvCxnSpPr>
          <p:spPr>
            <a:xfrm>
              <a:off x="6732240" y="1628800"/>
              <a:ext cx="0" cy="61434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5870706" y="1922929"/>
              <a:ext cx="861534"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7636863" y="3137405"/>
            <a:ext cx="612301" cy="614342"/>
            <a:chOff x="5870706" y="1628800"/>
            <a:chExt cx="861534" cy="614342"/>
          </a:xfrm>
        </p:grpSpPr>
        <p:cxnSp>
          <p:nvCxnSpPr>
            <p:cNvPr id="55" name="直接连接符 54"/>
            <p:cNvCxnSpPr/>
            <p:nvPr/>
          </p:nvCxnSpPr>
          <p:spPr>
            <a:xfrm>
              <a:off x="6732240" y="1628800"/>
              <a:ext cx="0" cy="61434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5870706" y="1922929"/>
              <a:ext cx="861534"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166959" y="1551765"/>
            <a:ext cx="1091781" cy="614342"/>
            <a:chOff x="5196058" y="1628800"/>
            <a:chExt cx="1536182" cy="614342"/>
          </a:xfrm>
        </p:grpSpPr>
        <p:cxnSp>
          <p:nvCxnSpPr>
            <p:cNvPr id="58" name="直接连接符 57"/>
            <p:cNvCxnSpPr/>
            <p:nvPr/>
          </p:nvCxnSpPr>
          <p:spPr>
            <a:xfrm>
              <a:off x="6732240" y="1628800"/>
              <a:ext cx="0" cy="61434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5196058" y="1922929"/>
              <a:ext cx="1536181"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0" name="文本框 59"/>
          <p:cNvSpPr txBox="1"/>
          <p:nvPr/>
        </p:nvSpPr>
        <p:spPr>
          <a:xfrm>
            <a:off x="955597" y="1533342"/>
            <a:ext cx="2361293" cy="646331"/>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输入你需要的内容</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a:t>
            </a:r>
            <a:r>
              <a:rPr lang="zh-CN" altLang="en-US" dirty="0">
                <a:latin typeface="微软雅黑" panose="020B0503020204020204" pitchFamily="34" charset="-122"/>
                <a:ea typeface="微软雅黑" panose="020B0503020204020204" pitchFamily="34" charset="-122"/>
              </a:rPr>
              <a:t>你需要的</a:t>
            </a:r>
            <a:r>
              <a:rPr lang="zh-CN" altLang="en-US" dirty="0" smtClean="0">
                <a:latin typeface="微软雅黑" panose="020B0503020204020204" pitchFamily="34" charset="-122"/>
                <a:ea typeface="微软雅黑" panose="020B0503020204020204" pitchFamily="34" charset="-122"/>
              </a:rPr>
              <a:t>内容</a:t>
            </a:r>
          </a:p>
        </p:txBody>
      </p:sp>
      <p:sp>
        <p:nvSpPr>
          <p:cNvPr id="61" name="文本框 60"/>
          <p:cNvSpPr txBox="1"/>
          <p:nvPr/>
        </p:nvSpPr>
        <p:spPr>
          <a:xfrm>
            <a:off x="941427" y="3136612"/>
            <a:ext cx="2361293" cy="646331"/>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输入你需要的内容</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a:t>
            </a:r>
            <a:r>
              <a:rPr lang="zh-CN" altLang="en-US" dirty="0">
                <a:latin typeface="微软雅黑" panose="020B0503020204020204" pitchFamily="34" charset="-122"/>
                <a:ea typeface="微软雅黑" panose="020B0503020204020204" pitchFamily="34" charset="-122"/>
              </a:rPr>
              <a:t>你需要的</a:t>
            </a:r>
            <a:r>
              <a:rPr lang="zh-CN" altLang="en-US" dirty="0" smtClean="0">
                <a:latin typeface="微软雅黑" panose="020B0503020204020204" pitchFamily="34" charset="-122"/>
                <a:ea typeface="微软雅黑" panose="020B0503020204020204" pitchFamily="34" charset="-122"/>
              </a:rPr>
              <a:t>内容</a:t>
            </a:r>
          </a:p>
        </p:txBody>
      </p:sp>
      <p:sp>
        <p:nvSpPr>
          <p:cNvPr id="62" name="文本框 61"/>
          <p:cNvSpPr txBox="1"/>
          <p:nvPr/>
        </p:nvSpPr>
        <p:spPr>
          <a:xfrm>
            <a:off x="941427" y="4574027"/>
            <a:ext cx="2361293" cy="646331"/>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输入你需要的内容</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a:t>
            </a:r>
            <a:r>
              <a:rPr lang="zh-CN" altLang="en-US" dirty="0">
                <a:latin typeface="微软雅黑" panose="020B0503020204020204" pitchFamily="34" charset="-122"/>
                <a:ea typeface="微软雅黑" panose="020B0503020204020204" pitchFamily="34" charset="-122"/>
              </a:rPr>
              <a:t>你需要的</a:t>
            </a:r>
            <a:r>
              <a:rPr lang="zh-CN" altLang="en-US" dirty="0" smtClean="0">
                <a:latin typeface="微软雅黑" panose="020B0503020204020204" pitchFamily="34" charset="-122"/>
                <a:ea typeface="微软雅黑" panose="020B0503020204020204" pitchFamily="34" charset="-122"/>
              </a:rPr>
              <a:t>内容</a:t>
            </a:r>
          </a:p>
        </p:txBody>
      </p:sp>
      <p:sp>
        <p:nvSpPr>
          <p:cNvPr id="63" name="文本框 62"/>
          <p:cNvSpPr txBox="1"/>
          <p:nvPr/>
        </p:nvSpPr>
        <p:spPr>
          <a:xfrm>
            <a:off x="8201932" y="1502226"/>
            <a:ext cx="2361293" cy="646331"/>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输入你需要的内容</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a:t>
            </a:r>
            <a:r>
              <a:rPr lang="zh-CN" altLang="en-US" dirty="0">
                <a:latin typeface="微软雅黑" panose="020B0503020204020204" pitchFamily="34" charset="-122"/>
                <a:ea typeface="微软雅黑" panose="020B0503020204020204" pitchFamily="34" charset="-122"/>
              </a:rPr>
              <a:t>你需要的</a:t>
            </a:r>
            <a:r>
              <a:rPr lang="zh-CN" altLang="en-US" dirty="0" smtClean="0">
                <a:latin typeface="微软雅黑" panose="020B0503020204020204" pitchFamily="34" charset="-122"/>
                <a:ea typeface="微软雅黑" panose="020B0503020204020204" pitchFamily="34" charset="-122"/>
              </a:rPr>
              <a:t>内容</a:t>
            </a:r>
          </a:p>
        </p:txBody>
      </p:sp>
      <p:sp>
        <p:nvSpPr>
          <p:cNvPr id="64" name="文本框 63"/>
          <p:cNvSpPr txBox="1"/>
          <p:nvPr/>
        </p:nvSpPr>
        <p:spPr>
          <a:xfrm>
            <a:off x="8187762" y="3105496"/>
            <a:ext cx="2361293" cy="646331"/>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输入你需要的内容</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a:t>
            </a:r>
            <a:r>
              <a:rPr lang="zh-CN" altLang="en-US" dirty="0">
                <a:latin typeface="微软雅黑" panose="020B0503020204020204" pitchFamily="34" charset="-122"/>
                <a:ea typeface="微软雅黑" panose="020B0503020204020204" pitchFamily="34" charset="-122"/>
              </a:rPr>
              <a:t>你需要的</a:t>
            </a:r>
            <a:r>
              <a:rPr lang="zh-CN" altLang="en-US" dirty="0" smtClean="0">
                <a:latin typeface="微软雅黑" panose="020B0503020204020204" pitchFamily="34" charset="-122"/>
                <a:ea typeface="微软雅黑" panose="020B0503020204020204" pitchFamily="34" charset="-122"/>
              </a:rPr>
              <a:t>内容</a:t>
            </a:r>
          </a:p>
        </p:txBody>
      </p:sp>
      <p:sp>
        <p:nvSpPr>
          <p:cNvPr id="65" name="文本框 64"/>
          <p:cNvSpPr txBox="1"/>
          <p:nvPr/>
        </p:nvSpPr>
        <p:spPr>
          <a:xfrm>
            <a:off x="8187762" y="4542911"/>
            <a:ext cx="2361293" cy="646331"/>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输入你需要的内容</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输入</a:t>
            </a:r>
            <a:r>
              <a:rPr lang="zh-CN" altLang="en-US" dirty="0">
                <a:latin typeface="微软雅黑" panose="020B0503020204020204" pitchFamily="34" charset="-122"/>
                <a:ea typeface="微软雅黑" panose="020B0503020204020204" pitchFamily="34" charset="-122"/>
              </a:rPr>
              <a:t>你需要的</a:t>
            </a:r>
            <a:r>
              <a:rPr lang="zh-CN" altLang="en-US" dirty="0" smtClean="0">
                <a:latin typeface="微软雅黑" panose="020B0503020204020204" pitchFamily="34" charset="-122"/>
                <a:ea typeface="微软雅黑" panose="020B0503020204020204" pitchFamily="34" charset="-122"/>
              </a:rPr>
              <a:t>内容</a:t>
            </a:r>
          </a:p>
        </p:txBody>
      </p:sp>
    </p:spTree>
    <p:extLst>
      <p:ext uri="{BB962C8B-B14F-4D97-AF65-F5344CB8AC3E}">
        <p14:creationId xmlns:p14="http://schemas.microsoft.com/office/powerpoint/2010/main" val="3460524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30131" y="2725019"/>
            <a:ext cx="4220244" cy="3918895"/>
            <a:chOff x="3783340" y="964872"/>
            <a:chExt cx="2951925" cy="2741141"/>
          </a:xfrm>
        </p:grpSpPr>
        <p:grpSp>
          <p:nvGrpSpPr>
            <p:cNvPr id="7" name="组合 6"/>
            <p:cNvGrpSpPr/>
            <p:nvPr/>
          </p:nvGrpSpPr>
          <p:grpSpPr>
            <a:xfrm rot="373283">
              <a:off x="3808809" y="964872"/>
              <a:ext cx="2782141" cy="1997453"/>
              <a:chOff x="2649668" y="1093496"/>
              <a:chExt cx="4704091" cy="3337161"/>
            </a:xfrm>
          </p:grpSpPr>
          <p:sp>
            <p:nvSpPr>
              <p:cNvPr id="15" name="下弧形箭头 1"/>
              <p:cNvSpPr/>
              <p:nvPr/>
            </p:nvSpPr>
            <p:spPr>
              <a:xfrm rot="20932722" flipH="1">
                <a:off x="3313282" y="1565186"/>
                <a:ext cx="4040477" cy="2865471"/>
              </a:xfrm>
              <a:custGeom>
                <a:avLst/>
                <a:gdLst>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16888 w 2318271"/>
                  <a:gd name="connsiteY4" fmla="*/ 84760 h 1644098"/>
                  <a:gd name="connsiteX5" fmla="*/ 0 w 2318271"/>
                  <a:gd name="connsiteY5" fmla="*/ 1603387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16888 w 2318271"/>
                  <a:gd name="connsiteY10" fmla="*/ 84760 h 1644098"/>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16888 w 2318271"/>
                  <a:gd name="connsiteY4" fmla="*/ 84760 h 1644098"/>
                  <a:gd name="connsiteX5" fmla="*/ 12742 w 2318271"/>
                  <a:gd name="connsiteY5" fmla="*/ 1639870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16888 w 2318271"/>
                  <a:gd name="connsiteY10" fmla="*/ 84760 h 1644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8271" h="1644098">
                    <a:moveTo>
                      <a:pt x="1582804" y="1177"/>
                    </a:moveTo>
                    <a:lnTo>
                      <a:pt x="1570351" y="0"/>
                    </a:lnTo>
                    <a:lnTo>
                      <a:pt x="1569015" y="1177"/>
                    </a:lnTo>
                    <a:lnTo>
                      <a:pt x="1582804" y="1177"/>
                    </a:lnTo>
                    <a:close/>
                    <a:moveTo>
                      <a:pt x="1916888" y="84760"/>
                    </a:moveTo>
                    <a:cubicBezTo>
                      <a:pt x="1678018" y="897655"/>
                      <a:pt x="890264" y="1497916"/>
                      <a:pt x="12742" y="1639870"/>
                    </a:cubicBezTo>
                    <a:lnTo>
                      <a:pt x="0" y="1644098"/>
                    </a:lnTo>
                    <a:lnTo>
                      <a:pt x="136910" y="1644098"/>
                    </a:lnTo>
                    <a:cubicBezTo>
                      <a:pt x="128470" y="1644098"/>
                      <a:pt x="120042" y="1644056"/>
                      <a:pt x="111634" y="1642896"/>
                    </a:cubicBezTo>
                    <a:cubicBezTo>
                      <a:pt x="1094352" y="1654795"/>
                      <a:pt x="1982224" y="1079419"/>
                      <a:pt x="2318271" y="209023"/>
                    </a:cubicBezTo>
                    <a:cubicBezTo>
                      <a:pt x="2155587" y="152859"/>
                      <a:pt x="2079572" y="140924"/>
                      <a:pt x="1916888" y="84760"/>
                    </a:cubicBezTo>
                    <a:close/>
                  </a:path>
                </a:pathLst>
              </a:cu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35"/>
              <p:cNvSpPr/>
              <p:nvPr/>
            </p:nvSpPr>
            <p:spPr>
              <a:xfrm rot="19789942">
                <a:off x="2649668" y="1272496"/>
                <a:ext cx="1291349" cy="1077430"/>
              </a:xfrm>
              <a:custGeom>
                <a:avLst/>
                <a:gdLst>
                  <a:gd name="connsiteX0" fmla="*/ 0 w 1878742"/>
                  <a:gd name="connsiteY0" fmla="*/ 1122274 h 1122274"/>
                  <a:gd name="connsiteX1" fmla="*/ 939371 w 1878742"/>
                  <a:gd name="connsiteY1" fmla="*/ 0 h 1122274"/>
                  <a:gd name="connsiteX2" fmla="*/ 1878742 w 1878742"/>
                  <a:gd name="connsiteY2" fmla="*/ 1122274 h 1122274"/>
                  <a:gd name="connsiteX3" fmla="*/ 0 w 1878742"/>
                  <a:gd name="connsiteY3" fmla="*/ 1122274 h 1122274"/>
                  <a:gd name="connsiteX0" fmla="*/ 0 w 1530850"/>
                  <a:gd name="connsiteY0" fmla="*/ 1122274 h 1122274"/>
                  <a:gd name="connsiteX1" fmla="*/ 939371 w 1530850"/>
                  <a:gd name="connsiteY1" fmla="*/ 0 h 1122274"/>
                  <a:gd name="connsiteX2" fmla="*/ 1530850 w 1530850"/>
                  <a:gd name="connsiteY2" fmla="*/ 1088989 h 1122274"/>
                  <a:gd name="connsiteX3" fmla="*/ 0 w 1530850"/>
                  <a:gd name="connsiteY3" fmla="*/ 1122274 h 1122274"/>
                  <a:gd name="connsiteX0" fmla="*/ 0 w 1291351"/>
                  <a:gd name="connsiteY0" fmla="*/ 1114589 h 1114589"/>
                  <a:gd name="connsiteX1" fmla="*/ 699872 w 1291351"/>
                  <a:gd name="connsiteY1" fmla="*/ 0 h 1114589"/>
                  <a:gd name="connsiteX2" fmla="*/ 1291351 w 1291351"/>
                  <a:gd name="connsiteY2" fmla="*/ 1088989 h 1114589"/>
                  <a:gd name="connsiteX3" fmla="*/ 0 w 1291351"/>
                  <a:gd name="connsiteY3" fmla="*/ 1114589 h 1114589"/>
                  <a:gd name="connsiteX0" fmla="*/ 0 w 1291351"/>
                  <a:gd name="connsiteY0" fmla="*/ 1088787 h 1088787"/>
                  <a:gd name="connsiteX1" fmla="*/ 567358 w 1291351"/>
                  <a:gd name="connsiteY1" fmla="*/ 0 h 1088787"/>
                  <a:gd name="connsiteX2" fmla="*/ 1291351 w 1291351"/>
                  <a:gd name="connsiteY2" fmla="*/ 1063187 h 1088787"/>
                  <a:gd name="connsiteX3" fmla="*/ 0 w 1291351"/>
                  <a:gd name="connsiteY3" fmla="*/ 1088787 h 1088787"/>
                  <a:gd name="connsiteX0" fmla="*/ 0 w 1291351"/>
                  <a:gd name="connsiteY0" fmla="*/ 1077428 h 1077428"/>
                  <a:gd name="connsiteX1" fmla="*/ 612170 w 1291351"/>
                  <a:gd name="connsiteY1" fmla="*/ 0 h 1077428"/>
                  <a:gd name="connsiteX2" fmla="*/ 1291351 w 1291351"/>
                  <a:gd name="connsiteY2" fmla="*/ 1051828 h 1077428"/>
                  <a:gd name="connsiteX3" fmla="*/ 0 w 1291351"/>
                  <a:gd name="connsiteY3" fmla="*/ 1077428 h 1077428"/>
                </a:gdLst>
                <a:ahLst/>
                <a:cxnLst>
                  <a:cxn ang="0">
                    <a:pos x="connsiteX0" y="connsiteY0"/>
                  </a:cxn>
                  <a:cxn ang="0">
                    <a:pos x="connsiteX1" y="connsiteY1"/>
                  </a:cxn>
                  <a:cxn ang="0">
                    <a:pos x="connsiteX2" y="connsiteY2"/>
                  </a:cxn>
                  <a:cxn ang="0">
                    <a:pos x="connsiteX3" y="connsiteY3"/>
                  </a:cxn>
                </a:cxnLst>
                <a:rect l="l" t="t" r="r" b="b"/>
                <a:pathLst>
                  <a:path w="1291351" h="1077428">
                    <a:moveTo>
                      <a:pt x="0" y="1077428"/>
                    </a:moveTo>
                    <a:lnTo>
                      <a:pt x="612170" y="0"/>
                    </a:lnTo>
                    <a:lnTo>
                      <a:pt x="1291351" y="1051828"/>
                    </a:lnTo>
                    <a:lnTo>
                      <a:pt x="0" y="1077428"/>
                    </a:lnTo>
                    <a:close/>
                  </a:path>
                </a:pathLst>
              </a:cu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41"/>
              <p:cNvSpPr/>
              <p:nvPr/>
            </p:nvSpPr>
            <p:spPr>
              <a:xfrm>
                <a:off x="3928833" y="1093496"/>
                <a:ext cx="1114901" cy="840421"/>
              </a:xfrm>
              <a:custGeom>
                <a:avLst/>
                <a:gdLst/>
                <a:ahLst/>
                <a:cxnLst/>
                <a:rect l="l" t="t" r="r" b="b"/>
                <a:pathLst>
                  <a:path w="1114901" h="840422">
                    <a:moveTo>
                      <a:pt x="25942" y="0"/>
                    </a:moveTo>
                    <a:lnTo>
                      <a:pt x="1114901" y="554408"/>
                    </a:lnTo>
                    <a:lnTo>
                      <a:pt x="644552" y="840422"/>
                    </a:lnTo>
                    <a:cubicBezTo>
                      <a:pt x="336341" y="834261"/>
                      <a:pt x="78810" y="645946"/>
                      <a:pt x="3108" y="390599"/>
                    </a:cubicBezTo>
                    <a:lnTo>
                      <a:pt x="0" y="74543"/>
                    </a:lnTo>
                    <a:close/>
                  </a:path>
                </a:pathLst>
              </a:custGeom>
              <a:gradFill>
                <a:gsLst>
                  <a:gs pos="0">
                    <a:schemeClr val="bg1">
                      <a:alpha val="40000"/>
                    </a:schemeClr>
                  </a:gs>
                  <a:gs pos="100000">
                    <a:schemeClr val="bg1">
                      <a:alpha val="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167836" y="1418662"/>
              <a:ext cx="1567429" cy="1371073"/>
              <a:chOff x="5317107" y="1737460"/>
              <a:chExt cx="2454889" cy="2147360"/>
            </a:xfrm>
          </p:grpSpPr>
          <p:sp>
            <p:nvSpPr>
              <p:cNvPr id="12" name="下弧形箭头 1"/>
              <p:cNvSpPr/>
              <p:nvPr/>
            </p:nvSpPr>
            <p:spPr>
              <a:xfrm rot="415403" flipH="1">
                <a:off x="5465476" y="2240722"/>
                <a:ext cx="2306520" cy="1644098"/>
              </a:xfrm>
              <a:custGeom>
                <a:avLst/>
                <a:gdLst>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830218 w 2318271"/>
                  <a:gd name="connsiteY4" fmla="*/ 40531 h 1644098"/>
                  <a:gd name="connsiteX5" fmla="*/ 14319 w 2318271"/>
                  <a:gd name="connsiteY5" fmla="*/ 1643505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830218 w 2318271"/>
                  <a:gd name="connsiteY10" fmla="*/ 40531 h 1644098"/>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67459 w 2318271"/>
                  <a:gd name="connsiteY4" fmla="*/ 95576 h 1644098"/>
                  <a:gd name="connsiteX5" fmla="*/ 14319 w 2318271"/>
                  <a:gd name="connsiteY5" fmla="*/ 1643505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67459 w 2318271"/>
                  <a:gd name="connsiteY10" fmla="*/ 95576 h 1644098"/>
                  <a:gd name="connsiteX0" fmla="*/ 1582804 w 2306520"/>
                  <a:gd name="connsiteY0" fmla="*/ 1177 h 1644098"/>
                  <a:gd name="connsiteX1" fmla="*/ 1570351 w 2306520"/>
                  <a:gd name="connsiteY1" fmla="*/ 0 h 1644098"/>
                  <a:gd name="connsiteX2" fmla="*/ 1569015 w 2306520"/>
                  <a:gd name="connsiteY2" fmla="*/ 1177 h 1644098"/>
                  <a:gd name="connsiteX3" fmla="*/ 1582804 w 2306520"/>
                  <a:gd name="connsiteY3" fmla="*/ 1177 h 1644098"/>
                  <a:gd name="connsiteX4" fmla="*/ 1967459 w 2306520"/>
                  <a:gd name="connsiteY4" fmla="*/ 95576 h 1644098"/>
                  <a:gd name="connsiteX5" fmla="*/ 14319 w 2306520"/>
                  <a:gd name="connsiteY5" fmla="*/ 1643505 h 1644098"/>
                  <a:gd name="connsiteX6" fmla="*/ 0 w 2306520"/>
                  <a:gd name="connsiteY6" fmla="*/ 1644098 h 1644098"/>
                  <a:gd name="connsiteX7" fmla="*/ 136910 w 2306520"/>
                  <a:gd name="connsiteY7" fmla="*/ 1644098 h 1644098"/>
                  <a:gd name="connsiteX8" fmla="*/ 111634 w 2306520"/>
                  <a:gd name="connsiteY8" fmla="*/ 1642896 h 1644098"/>
                  <a:gd name="connsiteX9" fmla="*/ 2306520 w 2306520"/>
                  <a:gd name="connsiteY9" fmla="*/ 226786 h 1644098"/>
                  <a:gd name="connsiteX10" fmla="*/ 1967459 w 2306520"/>
                  <a:gd name="connsiteY10" fmla="*/ 95576 h 1644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6520" h="1644098">
                    <a:moveTo>
                      <a:pt x="1582804" y="1177"/>
                    </a:moveTo>
                    <a:lnTo>
                      <a:pt x="1570351" y="0"/>
                    </a:lnTo>
                    <a:lnTo>
                      <a:pt x="1569015" y="1177"/>
                    </a:lnTo>
                    <a:lnTo>
                      <a:pt x="1582804" y="1177"/>
                    </a:lnTo>
                    <a:close/>
                    <a:moveTo>
                      <a:pt x="1967459" y="95576"/>
                    </a:moveTo>
                    <a:cubicBezTo>
                      <a:pt x="1728589" y="908471"/>
                      <a:pt x="891841" y="1501551"/>
                      <a:pt x="14319" y="1643505"/>
                    </a:cubicBezTo>
                    <a:lnTo>
                      <a:pt x="0" y="1644098"/>
                    </a:lnTo>
                    <a:lnTo>
                      <a:pt x="136910" y="1644098"/>
                    </a:lnTo>
                    <a:cubicBezTo>
                      <a:pt x="128470" y="1644098"/>
                      <a:pt x="120042" y="1644056"/>
                      <a:pt x="111634" y="1642896"/>
                    </a:cubicBezTo>
                    <a:cubicBezTo>
                      <a:pt x="1094352" y="1654795"/>
                      <a:pt x="1970473" y="1097182"/>
                      <a:pt x="2306520" y="226786"/>
                    </a:cubicBezTo>
                    <a:lnTo>
                      <a:pt x="1967459" y="95576"/>
                    </a:lnTo>
                    <a:close/>
                  </a:path>
                </a:pathLst>
              </a:cu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等腰三角形 14"/>
              <p:cNvSpPr/>
              <p:nvPr/>
            </p:nvSpPr>
            <p:spPr>
              <a:xfrm rot="20872623">
                <a:off x="5317107" y="1737460"/>
                <a:ext cx="757572" cy="625704"/>
              </a:xfrm>
              <a:custGeom>
                <a:avLst/>
                <a:gdLst>
                  <a:gd name="connsiteX0" fmla="*/ 0 w 1077950"/>
                  <a:gd name="connsiteY0" fmla="*/ 643918 h 643918"/>
                  <a:gd name="connsiteX1" fmla="*/ 538975 w 1077950"/>
                  <a:gd name="connsiteY1" fmla="*/ 0 h 643918"/>
                  <a:gd name="connsiteX2" fmla="*/ 1077950 w 1077950"/>
                  <a:gd name="connsiteY2" fmla="*/ 643918 h 643918"/>
                  <a:gd name="connsiteX3" fmla="*/ 0 w 1077950"/>
                  <a:gd name="connsiteY3" fmla="*/ 643918 h 643918"/>
                  <a:gd name="connsiteX0" fmla="*/ 0 w 855759"/>
                  <a:gd name="connsiteY0" fmla="*/ 643918 h 643918"/>
                  <a:gd name="connsiteX1" fmla="*/ 538975 w 855759"/>
                  <a:gd name="connsiteY1" fmla="*/ 0 h 643918"/>
                  <a:gd name="connsiteX2" fmla="*/ 855759 w 855759"/>
                  <a:gd name="connsiteY2" fmla="*/ 635160 h 643918"/>
                  <a:gd name="connsiteX3" fmla="*/ 0 w 855759"/>
                  <a:gd name="connsiteY3" fmla="*/ 643918 h 643918"/>
                  <a:gd name="connsiteX0" fmla="*/ 0 w 761288"/>
                  <a:gd name="connsiteY0" fmla="*/ 634984 h 635160"/>
                  <a:gd name="connsiteX1" fmla="*/ 444504 w 761288"/>
                  <a:gd name="connsiteY1" fmla="*/ 0 h 635160"/>
                  <a:gd name="connsiteX2" fmla="*/ 761288 w 761288"/>
                  <a:gd name="connsiteY2" fmla="*/ 635160 h 635160"/>
                  <a:gd name="connsiteX3" fmla="*/ 0 w 761288"/>
                  <a:gd name="connsiteY3" fmla="*/ 634984 h 635160"/>
                  <a:gd name="connsiteX0" fmla="*/ 0 w 761288"/>
                  <a:gd name="connsiteY0" fmla="*/ 625704 h 625880"/>
                  <a:gd name="connsiteX1" fmla="*/ 374315 w 761288"/>
                  <a:gd name="connsiteY1" fmla="*/ 0 h 625880"/>
                  <a:gd name="connsiteX2" fmla="*/ 761288 w 761288"/>
                  <a:gd name="connsiteY2" fmla="*/ 625880 h 625880"/>
                  <a:gd name="connsiteX3" fmla="*/ 0 w 761288"/>
                  <a:gd name="connsiteY3" fmla="*/ 625704 h 625880"/>
                  <a:gd name="connsiteX0" fmla="*/ 0 w 764829"/>
                  <a:gd name="connsiteY0" fmla="*/ 625704 h 639630"/>
                  <a:gd name="connsiteX1" fmla="*/ 374315 w 764829"/>
                  <a:gd name="connsiteY1" fmla="*/ 0 h 639630"/>
                  <a:gd name="connsiteX2" fmla="*/ 764829 w 764829"/>
                  <a:gd name="connsiteY2" fmla="*/ 639630 h 639630"/>
                  <a:gd name="connsiteX3" fmla="*/ 0 w 764829"/>
                  <a:gd name="connsiteY3" fmla="*/ 625704 h 639630"/>
                  <a:gd name="connsiteX0" fmla="*/ 0 w 749536"/>
                  <a:gd name="connsiteY0" fmla="*/ 625704 h 625704"/>
                  <a:gd name="connsiteX1" fmla="*/ 374315 w 749536"/>
                  <a:gd name="connsiteY1" fmla="*/ 0 h 625704"/>
                  <a:gd name="connsiteX2" fmla="*/ 749536 w 749536"/>
                  <a:gd name="connsiteY2" fmla="*/ 620108 h 625704"/>
                  <a:gd name="connsiteX3" fmla="*/ 0 w 749536"/>
                  <a:gd name="connsiteY3" fmla="*/ 625704 h 625704"/>
                  <a:gd name="connsiteX0" fmla="*/ 0 w 755744"/>
                  <a:gd name="connsiteY0" fmla="*/ 625704 h 625704"/>
                  <a:gd name="connsiteX1" fmla="*/ 374315 w 755744"/>
                  <a:gd name="connsiteY1" fmla="*/ 0 h 625704"/>
                  <a:gd name="connsiteX2" fmla="*/ 755744 w 755744"/>
                  <a:gd name="connsiteY2" fmla="*/ 621442 h 625704"/>
                  <a:gd name="connsiteX3" fmla="*/ 0 w 755744"/>
                  <a:gd name="connsiteY3" fmla="*/ 625704 h 625704"/>
                  <a:gd name="connsiteX0" fmla="*/ 0 w 757572"/>
                  <a:gd name="connsiteY0" fmla="*/ 625704 h 625704"/>
                  <a:gd name="connsiteX1" fmla="*/ 374315 w 757572"/>
                  <a:gd name="connsiteY1" fmla="*/ 0 h 625704"/>
                  <a:gd name="connsiteX2" fmla="*/ 757572 w 757572"/>
                  <a:gd name="connsiteY2" fmla="*/ 624270 h 625704"/>
                  <a:gd name="connsiteX3" fmla="*/ 0 w 757572"/>
                  <a:gd name="connsiteY3" fmla="*/ 625704 h 625704"/>
                </a:gdLst>
                <a:ahLst/>
                <a:cxnLst>
                  <a:cxn ang="0">
                    <a:pos x="connsiteX0" y="connsiteY0"/>
                  </a:cxn>
                  <a:cxn ang="0">
                    <a:pos x="connsiteX1" y="connsiteY1"/>
                  </a:cxn>
                  <a:cxn ang="0">
                    <a:pos x="connsiteX2" y="connsiteY2"/>
                  </a:cxn>
                  <a:cxn ang="0">
                    <a:pos x="connsiteX3" y="connsiteY3"/>
                  </a:cxn>
                </a:cxnLst>
                <a:rect l="l" t="t" r="r" b="b"/>
                <a:pathLst>
                  <a:path w="757572" h="625704">
                    <a:moveTo>
                      <a:pt x="0" y="625704"/>
                    </a:moveTo>
                    <a:lnTo>
                      <a:pt x="374315" y="0"/>
                    </a:lnTo>
                    <a:lnTo>
                      <a:pt x="757572" y="624270"/>
                    </a:lnTo>
                    <a:lnTo>
                      <a:pt x="0" y="625704"/>
                    </a:lnTo>
                    <a:close/>
                  </a:path>
                </a:pathLst>
              </a:cu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rot="20220000">
              <a:off x="3783340" y="1950882"/>
              <a:ext cx="2598151" cy="1755131"/>
              <a:chOff x="2649668" y="1272497"/>
              <a:chExt cx="4701297" cy="3175872"/>
            </a:xfrm>
          </p:grpSpPr>
          <p:sp>
            <p:nvSpPr>
              <p:cNvPr id="10" name="下弧形箭头 1"/>
              <p:cNvSpPr/>
              <p:nvPr/>
            </p:nvSpPr>
            <p:spPr>
              <a:xfrm rot="20932722" flipH="1">
                <a:off x="3310487" y="1582897"/>
                <a:ext cx="4040478" cy="2865472"/>
              </a:xfrm>
              <a:custGeom>
                <a:avLst/>
                <a:gdLst>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16888 w 2318271"/>
                  <a:gd name="connsiteY4" fmla="*/ 84760 h 1644098"/>
                  <a:gd name="connsiteX5" fmla="*/ 0 w 2318271"/>
                  <a:gd name="connsiteY5" fmla="*/ 1603387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16888 w 2318271"/>
                  <a:gd name="connsiteY10" fmla="*/ 84760 h 1644098"/>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16888 w 2318271"/>
                  <a:gd name="connsiteY4" fmla="*/ 84760 h 1644098"/>
                  <a:gd name="connsiteX5" fmla="*/ 12742 w 2318271"/>
                  <a:gd name="connsiteY5" fmla="*/ 1639870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16888 w 2318271"/>
                  <a:gd name="connsiteY10" fmla="*/ 84760 h 1644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8271" h="1644098">
                    <a:moveTo>
                      <a:pt x="1582804" y="1177"/>
                    </a:moveTo>
                    <a:lnTo>
                      <a:pt x="1570351" y="0"/>
                    </a:lnTo>
                    <a:lnTo>
                      <a:pt x="1569015" y="1177"/>
                    </a:lnTo>
                    <a:lnTo>
                      <a:pt x="1582804" y="1177"/>
                    </a:lnTo>
                    <a:close/>
                    <a:moveTo>
                      <a:pt x="1916888" y="84760"/>
                    </a:moveTo>
                    <a:cubicBezTo>
                      <a:pt x="1678018" y="897655"/>
                      <a:pt x="890264" y="1497916"/>
                      <a:pt x="12742" y="1639870"/>
                    </a:cubicBezTo>
                    <a:lnTo>
                      <a:pt x="0" y="1644098"/>
                    </a:lnTo>
                    <a:lnTo>
                      <a:pt x="136910" y="1644098"/>
                    </a:lnTo>
                    <a:cubicBezTo>
                      <a:pt x="128470" y="1644098"/>
                      <a:pt x="120042" y="1644056"/>
                      <a:pt x="111634" y="1642896"/>
                    </a:cubicBezTo>
                    <a:cubicBezTo>
                      <a:pt x="1094352" y="1654795"/>
                      <a:pt x="1982224" y="1079419"/>
                      <a:pt x="2318271" y="209023"/>
                    </a:cubicBezTo>
                    <a:cubicBezTo>
                      <a:pt x="2155587" y="152859"/>
                      <a:pt x="2079572" y="140924"/>
                      <a:pt x="1916888" y="84760"/>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等腰三角形 35"/>
              <p:cNvSpPr/>
              <p:nvPr/>
            </p:nvSpPr>
            <p:spPr>
              <a:xfrm rot="19789942">
                <a:off x="2649668" y="1272497"/>
                <a:ext cx="1291352" cy="1077430"/>
              </a:xfrm>
              <a:custGeom>
                <a:avLst/>
                <a:gdLst>
                  <a:gd name="connsiteX0" fmla="*/ 0 w 1878742"/>
                  <a:gd name="connsiteY0" fmla="*/ 1122274 h 1122274"/>
                  <a:gd name="connsiteX1" fmla="*/ 939371 w 1878742"/>
                  <a:gd name="connsiteY1" fmla="*/ 0 h 1122274"/>
                  <a:gd name="connsiteX2" fmla="*/ 1878742 w 1878742"/>
                  <a:gd name="connsiteY2" fmla="*/ 1122274 h 1122274"/>
                  <a:gd name="connsiteX3" fmla="*/ 0 w 1878742"/>
                  <a:gd name="connsiteY3" fmla="*/ 1122274 h 1122274"/>
                  <a:gd name="connsiteX0" fmla="*/ 0 w 1530850"/>
                  <a:gd name="connsiteY0" fmla="*/ 1122274 h 1122274"/>
                  <a:gd name="connsiteX1" fmla="*/ 939371 w 1530850"/>
                  <a:gd name="connsiteY1" fmla="*/ 0 h 1122274"/>
                  <a:gd name="connsiteX2" fmla="*/ 1530850 w 1530850"/>
                  <a:gd name="connsiteY2" fmla="*/ 1088989 h 1122274"/>
                  <a:gd name="connsiteX3" fmla="*/ 0 w 1530850"/>
                  <a:gd name="connsiteY3" fmla="*/ 1122274 h 1122274"/>
                  <a:gd name="connsiteX0" fmla="*/ 0 w 1291351"/>
                  <a:gd name="connsiteY0" fmla="*/ 1114589 h 1114589"/>
                  <a:gd name="connsiteX1" fmla="*/ 699872 w 1291351"/>
                  <a:gd name="connsiteY1" fmla="*/ 0 h 1114589"/>
                  <a:gd name="connsiteX2" fmla="*/ 1291351 w 1291351"/>
                  <a:gd name="connsiteY2" fmla="*/ 1088989 h 1114589"/>
                  <a:gd name="connsiteX3" fmla="*/ 0 w 1291351"/>
                  <a:gd name="connsiteY3" fmla="*/ 1114589 h 1114589"/>
                  <a:gd name="connsiteX0" fmla="*/ 0 w 1291351"/>
                  <a:gd name="connsiteY0" fmla="*/ 1088787 h 1088787"/>
                  <a:gd name="connsiteX1" fmla="*/ 567358 w 1291351"/>
                  <a:gd name="connsiteY1" fmla="*/ 0 h 1088787"/>
                  <a:gd name="connsiteX2" fmla="*/ 1291351 w 1291351"/>
                  <a:gd name="connsiteY2" fmla="*/ 1063187 h 1088787"/>
                  <a:gd name="connsiteX3" fmla="*/ 0 w 1291351"/>
                  <a:gd name="connsiteY3" fmla="*/ 1088787 h 1088787"/>
                  <a:gd name="connsiteX0" fmla="*/ 0 w 1291351"/>
                  <a:gd name="connsiteY0" fmla="*/ 1077428 h 1077428"/>
                  <a:gd name="connsiteX1" fmla="*/ 612170 w 1291351"/>
                  <a:gd name="connsiteY1" fmla="*/ 0 h 1077428"/>
                  <a:gd name="connsiteX2" fmla="*/ 1291351 w 1291351"/>
                  <a:gd name="connsiteY2" fmla="*/ 1051828 h 1077428"/>
                  <a:gd name="connsiteX3" fmla="*/ 0 w 1291351"/>
                  <a:gd name="connsiteY3" fmla="*/ 1077428 h 1077428"/>
                </a:gdLst>
                <a:ahLst/>
                <a:cxnLst>
                  <a:cxn ang="0">
                    <a:pos x="connsiteX0" y="connsiteY0"/>
                  </a:cxn>
                  <a:cxn ang="0">
                    <a:pos x="connsiteX1" y="connsiteY1"/>
                  </a:cxn>
                  <a:cxn ang="0">
                    <a:pos x="connsiteX2" y="connsiteY2"/>
                  </a:cxn>
                  <a:cxn ang="0">
                    <a:pos x="connsiteX3" y="connsiteY3"/>
                  </a:cxn>
                </a:cxnLst>
                <a:rect l="l" t="t" r="r" b="b"/>
                <a:pathLst>
                  <a:path w="1291351" h="1077428">
                    <a:moveTo>
                      <a:pt x="0" y="1077428"/>
                    </a:moveTo>
                    <a:lnTo>
                      <a:pt x="612170" y="0"/>
                    </a:lnTo>
                    <a:lnTo>
                      <a:pt x="1291351" y="1051828"/>
                    </a:lnTo>
                    <a:lnTo>
                      <a:pt x="0" y="1077428"/>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01" y="4555233"/>
            <a:ext cx="6473371" cy="2302767"/>
          </a:xfrm>
          <a:prstGeom prst="rect">
            <a:avLst/>
          </a:prstGeom>
        </p:spPr>
      </p:pic>
      <p:sp>
        <p:nvSpPr>
          <p:cNvPr id="19" name="流程图: 过程 18"/>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过程 19"/>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目标愿景阐述展示</a:t>
            </a:r>
            <a:endParaRPr lang="zh-CN" altLang="en-US" sz="3200" dirty="0">
              <a:latin typeface="汉仪长宋简" panose="02010609000101010101" pitchFamily="49" charset="-122"/>
              <a:ea typeface="汉仪长宋简" panose="02010609000101010101" pitchFamily="49" charset="-122"/>
            </a:endParaRPr>
          </a:p>
        </p:txBody>
      </p:sp>
      <p:grpSp>
        <p:nvGrpSpPr>
          <p:cNvPr id="22" name="组合 21"/>
          <p:cNvGrpSpPr/>
          <p:nvPr/>
        </p:nvGrpSpPr>
        <p:grpSpPr>
          <a:xfrm>
            <a:off x="267607" y="744656"/>
            <a:ext cx="460829" cy="449943"/>
            <a:chOff x="5355771" y="2077796"/>
            <a:chExt cx="460829" cy="449943"/>
          </a:xfrm>
        </p:grpSpPr>
        <p:sp>
          <p:nvSpPr>
            <p:cNvPr id="23" name="矩形 22"/>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3152917" y="1741035"/>
            <a:ext cx="2098105" cy="405333"/>
            <a:chOff x="971600" y="1260802"/>
            <a:chExt cx="2098105" cy="405333"/>
          </a:xfrm>
        </p:grpSpPr>
        <p:grpSp>
          <p:nvGrpSpPr>
            <p:cNvPr id="26" name="组合 25"/>
            <p:cNvGrpSpPr/>
            <p:nvPr/>
          </p:nvGrpSpPr>
          <p:grpSpPr>
            <a:xfrm>
              <a:off x="971600" y="1260802"/>
              <a:ext cx="257270" cy="379779"/>
              <a:chOff x="9324241" y="442539"/>
              <a:chExt cx="300038" cy="442913"/>
            </a:xfrm>
            <a:solidFill>
              <a:schemeClr val="bg2"/>
            </a:solidFill>
          </p:grpSpPr>
          <p:sp>
            <p:nvSpPr>
              <p:cNvPr id="29" name="Freeform 11"/>
              <p:cNvSpPr>
                <a:spLocks/>
              </p:cNvSpPr>
              <p:nvPr/>
            </p:nvSpPr>
            <p:spPr bwMode="auto">
              <a:xfrm>
                <a:off x="9411554" y="837827"/>
                <a:ext cx="130175" cy="47625"/>
              </a:xfrm>
              <a:custGeom>
                <a:avLst/>
                <a:gdLst>
                  <a:gd name="T0" fmla="*/ 31 w 35"/>
                  <a:gd name="T1" fmla="*/ 0 h 13"/>
                  <a:gd name="T2" fmla="*/ 4 w 35"/>
                  <a:gd name="T3" fmla="*/ 0 h 13"/>
                  <a:gd name="T4" fmla="*/ 0 w 35"/>
                  <a:gd name="T5" fmla="*/ 3 h 13"/>
                  <a:gd name="T6" fmla="*/ 4 w 35"/>
                  <a:gd name="T7" fmla="*/ 7 h 13"/>
                  <a:gd name="T8" fmla="*/ 10 w 35"/>
                  <a:gd name="T9" fmla="*/ 7 h 13"/>
                  <a:gd name="T10" fmla="*/ 9 w 35"/>
                  <a:gd name="T11" fmla="*/ 8 h 13"/>
                  <a:gd name="T12" fmla="*/ 17 w 35"/>
                  <a:gd name="T13" fmla="*/ 13 h 13"/>
                  <a:gd name="T14" fmla="*/ 25 w 35"/>
                  <a:gd name="T15" fmla="*/ 8 h 13"/>
                  <a:gd name="T16" fmla="*/ 25 w 35"/>
                  <a:gd name="T17" fmla="*/ 7 h 13"/>
                  <a:gd name="T18" fmla="*/ 31 w 35"/>
                  <a:gd name="T19" fmla="*/ 7 h 13"/>
                  <a:gd name="T20" fmla="*/ 35 w 35"/>
                  <a:gd name="T21" fmla="*/ 3 h 13"/>
                  <a:gd name="T22" fmla="*/ 31 w 35"/>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3">
                    <a:moveTo>
                      <a:pt x="31" y="0"/>
                    </a:moveTo>
                    <a:cubicBezTo>
                      <a:pt x="4" y="0"/>
                      <a:pt x="4" y="0"/>
                      <a:pt x="4" y="0"/>
                    </a:cubicBezTo>
                    <a:cubicBezTo>
                      <a:pt x="2" y="0"/>
                      <a:pt x="0" y="1"/>
                      <a:pt x="0" y="3"/>
                    </a:cubicBezTo>
                    <a:cubicBezTo>
                      <a:pt x="0" y="6"/>
                      <a:pt x="2" y="7"/>
                      <a:pt x="4" y="7"/>
                    </a:cubicBezTo>
                    <a:cubicBezTo>
                      <a:pt x="10" y="7"/>
                      <a:pt x="10" y="7"/>
                      <a:pt x="10" y="7"/>
                    </a:cubicBezTo>
                    <a:cubicBezTo>
                      <a:pt x="10" y="7"/>
                      <a:pt x="9" y="8"/>
                      <a:pt x="9" y="8"/>
                    </a:cubicBezTo>
                    <a:cubicBezTo>
                      <a:pt x="9" y="11"/>
                      <a:pt x="13" y="13"/>
                      <a:pt x="17" y="13"/>
                    </a:cubicBezTo>
                    <a:cubicBezTo>
                      <a:pt x="22" y="13"/>
                      <a:pt x="25" y="11"/>
                      <a:pt x="25" y="8"/>
                    </a:cubicBezTo>
                    <a:cubicBezTo>
                      <a:pt x="25" y="8"/>
                      <a:pt x="25" y="7"/>
                      <a:pt x="25" y="7"/>
                    </a:cubicBezTo>
                    <a:cubicBezTo>
                      <a:pt x="31" y="7"/>
                      <a:pt x="31" y="7"/>
                      <a:pt x="31" y="7"/>
                    </a:cubicBezTo>
                    <a:cubicBezTo>
                      <a:pt x="33" y="7"/>
                      <a:pt x="35" y="6"/>
                      <a:pt x="35" y="3"/>
                    </a:cubicBezTo>
                    <a:cubicBezTo>
                      <a:pt x="35" y="1"/>
                      <a:pt x="33" y="0"/>
                      <a:pt x="31" y="0"/>
                    </a:cubicBezTo>
                    <a:close/>
                  </a:path>
                </a:pathLst>
              </a:custGeom>
              <a:solidFill>
                <a:srgbClr val="EEBB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30" name="Freeform 12"/>
              <p:cNvSpPr>
                <a:spLocks/>
              </p:cNvSpPr>
              <p:nvPr/>
            </p:nvSpPr>
            <p:spPr bwMode="auto">
              <a:xfrm>
                <a:off x="9411554" y="807664"/>
                <a:ext cx="130175" cy="17463"/>
              </a:xfrm>
              <a:custGeom>
                <a:avLst/>
                <a:gdLst>
                  <a:gd name="T0" fmla="*/ 2 w 35"/>
                  <a:gd name="T1" fmla="*/ 5 h 5"/>
                  <a:gd name="T2" fmla="*/ 32 w 35"/>
                  <a:gd name="T3" fmla="*/ 5 h 5"/>
                  <a:gd name="T4" fmla="*/ 35 w 35"/>
                  <a:gd name="T5" fmla="*/ 2 h 5"/>
                  <a:gd name="T6" fmla="*/ 32 w 35"/>
                  <a:gd name="T7" fmla="*/ 0 h 5"/>
                  <a:gd name="T8" fmla="*/ 2 w 35"/>
                  <a:gd name="T9" fmla="*/ 0 h 5"/>
                  <a:gd name="T10" fmla="*/ 0 w 35"/>
                  <a:gd name="T11" fmla="*/ 2 h 5"/>
                  <a:gd name="T12" fmla="*/ 2 w 3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2" y="5"/>
                    </a:moveTo>
                    <a:cubicBezTo>
                      <a:pt x="32" y="5"/>
                      <a:pt x="32" y="5"/>
                      <a:pt x="32" y="5"/>
                    </a:cubicBezTo>
                    <a:cubicBezTo>
                      <a:pt x="34" y="5"/>
                      <a:pt x="35" y="4"/>
                      <a:pt x="35" y="2"/>
                    </a:cubicBezTo>
                    <a:cubicBezTo>
                      <a:pt x="35" y="1"/>
                      <a:pt x="34" y="0"/>
                      <a:pt x="32" y="0"/>
                    </a:cubicBezTo>
                    <a:cubicBezTo>
                      <a:pt x="2" y="0"/>
                      <a:pt x="2" y="0"/>
                      <a:pt x="2" y="0"/>
                    </a:cubicBezTo>
                    <a:cubicBezTo>
                      <a:pt x="1" y="0"/>
                      <a:pt x="0" y="1"/>
                      <a:pt x="0" y="2"/>
                    </a:cubicBezTo>
                    <a:cubicBezTo>
                      <a:pt x="0" y="4"/>
                      <a:pt x="1" y="5"/>
                      <a:pt x="2" y="5"/>
                    </a:cubicBezTo>
                    <a:close/>
                  </a:path>
                </a:pathLst>
              </a:custGeom>
              <a:solidFill>
                <a:srgbClr val="EEBB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31" name="Freeform 13"/>
              <p:cNvSpPr>
                <a:spLocks/>
              </p:cNvSpPr>
              <p:nvPr/>
            </p:nvSpPr>
            <p:spPr bwMode="auto">
              <a:xfrm>
                <a:off x="9359166" y="537789"/>
                <a:ext cx="234950" cy="254000"/>
              </a:xfrm>
              <a:custGeom>
                <a:avLst/>
                <a:gdLst>
                  <a:gd name="T0" fmla="*/ 31 w 63"/>
                  <a:gd name="T1" fmla="*/ 0 h 68"/>
                  <a:gd name="T2" fmla="*/ 0 w 63"/>
                  <a:gd name="T3" fmla="*/ 31 h 68"/>
                  <a:gd name="T4" fmla="*/ 14 w 63"/>
                  <a:gd name="T5" fmla="*/ 68 h 68"/>
                  <a:gd name="T6" fmla="*/ 28 w 63"/>
                  <a:gd name="T7" fmla="*/ 68 h 68"/>
                  <a:gd name="T8" fmla="*/ 28 w 63"/>
                  <a:gd name="T9" fmla="*/ 37 h 68"/>
                  <a:gd name="T10" fmla="*/ 19 w 63"/>
                  <a:gd name="T11" fmla="*/ 47 h 68"/>
                  <a:gd name="T12" fmla="*/ 19 w 63"/>
                  <a:gd name="T13" fmla="*/ 35 h 68"/>
                  <a:gd name="T14" fmla="*/ 32 w 63"/>
                  <a:gd name="T15" fmla="*/ 22 h 68"/>
                  <a:gd name="T16" fmla="*/ 46 w 63"/>
                  <a:gd name="T17" fmla="*/ 35 h 68"/>
                  <a:gd name="T18" fmla="*/ 46 w 63"/>
                  <a:gd name="T19" fmla="*/ 47 h 68"/>
                  <a:gd name="T20" fmla="*/ 36 w 63"/>
                  <a:gd name="T21" fmla="*/ 37 h 68"/>
                  <a:gd name="T22" fmla="*/ 36 w 63"/>
                  <a:gd name="T23" fmla="*/ 68 h 68"/>
                  <a:gd name="T24" fmla="*/ 50 w 63"/>
                  <a:gd name="T25" fmla="*/ 68 h 68"/>
                  <a:gd name="T26" fmla="*/ 63 w 63"/>
                  <a:gd name="T27" fmla="*/ 31 h 68"/>
                  <a:gd name="T28" fmla="*/ 31 w 63"/>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68">
                    <a:moveTo>
                      <a:pt x="31" y="0"/>
                    </a:moveTo>
                    <a:cubicBezTo>
                      <a:pt x="14" y="0"/>
                      <a:pt x="0" y="13"/>
                      <a:pt x="0" y="31"/>
                    </a:cubicBezTo>
                    <a:cubicBezTo>
                      <a:pt x="0" y="45"/>
                      <a:pt x="14" y="54"/>
                      <a:pt x="14" y="68"/>
                    </a:cubicBezTo>
                    <a:cubicBezTo>
                      <a:pt x="28" y="68"/>
                      <a:pt x="28" y="68"/>
                      <a:pt x="28" y="68"/>
                    </a:cubicBezTo>
                    <a:cubicBezTo>
                      <a:pt x="28" y="37"/>
                      <a:pt x="28" y="37"/>
                      <a:pt x="28" y="37"/>
                    </a:cubicBezTo>
                    <a:cubicBezTo>
                      <a:pt x="19" y="47"/>
                      <a:pt x="19" y="47"/>
                      <a:pt x="19" y="47"/>
                    </a:cubicBezTo>
                    <a:cubicBezTo>
                      <a:pt x="19" y="35"/>
                      <a:pt x="19" y="35"/>
                      <a:pt x="19" y="35"/>
                    </a:cubicBezTo>
                    <a:cubicBezTo>
                      <a:pt x="32" y="22"/>
                      <a:pt x="32" y="22"/>
                      <a:pt x="32" y="22"/>
                    </a:cubicBezTo>
                    <a:cubicBezTo>
                      <a:pt x="46" y="35"/>
                      <a:pt x="46" y="35"/>
                      <a:pt x="46" y="35"/>
                    </a:cubicBezTo>
                    <a:cubicBezTo>
                      <a:pt x="46" y="47"/>
                      <a:pt x="46" y="47"/>
                      <a:pt x="46" y="47"/>
                    </a:cubicBezTo>
                    <a:cubicBezTo>
                      <a:pt x="36" y="37"/>
                      <a:pt x="36" y="37"/>
                      <a:pt x="36" y="37"/>
                    </a:cubicBezTo>
                    <a:cubicBezTo>
                      <a:pt x="36" y="68"/>
                      <a:pt x="36" y="68"/>
                      <a:pt x="36" y="68"/>
                    </a:cubicBezTo>
                    <a:cubicBezTo>
                      <a:pt x="50" y="68"/>
                      <a:pt x="50" y="68"/>
                      <a:pt x="50" y="68"/>
                    </a:cubicBezTo>
                    <a:cubicBezTo>
                      <a:pt x="50" y="53"/>
                      <a:pt x="63" y="45"/>
                      <a:pt x="63" y="31"/>
                    </a:cubicBezTo>
                    <a:cubicBezTo>
                      <a:pt x="63" y="13"/>
                      <a:pt x="49" y="0"/>
                      <a:pt x="31" y="0"/>
                    </a:cubicBezTo>
                    <a:close/>
                  </a:path>
                </a:pathLst>
              </a:custGeom>
              <a:solidFill>
                <a:srgbClr val="EEBB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32" name="Freeform 14"/>
              <p:cNvSpPr>
                <a:spLocks/>
              </p:cNvSpPr>
              <p:nvPr/>
            </p:nvSpPr>
            <p:spPr bwMode="auto">
              <a:xfrm>
                <a:off x="9324241" y="488577"/>
                <a:ext cx="71438" cy="66675"/>
              </a:xfrm>
              <a:custGeom>
                <a:avLst/>
                <a:gdLst>
                  <a:gd name="T0" fmla="*/ 15 w 19"/>
                  <a:gd name="T1" fmla="*/ 18 h 18"/>
                  <a:gd name="T2" fmla="*/ 12 w 19"/>
                  <a:gd name="T3" fmla="*/ 17 h 18"/>
                  <a:gd name="T4" fmla="*/ 2 w 19"/>
                  <a:gd name="T5" fmla="*/ 7 h 18"/>
                  <a:gd name="T6" fmla="*/ 2 w 19"/>
                  <a:gd name="T7" fmla="*/ 1 h 18"/>
                  <a:gd name="T8" fmla="*/ 8 w 19"/>
                  <a:gd name="T9" fmla="*/ 1 h 18"/>
                  <a:gd name="T10" fmla="*/ 18 w 19"/>
                  <a:gd name="T11" fmla="*/ 11 h 18"/>
                  <a:gd name="T12" fmla="*/ 18 w 19"/>
                  <a:gd name="T13" fmla="*/ 17 h 18"/>
                  <a:gd name="T14" fmla="*/ 15 w 19"/>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8">
                    <a:moveTo>
                      <a:pt x="15" y="18"/>
                    </a:moveTo>
                    <a:cubicBezTo>
                      <a:pt x="14" y="18"/>
                      <a:pt x="13" y="17"/>
                      <a:pt x="12" y="17"/>
                    </a:cubicBezTo>
                    <a:cubicBezTo>
                      <a:pt x="2" y="7"/>
                      <a:pt x="2" y="7"/>
                      <a:pt x="2" y="7"/>
                    </a:cubicBezTo>
                    <a:cubicBezTo>
                      <a:pt x="0" y="5"/>
                      <a:pt x="0" y="3"/>
                      <a:pt x="2" y="1"/>
                    </a:cubicBezTo>
                    <a:cubicBezTo>
                      <a:pt x="4" y="0"/>
                      <a:pt x="6" y="0"/>
                      <a:pt x="8" y="1"/>
                    </a:cubicBezTo>
                    <a:cubicBezTo>
                      <a:pt x="18" y="11"/>
                      <a:pt x="18" y="11"/>
                      <a:pt x="18" y="11"/>
                    </a:cubicBezTo>
                    <a:cubicBezTo>
                      <a:pt x="19" y="13"/>
                      <a:pt x="19" y="15"/>
                      <a:pt x="18" y="17"/>
                    </a:cubicBezTo>
                    <a:cubicBezTo>
                      <a:pt x="17" y="17"/>
                      <a:pt x="16" y="18"/>
                      <a:pt x="15" y="18"/>
                    </a:cubicBezTo>
                    <a:close/>
                  </a:path>
                </a:pathLst>
              </a:custGeom>
              <a:solidFill>
                <a:srgbClr val="EEBB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33" name="Freeform 15"/>
              <p:cNvSpPr>
                <a:spLocks/>
              </p:cNvSpPr>
              <p:nvPr/>
            </p:nvSpPr>
            <p:spPr bwMode="auto">
              <a:xfrm>
                <a:off x="9557604" y="488577"/>
                <a:ext cx="66675" cy="66675"/>
              </a:xfrm>
              <a:custGeom>
                <a:avLst/>
                <a:gdLst>
                  <a:gd name="T0" fmla="*/ 4 w 18"/>
                  <a:gd name="T1" fmla="*/ 18 h 18"/>
                  <a:gd name="T2" fmla="*/ 1 w 18"/>
                  <a:gd name="T3" fmla="*/ 17 h 18"/>
                  <a:gd name="T4" fmla="*/ 1 w 18"/>
                  <a:gd name="T5" fmla="*/ 11 h 18"/>
                  <a:gd name="T6" fmla="*/ 11 w 18"/>
                  <a:gd name="T7" fmla="*/ 1 h 18"/>
                  <a:gd name="T8" fmla="*/ 17 w 18"/>
                  <a:gd name="T9" fmla="*/ 1 h 18"/>
                  <a:gd name="T10" fmla="*/ 17 w 18"/>
                  <a:gd name="T11" fmla="*/ 7 h 18"/>
                  <a:gd name="T12" fmla="*/ 7 w 18"/>
                  <a:gd name="T13" fmla="*/ 17 h 18"/>
                  <a:gd name="T14" fmla="*/ 4 w 18"/>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4" y="18"/>
                    </a:moveTo>
                    <a:cubicBezTo>
                      <a:pt x="3" y="18"/>
                      <a:pt x="2" y="18"/>
                      <a:pt x="1" y="17"/>
                    </a:cubicBezTo>
                    <a:cubicBezTo>
                      <a:pt x="0" y="15"/>
                      <a:pt x="0" y="13"/>
                      <a:pt x="1" y="11"/>
                    </a:cubicBezTo>
                    <a:cubicBezTo>
                      <a:pt x="11" y="1"/>
                      <a:pt x="11" y="1"/>
                      <a:pt x="11" y="1"/>
                    </a:cubicBezTo>
                    <a:cubicBezTo>
                      <a:pt x="13" y="0"/>
                      <a:pt x="15" y="0"/>
                      <a:pt x="17" y="1"/>
                    </a:cubicBezTo>
                    <a:cubicBezTo>
                      <a:pt x="18" y="3"/>
                      <a:pt x="18" y="6"/>
                      <a:pt x="17" y="7"/>
                    </a:cubicBezTo>
                    <a:cubicBezTo>
                      <a:pt x="7" y="17"/>
                      <a:pt x="7" y="17"/>
                      <a:pt x="7" y="17"/>
                    </a:cubicBezTo>
                    <a:cubicBezTo>
                      <a:pt x="6" y="18"/>
                      <a:pt x="5" y="18"/>
                      <a:pt x="4" y="18"/>
                    </a:cubicBezTo>
                    <a:close/>
                  </a:path>
                </a:pathLst>
              </a:custGeom>
              <a:solidFill>
                <a:srgbClr val="EEBB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34" name="Freeform 16"/>
              <p:cNvSpPr>
                <a:spLocks/>
              </p:cNvSpPr>
              <p:nvPr/>
            </p:nvSpPr>
            <p:spPr bwMode="auto">
              <a:xfrm>
                <a:off x="9459179" y="442539"/>
                <a:ext cx="30163" cy="79375"/>
              </a:xfrm>
              <a:custGeom>
                <a:avLst/>
                <a:gdLst>
                  <a:gd name="T0" fmla="*/ 4 w 8"/>
                  <a:gd name="T1" fmla="*/ 21 h 21"/>
                  <a:gd name="T2" fmla="*/ 0 w 8"/>
                  <a:gd name="T3" fmla="*/ 17 h 21"/>
                  <a:gd name="T4" fmla="*/ 0 w 8"/>
                  <a:gd name="T5" fmla="*/ 4 h 21"/>
                  <a:gd name="T6" fmla="*/ 4 w 8"/>
                  <a:gd name="T7" fmla="*/ 0 h 21"/>
                  <a:gd name="T8" fmla="*/ 8 w 8"/>
                  <a:gd name="T9" fmla="*/ 4 h 21"/>
                  <a:gd name="T10" fmla="*/ 8 w 8"/>
                  <a:gd name="T11" fmla="*/ 17 h 21"/>
                  <a:gd name="T12" fmla="*/ 4 w 8"/>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4" y="21"/>
                    </a:moveTo>
                    <a:cubicBezTo>
                      <a:pt x="1" y="21"/>
                      <a:pt x="0" y="19"/>
                      <a:pt x="0" y="17"/>
                    </a:cubicBezTo>
                    <a:cubicBezTo>
                      <a:pt x="0" y="4"/>
                      <a:pt x="0" y="4"/>
                      <a:pt x="0" y="4"/>
                    </a:cubicBezTo>
                    <a:cubicBezTo>
                      <a:pt x="0" y="1"/>
                      <a:pt x="1" y="0"/>
                      <a:pt x="4" y="0"/>
                    </a:cubicBezTo>
                    <a:cubicBezTo>
                      <a:pt x="6" y="0"/>
                      <a:pt x="8" y="1"/>
                      <a:pt x="8" y="4"/>
                    </a:cubicBezTo>
                    <a:cubicBezTo>
                      <a:pt x="8" y="17"/>
                      <a:pt x="8" y="17"/>
                      <a:pt x="8" y="17"/>
                    </a:cubicBezTo>
                    <a:cubicBezTo>
                      <a:pt x="8" y="19"/>
                      <a:pt x="6" y="21"/>
                      <a:pt x="4" y="21"/>
                    </a:cubicBezTo>
                    <a:close/>
                  </a:path>
                </a:pathLst>
              </a:custGeom>
              <a:solidFill>
                <a:srgbClr val="EEBB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grpSp>
        <p:sp>
          <p:nvSpPr>
            <p:cNvPr id="27" name="TextBox 104"/>
            <p:cNvSpPr txBox="1"/>
            <p:nvPr/>
          </p:nvSpPr>
          <p:spPr>
            <a:xfrm>
              <a:off x="1346156" y="1266025"/>
              <a:ext cx="1723549"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8" name="直接箭头连接符 27"/>
            <p:cNvCxnSpPr/>
            <p:nvPr/>
          </p:nvCxnSpPr>
          <p:spPr>
            <a:xfrm flipV="1">
              <a:off x="1332544" y="1277827"/>
              <a:ext cx="0" cy="345728"/>
            </a:xfrm>
            <a:prstGeom prst="straightConnector1">
              <a:avLst/>
            </a:prstGeom>
            <a:ln w="12700">
              <a:solidFill>
                <a:schemeClr val="tx1">
                  <a:lumMod val="50000"/>
                  <a:lumOff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grpSp>
      <p:sp>
        <p:nvSpPr>
          <p:cNvPr id="35" name="矩形 1"/>
          <p:cNvSpPr>
            <a:spLocks noChangeArrowheads="1"/>
          </p:cNvSpPr>
          <p:nvPr/>
        </p:nvSpPr>
        <p:spPr bwMode="auto">
          <a:xfrm>
            <a:off x="2676434" y="2085131"/>
            <a:ext cx="2897182"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输入你需要的</a:t>
            </a:r>
            <a:r>
              <a:rPr lang="zh-CN" altLang="en-US" sz="1400" dirty="0" smtClean="0">
                <a:solidFill>
                  <a:schemeClr val="tx1">
                    <a:lumMod val="50000"/>
                    <a:lumOff val="50000"/>
                  </a:schemeClr>
                </a:solidFill>
                <a:latin typeface="微软雅黑" pitchFamily="34" charset="-122"/>
                <a:ea typeface="微软雅黑" pitchFamily="34" charset="-122"/>
              </a:rPr>
              <a:t>内容输入</a:t>
            </a:r>
            <a:r>
              <a:rPr lang="zh-CN" altLang="en-US" sz="1400" dirty="0">
                <a:solidFill>
                  <a:schemeClr val="tx1">
                    <a:lumMod val="50000"/>
                    <a:lumOff val="50000"/>
                  </a:schemeClr>
                </a:solidFill>
                <a:latin typeface="微软雅黑" pitchFamily="34" charset="-122"/>
                <a:ea typeface="微软雅黑" pitchFamily="34" charset="-122"/>
              </a:rPr>
              <a:t>你需要</a:t>
            </a:r>
            <a:r>
              <a:rPr lang="zh-CN" altLang="en-US" sz="1400" dirty="0" smtClean="0">
                <a:solidFill>
                  <a:schemeClr val="tx1">
                    <a:lumMod val="50000"/>
                    <a:lumOff val="50000"/>
                  </a:schemeClr>
                </a:solidFill>
                <a:latin typeface="微软雅黑" pitchFamily="34" charset="-122"/>
                <a:ea typeface="微软雅黑" pitchFamily="34" charset="-122"/>
              </a:rPr>
              <a:t>的内容</a:t>
            </a:r>
            <a:r>
              <a:rPr lang="zh-CN" altLang="en-US" sz="1400" dirty="0">
                <a:solidFill>
                  <a:schemeClr val="tx1">
                    <a:lumMod val="50000"/>
                    <a:lumOff val="50000"/>
                  </a:schemeClr>
                </a:solidFill>
                <a:latin typeface="微软雅黑" pitchFamily="34" charset="-122"/>
                <a:ea typeface="微软雅黑" pitchFamily="34" charset="-122"/>
              </a:rPr>
              <a:t>输入你需要的</a:t>
            </a:r>
            <a:r>
              <a:rPr lang="zh-CN" altLang="en-US" sz="1400" dirty="0" smtClean="0">
                <a:solidFill>
                  <a:schemeClr val="tx1">
                    <a:lumMod val="50000"/>
                    <a:lumOff val="50000"/>
                  </a:schemeClr>
                </a:solidFill>
                <a:latin typeface="微软雅黑" pitchFamily="34" charset="-122"/>
                <a:ea typeface="微软雅黑" pitchFamily="34" charset="-122"/>
              </a:rPr>
              <a:t>内容</a:t>
            </a:r>
            <a:r>
              <a:rPr lang="zh-CN" altLang="en-US" sz="1400" dirty="0">
                <a:solidFill>
                  <a:schemeClr val="tx1">
                    <a:lumMod val="50000"/>
                    <a:lumOff val="50000"/>
                  </a:schemeClr>
                </a:solidFill>
                <a:latin typeface="微软雅黑" pitchFamily="34" charset="-122"/>
                <a:ea typeface="微软雅黑" pitchFamily="34" charset="-122"/>
              </a:rPr>
              <a:t>输入你需要的</a:t>
            </a:r>
            <a:r>
              <a:rPr lang="zh-CN" altLang="en-US" sz="1400" dirty="0" smtClean="0">
                <a:solidFill>
                  <a:schemeClr val="tx1">
                    <a:lumMod val="50000"/>
                    <a:lumOff val="50000"/>
                  </a:schemeClr>
                </a:solidFill>
                <a:latin typeface="微软雅黑" pitchFamily="34" charset="-122"/>
                <a:ea typeface="微软雅黑" pitchFamily="34" charset="-122"/>
              </a:rPr>
              <a:t>内容</a:t>
            </a:r>
            <a:r>
              <a:rPr lang="zh-CN" altLang="en-US" sz="1400" dirty="0">
                <a:solidFill>
                  <a:schemeClr val="tx1">
                    <a:lumMod val="50000"/>
                    <a:lumOff val="50000"/>
                  </a:schemeClr>
                </a:solidFill>
                <a:latin typeface="微软雅黑" pitchFamily="34" charset="-122"/>
                <a:ea typeface="微软雅黑" pitchFamily="34" charset="-122"/>
              </a:rPr>
              <a:t>输入你需要的</a:t>
            </a:r>
            <a:r>
              <a:rPr lang="zh-CN" altLang="en-US" sz="1400" dirty="0" smtClean="0">
                <a:solidFill>
                  <a:schemeClr val="tx1">
                    <a:lumMod val="50000"/>
                    <a:lumOff val="50000"/>
                  </a:schemeClr>
                </a:solidFill>
                <a:latin typeface="微软雅黑" pitchFamily="34" charset="-122"/>
                <a:ea typeface="微软雅黑" pitchFamily="34" charset="-122"/>
              </a:rPr>
              <a:t>内容。</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6" name="矩形 1"/>
          <p:cNvSpPr>
            <a:spLocks noChangeArrowheads="1"/>
          </p:cNvSpPr>
          <p:nvPr/>
        </p:nvSpPr>
        <p:spPr bwMode="auto">
          <a:xfrm>
            <a:off x="2216576" y="4460361"/>
            <a:ext cx="2897182" cy="102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输入你需要的内容输入你需要的内容输入你需要的内容输入你需要的内容输入你需要的内容。</a:t>
            </a:r>
          </a:p>
        </p:txBody>
      </p:sp>
      <p:sp>
        <p:nvSpPr>
          <p:cNvPr id="37" name="矩形 1"/>
          <p:cNvSpPr>
            <a:spLocks noChangeArrowheads="1"/>
          </p:cNvSpPr>
          <p:nvPr/>
        </p:nvSpPr>
        <p:spPr bwMode="auto">
          <a:xfrm>
            <a:off x="7048316" y="2059527"/>
            <a:ext cx="2897182" cy="102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输入你需要的内容输入你需要的内容输入你需要的内容输入你需要的内容输入你需要的内容。</a:t>
            </a:r>
          </a:p>
        </p:txBody>
      </p:sp>
      <p:grpSp>
        <p:nvGrpSpPr>
          <p:cNvPr id="38" name="组合 37"/>
          <p:cNvGrpSpPr/>
          <p:nvPr/>
        </p:nvGrpSpPr>
        <p:grpSpPr>
          <a:xfrm>
            <a:off x="7462145" y="1730235"/>
            <a:ext cx="2223413" cy="400110"/>
            <a:chOff x="6194276" y="1263414"/>
            <a:chExt cx="2223413" cy="400110"/>
          </a:xfrm>
        </p:grpSpPr>
        <p:grpSp>
          <p:nvGrpSpPr>
            <p:cNvPr id="39" name="组合 38"/>
            <p:cNvGrpSpPr/>
            <p:nvPr/>
          </p:nvGrpSpPr>
          <p:grpSpPr>
            <a:xfrm>
              <a:off x="6194276" y="1294943"/>
              <a:ext cx="398837" cy="306274"/>
              <a:chOff x="9136916" y="1650627"/>
              <a:chExt cx="465138" cy="357188"/>
            </a:xfrm>
            <a:solidFill>
              <a:schemeClr val="accent2"/>
            </a:solidFill>
          </p:grpSpPr>
          <p:sp>
            <p:nvSpPr>
              <p:cNvPr id="42" name="Freeform 6"/>
              <p:cNvSpPr>
                <a:spLocks/>
              </p:cNvSpPr>
              <p:nvPr/>
            </p:nvSpPr>
            <p:spPr bwMode="auto">
              <a:xfrm>
                <a:off x="9348054" y="1718889"/>
                <a:ext cx="100013" cy="153988"/>
              </a:xfrm>
              <a:custGeom>
                <a:avLst/>
                <a:gdLst>
                  <a:gd name="T0" fmla="*/ 21 w 27"/>
                  <a:gd name="T1" fmla="*/ 19 h 41"/>
                  <a:gd name="T2" fmla="*/ 18 w 27"/>
                  <a:gd name="T3" fmla="*/ 18 h 41"/>
                  <a:gd name="T4" fmla="*/ 14 w 27"/>
                  <a:gd name="T5" fmla="*/ 17 h 41"/>
                  <a:gd name="T6" fmla="*/ 12 w 27"/>
                  <a:gd name="T7" fmla="*/ 17 h 41"/>
                  <a:gd name="T8" fmla="*/ 9 w 27"/>
                  <a:gd name="T9" fmla="*/ 16 h 41"/>
                  <a:gd name="T10" fmla="*/ 8 w 27"/>
                  <a:gd name="T11" fmla="*/ 15 h 41"/>
                  <a:gd name="T12" fmla="*/ 7 w 27"/>
                  <a:gd name="T13" fmla="*/ 13 h 41"/>
                  <a:gd name="T14" fmla="*/ 8 w 27"/>
                  <a:gd name="T15" fmla="*/ 12 h 41"/>
                  <a:gd name="T16" fmla="*/ 9 w 27"/>
                  <a:gd name="T17" fmla="*/ 10 h 41"/>
                  <a:gd name="T18" fmla="*/ 11 w 27"/>
                  <a:gd name="T19" fmla="*/ 10 h 41"/>
                  <a:gd name="T20" fmla="*/ 14 w 27"/>
                  <a:gd name="T21" fmla="*/ 10 h 41"/>
                  <a:gd name="T22" fmla="*/ 18 w 27"/>
                  <a:gd name="T23" fmla="*/ 10 h 41"/>
                  <a:gd name="T24" fmla="*/ 22 w 27"/>
                  <a:gd name="T25" fmla="*/ 11 h 41"/>
                  <a:gd name="T26" fmla="*/ 22 w 27"/>
                  <a:gd name="T27" fmla="*/ 11 h 41"/>
                  <a:gd name="T28" fmla="*/ 23 w 27"/>
                  <a:gd name="T29" fmla="*/ 12 h 41"/>
                  <a:gd name="T30" fmla="*/ 25 w 27"/>
                  <a:gd name="T31" fmla="*/ 11 h 41"/>
                  <a:gd name="T32" fmla="*/ 25 w 27"/>
                  <a:gd name="T33" fmla="*/ 10 h 41"/>
                  <a:gd name="T34" fmla="*/ 25 w 27"/>
                  <a:gd name="T35" fmla="*/ 8 h 41"/>
                  <a:gd name="T36" fmla="*/ 22 w 27"/>
                  <a:gd name="T37" fmla="*/ 6 h 41"/>
                  <a:gd name="T38" fmla="*/ 19 w 27"/>
                  <a:gd name="T39" fmla="*/ 5 h 41"/>
                  <a:gd name="T40" fmla="*/ 15 w 27"/>
                  <a:gd name="T41" fmla="*/ 5 h 41"/>
                  <a:gd name="T42" fmla="*/ 15 w 27"/>
                  <a:gd name="T43" fmla="*/ 2 h 41"/>
                  <a:gd name="T44" fmla="*/ 13 w 27"/>
                  <a:gd name="T45" fmla="*/ 0 h 41"/>
                  <a:gd name="T46" fmla="*/ 11 w 27"/>
                  <a:gd name="T47" fmla="*/ 2 h 41"/>
                  <a:gd name="T48" fmla="*/ 11 w 27"/>
                  <a:gd name="T49" fmla="*/ 5 h 41"/>
                  <a:gd name="T50" fmla="*/ 8 w 27"/>
                  <a:gd name="T51" fmla="*/ 5 h 41"/>
                  <a:gd name="T52" fmla="*/ 4 w 27"/>
                  <a:gd name="T53" fmla="*/ 7 h 41"/>
                  <a:gd name="T54" fmla="*/ 1 w 27"/>
                  <a:gd name="T55" fmla="*/ 10 h 41"/>
                  <a:gd name="T56" fmla="*/ 0 w 27"/>
                  <a:gd name="T57" fmla="*/ 13 h 41"/>
                  <a:gd name="T58" fmla="*/ 1 w 27"/>
                  <a:gd name="T59" fmla="*/ 17 h 41"/>
                  <a:gd name="T60" fmla="*/ 3 w 27"/>
                  <a:gd name="T61" fmla="*/ 19 h 41"/>
                  <a:gd name="T62" fmla="*/ 6 w 27"/>
                  <a:gd name="T63" fmla="*/ 21 h 41"/>
                  <a:gd name="T64" fmla="*/ 9 w 27"/>
                  <a:gd name="T65" fmla="*/ 22 h 41"/>
                  <a:gd name="T66" fmla="*/ 13 w 27"/>
                  <a:gd name="T67" fmla="*/ 23 h 41"/>
                  <a:gd name="T68" fmla="*/ 17 w 27"/>
                  <a:gd name="T69" fmla="*/ 24 h 41"/>
                  <a:gd name="T70" fmla="*/ 20 w 27"/>
                  <a:gd name="T71" fmla="*/ 25 h 41"/>
                  <a:gd name="T72" fmla="*/ 21 w 27"/>
                  <a:gd name="T73" fmla="*/ 27 h 41"/>
                  <a:gd name="T74" fmla="*/ 20 w 27"/>
                  <a:gd name="T75" fmla="*/ 29 h 41"/>
                  <a:gd name="T76" fmla="*/ 19 w 27"/>
                  <a:gd name="T77" fmla="*/ 31 h 41"/>
                  <a:gd name="T78" fmla="*/ 16 w 27"/>
                  <a:gd name="T79" fmla="*/ 32 h 41"/>
                  <a:gd name="T80" fmla="*/ 14 w 27"/>
                  <a:gd name="T81" fmla="*/ 32 h 41"/>
                  <a:gd name="T82" fmla="*/ 10 w 27"/>
                  <a:gd name="T83" fmla="*/ 32 h 41"/>
                  <a:gd name="T84" fmla="*/ 7 w 27"/>
                  <a:gd name="T85" fmla="*/ 31 h 41"/>
                  <a:gd name="T86" fmla="*/ 5 w 27"/>
                  <a:gd name="T87" fmla="*/ 30 h 41"/>
                  <a:gd name="T88" fmla="*/ 3 w 27"/>
                  <a:gd name="T89" fmla="*/ 29 h 41"/>
                  <a:gd name="T90" fmla="*/ 1 w 27"/>
                  <a:gd name="T91" fmla="*/ 30 h 41"/>
                  <a:gd name="T92" fmla="*/ 0 w 27"/>
                  <a:gd name="T93" fmla="*/ 31 h 41"/>
                  <a:gd name="T94" fmla="*/ 1 w 27"/>
                  <a:gd name="T95" fmla="*/ 33 h 41"/>
                  <a:gd name="T96" fmla="*/ 4 w 27"/>
                  <a:gd name="T97" fmla="*/ 35 h 41"/>
                  <a:gd name="T98" fmla="*/ 8 w 27"/>
                  <a:gd name="T99" fmla="*/ 36 h 41"/>
                  <a:gd name="T100" fmla="*/ 11 w 27"/>
                  <a:gd name="T101" fmla="*/ 37 h 41"/>
                  <a:gd name="T102" fmla="*/ 11 w 27"/>
                  <a:gd name="T103" fmla="*/ 39 h 41"/>
                  <a:gd name="T104" fmla="*/ 13 w 27"/>
                  <a:gd name="T105" fmla="*/ 41 h 41"/>
                  <a:gd name="T106" fmla="*/ 15 w 27"/>
                  <a:gd name="T107" fmla="*/ 39 h 41"/>
                  <a:gd name="T108" fmla="*/ 15 w 27"/>
                  <a:gd name="T109" fmla="*/ 37 h 41"/>
                  <a:gd name="T110" fmla="*/ 19 w 27"/>
                  <a:gd name="T111" fmla="*/ 36 h 41"/>
                  <a:gd name="T112" fmla="*/ 23 w 27"/>
                  <a:gd name="T113" fmla="*/ 34 h 41"/>
                  <a:gd name="T114" fmla="*/ 26 w 27"/>
                  <a:gd name="T115" fmla="*/ 31 h 41"/>
                  <a:gd name="T116" fmla="*/ 27 w 27"/>
                  <a:gd name="T117" fmla="*/ 27 h 41"/>
                  <a:gd name="T118" fmla="*/ 26 w 27"/>
                  <a:gd name="T119" fmla="*/ 22 h 41"/>
                  <a:gd name="T120" fmla="*/ 21 w 27"/>
                  <a:gd name="T121"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 h="41">
                    <a:moveTo>
                      <a:pt x="21" y="19"/>
                    </a:moveTo>
                    <a:cubicBezTo>
                      <a:pt x="20" y="19"/>
                      <a:pt x="19" y="19"/>
                      <a:pt x="18" y="18"/>
                    </a:cubicBezTo>
                    <a:cubicBezTo>
                      <a:pt x="17" y="18"/>
                      <a:pt x="16" y="18"/>
                      <a:pt x="14" y="17"/>
                    </a:cubicBezTo>
                    <a:cubicBezTo>
                      <a:pt x="13" y="17"/>
                      <a:pt x="13" y="17"/>
                      <a:pt x="12" y="17"/>
                    </a:cubicBezTo>
                    <a:cubicBezTo>
                      <a:pt x="11" y="17"/>
                      <a:pt x="10" y="16"/>
                      <a:pt x="9" y="16"/>
                    </a:cubicBezTo>
                    <a:cubicBezTo>
                      <a:pt x="9" y="16"/>
                      <a:pt x="8" y="15"/>
                      <a:pt x="8" y="15"/>
                    </a:cubicBezTo>
                    <a:cubicBezTo>
                      <a:pt x="7" y="14"/>
                      <a:pt x="7" y="14"/>
                      <a:pt x="7" y="13"/>
                    </a:cubicBezTo>
                    <a:cubicBezTo>
                      <a:pt x="7" y="13"/>
                      <a:pt x="7" y="12"/>
                      <a:pt x="8" y="12"/>
                    </a:cubicBezTo>
                    <a:cubicBezTo>
                      <a:pt x="8" y="11"/>
                      <a:pt x="9" y="11"/>
                      <a:pt x="9" y="10"/>
                    </a:cubicBezTo>
                    <a:cubicBezTo>
                      <a:pt x="10" y="10"/>
                      <a:pt x="10" y="10"/>
                      <a:pt x="11" y="10"/>
                    </a:cubicBezTo>
                    <a:cubicBezTo>
                      <a:pt x="12" y="10"/>
                      <a:pt x="13" y="10"/>
                      <a:pt x="14" y="10"/>
                    </a:cubicBezTo>
                    <a:cubicBezTo>
                      <a:pt x="16" y="10"/>
                      <a:pt x="17" y="10"/>
                      <a:pt x="18" y="10"/>
                    </a:cubicBezTo>
                    <a:cubicBezTo>
                      <a:pt x="20" y="10"/>
                      <a:pt x="21" y="11"/>
                      <a:pt x="22" y="11"/>
                    </a:cubicBezTo>
                    <a:cubicBezTo>
                      <a:pt x="22" y="11"/>
                      <a:pt x="22" y="11"/>
                      <a:pt x="22" y="11"/>
                    </a:cubicBezTo>
                    <a:cubicBezTo>
                      <a:pt x="22" y="12"/>
                      <a:pt x="23" y="12"/>
                      <a:pt x="23" y="12"/>
                    </a:cubicBezTo>
                    <a:cubicBezTo>
                      <a:pt x="24" y="12"/>
                      <a:pt x="24" y="11"/>
                      <a:pt x="25" y="11"/>
                    </a:cubicBezTo>
                    <a:cubicBezTo>
                      <a:pt x="25" y="11"/>
                      <a:pt x="25" y="10"/>
                      <a:pt x="25" y="10"/>
                    </a:cubicBezTo>
                    <a:cubicBezTo>
                      <a:pt x="25" y="9"/>
                      <a:pt x="25" y="9"/>
                      <a:pt x="25" y="8"/>
                    </a:cubicBezTo>
                    <a:cubicBezTo>
                      <a:pt x="24" y="7"/>
                      <a:pt x="23" y="7"/>
                      <a:pt x="22" y="6"/>
                    </a:cubicBezTo>
                    <a:cubicBezTo>
                      <a:pt x="21" y="6"/>
                      <a:pt x="20" y="5"/>
                      <a:pt x="19" y="5"/>
                    </a:cubicBezTo>
                    <a:cubicBezTo>
                      <a:pt x="18" y="5"/>
                      <a:pt x="16" y="5"/>
                      <a:pt x="15" y="5"/>
                    </a:cubicBezTo>
                    <a:cubicBezTo>
                      <a:pt x="15" y="2"/>
                      <a:pt x="15" y="2"/>
                      <a:pt x="15" y="2"/>
                    </a:cubicBezTo>
                    <a:cubicBezTo>
                      <a:pt x="15" y="1"/>
                      <a:pt x="14" y="0"/>
                      <a:pt x="13" y="0"/>
                    </a:cubicBezTo>
                    <a:cubicBezTo>
                      <a:pt x="12" y="0"/>
                      <a:pt x="11" y="1"/>
                      <a:pt x="11" y="2"/>
                    </a:cubicBezTo>
                    <a:cubicBezTo>
                      <a:pt x="11" y="5"/>
                      <a:pt x="11" y="5"/>
                      <a:pt x="11" y="5"/>
                    </a:cubicBezTo>
                    <a:cubicBezTo>
                      <a:pt x="10" y="5"/>
                      <a:pt x="9" y="5"/>
                      <a:pt x="8" y="5"/>
                    </a:cubicBezTo>
                    <a:cubicBezTo>
                      <a:pt x="7" y="6"/>
                      <a:pt x="5" y="6"/>
                      <a:pt x="4" y="7"/>
                    </a:cubicBezTo>
                    <a:cubicBezTo>
                      <a:pt x="3" y="8"/>
                      <a:pt x="2" y="9"/>
                      <a:pt x="1" y="10"/>
                    </a:cubicBezTo>
                    <a:cubicBezTo>
                      <a:pt x="1" y="11"/>
                      <a:pt x="0" y="12"/>
                      <a:pt x="0" y="13"/>
                    </a:cubicBezTo>
                    <a:cubicBezTo>
                      <a:pt x="0" y="15"/>
                      <a:pt x="1" y="16"/>
                      <a:pt x="1" y="17"/>
                    </a:cubicBezTo>
                    <a:cubicBezTo>
                      <a:pt x="2" y="18"/>
                      <a:pt x="2" y="18"/>
                      <a:pt x="3" y="19"/>
                    </a:cubicBezTo>
                    <a:cubicBezTo>
                      <a:pt x="4" y="20"/>
                      <a:pt x="4" y="20"/>
                      <a:pt x="6" y="21"/>
                    </a:cubicBezTo>
                    <a:cubicBezTo>
                      <a:pt x="7" y="21"/>
                      <a:pt x="8" y="21"/>
                      <a:pt x="9" y="22"/>
                    </a:cubicBezTo>
                    <a:cubicBezTo>
                      <a:pt x="10" y="22"/>
                      <a:pt x="11" y="22"/>
                      <a:pt x="13" y="23"/>
                    </a:cubicBezTo>
                    <a:cubicBezTo>
                      <a:pt x="14" y="23"/>
                      <a:pt x="15" y="23"/>
                      <a:pt x="17" y="24"/>
                    </a:cubicBezTo>
                    <a:cubicBezTo>
                      <a:pt x="18" y="24"/>
                      <a:pt x="19" y="25"/>
                      <a:pt x="20" y="25"/>
                    </a:cubicBezTo>
                    <a:cubicBezTo>
                      <a:pt x="20" y="26"/>
                      <a:pt x="21" y="27"/>
                      <a:pt x="21" y="27"/>
                    </a:cubicBezTo>
                    <a:cubicBezTo>
                      <a:pt x="21" y="28"/>
                      <a:pt x="20" y="29"/>
                      <a:pt x="20" y="29"/>
                    </a:cubicBezTo>
                    <a:cubicBezTo>
                      <a:pt x="20" y="30"/>
                      <a:pt x="19" y="30"/>
                      <a:pt x="19" y="31"/>
                    </a:cubicBezTo>
                    <a:cubicBezTo>
                      <a:pt x="18" y="31"/>
                      <a:pt x="17" y="32"/>
                      <a:pt x="16" y="32"/>
                    </a:cubicBezTo>
                    <a:cubicBezTo>
                      <a:pt x="16" y="32"/>
                      <a:pt x="15" y="32"/>
                      <a:pt x="14" y="32"/>
                    </a:cubicBezTo>
                    <a:cubicBezTo>
                      <a:pt x="13" y="32"/>
                      <a:pt x="11" y="32"/>
                      <a:pt x="10" y="32"/>
                    </a:cubicBezTo>
                    <a:cubicBezTo>
                      <a:pt x="9" y="31"/>
                      <a:pt x="8" y="31"/>
                      <a:pt x="7" y="31"/>
                    </a:cubicBezTo>
                    <a:cubicBezTo>
                      <a:pt x="6" y="30"/>
                      <a:pt x="5" y="30"/>
                      <a:pt x="5" y="30"/>
                    </a:cubicBezTo>
                    <a:cubicBezTo>
                      <a:pt x="4" y="29"/>
                      <a:pt x="3" y="29"/>
                      <a:pt x="3" y="29"/>
                    </a:cubicBezTo>
                    <a:cubicBezTo>
                      <a:pt x="2" y="29"/>
                      <a:pt x="2" y="29"/>
                      <a:pt x="1" y="30"/>
                    </a:cubicBezTo>
                    <a:cubicBezTo>
                      <a:pt x="1" y="30"/>
                      <a:pt x="0" y="31"/>
                      <a:pt x="0" y="31"/>
                    </a:cubicBezTo>
                    <a:cubicBezTo>
                      <a:pt x="0" y="32"/>
                      <a:pt x="1" y="33"/>
                      <a:pt x="1" y="33"/>
                    </a:cubicBezTo>
                    <a:cubicBezTo>
                      <a:pt x="2" y="34"/>
                      <a:pt x="3" y="35"/>
                      <a:pt x="4" y="35"/>
                    </a:cubicBezTo>
                    <a:cubicBezTo>
                      <a:pt x="5" y="36"/>
                      <a:pt x="7" y="36"/>
                      <a:pt x="8" y="36"/>
                    </a:cubicBezTo>
                    <a:cubicBezTo>
                      <a:pt x="9" y="37"/>
                      <a:pt x="10" y="37"/>
                      <a:pt x="11" y="37"/>
                    </a:cubicBezTo>
                    <a:cubicBezTo>
                      <a:pt x="11" y="39"/>
                      <a:pt x="11" y="39"/>
                      <a:pt x="11" y="39"/>
                    </a:cubicBezTo>
                    <a:cubicBezTo>
                      <a:pt x="11" y="40"/>
                      <a:pt x="12" y="41"/>
                      <a:pt x="13" y="41"/>
                    </a:cubicBezTo>
                    <a:cubicBezTo>
                      <a:pt x="14" y="41"/>
                      <a:pt x="15" y="40"/>
                      <a:pt x="15" y="39"/>
                    </a:cubicBezTo>
                    <a:cubicBezTo>
                      <a:pt x="15" y="37"/>
                      <a:pt x="15" y="37"/>
                      <a:pt x="15" y="37"/>
                    </a:cubicBezTo>
                    <a:cubicBezTo>
                      <a:pt x="16" y="37"/>
                      <a:pt x="18" y="36"/>
                      <a:pt x="19" y="36"/>
                    </a:cubicBezTo>
                    <a:cubicBezTo>
                      <a:pt x="21" y="36"/>
                      <a:pt x="22" y="35"/>
                      <a:pt x="23" y="34"/>
                    </a:cubicBezTo>
                    <a:cubicBezTo>
                      <a:pt x="25" y="33"/>
                      <a:pt x="26" y="32"/>
                      <a:pt x="26" y="31"/>
                    </a:cubicBezTo>
                    <a:cubicBezTo>
                      <a:pt x="27" y="30"/>
                      <a:pt x="27" y="28"/>
                      <a:pt x="27" y="27"/>
                    </a:cubicBezTo>
                    <a:cubicBezTo>
                      <a:pt x="27" y="25"/>
                      <a:pt x="27" y="23"/>
                      <a:pt x="26" y="22"/>
                    </a:cubicBezTo>
                    <a:cubicBezTo>
                      <a:pt x="25" y="21"/>
                      <a:pt x="23" y="20"/>
                      <a:pt x="21" y="19"/>
                    </a:cubicBezTo>
                    <a:close/>
                  </a:path>
                </a:pathLst>
              </a:custGeom>
              <a:solidFill>
                <a:srgbClr val="9A1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9A1721"/>
                  </a:solidFill>
                </a:endParaRPr>
              </a:p>
            </p:txBody>
          </p:sp>
          <p:sp>
            <p:nvSpPr>
              <p:cNvPr id="43" name="Freeform 7"/>
              <p:cNvSpPr>
                <a:spLocks noEditPoints="1"/>
              </p:cNvSpPr>
              <p:nvPr/>
            </p:nvSpPr>
            <p:spPr bwMode="auto">
              <a:xfrm>
                <a:off x="9136916" y="1650627"/>
                <a:ext cx="465138" cy="357188"/>
              </a:xfrm>
              <a:custGeom>
                <a:avLst/>
                <a:gdLst>
                  <a:gd name="T0" fmla="*/ 118 w 124"/>
                  <a:gd name="T1" fmla="*/ 38 h 95"/>
                  <a:gd name="T2" fmla="*/ 22 w 124"/>
                  <a:gd name="T3" fmla="*/ 38 h 95"/>
                  <a:gd name="T4" fmla="*/ 0 w 124"/>
                  <a:gd name="T5" fmla="*/ 71 h 95"/>
                  <a:gd name="T6" fmla="*/ 5 w 124"/>
                  <a:gd name="T7" fmla="*/ 84 h 95"/>
                  <a:gd name="T8" fmla="*/ 16 w 124"/>
                  <a:gd name="T9" fmla="*/ 92 h 95"/>
                  <a:gd name="T10" fmla="*/ 32 w 124"/>
                  <a:gd name="T11" fmla="*/ 95 h 95"/>
                  <a:gd name="T12" fmla="*/ 70 w 124"/>
                  <a:gd name="T13" fmla="*/ 75 h 95"/>
                  <a:gd name="T14" fmla="*/ 124 w 124"/>
                  <a:gd name="T15" fmla="*/ 79 h 95"/>
                  <a:gd name="T16" fmla="*/ 43 w 124"/>
                  <a:gd name="T17" fmla="*/ 79 h 95"/>
                  <a:gd name="T18" fmla="*/ 38 w 124"/>
                  <a:gd name="T19" fmla="*/ 84 h 95"/>
                  <a:gd name="T20" fmla="*/ 35 w 124"/>
                  <a:gd name="T21" fmla="*/ 86 h 95"/>
                  <a:gd name="T22" fmla="*/ 32 w 124"/>
                  <a:gd name="T23" fmla="*/ 86 h 95"/>
                  <a:gd name="T24" fmla="*/ 30 w 124"/>
                  <a:gd name="T25" fmla="*/ 85 h 95"/>
                  <a:gd name="T26" fmla="*/ 24 w 124"/>
                  <a:gd name="T27" fmla="*/ 83 h 95"/>
                  <a:gd name="T28" fmla="*/ 23 w 124"/>
                  <a:gd name="T29" fmla="*/ 80 h 95"/>
                  <a:gd name="T30" fmla="*/ 26 w 124"/>
                  <a:gd name="T31" fmla="*/ 79 h 95"/>
                  <a:gd name="T32" fmla="*/ 31 w 124"/>
                  <a:gd name="T33" fmla="*/ 81 h 95"/>
                  <a:gd name="T34" fmla="*/ 36 w 124"/>
                  <a:gd name="T35" fmla="*/ 80 h 95"/>
                  <a:gd name="T36" fmla="*/ 38 w 124"/>
                  <a:gd name="T37" fmla="*/ 78 h 95"/>
                  <a:gd name="T38" fmla="*/ 38 w 124"/>
                  <a:gd name="T39" fmla="*/ 75 h 95"/>
                  <a:gd name="T40" fmla="*/ 32 w 124"/>
                  <a:gd name="T41" fmla="*/ 73 h 95"/>
                  <a:gd name="T42" fmla="*/ 26 w 124"/>
                  <a:gd name="T43" fmla="*/ 72 h 95"/>
                  <a:gd name="T44" fmla="*/ 22 w 124"/>
                  <a:gd name="T45" fmla="*/ 69 h 95"/>
                  <a:gd name="T46" fmla="*/ 22 w 124"/>
                  <a:gd name="T47" fmla="*/ 64 h 95"/>
                  <a:gd name="T48" fmla="*/ 27 w 124"/>
                  <a:gd name="T49" fmla="*/ 60 h 95"/>
                  <a:gd name="T50" fmla="*/ 29 w 124"/>
                  <a:gd name="T51" fmla="*/ 57 h 95"/>
                  <a:gd name="T52" fmla="*/ 32 w 124"/>
                  <a:gd name="T53" fmla="*/ 57 h 95"/>
                  <a:gd name="T54" fmla="*/ 35 w 124"/>
                  <a:gd name="T55" fmla="*/ 59 h 95"/>
                  <a:gd name="T56" fmla="*/ 40 w 124"/>
                  <a:gd name="T57" fmla="*/ 61 h 95"/>
                  <a:gd name="T58" fmla="*/ 40 w 124"/>
                  <a:gd name="T59" fmla="*/ 63 h 95"/>
                  <a:gd name="T60" fmla="*/ 39 w 124"/>
                  <a:gd name="T61" fmla="*/ 64 h 95"/>
                  <a:gd name="T62" fmla="*/ 35 w 124"/>
                  <a:gd name="T63" fmla="*/ 63 h 95"/>
                  <a:gd name="T64" fmla="*/ 30 w 124"/>
                  <a:gd name="T65" fmla="*/ 63 h 95"/>
                  <a:gd name="T66" fmla="*/ 27 w 124"/>
                  <a:gd name="T67" fmla="*/ 65 h 95"/>
                  <a:gd name="T68" fmla="*/ 27 w 124"/>
                  <a:gd name="T69" fmla="*/ 67 h 95"/>
                  <a:gd name="T70" fmla="*/ 31 w 124"/>
                  <a:gd name="T71" fmla="*/ 69 h 95"/>
                  <a:gd name="T72" fmla="*/ 35 w 124"/>
                  <a:gd name="T73" fmla="*/ 69 h 95"/>
                  <a:gd name="T74" fmla="*/ 42 w 124"/>
                  <a:gd name="T75" fmla="*/ 72 h 95"/>
                  <a:gd name="T76" fmla="*/ 43 w 124"/>
                  <a:gd name="T77" fmla="*/ 79 h 95"/>
                  <a:gd name="T78" fmla="*/ 89 w 124"/>
                  <a:gd name="T79" fmla="*/ 64 h 95"/>
                  <a:gd name="T80" fmla="*/ 64 w 124"/>
                  <a:gd name="T81" fmla="*/ 67 h 95"/>
                  <a:gd name="T82" fmla="*/ 32 w 124"/>
                  <a:gd name="T83" fmla="*/ 47 h 95"/>
                  <a:gd name="T84" fmla="*/ 70 w 124"/>
                  <a:gd name="T85" fmla="*/ 8 h 95"/>
                  <a:gd name="T86" fmla="*/ 105 w 124"/>
                  <a:gd name="T87" fmla="*/ 52 h 95"/>
                  <a:gd name="T88" fmla="*/ 111 w 124"/>
                  <a:gd name="T89" fmla="*/ 6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4" h="95">
                    <a:moveTo>
                      <a:pt x="113" y="55"/>
                    </a:moveTo>
                    <a:cubicBezTo>
                      <a:pt x="116" y="50"/>
                      <a:pt x="118" y="44"/>
                      <a:pt x="118" y="38"/>
                    </a:cubicBezTo>
                    <a:cubicBezTo>
                      <a:pt x="118" y="17"/>
                      <a:pt x="97" y="0"/>
                      <a:pt x="70" y="0"/>
                    </a:cubicBezTo>
                    <a:cubicBezTo>
                      <a:pt x="44" y="0"/>
                      <a:pt x="22" y="17"/>
                      <a:pt x="22" y="38"/>
                    </a:cubicBezTo>
                    <a:cubicBezTo>
                      <a:pt x="22" y="41"/>
                      <a:pt x="23" y="44"/>
                      <a:pt x="24" y="48"/>
                    </a:cubicBezTo>
                    <a:cubicBezTo>
                      <a:pt x="10" y="50"/>
                      <a:pt x="0" y="60"/>
                      <a:pt x="0" y="71"/>
                    </a:cubicBezTo>
                    <a:cubicBezTo>
                      <a:pt x="0" y="75"/>
                      <a:pt x="2" y="79"/>
                      <a:pt x="4" y="83"/>
                    </a:cubicBezTo>
                    <a:cubicBezTo>
                      <a:pt x="5" y="84"/>
                      <a:pt x="5" y="84"/>
                      <a:pt x="5" y="84"/>
                    </a:cubicBezTo>
                    <a:cubicBezTo>
                      <a:pt x="0" y="95"/>
                      <a:pt x="0" y="95"/>
                      <a:pt x="0" y="95"/>
                    </a:cubicBezTo>
                    <a:cubicBezTo>
                      <a:pt x="16" y="92"/>
                      <a:pt x="16" y="92"/>
                      <a:pt x="16" y="92"/>
                    </a:cubicBezTo>
                    <a:cubicBezTo>
                      <a:pt x="17" y="92"/>
                      <a:pt x="17" y="92"/>
                      <a:pt x="17" y="92"/>
                    </a:cubicBezTo>
                    <a:cubicBezTo>
                      <a:pt x="22" y="94"/>
                      <a:pt x="27" y="95"/>
                      <a:pt x="32" y="95"/>
                    </a:cubicBezTo>
                    <a:cubicBezTo>
                      <a:pt x="48" y="95"/>
                      <a:pt x="61" y="86"/>
                      <a:pt x="64" y="75"/>
                    </a:cubicBezTo>
                    <a:cubicBezTo>
                      <a:pt x="66" y="75"/>
                      <a:pt x="68" y="75"/>
                      <a:pt x="70" y="75"/>
                    </a:cubicBezTo>
                    <a:cubicBezTo>
                      <a:pt x="78" y="75"/>
                      <a:pt x="84" y="74"/>
                      <a:pt x="91" y="72"/>
                    </a:cubicBezTo>
                    <a:cubicBezTo>
                      <a:pt x="124" y="79"/>
                      <a:pt x="124" y="79"/>
                      <a:pt x="124" y="79"/>
                    </a:cubicBezTo>
                    <a:lnTo>
                      <a:pt x="113" y="55"/>
                    </a:lnTo>
                    <a:close/>
                    <a:moveTo>
                      <a:pt x="43" y="79"/>
                    </a:moveTo>
                    <a:cubicBezTo>
                      <a:pt x="43" y="80"/>
                      <a:pt x="42" y="81"/>
                      <a:pt x="41" y="82"/>
                    </a:cubicBezTo>
                    <a:cubicBezTo>
                      <a:pt x="40" y="82"/>
                      <a:pt x="39" y="83"/>
                      <a:pt x="38" y="84"/>
                    </a:cubicBezTo>
                    <a:cubicBezTo>
                      <a:pt x="37" y="84"/>
                      <a:pt x="36" y="84"/>
                      <a:pt x="35" y="84"/>
                    </a:cubicBezTo>
                    <a:cubicBezTo>
                      <a:pt x="35" y="86"/>
                      <a:pt x="35" y="86"/>
                      <a:pt x="35" y="86"/>
                    </a:cubicBezTo>
                    <a:cubicBezTo>
                      <a:pt x="35" y="87"/>
                      <a:pt x="35" y="88"/>
                      <a:pt x="34" y="88"/>
                    </a:cubicBezTo>
                    <a:cubicBezTo>
                      <a:pt x="33" y="88"/>
                      <a:pt x="32" y="87"/>
                      <a:pt x="32" y="86"/>
                    </a:cubicBezTo>
                    <a:cubicBezTo>
                      <a:pt x="32" y="85"/>
                      <a:pt x="32" y="85"/>
                      <a:pt x="32" y="85"/>
                    </a:cubicBezTo>
                    <a:cubicBezTo>
                      <a:pt x="31" y="85"/>
                      <a:pt x="30" y="85"/>
                      <a:pt x="30" y="85"/>
                    </a:cubicBezTo>
                    <a:cubicBezTo>
                      <a:pt x="28" y="84"/>
                      <a:pt x="27" y="84"/>
                      <a:pt x="26" y="84"/>
                    </a:cubicBezTo>
                    <a:cubicBezTo>
                      <a:pt x="25" y="84"/>
                      <a:pt x="24" y="83"/>
                      <a:pt x="24" y="83"/>
                    </a:cubicBezTo>
                    <a:cubicBezTo>
                      <a:pt x="23" y="82"/>
                      <a:pt x="23" y="82"/>
                      <a:pt x="23" y="81"/>
                    </a:cubicBezTo>
                    <a:cubicBezTo>
                      <a:pt x="23" y="81"/>
                      <a:pt x="23" y="80"/>
                      <a:pt x="23" y="80"/>
                    </a:cubicBezTo>
                    <a:cubicBezTo>
                      <a:pt x="24" y="80"/>
                      <a:pt x="24" y="79"/>
                      <a:pt x="25" y="79"/>
                    </a:cubicBezTo>
                    <a:cubicBezTo>
                      <a:pt x="25" y="79"/>
                      <a:pt x="25" y="79"/>
                      <a:pt x="26" y="79"/>
                    </a:cubicBezTo>
                    <a:cubicBezTo>
                      <a:pt x="26" y="80"/>
                      <a:pt x="27" y="80"/>
                      <a:pt x="28" y="80"/>
                    </a:cubicBezTo>
                    <a:cubicBezTo>
                      <a:pt x="29" y="80"/>
                      <a:pt x="30" y="80"/>
                      <a:pt x="31" y="81"/>
                    </a:cubicBezTo>
                    <a:cubicBezTo>
                      <a:pt x="32" y="81"/>
                      <a:pt x="33" y="81"/>
                      <a:pt x="34" y="81"/>
                    </a:cubicBezTo>
                    <a:cubicBezTo>
                      <a:pt x="34" y="81"/>
                      <a:pt x="35" y="80"/>
                      <a:pt x="36" y="80"/>
                    </a:cubicBezTo>
                    <a:cubicBezTo>
                      <a:pt x="36" y="80"/>
                      <a:pt x="37" y="80"/>
                      <a:pt x="37" y="79"/>
                    </a:cubicBezTo>
                    <a:cubicBezTo>
                      <a:pt x="38" y="79"/>
                      <a:pt x="38" y="79"/>
                      <a:pt x="38" y="78"/>
                    </a:cubicBezTo>
                    <a:cubicBezTo>
                      <a:pt x="38" y="78"/>
                      <a:pt x="39" y="77"/>
                      <a:pt x="38" y="76"/>
                    </a:cubicBezTo>
                    <a:cubicBezTo>
                      <a:pt x="38" y="76"/>
                      <a:pt x="38" y="75"/>
                      <a:pt x="38" y="75"/>
                    </a:cubicBezTo>
                    <a:cubicBezTo>
                      <a:pt x="37" y="74"/>
                      <a:pt x="36" y="74"/>
                      <a:pt x="35" y="74"/>
                    </a:cubicBezTo>
                    <a:cubicBezTo>
                      <a:pt x="34" y="74"/>
                      <a:pt x="33" y="73"/>
                      <a:pt x="32" y="73"/>
                    </a:cubicBezTo>
                    <a:cubicBezTo>
                      <a:pt x="31" y="73"/>
                      <a:pt x="30" y="73"/>
                      <a:pt x="29" y="73"/>
                    </a:cubicBezTo>
                    <a:cubicBezTo>
                      <a:pt x="28" y="73"/>
                      <a:pt x="27" y="72"/>
                      <a:pt x="26" y="72"/>
                    </a:cubicBezTo>
                    <a:cubicBezTo>
                      <a:pt x="25" y="72"/>
                      <a:pt x="24" y="72"/>
                      <a:pt x="24" y="71"/>
                    </a:cubicBezTo>
                    <a:cubicBezTo>
                      <a:pt x="23" y="71"/>
                      <a:pt x="23" y="70"/>
                      <a:pt x="22" y="69"/>
                    </a:cubicBezTo>
                    <a:cubicBezTo>
                      <a:pt x="22" y="69"/>
                      <a:pt x="22" y="68"/>
                      <a:pt x="21" y="67"/>
                    </a:cubicBezTo>
                    <a:cubicBezTo>
                      <a:pt x="21" y="66"/>
                      <a:pt x="21" y="65"/>
                      <a:pt x="22" y="64"/>
                    </a:cubicBezTo>
                    <a:cubicBezTo>
                      <a:pt x="22" y="63"/>
                      <a:pt x="23" y="62"/>
                      <a:pt x="24" y="61"/>
                    </a:cubicBezTo>
                    <a:cubicBezTo>
                      <a:pt x="25" y="61"/>
                      <a:pt x="26" y="60"/>
                      <a:pt x="27" y="60"/>
                    </a:cubicBezTo>
                    <a:cubicBezTo>
                      <a:pt x="28" y="60"/>
                      <a:pt x="29" y="59"/>
                      <a:pt x="29" y="59"/>
                    </a:cubicBezTo>
                    <a:cubicBezTo>
                      <a:pt x="29" y="57"/>
                      <a:pt x="29" y="57"/>
                      <a:pt x="29" y="57"/>
                    </a:cubicBezTo>
                    <a:cubicBezTo>
                      <a:pt x="29" y="56"/>
                      <a:pt x="30" y="55"/>
                      <a:pt x="31" y="55"/>
                    </a:cubicBezTo>
                    <a:cubicBezTo>
                      <a:pt x="31" y="55"/>
                      <a:pt x="32" y="56"/>
                      <a:pt x="32" y="57"/>
                    </a:cubicBezTo>
                    <a:cubicBezTo>
                      <a:pt x="32" y="59"/>
                      <a:pt x="32" y="59"/>
                      <a:pt x="32" y="59"/>
                    </a:cubicBezTo>
                    <a:cubicBezTo>
                      <a:pt x="33" y="59"/>
                      <a:pt x="34" y="59"/>
                      <a:pt x="35" y="59"/>
                    </a:cubicBezTo>
                    <a:cubicBezTo>
                      <a:pt x="36" y="59"/>
                      <a:pt x="38" y="59"/>
                      <a:pt x="38" y="60"/>
                    </a:cubicBezTo>
                    <a:cubicBezTo>
                      <a:pt x="39" y="60"/>
                      <a:pt x="40" y="60"/>
                      <a:pt x="40" y="61"/>
                    </a:cubicBezTo>
                    <a:cubicBezTo>
                      <a:pt x="41" y="61"/>
                      <a:pt x="41" y="62"/>
                      <a:pt x="41" y="62"/>
                    </a:cubicBezTo>
                    <a:cubicBezTo>
                      <a:pt x="41" y="63"/>
                      <a:pt x="41" y="63"/>
                      <a:pt x="40" y="63"/>
                    </a:cubicBezTo>
                    <a:cubicBezTo>
                      <a:pt x="40" y="63"/>
                      <a:pt x="40" y="64"/>
                      <a:pt x="39" y="64"/>
                    </a:cubicBezTo>
                    <a:cubicBezTo>
                      <a:pt x="39" y="64"/>
                      <a:pt x="39" y="64"/>
                      <a:pt x="39" y="64"/>
                    </a:cubicBezTo>
                    <a:cubicBezTo>
                      <a:pt x="38" y="64"/>
                      <a:pt x="38" y="64"/>
                      <a:pt x="38" y="64"/>
                    </a:cubicBezTo>
                    <a:cubicBezTo>
                      <a:pt x="37" y="63"/>
                      <a:pt x="36" y="63"/>
                      <a:pt x="35" y="63"/>
                    </a:cubicBezTo>
                    <a:cubicBezTo>
                      <a:pt x="34" y="63"/>
                      <a:pt x="33" y="63"/>
                      <a:pt x="32" y="63"/>
                    </a:cubicBezTo>
                    <a:cubicBezTo>
                      <a:pt x="31" y="63"/>
                      <a:pt x="30" y="63"/>
                      <a:pt x="30" y="63"/>
                    </a:cubicBezTo>
                    <a:cubicBezTo>
                      <a:pt x="29" y="63"/>
                      <a:pt x="28" y="64"/>
                      <a:pt x="28" y="64"/>
                    </a:cubicBezTo>
                    <a:cubicBezTo>
                      <a:pt x="28" y="64"/>
                      <a:pt x="27" y="65"/>
                      <a:pt x="27" y="65"/>
                    </a:cubicBezTo>
                    <a:cubicBezTo>
                      <a:pt x="27" y="66"/>
                      <a:pt x="27" y="66"/>
                      <a:pt x="27" y="66"/>
                    </a:cubicBezTo>
                    <a:cubicBezTo>
                      <a:pt x="27" y="67"/>
                      <a:pt x="27" y="67"/>
                      <a:pt x="27" y="67"/>
                    </a:cubicBezTo>
                    <a:cubicBezTo>
                      <a:pt x="28" y="68"/>
                      <a:pt x="28" y="68"/>
                      <a:pt x="29" y="68"/>
                    </a:cubicBezTo>
                    <a:cubicBezTo>
                      <a:pt x="29" y="68"/>
                      <a:pt x="30" y="69"/>
                      <a:pt x="31" y="69"/>
                    </a:cubicBezTo>
                    <a:cubicBezTo>
                      <a:pt x="31" y="69"/>
                      <a:pt x="32" y="69"/>
                      <a:pt x="33" y="69"/>
                    </a:cubicBezTo>
                    <a:cubicBezTo>
                      <a:pt x="34" y="69"/>
                      <a:pt x="35" y="69"/>
                      <a:pt x="35" y="69"/>
                    </a:cubicBezTo>
                    <a:cubicBezTo>
                      <a:pt x="36" y="70"/>
                      <a:pt x="37" y="70"/>
                      <a:pt x="38" y="70"/>
                    </a:cubicBezTo>
                    <a:cubicBezTo>
                      <a:pt x="40" y="70"/>
                      <a:pt x="41" y="71"/>
                      <a:pt x="42" y="72"/>
                    </a:cubicBezTo>
                    <a:cubicBezTo>
                      <a:pt x="43" y="73"/>
                      <a:pt x="44" y="74"/>
                      <a:pt x="44" y="75"/>
                    </a:cubicBezTo>
                    <a:cubicBezTo>
                      <a:pt x="44" y="77"/>
                      <a:pt x="44" y="78"/>
                      <a:pt x="43" y="79"/>
                    </a:cubicBezTo>
                    <a:close/>
                    <a:moveTo>
                      <a:pt x="90" y="64"/>
                    </a:moveTo>
                    <a:cubicBezTo>
                      <a:pt x="89" y="64"/>
                      <a:pt x="89" y="64"/>
                      <a:pt x="89" y="64"/>
                    </a:cubicBezTo>
                    <a:cubicBezTo>
                      <a:pt x="83" y="66"/>
                      <a:pt x="77" y="68"/>
                      <a:pt x="70" y="68"/>
                    </a:cubicBezTo>
                    <a:cubicBezTo>
                      <a:pt x="68" y="68"/>
                      <a:pt x="66" y="68"/>
                      <a:pt x="64" y="67"/>
                    </a:cubicBezTo>
                    <a:cubicBezTo>
                      <a:pt x="62" y="56"/>
                      <a:pt x="48" y="47"/>
                      <a:pt x="32" y="47"/>
                    </a:cubicBezTo>
                    <a:cubicBezTo>
                      <a:pt x="32" y="47"/>
                      <a:pt x="32" y="47"/>
                      <a:pt x="32" y="47"/>
                    </a:cubicBezTo>
                    <a:cubicBezTo>
                      <a:pt x="31" y="44"/>
                      <a:pt x="30" y="41"/>
                      <a:pt x="30" y="38"/>
                    </a:cubicBezTo>
                    <a:cubicBezTo>
                      <a:pt x="30" y="21"/>
                      <a:pt x="48" y="8"/>
                      <a:pt x="70" y="8"/>
                    </a:cubicBezTo>
                    <a:cubicBezTo>
                      <a:pt x="92" y="8"/>
                      <a:pt x="110" y="21"/>
                      <a:pt x="110" y="38"/>
                    </a:cubicBezTo>
                    <a:cubicBezTo>
                      <a:pt x="110" y="43"/>
                      <a:pt x="109" y="48"/>
                      <a:pt x="105" y="52"/>
                    </a:cubicBezTo>
                    <a:cubicBezTo>
                      <a:pt x="104" y="54"/>
                      <a:pt x="104" y="54"/>
                      <a:pt x="104" y="54"/>
                    </a:cubicBezTo>
                    <a:cubicBezTo>
                      <a:pt x="111" y="68"/>
                      <a:pt x="111" y="68"/>
                      <a:pt x="111" y="68"/>
                    </a:cubicBezTo>
                    <a:lnTo>
                      <a:pt x="90" y="64"/>
                    </a:lnTo>
                    <a:close/>
                  </a:path>
                </a:pathLst>
              </a:custGeom>
              <a:solidFill>
                <a:srgbClr val="9A1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40" name="TextBox 117"/>
            <p:cNvSpPr txBox="1"/>
            <p:nvPr/>
          </p:nvSpPr>
          <p:spPr>
            <a:xfrm>
              <a:off x="6694140" y="1263414"/>
              <a:ext cx="1723549"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1" name="直接箭头连接符 40"/>
            <p:cNvCxnSpPr/>
            <p:nvPr/>
          </p:nvCxnSpPr>
          <p:spPr>
            <a:xfrm flipV="1">
              <a:off x="6684064" y="1275216"/>
              <a:ext cx="0" cy="345728"/>
            </a:xfrm>
            <a:prstGeom prst="straightConnector1">
              <a:avLst/>
            </a:prstGeom>
            <a:ln w="12700">
              <a:solidFill>
                <a:schemeClr val="tx1">
                  <a:lumMod val="50000"/>
                  <a:lumOff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657719" y="4136292"/>
            <a:ext cx="2168786" cy="400110"/>
            <a:chOff x="899592" y="2999192"/>
            <a:chExt cx="2168786" cy="400110"/>
          </a:xfrm>
        </p:grpSpPr>
        <p:grpSp>
          <p:nvGrpSpPr>
            <p:cNvPr id="45" name="组合 44"/>
            <p:cNvGrpSpPr/>
            <p:nvPr/>
          </p:nvGrpSpPr>
          <p:grpSpPr>
            <a:xfrm>
              <a:off x="899592" y="3021193"/>
              <a:ext cx="322608" cy="325330"/>
              <a:chOff x="9563954" y="2996827"/>
              <a:chExt cx="376237" cy="379412"/>
            </a:xfrm>
            <a:solidFill>
              <a:schemeClr val="accent4"/>
            </a:solidFill>
          </p:grpSpPr>
          <p:sp>
            <p:nvSpPr>
              <p:cNvPr id="48" name="Oval 17"/>
              <p:cNvSpPr>
                <a:spLocks noChangeArrowheads="1"/>
              </p:cNvSpPr>
              <p:nvPr/>
            </p:nvSpPr>
            <p:spPr bwMode="auto">
              <a:xfrm>
                <a:off x="9808429" y="3098427"/>
                <a:ext cx="55563" cy="6032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49" name="Freeform 18"/>
              <p:cNvSpPr>
                <a:spLocks/>
              </p:cNvSpPr>
              <p:nvPr/>
            </p:nvSpPr>
            <p:spPr bwMode="auto">
              <a:xfrm>
                <a:off x="9778266" y="3169864"/>
                <a:ext cx="115888" cy="206375"/>
              </a:xfrm>
              <a:custGeom>
                <a:avLst/>
                <a:gdLst>
                  <a:gd name="T0" fmla="*/ 24 w 31"/>
                  <a:gd name="T1" fmla="*/ 0 h 55"/>
                  <a:gd name="T2" fmla="*/ 22 w 31"/>
                  <a:gd name="T3" fmla="*/ 0 h 55"/>
                  <a:gd name="T4" fmla="*/ 15 w 31"/>
                  <a:gd name="T5" fmla="*/ 6 h 55"/>
                  <a:gd name="T6" fmla="*/ 9 w 31"/>
                  <a:gd name="T7" fmla="*/ 0 h 55"/>
                  <a:gd name="T8" fmla="*/ 7 w 31"/>
                  <a:gd name="T9" fmla="*/ 0 h 55"/>
                  <a:gd name="T10" fmla="*/ 0 w 31"/>
                  <a:gd name="T11" fmla="*/ 6 h 55"/>
                  <a:gd name="T12" fmla="*/ 0 w 31"/>
                  <a:gd name="T13" fmla="*/ 20 h 55"/>
                  <a:gd name="T14" fmla="*/ 7 w 31"/>
                  <a:gd name="T15" fmla="*/ 26 h 55"/>
                  <a:gd name="T16" fmla="*/ 7 w 31"/>
                  <a:gd name="T17" fmla="*/ 26 h 55"/>
                  <a:gd name="T18" fmla="*/ 6 w 31"/>
                  <a:gd name="T19" fmla="*/ 28 h 55"/>
                  <a:gd name="T20" fmla="*/ 6 w 31"/>
                  <a:gd name="T21" fmla="*/ 51 h 55"/>
                  <a:gd name="T22" fmla="*/ 11 w 31"/>
                  <a:gd name="T23" fmla="*/ 55 h 55"/>
                  <a:gd name="T24" fmla="*/ 15 w 31"/>
                  <a:gd name="T25" fmla="*/ 51 h 55"/>
                  <a:gd name="T26" fmla="*/ 20 w 31"/>
                  <a:gd name="T27" fmla="*/ 55 h 55"/>
                  <a:gd name="T28" fmla="*/ 25 w 31"/>
                  <a:gd name="T29" fmla="*/ 51 h 55"/>
                  <a:gd name="T30" fmla="*/ 25 w 31"/>
                  <a:gd name="T31" fmla="*/ 28 h 55"/>
                  <a:gd name="T32" fmla="*/ 24 w 31"/>
                  <a:gd name="T33" fmla="*/ 26 h 55"/>
                  <a:gd name="T34" fmla="*/ 24 w 31"/>
                  <a:gd name="T35" fmla="*/ 26 h 55"/>
                  <a:gd name="T36" fmla="*/ 31 w 31"/>
                  <a:gd name="T37" fmla="*/ 20 h 55"/>
                  <a:gd name="T38" fmla="*/ 31 w 31"/>
                  <a:gd name="T39" fmla="*/ 6 h 55"/>
                  <a:gd name="T40" fmla="*/ 24 w 31"/>
                  <a:gd name="T4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55">
                    <a:moveTo>
                      <a:pt x="24" y="0"/>
                    </a:moveTo>
                    <a:cubicBezTo>
                      <a:pt x="22" y="0"/>
                      <a:pt x="22" y="0"/>
                      <a:pt x="22" y="0"/>
                    </a:cubicBezTo>
                    <a:cubicBezTo>
                      <a:pt x="15" y="6"/>
                      <a:pt x="15" y="6"/>
                      <a:pt x="15" y="6"/>
                    </a:cubicBezTo>
                    <a:cubicBezTo>
                      <a:pt x="9" y="0"/>
                      <a:pt x="9" y="0"/>
                      <a:pt x="9" y="0"/>
                    </a:cubicBezTo>
                    <a:cubicBezTo>
                      <a:pt x="7" y="0"/>
                      <a:pt x="7" y="0"/>
                      <a:pt x="7" y="0"/>
                    </a:cubicBezTo>
                    <a:cubicBezTo>
                      <a:pt x="3" y="0"/>
                      <a:pt x="0" y="3"/>
                      <a:pt x="0" y="6"/>
                    </a:cubicBezTo>
                    <a:cubicBezTo>
                      <a:pt x="0" y="20"/>
                      <a:pt x="0" y="20"/>
                      <a:pt x="0" y="20"/>
                    </a:cubicBezTo>
                    <a:cubicBezTo>
                      <a:pt x="0" y="24"/>
                      <a:pt x="3" y="26"/>
                      <a:pt x="7" y="26"/>
                    </a:cubicBezTo>
                    <a:cubicBezTo>
                      <a:pt x="7" y="26"/>
                      <a:pt x="7" y="26"/>
                      <a:pt x="7" y="26"/>
                    </a:cubicBezTo>
                    <a:cubicBezTo>
                      <a:pt x="7" y="27"/>
                      <a:pt x="6" y="28"/>
                      <a:pt x="6" y="28"/>
                    </a:cubicBezTo>
                    <a:cubicBezTo>
                      <a:pt x="6" y="51"/>
                      <a:pt x="6" y="51"/>
                      <a:pt x="6" y="51"/>
                    </a:cubicBezTo>
                    <a:cubicBezTo>
                      <a:pt x="6" y="53"/>
                      <a:pt x="8" y="55"/>
                      <a:pt x="11" y="55"/>
                    </a:cubicBezTo>
                    <a:cubicBezTo>
                      <a:pt x="13" y="55"/>
                      <a:pt x="15" y="53"/>
                      <a:pt x="15" y="51"/>
                    </a:cubicBezTo>
                    <a:cubicBezTo>
                      <a:pt x="15" y="53"/>
                      <a:pt x="18" y="55"/>
                      <a:pt x="20" y="55"/>
                    </a:cubicBezTo>
                    <a:cubicBezTo>
                      <a:pt x="23" y="55"/>
                      <a:pt x="25" y="53"/>
                      <a:pt x="25" y="51"/>
                    </a:cubicBezTo>
                    <a:cubicBezTo>
                      <a:pt x="25" y="28"/>
                      <a:pt x="25" y="28"/>
                      <a:pt x="25" y="28"/>
                    </a:cubicBezTo>
                    <a:cubicBezTo>
                      <a:pt x="25" y="28"/>
                      <a:pt x="24" y="27"/>
                      <a:pt x="24" y="26"/>
                    </a:cubicBezTo>
                    <a:cubicBezTo>
                      <a:pt x="24" y="26"/>
                      <a:pt x="24" y="26"/>
                      <a:pt x="24" y="26"/>
                    </a:cubicBezTo>
                    <a:cubicBezTo>
                      <a:pt x="28" y="26"/>
                      <a:pt x="31" y="24"/>
                      <a:pt x="31" y="20"/>
                    </a:cubicBezTo>
                    <a:cubicBezTo>
                      <a:pt x="31" y="6"/>
                      <a:pt x="31" y="6"/>
                      <a:pt x="31" y="6"/>
                    </a:cubicBezTo>
                    <a:cubicBezTo>
                      <a:pt x="31" y="3"/>
                      <a:pt x="28" y="0"/>
                      <a:pt x="24" y="0"/>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50" name="Freeform 19"/>
              <p:cNvSpPr>
                <a:spLocks noEditPoints="1"/>
              </p:cNvSpPr>
              <p:nvPr/>
            </p:nvSpPr>
            <p:spPr bwMode="auto">
              <a:xfrm>
                <a:off x="9563954" y="3030164"/>
                <a:ext cx="195263" cy="346075"/>
              </a:xfrm>
              <a:custGeom>
                <a:avLst/>
                <a:gdLst>
                  <a:gd name="T0" fmla="*/ 52 w 52"/>
                  <a:gd name="T1" fmla="*/ 46 h 92"/>
                  <a:gd name="T2" fmla="*/ 49 w 52"/>
                  <a:gd name="T3" fmla="*/ 40 h 92"/>
                  <a:gd name="T4" fmla="*/ 49 w 52"/>
                  <a:gd name="T5" fmla="*/ 6 h 92"/>
                  <a:gd name="T6" fmla="*/ 49 w 52"/>
                  <a:gd name="T7" fmla="*/ 3 h 92"/>
                  <a:gd name="T8" fmla="*/ 49 w 52"/>
                  <a:gd name="T9" fmla="*/ 0 h 92"/>
                  <a:gd name="T10" fmla="*/ 46 w 52"/>
                  <a:gd name="T11" fmla="*/ 0 h 92"/>
                  <a:gd name="T12" fmla="*/ 0 w 52"/>
                  <a:gd name="T13" fmla="*/ 46 h 92"/>
                  <a:gd name="T14" fmla="*/ 4 w 52"/>
                  <a:gd name="T15" fmla="*/ 63 h 92"/>
                  <a:gd name="T16" fmla="*/ 2 w 52"/>
                  <a:gd name="T17" fmla="*/ 68 h 92"/>
                  <a:gd name="T18" fmla="*/ 9 w 52"/>
                  <a:gd name="T19" fmla="*/ 74 h 92"/>
                  <a:gd name="T20" fmla="*/ 10 w 52"/>
                  <a:gd name="T21" fmla="*/ 74 h 92"/>
                  <a:gd name="T22" fmla="*/ 46 w 52"/>
                  <a:gd name="T23" fmla="*/ 92 h 92"/>
                  <a:gd name="T24" fmla="*/ 49 w 52"/>
                  <a:gd name="T25" fmla="*/ 92 h 92"/>
                  <a:gd name="T26" fmla="*/ 49 w 52"/>
                  <a:gd name="T27" fmla="*/ 89 h 92"/>
                  <a:gd name="T28" fmla="*/ 49 w 52"/>
                  <a:gd name="T29" fmla="*/ 86 h 92"/>
                  <a:gd name="T30" fmla="*/ 49 w 52"/>
                  <a:gd name="T31" fmla="*/ 52 h 92"/>
                  <a:gd name="T32" fmla="*/ 52 w 52"/>
                  <a:gd name="T33" fmla="*/ 46 h 92"/>
                  <a:gd name="T34" fmla="*/ 15 w 52"/>
                  <a:gd name="T35" fmla="*/ 64 h 92"/>
                  <a:gd name="T36" fmla="*/ 9 w 52"/>
                  <a:gd name="T37" fmla="*/ 61 h 92"/>
                  <a:gd name="T38" fmla="*/ 9 w 52"/>
                  <a:gd name="T39" fmla="*/ 61 h 92"/>
                  <a:gd name="T40" fmla="*/ 6 w 52"/>
                  <a:gd name="T41" fmla="*/ 48 h 92"/>
                  <a:gd name="T42" fmla="*/ 19 w 52"/>
                  <a:gd name="T43" fmla="*/ 48 h 92"/>
                  <a:gd name="T44" fmla="*/ 22 w 52"/>
                  <a:gd name="T45" fmla="*/ 64 h 92"/>
                  <a:gd name="T46" fmla="*/ 15 w 52"/>
                  <a:gd name="T47" fmla="*/ 64 h 92"/>
                  <a:gd name="T48" fmla="*/ 21 w 52"/>
                  <a:gd name="T49" fmla="*/ 28 h 92"/>
                  <a:gd name="T50" fmla="*/ 22 w 52"/>
                  <a:gd name="T51" fmla="*/ 29 h 92"/>
                  <a:gd name="T52" fmla="*/ 19 w 52"/>
                  <a:gd name="T53" fmla="*/ 43 h 92"/>
                  <a:gd name="T54" fmla="*/ 6 w 52"/>
                  <a:gd name="T55" fmla="*/ 43 h 92"/>
                  <a:gd name="T56" fmla="*/ 11 w 52"/>
                  <a:gd name="T57" fmla="*/ 28 h 92"/>
                  <a:gd name="T58" fmla="*/ 21 w 52"/>
                  <a:gd name="T59" fmla="*/ 28 h 92"/>
                  <a:gd name="T60" fmla="*/ 43 w 52"/>
                  <a:gd name="T61" fmla="*/ 28 h 92"/>
                  <a:gd name="T62" fmla="*/ 43 w 52"/>
                  <a:gd name="T63" fmla="*/ 39 h 92"/>
                  <a:gd name="T64" fmla="*/ 39 w 52"/>
                  <a:gd name="T65" fmla="*/ 43 h 92"/>
                  <a:gd name="T66" fmla="*/ 25 w 52"/>
                  <a:gd name="T67" fmla="*/ 43 h 92"/>
                  <a:gd name="T68" fmla="*/ 27 w 52"/>
                  <a:gd name="T69" fmla="*/ 32 h 92"/>
                  <a:gd name="T70" fmla="*/ 33 w 52"/>
                  <a:gd name="T71" fmla="*/ 28 h 92"/>
                  <a:gd name="T72" fmla="*/ 43 w 52"/>
                  <a:gd name="T73" fmla="*/ 28 h 92"/>
                  <a:gd name="T74" fmla="*/ 25 w 52"/>
                  <a:gd name="T75" fmla="*/ 48 h 92"/>
                  <a:gd name="T76" fmla="*/ 39 w 52"/>
                  <a:gd name="T77" fmla="*/ 48 h 92"/>
                  <a:gd name="T78" fmla="*/ 43 w 52"/>
                  <a:gd name="T79" fmla="*/ 53 h 92"/>
                  <a:gd name="T80" fmla="*/ 43 w 52"/>
                  <a:gd name="T81" fmla="*/ 64 h 92"/>
                  <a:gd name="T82" fmla="*/ 29 w 52"/>
                  <a:gd name="T83" fmla="*/ 64 h 92"/>
                  <a:gd name="T84" fmla="*/ 25 w 52"/>
                  <a:gd name="T85" fmla="*/ 48 h 92"/>
                  <a:gd name="T86" fmla="*/ 43 w 52"/>
                  <a:gd name="T87" fmla="*/ 10 h 92"/>
                  <a:gd name="T88" fmla="*/ 43 w 52"/>
                  <a:gd name="T89" fmla="*/ 22 h 92"/>
                  <a:gd name="T90" fmla="*/ 34 w 52"/>
                  <a:gd name="T91" fmla="*/ 22 h 92"/>
                  <a:gd name="T92" fmla="*/ 33 w 52"/>
                  <a:gd name="T93" fmla="*/ 21 h 92"/>
                  <a:gd name="T94" fmla="*/ 43 w 52"/>
                  <a:gd name="T95" fmla="*/ 10 h 92"/>
                  <a:gd name="T96" fmla="*/ 38 w 52"/>
                  <a:gd name="T97" fmla="*/ 7 h 92"/>
                  <a:gd name="T98" fmla="*/ 28 w 52"/>
                  <a:gd name="T99" fmla="*/ 18 h 92"/>
                  <a:gd name="T100" fmla="*/ 27 w 52"/>
                  <a:gd name="T101" fmla="*/ 18 h 92"/>
                  <a:gd name="T102" fmla="*/ 21 w 52"/>
                  <a:gd name="T103" fmla="*/ 22 h 92"/>
                  <a:gd name="T104" fmla="*/ 14 w 52"/>
                  <a:gd name="T105" fmla="*/ 22 h 92"/>
                  <a:gd name="T106" fmla="*/ 38 w 52"/>
                  <a:gd name="T107" fmla="*/ 7 h 92"/>
                  <a:gd name="T108" fmla="*/ 15 w 52"/>
                  <a:gd name="T109" fmla="*/ 71 h 92"/>
                  <a:gd name="T110" fmla="*/ 16 w 52"/>
                  <a:gd name="T111" fmla="*/ 69 h 92"/>
                  <a:gd name="T112" fmla="*/ 25 w 52"/>
                  <a:gd name="T113" fmla="*/ 69 h 92"/>
                  <a:gd name="T114" fmla="*/ 38 w 52"/>
                  <a:gd name="T115" fmla="*/ 85 h 92"/>
                  <a:gd name="T116" fmla="*/ 15 w 52"/>
                  <a:gd name="T117" fmla="*/ 71 h 92"/>
                  <a:gd name="T118" fmla="*/ 32 w 52"/>
                  <a:gd name="T119" fmla="*/ 69 h 92"/>
                  <a:gd name="T120" fmla="*/ 43 w 52"/>
                  <a:gd name="T121" fmla="*/ 69 h 92"/>
                  <a:gd name="T122" fmla="*/ 43 w 52"/>
                  <a:gd name="T123" fmla="*/ 82 h 92"/>
                  <a:gd name="T124" fmla="*/ 32 w 52"/>
                  <a:gd name="T125" fmla="*/ 6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 h="92">
                    <a:moveTo>
                      <a:pt x="52" y="46"/>
                    </a:moveTo>
                    <a:cubicBezTo>
                      <a:pt x="52" y="44"/>
                      <a:pt x="51" y="42"/>
                      <a:pt x="49" y="40"/>
                    </a:cubicBezTo>
                    <a:cubicBezTo>
                      <a:pt x="49" y="6"/>
                      <a:pt x="49" y="6"/>
                      <a:pt x="49" y="6"/>
                    </a:cubicBezTo>
                    <a:cubicBezTo>
                      <a:pt x="49" y="3"/>
                      <a:pt x="49" y="3"/>
                      <a:pt x="49" y="3"/>
                    </a:cubicBezTo>
                    <a:cubicBezTo>
                      <a:pt x="49" y="0"/>
                      <a:pt x="49" y="0"/>
                      <a:pt x="49" y="0"/>
                    </a:cubicBezTo>
                    <a:cubicBezTo>
                      <a:pt x="46" y="0"/>
                      <a:pt x="46" y="0"/>
                      <a:pt x="46" y="0"/>
                    </a:cubicBezTo>
                    <a:cubicBezTo>
                      <a:pt x="21" y="0"/>
                      <a:pt x="0" y="21"/>
                      <a:pt x="0" y="46"/>
                    </a:cubicBezTo>
                    <a:cubicBezTo>
                      <a:pt x="0" y="52"/>
                      <a:pt x="2" y="58"/>
                      <a:pt x="4" y="63"/>
                    </a:cubicBezTo>
                    <a:cubicBezTo>
                      <a:pt x="3" y="64"/>
                      <a:pt x="2" y="66"/>
                      <a:pt x="2" y="68"/>
                    </a:cubicBezTo>
                    <a:cubicBezTo>
                      <a:pt x="2" y="71"/>
                      <a:pt x="5" y="74"/>
                      <a:pt x="9" y="74"/>
                    </a:cubicBezTo>
                    <a:cubicBezTo>
                      <a:pt x="10" y="74"/>
                      <a:pt x="10" y="74"/>
                      <a:pt x="10" y="74"/>
                    </a:cubicBezTo>
                    <a:cubicBezTo>
                      <a:pt x="19" y="85"/>
                      <a:pt x="32" y="92"/>
                      <a:pt x="46" y="92"/>
                    </a:cubicBezTo>
                    <a:cubicBezTo>
                      <a:pt x="49" y="92"/>
                      <a:pt x="49" y="92"/>
                      <a:pt x="49" y="92"/>
                    </a:cubicBezTo>
                    <a:cubicBezTo>
                      <a:pt x="49" y="89"/>
                      <a:pt x="49" y="89"/>
                      <a:pt x="49" y="89"/>
                    </a:cubicBezTo>
                    <a:cubicBezTo>
                      <a:pt x="49" y="86"/>
                      <a:pt x="49" y="86"/>
                      <a:pt x="49" y="86"/>
                    </a:cubicBezTo>
                    <a:cubicBezTo>
                      <a:pt x="49" y="52"/>
                      <a:pt x="49" y="52"/>
                      <a:pt x="49" y="52"/>
                    </a:cubicBezTo>
                    <a:cubicBezTo>
                      <a:pt x="51" y="50"/>
                      <a:pt x="52" y="48"/>
                      <a:pt x="52" y="46"/>
                    </a:cubicBezTo>
                    <a:close/>
                    <a:moveTo>
                      <a:pt x="15" y="64"/>
                    </a:moveTo>
                    <a:cubicBezTo>
                      <a:pt x="14" y="62"/>
                      <a:pt x="12" y="61"/>
                      <a:pt x="9" y="61"/>
                    </a:cubicBezTo>
                    <a:cubicBezTo>
                      <a:pt x="9" y="61"/>
                      <a:pt x="9" y="61"/>
                      <a:pt x="9" y="61"/>
                    </a:cubicBezTo>
                    <a:cubicBezTo>
                      <a:pt x="7" y="57"/>
                      <a:pt x="7" y="53"/>
                      <a:pt x="6" y="48"/>
                    </a:cubicBezTo>
                    <a:cubicBezTo>
                      <a:pt x="19" y="48"/>
                      <a:pt x="19" y="48"/>
                      <a:pt x="19" y="48"/>
                    </a:cubicBezTo>
                    <a:cubicBezTo>
                      <a:pt x="19" y="54"/>
                      <a:pt x="21" y="59"/>
                      <a:pt x="22" y="64"/>
                    </a:cubicBezTo>
                    <a:lnTo>
                      <a:pt x="15" y="64"/>
                    </a:lnTo>
                    <a:close/>
                    <a:moveTo>
                      <a:pt x="21" y="28"/>
                    </a:moveTo>
                    <a:cubicBezTo>
                      <a:pt x="21" y="28"/>
                      <a:pt x="22" y="29"/>
                      <a:pt x="22" y="29"/>
                    </a:cubicBezTo>
                    <a:cubicBezTo>
                      <a:pt x="21" y="34"/>
                      <a:pt x="20" y="38"/>
                      <a:pt x="19" y="43"/>
                    </a:cubicBezTo>
                    <a:cubicBezTo>
                      <a:pt x="6" y="43"/>
                      <a:pt x="6" y="43"/>
                      <a:pt x="6" y="43"/>
                    </a:cubicBezTo>
                    <a:cubicBezTo>
                      <a:pt x="7" y="37"/>
                      <a:pt x="8" y="32"/>
                      <a:pt x="11" y="28"/>
                    </a:cubicBezTo>
                    <a:lnTo>
                      <a:pt x="21" y="28"/>
                    </a:lnTo>
                    <a:close/>
                    <a:moveTo>
                      <a:pt x="43" y="28"/>
                    </a:moveTo>
                    <a:cubicBezTo>
                      <a:pt x="43" y="39"/>
                      <a:pt x="43" y="39"/>
                      <a:pt x="43" y="39"/>
                    </a:cubicBezTo>
                    <a:cubicBezTo>
                      <a:pt x="42" y="40"/>
                      <a:pt x="40" y="41"/>
                      <a:pt x="39" y="43"/>
                    </a:cubicBezTo>
                    <a:cubicBezTo>
                      <a:pt x="25" y="43"/>
                      <a:pt x="25" y="43"/>
                      <a:pt x="25" y="43"/>
                    </a:cubicBezTo>
                    <a:cubicBezTo>
                      <a:pt x="25" y="39"/>
                      <a:pt x="26" y="35"/>
                      <a:pt x="27" y="32"/>
                    </a:cubicBezTo>
                    <a:cubicBezTo>
                      <a:pt x="30" y="32"/>
                      <a:pt x="32" y="30"/>
                      <a:pt x="33" y="28"/>
                    </a:cubicBezTo>
                    <a:lnTo>
                      <a:pt x="43" y="28"/>
                    </a:lnTo>
                    <a:close/>
                    <a:moveTo>
                      <a:pt x="25" y="48"/>
                    </a:moveTo>
                    <a:cubicBezTo>
                      <a:pt x="39" y="48"/>
                      <a:pt x="39" y="48"/>
                      <a:pt x="39" y="48"/>
                    </a:cubicBezTo>
                    <a:cubicBezTo>
                      <a:pt x="39" y="50"/>
                      <a:pt x="41" y="52"/>
                      <a:pt x="43" y="53"/>
                    </a:cubicBezTo>
                    <a:cubicBezTo>
                      <a:pt x="43" y="64"/>
                      <a:pt x="43" y="64"/>
                      <a:pt x="43" y="64"/>
                    </a:cubicBezTo>
                    <a:cubicBezTo>
                      <a:pt x="29" y="64"/>
                      <a:pt x="29" y="64"/>
                      <a:pt x="29" y="64"/>
                    </a:cubicBezTo>
                    <a:cubicBezTo>
                      <a:pt x="26" y="59"/>
                      <a:pt x="25" y="54"/>
                      <a:pt x="25" y="48"/>
                    </a:cubicBezTo>
                    <a:close/>
                    <a:moveTo>
                      <a:pt x="43" y="10"/>
                    </a:moveTo>
                    <a:cubicBezTo>
                      <a:pt x="43" y="22"/>
                      <a:pt x="43" y="22"/>
                      <a:pt x="43" y="22"/>
                    </a:cubicBezTo>
                    <a:cubicBezTo>
                      <a:pt x="34" y="22"/>
                      <a:pt x="34" y="22"/>
                      <a:pt x="34" y="22"/>
                    </a:cubicBezTo>
                    <a:cubicBezTo>
                      <a:pt x="33" y="22"/>
                      <a:pt x="33" y="21"/>
                      <a:pt x="33" y="21"/>
                    </a:cubicBezTo>
                    <a:cubicBezTo>
                      <a:pt x="36" y="17"/>
                      <a:pt x="39" y="13"/>
                      <a:pt x="43" y="10"/>
                    </a:cubicBezTo>
                    <a:close/>
                    <a:moveTo>
                      <a:pt x="38" y="7"/>
                    </a:moveTo>
                    <a:cubicBezTo>
                      <a:pt x="34" y="10"/>
                      <a:pt x="31" y="14"/>
                      <a:pt x="28" y="18"/>
                    </a:cubicBezTo>
                    <a:cubicBezTo>
                      <a:pt x="28" y="18"/>
                      <a:pt x="27" y="18"/>
                      <a:pt x="27" y="18"/>
                    </a:cubicBezTo>
                    <a:cubicBezTo>
                      <a:pt x="24" y="18"/>
                      <a:pt x="22" y="20"/>
                      <a:pt x="21" y="22"/>
                    </a:cubicBezTo>
                    <a:cubicBezTo>
                      <a:pt x="14" y="22"/>
                      <a:pt x="14" y="22"/>
                      <a:pt x="14" y="22"/>
                    </a:cubicBezTo>
                    <a:cubicBezTo>
                      <a:pt x="20" y="15"/>
                      <a:pt x="28" y="9"/>
                      <a:pt x="38" y="7"/>
                    </a:cubicBezTo>
                    <a:close/>
                    <a:moveTo>
                      <a:pt x="15" y="71"/>
                    </a:moveTo>
                    <a:cubicBezTo>
                      <a:pt x="15" y="71"/>
                      <a:pt x="16" y="70"/>
                      <a:pt x="16" y="69"/>
                    </a:cubicBezTo>
                    <a:cubicBezTo>
                      <a:pt x="25" y="69"/>
                      <a:pt x="25" y="69"/>
                      <a:pt x="25" y="69"/>
                    </a:cubicBezTo>
                    <a:cubicBezTo>
                      <a:pt x="28" y="75"/>
                      <a:pt x="33" y="81"/>
                      <a:pt x="38" y="85"/>
                    </a:cubicBezTo>
                    <a:cubicBezTo>
                      <a:pt x="29" y="83"/>
                      <a:pt x="21" y="78"/>
                      <a:pt x="15" y="71"/>
                    </a:cubicBezTo>
                    <a:close/>
                    <a:moveTo>
                      <a:pt x="32" y="69"/>
                    </a:moveTo>
                    <a:cubicBezTo>
                      <a:pt x="43" y="69"/>
                      <a:pt x="43" y="69"/>
                      <a:pt x="43" y="69"/>
                    </a:cubicBezTo>
                    <a:cubicBezTo>
                      <a:pt x="43" y="82"/>
                      <a:pt x="43" y="82"/>
                      <a:pt x="43" y="82"/>
                    </a:cubicBezTo>
                    <a:cubicBezTo>
                      <a:pt x="39" y="79"/>
                      <a:pt x="35" y="74"/>
                      <a:pt x="32" y="69"/>
                    </a:cubicBez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51" name="Freeform 20"/>
              <p:cNvSpPr>
                <a:spLocks/>
              </p:cNvSpPr>
              <p:nvPr/>
            </p:nvSpPr>
            <p:spPr bwMode="auto">
              <a:xfrm>
                <a:off x="9756041" y="2996827"/>
                <a:ext cx="184150" cy="330200"/>
              </a:xfrm>
              <a:custGeom>
                <a:avLst/>
                <a:gdLst>
                  <a:gd name="T0" fmla="*/ 12 w 49"/>
                  <a:gd name="T1" fmla="*/ 13 h 88"/>
                  <a:gd name="T2" fmla="*/ 44 w 49"/>
                  <a:gd name="T3" fmla="*/ 55 h 88"/>
                  <a:gd name="T4" fmla="*/ 37 w 49"/>
                  <a:gd name="T5" fmla="*/ 79 h 88"/>
                  <a:gd name="T6" fmla="*/ 37 w 49"/>
                  <a:gd name="T7" fmla="*/ 88 h 88"/>
                  <a:gd name="T8" fmla="*/ 49 w 49"/>
                  <a:gd name="T9" fmla="*/ 55 h 88"/>
                  <a:gd name="T10" fmla="*/ 11 w 49"/>
                  <a:gd name="T11" fmla="*/ 7 h 88"/>
                  <a:gd name="T12" fmla="*/ 19 w 49"/>
                  <a:gd name="T13" fmla="*/ 1 h 88"/>
                  <a:gd name="T14" fmla="*/ 11 w 49"/>
                  <a:gd name="T15" fmla="*/ 0 h 88"/>
                  <a:gd name="T16" fmla="*/ 0 w 49"/>
                  <a:gd name="T17" fmla="*/ 9 h 88"/>
                  <a:gd name="T18" fmla="*/ 9 w 49"/>
                  <a:gd name="T19" fmla="*/ 19 h 88"/>
                  <a:gd name="T20" fmla="*/ 17 w 49"/>
                  <a:gd name="T21" fmla="*/ 20 h 88"/>
                  <a:gd name="T22" fmla="*/ 12 w 49"/>
                  <a:gd name="T23" fmla="*/ 1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88">
                    <a:moveTo>
                      <a:pt x="12" y="13"/>
                    </a:moveTo>
                    <a:cubicBezTo>
                      <a:pt x="30" y="18"/>
                      <a:pt x="44" y="35"/>
                      <a:pt x="44" y="55"/>
                    </a:cubicBezTo>
                    <a:cubicBezTo>
                      <a:pt x="44" y="64"/>
                      <a:pt x="41" y="72"/>
                      <a:pt x="37" y="79"/>
                    </a:cubicBezTo>
                    <a:cubicBezTo>
                      <a:pt x="37" y="88"/>
                      <a:pt x="37" y="88"/>
                      <a:pt x="37" y="88"/>
                    </a:cubicBezTo>
                    <a:cubicBezTo>
                      <a:pt x="45" y="79"/>
                      <a:pt x="49" y="68"/>
                      <a:pt x="49" y="55"/>
                    </a:cubicBezTo>
                    <a:cubicBezTo>
                      <a:pt x="49" y="32"/>
                      <a:pt x="33" y="12"/>
                      <a:pt x="11" y="7"/>
                    </a:cubicBezTo>
                    <a:cubicBezTo>
                      <a:pt x="19" y="1"/>
                      <a:pt x="19" y="1"/>
                      <a:pt x="19" y="1"/>
                    </a:cubicBezTo>
                    <a:cubicBezTo>
                      <a:pt x="11" y="0"/>
                      <a:pt x="11" y="0"/>
                      <a:pt x="11" y="0"/>
                    </a:cubicBezTo>
                    <a:cubicBezTo>
                      <a:pt x="0" y="9"/>
                      <a:pt x="0" y="9"/>
                      <a:pt x="0" y="9"/>
                    </a:cubicBezTo>
                    <a:cubicBezTo>
                      <a:pt x="9" y="19"/>
                      <a:pt x="9" y="19"/>
                      <a:pt x="9" y="19"/>
                    </a:cubicBezTo>
                    <a:cubicBezTo>
                      <a:pt x="17" y="20"/>
                      <a:pt x="17" y="20"/>
                      <a:pt x="17" y="20"/>
                    </a:cubicBezTo>
                    <a:lnTo>
                      <a:pt x="12" y="13"/>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46" name="TextBox 123"/>
            <p:cNvSpPr txBox="1"/>
            <p:nvPr/>
          </p:nvSpPr>
          <p:spPr>
            <a:xfrm>
              <a:off x="1344829" y="2999192"/>
              <a:ext cx="1723549"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7" name="直接箭头连接符 46"/>
            <p:cNvCxnSpPr/>
            <p:nvPr/>
          </p:nvCxnSpPr>
          <p:spPr>
            <a:xfrm flipV="1">
              <a:off x="1332544" y="3010994"/>
              <a:ext cx="0" cy="345728"/>
            </a:xfrm>
            <a:prstGeom prst="straightConnector1">
              <a:avLst/>
            </a:prstGeom>
            <a:ln w="12700">
              <a:solidFill>
                <a:schemeClr val="tx1">
                  <a:lumMod val="50000"/>
                  <a:lumOff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1467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01" y="4555233"/>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三项比例展示</a:t>
            </a:r>
            <a:endParaRPr lang="zh-CN" altLang="en-US" sz="3200" dirty="0">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67607" y="744656"/>
            <a:ext cx="460829"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628650" y="2483944"/>
            <a:ext cx="6421156" cy="2609721"/>
            <a:chOff x="591845" y="1883494"/>
            <a:chExt cx="4075001" cy="1656184"/>
          </a:xfrm>
        </p:grpSpPr>
        <p:sp>
          <p:nvSpPr>
            <p:cNvPr id="26" name="Oval 5"/>
            <p:cNvSpPr>
              <a:spLocks noChangeArrowheads="1"/>
            </p:cNvSpPr>
            <p:nvPr/>
          </p:nvSpPr>
          <p:spPr bwMode="auto">
            <a:xfrm>
              <a:off x="830882" y="3406190"/>
              <a:ext cx="1088084" cy="1334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6"/>
            <p:cNvSpPr>
              <a:spLocks noChangeArrowheads="1"/>
            </p:cNvSpPr>
            <p:nvPr/>
          </p:nvSpPr>
          <p:spPr bwMode="auto">
            <a:xfrm>
              <a:off x="844851" y="3406190"/>
              <a:ext cx="1060144" cy="133488"/>
            </a:xfrm>
            <a:prstGeom prst="ellipse">
              <a:avLst/>
            </a:prstGeom>
            <a:solidFill>
              <a:srgbClr val="FCFB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7"/>
            <p:cNvSpPr>
              <a:spLocks noChangeArrowheads="1"/>
            </p:cNvSpPr>
            <p:nvPr/>
          </p:nvSpPr>
          <p:spPr bwMode="auto">
            <a:xfrm>
              <a:off x="858821" y="3410847"/>
              <a:ext cx="1032205" cy="124175"/>
            </a:xfrm>
            <a:prstGeom prst="ellipse">
              <a:avLst/>
            </a:prstGeom>
            <a:solidFill>
              <a:srgbClr val="FAF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8"/>
            <p:cNvSpPr>
              <a:spLocks noChangeArrowheads="1"/>
            </p:cNvSpPr>
            <p:nvPr/>
          </p:nvSpPr>
          <p:spPr bwMode="auto">
            <a:xfrm>
              <a:off x="874343" y="3410847"/>
              <a:ext cx="1002713" cy="124175"/>
            </a:xfrm>
            <a:prstGeom prst="ellipse">
              <a:avLst/>
            </a:prstGeom>
            <a:solidFill>
              <a:srgbClr val="F7F7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9"/>
            <p:cNvSpPr>
              <a:spLocks noChangeArrowheads="1"/>
            </p:cNvSpPr>
            <p:nvPr/>
          </p:nvSpPr>
          <p:spPr bwMode="auto">
            <a:xfrm>
              <a:off x="888312" y="3410847"/>
              <a:ext cx="974773" cy="119519"/>
            </a:xfrm>
            <a:prstGeom prst="ellipse">
              <a:avLst/>
            </a:prstGeom>
            <a:solidFill>
              <a:srgbClr val="F5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10"/>
            <p:cNvSpPr>
              <a:spLocks noChangeArrowheads="1"/>
            </p:cNvSpPr>
            <p:nvPr/>
          </p:nvSpPr>
          <p:spPr bwMode="auto">
            <a:xfrm>
              <a:off x="906938" y="3415503"/>
              <a:ext cx="935969" cy="114862"/>
            </a:xfrm>
            <a:prstGeom prst="ellipse">
              <a:avLst/>
            </a:prstGeom>
            <a:solidFill>
              <a:srgbClr val="F2F5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11"/>
            <p:cNvSpPr>
              <a:spLocks noChangeArrowheads="1"/>
            </p:cNvSpPr>
            <p:nvPr/>
          </p:nvSpPr>
          <p:spPr bwMode="auto">
            <a:xfrm>
              <a:off x="920909" y="3415503"/>
              <a:ext cx="908030" cy="114862"/>
            </a:xfrm>
            <a:prstGeom prst="ellipse">
              <a:avLst/>
            </a:prstGeom>
            <a:solidFill>
              <a:srgbClr val="F2F2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12"/>
            <p:cNvSpPr>
              <a:spLocks noChangeArrowheads="1"/>
            </p:cNvSpPr>
            <p:nvPr/>
          </p:nvSpPr>
          <p:spPr bwMode="auto">
            <a:xfrm>
              <a:off x="936431" y="3420160"/>
              <a:ext cx="878538" cy="105549"/>
            </a:xfrm>
            <a:prstGeom prst="ellipse">
              <a:avLst/>
            </a:prstGeom>
            <a:solidFill>
              <a:srgbClr val="F0F0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3"/>
            <p:cNvSpPr>
              <a:spLocks noChangeArrowheads="1"/>
            </p:cNvSpPr>
            <p:nvPr/>
          </p:nvSpPr>
          <p:spPr bwMode="auto">
            <a:xfrm>
              <a:off x="950400" y="3420160"/>
              <a:ext cx="850598" cy="105549"/>
            </a:xfrm>
            <a:prstGeom prst="ellipse">
              <a:avLst/>
            </a:prstGeom>
            <a:solidFill>
              <a:srgbClr val="EDEF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14"/>
            <p:cNvSpPr>
              <a:spLocks noChangeArrowheads="1"/>
            </p:cNvSpPr>
            <p:nvPr/>
          </p:nvSpPr>
          <p:spPr bwMode="auto">
            <a:xfrm>
              <a:off x="964370" y="3420160"/>
              <a:ext cx="821107" cy="105549"/>
            </a:xfrm>
            <a:prstGeom prst="ellipse">
              <a:avLst/>
            </a:prstGeom>
            <a:solidFill>
              <a:srgbClr val="EBEE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15"/>
            <p:cNvSpPr>
              <a:spLocks noChangeArrowheads="1"/>
            </p:cNvSpPr>
            <p:nvPr/>
          </p:nvSpPr>
          <p:spPr bwMode="auto">
            <a:xfrm>
              <a:off x="978339" y="3424816"/>
              <a:ext cx="793168" cy="96236"/>
            </a:xfrm>
            <a:prstGeom prst="ellipse">
              <a:avLst/>
            </a:prstGeom>
            <a:solidFill>
              <a:srgbClr val="E8EA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16"/>
            <p:cNvSpPr>
              <a:spLocks noChangeArrowheads="1"/>
            </p:cNvSpPr>
            <p:nvPr/>
          </p:nvSpPr>
          <p:spPr bwMode="auto">
            <a:xfrm>
              <a:off x="993861" y="3424816"/>
              <a:ext cx="763676" cy="96236"/>
            </a:xfrm>
            <a:prstGeom prst="ellipse">
              <a:avLst/>
            </a:prstGeom>
            <a:solidFill>
              <a:srgbClr val="E6E9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7"/>
            <p:cNvSpPr>
              <a:spLocks noChangeArrowheads="1"/>
            </p:cNvSpPr>
            <p:nvPr/>
          </p:nvSpPr>
          <p:spPr bwMode="auto">
            <a:xfrm>
              <a:off x="1007831" y="3429473"/>
              <a:ext cx="735737" cy="86922"/>
            </a:xfrm>
            <a:prstGeom prst="ellipse">
              <a:avLst/>
            </a:prstGeom>
            <a:solidFill>
              <a:srgbClr val="E3E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18"/>
            <p:cNvSpPr>
              <a:spLocks noChangeArrowheads="1"/>
            </p:cNvSpPr>
            <p:nvPr/>
          </p:nvSpPr>
          <p:spPr bwMode="auto">
            <a:xfrm>
              <a:off x="1021800" y="3429473"/>
              <a:ext cx="706246" cy="86922"/>
            </a:xfrm>
            <a:prstGeom prst="ellipse">
              <a:avLst/>
            </a:prstGeom>
            <a:solidFill>
              <a:srgbClr val="E0E5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19"/>
            <p:cNvSpPr>
              <a:spLocks noChangeArrowheads="1"/>
            </p:cNvSpPr>
            <p:nvPr/>
          </p:nvSpPr>
          <p:spPr bwMode="auto">
            <a:xfrm>
              <a:off x="1035770" y="3429473"/>
              <a:ext cx="678306" cy="86922"/>
            </a:xfrm>
            <a:prstGeom prst="ellipse">
              <a:avLst/>
            </a:prstGeom>
            <a:solidFill>
              <a:srgbClr val="DEE2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20"/>
            <p:cNvSpPr>
              <a:spLocks noChangeArrowheads="1"/>
            </p:cNvSpPr>
            <p:nvPr/>
          </p:nvSpPr>
          <p:spPr bwMode="auto">
            <a:xfrm>
              <a:off x="1055948" y="3434129"/>
              <a:ext cx="639501" cy="77609"/>
            </a:xfrm>
            <a:prstGeom prst="ellipse">
              <a:avLst/>
            </a:prstGeom>
            <a:solidFill>
              <a:srgbClr val="DBE0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21"/>
            <p:cNvSpPr>
              <a:spLocks noChangeArrowheads="1"/>
            </p:cNvSpPr>
            <p:nvPr/>
          </p:nvSpPr>
          <p:spPr bwMode="auto">
            <a:xfrm>
              <a:off x="1069919" y="3434129"/>
              <a:ext cx="611562" cy="77609"/>
            </a:xfrm>
            <a:prstGeom prst="ellipse">
              <a:avLst/>
            </a:prstGeom>
            <a:solidFill>
              <a:srgbClr val="D9DE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22"/>
            <p:cNvSpPr>
              <a:spLocks noChangeArrowheads="1"/>
            </p:cNvSpPr>
            <p:nvPr/>
          </p:nvSpPr>
          <p:spPr bwMode="auto">
            <a:xfrm>
              <a:off x="1083888" y="3434129"/>
              <a:ext cx="582071" cy="72953"/>
            </a:xfrm>
            <a:prstGeom prst="ellipse">
              <a:avLst/>
            </a:prstGeom>
            <a:solidFill>
              <a:srgbClr val="D8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23"/>
            <p:cNvSpPr>
              <a:spLocks noChangeArrowheads="1"/>
            </p:cNvSpPr>
            <p:nvPr/>
          </p:nvSpPr>
          <p:spPr bwMode="auto">
            <a:xfrm>
              <a:off x="1097858" y="3440338"/>
              <a:ext cx="554131" cy="66745"/>
            </a:xfrm>
            <a:prstGeom prst="ellipse">
              <a:avLst/>
            </a:prstGeom>
            <a:solidFill>
              <a:srgbClr val="D5D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24"/>
            <p:cNvSpPr>
              <a:spLocks noChangeArrowheads="1"/>
            </p:cNvSpPr>
            <p:nvPr/>
          </p:nvSpPr>
          <p:spPr bwMode="auto">
            <a:xfrm>
              <a:off x="1111827" y="3440338"/>
              <a:ext cx="526192" cy="66745"/>
            </a:xfrm>
            <a:prstGeom prst="ellipse">
              <a:avLst/>
            </a:prstGeom>
            <a:solidFill>
              <a:srgbClr val="D3D9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25"/>
            <p:cNvSpPr>
              <a:spLocks noChangeArrowheads="1"/>
            </p:cNvSpPr>
            <p:nvPr/>
          </p:nvSpPr>
          <p:spPr bwMode="auto">
            <a:xfrm>
              <a:off x="1127349" y="3444995"/>
              <a:ext cx="496700" cy="57431"/>
            </a:xfrm>
            <a:prstGeom prst="ellipse">
              <a:avLst/>
            </a:prstGeom>
            <a:solidFill>
              <a:srgbClr val="D1D8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6"/>
            <p:cNvSpPr>
              <a:spLocks noChangeArrowheads="1"/>
            </p:cNvSpPr>
            <p:nvPr/>
          </p:nvSpPr>
          <p:spPr bwMode="auto">
            <a:xfrm>
              <a:off x="1141319" y="3444995"/>
              <a:ext cx="467209" cy="57431"/>
            </a:xfrm>
            <a:prstGeom prst="ellipse">
              <a:avLst/>
            </a:prstGeom>
            <a:solidFill>
              <a:srgbClr val="CFD6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27"/>
            <p:cNvSpPr>
              <a:spLocks noChangeArrowheads="1"/>
            </p:cNvSpPr>
            <p:nvPr/>
          </p:nvSpPr>
          <p:spPr bwMode="auto">
            <a:xfrm>
              <a:off x="2100571" y="3406190"/>
              <a:ext cx="1084979" cy="1334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28"/>
            <p:cNvSpPr>
              <a:spLocks noChangeArrowheads="1"/>
            </p:cNvSpPr>
            <p:nvPr/>
          </p:nvSpPr>
          <p:spPr bwMode="auto">
            <a:xfrm>
              <a:off x="2116093" y="3406190"/>
              <a:ext cx="1055487" cy="133488"/>
            </a:xfrm>
            <a:prstGeom prst="ellipse">
              <a:avLst/>
            </a:prstGeom>
            <a:solidFill>
              <a:srgbClr val="FCFB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29"/>
            <p:cNvSpPr>
              <a:spLocks noChangeArrowheads="1"/>
            </p:cNvSpPr>
            <p:nvPr/>
          </p:nvSpPr>
          <p:spPr bwMode="auto">
            <a:xfrm>
              <a:off x="2130062" y="3410847"/>
              <a:ext cx="1025996" cy="124175"/>
            </a:xfrm>
            <a:prstGeom prst="ellipse">
              <a:avLst/>
            </a:prstGeom>
            <a:solidFill>
              <a:srgbClr val="FAF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30"/>
            <p:cNvSpPr>
              <a:spLocks noChangeArrowheads="1"/>
            </p:cNvSpPr>
            <p:nvPr/>
          </p:nvSpPr>
          <p:spPr bwMode="auto">
            <a:xfrm>
              <a:off x="2144032" y="3410847"/>
              <a:ext cx="998057" cy="124175"/>
            </a:xfrm>
            <a:prstGeom prst="ellipse">
              <a:avLst/>
            </a:prstGeom>
            <a:solidFill>
              <a:srgbClr val="F7F7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31"/>
            <p:cNvSpPr>
              <a:spLocks noChangeArrowheads="1"/>
            </p:cNvSpPr>
            <p:nvPr/>
          </p:nvSpPr>
          <p:spPr bwMode="auto">
            <a:xfrm>
              <a:off x="2158001" y="3410847"/>
              <a:ext cx="970117" cy="119519"/>
            </a:xfrm>
            <a:prstGeom prst="ellipse">
              <a:avLst/>
            </a:prstGeom>
            <a:solidFill>
              <a:srgbClr val="F5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32"/>
            <p:cNvSpPr>
              <a:spLocks noChangeArrowheads="1"/>
            </p:cNvSpPr>
            <p:nvPr/>
          </p:nvSpPr>
          <p:spPr bwMode="auto">
            <a:xfrm>
              <a:off x="2173523" y="3415503"/>
              <a:ext cx="940625" cy="114862"/>
            </a:xfrm>
            <a:prstGeom prst="ellipse">
              <a:avLst/>
            </a:prstGeom>
            <a:solidFill>
              <a:srgbClr val="F2F5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33"/>
            <p:cNvSpPr>
              <a:spLocks noChangeArrowheads="1"/>
            </p:cNvSpPr>
            <p:nvPr/>
          </p:nvSpPr>
          <p:spPr bwMode="auto">
            <a:xfrm>
              <a:off x="2187493" y="3415503"/>
              <a:ext cx="911134" cy="114862"/>
            </a:xfrm>
            <a:prstGeom prst="ellipse">
              <a:avLst/>
            </a:prstGeom>
            <a:solidFill>
              <a:srgbClr val="F2F2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34"/>
            <p:cNvSpPr>
              <a:spLocks noChangeArrowheads="1"/>
            </p:cNvSpPr>
            <p:nvPr/>
          </p:nvSpPr>
          <p:spPr bwMode="auto">
            <a:xfrm>
              <a:off x="2201462" y="3420160"/>
              <a:ext cx="883195" cy="105549"/>
            </a:xfrm>
            <a:prstGeom prst="ellipse">
              <a:avLst/>
            </a:prstGeom>
            <a:solidFill>
              <a:srgbClr val="F0F0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35"/>
            <p:cNvSpPr>
              <a:spLocks noChangeArrowheads="1"/>
            </p:cNvSpPr>
            <p:nvPr/>
          </p:nvSpPr>
          <p:spPr bwMode="auto">
            <a:xfrm>
              <a:off x="2215433" y="3420160"/>
              <a:ext cx="855255" cy="105549"/>
            </a:xfrm>
            <a:prstGeom prst="ellipse">
              <a:avLst/>
            </a:prstGeom>
            <a:solidFill>
              <a:srgbClr val="EDEF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36"/>
            <p:cNvSpPr>
              <a:spLocks noChangeArrowheads="1"/>
            </p:cNvSpPr>
            <p:nvPr/>
          </p:nvSpPr>
          <p:spPr bwMode="auto">
            <a:xfrm>
              <a:off x="2229402" y="3420160"/>
              <a:ext cx="822659" cy="105549"/>
            </a:xfrm>
            <a:prstGeom prst="ellipse">
              <a:avLst/>
            </a:prstGeom>
            <a:solidFill>
              <a:srgbClr val="EBEE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37"/>
            <p:cNvSpPr>
              <a:spLocks noChangeArrowheads="1"/>
            </p:cNvSpPr>
            <p:nvPr/>
          </p:nvSpPr>
          <p:spPr bwMode="auto">
            <a:xfrm>
              <a:off x="2249581" y="3424816"/>
              <a:ext cx="786959" cy="96236"/>
            </a:xfrm>
            <a:prstGeom prst="ellipse">
              <a:avLst/>
            </a:prstGeom>
            <a:solidFill>
              <a:srgbClr val="E8EA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38"/>
            <p:cNvSpPr>
              <a:spLocks noChangeArrowheads="1"/>
            </p:cNvSpPr>
            <p:nvPr/>
          </p:nvSpPr>
          <p:spPr bwMode="auto">
            <a:xfrm>
              <a:off x="2263550" y="3424816"/>
              <a:ext cx="759020" cy="96236"/>
            </a:xfrm>
            <a:prstGeom prst="ellipse">
              <a:avLst/>
            </a:prstGeom>
            <a:solidFill>
              <a:srgbClr val="E6E9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39"/>
            <p:cNvSpPr>
              <a:spLocks noChangeArrowheads="1"/>
            </p:cNvSpPr>
            <p:nvPr/>
          </p:nvSpPr>
          <p:spPr bwMode="auto">
            <a:xfrm>
              <a:off x="2277520" y="3429473"/>
              <a:ext cx="731081" cy="86922"/>
            </a:xfrm>
            <a:prstGeom prst="ellipse">
              <a:avLst/>
            </a:prstGeom>
            <a:solidFill>
              <a:srgbClr val="E3E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40"/>
            <p:cNvSpPr>
              <a:spLocks noChangeArrowheads="1"/>
            </p:cNvSpPr>
            <p:nvPr/>
          </p:nvSpPr>
          <p:spPr bwMode="auto">
            <a:xfrm>
              <a:off x="2291489" y="3429473"/>
              <a:ext cx="703141" cy="86922"/>
            </a:xfrm>
            <a:prstGeom prst="ellipse">
              <a:avLst/>
            </a:prstGeom>
            <a:solidFill>
              <a:srgbClr val="E0E5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41"/>
            <p:cNvSpPr>
              <a:spLocks noChangeArrowheads="1"/>
            </p:cNvSpPr>
            <p:nvPr/>
          </p:nvSpPr>
          <p:spPr bwMode="auto">
            <a:xfrm>
              <a:off x="2307011" y="3429473"/>
              <a:ext cx="672097" cy="86922"/>
            </a:xfrm>
            <a:prstGeom prst="ellipse">
              <a:avLst/>
            </a:prstGeom>
            <a:solidFill>
              <a:srgbClr val="DEE2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42"/>
            <p:cNvSpPr>
              <a:spLocks noChangeArrowheads="1"/>
            </p:cNvSpPr>
            <p:nvPr/>
          </p:nvSpPr>
          <p:spPr bwMode="auto">
            <a:xfrm>
              <a:off x="2320981" y="3434129"/>
              <a:ext cx="644158" cy="77609"/>
            </a:xfrm>
            <a:prstGeom prst="ellipse">
              <a:avLst/>
            </a:prstGeom>
            <a:solidFill>
              <a:srgbClr val="DBE0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43"/>
            <p:cNvSpPr>
              <a:spLocks noChangeArrowheads="1"/>
            </p:cNvSpPr>
            <p:nvPr/>
          </p:nvSpPr>
          <p:spPr bwMode="auto">
            <a:xfrm>
              <a:off x="2334950" y="3434129"/>
              <a:ext cx="616219" cy="77609"/>
            </a:xfrm>
            <a:prstGeom prst="ellipse">
              <a:avLst/>
            </a:prstGeom>
            <a:solidFill>
              <a:srgbClr val="D9DE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44"/>
            <p:cNvSpPr>
              <a:spLocks noChangeArrowheads="1"/>
            </p:cNvSpPr>
            <p:nvPr/>
          </p:nvSpPr>
          <p:spPr bwMode="auto">
            <a:xfrm>
              <a:off x="2348921" y="3434129"/>
              <a:ext cx="588279" cy="72953"/>
            </a:xfrm>
            <a:prstGeom prst="ellipse">
              <a:avLst/>
            </a:prstGeom>
            <a:solidFill>
              <a:srgbClr val="D8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45"/>
            <p:cNvSpPr>
              <a:spLocks noChangeArrowheads="1"/>
            </p:cNvSpPr>
            <p:nvPr/>
          </p:nvSpPr>
          <p:spPr bwMode="auto">
            <a:xfrm>
              <a:off x="2364442" y="3440338"/>
              <a:ext cx="558787" cy="66745"/>
            </a:xfrm>
            <a:prstGeom prst="ellipse">
              <a:avLst/>
            </a:prstGeom>
            <a:solidFill>
              <a:srgbClr val="D5D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46"/>
            <p:cNvSpPr>
              <a:spLocks noChangeArrowheads="1"/>
            </p:cNvSpPr>
            <p:nvPr/>
          </p:nvSpPr>
          <p:spPr bwMode="auto">
            <a:xfrm>
              <a:off x="2378412" y="3440338"/>
              <a:ext cx="524639" cy="66745"/>
            </a:xfrm>
            <a:prstGeom prst="ellipse">
              <a:avLst/>
            </a:prstGeom>
            <a:solidFill>
              <a:srgbClr val="D3D9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47"/>
            <p:cNvSpPr>
              <a:spLocks noChangeArrowheads="1"/>
            </p:cNvSpPr>
            <p:nvPr/>
          </p:nvSpPr>
          <p:spPr bwMode="auto">
            <a:xfrm>
              <a:off x="2392382" y="3444995"/>
              <a:ext cx="496700" cy="57431"/>
            </a:xfrm>
            <a:prstGeom prst="ellipse">
              <a:avLst/>
            </a:prstGeom>
            <a:solidFill>
              <a:srgbClr val="D1D8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Oval 48"/>
            <p:cNvSpPr>
              <a:spLocks noChangeArrowheads="1"/>
            </p:cNvSpPr>
            <p:nvPr/>
          </p:nvSpPr>
          <p:spPr bwMode="auto">
            <a:xfrm>
              <a:off x="2411008" y="3444995"/>
              <a:ext cx="464104" cy="57431"/>
            </a:xfrm>
            <a:prstGeom prst="ellipse">
              <a:avLst/>
            </a:prstGeom>
            <a:solidFill>
              <a:srgbClr val="CFD6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49"/>
            <p:cNvSpPr>
              <a:spLocks noChangeArrowheads="1"/>
            </p:cNvSpPr>
            <p:nvPr/>
          </p:nvSpPr>
          <p:spPr bwMode="auto">
            <a:xfrm>
              <a:off x="3295755" y="3406190"/>
              <a:ext cx="1088084" cy="1334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50"/>
            <p:cNvSpPr>
              <a:spLocks noChangeArrowheads="1"/>
            </p:cNvSpPr>
            <p:nvPr/>
          </p:nvSpPr>
          <p:spPr bwMode="auto">
            <a:xfrm>
              <a:off x="3309724" y="3406190"/>
              <a:ext cx="1060144" cy="133488"/>
            </a:xfrm>
            <a:prstGeom prst="ellipse">
              <a:avLst/>
            </a:prstGeom>
            <a:solidFill>
              <a:srgbClr val="FCFB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51"/>
            <p:cNvSpPr>
              <a:spLocks noChangeArrowheads="1"/>
            </p:cNvSpPr>
            <p:nvPr/>
          </p:nvSpPr>
          <p:spPr bwMode="auto">
            <a:xfrm>
              <a:off x="3323694" y="3410847"/>
              <a:ext cx="1032205" cy="124175"/>
            </a:xfrm>
            <a:prstGeom prst="ellipse">
              <a:avLst/>
            </a:prstGeom>
            <a:solidFill>
              <a:srgbClr val="FAF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Oval 52"/>
            <p:cNvSpPr>
              <a:spLocks noChangeArrowheads="1"/>
            </p:cNvSpPr>
            <p:nvPr/>
          </p:nvSpPr>
          <p:spPr bwMode="auto">
            <a:xfrm>
              <a:off x="3337663" y="3410847"/>
              <a:ext cx="1002713" cy="124175"/>
            </a:xfrm>
            <a:prstGeom prst="ellipse">
              <a:avLst/>
            </a:prstGeom>
            <a:solidFill>
              <a:srgbClr val="F7F7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53"/>
            <p:cNvSpPr>
              <a:spLocks noChangeArrowheads="1"/>
            </p:cNvSpPr>
            <p:nvPr/>
          </p:nvSpPr>
          <p:spPr bwMode="auto">
            <a:xfrm>
              <a:off x="3357842" y="3410847"/>
              <a:ext cx="968565" cy="119519"/>
            </a:xfrm>
            <a:prstGeom prst="ellipse">
              <a:avLst/>
            </a:prstGeom>
            <a:solidFill>
              <a:srgbClr val="F5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54"/>
            <p:cNvSpPr>
              <a:spLocks noChangeArrowheads="1"/>
            </p:cNvSpPr>
            <p:nvPr/>
          </p:nvSpPr>
          <p:spPr bwMode="auto">
            <a:xfrm>
              <a:off x="3371811" y="3415503"/>
              <a:ext cx="935969" cy="114862"/>
            </a:xfrm>
            <a:prstGeom prst="ellipse">
              <a:avLst/>
            </a:prstGeom>
            <a:solidFill>
              <a:srgbClr val="F2F5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55"/>
            <p:cNvSpPr>
              <a:spLocks noChangeArrowheads="1"/>
            </p:cNvSpPr>
            <p:nvPr/>
          </p:nvSpPr>
          <p:spPr bwMode="auto">
            <a:xfrm>
              <a:off x="3385782" y="3415503"/>
              <a:ext cx="908030" cy="114862"/>
            </a:xfrm>
            <a:prstGeom prst="ellipse">
              <a:avLst/>
            </a:prstGeom>
            <a:solidFill>
              <a:srgbClr val="F2F2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Oval 56"/>
            <p:cNvSpPr>
              <a:spLocks noChangeArrowheads="1"/>
            </p:cNvSpPr>
            <p:nvPr/>
          </p:nvSpPr>
          <p:spPr bwMode="auto">
            <a:xfrm>
              <a:off x="3399751" y="3420160"/>
              <a:ext cx="878538" cy="105549"/>
            </a:xfrm>
            <a:prstGeom prst="ellipse">
              <a:avLst/>
            </a:prstGeom>
            <a:solidFill>
              <a:srgbClr val="F0F0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57"/>
            <p:cNvSpPr>
              <a:spLocks noChangeArrowheads="1"/>
            </p:cNvSpPr>
            <p:nvPr/>
          </p:nvSpPr>
          <p:spPr bwMode="auto">
            <a:xfrm>
              <a:off x="3413721" y="3420160"/>
              <a:ext cx="850598" cy="105549"/>
            </a:xfrm>
            <a:prstGeom prst="ellipse">
              <a:avLst/>
            </a:prstGeom>
            <a:solidFill>
              <a:srgbClr val="EDEF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Oval 58"/>
            <p:cNvSpPr>
              <a:spLocks noChangeArrowheads="1"/>
            </p:cNvSpPr>
            <p:nvPr/>
          </p:nvSpPr>
          <p:spPr bwMode="auto">
            <a:xfrm>
              <a:off x="3429243" y="3420160"/>
              <a:ext cx="821107" cy="105549"/>
            </a:xfrm>
            <a:prstGeom prst="ellipse">
              <a:avLst/>
            </a:prstGeom>
            <a:solidFill>
              <a:srgbClr val="EBEE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59"/>
            <p:cNvSpPr>
              <a:spLocks noChangeArrowheads="1"/>
            </p:cNvSpPr>
            <p:nvPr/>
          </p:nvSpPr>
          <p:spPr bwMode="auto">
            <a:xfrm>
              <a:off x="3443212" y="3424816"/>
              <a:ext cx="793168" cy="96236"/>
            </a:xfrm>
            <a:prstGeom prst="ellipse">
              <a:avLst/>
            </a:prstGeom>
            <a:solidFill>
              <a:srgbClr val="E8EA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Oval 60"/>
            <p:cNvSpPr>
              <a:spLocks noChangeArrowheads="1"/>
            </p:cNvSpPr>
            <p:nvPr/>
          </p:nvSpPr>
          <p:spPr bwMode="auto">
            <a:xfrm>
              <a:off x="3457182" y="3424816"/>
              <a:ext cx="763676" cy="96236"/>
            </a:xfrm>
            <a:prstGeom prst="ellipse">
              <a:avLst/>
            </a:prstGeom>
            <a:solidFill>
              <a:srgbClr val="E6E9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61"/>
            <p:cNvSpPr>
              <a:spLocks noChangeArrowheads="1"/>
            </p:cNvSpPr>
            <p:nvPr/>
          </p:nvSpPr>
          <p:spPr bwMode="auto">
            <a:xfrm>
              <a:off x="3471151" y="3429473"/>
              <a:ext cx="735737" cy="86922"/>
            </a:xfrm>
            <a:prstGeom prst="ellipse">
              <a:avLst/>
            </a:prstGeom>
            <a:solidFill>
              <a:srgbClr val="E3E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62"/>
            <p:cNvSpPr>
              <a:spLocks noChangeArrowheads="1"/>
            </p:cNvSpPr>
            <p:nvPr/>
          </p:nvSpPr>
          <p:spPr bwMode="auto">
            <a:xfrm>
              <a:off x="3486673" y="3429473"/>
              <a:ext cx="706246" cy="86922"/>
            </a:xfrm>
            <a:prstGeom prst="ellipse">
              <a:avLst/>
            </a:prstGeom>
            <a:solidFill>
              <a:srgbClr val="E0E5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63"/>
            <p:cNvSpPr>
              <a:spLocks noChangeArrowheads="1"/>
            </p:cNvSpPr>
            <p:nvPr/>
          </p:nvSpPr>
          <p:spPr bwMode="auto">
            <a:xfrm>
              <a:off x="3505299" y="3429473"/>
              <a:ext cx="673649" cy="86922"/>
            </a:xfrm>
            <a:prstGeom prst="ellipse">
              <a:avLst/>
            </a:prstGeom>
            <a:solidFill>
              <a:srgbClr val="DEE2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Oval 64"/>
            <p:cNvSpPr>
              <a:spLocks noChangeArrowheads="1"/>
            </p:cNvSpPr>
            <p:nvPr/>
          </p:nvSpPr>
          <p:spPr bwMode="auto">
            <a:xfrm>
              <a:off x="3519270" y="3434129"/>
              <a:ext cx="639501" cy="77609"/>
            </a:xfrm>
            <a:prstGeom prst="ellipse">
              <a:avLst/>
            </a:prstGeom>
            <a:solidFill>
              <a:srgbClr val="DBE0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65"/>
            <p:cNvSpPr>
              <a:spLocks noChangeArrowheads="1"/>
            </p:cNvSpPr>
            <p:nvPr/>
          </p:nvSpPr>
          <p:spPr bwMode="auto">
            <a:xfrm>
              <a:off x="3533239" y="3434129"/>
              <a:ext cx="611562" cy="77609"/>
            </a:xfrm>
            <a:prstGeom prst="ellipse">
              <a:avLst/>
            </a:prstGeom>
            <a:solidFill>
              <a:srgbClr val="D9DE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Oval 66"/>
            <p:cNvSpPr>
              <a:spLocks noChangeArrowheads="1"/>
            </p:cNvSpPr>
            <p:nvPr/>
          </p:nvSpPr>
          <p:spPr bwMode="auto">
            <a:xfrm>
              <a:off x="3548761" y="3434129"/>
              <a:ext cx="582071" cy="72953"/>
            </a:xfrm>
            <a:prstGeom prst="ellipse">
              <a:avLst/>
            </a:prstGeom>
            <a:solidFill>
              <a:srgbClr val="D8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67"/>
            <p:cNvSpPr>
              <a:spLocks noChangeArrowheads="1"/>
            </p:cNvSpPr>
            <p:nvPr/>
          </p:nvSpPr>
          <p:spPr bwMode="auto">
            <a:xfrm>
              <a:off x="3562731" y="3440338"/>
              <a:ext cx="554131" cy="66745"/>
            </a:xfrm>
            <a:prstGeom prst="ellipse">
              <a:avLst/>
            </a:prstGeom>
            <a:solidFill>
              <a:srgbClr val="D5D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68"/>
            <p:cNvSpPr>
              <a:spLocks noChangeArrowheads="1"/>
            </p:cNvSpPr>
            <p:nvPr/>
          </p:nvSpPr>
          <p:spPr bwMode="auto">
            <a:xfrm>
              <a:off x="3576700" y="3440338"/>
              <a:ext cx="524639" cy="66745"/>
            </a:xfrm>
            <a:prstGeom prst="ellipse">
              <a:avLst/>
            </a:prstGeom>
            <a:solidFill>
              <a:srgbClr val="D3D9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69"/>
            <p:cNvSpPr>
              <a:spLocks noChangeArrowheads="1"/>
            </p:cNvSpPr>
            <p:nvPr/>
          </p:nvSpPr>
          <p:spPr bwMode="auto">
            <a:xfrm>
              <a:off x="3590670" y="3444995"/>
              <a:ext cx="496700" cy="57431"/>
            </a:xfrm>
            <a:prstGeom prst="ellipse">
              <a:avLst/>
            </a:prstGeom>
            <a:solidFill>
              <a:srgbClr val="D1D8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70"/>
            <p:cNvSpPr>
              <a:spLocks noChangeArrowheads="1"/>
            </p:cNvSpPr>
            <p:nvPr/>
          </p:nvSpPr>
          <p:spPr bwMode="auto">
            <a:xfrm>
              <a:off x="3606192" y="3444995"/>
              <a:ext cx="467209" cy="57431"/>
            </a:xfrm>
            <a:prstGeom prst="ellipse">
              <a:avLst/>
            </a:prstGeom>
            <a:solidFill>
              <a:srgbClr val="CFD6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1"/>
            <p:cNvSpPr>
              <a:spLocks/>
            </p:cNvSpPr>
            <p:nvPr/>
          </p:nvSpPr>
          <p:spPr bwMode="auto">
            <a:xfrm>
              <a:off x="3056718" y="1883494"/>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2"/>
            <p:cNvSpPr>
              <a:spLocks/>
            </p:cNvSpPr>
            <p:nvPr/>
          </p:nvSpPr>
          <p:spPr bwMode="auto">
            <a:xfrm>
              <a:off x="1856877" y="1883494"/>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EEBB3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3"/>
            <p:cNvSpPr>
              <a:spLocks/>
            </p:cNvSpPr>
            <p:nvPr/>
          </p:nvSpPr>
          <p:spPr bwMode="auto">
            <a:xfrm>
              <a:off x="591845" y="1883494"/>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9A172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TextBox 1106"/>
            <p:cNvSpPr txBox="1"/>
            <p:nvPr/>
          </p:nvSpPr>
          <p:spPr>
            <a:xfrm>
              <a:off x="906938" y="2289459"/>
              <a:ext cx="1074113" cy="488303"/>
            </a:xfrm>
            <a:prstGeom prst="rect">
              <a:avLst/>
            </a:prstGeom>
            <a:noFill/>
          </p:spPr>
          <p:txBody>
            <a:bodyPr wrap="square" rtlCol="0">
              <a:spAutoFit/>
            </a:bodyPr>
            <a:lstStyle/>
            <a:p>
              <a:r>
                <a:rPr lang="en-US" altLang="zh-CN" sz="4400" b="1" dirty="0" smtClean="0">
                  <a:solidFill>
                    <a:schemeClr val="bg1"/>
                  </a:solidFill>
                </a:rPr>
                <a:t>27%</a:t>
              </a:r>
              <a:endParaRPr lang="zh-CN" altLang="en-US" sz="4400" b="1" dirty="0">
                <a:solidFill>
                  <a:schemeClr val="bg1"/>
                </a:solidFill>
              </a:endParaRPr>
            </a:p>
          </p:txBody>
        </p:sp>
        <p:sp>
          <p:nvSpPr>
            <p:cNvPr id="98" name="TextBox 115"/>
            <p:cNvSpPr txBox="1"/>
            <p:nvPr/>
          </p:nvSpPr>
          <p:spPr>
            <a:xfrm>
              <a:off x="2271311" y="2289459"/>
              <a:ext cx="1074113" cy="488303"/>
            </a:xfrm>
            <a:prstGeom prst="rect">
              <a:avLst/>
            </a:prstGeom>
            <a:noFill/>
          </p:spPr>
          <p:txBody>
            <a:bodyPr wrap="square" rtlCol="0">
              <a:spAutoFit/>
            </a:bodyPr>
            <a:lstStyle/>
            <a:p>
              <a:r>
                <a:rPr lang="en-US" altLang="zh-CN" sz="4400" b="1" dirty="0" smtClean="0">
                  <a:solidFill>
                    <a:schemeClr val="bg1"/>
                  </a:solidFill>
                </a:rPr>
                <a:t>34%</a:t>
              </a:r>
              <a:endParaRPr lang="zh-CN" altLang="en-US" sz="4400" b="1" dirty="0">
                <a:solidFill>
                  <a:schemeClr val="bg1"/>
                </a:solidFill>
              </a:endParaRPr>
            </a:p>
          </p:txBody>
        </p:sp>
        <p:sp>
          <p:nvSpPr>
            <p:cNvPr id="99" name="TextBox 116"/>
            <p:cNvSpPr txBox="1"/>
            <p:nvPr/>
          </p:nvSpPr>
          <p:spPr>
            <a:xfrm>
              <a:off x="3537896" y="2289459"/>
              <a:ext cx="1074113" cy="488303"/>
            </a:xfrm>
            <a:prstGeom prst="rect">
              <a:avLst/>
            </a:prstGeom>
            <a:noFill/>
          </p:spPr>
          <p:txBody>
            <a:bodyPr wrap="square" rtlCol="0">
              <a:spAutoFit/>
            </a:bodyPr>
            <a:lstStyle/>
            <a:p>
              <a:r>
                <a:rPr lang="en-US" altLang="zh-CN" sz="4400" b="1" dirty="0" smtClean="0">
                  <a:solidFill>
                    <a:schemeClr val="bg1"/>
                  </a:solidFill>
                </a:rPr>
                <a:t>39%</a:t>
              </a:r>
              <a:endParaRPr lang="zh-CN" altLang="en-US" sz="4400" b="1" dirty="0">
                <a:solidFill>
                  <a:schemeClr val="bg1"/>
                </a:solidFill>
              </a:endParaRPr>
            </a:p>
          </p:txBody>
        </p:sp>
        <p:sp>
          <p:nvSpPr>
            <p:cNvPr id="100" name="TextBox 1107"/>
            <p:cNvSpPr txBox="1"/>
            <p:nvPr/>
          </p:nvSpPr>
          <p:spPr>
            <a:xfrm>
              <a:off x="909533" y="2054393"/>
              <a:ext cx="1191038" cy="2148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1" name="TextBox 118"/>
            <p:cNvSpPr txBox="1"/>
            <p:nvPr/>
          </p:nvSpPr>
          <p:spPr>
            <a:xfrm>
              <a:off x="2231998" y="2054393"/>
              <a:ext cx="1191038" cy="2148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2" name="TextBox 119"/>
            <p:cNvSpPr txBox="1"/>
            <p:nvPr/>
          </p:nvSpPr>
          <p:spPr>
            <a:xfrm>
              <a:off x="3475808" y="2054393"/>
              <a:ext cx="1191038" cy="2148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8562773" y="2339994"/>
            <a:ext cx="2659407" cy="2593106"/>
            <a:chOff x="7545020" y="2302768"/>
            <a:chExt cx="2659407" cy="2593106"/>
          </a:xfrm>
        </p:grpSpPr>
        <p:grpSp>
          <p:nvGrpSpPr>
            <p:cNvPr id="104" name="组合 103"/>
            <p:cNvGrpSpPr/>
            <p:nvPr/>
          </p:nvGrpSpPr>
          <p:grpSpPr>
            <a:xfrm>
              <a:off x="7545020" y="2302768"/>
              <a:ext cx="2659407" cy="1729150"/>
              <a:chOff x="2369118" y="4568953"/>
              <a:chExt cx="2659407" cy="1729150"/>
            </a:xfrm>
          </p:grpSpPr>
          <p:sp>
            <p:nvSpPr>
              <p:cNvPr id="109" name="矩形 108"/>
              <p:cNvSpPr/>
              <p:nvPr/>
            </p:nvSpPr>
            <p:spPr>
              <a:xfrm>
                <a:off x="2369118" y="4568953"/>
                <a:ext cx="1723549" cy="461665"/>
              </a:xfrm>
              <a:prstGeom prst="rect">
                <a:avLst/>
              </a:prstGeom>
            </p:spPr>
            <p:txBody>
              <a:bodyPr wrap="none">
                <a:spAutoFit/>
              </a:bodyPr>
              <a:lstStyle/>
              <a:p>
                <a:r>
                  <a:rPr lang="zh-CN" altLang="en-US" sz="2400" b="1" dirty="0" smtClean="0">
                    <a:solidFill>
                      <a:srgbClr val="262626"/>
                    </a:solidFill>
                    <a:latin typeface="汉仪长宋简" panose="02010609000101010101" pitchFamily="49" charset="-122"/>
                    <a:ea typeface="汉仪长宋简" panose="02010609000101010101" pitchFamily="49" charset="-122"/>
                  </a:rPr>
                  <a:t>简要说明：</a:t>
                </a:r>
                <a:endParaRPr lang="zh-CN" altLang="en-US" sz="2400" b="1" dirty="0">
                  <a:solidFill>
                    <a:srgbClr val="262626"/>
                  </a:solidFill>
                  <a:latin typeface="汉仪长宋简" panose="02010609000101010101" pitchFamily="49" charset="-122"/>
                  <a:ea typeface="汉仪长宋简" panose="02010609000101010101" pitchFamily="49" charset="-122"/>
                </a:endParaRPr>
              </a:p>
            </p:txBody>
          </p:sp>
          <p:sp>
            <p:nvSpPr>
              <p:cNvPr id="110" name="椭圆 109"/>
              <p:cNvSpPr/>
              <p:nvPr/>
            </p:nvSpPr>
            <p:spPr>
              <a:xfrm>
                <a:off x="2506543" y="5138811"/>
                <a:ext cx="346824" cy="346824"/>
              </a:xfrm>
              <a:prstGeom prst="ellipse">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111" name="椭圆 110"/>
              <p:cNvSpPr/>
              <p:nvPr/>
            </p:nvSpPr>
            <p:spPr>
              <a:xfrm>
                <a:off x="2506543" y="5536732"/>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112" name="椭圆 111"/>
              <p:cNvSpPr/>
              <p:nvPr/>
            </p:nvSpPr>
            <p:spPr>
              <a:xfrm>
                <a:off x="2506543" y="5931521"/>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113" name="矩形 112"/>
              <p:cNvSpPr/>
              <p:nvPr/>
            </p:nvSpPr>
            <p:spPr>
              <a:xfrm>
                <a:off x="2997200" y="5151205"/>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114" name="矩形 113"/>
              <p:cNvSpPr/>
              <p:nvPr/>
            </p:nvSpPr>
            <p:spPr>
              <a:xfrm>
                <a:off x="2997199" y="5545557"/>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115" name="矩形 114"/>
              <p:cNvSpPr/>
              <p:nvPr/>
            </p:nvSpPr>
            <p:spPr>
              <a:xfrm>
                <a:off x="2997198" y="5928771"/>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
          <p:nvSpPr>
            <p:cNvPr id="105" name="椭圆 104"/>
            <p:cNvSpPr/>
            <p:nvPr/>
          </p:nvSpPr>
          <p:spPr>
            <a:xfrm>
              <a:off x="7682445" y="4077038"/>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4</a:t>
              </a:r>
              <a:endParaRPr lang="zh-CN" altLang="en-US" sz="2000" dirty="0">
                <a:latin typeface="微软雅黑" panose="020B0503020204020204" pitchFamily="34" charset="-122"/>
                <a:ea typeface="微软雅黑" panose="020B0503020204020204" pitchFamily="34" charset="-122"/>
              </a:endParaRPr>
            </a:p>
          </p:txBody>
        </p:sp>
        <p:sp>
          <p:nvSpPr>
            <p:cNvPr id="106" name="矩形 105"/>
            <p:cNvSpPr/>
            <p:nvPr/>
          </p:nvSpPr>
          <p:spPr>
            <a:xfrm>
              <a:off x="8173100" y="4074288"/>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107" name="椭圆 106"/>
            <p:cNvSpPr/>
            <p:nvPr/>
          </p:nvSpPr>
          <p:spPr>
            <a:xfrm>
              <a:off x="7682445" y="4529292"/>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5</a:t>
              </a:r>
              <a:endParaRPr lang="zh-CN" altLang="en-US" sz="2000" dirty="0">
                <a:latin typeface="微软雅黑" panose="020B0503020204020204" pitchFamily="34" charset="-122"/>
                <a:ea typeface="微软雅黑" panose="020B0503020204020204" pitchFamily="34" charset="-122"/>
              </a:endParaRPr>
            </a:p>
          </p:txBody>
        </p:sp>
        <p:sp>
          <p:nvSpPr>
            <p:cNvPr id="108" name="矩形 107"/>
            <p:cNvSpPr/>
            <p:nvPr/>
          </p:nvSpPr>
          <p:spPr>
            <a:xfrm>
              <a:off x="8173100" y="4526542"/>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Tree>
    <p:extLst>
      <p:ext uri="{BB962C8B-B14F-4D97-AF65-F5344CB8AC3E}">
        <p14:creationId xmlns:p14="http://schemas.microsoft.com/office/powerpoint/2010/main" val="20273157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01" y="4555233"/>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三项比例展示</a:t>
            </a:r>
            <a:endParaRPr lang="zh-CN" altLang="en-US" sz="3200" dirty="0">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67607" y="744656"/>
            <a:ext cx="460829"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3" name="图表 12"/>
          <p:cNvGraphicFramePr/>
          <p:nvPr>
            <p:extLst>
              <p:ext uri="{D42A27DB-BD31-4B8C-83A1-F6EECF244321}">
                <p14:modId xmlns:p14="http://schemas.microsoft.com/office/powerpoint/2010/main" val="2698039096"/>
              </p:ext>
            </p:extLst>
          </p:nvPr>
        </p:nvGraphicFramePr>
        <p:xfrm>
          <a:off x="977255" y="1944658"/>
          <a:ext cx="7750629" cy="3366104"/>
        </p:xfrm>
        <a:graphic>
          <a:graphicData uri="http://schemas.openxmlformats.org/drawingml/2006/chart">
            <c:chart xmlns:c="http://schemas.openxmlformats.org/drawingml/2006/chart" xmlns:r="http://schemas.openxmlformats.org/officeDocument/2006/relationships" r:id="rId3"/>
          </a:graphicData>
        </a:graphic>
      </p:graphicFrame>
      <p:grpSp>
        <p:nvGrpSpPr>
          <p:cNvPr id="16" name="组合 15"/>
          <p:cNvGrpSpPr/>
          <p:nvPr/>
        </p:nvGrpSpPr>
        <p:grpSpPr>
          <a:xfrm>
            <a:off x="8562773" y="2339994"/>
            <a:ext cx="2659407" cy="2593106"/>
            <a:chOff x="7545020" y="2302768"/>
            <a:chExt cx="2659407" cy="2593106"/>
          </a:xfrm>
        </p:grpSpPr>
        <p:grpSp>
          <p:nvGrpSpPr>
            <p:cNvPr id="17" name="组合 16"/>
            <p:cNvGrpSpPr/>
            <p:nvPr/>
          </p:nvGrpSpPr>
          <p:grpSpPr>
            <a:xfrm>
              <a:off x="7545020" y="2302768"/>
              <a:ext cx="2659407" cy="1729150"/>
              <a:chOff x="2369118" y="4568953"/>
              <a:chExt cx="2659407" cy="1729150"/>
            </a:xfrm>
          </p:grpSpPr>
          <p:sp>
            <p:nvSpPr>
              <p:cNvPr id="22" name="矩形 21"/>
              <p:cNvSpPr/>
              <p:nvPr/>
            </p:nvSpPr>
            <p:spPr>
              <a:xfrm>
                <a:off x="2369118" y="4568953"/>
                <a:ext cx="1723549" cy="461665"/>
              </a:xfrm>
              <a:prstGeom prst="rect">
                <a:avLst/>
              </a:prstGeom>
            </p:spPr>
            <p:txBody>
              <a:bodyPr wrap="none">
                <a:spAutoFit/>
              </a:bodyPr>
              <a:lstStyle/>
              <a:p>
                <a:r>
                  <a:rPr lang="zh-CN" altLang="en-US" sz="2400" b="1" dirty="0" smtClean="0">
                    <a:solidFill>
                      <a:srgbClr val="262626"/>
                    </a:solidFill>
                    <a:latin typeface="汉仪长宋简" panose="02010609000101010101" pitchFamily="49" charset="-122"/>
                    <a:ea typeface="汉仪长宋简" panose="02010609000101010101" pitchFamily="49" charset="-122"/>
                  </a:rPr>
                  <a:t>简要说明：</a:t>
                </a:r>
                <a:endParaRPr lang="zh-CN" altLang="en-US" sz="2400" b="1" dirty="0">
                  <a:solidFill>
                    <a:srgbClr val="262626"/>
                  </a:solidFill>
                  <a:latin typeface="汉仪长宋简" panose="02010609000101010101" pitchFamily="49" charset="-122"/>
                  <a:ea typeface="汉仪长宋简" panose="02010609000101010101" pitchFamily="49" charset="-122"/>
                </a:endParaRPr>
              </a:p>
            </p:txBody>
          </p:sp>
          <p:sp>
            <p:nvSpPr>
              <p:cNvPr id="23" name="椭圆 22"/>
              <p:cNvSpPr/>
              <p:nvPr/>
            </p:nvSpPr>
            <p:spPr>
              <a:xfrm>
                <a:off x="2506543" y="5138811"/>
                <a:ext cx="346824" cy="346824"/>
              </a:xfrm>
              <a:prstGeom prst="ellipse">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24" name="椭圆 23"/>
              <p:cNvSpPr/>
              <p:nvPr/>
            </p:nvSpPr>
            <p:spPr>
              <a:xfrm>
                <a:off x="2506543" y="5536732"/>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25" name="椭圆 24"/>
              <p:cNvSpPr/>
              <p:nvPr/>
            </p:nvSpPr>
            <p:spPr>
              <a:xfrm>
                <a:off x="2506543" y="5931521"/>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p:nvSpPr>
            <p:spPr>
              <a:xfrm>
                <a:off x="2997200" y="5151205"/>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27" name="矩形 26"/>
              <p:cNvSpPr/>
              <p:nvPr/>
            </p:nvSpPr>
            <p:spPr>
              <a:xfrm>
                <a:off x="2997199" y="5545557"/>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28" name="矩形 27"/>
              <p:cNvSpPr/>
              <p:nvPr/>
            </p:nvSpPr>
            <p:spPr>
              <a:xfrm>
                <a:off x="2997198" y="5928771"/>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
          <p:nvSpPr>
            <p:cNvPr id="18" name="椭圆 17"/>
            <p:cNvSpPr/>
            <p:nvPr/>
          </p:nvSpPr>
          <p:spPr>
            <a:xfrm>
              <a:off x="7682445" y="4077038"/>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4</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p:nvSpPr>
          <p:spPr>
            <a:xfrm>
              <a:off x="8173100" y="4074288"/>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20" name="椭圆 19"/>
            <p:cNvSpPr/>
            <p:nvPr/>
          </p:nvSpPr>
          <p:spPr>
            <a:xfrm>
              <a:off x="7682445" y="4529292"/>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5</a:t>
              </a:r>
              <a:endParaRPr lang="zh-CN" altLang="en-US" sz="2000" dirty="0">
                <a:latin typeface="微软雅黑" panose="020B0503020204020204" pitchFamily="34" charset="-122"/>
                <a:ea typeface="微软雅黑" panose="020B0503020204020204" pitchFamily="34" charset="-122"/>
              </a:endParaRPr>
            </a:p>
          </p:txBody>
        </p:sp>
        <p:sp>
          <p:nvSpPr>
            <p:cNvPr id="21" name="矩形 20"/>
            <p:cNvSpPr/>
            <p:nvPr/>
          </p:nvSpPr>
          <p:spPr>
            <a:xfrm>
              <a:off x="8173100" y="4526542"/>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Tree>
    <p:extLst>
      <p:ext uri="{BB962C8B-B14F-4D97-AF65-F5344CB8AC3E}">
        <p14:creationId xmlns:p14="http://schemas.microsoft.com/office/powerpoint/2010/main" val="121439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9255"/>
          </a:xfrm>
          <a:prstGeom prst="rect">
            <a:avLst/>
          </a:prstGeom>
        </p:spPr>
      </p:pic>
      <p:grpSp>
        <p:nvGrpSpPr>
          <p:cNvPr id="7" name="组合 6"/>
          <p:cNvGrpSpPr/>
          <p:nvPr/>
        </p:nvGrpSpPr>
        <p:grpSpPr>
          <a:xfrm>
            <a:off x="3500845" y="2214261"/>
            <a:ext cx="9069978" cy="1908214"/>
            <a:chOff x="3755571" y="2106187"/>
            <a:chExt cx="9069978" cy="1908214"/>
          </a:xfrm>
        </p:grpSpPr>
        <p:sp>
          <p:nvSpPr>
            <p:cNvPr id="5" name="文本框 4"/>
            <p:cNvSpPr txBox="1"/>
            <p:nvPr/>
          </p:nvSpPr>
          <p:spPr>
            <a:xfrm>
              <a:off x="3755571" y="2106187"/>
              <a:ext cx="9069978" cy="1323439"/>
            </a:xfrm>
            <a:prstGeom prst="rect">
              <a:avLst/>
            </a:prstGeom>
            <a:noFill/>
          </p:spPr>
          <p:txBody>
            <a:bodyPr wrap="square" rtlCol="0">
              <a:spAutoFit/>
            </a:bodyPr>
            <a:lstStyle/>
            <a:p>
              <a:pPr algn="ctr"/>
              <a:r>
                <a:rPr lang="zh-CN" altLang="en-US" sz="8000" dirty="0" smtClean="0">
                  <a:latin typeface="经典繁毛楷" panose="02010609000101010101" pitchFamily="49" charset="-122"/>
                  <a:ea typeface="经典繁毛楷" panose="02010609000101010101" pitchFamily="49" charset="-122"/>
                  <a:cs typeface="经典繁毛楷" panose="02010609000101010101" pitchFamily="49" charset="-122"/>
                </a:rPr>
                <a:t>谢谢观看</a:t>
              </a:r>
              <a:endParaRPr lang="zh-CN" altLang="en-US" sz="8000" dirty="0">
                <a:latin typeface="经典繁毛楷" panose="02010609000101010101" pitchFamily="49" charset="-122"/>
                <a:ea typeface="经典繁毛楷" panose="02010609000101010101" pitchFamily="49" charset="-122"/>
                <a:cs typeface="经典繁毛楷" panose="02010609000101010101" pitchFamily="49" charset="-122"/>
              </a:endParaRPr>
            </a:p>
          </p:txBody>
        </p:sp>
        <p:sp>
          <p:nvSpPr>
            <p:cNvPr id="6" name="文本框 5"/>
            <p:cNvSpPr txBox="1"/>
            <p:nvPr/>
          </p:nvSpPr>
          <p:spPr>
            <a:xfrm>
              <a:off x="5550626" y="3429626"/>
              <a:ext cx="5479868" cy="584775"/>
            </a:xfrm>
            <a:prstGeom prst="rect">
              <a:avLst/>
            </a:prstGeom>
            <a:noFill/>
          </p:spPr>
          <p:txBody>
            <a:bodyPr wrap="square" rtlCol="0">
              <a:spAutoFit/>
            </a:bodyPr>
            <a:lstStyle/>
            <a:p>
              <a:pPr algn="ctr"/>
              <a:r>
                <a:rPr lang="zh-CN" altLang="en-US" sz="1600" dirty="0" smtClean="0">
                  <a:solidFill>
                    <a:schemeClr val="tx2">
                      <a:lumMod val="50000"/>
                    </a:schemeClr>
                  </a:solidFill>
                  <a:latin typeface="方正华隶简体" panose="03000509000000000000" pitchFamily="65" charset="-122"/>
                  <a:ea typeface="方正华隶简体" panose="03000509000000000000" pitchFamily="65" charset="-122"/>
                </a:rPr>
                <a:t>政府机关通用</a:t>
              </a:r>
              <a:r>
                <a:rPr lang="en-US" altLang="zh-CN" sz="1600" dirty="0" smtClean="0">
                  <a:solidFill>
                    <a:schemeClr val="tx2">
                      <a:lumMod val="50000"/>
                    </a:schemeClr>
                  </a:solidFill>
                  <a:latin typeface="方正华隶简体" panose="03000509000000000000" pitchFamily="65" charset="-122"/>
                  <a:ea typeface="方正华隶简体" panose="03000509000000000000" pitchFamily="65" charset="-122"/>
                </a:rPr>
                <a:t>PPT</a:t>
              </a:r>
              <a:r>
                <a:rPr lang="zh-CN" altLang="en-US" sz="1600" dirty="0" smtClean="0">
                  <a:solidFill>
                    <a:schemeClr val="tx2">
                      <a:lumMod val="50000"/>
                    </a:schemeClr>
                  </a:solidFill>
                  <a:latin typeface="方正华隶简体" panose="03000509000000000000" pitchFamily="65" charset="-122"/>
                  <a:ea typeface="方正华隶简体" panose="03000509000000000000" pitchFamily="65" charset="-122"/>
                </a:rPr>
                <a:t>模板，适用于报告、展示，内置图表均可更改，为了保证演示效果，请先安装字体文件。</a:t>
              </a:r>
              <a:endParaRPr lang="zh-CN" altLang="en-US" sz="1600" dirty="0">
                <a:solidFill>
                  <a:schemeClr val="tx2">
                    <a:lumMod val="50000"/>
                  </a:schemeClr>
                </a:solidFill>
                <a:latin typeface="方正华隶简体" panose="03000509000000000000" pitchFamily="65" charset="-122"/>
                <a:ea typeface="方正华隶简体" panose="03000509000000000000" pitchFamily="65" charset="-122"/>
              </a:endParaRPr>
            </a:p>
          </p:txBody>
        </p:sp>
      </p:grpSp>
    </p:spTree>
    <p:extLst>
      <p:ext uri="{BB962C8B-B14F-4D97-AF65-F5344CB8AC3E}">
        <p14:creationId xmlns:p14="http://schemas.microsoft.com/office/powerpoint/2010/main" val="3732000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8485674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11" name="流程图: 过程 10"/>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过程 12"/>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935760" y="2209923"/>
            <a:ext cx="10102323" cy="3125084"/>
            <a:chOff x="645469" y="2050268"/>
            <a:chExt cx="10102323" cy="3125084"/>
          </a:xfrm>
        </p:grpSpPr>
        <p:sp>
          <p:nvSpPr>
            <p:cNvPr id="15" name="文本框 14"/>
            <p:cNvSpPr txBox="1"/>
            <p:nvPr/>
          </p:nvSpPr>
          <p:spPr>
            <a:xfrm>
              <a:off x="2068076" y="2192228"/>
              <a:ext cx="5050764" cy="2246769"/>
            </a:xfrm>
            <a:prstGeom prst="rect">
              <a:avLst/>
            </a:prstGeom>
            <a:noFill/>
          </p:spPr>
          <p:txBody>
            <a:bodyPr wrap="square" rtlCol="0">
              <a:spAutoFit/>
            </a:bodyPr>
            <a:lstStyle/>
            <a:p>
              <a:pPr>
                <a:lnSpc>
                  <a:spcPts val="2400"/>
                </a:lnSpc>
              </a:pPr>
              <a:r>
                <a:rPr lang="zh-CN" altLang="en-US" dirty="0" smtClean="0">
                  <a:latin typeface="微软雅黑" panose="020B0503020204020204" pitchFamily="34" charset="-122"/>
                  <a:ea typeface="微软雅黑" panose="020B0503020204020204" pitchFamily="34" charset="-122"/>
                </a:rPr>
                <a:t>党建</a:t>
              </a:r>
              <a:r>
                <a:rPr lang="zh-CN" altLang="en-US" dirty="0">
                  <a:latin typeface="微软雅黑" panose="020B0503020204020204" pitchFamily="34" charset="-122"/>
                  <a:ea typeface="微软雅黑" panose="020B0503020204020204" pitchFamily="34" charset="-122"/>
                </a:rPr>
                <a:t>，即党的建设的简称。党的建设即马克思主义建党理论同党的建设实践的统一，马克思主义党的学说的应用</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ts val="2400"/>
                </a:lnSpc>
              </a:pPr>
              <a:r>
                <a:rPr lang="zh-CN" altLang="en-US" dirty="0" smtClean="0">
                  <a:latin typeface="微软雅黑" panose="020B0503020204020204" pitchFamily="34" charset="-122"/>
                  <a:ea typeface="微软雅黑" panose="020B0503020204020204" pitchFamily="34" charset="-122"/>
                </a:rPr>
                <a:t>党</a:t>
              </a:r>
              <a:r>
                <a:rPr lang="zh-CN" altLang="en-US" dirty="0">
                  <a:latin typeface="微软雅黑" panose="020B0503020204020204" pitchFamily="34" charset="-122"/>
                  <a:ea typeface="微软雅黑" panose="020B0503020204020204" pitchFamily="34" charset="-122"/>
                </a:rPr>
                <a:t>的建设包括三个方面的含义：一是研究党的建设的理论科学；二是在马克思主义党的学说指导下所进行的党的建设的实践活动；三是作为理论原则与实际行动两者中介的约法规章。</a:t>
              </a: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2879" y="2050268"/>
              <a:ext cx="3534913" cy="2388729"/>
            </a:xfrm>
            <a:prstGeom prst="rect">
              <a:avLst/>
            </a:prstGeom>
          </p:spPr>
        </p:pic>
        <p:cxnSp>
          <p:nvCxnSpPr>
            <p:cNvPr id="19" name="直接连接符 18"/>
            <p:cNvCxnSpPr/>
            <p:nvPr/>
          </p:nvCxnSpPr>
          <p:spPr>
            <a:xfrm>
              <a:off x="1952623" y="2257642"/>
              <a:ext cx="21414" cy="208212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45469" y="2417834"/>
              <a:ext cx="1107996" cy="2757518"/>
            </a:xfrm>
            <a:prstGeom prst="rect">
              <a:avLst/>
            </a:prstGeom>
            <a:noFill/>
          </p:spPr>
          <p:txBody>
            <a:bodyPr vert="eaVert" wrap="square" rtlCol="0">
              <a:spAutoFit/>
            </a:bodyPr>
            <a:lstStyle/>
            <a:p>
              <a:r>
                <a:rPr lang="zh-CN" altLang="en-US" sz="6000" dirty="0" smtClean="0">
                  <a:latin typeface="经典繁毛楷" panose="02010609000101010101" pitchFamily="49" charset="-122"/>
                  <a:ea typeface="经典繁毛楷" panose="02010609000101010101" pitchFamily="49" charset="-122"/>
                  <a:cs typeface="经典繁毛楷" panose="02010609000101010101" pitchFamily="49" charset="-122"/>
                </a:rPr>
                <a:t>前言</a:t>
              </a:r>
              <a:endParaRPr lang="zh-CN" altLang="en-US" sz="6000" dirty="0">
                <a:latin typeface="经典繁毛楷" panose="02010609000101010101" pitchFamily="49" charset="-122"/>
                <a:ea typeface="经典繁毛楷" panose="02010609000101010101" pitchFamily="49" charset="-122"/>
                <a:cs typeface="经典繁毛楷" panose="02010609000101010101" pitchFamily="49" charset="-122"/>
              </a:endParaRPr>
            </a:p>
          </p:txBody>
        </p:sp>
      </p:grpSp>
    </p:spTree>
    <p:extLst>
      <p:ext uri="{BB962C8B-B14F-4D97-AF65-F5344CB8AC3E}">
        <p14:creationId xmlns:p14="http://schemas.microsoft.com/office/powerpoint/2010/main" val="2302225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35760" y="2577489"/>
            <a:ext cx="1107996" cy="2757518"/>
          </a:xfrm>
          <a:prstGeom prst="rect">
            <a:avLst/>
          </a:prstGeom>
          <a:noFill/>
        </p:spPr>
        <p:txBody>
          <a:bodyPr vert="eaVert" wrap="square" rtlCol="0">
            <a:spAutoFit/>
          </a:bodyPr>
          <a:lstStyle/>
          <a:p>
            <a:r>
              <a:rPr lang="zh-CN" altLang="en-US" sz="6000" dirty="0">
                <a:latin typeface="经典繁毛楷" panose="02010609000101010101" pitchFamily="49" charset="-122"/>
                <a:ea typeface="经典繁毛楷" panose="02010609000101010101" pitchFamily="49" charset="-122"/>
                <a:cs typeface="经典繁毛楷" panose="02010609000101010101" pitchFamily="49" charset="-122"/>
              </a:rPr>
              <a:t>目录</a:t>
            </a:r>
          </a:p>
        </p:txBody>
      </p:sp>
      <p:grpSp>
        <p:nvGrpSpPr>
          <p:cNvPr id="23" name="组合 22"/>
          <p:cNvGrpSpPr/>
          <p:nvPr/>
        </p:nvGrpSpPr>
        <p:grpSpPr>
          <a:xfrm>
            <a:off x="3135086" y="1792010"/>
            <a:ext cx="5762171" cy="565051"/>
            <a:chOff x="3135086" y="1792010"/>
            <a:chExt cx="5762171" cy="565051"/>
          </a:xfrm>
        </p:grpSpPr>
        <p:sp>
          <p:nvSpPr>
            <p:cNvPr id="8" name="矩形 7"/>
            <p:cNvSpPr/>
            <p:nvPr/>
          </p:nvSpPr>
          <p:spPr>
            <a:xfrm>
              <a:off x="3135086" y="1792010"/>
              <a:ext cx="5762171" cy="565051"/>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3135086" y="1792010"/>
              <a:ext cx="5486400" cy="565051"/>
              <a:chOff x="3135086" y="1792010"/>
              <a:chExt cx="5486400" cy="565051"/>
            </a:xfrm>
          </p:grpSpPr>
          <p:sp>
            <p:nvSpPr>
              <p:cNvPr id="12" name="矩形 11"/>
              <p:cNvSpPr/>
              <p:nvPr/>
            </p:nvSpPr>
            <p:spPr>
              <a:xfrm>
                <a:off x="3135086" y="1792010"/>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570514" y="1843702"/>
                <a:ext cx="5050972" cy="461665"/>
              </a:xfrm>
              <a:prstGeom prst="rect">
                <a:avLst/>
              </a:prstGeom>
              <a:noFill/>
            </p:spPr>
            <p:txBody>
              <a:bodyPr wrap="square" rtlCol="0">
                <a:spAutoFit/>
              </a:bodyPr>
              <a:lstStyle/>
              <a:p>
                <a:pPr algn="ctr"/>
                <a:r>
                  <a:rPr lang="zh-CN" altLang="en-US" sz="2400" spc="800" dirty="0" smtClean="0">
                    <a:solidFill>
                      <a:schemeClr val="bg1"/>
                    </a:solidFill>
                    <a:latin typeface="汉仪长宋简" panose="02010609000101010101" pitchFamily="49" charset="-122"/>
                    <a:ea typeface="汉仪长宋简" panose="02010609000101010101" pitchFamily="49" charset="-122"/>
                  </a:rPr>
                  <a:t>点击此处添加标题</a:t>
                </a:r>
                <a:endParaRPr lang="zh-CN" altLang="en-US" sz="2400" spc="800" dirty="0">
                  <a:solidFill>
                    <a:schemeClr val="bg1"/>
                  </a:solidFill>
                  <a:latin typeface="汉仪长宋简" panose="02010609000101010101" pitchFamily="49" charset="-122"/>
                  <a:ea typeface="汉仪长宋简" panose="02010609000101010101" pitchFamily="49" charset="-122"/>
                </a:endParaRPr>
              </a:p>
            </p:txBody>
          </p:sp>
        </p:grpSp>
      </p:grpSp>
      <p:grpSp>
        <p:nvGrpSpPr>
          <p:cNvPr id="24" name="组合 23"/>
          <p:cNvGrpSpPr/>
          <p:nvPr/>
        </p:nvGrpSpPr>
        <p:grpSpPr>
          <a:xfrm>
            <a:off x="3135085" y="2693602"/>
            <a:ext cx="5762172" cy="570757"/>
            <a:chOff x="3135085" y="2693602"/>
            <a:chExt cx="5762172" cy="570757"/>
          </a:xfrm>
        </p:grpSpPr>
        <p:sp>
          <p:nvSpPr>
            <p:cNvPr id="9" name="矩形 8"/>
            <p:cNvSpPr/>
            <p:nvPr/>
          </p:nvSpPr>
          <p:spPr>
            <a:xfrm>
              <a:off x="3135086" y="2693602"/>
              <a:ext cx="5762171" cy="565051"/>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35085" y="2699308"/>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3570514" y="2748833"/>
              <a:ext cx="5050972" cy="461665"/>
            </a:xfrm>
            <a:prstGeom prst="rect">
              <a:avLst/>
            </a:prstGeom>
            <a:noFill/>
          </p:spPr>
          <p:txBody>
            <a:bodyPr wrap="square" rtlCol="0">
              <a:spAutoFit/>
            </a:bodyPr>
            <a:lstStyle/>
            <a:p>
              <a:pPr algn="ctr"/>
              <a:r>
                <a:rPr lang="zh-CN" altLang="en-US" sz="2400" spc="800" dirty="0" smtClean="0">
                  <a:solidFill>
                    <a:schemeClr val="bg1"/>
                  </a:solidFill>
                  <a:latin typeface="汉仪长宋简" panose="02010609000101010101" pitchFamily="49" charset="-122"/>
                  <a:ea typeface="汉仪长宋简" panose="02010609000101010101" pitchFamily="49" charset="-122"/>
                </a:rPr>
                <a:t>点击此处添加标题</a:t>
              </a:r>
              <a:endParaRPr lang="zh-CN" altLang="en-US" sz="2400" spc="800" dirty="0">
                <a:solidFill>
                  <a:schemeClr val="bg1"/>
                </a:solidFill>
                <a:latin typeface="汉仪长宋简" panose="02010609000101010101" pitchFamily="49" charset="-122"/>
                <a:ea typeface="汉仪长宋简" panose="02010609000101010101" pitchFamily="49" charset="-122"/>
              </a:endParaRPr>
            </a:p>
          </p:txBody>
        </p:sp>
      </p:grpSp>
      <p:grpSp>
        <p:nvGrpSpPr>
          <p:cNvPr id="26" name="组合 25"/>
          <p:cNvGrpSpPr/>
          <p:nvPr/>
        </p:nvGrpSpPr>
        <p:grpSpPr>
          <a:xfrm>
            <a:off x="3135084" y="3595194"/>
            <a:ext cx="5762173" cy="576473"/>
            <a:chOff x="3135084" y="3595194"/>
            <a:chExt cx="5762173" cy="576473"/>
          </a:xfrm>
        </p:grpSpPr>
        <p:sp>
          <p:nvSpPr>
            <p:cNvPr id="10" name="矩形 9"/>
            <p:cNvSpPr/>
            <p:nvPr/>
          </p:nvSpPr>
          <p:spPr>
            <a:xfrm>
              <a:off x="3135086" y="3595194"/>
              <a:ext cx="5762171" cy="565051"/>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35084" y="3606616"/>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70514" y="3656176"/>
              <a:ext cx="5050972" cy="461665"/>
            </a:xfrm>
            <a:prstGeom prst="rect">
              <a:avLst/>
            </a:prstGeom>
            <a:noFill/>
          </p:spPr>
          <p:txBody>
            <a:bodyPr wrap="square" rtlCol="0">
              <a:spAutoFit/>
            </a:bodyPr>
            <a:lstStyle/>
            <a:p>
              <a:pPr algn="ctr"/>
              <a:r>
                <a:rPr lang="zh-CN" altLang="en-US" sz="2400" spc="800" dirty="0" smtClean="0">
                  <a:solidFill>
                    <a:schemeClr val="bg1"/>
                  </a:solidFill>
                  <a:latin typeface="汉仪长宋简" panose="02010609000101010101" pitchFamily="49" charset="-122"/>
                  <a:ea typeface="汉仪长宋简" panose="02010609000101010101" pitchFamily="49" charset="-122"/>
                </a:rPr>
                <a:t>点击此处添加标题</a:t>
              </a:r>
              <a:endParaRPr lang="zh-CN" altLang="en-US" sz="2400" spc="800" dirty="0">
                <a:solidFill>
                  <a:schemeClr val="bg1"/>
                </a:solidFill>
                <a:latin typeface="汉仪长宋简" panose="02010609000101010101" pitchFamily="49" charset="-122"/>
                <a:ea typeface="汉仪长宋简" panose="02010609000101010101" pitchFamily="49" charset="-122"/>
              </a:endParaRPr>
            </a:p>
          </p:txBody>
        </p:sp>
      </p:grpSp>
      <p:grpSp>
        <p:nvGrpSpPr>
          <p:cNvPr id="27" name="组合 26"/>
          <p:cNvGrpSpPr/>
          <p:nvPr/>
        </p:nvGrpSpPr>
        <p:grpSpPr>
          <a:xfrm>
            <a:off x="3135085" y="4496786"/>
            <a:ext cx="5762172" cy="569205"/>
            <a:chOff x="3135085" y="4496786"/>
            <a:chExt cx="5762172" cy="569205"/>
          </a:xfrm>
        </p:grpSpPr>
        <p:sp>
          <p:nvSpPr>
            <p:cNvPr id="11" name="矩形 10"/>
            <p:cNvSpPr/>
            <p:nvPr/>
          </p:nvSpPr>
          <p:spPr>
            <a:xfrm>
              <a:off x="3135086" y="4496786"/>
              <a:ext cx="5762171" cy="565051"/>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135085" y="4500940"/>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570514" y="4535231"/>
              <a:ext cx="5050972" cy="461665"/>
            </a:xfrm>
            <a:prstGeom prst="rect">
              <a:avLst/>
            </a:prstGeom>
            <a:noFill/>
          </p:spPr>
          <p:txBody>
            <a:bodyPr wrap="square" rtlCol="0">
              <a:spAutoFit/>
            </a:bodyPr>
            <a:lstStyle/>
            <a:p>
              <a:pPr algn="ctr"/>
              <a:r>
                <a:rPr lang="zh-CN" altLang="en-US" sz="2400" spc="800" dirty="0" smtClean="0">
                  <a:solidFill>
                    <a:schemeClr val="bg1"/>
                  </a:solidFill>
                  <a:latin typeface="汉仪长宋简" panose="02010609000101010101" pitchFamily="49" charset="-122"/>
                  <a:ea typeface="汉仪长宋简" panose="02010609000101010101" pitchFamily="49" charset="-122"/>
                </a:rPr>
                <a:t>点击此处添加标题</a:t>
              </a:r>
              <a:endParaRPr lang="zh-CN" altLang="en-US" sz="2400" spc="800" dirty="0">
                <a:solidFill>
                  <a:schemeClr val="bg1"/>
                </a:solidFill>
                <a:latin typeface="汉仪长宋简" panose="02010609000101010101" pitchFamily="49" charset="-122"/>
                <a:ea typeface="汉仪长宋简" panose="02010609000101010101" pitchFamily="49" charset="-122"/>
              </a:endParaRPr>
            </a:p>
          </p:txBody>
        </p:sp>
      </p:grpSp>
    </p:spTree>
    <p:extLst>
      <p:ext uri="{BB962C8B-B14F-4D97-AF65-F5344CB8AC3E}">
        <p14:creationId xmlns:p14="http://schemas.microsoft.com/office/powerpoint/2010/main" val="3092754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纵深三项综合关系</a:t>
            </a:r>
            <a:endParaRPr lang="zh-CN" altLang="en-US" sz="3200" dirty="0">
              <a:latin typeface="汉仪长宋简" panose="02010609000101010101" pitchFamily="49" charset="-122"/>
              <a:ea typeface="汉仪长宋简" panose="02010609000101010101" pitchFamily="49" charset="-122"/>
            </a:endParaRPr>
          </a:p>
        </p:txBody>
      </p:sp>
      <p:grpSp>
        <p:nvGrpSpPr>
          <p:cNvPr id="10" name="组合 9"/>
          <p:cNvGrpSpPr/>
          <p:nvPr/>
        </p:nvGrpSpPr>
        <p:grpSpPr>
          <a:xfrm>
            <a:off x="267607" y="744656"/>
            <a:ext cx="460829" cy="449943"/>
            <a:chOff x="5355771" y="2077796"/>
            <a:chExt cx="460829" cy="449943"/>
          </a:xfrm>
        </p:grpSpPr>
        <p:sp>
          <p:nvSpPr>
            <p:cNvPr id="8" name="矩形 7"/>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1847557" y="2034712"/>
            <a:ext cx="8496887" cy="3514287"/>
            <a:chOff x="1847557" y="2212301"/>
            <a:chExt cx="8496887" cy="3514287"/>
          </a:xfrm>
        </p:grpSpPr>
        <p:grpSp>
          <p:nvGrpSpPr>
            <p:cNvPr id="23" name="组合 22"/>
            <p:cNvGrpSpPr/>
            <p:nvPr/>
          </p:nvGrpSpPr>
          <p:grpSpPr>
            <a:xfrm>
              <a:off x="1847557" y="2212301"/>
              <a:ext cx="8496887" cy="2275236"/>
              <a:chOff x="1856935" y="2212301"/>
              <a:chExt cx="8496887" cy="2275236"/>
            </a:xfrm>
          </p:grpSpPr>
          <p:sp>
            <p:nvSpPr>
              <p:cNvPr id="22" name="等腰三角形 21"/>
              <p:cNvSpPr/>
              <p:nvPr/>
            </p:nvSpPr>
            <p:spPr>
              <a:xfrm flipV="1">
                <a:off x="1911493" y="3673222"/>
                <a:ext cx="8357946" cy="814315"/>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过程 20"/>
              <p:cNvSpPr/>
              <p:nvPr/>
            </p:nvSpPr>
            <p:spPr>
              <a:xfrm>
                <a:off x="1856935" y="2212301"/>
                <a:ext cx="8496887" cy="1493598"/>
              </a:xfrm>
              <a:prstGeom prst="flowChartProcess">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977120" y="2277708"/>
                <a:ext cx="8237761" cy="1340226"/>
                <a:chOff x="896440" y="2289781"/>
                <a:chExt cx="8237761" cy="1340226"/>
              </a:xfrm>
            </p:grpSpPr>
            <p:sp>
              <p:nvSpPr>
                <p:cNvPr id="11" name="矩形 10"/>
                <p:cNvSpPr/>
                <p:nvPr/>
              </p:nvSpPr>
              <p:spPr>
                <a:xfrm>
                  <a:off x="896440" y="2289781"/>
                  <a:ext cx="2660830" cy="1327239"/>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79371" y="2302768"/>
                  <a:ext cx="2660830" cy="1327239"/>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73371" y="2302768"/>
                  <a:ext cx="2660830" cy="1327239"/>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1977120" y="2259475"/>
                <a:ext cx="185509" cy="1345472"/>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4756606" y="2292130"/>
                <a:ext cx="178251" cy="1325803"/>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7554051" y="2290695"/>
                <a:ext cx="178251" cy="1325803"/>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 name="文本框 23"/>
            <p:cNvSpPr txBox="1"/>
            <p:nvPr/>
          </p:nvSpPr>
          <p:spPr>
            <a:xfrm>
              <a:off x="2486048" y="2682069"/>
              <a:ext cx="1809727" cy="584775"/>
            </a:xfrm>
            <a:prstGeom prst="rect">
              <a:avLst/>
            </a:prstGeom>
            <a:noFill/>
          </p:spPr>
          <p:txBody>
            <a:bodyPr wrap="square" rtlCol="0">
              <a:spAutoFit/>
            </a:bodyPr>
            <a:lstStyle/>
            <a:p>
              <a:r>
                <a:rPr lang="zh-CN" altLang="en-US" sz="3200" dirty="0" smtClean="0">
                  <a:solidFill>
                    <a:schemeClr val="bg1"/>
                  </a:solidFill>
                  <a:latin typeface="汉仪长宋简" panose="02010609000101010101" pitchFamily="49" charset="-122"/>
                  <a:ea typeface="汉仪长宋简" panose="02010609000101010101" pitchFamily="49" charset="-122"/>
                </a:rPr>
                <a:t>添加内容</a:t>
              </a:r>
              <a:endParaRPr lang="zh-CN" altLang="en-US" sz="3200" dirty="0">
                <a:solidFill>
                  <a:schemeClr val="bg1"/>
                </a:solidFill>
                <a:latin typeface="汉仪长宋简" panose="02010609000101010101" pitchFamily="49" charset="-122"/>
                <a:ea typeface="汉仪长宋简" panose="02010609000101010101" pitchFamily="49" charset="-122"/>
              </a:endParaRPr>
            </a:p>
          </p:txBody>
        </p:sp>
        <p:sp>
          <p:nvSpPr>
            <p:cNvPr id="25" name="文本框 24"/>
            <p:cNvSpPr txBox="1"/>
            <p:nvPr/>
          </p:nvSpPr>
          <p:spPr>
            <a:xfrm>
              <a:off x="5261905" y="2639823"/>
              <a:ext cx="1809727" cy="584775"/>
            </a:xfrm>
            <a:prstGeom prst="rect">
              <a:avLst/>
            </a:prstGeom>
            <a:noFill/>
          </p:spPr>
          <p:txBody>
            <a:bodyPr wrap="square" rtlCol="0">
              <a:spAutoFit/>
            </a:bodyPr>
            <a:lstStyle/>
            <a:p>
              <a:r>
                <a:rPr lang="zh-CN" altLang="en-US" sz="3200" dirty="0" smtClean="0">
                  <a:solidFill>
                    <a:schemeClr val="bg1"/>
                  </a:solidFill>
                  <a:latin typeface="汉仪长宋简" panose="02010609000101010101" pitchFamily="49" charset="-122"/>
                  <a:ea typeface="汉仪长宋简" panose="02010609000101010101" pitchFamily="49" charset="-122"/>
                </a:rPr>
                <a:t>添加内容</a:t>
              </a:r>
              <a:endParaRPr lang="zh-CN" altLang="en-US" sz="3200" dirty="0">
                <a:solidFill>
                  <a:schemeClr val="bg1"/>
                </a:solidFill>
                <a:latin typeface="汉仪长宋简" panose="02010609000101010101" pitchFamily="49" charset="-122"/>
                <a:ea typeface="汉仪长宋简" panose="02010609000101010101" pitchFamily="49" charset="-122"/>
              </a:endParaRPr>
            </a:p>
          </p:txBody>
        </p:sp>
        <p:sp>
          <p:nvSpPr>
            <p:cNvPr id="26" name="文本框 25"/>
            <p:cNvSpPr txBox="1"/>
            <p:nvPr/>
          </p:nvSpPr>
          <p:spPr>
            <a:xfrm>
              <a:off x="8059350" y="2683902"/>
              <a:ext cx="1809727" cy="584775"/>
            </a:xfrm>
            <a:prstGeom prst="rect">
              <a:avLst/>
            </a:prstGeom>
            <a:noFill/>
          </p:spPr>
          <p:txBody>
            <a:bodyPr wrap="square" rtlCol="0">
              <a:spAutoFit/>
            </a:bodyPr>
            <a:lstStyle/>
            <a:p>
              <a:r>
                <a:rPr lang="zh-CN" altLang="en-US" sz="3200" dirty="0" smtClean="0">
                  <a:solidFill>
                    <a:schemeClr val="bg1"/>
                  </a:solidFill>
                  <a:latin typeface="汉仪长宋简" panose="02010609000101010101" pitchFamily="49" charset="-122"/>
                  <a:ea typeface="汉仪长宋简" panose="02010609000101010101" pitchFamily="49" charset="-122"/>
                </a:rPr>
                <a:t>添加内容</a:t>
              </a:r>
              <a:endParaRPr lang="zh-CN" altLang="en-US" sz="3200" dirty="0">
                <a:solidFill>
                  <a:schemeClr val="bg1"/>
                </a:solidFill>
                <a:latin typeface="汉仪长宋简" panose="02010609000101010101" pitchFamily="49" charset="-122"/>
                <a:ea typeface="汉仪长宋简" panose="02010609000101010101" pitchFamily="49" charset="-122"/>
              </a:endParaRPr>
            </a:p>
          </p:txBody>
        </p:sp>
        <p:grpSp>
          <p:nvGrpSpPr>
            <p:cNvPr id="31" name="组合 30"/>
            <p:cNvGrpSpPr/>
            <p:nvPr/>
          </p:nvGrpSpPr>
          <p:grpSpPr>
            <a:xfrm>
              <a:off x="1967742" y="4237989"/>
              <a:ext cx="8247139" cy="1488599"/>
              <a:chOff x="1967742" y="4237989"/>
              <a:chExt cx="8247139" cy="1488599"/>
            </a:xfrm>
          </p:grpSpPr>
          <p:sp>
            <p:nvSpPr>
              <p:cNvPr id="17" name="流程图: 过程 16"/>
              <p:cNvSpPr/>
              <p:nvPr/>
            </p:nvSpPr>
            <p:spPr>
              <a:xfrm>
                <a:off x="1967742" y="4237989"/>
                <a:ext cx="8247139" cy="1488599"/>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2331821" y="4606002"/>
                <a:ext cx="1809727" cy="584775"/>
              </a:xfrm>
              <a:prstGeom prst="rect">
                <a:avLst/>
              </a:prstGeom>
              <a:noFill/>
            </p:spPr>
            <p:txBody>
              <a:bodyPr wrap="square" rtlCol="0">
                <a:spAutoFit/>
              </a:bodyPr>
              <a:lstStyle/>
              <a:p>
                <a:r>
                  <a:rPr lang="zh-CN" altLang="en-US" sz="3200" dirty="0" smtClean="0">
                    <a:solidFill>
                      <a:schemeClr val="bg1"/>
                    </a:solidFill>
                    <a:latin typeface="汉仪长宋简" panose="02010609000101010101" pitchFamily="49" charset="-122"/>
                    <a:ea typeface="汉仪长宋简" panose="02010609000101010101" pitchFamily="49" charset="-122"/>
                  </a:rPr>
                  <a:t>添加内容</a:t>
                </a:r>
                <a:endParaRPr lang="zh-CN" altLang="en-US" sz="3200" dirty="0">
                  <a:solidFill>
                    <a:schemeClr val="bg1"/>
                  </a:solidFill>
                  <a:latin typeface="汉仪长宋简" panose="02010609000101010101" pitchFamily="49" charset="-122"/>
                  <a:ea typeface="汉仪长宋简" panose="02010609000101010101" pitchFamily="49" charset="-122"/>
                </a:endParaRPr>
              </a:p>
            </p:txBody>
          </p:sp>
          <p:sp>
            <p:nvSpPr>
              <p:cNvPr id="30" name="矩形 29"/>
              <p:cNvSpPr/>
              <p:nvPr/>
            </p:nvSpPr>
            <p:spPr>
              <a:xfrm>
                <a:off x="4496249" y="4487537"/>
                <a:ext cx="4992315" cy="1015663"/>
              </a:xfrm>
              <a:prstGeom prst="rect">
                <a:avLst/>
              </a:prstGeom>
            </p:spPr>
            <p:txBody>
              <a:bodyPr wrap="square">
                <a:spAutoFit/>
              </a:bodyPr>
              <a:lstStyle/>
              <a:p>
                <a:pPr>
                  <a:lnSpc>
                    <a:spcPts val="2400"/>
                  </a:lnSpc>
                </a:pPr>
                <a:r>
                  <a:rPr lang="zh-CN" altLang="en-US" sz="2000" dirty="0">
                    <a:solidFill>
                      <a:schemeClr val="bg1"/>
                    </a:solidFill>
                    <a:latin typeface="微软雅黑" panose="020B0503020204020204" pitchFamily="34" charset="-122"/>
                    <a:ea typeface="微软雅黑" panose="020B0503020204020204" pitchFamily="34" charset="-122"/>
                  </a:rPr>
                  <a:t>党建，即党的建设的简称。党的建设即马克思主义建党理论同党的建设实践的统一，马克思主义党的学说的应用。</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785710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四项图文关系</a:t>
            </a:r>
            <a:endParaRPr lang="zh-CN" altLang="en-US" sz="3200" dirty="0">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67607" y="744656"/>
            <a:ext cx="460829"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267607" y="1707412"/>
            <a:ext cx="2736358" cy="2459745"/>
            <a:chOff x="267607" y="1707412"/>
            <a:chExt cx="2736358" cy="2459745"/>
          </a:xfrm>
        </p:grpSpPr>
        <p:pic>
          <p:nvPicPr>
            <p:cNvPr id="17" name="图片 1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7607" y="2223157"/>
              <a:ext cx="2736358" cy="1944000"/>
            </a:xfrm>
            <a:prstGeom prst="rect">
              <a:avLst/>
            </a:prstGeom>
          </p:spPr>
        </p:pic>
        <p:sp>
          <p:nvSpPr>
            <p:cNvPr id="21" name="矩形 20"/>
            <p:cNvSpPr/>
            <p:nvPr/>
          </p:nvSpPr>
          <p:spPr>
            <a:xfrm>
              <a:off x="267607" y="1707412"/>
              <a:ext cx="2729593" cy="515746"/>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91419" y="1823046"/>
              <a:ext cx="209550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234810" y="1716343"/>
            <a:ext cx="2736358" cy="2450814"/>
            <a:chOff x="3234810" y="1716343"/>
            <a:chExt cx="2736358" cy="2450814"/>
          </a:xfrm>
        </p:grpSpPr>
        <p:pic>
          <p:nvPicPr>
            <p:cNvPr id="18" name="图片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34810" y="2223157"/>
              <a:ext cx="2736358" cy="1944000"/>
            </a:xfrm>
            <a:prstGeom prst="rect">
              <a:avLst/>
            </a:prstGeom>
          </p:spPr>
        </p:pic>
        <p:sp>
          <p:nvSpPr>
            <p:cNvPr id="22" name="矩形 21"/>
            <p:cNvSpPr/>
            <p:nvPr/>
          </p:nvSpPr>
          <p:spPr>
            <a:xfrm>
              <a:off x="3241575" y="1716343"/>
              <a:ext cx="2729593" cy="51574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58621" y="1823046"/>
              <a:ext cx="209550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202013" y="1707410"/>
            <a:ext cx="2736358" cy="2459747"/>
            <a:chOff x="6202013" y="1707410"/>
            <a:chExt cx="2736358" cy="2459747"/>
          </a:xfrm>
        </p:grpSpPr>
        <p:pic>
          <p:nvPicPr>
            <p:cNvPr id="19" name="图片 1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02013" y="2223157"/>
              <a:ext cx="2736358" cy="1944000"/>
            </a:xfrm>
            <a:prstGeom prst="rect">
              <a:avLst/>
            </a:prstGeom>
          </p:spPr>
        </p:pic>
        <p:sp>
          <p:nvSpPr>
            <p:cNvPr id="23" name="矩形 22"/>
            <p:cNvSpPr/>
            <p:nvPr/>
          </p:nvSpPr>
          <p:spPr>
            <a:xfrm>
              <a:off x="6202013" y="1707410"/>
              <a:ext cx="2729593" cy="51574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6473371" y="1823046"/>
              <a:ext cx="209550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9162451" y="1707410"/>
            <a:ext cx="2743123" cy="2459747"/>
            <a:chOff x="9162451" y="1707410"/>
            <a:chExt cx="2743123" cy="2459747"/>
          </a:xfrm>
        </p:grpSpPr>
        <p:pic>
          <p:nvPicPr>
            <p:cNvPr id="20" name="图片 1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69216" y="2223157"/>
              <a:ext cx="2736358" cy="1944000"/>
            </a:xfrm>
            <a:prstGeom prst="rect">
              <a:avLst/>
            </a:prstGeom>
          </p:spPr>
        </p:pic>
        <p:sp>
          <p:nvSpPr>
            <p:cNvPr id="24" name="矩形 23"/>
            <p:cNvSpPr/>
            <p:nvPr/>
          </p:nvSpPr>
          <p:spPr>
            <a:xfrm>
              <a:off x="9162451" y="1707410"/>
              <a:ext cx="2729593" cy="51574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9479497" y="1823046"/>
              <a:ext cx="2095500"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458522" y="4442704"/>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30" name="文本框 29"/>
          <p:cNvSpPr txBox="1"/>
          <p:nvPr/>
        </p:nvSpPr>
        <p:spPr>
          <a:xfrm>
            <a:off x="3422342" y="4442704"/>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31" name="文本框 30"/>
          <p:cNvSpPr txBox="1"/>
          <p:nvPr/>
        </p:nvSpPr>
        <p:spPr>
          <a:xfrm>
            <a:off x="6340474" y="4442704"/>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32" name="文本框 31"/>
          <p:cNvSpPr txBox="1"/>
          <p:nvPr/>
        </p:nvSpPr>
        <p:spPr>
          <a:xfrm>
            <a:off x="9346600" y="4442704"/>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Tree>
    <p:extLst>
      <p:ext uri="{BB962C8B-B14F-4D97-AF65-F5344CB8AC3E}">
        <p14:creationId xmlns:p14="http://schemas.microsoft.com/office/powerpoint/2010/main" val="3987737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三项交互关系展示</a:t>
            </a:r>
            <a:endParaRPr lang="zh-CN" altLang="en-US" sz="3200" dirty="0">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67607" y="744656"/>
            <a:ext cx="460829"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3864565" y="1127293"/>
            <a:ext cx="1298241" cy="4262673"/>
            <a:chOff x="3864565" y="1127293"/>
            <a:chExt cx="1298241" cy="4262673"/>
          </a:xfrm>
        </p:grpSpPr>
        <p:sp>
          <p:nvSpPr>
            <p:cNvPr id="25" name="梯形 24"/>
            <p:cNvSpPr/>
            <p:nvPr/>
          </p:nvSpPr>
          <p:spPr>
            <a:xfrm rot="18000000">
              <a:off x="2581527" y="2808687"/>
              <a:ext cx="4262673" cy="899885"/>
            </a:xfrm>
            <a:prstGeom prst="trapezoid">
              <a:avLst>
                <a:gd name="adj" fmla="val 54602"/>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64565" y="3721480"/>
              <a:ext cx="667657" cy="667657"/>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rgbClr val="262626"/>
                  </a:solidFill>
                </a:rPr>
                <a:t>3</a:t>
              </a:r>
              <a:endParaRPr lang="zh-CN" altLang="en-US" sz="4000" dirty="0">
                <a:solidFill>
                  <a:srgbClr val="262626"/>
                </a:solidFill>
              </a:endParaRPr>
            </a:p>
          </p:txBody>
        </p:sp>
        <p:sp>
          <p:nvSpPr>
            <p:cNvPr id="35" name="矩形 34"/>
            <p:cNvSpPr/>
            <p:nvPr/>
          </p:nvSpPr>
          <p:spPr>
            <a:xfrm rot="18050267">
              <a:off x="3919680" y="2733518"/>
              <a:ext cx="2031325"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输入你需要的内容</a:t>
              </a:r>
              <a:endParaRPr lang="zh-CN" altLang="en-US" b="1" dirty="0">
                <a:solidFill>
                  <a:schemeClr val="bg1"/>
                </a:solidFill>
              </a:endParaRPr>
            </a:p>
          </p:txBody>
        </p:sp>
      </p:grpSp>
      <p:grpSp>
        <p:nvGrpSpPr>
          <p:cNvPr id="37" name="组合 36"/>
          <p:cNvGrpSpPr/>
          <p:nvPr/>
        </p:nvGrpSpPr>
        <p:grpSpPr>
          <a:xfrm>
            <a:off x="3503433" y="4458397"/>
            <a:ext cx="4294506" cy="899885"/>
            <a:chOff x="3503433" y="4458397"/>
            <a:chExt cx="4294506" cy="899885"/>
          </a:xfrm>
        </p:grpSpPr>
        <p:sp>
          <p:nvSpPr>
            <p:cNvPr id="27" name="梯形 26"/>
            <p:cNvSpPr/>
            <p:nvPr/>
          </p:nvSpPr>
          <p:spPr>
            <a:xfrm rot="10800000">
              <a:off x="3503433" y="4458397"/>
              <a:ext cx="4294506" cy="899885"/>
            </a:xfrm>
            <a:prstGeom prst="trapezoid">
              <a:avLst>
                <a:gd name="adj" fmla="val 54602"/>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219182" y="4558665"/>
              <a:ext cx="667657" cy="667657"/>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rgbClr val="262626"/>
                  </a:solidFill>
                  <a:latin typeface="微软雅黑" panose="020B0503020204020204" pitchFamily="34" charset="-122"/>
                  <a:ea typeface="微软雅黑" panose="020B0503020204020204" pitchFamily="34" charset="-122"/>
                </a:rPr>
                <a:t>2</a:t>
              </a:r>
              <a:endParaRPr lang="zh-CN" altLang="en-US" sz="4000" dirty="0">
                <a:solidFill>
                  <a:srgbClr val="262626"/>
                </a:solidFill>
                <a:latin typeface="微软雅黑" panose="020B0503020204020204" pitchFamily="34" charset="-122"/>
                <a:ea typeface="微软雅黑" panose="020B0503020204020204" pitchFamily="34" charset="-122"/>
              </a:endParaRPr>
            </a:p>
          </p:txBody>
        </p:sp>
        <p:sp>
          <p:nvSpPr>
            <p:cNvPr id="34" name="矩形 33"/>
            <p:cNvSpPr/>
            <p:nvPr/>
          </p:nvSpPr>
          <p:spPr>
            <a:xfrm>
              <a:off x="3910324" y="4689214"/>
              <a:ext cx="2031325"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输入你需要的内容</a:t>
              </a:r>
              <a:endParaRPr lang="zh-CN" altLang="en-US" b="1" dirty="0">
                <a:solidFill>
                  <a:schemeClr val="bg1"/>
                </a:solidFill>
              </a:endParaRPr>
            </a:p>
          </p:txBody>
        </p:sp>
      </p:grpSp>
      <p:grpSp>
        <p:nvGrpSpPr>
          <p:cNvPr id="36" name="组合 35"/>
          <p:cNvGrpSpPr/>
          <p:nvPr/>
        </p:nvGrpSpPr>
        <p:grpSpPr>
          <a:xfrm>
            <a:off x="5762171" y="1113941"/>
            <a:ext cx="1293025" cy="4305356"/>
            <a:chOff x="5762171" y="1113941"/>
            <a:chExt cx="1293025" cy="4305356"/>
          </a:xfrm>
        </p:grpSpPr>
        <p:sp>
          <p:nvSpPr>
            <p:cNvPr id="26" name="梯形 25"/>
            <p:cNvSpPr/>
            <p:nvPr/>
          </p:nvSpPr>
          <p:spPr>
            <a:xfrm rot="3600000">
              <a:off x="4452576" y="2816676"/>
              <a:ext cx="4305356" cy="899885"/>
            </a:xfrm>
            <a:prstGeom prst="trapezoid">
              <a:avLst>
                <a:gd name="adj" fmla="val 54602"/>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762171" y="1971048"/>
              <a:ext cx="667657" cy="667657"/>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solidFill>
                    <a:srgbClr val="262626"/>
                  </a:solidFill>
                  <a:latin typeface="微软雅黑" panose="020B0503020204020204" pitchFamily="34" charset="-122"/>
                  <a:ea typeface="微软雅黑" panose="020B0503020204020204" pitchFamily="34" charset="-122"/>
                </a:rPr>
                <a:t>1</a:t>
              </a:r>
              <a:endParaRPr lang="zh-CN" altLang="en-US" sz="4000" dirty="0">
                <a:solidFill>
                  <a:srgbClr val="262626"/>
                </a:solidFill>
                <a:latin typeface="微软雅黑" panose="020B0503020204020204" pitchFamily="34" charset="-122"/>
                <a:ea typeface="微软雅黑" panose="020B0503020204020204" pitchFamily="34" charset="-122"/>
              </a:endParaRPr>
            </a:p>
          </p:txBody>
        </p:sp>
        <p:sp>
          <p:nvSpPr>
            <p:cNvPr id="33" name="矩形 32"/>
            <p:cNvSpPr/>
            <p:nvPr/>
          </p:nvSpPr>
          <p:spPr>
            <a:xfrm rot="3574355">
              <a:off x="5775449" y="3385017"/>
              <a:ext cx="2031325"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输入你需要的内容</a:t>
              </a:r>
              <a:endParaRPr lang="zh-CN" altLang="en-US" b="1" dirty="0">
                <a:solidFill>
                  <a:schemeClr val="bg1"/>
                </a:solidFill>
              </a:endParaRPr>
            </a:p>
          </p:txBody>
        </p:sp>
      </p:grpSp>
    </p:spTree>
    <p:extLst>
      <p:ext uri="{BB962C8B-B14F-4D97-AF65-F5344CB8AC3E}">
        <p14:creationId xmlns:p14="http://schemas.microsoft.com/office/powerpoint/2010/main" val="3283450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1" name="图片 9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982" name="流程图: 过程 981"/>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3" name="流程图: 过程 982"/>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4" name="文本框 983"/>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三项交互关系展示</a:t>
            </a:r>
            <a:endParaRPr lang="zh-CN" altLang="en-US" sz="3200" dirty="0">
              <a:latin typeface="汉仪长宋简" panose="02010609000101010101" pitchFamily="49" charset="-122"/>
              <a:ea typeface="汉仪长宋简" panose="02010609000101010101" pitchFamily="49" charset="-122"/>
            </a:endParaRPr>
          </a:p>
        </p:txBody>
      </p:sp>
      <p:grpSp>
        <p:nvGrpSpPr>
          <p:cNvPr id="985" name="组合 984"/>
          <p:cNvGrpSpPr/>
          <p:nvPr/>
        </p:nvGrpSpPr>
        <p:grpSpPr>
          <a:xfrm>
            <a:off x="267607" y="744656"/>
            <a:ext cx="460829" cy="449943"/>
            <a:chOff x="5355771" y="2077796"/>
            <a:chExt cx="460829" cy="449943"/>
          </a:xfrm>
        </p:grpSpPr>
        <p:sp>
          <p:nvSpPr>
            <p:cNvPr id="986" name="矩形 985"/>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7" name="矩形 986"/>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9" name="组合 998"/>
          <p:cNvGrpSpPr/>
          <p:nvPr/>
        </p:nvGrpSpPr>
        <p:grpSpPr>
          <a:xfrm>
            <a:off x="790934" y="1841937"/>
            <a:ext cx="10639159" cy="3758900"/>
            <a:chOff x="439056" y="1929467"/>
            <a:chExt cx="10639159" cy="3758900"/>
          </a:xfrm>
        </p:grpSpPr>
        <p:grpSp>
          <p:nvGrpSpPr>
            <p:cNvPr id="980" name="组合 979"/>
            <p:cNvGrpSpPr/>
            <p:nvPr/>
          </p:nvGrpSpPr>
          <p:grpSpPr>
            <a:xfrm rot="18900000">
              <a:off x="4206979" y="1929467"/>
              <a:ext cx="3271270" cy="3260745"/>
              <a:chOff x="3753871" y="2557462"/>
              <a:chExt cx="3629592" cy="3617914"/>
            </a:xfrm>
          </p:grpSpPr>
          <p:sp>
            <p:nvSpPr>
              <p:cNvPr id="780" name="Freeform 776"/>
              <p:cNvSpPr>
                <a:spLocks/>
              </p:cNvSpPr>
              <p:nvPr/>
            </p:nvSpPr>
            <p:spPr bwMode="auto">
              <a:xfrm>
                <a:off x="6646863" y="2557463"/>
                <a:ext cx="736600" cy="3617913"/>
              </a:xfrm>
              <a:custGeom>
                <a:avLst/>
                <a:gdLst>
                  <a:gd name="T0" fmla="*/ 464 w 464"/>
                  <a:gd name="T1" fmla="*/ 1828 h 2279"/>
                  <a:gd name="T2" fmla="*/ 464 w 464"/>
                  <a:gd name="T3" fmla="*/ 451 h 2279"/>
                  <a:gd name="T4" fmla="*/ 0 w 464"/>
                  <a:gd name="T5" fmla="*/ 0 h 2279"/>
                  <a:gd name="T6" fmla="*/ 0 w 464"/>
                  <a:gd name="T7" fmla="*/ 2279 h 2279"/>
                  <a:gd name="T8" fmla="*/ 464 w 464"/>
                  <a:gd name="T9" fmla="*/ 1828 h 2279"/>
                </a:gdLst>
                <a:ahLst/>
                <a:cxnLst>
                  <a:cxn ang="0">
                    <a:pos x="T0" y="T1"/>
                  </a:cxn>
                  <a:cxn ang="0">
                    <a:pos x="T2" y="T3"/>
                  </a:cxn>
                  <a:cxn ang="0">
                    <a:pos x="T4" y="T5"/>
                  </a:cxn>
                  <a:cxn ang="0">
                    <a:pos x="T6" y="T7"/>
                  </a:cxn>
                  <a:cxn ang="0">
                    <a:pos x="T8" y="T9"/>
                  </a:cxn>
                </a:cxnLst>
                <a:rect l="0" t="0" r="r" b="b"/>
                <a:pathLst>
                  <a:path w="464" h="2279">
                    <a:moveTo>
                      <a:pt x="464" y="1828"/>
                    </a:moveTo>
                    <a:lnTo>
                      <a:pt x="464" y="451"/>
                    </a:lnTo>
                    <a:lnTo>
                      <a:pt x="0" y="0"/>
                    </a:lnTo>
                    <a:lnTo>
                      <a:pt x="0" y="2279"/>
                    </a:lnTo>
                    <a:lnTo>
                      <a:pt x="464" y="1828"/>
                    </a:lnTo>
                    <a:close/>
                  </a:path>
                </a:pathLst>
              </a:custGeom>
              <a:solidFill>
                <a:srgbClr val="EEBB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782" name="Freeform 778"/>
              <p:cNvSpPr>
                <a:spLocks/>
              </p:cNvSpPr>
              <p:nvPr/>
            </p:nvSpPr>
            <p:spPr bwMode="auto">
              <a:xfrm>
                <a:off x="3757613" y="5459413"/>
                <a:ext cx="3625850" cy="715963"/>
              </a:xfrm>
              <a:custGeom>
                <a:avLst/>
                <a:gdLst>
                  <a:gd name="T0" fmla="*/ 0 w 2284"/>
                  <a:gd name="T1" fmla="*/ 0 h 451"/>
                  <a:gd name="T2" fmla="*/ 452 w 2284"/>
                  <a:gd name="T3" fmla="*/ 451 h 451"/>
                  <a:gd name="T4" fmla="*/ 1820 w 2284"/>
                  <a:gd name="T5" fmla="*/ 451 h 451"/>
                  <a:gd name="T6" fmla="*/ 2284 w 2284"/>
                  <a:gd name="T7" fmla="*/ 0 h 451"/>
                  <a:gd name="T8" fmla="*/ 0 w 2284"/>
                  <a:gd name="T9" fmla="*/ 0 h 451"/>
                </a:gdLst>
                <a:ahLst/>
                <a:cxnLst>
                  <a:cxn ang="0">
                    <a:pos x="T0" y="T1"/>
                  </a:cxn>
                  <a:cxn ang="0">
                    <a:pos x="T2" y="T3"/>
                  </a:cxn>
                  <a:cxn ang="0">
                    <a:pos x="T4" y="T5"/>
                  </a:cxn>
                  <a:cxn ang="0">
                    <a:pos x="T6" y="T7"/>
                  </a:cxn>
                  <a:cxn ang="0">
                    <a:pos x="T8" y="T9"/>
                  </a:cxn>
                </a:cxnLst>
                <a:rect l="0" t="0" r="r" b="b"/>
                <a:pathLst>
                  <a:path w="2284" h="451">
                    <a:moveTo>
                      <a:pt x="0" y="0"/>
                    </a:moveTo>
                    <a:lnTo>
                      <a:pt x="452" y="451"/>
                    </a:lnTo>
                    <a:lnTo>
                      <a:pt x="1820" y="451"/>
                    </a:lnTo>
                    <a:lnTo>
                      <a:pt x="2284" y="0"/>
                    </a:lnTo>
                    <a:lnTo>
                      <a:pt x="0" y="0"/>
                    </a:lnTo>
                    <a:close/>
                  </a:path>
                </a:pathLst>
              </a:custGeom>
              <a:solidFill>
                <a:srgbClr val="C6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780"/>
              <p:cNvSpPr>
                <a:spLocks/>
              </p:cNvSpPr>
              <p:nvPr/>
            </p:nvSpPr>
            <p:spPr bwMode="auto">
              <a:xfrm>
                <a:off x="3753871" y="2557463"/>
                <a:ext cx="717550" cy="3617913"/>
              </a:xfrm>
              <a:custGeom>
                <a:avLst/>
                <a:gdLst>
                  <a:gd name="T0" fmla="*/ 0 w 452"/>
                  <a:gd name="T1" fmla="*/ 451 h 2279"/>
                  <a:gd name="T2" fmla="*/ 0 w 452"/>
                  <a:gd name="T3" fmla="*/ 1828 h 2279"/>
                  <a:gd name="T4" fmla="*/ 452 w 452"/>
                  <a:gd name="T5" fmla="*/ 2279 h 2279"/>
                  <a:gd name="T6" fmla="*/ 452 w 452"/>
                  <a:gd name="T7" fmla="*/ 0 h 2279"/>
                  <a:gd name="T8" fmla="*/ 0 w 452"/>
                  <a:gd name="T9" fmla="*/ 451 h 2279"/>
                </a:gdLst>
                <a:ahLst/>
                <a:cxnLst>
                  <a:cxn ang="0">
                    <a:pos x="T0" y="T1"/>
                  </a:cxn>
                  <a:cxn ang="0">
                    <a:pos x="T2" y="T3"/>
                  </a:cxn>
                  <a:cxn ang="0">
                    <a:pos x="T4" y="T5"/>
                  </a:cxn>
                  <a:cxn ang="0">
                    <a:pos x="T6" y="T7"/>
                  </a:cxn>
                  <a:cxn ang="0">
                    <a:pos x="T8" y="T9"/>
                  </a:cxn>
                </a:cxnLst>
                <a:rect l="0" t="0" r="r" b="b"/>
                <a:pathLst>
                  <a:path w="452" h="2279">
                    <a:moveTo>
                      <a:pt x="0" y="451"/>
                    </a:moveTo>
                    <a:lnTo>
                      <a:pt x="0" y="1828"/>
                    </a:lnTo>
                    <a:lnTo>
                      <a:pt x="452" y="2279"/>
                    </a:lnTo>
                    <a:lnTo>
                      <a:pt x="452" y="0"/>
                    </a:lnTo>
                    <a:lnTo>
                      <a:pt x="0" y="451"/>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782"/>
              <p:cNvSpPr>
                <a:spLocks/>
              </p:cNvSpPr>
              <p:nvPr/>
            </p:nvSpPr>
            <p:spPr bwMode="auto">
              <a:xfrm>
                <a:off x="3753871" y="2557462"/>
                <a:ext cx="2889250" cy="715963"/>
              </a:xfrm>
              <a:custGeom>
                <a:avLst/>
                <a:gdLst>
                  <a:gd name="T0" fmla="*/ 916 w 1820"/>
                  <a:gd name="T1" fmla="*/ 0 h 451"/>
                  <a:gd name="T2" fmla="*/ 452 w 1820"/>
                  <a:gd name="T3" fmla="*/ 0 h 451"/>
                  <a:gd name="T4" fmla="*/ 0 w 1820"/>
                  <a:gd name="T5" fmla="*/ 451 h 451"/>
                  <a:gd name="T6" fmla="*/ 452 w 1820"/>
                  <a:gd name="T7" fmla="*/ 451 h 451"/>
                  <a:gd name="T8" fmla="*/ 916 w 1820"/>
                  <a:gd name="T9" fmla="*/ 451 h 451"/>
                  <a:gd name="T10" fmla="*/ 1820 w 1820"/>
                  <a:gd name="T11" fmla="*/ 451 h 451"/>
                  <a:gd name="T12" fmla="*/ 1820 w 1820"/>
                  <a:gd name="T13" fmla="*/ 0 h 451"/>
                  <a:gd name="T14" fmla="*/ 916 w 1820"/>
                  <a:gd name="T15" fmla="*/ 0 h 4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0" h="451">
                    <a:moveTo>
                      <a:pt x="916" y="0"/>
                    </a:moveTo>
                    <a:lnTo>
                      <a:pt x="452" y="0"/>
                    </a:lnTo>
                    <a:lnTo>
                      <a:pt x="0" y="451"/>
                    </a:lnTo>
                    <a:lnTo>
                      <a:pt x="452" y="451"/>
                    </a:lnTo>
                    <a:lnTo>
                      <a:pt x="916" y="451"/>
                    </a:lnTo>
                    <a:lnTo>
                      <a:pt x="1820" y="451"/>
                    </a:lnTo>
                    <a:lnTo>
                      <a:pt x="1820" y="0"/>
                    </a:lnTo>
                    <a:lnTo>
                      <a:pt x="916" y="0"/>
                    </a:lnTo>
                    <a:close/>
                  </a:path>
                </a:pathLst>
              </a:custGeom>
              <a:solidFill>
                <a:srgbClr val="9A1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     01</a:t>
                </a:r>
                <a:endParaRPr lang="zh-CN" altLang="en-US" sz="4000" dirty="0">
                  <a:solidFill>
                    <a:schemeClr val="bg1"/>
                  </a:solidFill>
                  <a:latin typeface="微软雅黑" panose="020B0503020204020204" pitchFamily="34" charset="-122"/>
                  <a:ea typeface="微软雅黑" panose="020B0503020204020204" pitchFamily="34" charset="-122"/>
                </a:endParaRPr>
              </a:p>
            </p:txBody>
          </p:sp>
        </p:grpSp>
        <p:sp>
          <p:nvSpPr>
            <p:cNvPr id="988" name="文本框 987"/>
            <p:cNvSpPr txBox="1"/>
            <p:nvPr/>
          </p:nvSpPr>
          <p:spPr>
            <a:xfrm rot="2571661">
              <a:off x="5493947" y="2163459"/>
              <a:ext cx="2381988"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02</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989" name="文本框 988"/>
            <p:cNvSpPr txBox="1"/>
            <p:nvPr/>
          </p:nvSpPr>
          <p:spPr>
            <a:xfrm rot="7996481">
              <a:off x="5666538" y="4028827"/>
              <a:ext cx="2381988"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03</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990" name="文本框 989"/>
            <p:cNvSpPr txBox="1"/>
            <p:nvPr/>
          </p:nvSpPr>
          <p:spPr>
            <a:xfrm rot="13508801">
              <a:off x="3741583" y="4143430"/>
              <a:ext cx="2381988"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04</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991" name="文本框 990"/>
            <p:cNvSpPr txBox="1"/>
            <p:nvPr/>
          </p:nvSpPr>
          <p:spPr>
            <a:xfrm>
              <a:off x="439056" y="2398380"/>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992" name="文本框 991"/>
            <p:cNvSpPr txBox="1"/>
            <p:nvPr/>
          </p:nvSpPr>
          <p:spPr>
            <a:xfrm>
              <a:off x="439056" y="4555231"/>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993" name="文本框 992"/>
            <p:cNvSpPr txBox="1"/>
            <p:nvPr/>
          </p:nvSpPr>
          <p:spPr>
            <a:xfrm>
              <a:off x="8716922" y="4555231"/>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994" name="文本框 993"/>
            <p:cNvSpPr txBox="1"/>
            <p:nvPr/>
          </p:nvSpPr>
          <p:spPr>
            <a:xfrm>
              <a:off x="8716922" y="2424500"/>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995" name="矩形 994"/>
            <p:cNvSpPr/>
            <p:nvPr/>
          </p:nvSpPr>
          <p:spPr>
            <a:xfrm>
              <a:off x="523311" y="2055168"/>
              <a:ext cx="2031325" cy="369332"/>
            </a:xfrm>
            <a:prstGeom prst="rect">
              <a:avLst/>
            </a:prstGeom>
          </p:spPr>
          <p:txBody>
            <a:bodyPr wrap="none">
              <a:spAutoFit/>
            </a:bodyPr>
            <a:lstStyle/>
            <a:p>
              <a:r>
                <a:rPr lang="zh-CN" altLang="en-US" b="1" dirty="0" smtClean="0">
                  <a:solidFill>
                    <a:srgbClr val="9A1721"/>
                  </a:solidFill>
                  <a:latin typeface="微软雅黑" panose="020B0503020204020204" pitchFamily="34" charset="-122"/>
                  <a:ea typeface="微软雅黑" panose="020B0503020204020204" pitchFamily="34" charset="-122"/>
                </a:rPr>
                <a:t>输入</a:t>
              </a:r>
              <a:r>
                <a:rPr lang="zh-CN" altLang="en-US" b="1" dirty="0">
                  <a:solidFill>
                    <a:srgbClr val="9A1721"/>
                  </a:solidFill>
                  <a:latin typeface="微软雅黑" panose="020B0503020204020204" pitchFamily="34" charset="-122"/>
                  <a:ea typeface="微软雅黑" panose="020B0503020204020204" pitchFamily="34" charset="-122"/>
                </a:rPr>
                <a:t>你需要的内容</a:t>
              </a:r>
              <a:endParaRPr lang="zh-CN" altLang="en-US" b="1" dirty="0">
                <a:solidFill>
                  <a:srgbClr val="9A1721"/>
                </a:solidFill>
              </a:endParaRPr>
            </a:p>
          </p:txBody>
        </p:sp>
        <p:sp>
          <p:nvSpPr>
            <p:cNvPr id="996" name="矩形 995"/>
            <p:cNvSpPr/>
            <p:nvPr/>
          </p:nvSpPr>
          <p:spPr>
            <a:xfrm>
              <a:off x="523311" y="4242630"/>
              <a:ext cx="2031325" cy="369332"/>
            </a:xfrm>
            <a:prstGeom prst="rect">
              <a:avLst/>
            </a:prstGeom>
          </p:spPr>
          <p:txBody>
            <a:bodyPr wrap="none">
              <a:spAutoFit/>
            </a:bodyPr>
            <a:lstStyle/>
            <a:p>
              <a:r>
                <a:rPr lang="zh-CN" altLang="en-US" b="1" dirty="0" smtClean="0">
                  <a:solidFill>
                    <a:srgbClr val="9A1721"/>
                  </a:solidFill>
                  <a:latin typeface="微软雅黑" panose="020B0503020204020204" pitchFamily="34" charset="-122"/>
                  <a:ea typeface="微软雅黑" panose="020B0503020204020204" pitchFamily="34" charset="-122"/>
                </a:rPr>
                <a:t>输入</a:t>
              </a:r>
              <a:r>
                <a:rPr lang="zh-CN" altLang="en-US" b="1" dirty="0">
                  <a:solidFill>
                    <a:srgbClr val="9A1721"/>
                  </a:solidFill>
                  <a:latin typeface="微软雅黑" panose="020B0503020204020204" pitchFamily="34" charset="-122"/>
                  <a:ea typeface="微软雅黑" panose="020B0503020204020204" pitchFamily="34" charset="-122"/>
                </a:rPr>
                <a:t>你需要的内容</a:t>
              </a:r>
              <a:endParaRPr lang="zh-CN" altLang="en-US" b="1" dirty="0">
                <a:solidFill>
                  <a:srgbClr val="9A1721"/>
                </a:solidFill>
              </a:endParaRPr>
            </a:p>
          </p:txBody>
        </p:sp>
        <p:sp>
          <p:nvSpPr>
            <p:cNvPr id="997" name="矩形 996"/>
            <p:cNvSpPr/>
            <p:nvPr/>
          </p:nvSpPr>
          <p:spPr>
            <a:xfrm>
              <a:off x="8813723" y="4242630"/>
              <a:ext cx="2031325" cy="369332"/>
            </a:xfrm>
            <a:prstGeom prst="rect">
              <a:avLst/>
            </a:prstGeom>
          </p:spPr>
          <p:txBody>
            <a:bodyPr wrap="none">
              <a:spAutoFit/>
            </a:bodyPr>
            <a:lstStyle/>
            <a:p>
              <a:r>
                <a:rPr lang="zh-CN" altLang="en-US" b="1" dirty="0" smtClean="0">
                  <a:solidFill>
                    <a:srgbClr val="9A1721"/>
                  </a:solidFill>
                  <a:latin typeface="微软雅黑" panose="020B0503020204020204" pitchFamily="34" charset="-122"/>
                  <a:ea typeface="微软雅黑" panose="020B0503020204020204" pitchFamily="34" charset="-122"/>
                </a:rPr>
                <a:t>输入</a:t>
              </a:r>
              <a:r>
                <a:rPr lang="zh-CN" altLang="en-US" b="1" dirty="0">
                  <a:solidFill>
                    <a:srgbClr val="9A1721"/>
                  </a:solidFill>
                  <a:latin typeface="微软雅黑" panose="020B0503020204020204" pitchFamily="34" charset="-122"/>
                  <a:ea typeface="微软雅黑" panose="020B0503020204020204" pitchFamily="34" charset="-122"/>
                </a:rPr>
                <a:t>你需要的内容</a:t>
              </a:r>
              <a:endParaRPr lang="zh-CN" altLang="en-US" b="1" dirty="0">
                <a:solidFill>
                  <a:srgbClr val="9A1721"/>
                </a:solidFill>
              </a:endParaRPr>
            </a:p>
          </p:txBody>
        </p:sp>
        <p:sp>
          <p:nvSpPr>
            <p:cNvPr id="998" name="矩形 997"/>
            <p:cNvSpPr/>
            <p:nvPr/>
          </p:nvSpPr>
          <p:spPr>
            <a:xfrm>
              <a:off x="8813722" y="2083534"/>
              <a:ext cx="2031325" cy="369332"/>
            </a:xfrm>
            <a:prstGeom prst="rect">
              <a:avLst/>
            </a:prstGeom>
          </p:spPr>
          <p:txBody>
            <a:bodyPr wrap="none">
              <a:spAutoFit/>
            </a:bodyPr>
            <a:lstStyle/>
            <a:p>
              <a:r>
                <a:rPr lang="zh-CN" altLang="en-US" b="1" dirty="0" smtClean="0">
                  <a:solidFill>
                    <a:srgbClr val="9A1721"/>
                  </a:solidFill>
                  <a:latin typeface="微软雅黑" panose="020B0503020204020204" pitchFamily="34" charset="-122"/>
                  <a:ea typeface="微软雅黑" panose="020B0503020204020204" pitchFamily="34" charset="-122"/>
                </a:rPr>
                <a:t>输入</a:t>
              </a:r>
              <a:r>
                <a:rPr lang="zh-CN" altLang="en-US" b="1" dirty="0">
                  <a:solidFill>
                    <a:srgbClr val="9A1721"/>
                  </a:solidFill>
                  <a:latin typeface="微软雅黑" panose="020B0503020204020204" pitchFamily="34" charset="-122"/>
                  <a:ea typeface="微软雅黑" panose="020B0503020204020204" pitchFamily="34" charset="-122"/>
                </a:rPr>
                <a:t>你需要的内容</a:t>
              </a:r>
              <a:endParaRPr lang="zh-CN" altLang="en-US" b="1" dirty="0">
                <a:solidFill>
                  <a:srgbClr val="9A1721"/>
                </a:solidFill>
              </a:endParaRPr>
            </a:p>
          </p:txBody>
        </p:sp>
      </p:grpSp>
    </p:spTree>
    <p:extLst>
      <p:ext uri="{BB962C8B-B14F-4D97-AF65-F5344CB8AC3E}">
        <p14:creationId xmlns:p14="http://schemas.microsoft.com/office/powerpoint/2010/main" val="1869211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时间展示</a:t>
            </a:r>
            <a:endParaRPr lang="zh-CN" altLang="en-US" sz="3200" dirty="0">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67607" y="744656"/>
            <a:ext cx="460829"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Rectangle 853"/>
          <p:cNvSpPr>
            <a:spLocks noChangeArrowheads="1"/>
          </p:cNvSpPr>
          <p:nvPr/>
        </p:nvSpPr>
        <p:spPr bwMode="auto">
          <a:xfrm>
            <a:off x="461168" y="3712604"/>
            <a:ext cx="11269663" cy="76200"/>
          </a:xfrm>
          <a:prstGeom prst="rect">
            <a:avLst/>
          </a:prstGeom>
          <a:solidFill>
            <a:srgbClr val="9A172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椭圆 18"/>
          <p:cNvSpPr/>
          <p:nvPr/>
        </p:nvSpPr>
        <p:spPr>
          <a:xfrm>
            <a:off x="2321653" y="3662652"/>
            <a:ext cx="184890" cy="176101"/>
          </a:xfrm>
          <a:prstGeom prst="ellipse">
            <a:avLst/>
          </a:prstGeom>
          <a:solidFill>
            <a:schemeClr val="bg1"/>
          </a:solidFill>
          <a:ln w="38100">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580603" y="3662651"/>
            <a:ext cx="184890" cy="176101"/>
          </a:xfrm>
          <a:prstGeom prst="ellipse">
            <a:avLst/>
          </a:prstGeom>
          <a:solidFill>
            <a:schemeClr val="bg1"/>
          </a:solidFill>
          <a:ln w="38100">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821689" y="3662651"/>
            <a:ext cx="184890" cy="176101"/>
          </a:xfrm>
          <a:prstGeom prst="ellipse">
            <a:avLst/>
          </a:prstGeom>
          <a:solidFill>
            <a:schemeClr val="bg1"/>
          </a:solidFill>
          <a:ln w="38100">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062775" y="3662651"/>
            <a:ext cx="184890" cy="176101"/>
          </a:xfrm>
          <a:prstGeom prst="ellipse">
            <a:avLst/>
          </a:prstGeom>
          <a:solidFill>
            <a:schemeClr val="bg1"/>
          </a:solidFill>
          <a:ln w="38100">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036430" y="3987352"/>
            <a:ext cx="755335" cy="369332"/>
          </a:xfrm>
          <a:prstGeom prst="rect">
            <a:avLst/>
          </a:prstGeom>
        </p:spPr>
        <p:txBody>
          <a:bodyPr wrap="none">
            <a:spAutoFit/>
          </a:bodyPr>
          <a:lstStyle/>
          <a:p>
            <a:r>
              <a:rPr lang="en-US" altLang="zh-CN" b="1" dirty="0" smtClean="0">
                <a:solidFill>
                  <a:srgbClr val="9A1721"/>
                </a:solidFill>
                <a:latin typeface="微软雅黑" panose="020B0503020204020204" pitchFamily="34" charset="-122"/>
                <a:ea typeface="微软雅黑" panose="020B0503020204020204" pitchFamily="34" charset="-122"/>
              </a:rPr>
              <a:t>2013</a:t>
            </a:r>
            <a:endParaRPr lang="zh-CN" altLang="en-US" b="1" dirty="0">
              <a:solidFill>
                <a:srgbClr val="9A1721"/>
              </a:solidFill>
            </a:endParaRPr>
          </a:p>
        </p:txBody>
      </p:sp>
      <p:sp>
        <p:nvSpPr>
          <p:cNvPr id="24" name="矩形 23"/>
          <p:cNvSpPr/>
          <p:nvPr/>
        </p:nvSpPr>
        <p:spPr>
          <a:xfrm>
            <a:off x="4295380" y="3987352"/>
            <a:ext cx="755335" cy="369332"/>
          </a:xfrm>
          <a:prstGeom prst="rect">
            <a:avLst/>
          </a:prstGeom>
        </p:spPr>
        <p:txBody>
          <a:bodyPr wrap="none">
            <a:spAutoFit/>
          </a:bodyPr>
          <a:lstStyle/>
          <a:p>
            <a:r>
              <a:rPr lang="en-US" altLang="zh-CN" b="1" dirty="0" smtClean="0">
                <a:solidFill>
                  <a:srgbClr val="9A1721"/>
                </a:solidFill>
                <a:latin typeface="微软雅黑" panose="020B0503020204020204" pitchFamily="34" charset="-122"/>
                <a:ea typeface="微软雅黑" panose="020B0503020204020204" pitchFamily="34" charset="-122"/>
              </a:rPr>
              <a:t>2014</a:t>
            </a:r>
            <a:endParaRPr lang="zh-CN" altLang="en-US" b="1" dirty="0">
              <a:solidFill>
                <a:srgbClr val="9A1721"/>
              </a:solidFill>
            </a:endParaRPr>
          </a:p>
        </p:txBody>
      </p:sp>
      <p:sp>
        <p:nvSpPr>
          <p:cNvPr id="25" name="矩形 24"/>
          <p:cNvSpPr/>
          <p:nvPr/>
        </p:nvSpPr>
        <p:spPr>
          <a:xfrm>
            <a:off x="6536466" y="3987352"/>
            <a:ext cx="755335" cy="369332"/>
          </a:xfrm>
          <a:prstGeom prst="rect">
            <a:avLst/>
          </a:prstGeom>
        </p:spPr>
        <p:txBody>
          <a:bodyPr wrap="none">
            <a:spAutoFit/>
          </a:bodyPr>
          <a:lstStyle/>
          <a:p>
            <a:r>
              <a:rPr lang="en-US" altLang="zh-CN" b="1" dirty="0" smtClean="0">
                <a:solidFill>
                  <a:srgbClr val="9A1721"/>
                </a:solidFill>
                <a:latin typeface="微软雅黑" panose="020B0503020204020204" pitchFamily="34" charset="-122"/>
                <a:ea typeface="微软雅黑" panose="020B0503020204020204" pitchFamily="34" charset="-122"/>
              </a:rPr>
              <a:t>2015</a:t>
            </a:r>
            <a:endParaRPr lang="zh-CN" altLang="en-US" b="1" dirty="0">
              <a:solidFill>
                <a:srgbClr val="9A1721"/>
              </a:solidFill>
            </a:endParaRPr>
          </a:p>
        </p:txBody>
      </p:sp>
      <p:sp>
        <p:nvSpPr>
          <p:cNvPr id="26" name="矩形 25"/>
          <p:cNvSpPr/>
          <p:nvPr/>
        </p:nvSpPr>
        <p:spPr>
          <a:xfrm>
            <a:off x="8777552" y="3987224"/>
            <a:ext cx="755335" cy="369332"/>
          </a:xfrm>
          <a:prstGeom prst="rect">
            <a:avLst/>
          </a:prstGeom>
        </p:spPr>
        <p:txBody>
          <a:bodyPr wrap="none">
            <a:spAutoFit/>
          </a:bodyPr>
          <a:lstStyle/>
          <a:p>
            <a:r>
              <a:rPr lang="en-US" altLang="zh-CN" b="1" dirty="0" smtClean="0">
                <a:solidFill>
                  <a:srgbClr val="9A1721"/>
                </a:solidFill>
                <a:latin typeface="微软雅黑" panose="020B0503020204020204" pitchFamily="34" charset="-122"/>
                <a:ea typeface="微软雅黑" panose="020B0503020204020204" pitchFamily="34" charset="-122"/>
              </a:rPr>
              <a:t>2016</a:t>
            </a:r>
            <a:endParaRPr lang="zh-CN" altLang="en-US" b="1" dirty="0">
              <a:solidFill>
                <a:srgbClr val="9A1721"/>
              </a:solidFill>
            </a:endParaRPr>
          </a:p>
        </p:txBody>
      </p:sp>
      <p:grpSp>
        <p:nvGrpSpPr>
          <p:cNvPr id="29" name="组合 28"/>
          <p:cNvGrpSpPr/>
          <p:nvPr/>
        </p:nvGrpSpPr>
        <p:grpSpPr>
          <a:xfrm>
            <a:off x="1663521" y="1850670"/>
            <a:ext cx="1501151" cy="1700455"/>
            <a:chOff x="1663521" y="1850670"/>
            <a:chExt cx="1501151" cy="1700455"/>
          </a:xfrm>
          <a:solidFill>
            <a:srgbClr val="EEBB33"/>
          </a:solidFill>
        </p:grpSpPr>
        <p:sp>
          <p:nvSpPr>
            <p:cNvPr id="27" name="流程图: 过程 26"/>
            <p:cNvSpPr/>
            <p:nvPr/>
          </p:nvSpPr>
          <p:spPr>
            <a:xfrm>
              <a:off x="1663521" y="1850670"/>
              <a:ext cx="1501151" cy="1522599"/>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2214374" y="3172450"/>
              <a:ext cx="399443" cy="37867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922471" y="1862922"/>
            <a:ext cx="1501151" cy="1700455"/>
            <a:chOff x="1663521" y="1850670"/>
            <a:chExt cx="1501151" cy="1700455"/>
          </a:xfrm>
        </p:grpSpPr>
        <p:sp>
          <p:nvSpPr>
            <p:cNvPr id="31" name="流程图: 过程 30"/>
            <p:cNvSpPr/>
            <p:nvPr/>
          </p:nvSpPr>
          <p:spPr>
            <a:xfrm>
              <a:off x="1663521" y="1850670"/>
              <a:ext cx="1501151" cy="1522599"/>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0800000">
              <a:off x="2214374" y="3172450"/>
              <a:ext cx="399443" cy="378675"/>
            </a:xfrm>
            <a:prstGeom prst="triangl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163557" y="1875125"/>
            <a:ext cx="1501151" cy="1700455"/>
            <a:chOff x="1663521" y="1850670"/>
            <a:chExt cx="1501151" cy="1700455"/>
          </a:xfrm>
        </p:grpSpPr>
        <p:sp>
          <p:nvSpPr>
            <p:cNvPr id="34" name="流程图: 过程 33"/>
            <p:cNvSpPr/>
            <p:nvPr/>
          </p:nvSpPr>
          <p:spPr>
            <a:xfrm>
              <a:off x="1663521" y="1850670"/>
              <a:ext cx="1501151" cy="1522599"/>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0800000">
              <a:off x="2214374" y="3172450"/>
              <a:ext cx="399443" cy="378675"/>
            </a:xfrm>
            <a:prstGeom prst="triangl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404643" y="1855939"/>
            <a:ext cx="1501151" cy="1700455"/>
            <a:chOff x="1663521" y="1850670"/>
            <a:chExt cx="1501151" cy="1700455"/>
          </a:xfrm>
        </p:grpSpPr>
        <p:sp>
          <p:nvSpPr>
            <p:cNvPr id="37" name="流程图: 过程 36"/>
            <p:cNvSpPr/>
            <p:nvPr/>
          </p:nvSpPr>
          <p:spPr>
            <a:xfrm>
              <a:off x="1663521" y="1850670"/>
              <a:ext cx="1501151" cy="1522599"/>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0800000">
              <a:off x="2214374" y="3172450"/>
              <a:ext cx="399443" cy="378675"/>
            </a:xfrm>
            <a:prstGeom prst="triangl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1766165" y="2101024"/>
            <a:ext cx="1279600" cy="1015663"/>
          </a:xfrm>
          <a:prstGeom prst="rect">
            <a:avLst/>
          </a:prstGeom>
          <a:noFill/>
        </p:spPr>
        <p:txBody>
          <a:bodyPr wrap="square" rtlCol="0">
            <a:spAutoFit/>
          </a:bodyPr>
          <a:lstStyle/>
          <a:p>
            <a:pPr algn="ctr"/>
            <a:r>
              <a:rPr lang="zh-CN" altLang="en-US" sz="2000" dirty="0">
                <a:solidFill>
                  <a:schemeClr val="bg1"/>
                </a:solidFill>
                <a:latin typeface="汉仪长宋简" panose="02010609000101010101" pitchFamily="49" charset="-122"/>
                <a:ea typeface="汉仪长宋简" panose="02010609000101010101" pitchFamily="49" charset="-122"/>
              </a:rPr>
              <a:t>填写主要</a:t>
            </a:r>
            <a:r>
              <a:rPr lang="zh-CN" altLang="en-US" sz="2000" dirty="0" smtClean="0">
                <a:solidFill>
                  <a:schemeClr val="bg1"/>
                </a:solidFill>
                <a:latin typeface="汉仪长宋简" panose="02010609000101010101" pitchFamily="49" charset="-122"/>
                <a:ea typeface="汉仪长宋简" panose="02010609000101010101" pitchFamily="49" charset="-122"/>
              </a:rPr>
              <a:t>事项</a:t>
            </a:r>
            <a:r>
              <a:rPr lang="zh-CN" altLang="en-US" sz="2000" dirty="0">
                <a:solidFill>
                  <a:schemeClr val="bg1"/>
                </a:solidFill>
                <a:latin typeface="汉仪长宋简" panose="02010609000101010101" pitchFamily="49" charset="-122"/>
                <a:ea typeface="汉仪长宋简" panose="02010609000101010101" pitchFamily="49" charset="-122"/>
              </a:rPr>
              <a:t>填写主要</a:t>
            </a:r>
            <a:r>
              <a:rPr lang="zh-CN" altLang="en-US" sz="2000" dirty="0" smtClean="0">
                <a:solidFill>
                  <a:schemeClr val="bg1"/>
                </a:solidFill>
                <a:latin typeface="汉仪长宋简" panose="02010609000101010101" pitchFamily="49" charset="-122"/>
                <a:ea typeface="汉仪长宋简" panose="02010609000101010101" pitchFamily="49" charset="-122"/>
              </a:rPr>
              <a:t>事项</a:t>
            </a:r>
            <a:endParaRPr lang="zh-CN" altLang="en-US" sz="2000" dirty="0">
              <a:solidFill>
                <a:schemeClr val="bg1"/>
              </a:solidFill>
              <a:latin typeface="汉仪长宋简" panose="02010609000101010101" pitchFamily="49" charset="-122"/>
              <a:ea typeface="汉仪长宋简" panose="02010609000101010101" pitchFamily="49" charset="-122"/>
            </a:endParaRPr>
          </a:p>
        </p:txBody>
      </p:sp>
      <p:sp>
        <p:nvSpPr>
          <p:cNvPr id="43" name="文本框 42"/>
          <p:cNvSpPr txBox="1"/>
          <p:nvPr/>
        </p:nvSpPr>
        <p:spPr>
          <a:xfrm>
            <a:off x="4033938" y="2139094"/>
            <a:ext cx="1279600" cy="1015663"/>
          </a:xfrm>
          <a:prstGeom prst="rect">
            <a:avLst/>
          </a:prstGeom>
          <a:noFill/>
        </p:spPr>
        <p:txBody>
          <a:bodyPr wrap="square" rtlCol="0">
            <a:spAutoFit/>
          </a:bodyPr>
          <a:lstStyle/>
          <a:p>
            <a:pPr algn="ctr"/>
            <a:r>
              <a:rPr lang="zh-CN" altLang="en-US" sz="2000" dirty="0">
                <a:solidFill>
                  <a:schemeClr val="bg1"/>
                </a:solidFill>
                <a:latin typeface="汉仪长宋简" panose="02010609000101010101" pitchFamily="49" charset="-122"/>
                <a:ea typeface="汉仪长宋简" panose="02010609000101010101" pitchFamily="49" charset="-122"/>
              </a:rPr>
              <a:t>填写主要</a:t>
            </a:r>
            <a:r>
              <a:rPr lang="zh-CN" altLang="en-US" sz="2000" dirty="0" smtClean="0">
                <a:solidFill>
                  <a:schemeClr val="bg1"/>
                </a:solidFill>
                <a:latin typeface="汉仪长宋简" panose="02010609000101010101" pitchFamily="49" charset="-122"/>
                <a:ea typeface="汉仪长宋简" panose="02010609000101010101" pitchFamily="49" charset="-122"/>
              </a:rPr>
              <a:t>事项</a:t>
            </a:r>
            <a:r>
              <a:rPr lang="zh-CN" altLang="en-US" sz="2000" dirty="0">
                <a:solidFill>
                  <a:schemeClr val="bg1"/>
                </a:solidFill>
                <a:latin typeface="汉仪长宋简" panose="02010609000101010101" pitchFamily="49" charset="-122"/>
                <a:ea typeface="汉仪长宋简" panose="02010609000101010101" pitchFamily="49" charset="-122"/>
              </a:rPr>
              <a:t>填写主要</a:t>
            </a:r>
            <a:r>
              <a:rPr lang="zh-CN" altLang="en-US" sz="2000" dirty="0" smtClean="0">
                <a:solidFill>
                  <a:schemeClr val="bg1"/>
                </a:solidFill>
                <a:latin typeface="汉仪长宋简" panose="02010609000101010101" pitchFamily="49" charset="-122"/>
                <a:ea typeface="汉仪长宋简" panose="02010609000101010101" pitchFamily="49" charset="-122"/>
              </a:rPr>
              <a:t>事项</a:t>
            </a:r>
            <a:endParaRPr lang="zh-CN" altLang="en-US" sz="2000" dirty="0">
              <a:solidFill>
                <a:schemeClr val="bg1"/>
              </a:solidFill>
              <a:latin typeface="汉仪长宋简" panose="02010609000101010101" pitchFamily="49" charset="-122"/>
              <a:ea typeface="汉仪长宋简" panose="02010609000101010101" pitchFamily="49" charset="-122"/>
            </a:endParaRPr>
          </a:p>
        </p:txBody>
      </p:sp>
      <p:sp>
        <p:nvSpPr>
          <p:cNvPr id="44" name="文本框 43"/>
          <p:cNvSpPr txBox="1"/>
          <p:nvPr/>
        </p:nvSpPr>
        <p:spPr>
          <a:xfrm>
            <a:off x="6289481" y="2151296"/>
            <a:ext cx="1279600" cy="1015663"/>
          </a:xfrm>
          <a:prstGeom prst="rect">
            <a:avLst/>
          </a:prstGeom>
          <a:noFill/>
        </p:spPr>
        <p:txBody>
          <a:bodyPr wrap="square" rtlCol="0">
            <a:spAutoFit/>
          </a:bodyPr>
          <a:lstStyle/>
          <a:p>
            <a:pPr algn="ctr"/>
            <a:r>
              <a:rPr lang="zh-CN" altLang="en-US" sz="2000" dirty="0">
                <a:solidFill>
                  <a:schemeClr val="bg1"/>
                </a:solidFill>
                <a:latin typeface="汉仪长宋简" panose="02010609000101010101" pitchFamily="49" charset="-122"/>
                <a:ea typeface="汉仪长宋简" panose="02010609000101010101" pitchFamily="49" charset="-122"/>
              </a:rPr>
              <a:t>填写主要</a:t>
            </a:r>
            <a:r>
              <a:rPr lang="zh-CN" altLang="en-US" sz="2000" dirty="0" smtClean="0">
                <a:solidFill>
                  <a:schemeClr val="bg1"/>
                </a:solidFill>
                <a:latin typeface="汉仪长宋简" panose="02010609000101010101" pitchFamily="49" charset="-122"/>
                <a:ea typeface="汉仪长宋简" panose="02010609000101010101" pitchFamily="49" charset="-122"/>
              </a:rPr>
              <a:t>事项</a:t>
            </a:r>
            <a:r>
              <a:rPr lang="zh-CN" altLang="en-US" sz="2000" dirty="0">
                <a:solidFill>
                  <a:schemeClr val="bg1"/>
                </a:solidFill>
                <a:latin typeface="汉仪长宋简" panose="02010609000101010101" pitchFamily="49" charset="-122"/>
                <a:ea typeface="汉仪长宋简" panose="02010609000101010101" pitchFamily="49" charset="-122"/>
              </a:rPr>
              <a:t>填写主要</a:t>
            </a:r>
            <a:r>
              <a:rPr lang="zh-CN" altLang="en-US" sz="2000" dirty="0" smtClean="0">
                <a:solidFill>
                  <a:schemeClr val="bg1"/>
                </a:solidFill>
                <a:latin typeface="汉仪长宋简" panose="02010609000101010101" pitchFamily="49" charset="-122"/>
                <a:ea typeface="汉仪长宋简" panose="02010609000101010101" pitchFamily="49" charset="-122"/>
              </a:rPr>
              <a:t>事项</a:t>
            </a:r>
            <a:endParaRPr lang="zh-CN" altLang="en-US" sz="2000" dirty="0">
              <a:solidFill>
                <a:schemeClr val="bg1"/>
              </a:solidFill>
              <a:latin typeface="汉仪长宋简" panose="02010609000101010101" pitchFamily="49" charset="-122"/>
              <a:ea typeface="汉仪长宋简" panose="02010609000101010101" pitchFamily="49" charset="-122"/>
            </a:endParaRPr>
          </a:p>
        </p:txBody>
      </p:sp>
      <p:sp>
        <p:nvSpPr>
          <p:cNvPr id="45" name="文本框 44"/>
          <p:cNvSpPr txBox="1"/>
          <p:nvPr/>
        </p:nvSpPr>
        <p:spPr>
          <a:xfrm>
            <a:off x="8515417" y="2149735"/>
            <a:ext cx="1279600" cy="1015663"/>
          </a:xfrm>
          <a:prstGeom prst="rect">
            <a:avLst/>
          </a:prstGeom>
          <a:noFill/>
        </p:spPr>
        <p:txBody>
          <a:bodyPr wrap="square" rtlCol="0">
            <a:spAutoFit/>
          </a:bodyPr>
          <a:lstStyle/>
          <a:p>
            <a:pPr algn="ctr"/>
            <a:r>
              <a:rPr lang="zh-CN" altLang="en-US" sz="2000" dirty="0">
                <a:solidFill>
                  <a:schemeClr val="bg1"/>
                </a:solidFill>
                <a:latin typeface="汉仪长宋简" panose="02010609000101010101" pitchFamily="49" charset="-122"/>
                <a:ea typeface="汉仪长宋简" panose="02010609000101010101" pitchFamily="49" charset="-122"/>
              </a:rPr>
              <a:t>填写主要</a:t>
            </a:r>
            <a:r>
              <a:rPr lang="zh-CN" altLang="en-US" sz="2000" dirty="0" smtClean="0">
                <a:solidFill>
                  <a:schemeClr val="bg1"/>
                </a:solidFill>
                <a:latin typeface="汉仪长宋简" panose="02010609000101010101" pitchFamily="49" charset="-122"/>
                <a:ea typeface="汉仪长宋简" panose="02010609000101010101" pitchFamily="49" charset="-122"/>
              </a:rPr>
              <a:t>事项</a:t>
            </a:r>
            <a:r>
              <a:rPr lang="zh-CN" altLang="en-US" sz="2000" dirty="0">
                <a:solidFill>
                  <a:schemeClr val="bg1"/>
                </a:solidFill>
                <a:latin typeface="汉仪长宋简" panose="02010609000101010101" pitchFamily="49" charset="-122"/>
                <a:ea typeface="汉仪长宋简" panose="02010609000101010101" pitchFamily="49" charset="-122"/>
              </a:rPr>
              <a:t>填写主要</a:t>
            </a:r>
            <a:r>
              <a:rPr lang="zh-CN" altLang="en-US" sz="2000" dirty="0" smtClean="0">
                <a:solidFill>
                  <a:schemeClr val="bg1"/>
                </a:solidFill>
                <a:latin typeface="汉仪长宋简" panose="02010609000101010101" pitchFamily="49" charset="-122"/>
                <a:ea typeface="汉仪长宋简" panose="02010609000101010101" pitchFamily="49" charset="-122"/>
              </a:rPr>
              <a:t>事项</a:t>
            </a:r>
            <a:endParaRPr lang="zh-CN" altLang="en-US" sz="2000" dirty="0">
              <a:solidFill>
                <a:schemeClr val="bg1"/>
              </a:solidFill>
              <a:latin typeface="汉仪长宋简" panose="02010609000101010101" pitchFamily="49" charset="-122"/>
              <a:ea typeface="汉仪长宋简" panose="02010609000101010101" pitchFamily="49" charset="-122"/>
            </a:endParaRPr>
          </a:p>
        </p:txBody>
      </p:sp>
      <p:grpSp>
        <p:nvGrpSpPr>
          <p:cNvPr id="53" name="组合 52"/>
          <p:cNvGrpSpPr/>
          <p:nvPr/>
        </p:nvGrpSpPr>
        <p:grpSpPr>
          <a:xfrm>
            <a:off x="7291801" y="4606294"/>
            <a:ext cx="2659407" cy="1729150"/>
            <a:chOff x="2369118" y="4568953"/>
            <a:chExt cx="2659407" cy="1729150"/>
          </a:xfrm>
        </p:grpSpPr>
        <p:sp>
          <p:nvSpPr>
            <p:cNvPr id="46" name="矩形 45"/>
            <p:cNvSpPr/>
            <p:nvPr/>
          </p:nvSpPr>
          <p:spPr>
            <a:xfrm>
              <a:off x="2369118" y="4568953"/>
              <a:ext cx="1723549" cy="461665"/>
            </a:xfrm>
            <a:prstGeom prst="rect">
              <a:avLst/>
            </a:prstGeom>
          </p:spPr>
          <p:txBody>
            <a:bodyPr wrap="none">
              <a:spAutoFit/>
            </a:bodyPr>
            <a:lstStyle/>
            <a:p>
              <a:r>
                <a:rPr lang="zh-CN" altLang="en-US" sz="2400" b="1" dirty="0" smtClean="0">
                  <a:solidFill>
                    <a:srgbClr val="262626"/>
                  </a:solidFill>
                  <a:latin typeface="汉仪长宋简" panose="02010609000101010101" pitchFamily="49" charset="-122"/>
                  <a:ea typeface="汉仪长宋简" panose="02010609000101010101" pitchFamily="49" charset="-122"/>
                </a:rPr>
                <a:t>简要总结：</a:t>
              </a:r>
              <a:endParaRPr lang="zh-CN" altLang="en-US" sz="2400" b="1" dirty="0">
                <a:solidFill>
                  <a:srgbClr val="262626"/>
                </a:solidFill>
                <a:latin typeface="汉仪长宋简" panose="02010609000101010101" pitchFamily="49" charset="-122"/>
                <a:ea typeface="汉仪长宋简" panose="02010609000101010101" pitchFamily="49" charset="-122"/>
              </a:endParaRPr>
            </a:p>
          </p:txBody>
        </p:sp>
        <p:sp>
          <p:nvSpPr>
            <p:cNvPr id="47" name="椭圆 46"/>
            <p:cNvSpPr/>
            <p:nvPr/>
          </p:nvSpPr>
          <p:spPr>
            <a:xfrm>
              <a:off x="2506543" y="5138811"/>
              <a:ext cx="346824" cy="346824"/>
            </a:xfrm>
            <a:prstGeom prst="ellipse">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48" name="椭圆 47"/>
            <p:cNvSpPr/>
            <p:nvPr/>
          </p:nvSpPr>
          <p:spPr>
            <a:xfrm>
              <a:off x="2506543" y="5536732"/>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49" name="椭圆 48"/>
            <p:cNvSpPr/>
            <p:nvPr/>
          </p:nvSpPr>
          <p:spPr>
            <a:xfrm>
              <a:off x="2506543" y="5931521"/>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50" name="矩形 49"/>
            <p:cNvSpPr/>
            <p:nvPr/>
          </p:nvSpPr>
          <p:spPr>
            <a:xfrm>
              <a:off x="2997200" y="5151205"/>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51" name="矩形 50"/>
            <p:cNvSpPr/>
            <p:nvPr/>
          </p:nvSpPr>
          <p:spPr>
            <a:xfrm>
              <a:off x="2997199" y="5545557"/>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52" name="矩形 51"/>
            <p:cNvSpPr/>
            <p:nvPr/>
          </p:nvSpPr>
          <p:spPr>
            <a:xfrm>
              <a:off x="2997198" y="5928771"/>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Tree>
    <p:extLst>
      <p:ext uri="{BB962C8B-B14F-4D97-AF65-F5344CB8AC3E}">
        <p14:creationId xmlns:p14="http://schemas.microsoft.com/office/powerpoint/2010/main" val="3899253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55232"/>
            <a:ext cx="6473371" cy="2302767"/>
          </a:xfrm>
          <a:prstGeom prst="rect">
            <a:avLst/>
          </a:prstGeom>
        </p:spPr>
      </p:pic>
      <p:sp>
        <p:nvSpPr>
          <p:cNvPr id="5" name="流程图: 过程 4"/>
          <p:cNvSpPr/>
          <p:nvPr/>
        </p:nvSpPr>
        <p:spPr>
          <a:xfrm>
            <a:off x="0" y="6429829"/>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98286" y="677241"/>
            <a:ext cx="4397828" cy="584775"/>
          </a:xfrm>
          <a:prstGeom prst="rect">
            <a:avLst/>
          </a:prstGeom>
          <a:noFill/>
        </p:spPr>
        <p:txBody>
          <a:bodyPr wrap="square" rtlCol="0">
            <a:spAutoFit/>
          </a:bodyPr>
          <a:lstStyle/>
          <a:p>
            <a:r>
              <a:rPr lang="zh-CN" altLang="en-US" sz="3200" dirty="0" smtClean="0">
                <a:latin typeface="汉仪长宋简" panose="02010609000101010101" pitchFamily="49" charset="-122"/>
                <a:ea typeface="汉仪长宋简" panose="02010609000101010101" pitchFamily="49" charset="-122"/>
              </a:rPr>
              <a:t>递进关系</a:t>
            </a:r>
            <a:endParaRPr lang="zh-CN" altLang="en-US" sz="3200" dirty="0">
              <a:latin typeface="汉仪长宋简" panose="02010609000101010101" pitchFamily="49" charset="-122"/>
              <a:ea typeface="汉仪长宋简" panose="02010609000101010101" pitchFamily="49" charset="-122"/>
            </a:endParaRPr>
          </a:p>
        </p:txBody>
      </p:sp>
      <p:grpSp>
        <p:nvGrpSpPr>
          <p:cNvPr id="8" name="组合 7"/>
          <p:cNvGrpSpPr/>
          <p:nvPr/>
        </p:nvGrpSpPr>
        <p:grpSpPr>
          <a:xfrm>
            <a:off x="267607" y="744656"/>
            <a:ext cx="460829" cy="449943"/>
            <a:chOff x="5355771" y="2077796"/>
            <a:chExt cx="460829" cy="449943"/>
          </a:xfrm>
        </p:grpSpPr>
        <p:sp>
          <p:nvSpPr>
            <p:cNvPr id="9" name="矩形 8"/>
            <p:cNvSpPr/>
            <p:nvPr/>
          </p:nvSpPr>
          <p:spPr>
            <a:xfrm>
              <a:off x="5355771" y="2077796"/>
              <a:ext cx="284843"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16814" y="2077796"/>
              <a:ext cx="99786" cy="449943"/>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9" name="组合 508"/>
          <p:cNvGrpSpPr/>
          <p:nvPr/>
        </p:nvGrpSpPr>
        <p:grpSpPr>
          <a:xfrm>
            <a:off x="1331496" y="2470597"/>
            <a:ext cx="9529007" cy="1916806"/>
            <a:chOff x="1205705" y="2470597"/>
            <a:chExt cx="9529007" cy="1916806"/>
          </a:xfrm>
        </p:grpSpPr>
        <p:grpSp>
          <p:nvGrpSpPr>
            <p:cNvPr id="503" name="组合 502"/>
            <p:cNvGrpSpPr/>
            <p:nvPr/>
          </p:nvGrpSpPr>
          <p:grpSpPr>
            <a:xfrm>
              <a:off x="1205705" y="2470597"/>
              <a:ext cx="9529007" cy="1916806"/>
              <a:chOff x="1206501" y="2638425"/>
              <a:chExt cx="9374188" cy="1581150"/>
            </a:xfrm>
          </p:grpSpPr>
          <p:sp>
            <p:nvSpPr>
              <p:cNvPr id="303" name="Freeform 5"/>
              <p:cNvSpPr>
                <a:spLocks/>
              </p:cNvSpPr>
              <p:nvPr/>
            </p:nvSpPr>
            <p:spPr bwMode="auto">
              <a:xfrm>
                <a:off x="7758114" y="2638425"/>
                <a:ext cx="2822575" cy="1581150"/>
              </a:xfrm>
              <a:custGeom>
                <a:avLst/>
                <a:gdLst>
                  <a:gd name="T0" fmla="*/ 1460 w 1778"/>
                  <a:gd name="T1" fmla="*/ 0 h 996"/>
                  <a:gd name="T2" fmla="*/ 1191 w 1778"/>
                  <a:gd name="T3" fmla="*/ 0 h 996"/>
                  <a:gd name="T4" fmla="*/ 185 w 1778"/>
                  <a:gd name="T5" fmla="*/ 0 h 996"/>
                  <a:gd name="T6" fmla="*/ 0 w 1778"/>
                  <a:gd name="T7" fmla="*/ 0 h 996"/>
                  <a:gd name="T8" fmla="*/ 0 w 1778"/>
                  <a:gd name="T9" fmla="*/ 996 h 996"/>
                  <a:gd name="T10" fmla="*/ 185 w 1778"/>
                  <a:gd name="T11" fmla="*/ 996 h 996"/>
                  <a:gd name="T12" fmla="*/ 1191 w 1778"/>
                  <a:gd name="T13" fmla="*/ 996 h 996"/>
                  <a:gd name="T14" fmla="*/ 1460 w 1778"/>
                  <a:gd name="T15" fmla="*/ 996 h 996"/>
                  <a:gd name="T16" fmla="*/ 1778 w 1778"/>
                  <a:gd name="T17" fmla="*/ 507 h 996"/>
                  <a:gd name="T18" fmla="*/ 1460 w 1778"/>
                  <a:gd name="T1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8" h="996">
                    <a:moveTo>
                      <a:pt x="1460" y="0"/>
                    </a:moveTo>
                    <a:lnTo>
                      <a:pt x="1191" y="0"/>
                    </a:lnTo>
                    <a:lnTo>
                      <a:pt x="185" y="0"/>
                    </a:lnTo>
                    <a:lnTo>
                      <a:pt x="0" y="0"/>
                    </a:lnTo>
                    <a:lnTo>
                      <a:pt x="0" y="996"/>
                    </a:lnTo>
                    <a:lnTo>
                      <a:pt x="185" y="996"/>
                    </a:lnTo>
                    <a:lnTo>
                      <a:pt x="1191" y="996"/>
                    </a:lnTo>
                    <a:lnTo>
                      <a:pt x="1460" y="996"/>
                    </a:lnTo>
                    <a:lnTo>
                      <a:pt x="1778" y="507"/>
                    </a:lnTo>
                    <a:lnTo>
                      <a:pt x="1460" y="0"/>
                    </a:lnTo>
                    <a:close/>
                  </a:path>
                </a:pathLst>
              </a:custGeom>
              <a:solidFill>
                <a:srgbClr val="9A1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7"/>
              <p:cNvSpPr>
                <a:spLocks/>
              </p:cNvSpPr>
              <p:nvPr/>
            </p:nvSpPr>
            <p:spPr bwMode="auto">
              <a:xfrm>
                <a:off x="5441951" y="2638425"/>
                <a:ext cx="2849563" cy="1581150"/>
              </a:xfrm>
              <a:custGeom>
                <a:avLst/>
                <a:gdLst>
                  <a:gd name="T0" fmla="*/ 1476 w 1795"/>
                  <a:gd name="T1" fmla="*/ 0 h 996"/>
                  <a:gd name="T2" fmla="*/ 1275 w 1795"/>
                  <a:gd name="T3" fmla="*/ 0 h 996"/>
                  <a:gd name="T4" fmla="*/ 201 w 1795"/>
                  <a:gd name="T5" fmla="*/ 0 h 996"/>
                  <a:gd name="T6" fmla="*/ 0 w 1795"/>
                  <a:gd name="T7" fmla="*/ 0 h 996"/>
                  <a:gd name="T8" fmla="*/ 0 w 1795"/>
                  <a:gd name="T9" fmla="*/ 996 h 996"/>
                  <a:gd name="T10" fmla="*/ 201 w 1795"/>
                  <a:gd name="T11" fmla="*/ 996 h 996"/>
                  <a:gd name="T12" fmla="*/ 1275 w 1795"/>
                  <a:gd name="T13" fmla="*/ 996 h 996"/>
                  <a:gd name="T14" fmla="*/ 1476 w 1795"/>
                  <a:gd name="T15" fmla="*/ 996 h 996"/>
                  <a:gd name="T16" fmla="*/ 1795 w 1795"/>
                  <a:gd name="T17" fmla="*/ 507 h 996"/>
                  <a:gd name="T18" fmla="*/ 1476 w 1795"/>
                  <a:gd name="T19" fmla="*/ 0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5" h="996">
                    <a:moveTo>
                      <a:pt x="1476" y="0"/>
                    </a:moveTo>
                    <a:lnTo>
                      <a:pt x="1275" y="0"/>
                    </a:lnTo>
                    <a:lnTo>
                      <a:pt x="201" y="0"/>
                    </a:lnTo>
                    <a:lnTo>
                      <a:pt x="0" y="0"/>
                    </a:lnTo>
                    <a:lnTo>
                      <a:pt x="0" y="996"/>
                    </a:lnTo>
                    <a:lnTo>
                      <a:pt x="201" y="996"/>
                    </a:lnTo>
                    <a:lnTo>
                      <a:pt x="1275" y="996"/>
                    </a:lnTo>
                    <a:lnTo>
                      <a:pt x="1476" y="996"/>
                    </a:lnTo>
                    <a:lnTo>
                      <a:pt x="1795" y="507"/>
                    </a:lnTo>
                    <a:lnTo>
                      <a:pt x="1476" y="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9"/>
              <p:cNvSpPr>
                <a:spLocks/>
              </p:cNvSpPr>
              <p:nvPr/>
            </p:nvSpPr>
            <p:spPr bwMode="auto">
              <a:xfrm>
                <a:off x="3203576" y="2638425"/>
                <a:ext cx="2824163" cy="1581150"/>
              </a:xfrm>
              <a:custGeom>
                <a:avLst/>
                <a:gdLst>
                  <a:gd name="T0" fmla="*/ 0 w 1779"/>
                  <a:gd name="T1" fmla="*/ 0 h 996"/>
                  <a:gd name="T2" fmla="*/ 1460 w 1779"/>
                  <a:gd name="T3" fmla="*/ 0 h 996"/>
                  <a:gd name="T4" fmla="*/ 1779 w 1779"/>
                  <a:gd name="T5" fmla="*/ 507 h 996"/>
                  <a:gd name="T6" fmla="*/ 1460 w 1779"/>
                  <a:gd name="T7" fmla="*/ 996 h 996"/>
                  <a:gd name="T8" fmla="*/ 0 w 1779"/>
                  <a:gd name="T9" fmla="*/ 996 h 996"/>
                  <a:gd name="T10" fmla="*/ 0 w 1779"/>
                  <a:gd name="T11" fmla="*/ 0 h 996"/>
                </a:gdLst>
                <a:ahLst/>
                <a:cxnLst>
                  <a:cxn ang="0">
                    <a:pos x="T0" y="T1"/>
                  </a:cxn>
                  <a:cxn ang="0">
                    <a:pos x="T2" y="T3"/>
                  </a:cxn>
                  <a:cxn ang="0">
                    <a:pos x="T4" y="T5"/>
                  </a:cxn>
                  <a:cxn ang="0">
                    <a:pos x="T6" y="T7"/>
                  </a:cxn>
                  <a:cxn ang="0">
                    <a:pos x="T8" y="T9"/>
                  </a:cxn>
                  <a:cxn ang="0">
                    <a:pos x="T10" y="T11"/>
                  </a:cxn>
                </a:cxnLst>
                <a:rect l="0" t="0" r="r" b="b"/>
                <a:pathLst>
                  <a:path w="1779" h="996">
                    <a:moveTo>
                      <a:pt x="0" y="0"/>
                    </a:moveTo>
                    <a:lnTo>
                      <a:pt x="1460" y="0"/>
                    </a:lnTo>
                    <a:lnTo>
                      <a:pt x="1779" y="507"/>
                    </a:lnTo>
                    <a:lnTo>
                      <a:pt x="1460" y="996"/>
                    </a:lnTo>
                    <a:lnTo>
                      <a:pt x="0" y="996"/>
                    </a:lnTo>
                    <a:lnTo>
                      <a:pt x="0" y="0"/>
                    </a:lnTo>
                    <a:close/>
                  </a:path>
                </a:pathLst>
              </a:custGeom>
              <a:solidFill>
                <a:srgbClr val="EEBB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1"/>
              <p:cNvSpPr>
                <a:spLocks/>
              </p:cNvSpPr>
              <p:nvPr/>
            </p:nvSpPr>
            <p:spPr bwMode="auto">
              <a:xfrm>
                <a:off x="1206501" y="2638425"/>
                <a:ext cx="2530475" cy="1581150"/>
              </a:xfrm>
              <a:custGeom>
                <a:avLst/>
                <a:gdLst>
                  <a:gd name="T0" fmla="*/ 1275 w 1594"/>
                  <a:gd name="T1" fmla="*/ 996 h 996"/>
                  <a:gd name="T2" fmla="*/ 0 w 1594"/>
                  <a:gd name="T3" fmla="*/ 996 h 996"/>
                  <a:gd name="T4" fmla="*/ 319 w 1594"/>
                  <a:gd name="T5" fmla="*/ 507 h 996"/>
                  <a:gd name="T6" fmla="*/ 0 w 1594"/>
                  <a:gd name="T7" fmla="*/ 0 h 996"/>
                  <a:gd name="T8" fmla="*/ 1275 w 1594"/>
                  <a:gd name="T9" fmla="*/ 0 h 996"/>
                  <a:gd name="T10" fmla="*/ 1594 w 1594"/>
                  <a:gd name="T11" fmla="*/ 507 h 996"/>
                  <a:gd name="T12" fmla="*/ 1275 w 1594"/>
                  <a:gd name="T13" fmla="*/ 996 h 996"/>
                </a:gdLst>
                <a:ahLst/>
                <a:cxnLst>
                  <a:cxn ang="0">
                    <a:pos x="T0" y="T1"/>
                  </a:cxn>
                  <a:cxn ang="0">
                    <a:pos x="T2" y="T3"/>
                  </a:cxn>
                  <a:cxn ang="0">
                    <a:pos x="T4" y="T5"/>
                  </a:cxn>
                  <a:cxn ang="0">
                    <a:pos x="T6" y="T7"/>
                  </a:cxn>
                  <a:cxn ang="0">
                    <a:pos x="T8" y="T9"/>
                  </a:cxn>
                  <a:cxn ang="0">
                    <a:pos x="T10" y="T11"/>
                  </a:cxn>
                  <a:cxn ang="0">
                    <a:pos x="T12" y="T13"/>
                  </a:cxn>
                </a:cxnLst>
                <a:rect l="0" t="0" r="r" b="b"/>
                <a:pathLst>
                  <a:path w="1594" h="996">
                    <a:moveTo>
                      <a:pt x="1275" y="996"/>
                    </a:moveTo>
                    <a:lnTo>
                      <a:pt x="0" y="996"/>
                    </a:lnTo>
                    <a:lnTo>
                      <a:pt x="319" y="507"/>
                    </a:lnTo>
                    <a:lnTo>
                      <a:pt x="0" y="0"/>
                    </a:lnTo>
                    <a:lnTo>
                      <a:pt x="1275" y="0"/>
                    </a:lnTo>
                    <a:lnTo>
                      <a:pt x="1594" y="507"/>
                    </a:lnTo>
                    <a:lnTo>
                      <a:pt x="1275" y="996"/>
                    </a:lnTo>
                    <a:close/>
                  </a:path>
                </a:pathLst>
              </a:custGeom>
              <a:solidFill>
                <a:srgbClr val="9A1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5" name="文本框 504"/>
            <p:cNvSpPr txBox="1"/>
            <p:nvPr/>
          </p:nvSpPr>
          <p:spPr>
            <a:xfrm>
              <a:off x="1697914" y="3013501"/>
              <a:ext cx="1587848" cy="830997"/>
            </a:xfrm>
            <a:prstGeom prst="rect">
              <a:avLst/>
            </a:prstGeom>
            <a:noFill/>
          </p:spPr>
          <p:txBody>
            <a:bodyPr wrap="square" rtlCol="0">
              <a:spAutoFit/>
            </a:bodyPr>
            <a:lstStyle/>
            <a:p>
              <a:pPr algn="ctr"/>
              <a:r>
                <a:rPr lang="zh-CN" altLang="en-US" sz="2400" dirty="0" smtClean="0">
                  <a:solidFill>
                    <a:schemeClr val="bg1"/>
                  </a:solidFill>
                  <a:latin typeface="汉仪长宋简" panose="02010609000101010101" pitchFamily="49" charset="-122"/>
                  <a:ea typeface="汉仪长宋简" panose="02010609000101010101" pitchFamily="49" charset="-122"/>
                </a:rPr>
                <a:t>输入你需要的内容</a:t>
              </a:r>
              <a:endParaRPr lang="zh-CN" altLang="en-US" sz="2400" dirty="0">
                <a:solidFill>
                  <a:schemeClr val="bg1"/>
                </a:solidFill>
                <a:latin typeface="汉仪长宋简" panose="02010609000101010101" pitchFamily="49" charset="-122"/>
                <a:ea typeface="汉仪长宋简" panose="02010609000101010101" pitchFamily="49" charset="-122"/>
              </a:endParaRPr>
            </a:p>
          </p:txBody>
        </p:sp>
        <p:sp>
          <p:nvSpPr>
            <p:cNvPr id="506" name="文本框 505"/>
            <p:cNvSpPr txBox="1"/>
            <p:nvPr/>
          </p:nvSpPr>
          <p:spPr>
            <a:xfrm>
              <a:off x="3883533" y="3013501"/>
              <a:ext cx="1587848" cy="830997"/>
            </a:xfrm>
            <a:prstGeom prst="rect">
              <a:avLst/>
            </a:prstGeom>
            <a:noFill/>
          </p:spPr>
          <p:txBody>
            <a:bodyPr wrap="square" rtlCol="0">
              <a:spAutoFit/>
            </a:bodyPr>
            <a:lstStyle/>
            <a:p>
              <a:pPr algn="ctr"/>
              <a:r>
                <a:rPr lang="zh-CN" altLang="en-US" sz="2400" dirty="0" smtClean="0">
                  <a:solidFill>
                    <a:schemeClr val="bg1"/>
                  </a:solidFill>
                  <a:latin typeface="汉仪长宋简" panose="02010609000101010101" pitchFamily="49" charset="-122"/>
                  <a:ea typeface="汉仪长宋简" panose="02010609000101010101" pitchFamily="49" charset="-122"/>
                </a:rPr>
                <a:t>输入你需要的内容</a:t>
              </a:r>
              <a:endParaRPr lang="zh-CN" altLang="en-US" sz="2400" dirty="0">
                <a:solidFill>
                  <a:schemeClr val="bg1"/>
                </a:solidFill>
                <a:latin typeface="汉仪长宋简" panose="02010609000101010101" pitchFamily="49" charset="-122"/>
                <a:ea typeface="汉仪长宋简" panose="02010609000101010101" pitchFamily="49" charset="-122"/>
              </a:endParaRPr>
            </a:p>
          </p:txBody>
        </p:sp>
        <p:sp>
          <p:nvSpPr>
            <p:cNvPr id="507" name="文本框 506"/>
            <p:cNvSpPr txBox="1"/>
            <p:nvPr/>
          </p:nvSpPr>
          <p:spPr>
            <a:xfrm>
              <a:off x="6277673" y="3013501"/>
              <a:ext cx="1587848" cy="830997"/>
            </a:xfrm>
            <a:prstGeom prst="rect">
              <a:avLst/>
            </a:prstGeom>
            <a:noFill/>
          </p:spPr>
          <p:txBody>
            <a:bodyPr wrap="square" rtlCol="0">
              <a:spAutoFit/>
            </a:bodyPr>
            <a:lstStyle/>
            <a:p>
              <a:pPr algn="ctr"/>
              <a:r>
                <a:rPr lang="zh-CN" altLang="en-US" sz="2400" dirty="0" smtClean="0">
                  <a:solidFill>
                    <a:schemeClr val="bg1"/>
                  </a:solidFill>
                  <a:latin typeface="汉仪长宋简" panose="02010609000101010101" pitchFamily="49" charset="-122"/>
                  <a:ea typeface="汉仪长宋简" panose="02010609000101010101" pitchFamily="49" charset="-122"/>
                </a:rPr>
                <a:t>输入你需要的内容</a:t>
              </a:r>
              <a:endParaRPr lang="zh-CN" altLang="en-US" sz="2400" dirty="0">
                <a:solidFill>
                  <a:schemeClr val="bg1"/>
                </a:solidFill>
                <a:latin typeface="汉仪长宋简" panose="02010609000101010101" pitchFamily="49" charset="-122"/>
                <a:ea typeface="汉仪长宋简" panose="02010609000101010101" pitchFamily="49" charset="-122"/>
              </a:endParaRPr>
            </a:p>
          </p:txBody>
        </p:sp>
        <p:sp>
          <p:nvSpPr>
            <p:cNvPr id="508" name="文本框 507"/>
            <p:cNvSpPr txBox="1"/>
            <p:nvPr/>
          </p:nvSpPr>
          <p:spPr>
            <a:xfrm>
              <a:off x="8578835" y="3011451"/>
              <a:ext cx="1587848" cy="830997"/>
            </a:xfrm>
            <a:prstGeom prst="rect">
              <a:avLst/>
            </a:prstGeom>
            <a:noFill/>
          </p:spPr>
          <p:txBody>
            <a:bodyPr wrap="square" rtlCol="0">
              <a:spAutoFit/>
            </a:bodyPr>
            <a:lstStyle/>
            <a:p>
              <a:pPr algn="ctr"/>
              <a:r>
                <a:rPr lang="zh-CN" altLang="en-US" sz="2400" dirty="0" smtClean="0">
                  <a:solidFill>
                    <a:schemeClr val="bg1"/>
                  </a:solidFill>
                  <a:latin typeface="汉仪长宋简" panose="02010609000101010101" pitchFamily="49" charset="-122"/>
                  <a:ea typeface="汉仪长宋简" panose="02010609000101010101" pitchFamily="49" charset="-122"/>
                </a:rPr>
                <a:t>输入你需要的内容</a:t>
              </a:r>
              <a:endParaRPr lang="zh-CN" altLang="en-US" sz="2400" dirty="0">
                <a:solidFill>
                  <a:schemeClr val="bg1"/>
                </a:solidFill>
                <a:latin typeface="汉仪长宋简" panose="02010609000101010101" pitchFamily="49" charset="-122"/>
                <a:ea typeface="汉仪长宋简" panose="02010609000101010101" pitchFamily="49" charset="-122"/>
              </a:endParaRPr>
            </a:p>
          </p:txBody>
        </p:sp>
      </p:grpSp>
      <p:grpSp>
        <p:nvGrpSpPr>
          <p:cNvPr id="510" name="组合 509"/>
          <p:cNvGrpSpPr/>
          <p:nvPr/>
        </p:nvGrpSpPr>
        <p:grpSpPr>
          <a:xfrm>
            <a:off x="7291801" y="4606294"/>
            <a:ext cx="2659407" cy="1729150"/>
            <a:chOff x="2369118" y="4568953"/>
            <a:chExt cx="2659407" cy="1729150"/>
          </a:xfrm>
        </p:grpSpPr>
        <p:sp>
          <p:nvSpPr>
            <p:cNvPr id="511" name="矩形 510"/>
            <p:cNvSpPr/>
            <p:nvPr/>
          </p:nvSpPr>
          <p:spPr>
            <a:xfrm>
              <a:off x="2369118" y="4568953"/>
              <a:ext cx="1723549" cy="461665"/>
            </a:xfrm>
            <a:prstGeom prst="rect">
              <a:avLst/>
            </a:prstGeom>
          </p:spPr>
          <p:txBody>
            <a:bodyPr wrap="none">
              <a:spAutoFit/>
            </a:bodyPr>
            <a:lstStyle/>
            <a:p>
              <a:r>
                <a:rPr lang="zh-CN" altLang="en-US" sz="2400" b="1" dirty="0" smtClean="0">
                  <a:solidFill>
                    <a:srgbClr val="262626"/>
                  </a:solidFill>
                  <a:latin typeface="汉仪长宋简" panose="02010609000101010101" pitchFamily="49" charset="-122"/>
                  <a:ea typeface="汉仪长宋简" panose="02010609000101010101" pitchFamily="49" charset="-122"/>
                </a:rPr>
                <a:t>简要说明：</a:t>
              </a:r>
              <a:endParaRPr lang="zh-CN" altLang="en-US" sz="2400" b="1" dirty="0">
                <a:solidFill>
                  <a:srgbClr val="262626"/>
                </a:solidFill>
                <a:latin typeface="汉仪长宋简" panose="02010609000101010101" pitchFamily="49" charset="-122"/>
                <a:ea typeface="汉仪长宋简" panose="02010609000101010101" pitchFamily="49" charset="-122"/>
              </a:endParaRPr>
            </a:p>
          </p:txBody>
        </p:sp>
        <p:sp>
          <p:nvSpPr>
            <p:cNvPr id="512" name="椭圆 511"/>
            <p:cNvSpPr/>
            <p:nvPr/>
          </p:nvSpPr>
          <p:spPr>
            <a:xfrm>
              <a:off x="2506543" y="5138811"/>
              <a:ext cx="346824" cy="346824"/>
            </a:xfrm>
            <a:prstGeom prst="ellipse">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513" name="椭圆 512"/>
            <p:cNvSpPr/>
            <p:nvPr/>
          </p:nvSpPr>
          <p:spPr>
            <a:xfrm>
              <a:off x="2506543" y="5536732"/>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514" name="椭圆 513"/>
            <p:cNvSpPr/>
            <p:nvPr/>
          </p:nvSpPr>
          <p:spPr>
            <a:xfrm>
              <a:off x="2506543" y="5931521"/>
              <a:ext cx="346824" cy="346824"/>
            </a:xfrm>
            <a:prstGeom prst="ellipse">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515" name="矩形 514"/>
            <p:cNvSpPr/>
            <p:nvPr/>
          </p:nvSpPr>
          <p:spPr>
            <a:xfrm>
              <a:off x="2997200" y="5151205"/>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516" name="矩形 515"/>
            <p:cNvSpPr/>
            <p:nvPr/>
          </p:nvSpPr>
          <p:spPr>
            <a:xfrm>
              <a:off x="2997199" y="5545557"/>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517" name="矩形 516"/>
            <p:cNvSpPr/>
            <p:nvPr/>
          </p:nvSpPr>
          <p:spPr>
            <a:xfrm>
              <a:off x="2997198" y="5928771"/>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Tree>
    <p:extLst>
      <p:ext uri="{BB962C8B-B14F-4D97-AF65-F5344CB8AC3E}">
        <p14:creationId xmlns:p14="http://schemas.microsoft.com/office/powerpoint/2010/main" val="96629459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1051</TotalTime>
  <Words>1418</Words>
  <Application>Microsoft Office PowerPoint</Application>
  <PresentationFormat>宽屏</PresentationFormat>
  <Paragraphs>174</Paragraphs>
  <Slides>18</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18</vt:i4>
      </vt:variant>
    </vt:vector>
  </HeadingPairs>
  <TitlesOfParts>
    <vt:vector size="30" baseType="lpstr">
      <vt:lpstr>Meiryo</vt:lpstr>
      <vt:lpstr>方正华隶简体</vt:lpstr>
      <vt:lpstr>汉仪长宋简</vt:lpstr>
      <vt:lpstr>经典繁毛楷</vt:lpstr>
      <vt:lpstr>宋体</vt:lpstr>
      <vt:lpstr>微软雅黑</vt:lpstr>
      <vt:lpstr>Arial</vt:lpstr>
      <vt:lpstr>Arial Black</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78</cp:revision>
  <dcterms:created xsi:type="dcterms:W3CDTF">2015-07-03T11:48:10Z</dcterms:created>
  <dcterms:modified xsi:type="dcterms:W3CDTF">2016-09-22T01:27:29Z</dcterms:modified>
</cp:coreProperties>
</file>