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handoutMasterIdLst>
    <p:handoutMasterId r:id="rId16"/>
  </p:handoutMasterIdLst>
  <p:sldIdLst>
    <p:sldId id="256" r:id="rId3"/>
    <p:sldId id="269" r:id="rId4"/>
    <p:sldId id="270" r:id="rId5"/>
    <p:sldId id="274" r:id="rId6"/>
    <p:sldId id="257" r:id="rId7"/>
    <p:sldId id="271" r:id="rId8"/>
    <p:sldId id="258" r:id="rId9"/>
    <p:sldId id="272" r:id="rId10"/>
    <p:sldId id="259" r:id="rId11"/>
    <p:sldId id="273" r:id="rId12"/>
    <p:sldId id="261" r:id="rId13"/>
    <p:sldId id="27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90" autoAdjust="0"/>
    <p:restoredTop sz="95317" autoAdjust="0"/>
  </p:normalViewPr>
  <p:slideViewPr>
    <p:cSldViewPr>
      <p:cViewPr varScale="1">
        <p:scale>
          <a:sx n="107" d="100"/>
          <a:sy n="107" d="100"/>
        </p:scale>
        <p:origin x="104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261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97D0A-58D4-4627-BC7B-756296B0EA24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A30021-3800-40FD-A19B-DC72E6BD2B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98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大数据：意味着大量的数据</a:t>
            </a:r>
            <a:endParaRPr lang="en-US" altLang="zh-CN" dirty="0" smtClean="0"/>
          </a:p>
          <a:p>
            <a:r>
              <a:rPr lang="zh-CN" altLang="en-US" dirty="0" smtClean="0"/>
              <a:t>但是大量的数据中蕴含着巨大的魅力</a:t>
            </a:r>
            <a:endParaRPr lang="en-US" altLang="zh-CN" dirty="0" smtClean="0"/>
          </a:p>
          <a:p>
            <a:r>
              <a:rPr lang="zh-CN" altLang="en-US" dirty="0" smtClean="0"/>
              <a:t>借用</a:t>
            </a:r>
            <a:r>
              <a:rPr lang="en-US" altLang="zh-CN" dirty="0" smtClean="0"/>
              <a:t>iphone6</a:t>
            </a:r>
            <a:r>
              <a:rPr lang="zh-CN" altLang="en-US" dirty="0" smtClean="0"/>
              <a:t>的广告词  岂止于大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30021-3800-40FD-A19B-DC72E6BD2BB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4402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恐怖的大数据。。隐私何在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某比萨店的电话铃响了，客服人员拿起电话。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客服：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XXX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比萨店。您好，请问有什么需要我为您服务？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顾客：你好，我想要一份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客服：先生，烦请先把您的会员卡号告诉我。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顾客：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16846146***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客服：陈先生，您好！您是住在泉州路一号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楼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1205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室，您家电话是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2646****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，您公司电话是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4666****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，您的手机是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1391234****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。请问您想用哪一个电话付费？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顾客：你为什么知道我所有的电话号码？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客服：陈先生，因为我们联机到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CRM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系统。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顾客：我想要一个海鲜比萨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客服：陈先生，海鲜比萨不适合您。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顾客：为什么？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客服：根据您的医疗记录，你的血压和胆固醇都偏高。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顾客：那你们有什么可以推荐的？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客服：您可以试试我们的低脂健康比萨。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顾客：你怎么知道我会喜欢吃这种的？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客服：您上星期一在中央图书馆借了一本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低脂健康食谱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顾客：好。那我要一个家庭特大号比萨，要付多少钱？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客服：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99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元，这个足够您一家六口吃了。但您母亲应该少吃，她上个月刚刚做了心脏搭桥手术，还处在恢复期。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顾客：那可以刷卡吗？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客服：陈先生，对不起。请您付现款，因为您的信用卡已经刷爆了，您现在还欠银行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4807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元，而且还不包括房贷利息。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顾客：那我先去附近的提款机提款。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客服：陈先生，根据您的记录，您已经超过今日提款限额。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顾客：算了，你们直接把比萨送我家吧，家里有现金。你们多久会送到？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客服：大约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30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分钟。如果您不想等，可以自己骑车来。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顾客：为什么？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客服：根据我们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CRM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全球定位系统的车辆行驶自动跟踪系统记录。您登记有一辆车号为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SB-748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的摩托车，而目前您正在解放路东段华联商场右侧骑着这辆摩托车。</a:t>
            </a:r>
          </a:p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30021-3800-40FD-A19B-DC72E6BD2BB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1743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8417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30021-3800-40FD-A19B-DC72E6BD2BB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666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30021-3800-40FD-A19B-DC72E6BD2BB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628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什么是大数据呢？量的增多，是人们对大数据的第一个认识。随着科技发展，各个领域的数据量都在迅猛增长。有研究发现，近年来，数字数据的数量每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年多就会翻一番。</a:t>
            </a:r>
          </a:p>
          <a:p>
            <a:endParaRPr lang="zh-CN" alt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大数据区别于数据，还在于数据的多样性。正如高德纳咨询公司研究报告指出的，数据的爆炸是三维的、立体的。所谓的三维，除了指数据量快速增大外，还指数据增长速度的加快，以及数据的多样性，即数据的来源、种类不断增加。</a:t>
            </a:r>
          </a:p>
          <a:p>
            <a:endParaRPr lang="zh-CN" alt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从数据到大数据，不仅是量的积累，更是质的飞跃。海量的、不同来源、不同形式、包含不同信息的数据可以容易地被整合、分析，原本孤立的数据变得互相联通。这使得人们通过数据分析，能发现小数据时代很难发现的新知识，创造新的价值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30021-3800-40FD-A19B-DC72E6BD2BB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8656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最早提出“大数据”时代到来的是全球知名咨询公司麦肯锡，麦肯锡称：“数据，已经渗透到当今每一个行业和业务职能领域，成为重要的生产因素。人们对于海量数据的挖掘和运用，预示着新一波生产率增长和消费者盈余浪潮的到来。” “大数据”在物理学、生物学、环境生态学等领域以及军事、金融、通讯等行业存在已有时日，却因为近年来互联网和信息行业的发展而引起人们关注。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30021-3800-40FD-A19B-DC72E6BD2BB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8689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30021-3800-40FD-A19B-DC72E6BD2BB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9005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一，定量思维，即提供更多描述性的信息，其原则是一切皆可测。不仅销售数据、价格这些客观标准可以形成大数据，甚至连顾客情绪（如对色彩、空间的感知等）都可以测得，大数据包含了与消费行为有关的方方面面；</a:t>
            </a:r>
          </a:p>
          <a:p>
            <a:endParaRPr lang="zh-CN" alt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第二，相关思维，一切皆可连，消费者行为的不同数据都有内在联系。这可以用来预测消费者的行为偏好；</a:t>
            </a:r>
          </a:p>
          <a:p>
            <a:endParaRPr lang="zh-CN" alt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第三，实验思维，一切皆可试，大数据所带来的信息可以帮助制定营销策略。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　　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这就是三个大数据运用递进的层次：首先是描述，然后是预测，最后产生攻略。</a:t>
            </a:r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北伐的时候，诸葛亮有一次曾给司马懿送了一套女人衣服，司马懿问使者诸葛亮身体如何，使者说诸葛亮身体好，每天工作很多，忙得连饭都没工夫吃。使者自以为是震慑了司马懿，实际上却暴露了诸葛亮的情况，司马懿后来说，诸葛亮食少事烦，命不久矣。结果真就让他说中了。而且，因为诸葛亮对蜀国鞠躬尽瘁，而且勤俭节约。每天吃的食物都很普通。住的地方也很朴素。所以身体有些不适。消耗死了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30021-3800-40FD-A19B-DC72E6BD2BB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0068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30021-3800-40FD-A19B-DC72E6BD2BB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0999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完成</a:t>
            </a:r>
            <a:r>
              <a:rPr lang="en-US" altLang="zh-CN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</a:t>
            </a:r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次服务 国际实践经验表明每年与一个保险客户面对面接触</a:t>
            </a:r>
            <a:r>
              <a:rPr lang="en-US" altLang="zh-CN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</a:t>
            </a:r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次，既能够有效维护信任关系，又不会使客户产生厌烦，为理想的接触频率 </a:t>
            </a:r>
          </a:p>
          <a:p>
            <a:endParaRPr lang="zh-CN" alt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挖掘</a:t>
            </a:r>
            <a:r>
              <a:rPr lang="en-US" altLang="zh-CN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</a:t>
            </a:r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个需求点 </a:t>
            </a:r>
          </a:p>
          <a:p>
            <a:endParaRPr lang="zh-CN" alt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通过</a:t>
            </a:r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</a:t>
            </a:r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次接触建立的良好客户关系基础，从客户生命周期出发，合理为客户和其家庭挖掘</a:t>
            </a:r>
            <a:r>
              <a:rPr lang="en-US" altLang="zh-C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</a:t>
            </a:r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个保障需求点，重点关注：个人寿险需求；家庭寿险需求； 车辆保障需求；财产保障需求；以及其他特有需求 </a:t>
            </a:r>
          </a:p>
          <a:p>
            <a:endParaRPr lang="zh-CN" alt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销售</a:t>
            </a:r>
            <a:r>
              <a:rPr lang="en-US" altLang="zh-CN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张保单 </a:t>
            </a:r>
            <a:endParaRPr lang="en-US" altLang="zh-CN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根据需求转化统计数据（</a:t>
            </a:r>
            <a:r>
              <a:rPr lang="en-US" altLang="zh-CN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10-3-1</a:t>
            </a:r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）和太保实际情况（约</a:t>
            </a:r>
            <a:r>
              <a:rPr lang="en-US" altLang="zh-CN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40%</a:t>
            </a:r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转化率），结合每个客户加保</a:t>
            </a:r>
            <a:r>
              <a:rPr lang="en-US" altLang="zh-CN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件产品的目标，提出销售</a:t>
            </a:r>
            <a:r>
              <a:rPr lang="en-US" altLang="zh-CN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张保单的愿景 </a:t>
            </a:r>
          </a:p>
          <a:p>
            <a:endParaRPr lang="zh-CN" alt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获取</a:t>
            </a:r>
            <a:r>
              <a:rPr lang="en-US" altLang="zh-CN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个转介绍 </a:t>
            </a:r>
            <a:endParaRPr lang="en-US" altLang="zh-CN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国际经验显示，每一个拥有良好关系的保险客户不会存在任何转介绍</a:t>
            </a:r>
            <a:r>
              <a:rPr lang="en-US" altLang="zh-CN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lang="zh-CN" alt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个新客户的障碍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30021-3800-40FD-A19B-DC72E6BD2BB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26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8642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921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874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9307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67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9169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9603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997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4467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7349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552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944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286"/>
          <a:stretch>
            <a:fillRect/>
          </a:stretch>
        </p:blipFill>
        <p:spPr>
          <a:xfrm>
            <a:off x="0" y="-37835"/>
            <a:ext cx="12192000" cy="692321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07303" y="2564904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岂止于大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2927" y="3679844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时代的数据应用思考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674855" y="3573016"/>
            <a:ext cx="6912768" cy="1219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2762373" y="2524035"/>
            <a:ext cx="3621659" cy="1131353"/>
            <a:chOff x="1898277" y="1260049"/>
            <a:chExt cx="3621659" cy="1131353"/>
          </a:xfrm>
        </p:grpSpPr>
        <p:sp>
          <p:nvSpPr>
            <p:cNvPr id="12" name="矩形 11"/>
            <p:cNvSpPr/>
            <p:nvPr/>
          </p:nvSpPr>
          <p:spPr>
            <a:xfrm>
              <a:off x="1898277" y="1283406"/>
              <a:ext cx="1893467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</a:t>
              </a:r>
              <a:endParaRPr lang="zh-CN" altLang="en-US" sz="6600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3756505" y="1260049"/>
              <a:ext cx="17634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</a:rPr>
                <a:t>BIG DATA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828513" y="1674546"/>
              <a:ext cx="15139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</a:rPr>
                <a:t>CENTRY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286"/>
          <a:stretch>
            <a:fillRect/>
          </a:stretch>
        </p:blipFill>
        <p:spPr>
          <a:xfrm>
            <a:off x="0" y="-37835"/>
            <a:ext cx="12192000" cy="692321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-36368" y="-37835"/>
            <a:ext cx="3108031" cy="6923219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5"/>
          <p:cNvSpPr txBox="1"/>
          <p:nvPr/>
        </p:nvSpPr>
        <p:spPr>
          <a:xfrm>
            <a:off x="474305" y="3645024"/>
            <a:ext cx="1896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</a:rPr>
              <a:t>Contents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637908" y="2492896"/>
            <a:ext cx="1569660" cy="92333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68008" y="2202309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00056" y="2132856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大数据时代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168008" y="3138413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00056" y="3068960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大数据的财富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68008" y="4074517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00056" y="4005064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大数据之旅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168008" y="5010621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00056" y="4941168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展望大数据将来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27848" y="3212976"/>
            <a:ext cx="6120680" cy="786978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展望大数据将来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286"/>
          <a:stretch>
            <a:fillRect/>
          </a:stretch>
        </p:blipFill>
        <p:spPr>
          <a:xfrm>
            <a:off x="0" y="-37835"/>
            <a:ext cx="12192000" cy="69232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708920"/>
            <a:ext cx="387798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4099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286"/>
          <a:stretch>
            <a:fillRect/>
          </a:stretch>
        </p:blipFill>
        <p:spPr>
          <a:xfrm>
            <a:off x="0" y="-37835"/>
            <a:ext cx="12192000" cy="692321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-36368" y="-37835"/>
            <a:ext cx="3108031" cy="6923219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5"/>
          <p:cNvSpPr txBox="1"/>
          <p:nvPr/>
        </p:nvSpPr>
        <p:spPr>
          <a:xfrm>
            <a:off x="474305" y="3645024"/>
            <a:ext cx="1896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</a:rPr>
              <a:t>Contents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637908" y="2492896"/>
            <a:ext cx="1569660" cy="92333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68008" y="2202309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00056" y="2132856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大数据时代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168008" y="3138413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00056" y="3068960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大数据的财富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68008" y="4074517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00056" y="4005064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大数据之旅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168008" y="5010621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00056" y="4941168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展望大数据将来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286"/>
          <a:stretch>
            <a:fillRect/>
          </a:stretch>
        </p:blipFill>
        <p:spPr>
          <a:xfrm>
            <a:off x="0" y="-37835"/>
            <a:ext cx="12192000" cy="692321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-36368" y="-37835"/>
            <a:ext cx="3108031" cy="6923219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5"/>
          <p:cNvSpPr txBox="1"/>
          <p:nvPr/>
        </p:nvSpPr>
        <p:spPr>
          <a:xfrm>
            <a:off x="474305" y="3645024"/>
            <a:ext cx="1896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</a:rPr>
              <a:t>Contents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637908" y="2492896"/>
            <a:ext cx="1569660" cy="92333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68008" y="2202309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00056" y="2132856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大数据时代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168008" y="3138413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00056" y="3068960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大数据的财富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68008" y="4074517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00056" y="4005064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大数据之旅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168008" y="5010621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00056" y="4941168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展望大数据将来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27848" y="3212976"/>
            <a:ext cx="6120680" cy="786978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大数据时代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286"/>
          <a:stretch>
            <a:fillRect/>
          </a:stretch>
        </p:blipFill>
        <p:spPr>
          <a:xfrm>
            <a:off x="0" y="-37835"/>
            <a:ext cx="12192000" cy="69232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91544" y="1333217"/>
            <a:ext cx="1728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680176" y="1333217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3242252"/>
            <a:ext cx="12192000" cy="4723251"/>
            <a:chOff x="0" y="3242252"/>
            <a:chExt cx="12192000" cy="4723251"/>
          </a:xfrm>
        </p:grpSpPr>
        <p:sp>
          <p:nvSpPr>
            <p:cNvPr id="28" name="矩形 27"/>
            <p:cNvSpPr/>
            <p:nvPr/>
          </p:nvSpPr>
          <p:spPr>
            <a:xfrm>
              <a:off x="0" y="3242252"/>
              <a:ext cx="12192000" cy="4723251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663952" y="3501008"/>
              <a:ext cx="576064" cy="216024"/>
              <a:chOff x="5447928" y="3573016"/>
              <a:chExt cx="576064" cy="216024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5447928" y="3573016"/>
                <a:ext cx="288032" cy="216024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5735960" y="3573016"/>
                <a:ext cx="288032" cy="216024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6" name="KSO_Shape"/>
          <p:cNvSpPr/>
          <p:nvPr/>
        </p:nvSpPr>
        <p:spPr bwMode="auto">
          <a:xfrm>
            <a:off x="983432" y="4509120"/>
            <a:ext cx="1080120" cy="90382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207568" y="4716433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数量大</a:t>
            </a:r>
            <a:endParaRPr lang="zh-CN" altLang="en-US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KSO_Shape"/>
          <p:cNvSpPr/>
          <p:nvPr/>
        </p:nvSpPr>
        <p:spPr>
          <a:xfrm>
            <a:off x="4439816" y="4509120"/>
            <a:ext cx="1224136" cy="1080120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951984" y="472514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多样性</a:t>
            </a:r>
            <a:endParaRPr lang="zh-CN" altLang="en-US" sz="32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KSO_Shape"/>
          <p:cNvSpPr/>
          <p:nvPr/>
        </p:nvSpPr>
        <p:spPr bwMode="auto">
          <a:xfrm>
            <a:off x="8380941" y="4509120"/>
            <a:ext cx="909836" cy="1072702"/>
          </a:xfrm>
          <a:custGeom>
            <a:avLst/>
            <a:gdLst>
              <a:gd name="T0" fmla="*/ 692200 w 11137901"/>
              <a:gd name="T1" fmla="*/ 1439894 h 13493750"/>
              <a:gd name="T2" fmla="*/ 793869 w 11137901"/>
              <a:gd name="T3" fmla="*/ 1439894 h 13493750"/>
              <a:gd name="T4" fmla="*/ 793869 w 11137901"/>
              <a:gd name="T5" fmla="*/ 1800397 h 13493750"/>
              <a:gd name="T6" fmla="*/ 692200 w 11137901"/>
              <a:gd name="T7" fmla="*/ 1800397 h 13493750"/>
              <a:gd name="T8" fmla="*/ 1034911 w 11137901"/>
              <a:gd name="T9" fmla="*/ 1371903 h 13493750"/>
              <a:gd name="T10" fmla="*/ 1172588 w 11137901"/>
              <a:gd name="T11" fmla="*/ 1704870 h 13493750"/>
              <a:gd name="T12" fmla="*/ 1078967 w 11137901"/>
              <a:gd name="T13" fmla="*/ 1743843 h 13493750"/>
              <a:gd name="T14" fmla="*/ 940655 w 11137901"/>
              <a:gd name="T15" fmla="*/ 1410876 h 13493750"/>
              <a:gd name="T16" fmla="*/ 451370 w 11137901"/>
              <a:gd name="T17" fmla="*/ 1371903 h 13493750"/>
              <a:gd name="T18" fmla="*/ 544991 w 11137901"/>
              <a:gd name="T19" fmla="*/ 1410876 h 13493750"/>
              <a:gd name="T20" fmla="*/ 407313 w 11137901"/>
              <a:gd name="T21" fmla="*/ 1743843 h 13493750"/>
              <a:gd name="T22" fmla="*/ 313693 w 11137901"/>
              <a:gd name="T23" fmla="*/ 1704870 h 13493750"/>
              <a:gd name="T24" fmla="*/ 1231260 w 11137901"/>
              <a:gd name="T25" fmla="*/ 1216645 h 13493750"/>
              <a:gd name="T26" fmla="*/ 1486069 w 11137901"/>
              <a:gd name="T27" fmla="*/ 1472089 h 13493750"/>
              <a:gd name="T28" fmla="*/ 1414477 w 11137901"/>
              <a:gd name="T29" fmla="*/ 1543682 h 13493750"/>
              <a:gd name="T30" fmla="*/ 1159668 w 11137901"/>
              <a:gd name="T31" fmla="*/ 1288661 h 13493750"/>
              <a:gd name="T32" fmla="*/ 255021 w 11137901"/>
              <a:gd name="T33" fmla="*/ 1216645 h 13493750"/>
              <a:gd name="T34" fmla="*/ 326613 w 11137901"/>
              <a:gd name="T35" fmla="*/ 1288661 h 13493750"/>
              <a:gd name="T36" fmla="*/ 71592 w 11137901"/>
              <a:gd name="T37" fmla="*/ 1543682 h 13493750"/>
              <a:gd name="T38" fmla="*/ 0 w 11137901"/>
              <a:gd name="T39" fmla="*/ 1472089 h 13493750"/>
              <a:gd name="T40" fmla="*/ 520984 w 11137901"/>
              <a:gd name="T41" fmla="*/ 0 h 13493750"/>
              <a:gd name="T42" fmla="*/ 965297 w 11137901"/>
              <a:gd name="T43" fmla="*/ 0 h 13493750"/>
              <a:gd name="T44" fmla="*/ 1034424 w 11137901"/>
              <a:gd name="T45" fmla="*/ 69090 h 13493750"/>
              <a:gd name="T46" fmla="*/ 1034424 w 11137901"/>
              <a:gd name="T47" fmla="*/ 302394 h 13493750"/>
              <a:gd name="T48" fmla="*/ 1066983 w 11137901"/>
              <a:gd name="T49" fmla="*/ 364976 h 13493750"/>
              <a:gd name="T50" fmla="*/ 1292897 w 11137901"/>
              <a:gd name="T51" fmla="*/ 809054 h 13493750"/>
              <a:gd name="T52" fmla="*/ 742890 w 11137901"/>
              <a:gd name="T53" fmla="*/ 1358770 h 13493750"/>
              <a:gd name="T54" fmla="*/ 193384 w 11137901"/>
              <a:gd name="T55" fmla="*/ 809054 h 13493750"/>
              <a:gd name="T56" fmla="*/ 419298 w 11137901"/>
              <a:gd name="T57" fmla="*/ 364976 h 13493750"/>
              <a:gd name="T58" fmla="*/ 451857 w 11137901"/>
              <a:gd name="T59" fmla="*/ 302394 h 13493750"/>
              <a:gd name="T60" fmla="*/ 451857 w 11137901"/>
              <a:gd name="T61" fmla="*/ 69090 h 13493750"/>
              <a:gd name="T62" fmla="*/ 520984 w 11137901"/>
              <a:gd name="T63" fmla="*/ 0 h 1349375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1137901" h="13493750">
                <a:moveTo>
                  <a:pt x="5187950" y="10791825"/>
                </a:moveTo>
                <a:lnTo>
                  <a:pt x="5949950" y="10791825"/>
                </a:lnTo>
                <a:lnTo>
                  <a:pt x="5949950" y="13493750"/>
                </a:lnTo>
                <a:lnTo>
                  <a:pt x="5187950" y="13493750"/>
                </a:lnTo>
                <a:lnTo>
                  <a:pt x="5187950" y="10791825"/>
                </a:lnTo>
                <a:close/>
                <a:moveTo>
                  <a:pt x="7756525" y="10282238"/>
                </a:moveTo>
                <a:lnTo>
                  <a:pt x="8788401" y="12777788"/>
                </a:lnTo>
                <a:lnTo>
                  <a:pt x="8086726" y="13069888"/>
                </a:lnTo>
                <a:lnTo>
                  <a:pt x="7050088" y="10574338"/>
                </a:lnTo>
                <a:lnTo>
                  <a:pt x="7756525" y="10282238"/>
                </a:lnTo>
                <a:close/>
                <a:moveTo>
                  <a:pt x="3382963" y="10282238"/>
                </a:moveTo>
                <a:lnTo>
                  <a:pt x="4084638" y="10574338"/>
                </a:lnTo>
                <a:lnTo>
                  <a:pt x="3052763" y="13069888"/>
                </a:lnTo>
                <a:lnTo>
                  <a:pt x="2351088" y="12777788"/>
                </a:lnTo>
                <a:lnTo>
                  <a:pt x="3382963" y="10282238"/>
                </a:lnTo>
                <a:close/>
                <a:moveTo>
                  <a:pt x="9228138" y="9118600"/>
                </a:moveTo>
                <a:lnTo>
                  <a:pt x="11137901" y="11033125"/>
                </a:lnTo>
                <a:lnTo>
                  <a:pt x="10601326" y="11569700"/>
                </a:lnTo>
                <a:lnTo>
                  <a:pt x="8691563" y="9658350"/>
                </a:lnTo>
                <a:lnTo>
                  <a:pt x="9228138" y="9118600"/>
                </a:lnTo>
                <a:close/>
                <a:moveTo>
                  <a:pt x="1911350" y="9118600"/>
                </a:moveTo>
                <a:lnTo>
                  <a:pt x="2447925" y="9658350"/>
                </a:lnTo>
                <a:lnTo>
                  <a:pt x="536575" y="11569700"/>
                </a:lnTo>
                <a:lnTo>
                  <a:pt x="0" y="11033125"/>
                </a:lnTo>
                <a:lnTo>
                  <a:pt x="1911350" y="9118600"/>
                </a:lnTo>
                <a:close/>
                <a:moveTo>
                  <a:pt x="3904707" y="0"/>
                </a:moveTo>
                <a:cubicBezTo>
                  <a:pt x="4355225" y="0"/>
                  <a:pt x="6900648" y="0"/>
                  <a:pt x="7234781" y="0"/>
                </a:cubicBezTo>
                <a:cubicBezTo>
                  <a:pt x="7523863" y="0"/>
                  <a:pt x="7752876" y="232644"/>
                  <a:pt x="7752876" y="517821"/>
                </a:cubicBezTo>
                <a:cubicBezTo>
                  <a:pt x="7752876" y="893054"/>
                  <a:pt x="7752876" y="1545958"/>
                  <a:pt x="7752876" y="2266405"/>
                </a:cubicBezTo>
                <a:cubicBezTo>
                  <a:pt x="7752876" y="2461526"/>
                  <a:pt x="7850488" y="2630380"/>
                  <a:pt x="7996906" y="2735446"/>
                </a:cubicBezTo>
                <a:cubicBezTo>
                  <a:pt x="9025588" y="3485911"/>
                  <a:pt x="9690101" y="4694160"/>
                  <a:pt x="9690101" y="6063759"/>
                </a:cubicBezTo>
                <a:cubicBezTo>
                  <a:pt x="9690101" y="8341421"/>
                  <a:pt x="7846734" y="10183813"/>
                  <a:pt x="5567867" y="10183813"/>
                </a:cubicBezTo>
                <a:cubicBezTo>
                  <a:pt x="3292755" y="10183813"/>
                  <a:pt x="1449388" y="8341421"/>
                  <a:pt x="1449388" y="6063759"/>
                </a:cubicBezTo>
                <a:cubicBezTo>
                  <a:pt x="1449388" y="4694160"/>
                  <a:pt x="2113901" y="3485911"/>
                  <a:pt x="3142583" y="2735446"/>
                </a:cubicBezTo>
                <a:cubicBezTo>
                  <a:pt x="3289000" y="2630380"/>
                  <a:pt x="3386613" y="2461526"/>
                  <a:pt x="3386613" y="2266405"/>
                </a:cubicBezTo>
                <a:cubicBezTo>
                  <a:pt x="3386613" y="1545958"/>
                  <a:pt x="3386613" y="893054"/>
                  <a:pt x="3386613" y="517821"/>
                </a:cubicBezTo>
                <a:cubicBezTo>
                  <a:pt x="3386613" y="232644"/>
                  <a:pt x="3619380" y="0"/>
                  <a:pt x="390470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 anchorCtr="1"/>
          <a:lstStyle/>
          <a:p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552384" y="472514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整合性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/>
      <p:bldP spid="58" grpId="0" animBg="1"/>
      <p:bldP spid="59" grpId="0"/>
      <p:bldP spid="61" grpId="0" animBg="1"/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矩形 8"/>
          <p:cNvSpPr/>
          <p:nvPr/>
        </p:nvSpPr>
        <p:spPr>
          <a:xfrm>
            <a:off x="1" y="1628800"/>
            <a:ext cx="12192000" cy="367240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2731" y="2204864"/>
            <a:ext cx="926378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数据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，已经渗透到当今每一个行业和业务职能领域，成为重要的生产因素。人们对于海量数据的挖掘和运用，预示着新一波生产率增长和消费者盈余浪潮的到来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7368" y="1422936"/>
            <a:ext cx="5760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“</a:t>
            </a:r>
            <a:endParaRPr lang="zh-CN" altLang="en-US" sz="115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12425" y="3583176"/>
            <a:ext cx="5760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”</a:t>
            </a:r>
            <a:endParaRPr lang="zh-CN" altLang="en-US" sz="115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73386" y="4725144"/>
            <a:ext cx="1771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麦肯锡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286"/>
          <a:stretch>
            <a:fillRect/>
          </a:stretch>
        </p:blipFill>
        <p:spPr>
          <a:xfrm>
            <a:off x="0" y="-37835"/>
            <a:ext cx="12192000" cy="692321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-36368" y="-37835"/>
            <a:ext cx="3108031" cy="6923219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5"/>
          <p:cNvSpPr txBox="1"/>
          <p:nvPr/>
        </p:nvSpPr>
        <p:spPr>
          <a:xfrm>
            <a:off x="474305" y="3645024"/>
            <a:ext cx="1896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</a:rPr>
              <a:t>Contents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637908" y="2492896"/>
            <a:ext cx="1569660" cy="92333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68008" y="2202309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00056" y="2132856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大数据时代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168008" y="3138413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00056" y="3068960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大数据的财富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68008" y="4074517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00056" y="4005064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大数据之旅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168008" y="5010621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00056" y="4941168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展望大数据将来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27848" y="3212976"/>
            <a:ext cx="6120680" cy="786978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大数据的财富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286"/>
          <a:stretch>
            <a:fillRect/>
          </a:stretch>
        </p:blipFill>
        <p:spPr>
          <a:xfrm>
            <a:off x="0" y="-37835"/>
            <a:ext cx="12192000" cy="692321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247388" y="3458466"/>
            <a:ext cx="831692" cy="792088"/>
            <a:chOff x="5198629" y="2697972"/>
            <a:chExt cx="831692" cy="792088"/>
          </a:xfrm>
        </p:grpSpPr>
        <p:sp>
          <p:nvSpPr>
            <p:cNvPr id="3" name="正五边形 2"/>
            <p:cNvSpPr/>
            <p:nvPr/>
          </p:nvSpPr>
          <p:spPr>
            <a:xfrm>
              <a:off x="5198629" y="2697972"/>
              <a:ext cx="831692" cy="792088"/>
            </a:xfrm>
            <a:prstGeom prst="pentag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13"/>
            <p:cNvSpPr>
              <a:spLocks noEditPoints="1"/>
            </p:cNvSpPr>
            <p:nvPr/>
          </p:nvSpPr>
          <p:spPr bwMode="auto">
            <a:xfrm>
              <a:off x="5483086" y="2905621"/>
              <a:ext cx="262778" cy="484369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68571" tIns="34286" rIns="68571" bIns="34286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18456" y="2295156"/>
            <a:ext cx="831692" cy="792088"/>
            <a:chOff x="3923928" y="1534662"/>
            <a:chExt cx="831692" cy="792088"/>
          </a:xfrm>
        </p:grpSpPr>
        <p:sp>
          <p:nvSpPr>
            <p:cNvPr id="6" name="正五边形 5"/>
            <p:cNvSpPr/>
            <p:nvPr/>
          </p:nvSpPr>
          <p:spPr>
            <a:xfrm>
              <a:off x="3923928" y="1534662"/>
              <a:ext cx="831692" cy="792088"/>
            </a:xfrm>
            <a:prstGeom prst="pentag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78"/>
            <p:cNvSpPr>
              <a:spLocks noEditPoints="1"/>
            </p:cNvSpPr>
            <p:nvPr/>
          </p:nvSpPr>
          <p:spPr bwMode="auto">
            <a:xfrm>
              <a:off x="4145696" y="1785649"/>
              <a:ext cx="409671" cy="409565"/>
            </a:xfrm>
            <a:custGeom>
              <a:avLst/>
              <a:gdLst>
                <a:gd name="T0" fmla="*/ 174 w 347"/>
                <a:gd name="T1" fmla="*/ 0 h 347"/>
                <a:gd name="T2" fmla="*/ 0 w 347"/>
                <a:gd name="T3" fmla="*/ 174 h 347"/>
                <a:gd name="T4" fmla="*/ 174 w 347"/>
                <a:gd name="T5" fmla="*/ 347 h 347"/>
                <a:gd name="T6" fmla="*/ 347 w 347"/>
                <a:gd name="T7" fmla="*/ 174 h 347"/>
                <a:gd name="T8" fmla="*/ 174 w 347"/>
                <a:gd name="T9" fmla="*/ 0 h 347"/>
                <a:gd name="T10" fmla="*/ 332 w 347"/>
                <a:gd name="T11" fmla="*/ 166 h 347"/>
                <a:gd name="T12" fmla="*/ 283 w 347"/>
                <a:gd name="T13" fmla="*/ 166 h 347"/>
                <a:gd name="T14" fmla="*/ 231 w 347"/>
                <a:gd name="T15" fmla="*/ 26 h 347"/>
                <a:gd name="T16" fmla="*/ 332 w 347"/>
                <a:gd name="T17" fmla="*/ 166 h 347"/>
                <a:gd name="T18" fmla="*/ 174 w 347"/>
                <a:gd name="T19" fmla="*/ 332 h 347"/>
                <a:gd name="T20" fmla="*/ 147 w 347"/>
                <a:gd name="T21" fmla="*/ 181 h 347"/>
                <a:gd name="T22" fmla="*/ 200 w 347"/>
                <a:gd name="T23" fmla="*/ 181 h 347"/>
                <a:gd name="T24" fmla="*/ 174 w 347"/>
                <a:gd name="T25" fmla="*/ 332 h 347"/>
                <a:gd name="T26" fmla="*/ 147 w 347"/>
                <a:gd name="T27" fmla="*/ 166 h 347"/>
                <a:gd name="T28" fmla="*/ 174 w 347"/>
                <a:gd name="T29" fmla="*/ 15 h 347"/>
                <a:gd name="T30" fmla="*/ 174 w 347"/>
                <a:gd name="T31" fmla="*/ 15 h 347"/>
                <a:gd name="T32" fmla="*/ 200 w 347"/>
                <a:gd name="T33" fmla="*/ 166 h 347"/>
                <a:gd name="T34" fmla="*/ 147 w 347"/>
                <a:gd name="T35" fmla="*/ 166 h 347"/>
                <a:gd name="T36" fmla="*/ 153 w 347"/>
                <a:gd name="T37" fmla="*/ 19 h 347"/>
                <a:gd name="T38" fmla="*/ 133 w 347"/>
                <a:gd name="T39" fmla="*/ 166 h 347"/>
                <a:gd name="T40" fmla="*/ 79 w 347"/>
                <a:gd name="T41" fmla="*/ 166 h 347"/>
                <a:gd name="T42" fmla="*/ 153 w 347"/>
                <a:gd name="T43" fmla="*/ 19 h 347"/>
                <a:gd name="T44" fmla="*/ 133 w 347"/>
                <a:gd name="T45" fmla="*/ 181 h 347"/>
                <a:gd name="T46" fmla="*/ 153 w 347"/>
                <a:gd name="T47" fmla="*/ 329 h 347"/>
                <a:gd name="T48" fmla="*/ 79 w 347"/>
                <a:gd name="T49" fmla="*/ 181 h 347"/>
                <a:gd name="T50" fmla="*/ 133 w 347"/>
                <a:gd name="T51" fmla="*/ 181 h 347"/>
                <a:gd name="T52" fmla="*/ 194 w 347"/>
                <a:gd name="T53" fmla="*/ 329 h 347"/>
                <a:gd name="T54" fmla="*/ 215 w 347"/>
                <a:gd name="T55" fmla="*/ 181 h 347"/>
                <a:gd name="T56" fmla="*/ 268 w 347"/>
                <a:gd name="T57" fmla="*/ 181 h 347"/>
                <a:gd name="T58" fmla="*/ 194 w 347"/>
                <a:gd name="T59" fmla="*/ 329 h 347"/>
                <a:gd name="T60" fmla="*/ 215 w 347"/>
                <a:gd name="T61" fmla="*/ 166 h 347"/>
                <a:gd name="T62" fmla="*/ 194 w 347"/>
                <a:gd name="T63" fmla="*/ 19 h 347"/>
                <a:gd name="T64" fmla="*/ 268 w 347"/>
                <a:gd name="T65" fmla="*/ 166 h 347"/>
                <a:gd name="T66" fmla="*/ 215 w 347"/>
                <a:gd name="T67" fmla="*/ 166 h 347"/>
                <a:gd name="T68" fmla="*/ 117 w 347"/>
                <a:gd name="T69" fmla="*/ 26 h 347"/>
                <a:gd name="T70" fmla="*/ 64 w 347"/>
                <a:gd name="T71" fmla="*/ 166 h 347"/>
                <a:gd name="T72" fmla="*/ 15 w 347"/>
                <a:gd name="T73" fmla="*/ 166 h 347"/>
                <a:gd name="T74" fmla="*/ 117 w 347"/>
                <a:gd name="T75" fmla="*/ 26 h 347"/>
                <a:gd name="T76" fmla="*/ 15 w 347"/>
                <a:gd name="T77" fmla="*/ 181 h 347"/>
                <a:gd name="T78" fmla="*/ 64 w 347"/>
                <a:gd name="T79" fmla="*/ 181 h 347"/>
                <a:gd name="T80" fmla="*/ 117 w 347"/>
                <a:gd name="T81" fmla="*/ 322 h 347"/>
                <a:gd name="T82" fmla="*/ 15 w 347"/>
                <a:gd name="T83" fmla="*/ 181 h 347"/>
                <a:gd name="T84" fmla="*/ 231 w 347"/>
                <a:gd name="T85" fmla="*/ 322 h 347"/>
                <a:gd name="T86" fmla="*/ 283 w 347"/>
                <a:gd name="T87" fmla="*/ 181 h 347"/>
                <a:gd name="T88" fmla="*/ 332 w 347"/>
                <a:gd name="T89" fmla="*/ 181 h 347"/>
                <a:gd name="T90" fmla="*/ 231 w 347"/>
                <a:gd name="T91" fmla="*/ 32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7" h="347">
                  <a:moveTo>
                    <a:pt x="174" y="0"/>
                  </a:moveTo>
                  <a:cubicBezTo>
                    <a:pt x="78" y="0"/>
                    <a:pt x="0" y="78"/>
                    <a:pt x="0" y="174"/>
                  </a:cubicBezTo>
                  <a:cubicBezTo>
                    <a:pt x="0" y="269"/>
                    <a:pt x="78" y="347"/>
                    <a:pt x="174" y="347"/>
                  </a:cubicBezTo>
                  <a:cubicBezTo>
                    <a:pt x="269" y="347"/>
                    <a:pt x="347" y="269"/>
                    <a:pt x="347" y="174"/>
                  </a:cubicBezTo>
                  <a:cubicBezTo>
                    <a:pt x="347" y="78"/>
                    <a:pt x="269" y="0"/>
                    <a:pt x="174" y="0"/>
                  </a:cubicBezTo>
                  <a:close/>
                  <a:moveTo>
                    <a:pt x="332" y="166"/>
                  </a:moveTo>
                  <a:cubicBezTo>
                    <a:pt x="283" y="166"/>
                    <a:pt x="283" y="166"/>
                    <a:pt x="283" y="166"/>
                  </a:cubicBezTo>
                  <a:cubicBezTo>
                    <a:pt x="281" y="107"/>
                    <a:pt x="261" y="55"/>
                    <a:pt x="231" y="26"/>
                  </a:cubicBezTo>
                  <a:cubicBezTo>
                    <a:pt x="288" y="48"/>
                    <a:pt x="329" y="102"/>
                    <a:pt x="332" y="166"/>
                  </a:cubicBezTo>
                  <a:close/>
                  <a:moveTo>
                    <a:pt x="174" y="332"/>
                  </a:moveTo>
                  <a:cubicBezTo>
                    <a:pt x="165" y="330"/>
                    <a:pt x="148" y="277"/>
                    <a:pt x="147" y="181"/>
                  </a:cubicBezTo>
                  <a:cubicBezTo>
                    <a:pt x="200" y="181"/>
                    <a:pt x="200" y="181"/>
                    <a:pt x="200" y="181"/>
                  </a:cubicBezTo>
                  <a:cubicBezTo>
                    <a:pt x="199" y="277"/>
                    <a:pt x="183" y="330"/>
                    <a:pt x="174" y="332"/>
                  </a:cubicBezTo>
                  <a:close/>
                  <a:moveTo>
                    <a:pt x="147" y="166"/>
                  </a:moveTo>
                  <a:cubicBezTo>
                    <a:pt x="148" y="70"/>
                    <a:pt x="165" y="17"/>
                    <a:pt x="174" y="15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83" y="17"/>
                    <a:pt x="199" y="70"/>
                    <a:pt x="200" y="166"/>
                  </a:cubicBezTo>
                  <a:lnTo>
                    <a:pt x="147" y="166"/>
                  </a:lnTo>
                  <a:close/>
                  <a:moveTo>
                    <a:pt x="153" y="19"/>
                  </a:moveTo>
                  <a:cubicBezTo>
                    <a:pt x="138" y="51"/>
                    <a:pt x="133" y="118"/>
                    <a:pt x="133" y="166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94"/>
                    <a:pt x="112" y="34"/>
                    <a:pt x="153" y="19"/>
                  </a:cubicBezTo>
                  <a:close/>
                  <a:moveTo>
                    <a:pt x="133" y="181"/>
                  </a:moveTo>
                  <a:cubicBezTo>
                    <a:pt x="133" y="229"/>
                    <a:pt x="138" y="296"/>
                    <a:pt x="153" y="329"/>
                  </a:cubicBezTo>
                  <a:cubicBezTo>
                    <a:pt x="112" y="313"/>
                    <a:pt x="81" y="254"/>
                    <a:pt x="79" y="181"/>
                  </a:cubicBezTo>
                  <a:lnTo>
                    <a:pt x="133" y="181"/>
                  </a:lnTo>
                  <a:close/>
                  <a:moveTo>
                    <a:pt x="194" y="329"/>
                  </a:moveTo>
                  <a:cubicBezTo>
                    <a:pt x="209" y="296"/>
                    <a:pt x="214" y="229"/>
                    <a:pt x="215" y="181"/>
                  </a:cubicBezTo>
                  <a:cubicBezTo>
                    <a:pt x="268" y="181"/>
                    <a:pt x="268" y="181"/>
                    <a:pt x="268" y="181"/>
                  </a:cubicBezTo>
                  <a:cubicBezTo>
                    <a:pt x="266" y="254"/>
                    <a:pt x="235" y="313"/>
                    <a:pt x="194" y="329"/>
                  </a:cubicBezTo>
                  <a:close/>
                  <a:moveTo>
                    <a:pt x="215" y="166"/>
                  </a:moveTo>
                  <a:cubicBezTo>
                    <a:pt x="214" y="118"/>
                    <a:pt x="209" y="51"/>
                    <a:pt x="194" y="19"/>
                  </a:cubicBezTo>
                  <a:cubicBezTo>
                    <a:pt x="235" y="34"/>
                    <a:pt x="266" y="94"/>
                    <a:pt x="268" y="166"/>
                  </a:cubicBezTo>
                  <a:lnTo>
                    <a:pt x="215" y="166"/>
                  </a:lnTo>
                  <a:close/>
                  <a:moveTo>
                    <a:pt x="117" y="26"/>
                  </a:moveTo>
                  <a:cubicBezTo>
                    <a:pt x="87" y="55"/>
                    <a:pt x="66" y="107"/>
                    <a:pt x="6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8" y="102"/>
                    <a:pt x="59" y="48"/>
                    <a:pt x="117" y="26"/>
                  </a:cubicBezTo>
                  <a:close/>
                  <a:moveTo>
                    <a:pt x="15" y="181"/>
                  </a:moveTo>
                  <a:cubicBezTo>
                    <a:pt x="64" y="181"/>
                    <a:pt x="64" y="181"/>
                    <a:pt x="64" y="181"/>
                  </a:cubicBezTo>
                  <a:cubicBezTo>
                    <a:pt x="66" y="241"/>
                    <a:pt x="87" y="292"/>
                    <a:pt x="117" y="322"/>
                  </a:cubicBezTo>
                  <a:cubicBezTo>
                    <a:pt x="59" y="300"/>
                    <a:pt x="18" y="245"/>
                    <a:pt x="15" y="181"/>
                  </a:cubicBezTo>
                  <a:close/>
                  <a:moveTo>
                    <a:pt x="231" y="322"/>
                  </a:moveTo>
                  <a:cubicBezTo>
                    <a:pt x="261" y="292"/>
                    <a:pt x="281" y="241"/>
                    <a:pt x="283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29" y="245"/>
                    <a:pt x="288" y="300"/>
                    <a:pt x="231" y="32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68571" tIns="34286" rIns="68571" bIns="34286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89524" y="3458466"/>
            <a:ext cx="831692" cy="792088"/>
            <a:chOff x="2483768" y="2697972"/>
            <a:chExt cx="831692" cy="792088"/>
          </a:xfrm>
        </p:grpSpPr>
        <p:sp>
          <p:nvSpPr>
            <p:cNvPr id="9" name="正五边形 8"/>
            <p:cNvSpPr/>
            <p:nvPr/>
          </p:nvSpPr>
          <p:spPr>
            <a:xfrm>
              <a:off x="2483768" y="2697972"/>
              <a:ext cx="831692" cy="792088"/>
            </a:xfrm>
            <a:prstGeom prst="pentag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77"/>
            <p:cNvSpPr>
              <a:spLocks noEditPoints="1"/>
            </p:cNvSpPr>
            <p:nvPr/>
          </p:nvSpPr>
          <p:spPr bwMode="auto">
            <a:xfrm>
              <a:off x="2656059" y="2980732"/>
              <a:ext cx="487109" cy="334145"/>
            </a:xfrm>
            <a:custGeom>
              <a:avLst/>
              <a:gdLst>
                <a:gd name="T0" fmla="*/ 340 w 413"/>
                <a:gd name="T1" fmla="*/ 283 h 283"/>
                <a:gd name="T2" fmla="*/ 73 w 413"/>
                <a:gd name="T3" fmla="*/ 283 h 283"/>
                <a:gd name="T4" fmla="*/ 72 w 413"/>
                <a:gd name="T5" fmla="*/ 283 h 283"/>
                <a:gd name="T6" fmla="*/ 0 w 413"/>
                <a:gd name="T7" fmla="*/ 209 h 283"/>
                <a:gd name="T8" fmla="*/ 70 w 413"/>
                <a:gd name="T9" fmla="*/ 135 h 283"/>
                <a:gd name="T10" fmla="*/ 66 w 413"/>
                <a:gd name="T11" fmla="*/ 107 h 283"/>
                <a:gd name="T12" fmla="*/ 173 w 413"/>
                <a:gd name="T13" fmla="*/ 0 h 283"/>
                <a:gd name="T14" fmla="*/ 273 w 413"/>
                <a:gd name="T15" fmla="*/ 69 h 283"/>
                <a:gd name="T16" fmla="*/ 273 w 413"/>
                <a:gd name="T17" fmla="*/ 69 h 283"/>
                <a:gd name="T18" fmla="*/ 346 w 413"/>
                <a:gd name="T19" fmla="*/ 135 h 283"/>
                <a:gd name="T20" fmla="*/ 413 w 413"/>
                <a:gd name="T21" fmla="*/ 209 h 283"/>
                <a:gd name="T22" fmla="*/ 341 w 413"/>
                <a:gd name="T23" fmla="*/ 283 h 283"/>
                <a:gd name="T24" fmla="*/ 340 w 413"/>
                <a:gd name="T25" fmla="*/ 283 h 283"/>
                <a:gd name="T26" fmla="*/ 73 w 413"/>
                <a:gd name="T27" fmla="*/ 268 h 283"/>
                <a:gd name="T28" fmla="*/ 339 w 413"/>
                <a:gd name="T29" fmla="*/ 268 h 283"/>
                <a:gd name="T30" fmla="*/ 340 w 413"/>
                <a:gd name="T31" fmla="*/ 268 h 283"/>
                <a:gd name="T32" fmla="*/ 398 w 413"/>
                <a:gd name="T33" fmla="*/ 209 h 283"/>
                <a:gd name="T34" fmla="*/ 339 w 413"/>
                <a:gd name="T35" fmla="*/ 150 h 283"/>
                <a:gd name="T36" fmla="*/ 332 w 413"/>
                <a:gd name="T37" fmla="*/ 142 h 283"/>
                <a:gd name="T38" fmla="*/ 273 w 413"/>
                <a:gd name="T39" fmla="*/ 83 h 283"/>
                <a:gd name="T40" fmla="*/ 268 w 413"/>
                <a:gd name="T41" fmla="*/ 84 h 283"/>
                <a:gd name="T42" fmla="*/ 261 w 413"/>
                <a:gd name="T43" fmla="*/ 79 h 283"/>
                <a:gd name="T44" fmla="*/ 173 w 413"/>
                <a:gd name="T45" fmla="*/ 15 h 283"/>
                <a:gd name="T46" fmla="*/ 81 w 413"/>
                <a:gd name="T47" fmla="*/ 107 h 283"/>
                <a:gd name="T48" fmla="*/ 87 w 413"/>
                <a:gd name="T49" fmla="*/ 140 h 283"/>
                <a:gd name="T50" fmla="*/ 86 w 413"/>
                <a:gd name="T51" fmla="*/ 147 h 283"/>
                <a:gd name="T52" fmla="*/ 79 w 413"/>
                <a:gd name="T53" fmla="*/ 150 h 283"/>
                <a:gd name="T54" fmla="*/ 73 w 413"/>
                <a:gd name="T55" fmla="*/ 150 h 283"/>
                <a:gd name="T56" fmla="*/ 14 w 413"/>
                <a:gd name="T57" fmla="*/ 209 h 283"/>
                <a:gd name="T58" fmla="*/ 73 w 413"/>
                <a:gd name="T59" fmla="*/ 268 h 283"/>
                <a:gd name="T60" fmla="*/ 73 w 413"/>
                <a:gd name="T61" fmla="*/ 26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3" h="283">
                  <a:moveTo>
                    <a:pt x="340" y="283"/>
                  </a:moveTo>
                  <a:cubicBezTo>
                    <a:pt x="73" y="283"/>
                    <a:pt x="73" y="283"/>
                    <a:pt x="73" y="283"/>
                  </a:cubicBezTo>
                  <a:cubicBezTo>
                    <a:pt x="73" y="283"/>
                    <a:pt x="72" y="283"/>
                    <a:pt x="72" y="283"/>
                  </a:cubicBezTo>
                  <a:cubicBezTo>
                    <a:pt x="32" y="282"/>
                    <a:pt x="0" y="249"/>
                    <a:pt x="0" y="209"/>
                  </a:cubicBezTo>
                  <a:cubicBezTo>
                    <a:pt x="0" y="169"/>
                    <a:pt x="31" y="137"/>
                    <a:pt x="70" y="135"/>
                  </a:cubicBezTo>
                  <a:cubicBezTo>
                    <a:pt x="67" y="126"/>
                    <a:pt x="66" y="117"/>
                    <a:pt x="66" y="107"/>
                  </a:cubicBezTo>
                  <a:cubicBezTo>
                    <a:pt x="66" y="48"/>
                    <a:pt x="114" y="0"/>
                    <a:pt x="173" y="0"/>
                  </a:cubicBezTo>
                  <a:cubicBezTo>
                    <a:pt x="217" y="0"/>
                    <a:pt x="257" y="27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311" y="69"/>
                    <a:pt x="343" y="98"/>
                    <a:pt x="346" y="135"/>
                  </a:cubicBezTo>
                  <a:cubicBezTo>
                    <a:pt x="384" y="139"/>
                    <a:pt x="413" y="171"/>
                    <a:pt x="413" y="209"/>
                  </a:cubicBezTo>
                  <a:cubicBezTo>
                    <a:pt x="413" y="249"/>
                    <a:pt x="381" y="282"/>
                    <a:pt x="341" y="283"/>
                  </a:cubicBezTo>
                  <a:cubicBezTo>
                    <a:pt x="340" y="283"/>
                    <a:pt x="340" y="283"/>
                    <a:pt x="340" y="283"/>
                  </a:cubicBezTo>
                  <a:close/>
                  <a:moveTo>
                    <a:pt x="73" y="268"/>
                  </a:moveTo>
                  <a:cubicBezTo>
                    <a:pt x="339" y="268"/>
                    <a:pt x="339" y="268"/>
                    <a:pt x="339" y="268"/>
                  </a:cubicBezTo>
                  <a:cubicBezTo>
                    <a:pt x="339" y="268"/>
                    <a:pt x="340" y="268"/>
                    <a:pt x="340" y="268"/>
                  </a:cubicBezTo>
                  <a:cubicBezTo>
                    <a:pt x="372" y="268"/>
                    <a:pt x="398" y="241"/>
                    <a:pt x="398" y="209"/>
                  </a:cubicBezTo>
                  <a:cubicBezTo>
                    <a:pt x="398" y="176"/>
                    <a:pt x="372" y="150"/>
                    <a:pt x="339" y="150"/>
                  </a:cubicBezTo>
                  <a:cubicBezTo>
                    <a:pt x="335" y="150"/>
                    <a:pt x="332" y="146"/>
                    <a:pt x="332" y="142"/>
                  </a:cubicBezTo>
                  <a:cubicBezTo>
                    <a:pt x="332" y="110"/>
                    <a:pt x="305" y="83"/>
                    <a:pt x="273" y="83"/>
                  </a:cubicBezTo>
                  <a:cubicBezTo>
                    <a:pt x="271" y="83"/>
                    <a:pt x="270" y="83"/>
                    <a:pt x="268" y="84"/>
                  </a:cubicBezTo>
                  <a:cubicBezTo>
                    <a:pt x="265" y="84"/>
                    <a:pt x="262" y="82"/>
                    <a:pt x="261" y="79"/>
                  </a:cubicBezTo>
                  <a:cubicBezTo>
                    <a:pt x="248" y="40"/>
                    <a:pt x="213" y="15"/>
                    <a:pt x="173" y="15"/>
                  </a:cubicBezTo>
                  <a:cubicBezTo>
                    <a:pt x="122" y="15"/>
                    <a:pt x="81" y="56"/>
                    <a:pt x="81" y="107"/>
                  </a:cubicBezTo>
                  <a:cubicBezTo>
                    <a:pt x="81" y="118"/>
                    <a:pt x="83" y="129"/>
                    <a:pt x="87" y="140"/>
                  </a:cubicBezTo>
                  <a:cubicBezTo>
                    <a:pt x="88" y="142"/>
                    <a:pt x="87" y="145"/>
                    <a:pt x="86" y="147"/>
                  </a:cubicBezTo>
                  <a:cubicBezTo>
                    <a:pt x="84" y="149"/>
                    <a:pt x="82" y="150"/>
                    <a:pt x="79" y="150"/>
                  </a:cubicBezTo>
                  <a:cubicBezTo>
                    <a:pt x="77" y="150"/>
                    <a:pt x="75" y="150"/>
                    <a:pt x="73" y="150"/>
                  </a:cubicBezTo>
                  <a:cubicBezTo>
                    <a:pt x="41" y="150"/>
                    <a:pt x="14" y="176"/>
                    <a:pt x="14" y="209"/>
                  </a:cubicBezTo>
                  <a:cubicBezTo>
                    <a:pt x="14" y="241"/>
                    <a:pt x="41" y="268"/>
                    <a:pt x="73" y="268"/>
                  </a:cubicBezTo>
                  <a:cubicBezTo>
                    <a:pt x="73" y="268"/>
                    <a:pt x="73" y="268"/>
                    <a:pt x="73" y="26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68571" tIns="34286" rIns="68571" bIns="34286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cxnSp>
        <p:nvCxnSpPr>
          <p:cNvPr id="11" name="直接连接符 10"/>
          <p:cNvCxnSpPr>
            <a:stCxn id="6" idx="2"/>
            <a:endCxn id="9" idx="5"/>
          </p:cNvCxnSpPr>
          <p:nvPr/>
        </p:nvCxnSpPr>
        <p:spPr>
          <a:xfrm flipH="1">
            <a:off x="4621215" y="3087242"/>
            <a:ext cx="1056081" cy="673774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3" idx="1"/>
            <a:endCxn id="6" idx="4"/>
          </p:cNvCxnSpPr>
          <p:nvPr/>
        </p:nvCxnSpPr>
        <p:spPr>
          <a:xfrm flipH="1" flipV="1">
            <a:off x="6191308" y="3087242"/>
            <a:ext cx="1056081" cy="673774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920930" y="3841884"/>
            <a:ext cx="2158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定量思维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159896" y="1556792"/>
            <a:ext cx="2946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相关思维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55476" y="3781152"/>
            <a:ext cx="24490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实验思维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45193" y="5309921"/>
            <a:ext cx="4892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描述→预测→产生攻略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286"/>
          <a:stretch>
            <a:fillRect/>
          </a:stretch>
        </p:blipFill>
        <p:spPr>
          <a:xfrm>
            <a:off x="0" y="-37835"/>
            <a:ext cx="12192000" cy="692321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-36368" y="-37835"/>
            <a:ext cx="3108031" cy="6923219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5"/>
          <p:cNvSpPr txBox="1"/>
          <p:nvPr/>
        </p:nvSpPr>
        <p:spPr>
          <a:xfrm>
            <a:off x="474305" y="3645024"/>
            <a:ext cx="1896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</a:rPr>
              <a:t>Contents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637908" y="2492896"/>
            <a:ext cx="1569660" cy="92333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68008" y="2202309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00056" y="2132856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大数据时代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168008" y="3138413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00056" y="3068960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大数据的财富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68008" y="4074517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00056" y="4005064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大数据之旅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168008" y="5010621"/>
            <a:ext cx="216024" cy="21602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00056" y="4941168"/>
            <a:ext cx="4032448" cy="354930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展望大数据将来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27848" y="3212976"/>
            <a:ext cx="6120680" cy="786978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大数据之旅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286"/>
          <a:stretch>
            <a:fillRect/>
          </a:stretch>
        </p:blipFill>
        <p:spPr>
          <a:xfrm>
            <a:off x="0" y="-37835"/>
            <a:ext cx="12192000" cy="692321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" y="1628800"/>
            <a:ext cx="12192000" cy="3672408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1384" y="404664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之旅</a:t>
            </a:r>
          </a:p>
        </p:txBody>
      </p:sp>
      <p:sp>
        <p:nvSpPr>
          <p:cNvPr id="5" name="矩形 4"/>
          <p:cNvSpPr/>
          <p:nvPr/>
        </p:nvSpPr>
        <p:spPr>
          <a:xfrm>
            <a:off x="2063552" y="3131386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内容内容内容内容内容内容内容内容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1969</Words>
  <Application>Microsoft Office PowerPoint</Application>
  <PresentationFormat>宽屏</PresentationFormat>
  <Paragraphs>135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Meiryo</vt:lpstr>
      <vt:lpstr>华文细黑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38</cp:revision>
  <dcterms:created xsi:type="dcterms:W3CDTF">2015-08-21T03:22:00Z</dcterms:created>
  <dcterms:modified xsi:type="dcterms:W3CDTF">2018-06-01T06:43:53Z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