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8"/>
  </p:notesMasterIdLst>
  <p:sldIdLst>
    <p:sldId id="256" r:id="rId3"/>
    <p:sldId id="257" r:id="rId4"/>
    <p:sldId id="284" r:id="rId5"/>
    <p:sldId id="259" r:id="rId6"/>
    <p:sldId id="290" r:id="rId7"/>
    <p:sldId id="288" r:id="rId8"/>
    <p:sldId id="263" r:id="rId9"/>
    <p:sldId id="289" r:id="rId10"/>
    <p:sldId id="267" r:id="rId11"/>
    <p:sldId id="264" r:id="rId12"/>
    <p:sldId id="291" r:id="rId13"/>
    <p:sldId id="266" r:id="rId14"/>
    <p:sldId id="292" r:id="rId15"/>
    <p:sldId id="293" r:id="rId16"/>
    <p:sldId id="295" r:id="rId17"/>
    <p:sldId id="268" r:id="rId18"/>
    <p:sldId id="261" r:id="rId19"/>
    <p:sldId id="296" r:id="rId20"/>
    <p:sldId id="273" r:id="rId21"/>
    <p:sldId id="270" r:id="rId22"/>
    <p:sldId id="297" r:id="rId23"/>
    <p:sldId id="298" r:id="rId24"/>
    <p:sldId id="272" r:id="rId25"/>
    <p:sldId id="279" r:id="rId26"/>
    <p:sldId id="260" r:id="rId27"/>
    <p:sldId id="299" r:id="rId28"/>
    <p:sldId id="282" r:id="rId29"/>
    <p:sldId id="271" r:id="rId30"/>
    <p:sldId id="300" r:id="rId31"/>
    <p:sldId id="269" r:id="rId32"/>
    <p:sldId id="280" r:id="rId33"/>
    <p:sldId id="262" r:id="rId34"/>
    <p:sldId id="265" r:id="rId35"/>
    <p:sldId id="281" r:id="rId36"/>
    <p:sldId id="301" r:id="rId3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  <a:srgbClr val="E8E8E8"/>
    <a:srgbClr val="F1F0EF"/>
    <a:srgbClr val="F4F1F0"/>
    <a:srgbClr val="E6E4E2"/>
    <a:srgbClr val="E8EAE9"/>
    <a:srgbClr val="FCFCFC"/>
    <a:srgbClr val="CCD0D1"/>
    <a:srgbClr val="D7D9E1"/>
    <a:srgbClr val="D5D8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0" autoAdjust="0"/>
    <p:restoredTop sz="94660"/>
  </p:normalViewPr>
  <p:slideViewPr>
    <p:cSldViewPr>
      <p:cViewPr varScale="1">
        <p:scale>
          <a:sx n="106" d="100"/>
          <a:sy n="106" d="100"/>
        </p:scale>
        <p:origin x="756" y="10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2017/4/27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116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6276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7300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570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209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0503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21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958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7230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9753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3945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108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0420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4916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070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3067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1530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9267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43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665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82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406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761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3194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9490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671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9970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1820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4182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210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779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160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493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290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521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608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35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108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111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590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206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730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1433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667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8678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50000">
                <a:srgbClr val="F3F3F3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14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064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401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t>2017/4/27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t>2017/4/27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50000">
              <a:srgbClr val="ECECEC"/>
            </a:gs>
            <a:gs pos="0">
              <a:srgbClr val="E2E2E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5116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t>2017/4/27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anose="020B0503020204020204" pitchFamily="34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2017/4/27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5709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1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671"/>
            <a:ext cx="2793498" cy="179222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28" y="2766055"/>
            <a:ext cx="4055372" cy="2377445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452124" y="2171060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击此处添加您的副标题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3419872" y="1500198"/>
            <a:ext cx="5328592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击此处添加标题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3419872" y="987574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latin typeface="LilyUPC" panose="020B0604020202020204" pitchFamily="34" charset="-34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rPr>
              <a:t>THE BUSENESS PLAN</a:t>
            </a:r>
            <a:endParaRPr lang="zh-CN" altLang="en-US" sz="4000" dirty="0">
              <a:latin typeface="LilyUPC" panose="020B0604020202020204" pitchFamily="34" charset="-34"/>
              <a:ea typeface="微软雅黑" panose="020B0503020204020204" pitchFamily="34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50069" y="4515966"/>
            <a:ext cx="343825" cy="309997"/>
            <a:chOff x="4634991" y="2138335"/>
            <a:chExt cx="428348" cy="386204"/>
          </a:xfrm>
        </p:grpSpPr>
        <p:sp>
          <p:nvSpPr>
            <p:cNvPr id="25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09308" y="4515966"/>
            <a:ext cx="343825" cy="309997"/>
            <a:chOff x="5076056" y="2138335"/>
            <a:chExt cx="428348" cy="386204"/>
          </a:xfrm>
        </p:grpSpPr>
        <p:sp>
          <p:nvSpPr>
            <p:cNvPr id="27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68547" y="4515966"/>
            <a:ext cx="343825" cy="309997"/>
            <a:chOff x="5557128" y="2138335"/>
            <a:chExt cx="428348" cy="386204"/>
          </a:xfrm>
        </p:grpSpPr>
        <p:sp>
          <p:nvSpPr>
            <p:cNvPr id="29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27786" y="4515966"/>
            <a:ext cx="343825" cy="309997"/>
            <a:chOff x="6068610" y="2138335"/>
            <a:chExt cx="428348" cy="386204"/>
          </a:xfrm>
        </p:grpSpPr>
        <p:sp>
          <p:nvSpPr>
            <p:cNvPr id="31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87024" y="4515966"/>
            <a:ext cx="343825" cy="309997"/>
            <a:chOff x="6623914" y="2138335"/>
            <a:chExt cx="428348" cy="386204"/>
          </a:xfrm>
        </p:grpSpPr>
        <p:sp>
          <p:nvSpPr>
            <p:cNvPr id="33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KSO_Shape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146 -0.08333 L 2.22222E-6 -3.7037E-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73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2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/>
          <p:nvPr/>
        </p:nvSpPr>
        <p:spPr bwMode="auto">
          <a:xfrm>
            <a:off x="697567" y="2052816"/>
            <a:ext cx="1538704" cy="138731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项目来源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椭圆 22"/>
          <p:cNvSpPr/>
          <p:nvPr/>
        </p:nvSpPr>
        <p:spPr>
          <a:xfrm>
            <a:off x="2657061" y="1235232"/>
            <a:ext cx="3092394" cy="3093506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2716696" y="1295695"/>
            <a:ext cx="2973124" cy="2972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076056" y="1534128"/>
            <a:ext cx="504056" cy="504056"/>
            <a:chOff x="2769119" y="1848492"/>
            <a:chExt cx="504056" cy="504056"/>
          </a:xfrm>
        </p:grpSpPr>
        <p:sp>
          <p:nvSpPr>
            <p:cNvPr id="27" name="椭圆 26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08589" y="1931243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5521" y="2529957"/>
            <a:ext cx="504056" cy="504056"/>
            <a:chOff x="2471142" y="2586760"/>
            <a:chExt cx="504056" cy="504056"/>
          </a:xfrm>
        </p:grpSpPr>
        <p:sp>
          <p:nvSpPr>
            <p:cNvPr id="30" name="椭圆 29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0612" y="2669511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76056" y="3509471"/>
            <a:ext cx="504056" cy="504056"/>
            <a:chOff x="2769119" y="3325028"/>
            <a:chExt cx="504056" cy="504056"/>
          </a:xfrm>
        </p:grpSpPr>
        <p:sp>
          <p:nvSpPr>
            <p:cNvPr id="35" name="椭圆 34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08589" y="3407779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178263" y="2759538"/>
            <a:ext cx="5119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873730" y="1507630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15829" y="249344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73730" y="3472958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7222" y="2392991"/>
            <a:ext cx="11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来源及背景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1951624"/>
            <a:ext cx="1872208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项目的背景介绍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在这段文字中录入，根据你所录入的文字内容多少对字号的大小进行更改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，切忌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长篇大论。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4" grpId="0" animBg="1"/>
      <p:bldP spid="25" grpId="0" animBg="1"/>
      <p:bldP spid="39" grpId="0"/>
      <p:bldP spid="40" grpId="0"/>
      <p:bldP spid="43" grpId="0"/>
      <p:bldP spid="46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需求分析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椭圆 22"/>
          <p:cNvSpPr/>
          <p:nvPr/>
        </p:nvSpPr>
        <p:spPr>
          <a:xfrm>
            <a:off x="1298524" y="776883"/>
            <a:ext cx="1944572" cy="15841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42132" y="1014973"/>
            <a:ext cx="125735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现实需求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38484" y="25050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38484" y="43052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82500" y="2603080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项目所在传统行业的存在的危机状况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50552" y="3458016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52" y="3729211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0552" y="401724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8484" y="4411977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5" name="Freeform 5"/>
          <p:cNvSpPr/>
          <p:nvPr/>
        </p:nvSpPr>
        <p:spPr bwMode="auto">
          <a:xfrm>
            <a:off x="4246442" y="949664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64088" y="94966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64088" y="150837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64088" y="206708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364088" y="262578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64088" y="318449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364088" y="374320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64088" y="4301909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714950" y="110769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14950" y="166640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4950" y="222511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4950" y="278382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950" y="334253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4950" y="390123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950" y="4459944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0" grpId="0"/>
      <p:bldP spid="11" grpId="0"/>
      <p:bldP spid="12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项目解决了什么问题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177463" y="104311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输入标题文本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77463" y="1412443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2988" y="2272381"/>
            <a:ext cx="3503612" cy="1309688"/>
            <a:chOff x="1042988" y="2273002"/>
            <a:chExt cx="3503612" cy="1309688"/>
          </a:xfrm>
        </p:grpSpPr>
        <p:sp>
          <p:nvSpPr>
            <p:cNvPr id="53" name="Freeform 7"/>
            <p:cNvSpPr/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点击输入简要文字内容，文字内容需概括精炼，不用多余的文字修饰。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42988" y="3331244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/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35500" y="1719931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/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35500" y="278038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/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行业前景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Freeform 5"/>
          <p:cNvSpPr/>
          <p:nvPr/>
        </p:nvSpPr>
        <p:spPr bwMode="auto">
          <a:xfrm>
            <a:off x="1030379" y="14275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350643" y="17725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发展趋势</a:t>
            </a:r>
            <a:endParaRPr lang="zh-CN" altLang="en-US" sz="2000" b="1" dirty="0"/>
          </a:p>
        </p:txBody>
      </p:sp>
      <p:sp>
        <p:nvSpPr>
          <p:cNvPr id="5" name="矩形 3"/>
          <p:cNvSpPr/>
          <p:nvPr/>
        </p:nvSpPr>
        <p:spPr>
          <a:xfrm>
            <a:off x="2309587" y="874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/>
          <p:nvPr/>
        </p:nvSpPr>
        <p:spPr bwMode="auto">
          <a:xfrm>
            <a:off x="2225767" y="2141901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5"/>
          <p:cNvSpPr/>
          <p:nvPr/>
        </p:nvSpPr>
        <p:spPr bwMode="auto">
          <a:xfrm>
            <a:off x="1030379" y="28372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矩形 3"/>
          <p:cNvSpPr/>
          <p:nvPr/>
        </p:nvSpPr>
        <p:spPr>
          <a:xfrm>
            <a:off x="3726907" y="2207538"/>
            <a:ext cx="4608541" cy="115874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2309587" y="3541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045625" y="1917889"/>
            <a:ext cx="360284" cy="324836"/>
            <a:chOff x="2142410" y="2298139"/>
            <a:chExt cx="360284" cy="324836"/>
          </a:xfrm>
        </p:grpSpPr>
        <p:sp>
          <p:nvSpPr>
            <p:cNvPr id="11" name="Freeform 5"/>
            <p:cNvSpPr/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34126" y="2487664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消费习惯</a:t>
            </a:r>
            <a:endParaRPr lang="zh-CN" altLang="en-US" sz="2000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229108" y="2633023"/>
            <a:ext cx="360284" cy="324836"/>
            <a:chOff x="2142410" y="2298139"/>
            <a:chExt cx="360284" cy="324836"/>
          </a:xfrm>
        </p:grpSpPr>
        <p:sp>
          <p:nvSpPr>
            <p:cNvPr id="15" name="Freeform 5"/>
            <p:cNvSpPr/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</a:rPr>
                <a:t>2</a:t>
              </a:r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350643" y="31822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政策扶持</a:t>
            </a:r>
            <a:endParaRPr lang="zh-CN" altLang="en-US" sz="2000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045625" y="3327589"/>
            <a:ext cx="360284" cy="324836"/>
            <a:chOff x="2142410" y="2298139"/>
            <a:chExt cx="360284" cy="324836"/>
          </a:xfrm>
        </p:grpSpPr>
        <p:sp>
          <p:nvSpPr>
            <p:cNvPr id="19" name="Freeform 5"/>
            <p:cNvSpPr/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3"/>
                  </a:solidFill>
                </a:rPr>
                <a:t>3</a:t>
              </a:r>
              <a:endParaRPr lang="zh-CN" altLang="en-US" sz="20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70620" y="1273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19837" y="2526136"/>
            <a:ext cx="3289002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70620" y="3940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3" grpId="0"/>
      <p:bldP spid="17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7"/>
          <p:cNvSpPr/>
          <p:nvPr/>
        </p:nvSpPr>
        <p:spPr>
          <a:xfrm rot="16200000">
            <a:off x="3765519" y="2616966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rot="16200000">
            <a:off x="3765517" y="1029210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3491880" y="1131589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竞争对手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 rot="10800000">
            <a:off x="2877716" y="1923677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491880" y="2715765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2877716" y="3507853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0356" y="149537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处于起步阶段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1303016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228746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整体规模较小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00356" y="3079553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市场占有率低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1880" y="387164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市场认知度低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2095105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2942864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3734953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可行性分析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31" name="Freeform 5"/>
          <p:cNvSpPr/>
          <p:nvPr/>
        </p:nvSpPr>
        <p:spPr bwMode="auto">
          <a:xfrm rot="1800000">
            <a:off x="4488702" y="1230118"/>
            <a:ext cx="1084398" cy="1555415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6"/>
          <p:cNvSpPr/>
          <p:nvPr/>
        </p:nvSpPr>
        <p:spPr bwMode="auto">
          <a:xfrm rot="1800000">
            <a:off x="3570901" y="2819795"/>
            <a:ext cx="1084398" cy="1555415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7"/>
          <p:cNvSpPr/>
          <p:nvPr/>
        </p:nvSpPr>
        <p:spPr bwMode="auto">
          <a:xfrm rot="1800000">
            <a:off x="3381612" y="1252491"/>
            <a:ext cx="1493320" cy="1166182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8"/>
          <p:cNvSpPr/>
          <p:nvPr/>
        </p:nvSpPr>
        <p:spPr bwMode="auto">
          <a:xfrm rot="1800000">
            <a:off x="4269826" y="3185343"/>
            <a:ext cx="1493320" cy="1166182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9"/>
          <p:cNvSpPr/>
          <p:nvPr/>
        </p:nvSpPr>
        <p:spPr bwMode="auto">
          <a:xfrm rot="1800000">
            <a:off x="2766060" y="2315833"/>
            <a:ext cx="1494834" cy="1166182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0"/>
          <p:cNvSpPr/>
          <p:nvPr/>
        </p:nvSpPr>
        <p:spPr bwMode="auto">
          <a:xfrm rot="1800000">
            <a:off x="4883106" y="2123313"/>
            <a:ext cx="1494834" cy="1166182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4591252" y="22736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01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4357" y="2671147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02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79881" y="3009915"/>
            <a:ext cx="386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03</a:t>
            </a:r>
            <a:endParaRPr lang="zh-CN" altLang="en-US" sz="1400" dirty="0">
              <a:solidFill>
                <a:schemeClr val="accent3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8036" y="3011241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04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65926" y="263282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05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47761" y="2302489"/>
            <a:ext cx="386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06</a:t>
            </a:r>
            <a:endParaRPr lang="zh-CN" altLang="en-US" sz="1400" dirty="0">
              <a:solidFill>
                <a:schemeClr val="accent3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23" name="KSO_Shape"/>
          <p:cNvSpPr/>
          <p:nvPr/>
        </p:nvSpPr>
        <p:spPr bwMode="auto">
          <a:xfrm>
            <a:off x="4824424" y="1560972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5462928" y="2533132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3736097" y="1521149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96136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团队协作能力强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31554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31554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操作方式科学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6136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资金准备充足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59293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主要任务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6898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9612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时间进度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59293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效益预测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KSO_Shape"/>
          <p:cNvSpPr/>
          <p:nvPr/>
        </p:nvSpPr>
        <p:spPr>
          <a:xfrm>
            <a:off x="4884882" y="3578113"/>
            <a:ext cx="536688" cy="53668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KSO_Shape"/>
          <p:cNvSpPr/>
          <p:nvPr/>
        </p:nvSpPr>
        <p:spPr bwMode="auto">
          <a:xfrm>
            <a:off x="3754199" y="3576675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5" name="KSO_Shape"/>
          <p:cNvSpPr/>
          <p:nvPr/>
        </p:nvSpPr>
        <p:spPr bwMode="auto">
          <a:xfrm>
            <a:off x="3075271" y="2465166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9" grpId="0"/>
      <p:bldP spid="50" grpId="0"/>
      <p:bldP spid="51" grpId="0"/>
      <p:bldP spid="52" grpId="0"/>
      <p:bldP spid="53" grpId="0"/>
      <p:bldP spid="54" grpId="0"/>
      <p:bldP spid="23" grpId="0" animBg="1"/>
      <p:bldP spid="25" grpId="0" animBg="1"/>
      <p:bldP spid="26" grpId="0" animBg="1"/>
      <p:bldP spid="29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 animBg="1"/>
      <p:bldP spid="71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</a:t>
            </a:r>
            <a:endParaRPr lang="zh-CN" altLang="en-US" sz="3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产品概述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产品形式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网络营销方案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底面推广计划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代理推广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利润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4195719" y="1834428"/>
            <a:ext cx="752562" cy="7450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  <p:bldP spid="22" grpId="0"/>
      <p:bldP spid="23" grpId="0"/>
      <p:bldP spid="24" grpId="0"/>
      <p:bldP spid="26" grpId="0"/>
      <p:bldP spid="27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产品概述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3" name="矩形 21"/>
          <p:cNvSpPr/>
          <p:nvPr/>
        </p:nvSpPr>
        <p:spPr>
          <a:xfrm>
            <a:off x="2567237" y="1129409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3"/>
          <p:cNvSpPr/>
          <p:nvPr/>
        </p:nvSpPr>
        <p:spPr>
          <a:xfrm>
            <a:off x="811770" y="965672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21"/>
          <p:cNvSpPr/>
          <p:nvPr/>
        </p:nvSpPr>
        <p:spPr>
          <a:xfrm>
            <a:off x="811770" y="2282264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3"/>
          <p:cNvSpPr/>
          <p:nvPr/>
        </p:nvSpPr>
        <p:spPr>
          <a:xfrm>
            <a:off x="6228099" y="2118529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21"/>
          <p:cNvSpPr/>
          <p:nvPr/>
        </p:nvSpPr>
        <p:spPr>
          <a:xfrm>
            <a:off x="2567237" y="3435121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3"/>
          <p:cNvSpPr/>
          <p:nvPr/>
        </p:nvSpPr>
        <p:spPr>
          <a:xfrm>
            <a:off x="811770" y="3271384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409813" y="1335429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有经济效益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767116" y="2488284"/>
            <a:ext cx="4176464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有利于民生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95308" y="3649925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有利于提升政府形象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2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产品形式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15616" y="987574"/>
            <a:ext cx="2016224" cy="2016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72052" y="987574"/>
            <a:ext cx="2016224" cy="20162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28488" y="987574"/>
            <a:ext cx="2016224" cy="20162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65967" y="2087449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线下门店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4505" y="2087449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电脑客户端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3347" y="2087449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KSO_Shape"/>
          <p:cNvSpPr/>
          <p:nvPr/>
        </p:nvSpPr>
        <p:spPr bwMode="auto">
          <a:xfrm>
            <a:off x="4324644" y="1314173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6961479" y="133958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1800560" y="1268496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246743" y="1840483"/>
            <a:ext cx="310406" cy="310406"/>
            <a:chOff x="3264324" y="1749600"/>
            <a:chExt cx="348156" cy="348156"/>
          </a:xfrm>
        </p:grpSpPr>
        <p:sp>
          <p:nvSpPr>
            <p:cNvPr id="19" name="矩形 18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03179" y="1840483"/>
            <a:ext cx="310406" cy="310406"/>
            <a:chOff x="3264324" y="1749600"/>
            <a:chExt cx="348156" cy="348156"/>
          </a:xfrm>
        </p:grpSpPr>
        <p:sp>
          <p:nvSpPr>
            <p:cNvPr id="23" name="矩形 2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575228" y="3544726"/>
            <a:ext cx="615412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" name="Freeform 5"/>
          <p:cNvSpPr/>
          <p:nvPr/>
        </p:nvSpPr>
        <p:spPr bwMode="auto">
          <a:xfrm>
            <a:off x="1115616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5"/>
          <p:cNvSpPr/>
          <p:nvPr/>
        </p:nvSpPr>
        <p:spPr bwMode="auto">
          <a:xfrm flipH="1">
            <a:off x="8008152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565967" y="2417862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点击输入说明文字</a:t>
            </a:r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96911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点击输入说明文字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53347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点击输入说明文字</a:t>
            </a:r>
          </a:p>
        </p:txBody>
      </p:sp>
      <p:sp>
        <p:nvSpPr>
          <p:cNvPr id="28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0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0"/>
                            </p:stCondLst>
                            <p:childTnLst>
                              <p:par>
                                <p:cTn id="2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 animBg="1"/>
      <p:bldP spid="11" grpId="0" animBg="1"/>
      <p:bldP spid="13" grpId="0" animBg="1"/>
      <p:bldP spid="25" grpId="0"/>
      <p:bldP spid="26" grpId="0" animBg="1"/>
      <p:bldP spid="27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网络营销方案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3831275" y="982663"/>
            <a:ext cx="1536700" cy="3668713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4888549" y="122682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/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3665539" y="20574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/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4888549" y="29718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/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3665539" y="376428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/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7966" y="152268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7966" y="122682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朋友圈推广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93470" y="235326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93470" y="205740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人人网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7966" y="329052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57966" y="299466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微博营销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93470" y="412110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93470" y="382524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微信营销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5021024" y="3142073"/>
            <a:ext cx="364338" cy="288742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797940" y="3926436"/>
            <a:ext cx="364486" cy="304976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Freeform 5"/>
          <p:cNvSpPr/>
          <p:nvPr/>
        </p:nvSpPr>
        <p:spPr bwMode="auto">
          <a:xfrm>
            <a:off x="5025445" y="1362035"/>
            <a:ext cx="355496" cy="358859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9"/>
          <p:cNvSpPr/>
          <p:nvPr/>
        </p:nvSpPr>
        <p:spPr bwMode="auto">
          <a:xfrm>
            <a:off x="3726503" y="2225734"/>
            <a:ext cx="507360" cy="292620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9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0"/>
            <a:ext cx="9145116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9"/>
          <p:cNvSpPr txBox="1"/>
          <p:nvPr/>
        </p:nvSpPr>
        <p:spPr>
          <a:xfrm>
            <a:off x="843186" y="2982445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5"/>
          <p:cNvSpPr/>
          <p:nvPr/>
        </p:nvSpPr>
        <p:spPr bwMode="auto">
          <a:xfrm>
            <a:off x="102516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KSO_Shape"/>
          <p:cNvSpPr/>
          <p:nvPr/>
        </p:nvSpPr>
        <p:spPr bwMode="auto">
          <a:xfrm>
            <a:off x="1193566" y="2229020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" name="Freeform 5"/>
          <p:cNvSpPr/>
          <p:nvPr/>
        </p:nvSpPr>
        <p:spPr bwMode="auto">
          <a:xfrm>
            <a:off x="262264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KSO_Shape"/>
          <p:cNvSpPr/>
          <p:nvPr/>
        </p:nvSpPr>
        <p:spPr bwMode="auto">
          <a:xfrm>
            <a:off x="2848830" y="2233038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Freeform 5"/>
          <p:cNvSpPr/>
          <p:nvPr/>
        </p:nvSpPr>
        <p:spPr bwMode="auto">
          <a:xfrm>
            <a:off x="422012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KSO_Shape"/>
          <p:cNvSpPr/>
          <p:nvPr/>
        </p:nvSpPr>
        <p:spPr bwMode="auto">
          <a:xfrm>
            <a:off x="4429776" y="2172795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" name="Freeform 5"/>
          <p:cNvSpPr/>
          <p:nvPr/>
        </p:nvSpPr>
        <p:spPr bwMode="auto">
          <a:xfrm>
            <a:off x="581760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KSO_Shape"/>
          <p:cNvSpPr/>
          <p:nvPr/>
        </p:nvSpPr>
        <p:spPr bwMode="auto">
          <a:xfrm>
            <a:off x="6034180" y="2197752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Freeform 5"/>
          <p:cNvSpPr/>
          <p:nvPr/>
        </p:nvSpPr>
        <p:spPr bwMode="auto">
          <a:xfrm>
            <a:off x="741508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KSO_Shape"/>
          <p:cNvSpPr/>
          <p:nvPr/>
        </p:nvSpPr>
        <p:spPr bwMode="auto">
          <a:xfrm>
            <a:off x="7633681" y="2162208"/>
            <a:ext cx="508174" cy="48784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843186" y="3356724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公司与团队介绍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2233538" y="2979698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我们要做什么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2573307" y="3353977"/>
            <a:ext cx="104404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3887179" y="2982445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4057049" y="3356724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产品及运营方法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5589291" y="2982445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9"/>
          <p:cNvSpPr txBox="1"/>
          <p:nvPr/>
        </p:nvSpPr>
        <p:spPr>
          <a:xfrm>
            <a:off x="5737099" y="3356724"/>
            <a:ext cx="110638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长期的战略目标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9"/>
          <p:cNvSpPr txBox="1"/>
          <p:nvPr/>
        </p:nvSpPr>
        <p:spPr>
          <a:xfrm>
            <a:off x="7131861" y="2982445"/>
            <a:ext cx="15118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7293087" y="3356724"/>
            <a:ext cx="118936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融资与资本运作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Freeform 5"/>
          <p:cNvSpPr/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0" y="5035826"/>
            <a:ext cx="9144000" cy="107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25" grpId="0" animBg="1"/>
      <p:bldP spid="27" grpId="0" animBg="1"/>
      <p:bldP spid="29" grpId="0" animBg="1"/>
      <p:bldP spid="30" grpId="0" animBg="1"/>
      <p:bldP spid="36" grpId="0" animBg="1"/>
      <p:bldP spid="37" grpId="0" animBg="1"/>
      <p:bldP spid="40" grpId="0" animBg="1"/>
      <p:bldP spid="41" grpId="0" animBg="1"/>
      <p:bldP spid="5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地面推广方案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Freeform 12"/>
          <p:cNvSpPr/>
          <p:nvPr/>
        </p:nvSpPr>
        <p:spPr bwMode="auto">
          <a:xfrm>
            <a:off x="4616546" y="2804440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4" name="Freeform 13"/>
          <p:cNvSpPr/>
          <p:nvPr/>
        </p:nvSpPr>
        <p:spPr bwMode="auto">
          <a:xfrm>
            <a:off x="3110149" y="2804440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14"/>
          <p:cNvSpPr/>
          <p:nvPr/>
        </p:nvSpPr>
        <p:spPr bwMode="auto">
          <a:xfrm>
            <a:off x="4616546" y="1297732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5"/>
          <p:cNvSpPr/>
          <p:nvPr/>
        </p:nvSpPr>
        <p:spPr bwMode="auto">
          <a:xfrm>
            <a:off x="3110149" y="1297732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6"/>
          <p:cNvSpPr/>
          <p:nvPr/>
        </p:nvSpPr>
        <p:spPr bwMode="auto">
          <a:xfrm>
            <a:off x="4187053" y="2374636"/>
            <a:ext cx="340401" cy="343497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7"/>
          <p:cNvSpPr/>
          <p:nvPr/>
        </p:nvSpPr>
        <p:spPr bwMode="auto">
          <a:xfrm>
            <a:off x="4616545" y="2374636"/>
            <a:ext cx="340401" cy="343497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8"/>
          <p:cNvSpPr/>
          <p:nvPr/>
        </p:nvSpPr>
        <p:spPr bwMode="auto">
          <a:xfrm>
            <a:off x="4187053" y="2804440"/>
            <a:ext cx="340401" cy="343497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9"/>
          <p:cNvSpPr/>
          <p:nvPr/>
        </p:nvSpPr>
        <p:spPr bwMode="auto">
          <a:xfrm>
            <a:off x="4616545" y="2804440"/>
            <a:ext cx="340401" cy="343497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8245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9632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8244" y="2821676"/>
            <a:ext cx="11759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9632" y="2821677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69723" y="1615517"/>
            <a:ext cx="89815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日程安排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91789" y="1615517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行动策略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80838" y="3123772"/>
            <a:ext cx="87592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后勤保障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91789" y="3123772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客户服务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00192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584" y="3216105"/>
            <a:ext cx="206989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0192" y="3216105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1192760" y="2599895"/>
            <a:ext cx="1739001" cy="1739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代理推广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4" name="椭圆 3"/>
          <p:cNvSpPr/>
          <p:nvPr/>
        </p:nvSpPr>
        <p:spPr>
          <a:xfrm>
            <a:off x="3422571" y="1480278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" name="椭圆 6"/>
          <p:cNvSpPr/>
          <p:nvPr/>
        </p:nvSpPr>
        <p:spPr>
          <a:xfrm>
            <a:off x="3422571" y="1986297"/>
            <a:ext cx="216024" cy="2160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accent3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0" name="椭圆 9"/>
          <p:cNvSpPr/>
          <p:nvPr/>
        </p:nvSpPr>
        <p:spPr>
          <a:xfrm>
            <a:off x="3422571" y="2490353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3" name="椭圆 12"/>
          <p:cNvSpPr/>
          <p:nvPr/>
        </p:nvSpPr>
        <p:spPr>
          <a:xfrm>
            <a:off x="3422571" y="2994409"/>
            <a:ext cx="216024" cy="2160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accent3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6" name="椭圆 15"/>
          <p:cNvSpPr/>
          <p:nvPr/>
        </p:nvSpPr>
        <p:spPr>
          <a:xfrm>
            <a:off x="3422571" y="3498465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9" name="椭圆 18"/>
          <p:cNvSpPr/>
          <p:nvPr/>
        </p:nvSpPr>
        <p:spPr>
          <a:xfrm>
            <a:off x="3422571" y="4002521"/>
            <a:ext cx="216024" cy="2160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accent3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61856" y="340671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代理商推广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92760" y="1347614"/>
            <a:ext cx="1739001" cy="17390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KSO_Shape"/>
          <p:cNvSpPr/>
          <p:nvPr/>
        </p:nvSpPr>
        <p:spPr bwMode="auto">
          <a:xfrm>
            <a:off x="1485650" y="1814449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 animBg="1"/>
      <p:bldP spid="15" grpId="0"/>
      <p:bldP spid="16" grpId="0" animBg="1"/>
      <p:bldP spid="18" grpId="0"/>
      <p:bldP spid="19" grpId="0" animBg="1"/>
      <p:bldP spid="22" grpId="0"/>
      <p:bldP spid="24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利润分析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4265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8055" y="386440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8604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9317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003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055" y="349536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312632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75728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38824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201920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8055" y="164392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76087" y="1350372"/>
            <a:ext cx="4464496" cy="2952328"/>
            <a:chOff x="1126939" y="1350372"/>
            <a:chExt cx="4464496" cy="295232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888055" y="128112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8055" y="423345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3195578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36921" y="3564617"/>
            <a:ext cx="648072" cy="738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37773" y="2457496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37773" y="3011057"/>
            <a:ext cx="648072" cy="1291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48486" y="2088454"/>
            <a:ext cx="648072" cy="22142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48486" y="2526744"/>
            <a:ext cx="648072" cy="1775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65164" y="1719414"/>
            <a:ext cx="648072" cy="25832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65164" y="1923678"/>
            <a:ext cx="648072" cy="23790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084168" y="1707654"/>
            <a:ext cx="244827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84168" y="1223400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61308" y="2809494"/>
            <a:ext cx="227536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latin typeface="Swiss911 XCm BT" pitchFamily="34" charset="0"/>
                <a:ea typeface="微软雅黑" panose="020B0503020204020204" pitchFamily="34" charset="-122"/>
              </a:rPr>
              <a:t>13,648,258</a:t>
            </a:r>
            <a:endParaRPr lang="zh-CN" altLang="en-US" sz="4400" dirty="0">
              <a:latin typeface="Swiss911 XCm BT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84168" y="2572330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全年总额：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791553" y="3789141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791553" y="4135059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095069" y="3737039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毛利润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95069" y="4081337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纯利润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1482836" y="2857169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53%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648486" y="1746276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72%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583687" y="2126652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4811079" y="1378198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7005839" y="4135059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14128" y="4397791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（万元）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  <a:endParaRPr lang="zh-CN" altLang="en-US" sz="3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公司战略目标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短期盈利计划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五年发展规划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产品开发计划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市场拓展计划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4209022" y="1880662"/>
            <a:ext cx="725956" cy="6170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公司战略目标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012758"/>
            <a:ext cx="5489252" cy="31307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31640" y="1043834"/>
            <a:ext cx="22198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高瞻远瞩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712" y="1572114"/>
            <a:ext cx="20965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制胜未来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69874" y="1219004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400" dirty="0" smtClean="0"/>
              <a:t>无论一小步还是一大步</a:t>
            </a:r>
            <a:endParaRPr lang="en-US" altLang="zh-CN" sz="1400" dirty="0" smtClean="0"/>
          </a:p>
          <a:p>
            <a:pPr>
              <a:lnSpc>
                <a:spcPts val="1800"/>
              </a:lnSpc>
            </a:pPr>
            <a:r>
              <a:rPr lang="zh-CN" altLang="en-US" sz="1400" dirty="0"/>
              <a:t>都</a:t>
            </a:r>
            <a:r>
              <a:rPr lang="zh-CN" altLang="en-US" sz="1400" dirty="0" smtClean="0"/>
              <a:t>要带动人类的进步</a:t>
            </a:r>
            <a:endParaRPr lang="en-US" altLang="zh-CN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069874" y="218026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/>
              <a:t>发展</a:t>
            </a:r>
            <a:r>
              <a:rPr lang="zh-CN" altLang="en-US" sz="1400" dirty="0" smtClean="0"/>
              <a:t>员工  成就</a:t>
            </a:r>
            <a:r>
              <a:rPr lang="zh-CN" altLang="en-US" sz="1400" dirty="0"/>
              <a:t>客户</a:t>
            </a:r>
            <a:endParaRPr lang="en-US" altLang="zh-CN" sz="1400" dirty="0"/>
          </a:p>
          <a:p>
            <a:r>
              <a:rPr lang="zh-CN" altLang="en-US" sz="1400" dirty="0"/>
              <a:t>回报</a:t>
            </a:r>
            <a:r>
              <a:rPr lang="zh-CN" altLang="en-US" sz="1400" dirty="0" smtClean="0"/>
              <a:t>股东  强大</a:t>
            </a:r>
            <a:r>
              <a:rPr lang="zh-CN" altLang="en-US" sz="1400" dirty="0"/>
              <a:t>国家</a:t>
            </a:r>
            <a:endParaRPr lang="en-US" altLang="zh-CN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069874" y="3264438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合作共</a:t>
            </a:r>
            <a:r>
              <a:rPr lang="zh-CN" altLang="en-US" dirty="0" smtClean="0"/>
              <a:t>赢  务实</a:t>
            </a:r>
            <a:r>
              <a:rPr lang="zh-CN" altLang="en-US" dirty="0"/>
              <a:t>创新</a:t>
            </a:r>
            <a:endParaRPr lang="en-US" altLang="zh-CN" dirty="0"/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076056" y="1071255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企业使命</a:t>
            </a:r>
            <a:endParaRPr lang="en-US" altLang="zh-CN" sz="17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5076056" y="2032513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企业宗旨</a:t>
            </a:r>
            <a:endParaRPr lang="en-US" altLang="zh-CN" sz="17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076056" y="2993771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核心价值</a:t>
            </a:r>
            <a:endParaRPr lang="en-US" altLang="zh-CN" sz="17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076056" y="3955028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经营理念</a:t>
            </a:r>
            <a:endParaRPr lang="en-US" altLang="zh-CN" sz="17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69874" y="4225695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诚信  务实  敬业  创新</a:t>
            </a:r>
            <a:endParaRPr lang="en-US" altLang="zh-CN" dirty="0"/>
          </a:p>
        </p:txBody>
      </p:sp>
      <p:sp>
        <p:nvSpPr>
          <p:cNvPr id="16" name="KSO_Shape"/>
          <p:cNvSpPr/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5" grpId="0" animBg="1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等腰三角形 45"/>
          <p:cNvSpPr/>
          <p:nvPr/>
        </p:nvSpPr>
        <p:spPr>
          <a:xfrm>
            <a:off x="1280133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五年发展规划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0134" y="4155926"/>
            <a:ext cx="6460218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6581" y="3216676"/>
            <a:ext cx="1440160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3827626" y="3260065"/>
            <a:ext cx="132337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6125340" y="3260065"/>
            <a:ext cx="145696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302661" y="1037765"/>
            <a:ext cx="1728000" cy="1838115"/>
            <a:chOff x="1280133" y="1276560"/>
            <a:chExt cx="1728000" cy="1838115"/>
          </a:xfrm>
        </p:grpSpPr>
        <p:sp>
          <p:nvSpPr>
            <p:cNvPr id="28" name="椭圆 27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89110" y="1730425"/>
              <a:ext cx="155510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 smtClean="0"/>
                <a:t>销售额突破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个亿</a:t>
              </a:r>
              <a:endParaRPr lang="zh-CN" altLang="en-US" sz="3200" dirty="0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5314" y="1031486"/>
            <a:ext cx="1728000" cy="1844394"/>
            <a:chOff x="3616599" y="1270281"/>
            <a:chExt cx="1728000" cy="1844394"/>
          </a:xfrm>
        </p:grpSpPr>
        <p:sp>
          <p:nvSpPr>
            <p:cNvPr id="29" name="椭圆 28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18911" y="1764949"/>
              <a:ext cx="1323376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 smtClean="0"/>
                <a:t>加盟店超过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千家</a:t>
              </a:r>
              <a:endParaRPr lang="zh-CN" altLang="en-US" sz="3200" dirty="0"/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89820" y="1038441"/>
            <a:ext cx="1728000" cy="1837439"/>
            <a:chOff x="5990153" y="1277236"/>
            <a:chExt cx="1728000" cy="1837439"/>
          </a:xfrm>
        </p:grpSpPr>
        <p:sp>
          <p:nvSpPr>
            <p:cNvPr id="30" name="椭圆 29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89054" y="1781527"/>
              <a:ext cx="133019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 smtClean="0"/>
                <a:t>产品销售</a:t>
              </a:r>
              <a:r>
                <a:rPr lang="zh-CN" altLang="en-US" sz="1600" dirty="0"/>
                <a:t>覆盖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大洲</a:t>
              </a:r>
              <a:endParaRPr lang="zh-CN" altLang="en-US" sz="3200" dirty="0"/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等腰三角形 45"/>
          <p:cNvSpPr/>
          <p:nvPr/>
        </p:nvSpPr>
        <p:spPr>
          <a:xfrm>
            <a:off x="3602786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5"/>
          <p:cNvSpPr/>
          <p:nvPr/>
        </p:nvSpPr>
        <p:spPr>
          <a:xfrm>
            <a:off x="5967292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/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:blinds/>
      </p:transition>
    </mc:Choice>
    <mc:Fallback>
      <p:transition spd="slow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/>
      <p:bldP spid="11" grpId="0"/>
      <p:bldP spid="17" grpId="0"/>
      <p:bldP spid="23" grpId="0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短期盈利计划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1499" y="1275606"/>
            <a:ext cx="1620180" cy="3192123"/>
            <a:chOff x="981499" y="1275606"/>
            <a:chExt cx="1620180" cy="3192123"/>
          </a:xfrm>
        </p:grpSpPr>
        <p:sp>
          <p:nvSpPr>
            <p:cNvPr id="23" name="Freeform 5"/>
            <p:cNvSpPr/>
            <p:nvPr/>
          </p:nvSpPr>
          <p:spPr bwMode="auto">
            <a:xfrm>
              <a:off x="981499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25"/>
            <p:cNvSpPr/>
            <p:nvPr/>
          </p:nvSpPr>
          <p:spPr bwMode="auto">
            <a:xfrm>
              <a:off x="981499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14520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600" b="1" spc="-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9734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 …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64327" y="1750202"/>
              <a:ext cx="13373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标题关键字</a:t>
              </a:r>
              <a:endPara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6235" y="1275606"/>
            <a:ext cx="1620180" cy="3192123"/>
            <a:chOff x="2886235" y="1275606"/>
            <a:chExt cx="1620180" cy="3192123"/>
          </a:xfrm>
        </p:grpSpPr>
        <p:sp>
          <p:nvSpPr>
            <p:cNvPr id="24" name="Freeform 5"/>
            <p:cNvSpPr/>
            <p:nvPr/>
          </p:nvSpPr>
          <p:spPr bwMode="auto">
            <a:xfrm>
              <a:off x="2886235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5"/>
            <p:cNvSpPr/>
            <p:nvPr/>
          </p:nvSpPr>
          <p:spPr bwMode="auto">
            <a:xfrm>
              <a:off x="2886235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19256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600" b="1" spc="-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63422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69065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标题关键字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971" y="1275606"/>
            <a:ext cx="1620180" cy="3192123"/>
            <a:chOff x="4790971" y="1275606"/>
            <a:chExt cx="1620180" cy="3192123"/>
          </a:xfrm>
        </p:grpSpPr>
        <p:sp>
          <p:nvSpPr>
            <p:cNvPr id="25" name="Freeform 5"/>
            <p:cNvSpPr/>
            <p:nvPr/>
          </p:nvSpPr>
          <p:spPr bwMode="auto">
            <a:xfrm>
              <a:off x="4790971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5"/>
            <p:cNvSpPr/>
            <p:nvPr/>
          </p:nvSpPr>
          <p:spPr bwMode="auto">
            <a:xfrm>
              <a:off x="4790971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23992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600" b="1" spc="-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5975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 </a:t>
              </a:r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73801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标题关键字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95708" y="1275606"/>
            <a:ext cx="1620180" cy="3192123"/>
            <a:chOff x="6695708" y="1275606"/>
            <a:chExt cx="1620180" cy="3192123"/>
          </a:xfrm>
        </p:grpSpPr>
        <p:sp>
          <p:nvSpPr>
            <p:cNvPr id="26" name="Freeform 5"/>
            <p:cNvSpPr/>
            <p:nvPr/>
          </p:nvSpPr>
          <p:spPr bwMode="auto">
            <a:xfrm>
              <a:off x="6695708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/>
            <p:nvPr/>
          </p:nvSpPr>
          <p:spPr bwMode="auto">
            <a:xfrm>
              <a:off x="6695708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728729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600" b="1" spc="-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86803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78538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标题关键字</a:t>
              </a:r>
            </a:p>
          </p:txBody>
        </p:sp>
      </p:grpSp>
      <p:sp>
        <p:nvSpPr>
          <p:cNvPr id="27" name="KSO_Shape"/>
          <p:cNvSpPr/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:blinds/>
      </p:transition>
    </mc:Choice>
    <mc:Fallback>
      <p:transition spd="slow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产品开发计划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123275" y="1107218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123275" y="3721284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430308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6242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2700000">
            <a:off x="3051286" y="1490039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2700000">
            <a:off x="1202862" y="3338463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-2700000">
            <a:off x="3051286" y="3338463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 rot="-2700000">
            <a:off x="1202862" y="1490039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389564" y="1821314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flipV="1">
            <a:off x="2389564" y="3540150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3248982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5400000" flipV="1">
            <a:off x="1530146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700000">
            <a:off x="29972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2700000" flipV="1">
            <a:off x="17818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100000">
            <a:off x="29972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8100000" flipV="1">
            <a:off x="17818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3826" y="2014802"/>
            <a:ext cx="1486164" cy="14861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025556" y="2326997"/>
            <a:ext cx="88270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核心产品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917105" y="1343473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917105" y="238771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917105" y="343195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742695" y="1599998"/>
            <a:ext cx="351046" cy="351046"/>
            <a:chOff x="3683368" y="2342383"/>
            <a:chExt cx="351046" cy="351046"/>
          </a:xfrm>
        </p:grpSpPr>
        <p:sp>
          <p:nvSpPr>
            <p:cNvPr id="70" name="椭圆 69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42695" y="2644237"/>
            <a:ext cx="351046" cy="351046"/>
            <a:chOff x="3683368" y="2342383"/>
            <a:chExt cx="351046" cy="351046"/>
          </a:xfrm>
        </p:grpSpPr>
        <p:sp>
          <p:nvSpPr>
            <p:cNvPr id="73" name="椭圆 72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42695" y="3688477"/>
            <a:ext cx="351046" cy="351046"/>
            <a:chOff x="3683368" y="2342383"/>
            <a:chExt cx="351046" cy="351046"/>
          </a:xfrm>
        </p:grpSpPr>
        <p:sp>
          <p:nvSpPr>
            <p:cNvPr id="76" name="椭圆 75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07301" y="1525453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 smtClean="0"/>
              <a:t>产品说明一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点击</a:t>
            </a:r>
            <a:r>
              <a:rPr lang="zh-CN" altLang="en-US" dirty="0"/>
              <a:t>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79" name="TextBox 78"/>
          <p:cNvSpPr txBox="1"/>
          <p:nvPr/>
        </p:nvSpPr>
        <p:spPr>
          <a:xfrm>
            <a:off x="5207301" y="256969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/>
              <a:t>产品说明二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80" name="TextBox 79"/>
          <p:cNvSpPr txBox="1"/>
          <p:nvPr/>
        </p:nvSpPr>
        <p:spPr>
          <a:xfrm>
            <a:off x="5207301" y="361393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/>
              <a:t>产品说明三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KSO_Shape"/>
          <p:cNvSpPr/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:blinds/>
      </p:transition>
    </mc:Choice>
    <mc:Fallback>
      <p:transition spd="slow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16605 L 4.72222E-6 1.48148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0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31 0.11852 L -4.72222E-6 -3.9506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5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61 L 1.11111E-6 -3.82716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5" y="3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31 -0.11882 L -4.72222E-6 -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592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3 -0.16728 L 4.72222E-6 8.64198E-7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836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597 -0.11882 L -2.22222E-6 -3.7037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592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3 L 1.94444E-6 -3.82716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5 0.1176 L -2.22222E-6 -3.95062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25432 L -1.66667E-6 -1.4814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1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86 0.17994 L -4.16667E-6 -4.19753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901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4 0.00031 L 2.77778E-6 -3.82716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-3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73 -0.17993 L -4.16667E-6 -3.4567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7" y="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9 -0.25432 L -1.66667E-6 3.82716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271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7 -0.17963 L -8.33333E-7 -3.45679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3 L 2.77778E-7 -3.82716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7 0.17778 L -8.33333E-7 -4.19753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11" grpId="0" animBg="1"/>
      <p:bldP spid="11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24" grpId="0" animBg="1"/>
      <p:bldP spid="33" grpId="0"/>
      <p:bldP spid="66" grpId="0" animBg="1"/>
      <p:bldP spid="67" grpId="0" animBg="1"/>
      <p:bldP spid="68" grpId="0" animBg="1"/>
      <p:bldP spid="78" grpId="0"/>
      <p:bldP spid="79" grpId="0"/>
      <p:bldP spid="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76213"/>
            <a:ext cx="1296144" cy="33843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市场拓展计划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1505020" y="138361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1505020" y="214053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边形 36"/>
          <p:cNvSpPr/>
          <p:nvPr/>
        </p:nvSpPr>
        <p:spPr>
          <a:xfrm>
            <a:off x="1505020" y="289745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/>
          <p:cNvSpPr/>
          <p:nvPr/>
        </p:nvSpPr>
        <p:spPr>
          <a:xfrm>
            <a:off x="1505020" y="365437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363144" y="1383617"/>
            <a:ext cx="5062653" cy="648072"/>
            <a:chOff x="3363144" y="1383617"/>
            <a:chExt cx="5062653" cy="648072"/>
          </a:xfrm>
        </p:grpSpPr>
        <p:sp>
          <p:nvSpPr>
            <p:cNvPr id="45" name="矩形 17"/>
            <p:cNvSpPr/>
            <p:nvPr/>
          </p:nvSpPr>
          <p:spPr>
            <a:xfrm>
              <a:off x="3363144" y="138361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155376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65060" y="1553765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 smtClean="0"/>
              <a:t>本地市场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865060" y="231068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周边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865060" y="306760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 smtClean="0"/>
              <a:t>细分市场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865060" y="382452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高端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3363144" y="2140537"/>
            <a:ext cx="5062653" cy="648072"/>
            <a:chOff x="3363144" y="2140537"/>
            <a:chExt cx="5062653" cy="648072"/>
          </a:xfrm>
        </p:grpSpPr>
        <p:sp>
          <p:nvSpPr>
            <p:cNvPr id="46" name="矩形 17"/>
            <p:cNvSpPr/>
            <p:nvPr/>
          </p:nvSpPr>
          <p:spPr>
            <a:xfrm>
              <a:off x="3363144" y="214053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23928" y="228528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63144" y="2897457"/>
            <a:ext cx="5062653" cy="648072"/>
            <a:chOff x="3363144" y="2897457"/>
            <a:chExt cx="5062653" cy="648072"/>
          </a:xfrm>
        </p:grpSpPr>
        <p:sp>
          <p:nvSpPr>
            <p:cNvPr id="47" name="矩形 17"/>
            <p:cNvSpPr/>
            <p:nvPr/>
          </p:nvSpPr>
          <p:spPr>
            <a:xfrm>
              <a:off x="3363144" y="289745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923928" y="301680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63144" y="3654377"/>
            <a:ext cx="5062653" cy="648072"/>
            <a:chOff x="3363144" y="3654377"/>
            <a:chExt cx="5062653" cy="648072"/>
          </a:xfrm>
        </p:grpSpPr>
        <p:sp>
          <p:nvSpPr>
            <p:cNvPr id="48" name="矩形 17"/>
            <p:cNvSpPr/>
            <p:nvPr/>
          </p:nvSpPr>
          <p:spPr>
            <a:xfrm>
              <a:off x="3363144" y="365437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923928" y="378642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58" name="标题 1"/>
          <p:cNvSpPr txBox="1"/>
          <p:nvPr/>
        </p:nvSpPr>
        <p:spPr bwMode="auto">
          <a:xfrm>
            <a:off x="899592" y="2504803"/>
            <a:ext cx="504056" cy="78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/>
              <a:t>市场</a:t>
            </a:r>
            <a:endParaRPr lang="zh-CN" altLang="en-US" sz="2400" b="1" dirty="0"/>
          </a:p>
        </p:txBody>
      </p:sp>
      <p:sp>
        <p:nvSpPr>
          <p:cNvPr id="25" name="KSO_Shape"/>
          <p:cNvSpPr/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:blinds/>
      </p:transition>
    </mc:Choice>
    <mc:Fallback>
      <p:transition spd="slow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2" grpId="0" animBg="1"/>
      <p:bldP spid="37" grpId="0" animBg="1"/>
      <p:bldP spid="40" grpId="0" animBg="1"/>
      <p:bldP spid="19" grpId="0"/>
      <p:bldP spid="42" grpId="0"/>
      <p:bldP spid="43" grpId="0"/>
      <p:bldP spid="44" grpId="0"/>
      <p:bldP spid="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3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9"/>
          <p:cNvSpPr txBox="1"/>
          <p:nvPr/>
        </p:nvSpPr>
        <p:spPr>
          <a:xfrm>
            <a:off x="4249247" y="372387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成本预算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249246" y="394814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资金缺口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4249247" y="417240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融资计划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4249246" y="43966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融资用途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4210182" y="1832534"/>
            <a:ext cx="723636" cy="69469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3427068" y="2944120"/>
            <a:ext cx="22898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endParaRPr lang="zh-CN" altLang="en-US" sz="3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KSO_Shape"/>
          <p:cNvSpPr/>
          <p:nvPr/>
        </p:nvSpPr>
        <p:spPr bwMode="auto">
          <a:xfrm>
            <a:off x="4140337" y="1915302"/>
            <a:ext cx="863324" cy="592814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anose="020B0503020204020204" pitchFamily="34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核心成员介绍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6" y="4434086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20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512925" y="1542228"/>
            <a:ext cx="2027143" cy="2020491"/>
            <a:chOff x="1440917" y="1548121"/>
            <a:chExt cx="2027143" cy="2020491"/>
          </a:xfrm>
        </p:grpSpPr>
        <p:sp>
          <p:nvSpPr>
            <p:cNvPr id="24" name="Freeform 6"/>
            <p:cNvSpPr/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889683" y="2173729"/>
              <a:ext cx="130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管理成本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83676" y="2938934"/>
            <a:ext cx="1640481" cy="1635098"/>
            <a:chOff x="3111668" y="2944827"/>
            <a:chExt cx="1640481" cy="1635098"/>
          </a:xfrm>
        </p:grpSpPr>
        <p:sp>
          <p:nvSpPr>
            <p:cNvPr id="25" name="Freeform 7"/>
            <p:cNvSpPr/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营销成本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26373" y="1904483"/>
            <a:ext cx="1300156" cy="1295980"/>
            <a:chOff x="4254365" y="1910376"/>
            <a:chExt cx="1300156" cy="1295980"/>
          </a:xfrm>
        </p:grpSpPr>
        <p:sp>
          <p:nvSpPr>
            <p:cNvPr id="31" name="Freeform 5"/>
            <p:cNvSpPr/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办公成本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7269" y="1203598"/>
            <a:ext cx="1073298" cy="1069851"/>
            <a:chOff x="3395261" y="1209491"/>
            <a:chExt cx="1073298" cy="1069851"/>
          </a:xfrm>
        </p:grpSpPr>
        <p:sp>
          <p:nvSpPr>
            <p:cNvPr id="23" name="Freeform 5"/>
            <p:cNvSpPr/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成本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761636" y="1355511"/>
            <a:ext cx="333875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5796136" y="2299530"/>
            <a:ext cx="26642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4976451" y="3598808"/>
            <a:ext cx="312394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767241" y="3598808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45" name="KSO_Shape"/>
          <p:cNvSpPr/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637218" y="1419622"/>
            <a:ext cx="2610246" cy="216351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42143" y="2454532"/>
            <a:ext cx="1994446" cy="165310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11921" y="1947133"/>
            <a:ext cx="144016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点击输入简要文字内容，文字内容需概括精炼，不用多余的文字修饰，言简意赅的说明分项内容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88585" y="2861888"/>
            <a:ext cx="142954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</a:t>
            </a:r>
            <a:r>
              <a:rPr lang="zh-CN" altLang="en-US" sz="1200" dirty="0" smtClean="0"/>
              <a:t>修饰。</a:t>
            </a:r>
            <a:endParaRPr lang="en-US" altLang="zh-CN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3297619" y="1871107"/>
            <a:ext cx="9172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153" y="2435344"/>
            <a:ext cx="1641990" cy="5250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8950" y="2808992"/>
            <a:ext cx="76976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43769" y="3219760"/>
            <a:ext cx="12127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点击输入简要文字内容，文字内容需概括精炼</a:t>
            </a:r>
            <a:r>
              <a:rPr lang="en-US" altLang="zh-CN" dirty="0"/>
              <a:t>……</a:t>
            </a:r>
          </a:p>
        </p:txBody>
      </p:sp>
      <p:sp>
        <p:nvSpPr>
          <p:cNvPr id="23" name="椭圆 22"/>
          <p:cNvSpPr/>
          <p:nvPr/>
        </p:nvSpPr>
        <p:spPr>
          <a:xfrm>
            <a:off x="2721555" y="1500828"/>
            <a:ext cx="576064" cy="5760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所需资金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203166" y="2487672"/>
            <a:ext cx="465334" cy="46533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已有资金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/>
      <p:bldP spid="17" grpId="0"/>
      <p:bldP spid="19" grpId="0"/>
      <p:bldP spid="20" grpId="0"/>
      <p:bldP spid="21" grpId="0"/>
      <p:bldP spid="22" grpId="0"/>
      <p:bldP spid="23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单击此处添加标题文本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2579" y="1487370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2579" y="2701064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2579" y="3913906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7" name="Freeform 5"/>
          <p:cNvSpPr/>
          <p:nvPr/>
        </p:nvSpPr>
        <p:spPr bwMode="auto">
          <a:xfrm>
            <a:off x="2571924" y="3362531"/>
            <a:ext cx="1168400" cy="1173163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6"/>
          <p:cNvSpPr/>
          <p:nvPr/>
        </p:nvSpPr>
        <p:spPr bwMode="auto">
          <a:xfrm>
            <a:off x="3105324" y="2265569"/>
            <a:ext cx="844550" cy="1258888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7"/>
          <p:cNvSpPr/>
          <p:nvPr/>
        </p:nvSpPr>
        <p:spPr bwMode="auto">
          <a:xfrm>
            <a:off x="2571924" y="1251156"/>
            <a:ext cx="1169988" cy="1176338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1187624" y="1975056"/>
            <a:ext cx="1831975" cy="1836738"/>
          </a:xfrm>
          <a:prstGeom prst="ellipse">
            <a:avLst/>
          </a:prstGeom>
          <a:solidFill>
            <a:schemeClr val="accent1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410411" y="1679731"/>
            <a:ext cx="139506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85121" y="2895013"/>
            <a:ext cx="92035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423726" y="4106267"/>
            <a:ext cx="13817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08010" y="268567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融资计划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04429" y="1651036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35101" y="266479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04429" y="366768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KSO_Shape"/>
          <p:cNvSpPr/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7" grpId="0" animBg="1"/>
      <p:bldP spid="18" grpId="0" animBg="1"/>
      <p:bldP spid="19" grpId="0" animBg="1"/>
      <p:bldP spid="21" grpId="0" animBg="1"/>
      <p:bldP spid="38" grpId="0"/>
      <p:bldP spid="39" grpId="0"/>
      <p:bldP spid="40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82354" y="987574"/>
            <a:ext cx="2201679" cy="3616312"/>
          </a:xfrm>
          <a:prstGeom prst="roundRect">
            <a:avLst>
              <a:gd name="adj" fmla="val 888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557058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融资用途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5060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用途六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57058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7058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57058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57058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65070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8785" y="1547562"/>
            <a:ext cx="12517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资金主要用途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09988" y="2746018"/>
            <a:ext cx="11017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资金的主要用途是用作营销推广和产品开发，具体十大用途：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060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用途七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5060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用途八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5060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用途九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55060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用途十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右箭头 26"/>
          <p:cNvSpPr/>
          <p:nvPr/>
        </p:nvSpPr>
        <p:spPr>
          <a:xfrm flipH="1">
            <a:off x="259655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2817554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用途一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右箭头 28"/>
          <p:cNvSpPr/>
          <p:nvPr/>
        </p:nvSpPr>
        <p:spPr>
          <a:xfrm flipH="1">
            <a:off x="259655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259655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 flipH="1">
            <a:off x="259655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flipH="1">
            <a:off x="259655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 flipH="1">
            <a:off x="2817554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用途二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2817554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用途三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2817554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用途四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2817554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用途五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5070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5070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5070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5070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006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06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006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06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006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KSO_Shape"/>
          <p:cNvSpPr/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5" grpId="0"/>
      <p:bldP spid="12" grpId="0" animBg="1"/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2345085" y="2603108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这里输入关于什么的创业、商业计划书或公司团队名称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2057053" y="1874090"/>
            <a:ext cx="496855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演示完毕 感谢聆听</a:t>
            </a:r>
            <a:endParaRPr lang="zh-CN" altLang="en-US" sz="45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563888" y="4520298"/>
            <a:ext cx="343825" cy="309997"/>
            <a:chOff x="4634991" y="2138335"/>
            <a:chExt cx="428348" cy="386204"/>
          </a:xfrm>
        </p:grpSpPr>
        <p:sp>
          <p:nvSpPr>
            <p:cNvPr id="20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23127" y="4520298"/>
            <a:ext cx="343825" cy="309997"/>
            <a:chOff x="5076056" y="2138335"/>
            <a:chExt cx="428348" cy="386204"/>
          </a:xfrm>
        </p:grpSpPr>
        <p:sp>
          <p:nvSpPr>
            <p:cNvPr id="23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82366" y="4520298"/>
            <a:ext cx="343825" cy="309997"/>
            <a:chOff x="5557128" y="2138335"/>
            <a:chExt cx="428348" cy="386204"/>
          </a:xfrm>
        </p:grpSpPr>
        <p:sp>
          <p:nvSpPr>
            <p:cNvPr id="26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KSO_Shape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41605" y="4520298"/>
            <a:ext cx="343825" cy="309997"/>
            <a:chOff x="6068610" y="2138335"/>
            <a:chExt cx="428348" cy="386204"/>
          </a:xfrm>
        </p:grpSpPr>
        <p:sp>
          <p:nvSpPr>
            <p:cNvPr id="29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00843" y="4520298"/>
            <a:ext cx="343825" cy="309997"/>
            <a:chOff x="6623914" y="2138335"/>
            <a:chExt cx="428348" cy="386204"/>
          </a:xfrm>
        </p:grpSpPr>
        <p:sp>
          <p:nvSpPr>
            <p:cNvPr id="32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KSO_Shape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1331640" y="1313355"/>
            <a:ext cx="6246079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accent2">
                    <a:lumMod val="75000"/>
                  </a:schemeClr>
                </a:solidFill>
                <a:latin typeface="Swis721 Th BT" pitchFamily="34" charset="0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rPr>
              <a:t>THE BUSENESS PLAN</a:t>
            </a:r>
            <a:endParaRPr lang="zh-CN" altLang="en-US" sz="4000" dirty="0">
              <a:solidFill>
                <a:schemeClr val="accent2">
                  <a:lumMod val="75000"/>
                </a:schemeClr>
              </a:solidFill>
              <a:latin typeface="Swis721 Th BT" pitchFamily="34" charset="0"/>
              <a:ea typeface="微软雅黑" panose="020B0503020204020204" pitchFamily="34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</p:txBody>
      </p: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7104668" y="4726936"/>
            <a:ext cx="133164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anose="020B0503020204020204" pitchFamily="34" charset="-122"/>
              </a:rPr>
              <a:t>- </a:t>
            </a:r>
            <a:r>
              <a:rPr lang="en-US" altLang="zh-CN" sz="1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anose="020B0503020204020204" pitchFamily="34" charset="-122"/>
              </a:rPr>
              <a:t>xiaoz</a:t>
            </a:r>
            <a:r>
              <a:rPr lang="en-US" altLang="zh-CN" sz="1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  <a:sym typeface="微软雅黑" panose="020B0503020204020204" pitchFamily="34" charset="-122"/>
              </a:rPr>
              <a:t>作品</a:t>
            </a:r>
            <a:r>
              <a:rPr lang="en-US" altLang="zh-CN" sz="1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anose="020B0503020204020204" pitchFamily="34" charset="-122"/>
              </a:rPr>
              <a:t>-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6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42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7544" y="911099"/>
            <a:ext cx="3312368" cy="245273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51720" y="3125475"/>
            <a:ext cx="1930747" cy="1318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55976" y="771550"/>
            <a:ext cx="4104456" cy="3462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模板使用指南</a:t>
            </a:r>
            <a:r>
              <a:rPr lang="zh-CN" altLang="en-US" sz="1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（用您的公司概述文字替代这段）</a:t>
            </a:r>
            <a:endParaRPr lang="en-US" altLang="zh-CN" sz="12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  <a:t/>
            </a:r>
            <a:b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</a:b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如需更换色彩，请在主题色（设计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自定义）中进行更改，如自定义下未显示本模板使用的色彩，请新建主题色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 本模板色彩后再进行编辑。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关于内容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本模版具备基本构架，合理美观的编排好了现成的图文位置，结合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本企业的具体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情况更换即可，方便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实用。版块结构可根据具体实用情况将前后秩序重新排列使用，同一版面形式可以复制重复使用以增加相关性内容。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关于图片：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图片添加有两种方式，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一使用 右键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其二在 形状填充下选择“图片”形式进行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填充。图片如变形或更改尺寸，需用剪裁工具进行调整。文中使用的图片请根据您的具体内容或需求进行更换。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公司简介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KSO_Shape"/>
          <p:cNvSpPr/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团队介绍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83380" y="2289258"/>
            <a:ext cx="4311270" cy="233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团队是指拥有共同目标，并且具有不同能力的一小群人有意识的协调行为或力的系统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群人就如同人的五官一样，共同协作维持一个人的生存，缺一不可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是一支专业的团队。我们的成员拥有多年的信息安全专业技术背景，来自国内知名安全公司的一线骨干。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是一支年轻的团队。我们的平均年龄仅有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岁，充满了朝气和创新精神。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是一支专注的团队。我们坚信，安全的品牌源自客户的信任。只有专注，才能做好安全。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是一支有梦想的团队。我们来自五湖四海，因为一个共同的梦想：做一家真正优秀的信息安全企业，为客户提供最可靠的互联网安全防护。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4" name="矩形 3"/>
          <p:cNvSpPr/>
          <p:nvPr/>
        </p:nvSpPr>
        <p:spPr>
          <a:xfrm>
            <a:off x="645881" y="1131590"/>
            <a:ext cx="2593340" cy="3462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2675" y="1078962"/>
            <a:ext cx="988604" cy="988604"/>
            <a:chOff x="2341107" y="1055984"/>
            <a:chExt cx="988604" cy="988604"/>
          </a:xfrm>
        </p:grpSpPr>
        <p:sp>
          <p:nvSpPr>
            <p:cNvPr id="6" name="椭圆 5"/>
            <p:cNvSpPr/>
            <p:nvPr/>
          </p:nvSpPr>
          <p:spPr>
            <a:xfrm>
              <a:off x="234110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33"/>
            <p:cNvSpPr>
              <a:spLocks noChangeArrowheads="1"/>
            </p:cNvSpPr>
            <p:nvPr/>
          </p:nvSpPr>
          <p:spPr bwMode="auto">
            <a:xfrm>
              <a:off x="2411812" y="1334843"/>
              <a:ext cx="84719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650" y="1078962"/>
            <a:ext cx="988604" cy="988604"/>
            <a:chOff x="3498082" y="1055984"/>
            <a:chExt cx="988604" cy="988604"/>
          </a:xfrm>
        </p:grpSpPr>
        <p:sp>
          <p:nvSpPr>
            <p:cNvPr id="10" name="椭圆 9"/>
            <p:cNvSpPr/>
            <p:nvPr/>
          </p:nvSpPr>
          <p:spPr>
            <a:xfrm>
              <a:off x="3498082" y="1055984"/>
              <a:ext cx="988604" cy="9886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33"/>
            <p:cNvSpPr>
              <a:spLocks noChangeArrowheads="1"/>
            </p:cNvSpPr>
            <p:nvPr/>
          </p:nvSpPr>
          <p:spPr bwMode="auto">
            <a:xfrm>
              <a:off x="3602318" y="1334843"/>
              <a:ext cx="78013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年轻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26625" y="1078962"/>
            <a:ext cx="988604" cy="988604"/>
            <a:chOff x="4655057" y="1055984"/>
            <a:chExt cx="988604" cy="988604"/>
          </a:xfrm>
        </p:grpSpPr>
        <p:sp>
          <p:nvSpPr>
            <p:cNvPr id="15" name="椭圆 14"/>
            <p:cNvSpPr/>
            <p:nvPr/>
          </p:nvSpPr>
          <p:spPr>
            <a:xfrm>
              <a:off x="465505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3"/>
            <p:cNvSpPr>
              <a:spLocks noChangeArrowheads="1"/>
            </p:cNvSpPr>
            <p:nvPr/>
          </p:nvSpPr>
          <p:spPr bwMode="auto">
            <a:xfrm>
              <a:off x="4741647" y="1396398"/>
              <a:ext cx="8154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有梦想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3599" y="1078962"/>
            <a:ext cx="988604" cy="988604"/>
            <a:chOff x="5812031" y="1055984"/>
            <a:chExt cx="988604" cy="988604"/>
          </a:xfrm>
        </p:grpSpPr>
        <p:sp>
          <p:nvSpPr>
            <p:cNvPr id="20" name="椭圆 19"/>
            <p:cNvSpPr/>
            <p:nvPr/>
          </p:nvSpPr>
          <p:spPr>
            <a:xfrm>
              <a:off x="5812031" y="1055984"/>
              <a:ext cx="988604" cy="9886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33"/>
            <p:cNvSpPr>
              <a:spLocks noChangeArrowheads="1"/>
            </p:cNvSpPr>
            <p:nvPr/>
          </p:nvSpPr>
          <p:spPr bwMode="auto">
            <a:xfrm>
              <a:off x="6013961" y="1242510"/>
              <a:ext cx="5847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行动力强</a:t>
              </a:r>
              <a:endParaRPr lang="zh-CN" altLang="en-US" sz="20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sp>
        <p:nvSpPr>
          <p:cNvPr id="23" name="斜纹 22"/>
          <p:cNvSpPr/>
          <p:nvPr/>
        </p:nvSpPr>
        <p:spPr>
          <a:xfrm>
            <a:off x="607781" y="1100634"/>
            <a:ext cx="359773" cy="359773"/>
          </a:xfrm>
          <a:prstGeom prst="diagStrip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斜纹 23"/>
          <p:cNvSpPr/>
          <p:nvPr/>
        </p:nvSpPr>
        <p:spPr>
          <a:xfrm rot="10800000">
            <a:off x="2911232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核心成员介绍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10636" y="1203598"/>
            <a:ext cx="2047089" cy="3096344"/>
          </a:xfrm>
          <a:prstGeom prst="roundRect">
            <a:avLst>
              <a:gd name="adj" fmla="val 4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7" b="-46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94431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10712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4433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69348" y="1203598"/>
            <a:ext cx="2047089" cy="3096344"/>
          </a:xfrm>
          <a:prstGeom prst="roundRect">
            <a:avLst>
              <a:gd name="adj" fmla="val 3270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60" r="-33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794431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4432" y="3352314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2794430" y="3352314"/>
            <a:ext cx="1462267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871895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94432" y="3597661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>
            <a:off x="2794430" y="3597661"/>
            <a:ext cx="1639973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71895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4432" y="3843008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>
            <a:off x="2794432" y="3843008"/>
            <a:ext cx="126830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871895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94432" y="4088356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2794432" y="4088356"/>
            <a:ext cx="1343796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871895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13307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929588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13309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13307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3308" y="3352314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>
            <a:off x="6913306" y="3352314"/>
            <a:ext cx="154178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990771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3308" y="3597661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6913306" y="3597661"/>
            <a:ext cx="1462267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990771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13308" y="3843008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6913308" y="3843008"/>
            <a:ext cx="1619132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990771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13308" y="4088356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边形 35"/>
          <p:cNvSpPr/>
          <p:nvPr/>
        </p:nvSpPr>
        <p:spPr>
          <a:xfrm>
            <a:off x="6913308" y="4088356"/>
            <a:ext cx="1343796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6990771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  <p:bldP spid="5" grpId="0" build="p"/>
      <p:bldP spid="6" grpId="0" build="p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build="p"/>
      <p:bldP spid="23" grpId="0" build="p"/>
      <p:bldP spid="24" grpId="0" build="p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主要人员构成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34850" y="3269662"/>
            <a:ext cx="1418020" cy="378346"/>
            <a:chOff x="1280133" y="2641600"/>
            <a:chExt cx="1773057" cy="473075"/>
          </a:xfrm>
        </p:grpSpPr>
        <p:sp>
          <p:nvSpPr>
            <p:cNvPr id="13" name="圆角矩形 1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 smtClean="0"/>
                <a:t>职务名称</a:t>
              </a:r>
              <a:endParaRPr lang="zh-CN" altLang="en-US" sz="1200" dirty="0"/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34850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3780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2342" y="3269662"/>
            <a:ext cx="1418020" cy="378346"/>
            <a:chOff x="1280133" y="2641600"/>
            <a:chExt cx="1773057" cy="473075"/>
          </a:xfrm>
        </p:grpSpPr>
        <p:sp>
          <p:nvSpPr>
            <p:cNvPr id="46" name="圆角矩形 45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8"/>
          <p:cNvSpPr/>
          <p:nvPr/>
        </p:nvSpPr>
        <p:spPr>
          <a:xfrm>
            <a:off x="2852342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841272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69834" y="3269662"/>
            <a:ext cx="1418020" cy="378346"/>
            <a:chOff x="1280133" y="2641600"/>
            <a:chExt cx="1773057" cy="473075"/>
          </a:xfrm>
        </p:grpSpPr>
        <p:sp>
          <p:nvSpPr>
            <p:cNvPr id="53" name="圆角矩形 5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8"/>
          <p:cNvSpPr/>
          <p:nvPr/>
        </p:nvSpPr>
        <p:spPr>
          <a:xfrm>
            <a:off x="4869834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78" t="-4941" r="-37334" b="-110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858764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887326" y="3269662"/>
            <a:ext cx="1418020" cy="378346"/>
            <a:chOff x="1280133" y="2641600"/>
            <a:chExt cx="1773057" cy="473075"/>
          </a:xfrm>
        </p:grpSpPr>
        <p:sp>
          <p:nvSpPr>
            <p:cNvPr id="60" name="圆角矩形 59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62" name="等腰三角形 61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8"/>
          <p:cNvSpPr/>
          <p:nvPr/>
        </p:nvSpPr>
        <p:spPr>
          <a:xfrm>
            <a:off x="6887326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9536" r="-12446" b="-388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6876256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8"/>
          <p:cNvSpPr/>
          <p:nvPr/>
        </p:nvSpPr>
        <p:spPr>
          <a:xfrm>
            <a:off x="764788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8"/>
          <p:cNvSpPr/>
          <p:nvPr/>
        </p:nvSpPr>
        <p:spPr>
          <a:xfrm>
            <a:off x="2782280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8"/>
          <p:cNvSpPr/>
          <p:nvPr/>
        </p:nvSpPr>
        <p:spPr>
          <a:xfrm>
            <a:off x="4799772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8"/>
          <p:cNvSpPr/>
          <p:nvPr/>
        </p:nvSpPr>
        <p:spPr>
          <a:xfrm>
            <a:off x="6817263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030899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48391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65883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83375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7" name="KSO_Shape"/>
          <p:cNvSpPr/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4" grpId="0" animBg="1"/>
      <p:bldP spid="45" grpId="0"/>
      <p:bldP spid="51" grpId="0" animBg="1"/>
      <p:bldP spid="52" grpId="0"/>
      <p:bldP spid="58" grpId="0" animBg="1"/>
      <p:bldP spid="59" grpId="0"/>
      <p:bldP spid="63" grpId="0" animBg="1"/>
      <p:bldP spid="65" grpId="0" animBg="1"/>
      <p:bldP spid="66" grpId="0" animBg="1"/>
      <p:bldP spid="67" grpId="0" animBg="1"/>
      <p:bldP spid="32" grpId="0" build="p"/>
      <p:bldP spid="33" grpId="0" build="p"/>
      <p:bldP spid="34" grpId="0" build="p"/>
      <p:bldP spid="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组织架构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0" name="Line 359"/>
          <p:cNvSpPr>
            <a:spLocks noChangeShapeType="1"/>
          </p:cNvSpPr>
          <p:nvPr/>
        </p:nvSpPr>
        <p:spPr bwMode="auto">
          <a:xfrm>
            <a:off x="4376738" y="1122363"/>
            <a:ext cx="0" cy="2270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19" name="组合 518"/>
          <p:cNvGrpSpPr/>
          <p:nvPr/>
        </p:nvGrpSpPr>
        <p:grpSpPr>
          <a:xfrm>
            <a:off x="2579688" y="1557338"/>
            <a:ext cx="3843337" cy="227013"/>
            <a:chOff x="2579688" y="1557338"/>
            <a:chExt cx="3843337" cy="227013"/>
          </a:xfrm>
        </p:grpSpPr>
        <p:sp>
          <p:nvSpPr>
            <p:cNvPr id="361" name="Line 360"/>
            <p:cNvSpPr>
              <a:spLocks noChangeShapeType="1"/>
            </p:cNvSpPr>
            <p:nvPr/>
          </p:nvSpPr>
          <p:spPr bwMode="auto">
            <a:xfrm>
              <a:off x="4376738" y="1557338"/>
              <a:ext cx="0" cy="2270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>
              <a:off x="2579688" y="1671638"/>
              <a:ext cx="0" cy="1127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Line 362"/>
            <p:cNvSpPr>
              <a:spLocks noChangeShapeType="1"/>
            </p:cNvSpPr>
            <p:nvPr/>
          </p:nvSpPr>
          <p:spPr bwMode="auto">
            <a:xfrm>
              <a:off x="6423025" y="1671638"/>
              <a:ext cx="0" cy="1127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Line 363"/>
            <p:cNvSpPr>
              <a:spLocks noChangeShapeType="1"/>
            </p:cNvSpPr>
            <p:nvPr/>
          </p:nvSpPr>
          <p:spPr bwMode="auto">
            <a:xfrm>
              <a:off x="2579688" y="1671638"/>
              <a:ext cx="384175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768475" y="1989139"/>
            <a:ext cx="1820863" cy="280987"/>
            <a:chOff x="1768475" y="1989139"/>
            <a:chExt cx="1820863" cy="280987"/>
          </a:xfrm>
        </p:grpSpPr>
        <p:sp>
          <p:nvSpPr>
            <p:cNvPr id="365" name="Line 364"/>
            <p:cNvSpPr>
              <a:spLocks noChangeShapeType="1"/>
            </p:cNvSpPr>
            <p:nvPr/>
          </p:nvSpPr>
          <p:spPr bwMode="auto">
            <a:xfrm>
              <a:off x="2579688" y="1989139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Line 367"/>
            <p:cNvSpPr>
              <a:spLocks noChangeShapeType="1"/>
            </p:cNvSpPr>
            <p:nvPr/>
          </p:nvSpPr>
          <p:spPr bwMode="auto">
            <a:xfrm>
              <a:off x="1768475" y="2128838"/>
              <a:ext cx="18161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Line 368"/>
            <p:cNvSpPr>
              <a:spLocks noChangeShapeType="1"/>
            </p:cNvSpPr>
            <p:nvPr/>
          </p:nvSpPr>
          <p:spPr bwMode="auto">
            <a:xfrm>
              <a:off x="1768475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Line 369"/>
            <p:cNvSpPr>
              <a:spLocks noChangeShapeType="1"/>
            </p:cNvSpPr>
            <p:nvPr/>
          </p:nvSpPr>
          <p:spPr bwMode="auto">
            <a:xfrm>
              <a:off x="2227263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Line 370"/>
            <p:cNvSpPr>
              <a:spLocks noChangeShapeType="1"/>
            </p:cNvSpPr>
            <p:nvPr/>
          </p:nvSpPr>
          <p:spPr bwMode="auto">
            <a:xfrm>
              <a:off x="290988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Line 371"/>
            <p:cNvSpPr>
              <a:spLocks noChangeShapeType="1"/>
            </p:cNvSpPr>
            <p:nvPr/>
          </p:nvSpPr>
          <p:spPr bwMode="auto">
            <a:xfrm>
              <a:off x="35893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4287838" y="1989138"/>
            <a:ext cx="690563" cy="280988"/>
            <a:chOff x="4287838" y="1989138"/>
            <a:chExt cx="690563" cy="280988"/>
          </a:xfrm>
        </p:grpSpPr>
        <p:sp>
          <p:nvSpPr>
            <p:cNvPr id="367" name="Line 366"/>
            <p:cNvSpPr>
              <a:spLocks noChangeShapeType="1"/>
            </p:cNvSpPr>
            <p:nvPr/>
          </p:nvSpPr>
          <p:spPr bwMode="auto">
            <a:xfrm>
              <a:off x="4376738" y="1989138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Line 372"/>
            <p:cNvSpPr>
              <a:spLocks noChangeShapeType="1"/>
            </p:cNvSpPr>
            <p:nvPr/>
          </p:nvSpPr>
          <p:spPr bwMode="auto">
            <a:xfrm>
              <a:off x="42878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Line 373"/>
            <p:cNvSpPr>
              <a:spLocks noChangeShapeType="1"/>
            </p:cNvSpPr>
            <p:nvPr/>
          </p:nvSpPr>
          <p:spPr bwMode="auto">
            <a:xfrm>
              <a:off x="49784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Line 378"/>
            <p:cNvSpPr>
              <a:spLocks noChangeShapeType="1"/>
            </p:cNvSpPr>
            <p:nvPr/>
          </p:nvSpPr>
          <p:spPr bwMode="auto">
            <a:xfrm>
              <a:off x="4287838" y="2128838"/>
              <a:ext cx="69056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556250" y="1989138"/>
            <a:ext cx="1952625" cy="280988"/>
            <a:chOff x="5556250" y="1989138"/>
            <a:chExt cx="1952625" cy="280988"/>
          </a:xfrm>
        </p:grpSpPr>
        <p:sp>
          <p:nvSpPr>
            <p:cNvPr id="366" name="Line 365"/>
            <p:cNvSpPr>
              <a:spLocks noChangeShapeType="1"/>
            </p:cNvSpPr>
            <p:nvPr/>
          </p:nvSpPr>
          <p:spPr bwMode="auto">
            <a:xfrm>
              <a:off x="6423025" y="1989138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Line 374"/>
            <p:cNvSpPr>
              <a:spLocks noChangeShapeType="1"/>
            </p:cNvSpPr>
            <p:nvPr/>
          </p:nvSpPr>
          <p:spPr bwMode="auto">
            <a:xfrm>
              <a:off x="55578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Line 375"/>
            <p:cNvSpPr>
              <a:spLocks noChangeShapeType="1"/>
            </p:cNvSpPr>
            <p:nvPr/>
          </p:nvSpPr>
          <p:spPr bwMode="auto">
            <a:xfrm>
              <a:off x="61214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Line 376"/>
            <p:cNvSpPr>
              <a:spLocks noChangeShapeType="1"/>
            </p:cNvSpPr>
            <p:nvPr/>
          </p:nvSpPr>
          <p:spPr bwMode="auto">
            <a:xfrm>
              <a:off x="68199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Line 377"/>
            <p:cNvSpPr>
              <a:spLocks noChangeShapeType="1"/>
            </p:cNvSpPr>
            <p:nvPr/>
          </p:nvSpPr>
          <p:spPr bwMode="auto">
            <a:xfrm>
              <a:off x="75057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Line 379"/>
            <p:cNvSpPr>
              <a:spLocks noChangeShapeType="1"/>
            </p:cNvSpPr>
            <p:nvPr/>
          </p:nvSpPr>
          <p:spPr bwMode="auto">
            <a:xfrm>
              <a:off x="5556250" y="2128838"/>
              <a:ext cx="19526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638300" y="3335339"/>
            <a:ext cx="5992813" cy="363537"/>
            <a:chOff x="1638300" y="3335339"/>
            <a:chExt cx="5992813" cy="363537"/>
          </a:xfrm>
        </p:grpSpPr>
        <p:sp>
          <p:nvSpPr>
            <p:cNvPr id="381" name="Line 380"/>
            <p:cNvSpPr>
              <a:spLocks noChangeShapeType="1"/>
            </p:cNvSpPr>
            <p:nvPr/>
          </p:nvSpPr>
          <p:spPr bwMode="auto">
            <a:xfrm>
              <a:off x="1638300" y="3557588"/>
              <a:ext cx="23971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Line 381"/>
            <p:cNvSpPr>
              <a:spLocks noChangeShapeType="1"/>
            </p:cNvSpPr>
            <p:nvPr/>
          </p:nvSpPr>
          <p:spPr bwMode="auto">
            <a:xfrm>
              <a:off x="16414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Line 382"/>
            <p:cNvSpPr>
              <a:spLocks noChangeShapeType="1"/>
            </p:cNvSpPr>
            <p:nvPr/>
          </p:nvSpPr>
          <p:spPr bwMode="auto">
            <a:xfrm>
              <a:off x="17684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Line 383"/>
            <p:cNvSpPr>
              <a:spLocks noChangeShapeType="1"/>
            </p:cNvSpPr>
            <p:nvPr/>
          </p:nvSpPr>
          <p:spPr bwMode="auto">
            <a:xfrm>
              <a:off x="18732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Line 384"/>
            <p:cNvSpPr>
              <a:spLocks noChangeShapeType="1"/>
            </p:cNvSpPr>
            <p:nvPr/>
          </p:nvSpPr>
          <p:spPr bwMode="auto">
            <a:xfrm>
              <a:off x="2105025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Line 385"/>
            <p:cNvSpPr>
              <a:spLocks noChangeShapeType="1"/>
            </p:cNvSpPr>
            <p:nvPr/>
          </p:nvSpPr>
          <p:spPr bwMode="auto">
            <a:xfrm>
              <a:off x="21082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Line 386"/>
            <p:cNvSpPr>
              <a:spLocks noChangeShapeType="1"/>
            </p:cNvSpPr>
            <p:nvPr/>
          </p:nvSpPr>
          <p:spPr bwMode="auto">
            <a:xfrm>
              <a:off x="2235200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Line 387"/>
            <p:cNvSpPr>
              <a:spLocks noChangeShapeType="1"/>
            </p:cNvSpPr>
            <p:nvPr/>
          </p:nvSpPr>
          <p:spPr bwMode="auto">
            <a:xfrm>
              <a:off x="23399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Line 388"/>
            <p:cNvSpPr>
              <a:spLocks noChangeShapeType="1"/>
            </p:cNvSpPr>
            <p:nvPr/>
          </p:nvSpPr>
          <p:spPr bwMode="auto">
            <a:xfrm>
              <a:off x="2560638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Line 389"/>
            <p:cNvSpPr>
              <a:spLocks noChangeShapeType="1"/>
            </p:cNvSpPr>
            <p:nvPr/>
          </p:nvSpPr>
          <p:spPr bwMode="auto">
            <a:xfrm>
              <a:off x="279241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Line 390"/>
            <p:cNvSpPr>
              <a:spLocks noChangeShapeType="1"/>
            </p:cNvSpPr>
            <p:nvPr/>
          </p:nvSpPr>
          <p:spPr bwMode="auto">
            <a:xfrm>
              <a:off x="291782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Line 391"/>
            <p:cNvSpPr>
              <a:spLocks noChangeShapeType="1"/>
            </p:cNvSpPr>
            <p:nvPr/>
          </p:nvSpPr>
          <p:spPr bwMode="auto">
            <a:xfrm>
              <a:off x="30226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Line 392"/>
            <p:cNvSpPr>
              <a:spLocks noChangeShapeType="1"/>
            </p:cNvSpPr>
            <p:nvPr/>
          </p:nvSpPr>
          <p:spPr bwMode="auto">
            <a:xfrm>
              <a:off x="25622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Line 393"/>
            <p:cNvSpPr>
              <a:spLocks noChangeShapeType="1"/>
            </p:cNvSpPr>
            <p:nvPr/>
          </p:nvSpPr>
          <p:spPr bwMode="auto">
            <a:xfrm>
              <a:off x="325278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Line 394"/>
            <p:cNvSpPr>
              <a:spLocks noChangeShapeType="1"/>
            </p:cNvSpPr>
            <p:nvPr/>
          </p:nvSpPr>
          <p:spPr bwMode="auto">
            <a:xfrm>
              <a:off x="3479800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Line 395"/>
            <p:cNvSpPr>
              <a:spLocks noChangeShapeType="1"/>
            </p:cNvSpPr>
            <p:nvPr/>
          </p:nvSpPr>
          <p:spPr bwMode="auto">
            <a:xfrm>
              <a:off x="34829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Line 396"/>
            <p:cNvSpPr>
              <a:spLocks noChangeShapeType="1"/>
            </p:cNvSpPr>
            <p:nvPr/>
          </p:nvSpPr>
          <p:spPr bwMode="auto">
            <a:xfrm>
              <a:off x="36099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Line 397"/>
            <p:cNvSpPr>
              <a:spLocks noChangeShapeType="1"/>
            </p:cNvSpPr>
            <p:nvPr/>
          </p:nvSpPr>
          <p:spPr bwMode="auto">
            <a:xfrm>
              <a:off x="37147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Line 398"/>
            <p:cNvSpPr>
              <a:spLocks noChangeShapeType="1"/>
            </p:cNvSpPr>
            <p:nvPr/>
          </p:nvSpPr>
          <p:spPr bwMode="auto">
            <a:xfrm>
              <a:off x="3940175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Line 399"/>
            <p:cNvSpPr>
              <a:spLocks noChangeShapeType="1"/>
            </p:cNvSpPr>
            <p:nvPr/>
          </p:nvSpPr>
          <p:spPr bwMode="auto">
            <a:xfrm>
              <a:off x="41703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Line 400"/>
            <p:cNvSpPr>
              <a:spLocks noChangeShapeType="1"/>
            </p:cNvSpPr>
            <p:nvPr/>
          </p:nvSpPr>
          <p:spPr bwMode="auto">
            <a:xfrm>
              <a:off x="4297363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Line 401"/>
            <p:cNvSpPr>
              <a:spLocks noChangeShapeType="1"/>
            </p:cNvSpPr>
            <p:nvPr/>
          </p:nvSpPr>
          <p:spPr bwMode="auto">
            <a:xfrm>
              <a:off x="44021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Line 402"/>
            <p:cNvSpPr>
              <a:spLocks noChangeShapeType="1"/>
            </p:cNvSpPr>
            <p:nvPr/>
          </p:nvSpPr>
          <p:spPr bwMode="auto">
            <a:xfrm>
              <a:off x="39417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Line 403"/>
            <p:cNvSpPr>
              <a:spLocks noChangeShapeType="1"/>
            </p:cNvSpPr>
            <p:nvPr/>
          </p:nvSpPr>
          <p:spPr bwMode="auto">
            <a:xfrm>
              <a:off x="46323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Line 404"/>
            <p:cNvSpPr>
              <a:spLocks noChangeShapeType="1"/>
            </p:cNvSpPr>
            <p:nvPr/>
          </p:nvSpPr>
          <p:spPr bwMode="auto">
            <a:xfrm>
              <a:off x="6472238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Line 405"/>
            <p:cNvSpPr>
              <a:spLocks noChangeShapeType="1"/>
            </p:cNvSpPr>
            <p:nvPr/>
          </p:nvSpPr>
          <p:spPr bwMode="auto">
            <a:xfrm>
              <a:off x="67024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Line 406"/>
            <p:cNvSpPr>
              <a:spLocks noChangeShapeType="1"/>
            </p:cNvSpPr>
            <p:nvPr/>
          </p:nvSpPr>
          <p:spPr bwMode="auto">
            <a:xfrm>
              <a:off x="682942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Line 407"/>
            <p:cNvSpPr>
              <a:spLocks noChangeShapeType="1"/>
            </p:cNvSpPr>
            <p:nvPr/>
          </p:nvSpPr>
          <p:spPr bwMode="auto">
            <a:xfrm>
              <a:off x="69342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Line 408"/>
            <p:cNvSpPr>
              <a:spLocks noChangeShapeType="1"/>
            </p:cNvSpPr>
            <p:nvPr/>
          </p:nvSpPr>
          <p:spPr bwMode="auto">
            <a:xfrm>
              <a:off x="64738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Line 409"/>
            <p:cNvSpPr>
              <a:spLocks noChangeShapeType="1"/>
            </p:cNvSpPr>
            <p:nvPr/>
          </p:nvSpPr>
          <p:spPr bwMode="auto">
            <a:xfrm>
              <a:off x="716438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Line 410"/>
            <p:cNvSpPr>
              <a:spLocks noChangeShapeType="1"/>
            </p:cNvSpPr>
            <p:nvPr/>
          </p:nvSpPr>
          <p:spPr bwMode="auto">
            <a:xfrm>
              <a:off x="4868863" y="3557588"/>
              <a:ext cx="236537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Line 411"/>
            <p:cNvSpPr>
              <a:spLocks noChangeShapeType="1"/>
            </p:cNvSpPr>
            <p:nvPr/>
          </p:nvSpPr>
          <p:spPr bwMode="auto">
            <a:xfrm>
              <a:off x="48720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Line 412"/>
            <p:cNvSpPr>
              <a:spLocks noChangeShapeType="1"/>
            </p:cNvSpPr>
            <p:nvPr/>
          </p:nvSpPr>
          <p:spPr bwMode="auto">
            <a:xfrm>
              <a:off x="4999038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Line 413"/>
            <p:cNvSpPr>
              <a:spLocks noChangeShapeType="1"/>
            </p:cNvSpPr>
            <p:nvPr/>
          </p:nvSpPr>
          <p:spPr bwMode="auto">
            <a:xfrm>
              <a:off x="510381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Line 414"/>
            <p:cNvSpPr>
              <a:spLocks noChangeShapeType="1"/>
            </p:cNvSpPr>
            <p:nvPr/>
          </p:nvSpPr>
          <p:spPr bwMode="auto">
            <a:xfrm>
              <a:off x="6010275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Line 415"/>
            <p:cNvSpPr>
              <a:spLocks noChangeShapeType="1"/>
            </p:cNvSpPr>
            <p:nvPr/>
          </p:nvSpPr>
          <p:spPr bwMode="auto">
            <a:xfrm>
              <a:off x="60134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Line 416"/>
            <p:cNvSpPr>
              <a:spLocks noChangeShapeType="1"/>
            </p:cNvSpPr>
            <p:nvPr/>
          </p:nvSpPr>
          <p:spPr bwMode="auto">
            <a:xfrm>
              <a:off x="6114257" y="3335339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Line 417"/>
            <p:cNvSpPr>
              <a:spLocks noChangeShapeType="1"/>
            </p:cNvSpPr>
            <p:nvPr/>
          </p:nvSpPr>
          <p:spPr bwMode="auto">
            <a:xfrm>
              <a:off x="62452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Line 418"/>
            <p:cNvSpPr>
              <a:spLocks noChangeShapeType="1"/>
            </p:cNvSpPr>
            <p:nvPr/>
          </p:nvSpPr>
          <p:spPr bwMode="auto">
            <a:xfrm>
              <a:off x="7391400" y="3557588"/>
              <a:ext cx="23971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Line 419"/>
            <p:cNvSpPr>
              <a:spLocks noChangeShapeType="1"/>
            </p:cNvSpPr>
            <p:nvPr/>
          </p:nvSpPr>
          <p:spPr bwMode="auto">
            <a:xfrm>
              <a:off x="73945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Line 420"/>
            <p:cNvSpPr>
              <a:spLocks noChangeShapeType="1"/>
            </p:cNvSpPr>
            <p:nvPr/>
          </p:nvSpPr>
          <p:spPr bwMode="auto">
            <a:xfrm>
              <a:off x="75215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Line 421"/>
            <p:cNvSpPr>
              <a:spLocks noChangeShapeType="1"/>
            </p:cNvSpPr>
            <p:nvPr/>
          </p:nvSpPr>
          <p:spPr bwMode="auto">
            <a:xfrm>
              <a:off x="76263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Line 422"/>
            <p:cNvSpPr>
              <a:spLocks noChangeShapeType="1"/>
            </p:cNvSpPr>
            <p:nvPr/>
          </p:nvSpPr>
          <p:spPr bwMode="auto">
            <a:xfrm>
              <a:off x="5321300" y="3557588"/>
              <a:ext cx="4699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Line 423"/>
            <p:cNvSpPr>
              <a:spLocks noChangeShapeType="1"/>
            </p:cNvSpPr>
            <p:nvPr/>
          </p:nvSpPr>
          <p:spPr bwMode="auto">
            <a:xfrm>
              <a:off x="53260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Line 424"/>
            <p:cNvSpPr>
              <a:spLocks noChangeShapeType="1"/>
            </p:cNvSpPr>
            <p:nvPr/>
          </p:nvSpPr>
          <p:spPr bwMode="auto">
            <a:xfrm>
              <a:off x="5559425" y="3338513"/>
              <a:ext cx="0" cy="3571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Line 425"/>
            <p:cNvSpPr>
              <a:spLocks noChangeShapeType="1"/>
            </p:cNvSpPr>
            <p:nvPr/>
          </p:nvSpPr>
          <p:spPr bwMode="auto">
            <a:xfrm>
              <a:off x="57864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3846513" y="1349376"/>
            <a:ext cx="1062038" cy="204788"/>
            <a:chOff x="3846513" y="1349376"/>
            <a:chExt cx="1062038" cy="204788"/>
          </a:xfrm>
        </p:grpSpPr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3846513" y="1349376"/>
              <a:ext cx="1062038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Rectangle 429"/>
            <p:cNvSpPr>
              <a:spLocks noChangeArrowheads="1"/>
            </p:cNvSpPr>
            <p:nvPr/>
          </p:nvSpPr>
          <p:spPr bwMode="auto">
            <a:xfrm>
              <a:off x="4156075" y="1367132"/>
              <a:ext cx="47942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总经理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3849688" y="1784351"/>
            <a:ext cx="1062038" cy="204788"/>
            <a:chOff x="3849688" y="1784351"/>
            <a:chExt cx="1062038" cy="204788"/>
          </a:xfrm>
        </p:grpSpPr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3849688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Rectangle 430"/>
            <p:cNvSpPr>
              <a:spLocks noChangeArrowheads="1"/>
            </p:cNvSpPr>
            <p:nvPr/>
          </p:nvSpPr>
          <p:spPr bwMode="auto">
            <a:xfrm>
              <a:off x="4086224" y="1802107"/>
              <a:ext cx="68421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行政副总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5891213" y="1784351"/>
            <a:ext cx="1062038" cy="204788"/>
            <a:chOff x="5891213" y="1784351"/>
            <a:chExt cx="1062038" cy="204788"/>
          </a:xfrm>
        </p:grpSpPr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5891213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Rectangle 431"/>
            <p:cNvSpPr>
              <a:spLocks noChangeArrowheads="1"/>
            </p:cNvSpPr>
            <p:nvPr/>
          </p:nvSpPr>
          <p:spPr bwMode="auto">
            <a:xfrm>
              <a:off x="6132513" y="1802107"/>
              <a:ext cx="64526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经营副总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2049463" y="1784351"/>
            <a:ext cx="1060450" cy="204788"/>
            <a:chOff x="2049463" y="1784351"/>
            <a:chExt cx="1060450" cy="204788"/>
          </a:xfrm>
        </p:grpSpPr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049463" y="1784351"/>
              <a:ext cx="1060450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Rectangle 432"/>
            <p:cNvSpPr>
              <a:spLocks noChangeArrowheads="1"/>
            </p:cNvSpPr>
            <p:nvPr/>
          </p:nvSpPr>
          <p:spPr bwMode="auto">
            <a:xfrm>
              <a:off x="2290763" y="1802107"/>
              <a:ext cx="6167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生产副总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641475" y="2270126"/>
            <a:ext cx="204788" cy="1065213"/>
            <a:chOff x="1641475" y="2270126"/>
            <a:chExt cx="204788" cy="1065213"/>
          </a:xfrm>
          <a:solidFill>
            <a:schemeClr val="accent2"/>
          </a:solidFill>
        </p:grpSpPr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1641475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Rectangle 433"/>
            <p:cNvSpPr>
              <a:spLocks noChangeArrowheads="1"/>
            </p:cNvSpPr>
            <p:nvPr/>
          </p:nvSpPr>
          <p:spPr bwMode="auto">
            <a:xfrm>
              <a:off x="1659231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研发部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2111375" y="2270126"/>
            <a:ext cx="204788" cy="1065213"/>
            <a:chOff x="2111375" y="2270126"/>
            <a:chExt cx="204788" cy="1065213"/>
          </a:xfrm>
          <a:solidFill>
            <a:schemeClr val="accent2"/>
          </a:solidFill>
        </p:grpSpPr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111375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Rectangle 434"/>
            <p:cNvSpPr>
              <a:spLocks noChangeArrowheads="1"/>
            </p:cNvSpPr>
            <p:nvPr/>
          </p:nvSpPr>
          <p:spPr bwMode="auto">
            <a:xfrm>
              <a:off x="2129131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资料部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2805113" y="2270126"/>
            <a:ext cx="204788" cy="1065213"/>
            <a:chOff x="2805113" y="2270126"/>
            <a:chExt cx="204788" cy="1065213"/>
          </a:xfrm>
          <a:solidFill>
            <a:schemeClr val="accent2"/>
          </a:solidFill>
        </p:grpSpPr>
        <p:sp>
          <p:nvSpPr>
            <p:cNvPr id="318" name="Rectangle 317"/>
            <p:cNvSpPr>
              <a:spLocks noChangeArrowheads="1"/>
            </p:cNvSpPr>
            <p:nvPr/>
          </p:nvSpPr>
          <p:spPr bwMode="auto">
            <a:xfrm>
              <a:off x="280511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Rectangle 435"/>
            <p:cNvSpPr>
              <a:spLocks noChangeArrowheads="1"/>
            </p:cNvSpPr>
            <p:nvPr/>
          </p:nvSpPr>
          <p:spPr bwMode="auto">
            <a:xfrm>
              <a:off x="282286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生产部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3481388" y="2270126"/>
            <a:ext cx="206375" cy="1065213"/>
            <a:chOff x="3481388" y="2270126"/>
            <a:chExt cx="206375" cy="1065213"/>
          </a:xfrm>
          <a:solidFill>
            <a:schemeClr val="accent2"/>
          </a:solidFill>
        </p:grpSpPr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3481388" y="2270126"/>
              <a:ext cx="206375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Rectangle 436"/>
            <p:cNvSpPr>
              <a:spLocks noChangeArrowheads="1"/>
            </p:cNvSpPr>
            <p:nvPr/>
          </p:nvSpPr>
          <p:spPr bwMode="auto">
            <a:xfrm>
              <a:off x="3499937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179888" y="2270126"/>
            <a:ext cx="204788" cy="1065213"/>
            <a:chOff x="4179888" y="2270126"/>
            <a:chExt cx="204788" cy="1065213"/>
          </a:xfrm>
          <a:solidFill>
            <a:schemeClr val="accent2"/>
          </a:solidFill>
        </p:grpSpPr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417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Rectangle 437"/>
            <p:cNvSpPr>
              <a:spLocks noChangeArrowheads="1"/>
            </p:cNvSpPr>
            <p:nvPr/>
          </p:nvSpPr>
          <p:spPr bwMode="auto">
            <a:xfrm>
              <a:off x="4197644" y="2420392"/>
              <a:ext cx="169277" cy="7053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行政人事部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868863" y="2270126"/>
            <a:ext cx="204788" cy="1065213"/>
            <a:chOff x="4868863" y="2270126"/>
            <a:chExt cx="204788" cy="1065213"/>
          </a:xfrm>
          <a:solidFill>
            <a:schemeClr val="accent2"/>
          </a:solidFill>
        </p:grpSpPr>
        <p:sp>
          <p:nvSpPr>
            <p:cNvPr id="328" name="Rectangle 327"/>
            <p:cNvSpPr>
              <a:spLocks noChangeArrowheads="1"/>
            </p:cNvSpPr>
            <p:nvPr/>
          </p:nvSpPr>
          <p:spPr bwMode="auto">
            <a:xfrm>
              <a:off x="48688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Rectangle 438"/>
            <p:cNvSpPr>
              <a:spLocks noChangeArrowheads="1"/>
            </p:cNvSpPr>
            <p:nvPr/>
          </p:nvSpPr>
          <p:spPr bwMode="auto">
            <a:xfrm>
              <a:off x="4886619" y="2420392"/>
              <a:ext cx="169277" cy="7053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信息管理部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5449888" y="2270126"/>
            <a:ext cx="204788" cy="1065213"/>
            <a:chOff x="5449888" y="2270126"/>
            <a:chExt cx="204788" cy="1065213"/>
          </a:xfrm>
          <a:solidFill>
            <a:schemeClr val="accent2"/>
          </a:solidFill>
        </p:grpSpPr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544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Rectangle 439"/>
            <p:cNvSpPr>
              <a:spLocks noChangeArrowheads="1"/>
            </p:cNvSpPr>
            <p:nvPr/>
          </p:nvSpPr>
          <p:spPr bwMode="auto">
            <a:xfrm>
              <a:off x="5467644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财务部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6011863" y="2270126"/>
            <a:ext cx="204788" cy="1065213"/>
            <a:chOff x="6011863" y="2270126"/>
            <a:chExt cx="204788" cy="1065213"/>
          </a:xfrm>
          <a:solidFill>
            <a:schemeClr val="accent2"/>
          </a:solidFill>
        </p:grpSpPr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60118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Rectangle 440"/>
            <p:cNvSpPr>
              <a:spLocks noChangeArrowheads="1"/>
            </p:cNvSpPr>
            <p:nvPr/>
          </p:nvSpPr>
          <p:spPr bwMode="auto">
            <a:xfrm>
              <a:off x="602961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股份部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719888" y="2270126"/>
            <a:ext cx="204788" cy="1065213"/>
            <a:chOff x="6719888" y="2270126"/>
            <a:chExt cx="204788" cy="1065213"/>
          </a:xfrm>
          <a:solidFill>
            <a:schemeClr val="accent2"/>
          </a:solidFill>
        </p:grpSpPr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671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Rectangle 441"/>
            <p:cNvSpPr>
              <a:spLocks noChangeArrowheads="1"/>
            </p:cNvSpPr>
            <p:nvPr/>
          </p:nvSpPr>
          <p:spPr bwMode="auto">
            <a:xfrm>
              <a:off x="6737644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营销部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7396163" y="2270126"/>
            <a:ext cx="204788" cy="1065213"/>
            <a:chOff x="7396163" y="2270126"/>
            <a:chExt cx="204788" cy="1065213"/>
          </a:xfrm>
          <a:solidFill>
            <a:schemeClr val="accent2"/>
          </a:solidFill>
        </p:grpSpPr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73961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Rectangle 442"/>
            <p:cNvSpPr>
              <a:spLocks noChangeArrowheads="1"/>
            </p:cNvSpPr>
            <p:nvPr/>
          </p:nvSpPr>
          <p:spPr bwMode="auto">
            <a:xfrm>
              <a:off x="741391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国际部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533532" y="3698876"/>
            <a:ext cx="174625" cy="908050"/>
            <a:chOff x="7533532" y="3698876"/>
            <a:chExt cx="174625" cy="908050"/>
          </a:xfrm>
          <a:solidFill>
            <a:schemeClr val="accent1"/>
          </a:solidFill>
        </p:grpSpPr>
        <p:sp>
          <p:nvSpPr>
            <p:cNvPr id="359" name="Rectangle 358"/>
            <p:cNvSpPr>
              <a:spLocks noChangeArrowheads="1"/>
            </p:cNvSpPr>
            <p:nvPr/>
          </p:nvSpPr>
          <p:spPr bwMode="auto">
            <a:xfrm>
              <a:off x="7533532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Rectangle 443"/>
            <p:cNvSpPr>
              <a:spLocks noChangeArrowheads="1"/>
            </p:cNvSpPr>
            <p:nvPr/>
          </p:nvSpPr>
          <p:spPr bwMode="auto">
            <a:xfrm>
              <a:off x="7543900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加工部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7304088" y="3698876"/>
            <a:ext cx="174625" cy="908050"/>
            <a:chOff x="7304088" y="3698876"/>
            <a:chExt cx="174625" cy="908050"/>
          </a:xfrm>
          <a:solidFill>
            <a:schemeClr val="accent1"/>
          </a:solidFill>
        </p:grpSpPr>
        <p:sp>
          <p:nvSpPr>
            <p:cNvPr id="358" name="Rectangle 357"/>
            <p:cNvSpPr>
              <a:spLocks noChangeArrowheads="1"/>
            </p:cNvSpPr>
            <p:nvPr/>
          </p:nvSpPr>
          <p:spPr bwMode="auto">
            <a:xfrm>
              <a:off x="7304088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Rectangle 444"/>
            <p:cNvSpPr>
              <a:spLocks noChangeArrowheads="1"/>
            </p:cNvSpPr>
            <p:nvPr/>
          </p:nvSpPr>
          <p:spPr bwMode="auto">
            <a:xfrm>
              <a:off x="731445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外贸部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7073900" y="3698876"/>
            <a:ext cx="174625" cy="908050"/>
            <a:chOff x="7073900" y="3698876"/>
            <a:chExt cx="174625" cy="908050"/>
          </a:xfrm>
          <a:solidFill>
            <a:schemeClr val="accent1"/>
          </a:solidFill>
        </p:grpSpPr>
        <p:sp>
          <p:nvSpPr>
            <p:cNvPr id="357" name="Rectangle 356"/>
            <p:cNvSpPr>
              <a:spLocks noChangeArrowheads="1"/>
            </p:cNvSpPr>
            <p:nvPr/>
          </p:nvSpPr>
          <p:spPr bwMode="auto">
            <a:xfrm>
              <a:off x="7073900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Rectangle 445"/>
            <p:cNvSpPr>
              <a:spLocks noChangeArrowheads="1"/>
            </p:cNvSpPr>
            <p:nvPr/>
          </p:nvSpPr>
          <p:spPr bwMode="auto">
            <a:xfrm>
              <a:off x="7084268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售后服务部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6842969" y="3698876"/>
            <a:ext cx="174625" cy="908050"/>
            <a:chOff x="6842969" y="3698876"/>
            <a:chExt cx="174625" cy="908050"/>
          </a:xfrm>
          <a:solidFill>
            <a:schemeClr val="accent1"/>
          </a:solidFill>
        </p:grpSpPr>
        <p:sp>
          <p:nvSpPr>
            <p:cNvPr id="356" name="Rectangle 355"/>
            <p:cNvSpPr>
              <a:spLocks noChangeArrowheads="1"/>
            </p:cNvSpPr>
            <p:nvPr/>
          </p:nvSpPr>
          <p:spPr bwMode="auto">
            <a:xfrm>
              <a:off x="6842969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Rectangle 446"/>
            <p:cNvSpPr>
              <a:spLocks noChangeArrowheads="1"/>
            </p:cNvSpPr>
            <p:nvPr/>
          </p:nvSpPr>
          <p:spPr bwMode="auto">
            <a:xfrm>
              <a:off x="6853337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销售部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613525" y="3698876"/>
            <a:ext cx="174625" cy="908050"/>
            <a:chOff x="6613525" y="3698876"/>
            <a:chExt cx="174625" cy="908050"/>
          </a:xfrm>
          <a:solidFill>
            <a:schemeClr val="accent1"/>
          </a:solidFill>
        </p:grpSpPr>
        <p:sp>
          <p:nvSpPr>
            <p:cNvPr id="355" name="Rectangle 354"/>
            <p:cNvSpPr>
              <a:spLocks noChangeArrowheads="1"/>
            </p:cNvSpPr>
            <p:nvPr/>
          </p:nvSpPr>
          <p:spPr bwMode="auto">
            <a:xfrm>
              <a:off x="6613525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Rectangle 447"/>
            <p:cNvSpPr>
              <a:spLocks noChangeArrowheads="1"/>
            </p:cNvSpPr>
            <p:nvPr/>
          </p:nvSpPr>
          <p:spPr bwMode="auto">
            <a:xfrm>
              <a:off x="662389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市场部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6383338" y="3695701"/>
            <a:ext cx="174625" cy="908050"/>
            <a:chOff x="6383338" y="3695701"/>
            <a:chExt cx="174625" cy="908050"/>
          </a:xfrm>
          <a:solidFill>
            <a:schemeClr val="accent1"/>
          </a:solidFill>
        </p:grpSpPr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63833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Rectangle 448"/>
            <p:cNvSpPr>
              <a:spLocks noChangeArrowheads="1"/>
            </p:cNvSpPr>
            <p:nvPr/>
          </p:nvSpPr>
          <p:spPr bwMode="auto">
            <a:xfrm>
              <a:off x="6393706" y="3780879"/>
              <a:ext cx="153888" cy="5129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商务中心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6150819" y="3695701"/>
            <a:ext cx="176213" cy="908050"/>
            <a:chOff x="6150819" y="3695701"/>
            <a:chExt cx="176213" cy="908050"/>
          </a:xfrm>
          <a:solidFill>
            <a:schemeClr val="accent1"/>
          </a:solidFill>
        </p:grpSpPr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6150819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Rectangle 449"/>
            <p:cNvSpPr>
              <a:spLocks noChangeArrowheads="1"/>
            </p:cNvSpPr>
            <p:nvPr/>
          </p:nvSpPr>
          <p:spPr bwMode="auto">
            <a:xfrm>
              <a:off x="6161981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对外投资部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921375" y="3695701"/>
            <a:ext cx="174625" cy="908050"/>
            <a:chOff x="5921375" y="3695701"/>
            <a:chExt cx="174625" cy="908050"/>
          </a:xfrm>
          <a:solidFill>
            <a:schemeClr val="accent1"/>
          </a:solidFill>
        </p:grpSpPr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59213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Rectangle 450"/>
            <p:cNvSpPr>
              <a:spLocks noChangeArrowheads="1"/>
            </p:cNvSpPr>
            <p:nvPr/>
          </p:nvSpPr>
          <p:spPr bwMode="auto">
            <a:xfrm>
              <a:off x="5931743" y="3780879"/>
              <a:ext cx="153888" cy="769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股份制办公室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5691188" y="3695701"/>
            <a:ext cx="174625" cy="908050"/>
            <a:chOff x="5691188" y="3695701"/>
            <a:chExt cx="174625" cy="908050"/>
          </a:xfrm>
          <a:solidFill>
            <a:schemeClr val="accent1"/>
          </a:solidFill>
        </p:grpSpPr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569118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Rectangle 451"/>
            <p:cNvSpPr>
              <a:spLocks noChangeArrowheads="1"/>
            </p:cNvSpPr>
            <p:nvPr/>
          </p:nvSpPr>
          <p:spPr bwMode="auto">
            <a:xfrm>
              <a:off x="570155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证券部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5461000" y="3695701"/>
            <a:ext cx="174625" cy="908050"/>
            <a:chOff x="5461000" y="3695701"/>
            <a:chExt cx="174625" cy="908050"/>
          </a:xfrm>
          <a:solidFill>
            <a:schemeClr val="accent1"/>
          </a:solidFill>
        </p:grpSpPr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546100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Rectangle 452"/>
            <p:cNvSpPr>
              <a:spLocks noChangeArrowheads="1"/>
            </p:cNvSpPr>
            <p:nvPr/>
          </p:nvSpPr>
          <p:spPr bwMode="auto">
            <a:xfrm>
              <a:off x="5471368" y="3772942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出纳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5230813" y="3695701"/>
            <a:ext cx="174625" cy="908050"/>
            <a:chOff x="5230813" y="3695701"/>
            <a:chExt cx="174625" cy="908050"/>
          </a:xfrm>
          <a:solidFill>
            <a:schemeClr val="accent1"/>
          </a:solidFill>
        </p:grpSpPr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52308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Rectangle 453"/>
            <p:cNvSpPr>
              <a:spLocks noChangeArrowheads="1"/>
            </p:cNvSpPr>
            <p:nvPr/>
          </p:nvSpPr>
          <p:spPr bwMode="auto">
            <a:xfrm>
              <a:off x="5241181" y="3780879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会计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5000625" y="3695701"/>
            <a:ext cx="174625" cy="908050"/>
            <a:chOff x="5000625" y="3695701"/>
            <a:chExt cx="174625" cy="908050"/>
          </a:xfrm>
          <a:solidFill>
            <a:schemeClr val="accent1"/>
          </a:solidFill>
        </p:grpSpPr>
        <p:sp>
          <p:nvSpPr>
            <p:cNvPr id="348" name="Rectangle 347"/>
            <p:cNvSpPr>
              <a:spLocks noChangeArrowheads="1"/>
            </p:cNvSpPr>
            <p:nvPr/>
          </p:nvSpPr>
          <p:spPr bwMode="auto">
            <a:xfrm>
              <a:off x="500062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Rectangle 454"/>
            <p:cNvSpPr>
              <a:spLocks noChangeArrowheads="1"/>
            </p:cNvSpPr>
            <p:nvPr/>
          </p:nvSpPr>
          <p:spPr bwMode="auto">
            <a:xfrm>
              <a:off x="5010993" y="3780879"/>
              <a:ext cx="153888" cy="5129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文管中心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4770438" y="3695701"/>
            <a:ext cx="174625" cy="908050"/>
            <a:chOff x="4770438" y="3695701"/>
            <a:chExt cx="174625" cy="908050"/>
          </a:xfrm>
          <a:solidFill>
            <a:schemeClr val="accent1"/>
          </a:solidFill>
        </p:grpSpPr>
        <p:sp>
          <p:nvSpPr>
            <p:cNvPr id="347" name="Rectangle 346"/>
            <p:cNvSpPr>
              <a:spLocks noChangeArrowheads="1"/>
            </p:cNvSpPr>
            <p:nvPr/>
          </p:nvSpPr>
          <p:spPr bwMode="auto">
            <a:xfrm>
              <a:off x="47704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Rectangle 455"/>
            <p:cNvSpPr>
              <a:spLocks noChangeArrowheads="1"/>
            </p:cNvSpPr>
            <p:nvPr/>
          </p:nvSpPr>
          <p:spPr bwMode="auto">
            <a:xfrm>
              <a:off x="478080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电脑室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4540250" y="3695701"/>
            <a:ext cx="174625" cy="908050"/>
            <a:chOff x="4540250" y="3695701"/>
            <a:chExt cx="174625" cy="908050"/>
          </a:xfrm>
          <a:solidFill>
            <a:schemeClr val="accent1"/>
          </a:solidFill>
        </p:grpSpPr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454025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Rectangle 456"/>
            <p:cNvSpPr>
              <a:spLocks noChangeArrowheads="1"/>
            </p:cNvSpPr>
            <p:nvPr/>
          </p:nvSpPr>
          <p:spPr bwMode="auto">
            <a:xfrm>
              <a:off x="455061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总务室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4310063" y="3695701"/>
            <a:ext cx="174625" cy="908050"/>
            <a:chOff x="4310063" y="3695701"/>
            <a:chExt cx="174625" cy="908050"/>
          </a:xfrm>
          <a:solidFill>
            <a:schemeClr val="accent1"/>
          </a:solidFill>
        </p:grpSpPr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431006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Rectangle 457"/>
            <p:cNvSpPr>
              <a:spLocks noChangeArrowheads="1"/>
            </p:cNvSpPr>
            <p:nvPr/>
          </p:nvSpPr>
          <p:spPr bwMode="auto">
            <a:xfrm>
              <a:off x="432043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法务部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4079875" y="3695701"/>
            <a:ext cx="174625" cy="908050"/>
            <a:chOff x="4079875" y="3695701"/>
            <a:chExt cx="174625" cy="908050"/>
          </a:xfrm>
          <a:solidFill>
            <a:schemeClr val="accent1"/>
          </a:solidFill>
        </p:grpSpPr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40798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Rectangle 458"/>
            <p:cNvSpPr>
              <a:spLocks noChangeArrowheads="1"/>
            </p:cNvSpPr>
            <p:nvPr/>
          </p:nvSpPr>
          <p:spPr bwMode="auto">
            <a:xfrm>
              <a:off x="4090243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人力资源部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848100" y="3695701"/>
            <a:ext cx="176213" cy="908050"/>
            <a:chOff x="3848100" y="3695701"/>
            <a:chExt cx="176213" cy="908050"/>
          </a:xfrm>
          <a:solidFill>
            <a:schemeClr val="accent1"/>
          </a:solidFill>
        </p:grpSpPr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3848100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Rectangle 459"/>
            <p:cNvSpPr>
              <a:spLocks noChangeArrowheads="1"/>
            </p:cNvSpPr>
            <p:nvPr/>
          </p:nvSpPr>
          <p:spPr bwMode="auto">
            <a:xfrm>
              <a:off x="3859262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行政部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617913" y="3695701"/>
            <a:ext cx="174625" cy="908050"/>
            <a:chOff x="3617913" y="3695701"/>
            <a:chExt cx="174625" cy="908050"/>
          </a:xfrm>
          <a:solidFill>
            <a:schemeClr val="accent1"/>
          </a:solidFill>
        </p:grpSpPr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36179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Rectangle 460"/>
            <p:cNvSpPr>
              <a:spLocks noChangeArrowheads="1"/>
            </p:cNvSpPr>
            <p:nvPr/>
          </p:nvSpPr>
          <p:spPr bwMode="auto">
            <a:xfrm>
              <a:off x="362828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质检部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3387725" y="3695701"/>
            <a:ext cx="174625" cy="908050"/>
            <a:chOff x="3387725" y="3695701"/>
            <a:chExt cx="174625" cy="908050"/>
          </a:xfrm>
          <a:solidFill>
            <a:schemeClr val="accent1"/>
          </a:solidFill>
        </p:grpSpPr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338772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Rectangle 461"/>
            <p:cNvSpPr>
              <a:spLocks noChangeArrowheads="1"/>
            </p:cNvSpPr>
            <p:nvPr/>
          </p:nvSpPr>
          <p:spPr bwMode="auto">
            <a:xfrm>
              <a:off x="339809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3157538" y="3695701"/>
            <a:ext cx="174625" cy="908050"/>
            <a:chOff x="3157538" y="3695701"/>
            <a:chExt cx="174625" cy="908050"/>
          </a:xfrm>
          <a:solidFill>
            <a:schemeClr val="accent1"/>
          </a:solidFill>
        </p:grpSpPr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31575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Rectangle 462"/>
            <p:cNvSpPr>
              <a:spLocks noChangeArrowheads="1"/>
            </p:cNvSpPr>
            <p:nvPr/>
          </p:nvSpPr>
          <p:spPr bwMode="auto">
            <a:xfrm>
              <a:off x="316790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生技部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2927350" y="3695701"/>
            <a:ext cx="174625" cy="908050"/>
            <a:chOff x="2927350" y="3695701"/>
            <a:chExt cx="174625" cy="908050"/>
          </a:xfrm>
          <a:solidFill>
            <a:schemeClr val="accent1"/>
          </a:solidFill>
        </p:grpSpPr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92735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Rectangle 463"/>
            <p:cNvSpPr>
              <a:spLocks noChangeArrowheads="1"/>
            </p:cNvSpPr>
            <p:nvPr/>
          </p:nvSpPr>
          <p:spPr bwMode="auto">
            <a:xfrm>
              <a:off x="293771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化工厂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697163" y="3695701"/>
            <a:ext cx="174625" cy="908050"/>
            <a:chOff x="2697163" y="3695701"/>
            <a:chExt cx="174625" cy="908050"/>
          </a:xfrm>
          <a:solidFill>
            <a:schemeClr val="accent1"/>
          </a:solidFill>
        </p:grpSpPr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69716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Rectangle 464"/>
            <p:cNvSpPr>
              <a:spLocks noChangeArrowheads="1"/>
            </p:cNvSpPr>
            <p:nvPr/>
          </p:nvSpPr>
          <p:spPr bwMode="auto">
            <a:xfrm>
              <a:off x="270753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电子厂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2466975" y="3695701"/>
            <a:ext cx="174625" cy="908050"/>
            <a:chOff x="2466975" y="3695701"/>
            <a:chExt cx="174625" cy="908050"/>
          </a:xfrm>
          <a:solidFill>
            <a:schemeClr val="accent1"/>
          </a:solidFill>
        </p:grpSpPr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669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Rectangle 465"/>
            <p:cNvSpPr>
              <a:spLocks noChangeArrowheads="1"/>
            </p:cNvSpPr>
            <p:nvPr/>
          </p:nvSpPr>
          <p:spPr bwMode="auto">
            <a:xfrm>
              <a:off x="247734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生管部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2236788" y="3695701"/>
            <a:ext cx="174625" cy="908050"/>
            <a:chOff x="2236788" y="3695701"/>
            <a:chExt cx="174625" cy="908050"/>
          </a:xfrm>
          <a:solidFill>
            <a:schemeClr val="accent1"/>
          </a:solidFill>
        </p:grpSpPr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23678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Rectangle 466"/>
            <p:cNvSpPr>
              <a:spLocks noChangeArrowheads="1"/>
            </p:cNvSpPr>
            <p:nvPr/>
          </p:nvSpPr>
          <p:spPr bwMode="auto">
            <a:xfrm>
              <a:off x="2247156" y="3780879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仓库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2006600" y="3695701"/>
            <a:ext cx="174625" cy="908050"/>
            <a:chOff x="2006600" y="3695701"/>
            <a:chExt cx="174625" cy="908050"/>
          </a:xfrm>
          <a:solidFill>
            <a:schemeClr val="accent1"/>
          </a:solidFill>
        </p:grpSpPr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00660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Rectangle 467"/>
            <p:cNvSpPr>
              <a:spLocks noChangeArrowheads="1"/>
            </p:cNvSpPr>
            <p:nvPr/>
          </p:nvSpPr>
          <p:spPr bwMode="auto">
            <a:xfrm>
              <a:off x="201696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采购部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776413" y="3695701"/>
            <a:ext cx="174625" cy="908050"/>
            <a:chOff x="1776413" y="3695701"/>
            <a:chExt cx="174625" cy="908050"/>
          </a:xfrm>
          <a:solidFill>
            <a:schemeClr val="accent1"/>
          </a:solidFill>
        </p:grpSpPr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17764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Rectangle 468"/>
            <p:cNvSpPr>
              <a:spLocks noChangeArrowheads="1"/>
            </p:cNvSpPr>
            <p:nvPr/>
          </p:nvSpPr>
          <p:spPr bwMode="auto">
            <a:xfrm>
              <a:off x="1786781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化工开发部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1544638" y="3695701"/>
            <a:ext cx="176213" cy="908050"/>
            <a:chOff x="1544638" y="3695701"/>
            <a:chExt cx="176213" cy="908050"/>
          </a:xfrm>
          <a:solidFill>
            <a:schemeClr val="accent1"/>
          </a:solidFill>
        </p:grpSpPr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1544638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Rectangle 469"/>
            <p:cNvSpPr>
              <a:spLocks noChangeArrowheads="1"/>
            </p:cNvSpPr>
            <p:nvPr/>
          </p:nvSpPr>
          <p:spPr bwMode="auto">
            <a:xfrm>
              <a:off x="1555800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电子开发部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846513" y="915988"/>
            <a:ext cx="1062038" cy="206375"/>
            <a:chOff x="3846513" y="915988"/>
            <a:chExt cx="1062038" cy="206375"/>
          </a:xfrm>
        </p:grpSpPr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3846513" y="915988"/>
              <a:ext cx="1062038" cy="2063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Rectangle 429"/>
            <p:cNvSpPr>
              <a:spLocks noChangeArrowheads="1"/>
            </p:cNvSpPr>
            <p:nvPr/>
          </p:nvSpPr>
          <p:spPr bwMode="auto">
            <a:xfrm>
              <a:off x="4156075" y="934536"/>
              <a:ext cx="5588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董事会</a:t>
              </a:r>
              <a:endParaRPr lang="zh-CN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525" name="KSO_Shape"/>
          <p:cNvSpPr/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我们要做什么</a:t>
            </a:r>
            <a:endParaRPr lang="zh-CN" altLang="en-US" sz="3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项目来源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项目解决的问题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4204360" y="1930393"/>
            <a:ext cx="725605" cy="617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可行性分析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23" grpId="0"/>
      <p:bldP spid="24" grpId="0"/>
      <p:bldP spid="25" grpId="0"/>
      <p:bldP spid="26" grpId="0"/>
      <p:bldP spid="28" grpId="0" animBg="1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DBB061"/>
      </a:accent1>
      <a:accent2>
        <a:srgbClr val="A6742D"/>
      </a:accent2>
      <a:accent3>
        <a:srgbClr val="8A5142"/>
      </a:accent3>
      <a:accent4>
        <a:srgbClr val="FFFFFF"/>
      </a:accent4>
      <a:accent5>
        <a:srgbClr val="FFFFFF"/>
      </a:accent5>
      <a:accent6>
        <a:srgbClr val="CC3300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5007</Words>
  <Application>Microsoft Office PowerPoint</Application>
  <PresentationFormat>全屏显示(16:9)</PresentationFormat>
  <Paragraphs>468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2" baseType="lpstr">
      <vt:lpstr>Arial Unicode MS</vt:lpstr>
      <vt:lpstr>Kozuka Gothic Pr6N M</vt:lpstr>
      <vt:lpstr>Meiryo</vt:lpstr>
      <vt:lpstr>Swis721 Th BT</vt:lpstr>
      <vt:lpstr>Swiss911 XCm BT</vt:lpstr>
      <vt:lpstr>方正兰亭特黑_GBK</vt:lpstr>
      <vt:lpstr>方正兰亭纤黑简体</vt:lpstr>
      <vt:lpstr>宋体</vt:lpstr>
      <vt:lpstr>微软雅黑</vt:lpstr>
      <vt:lpstr>微软雅黑 Light</vt:lpstr>
      <vt:lpstr>Arial</vt:lpstr>
      <vt:lpstr>Calibri</vt:lpstr>
      <vt:lpstr>Calibri Light</vt:lpstr>
      <vt:lpstr>LilyUPC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公司简介</vt:lpstr>
      <vt:lpstr>团队介绍</vt:lpstr>
      <vt:lpstr>核心成员介绍</vt:lpstr>
      <vt:lpstr>主要人员构成</vt:lpstr>
      <vt:lpstr>组织架构</vt:lpstr>
      <vt:lpstr>PowerPoint 演示文稿</vt:lpstr>
      <vt:lpstr>项目来源</vt:lpstr>
      <vt:lpstr>需求分析</vt:lpstr>
      <vt:lpstr>项目解决了什么问题</vt:lpstr>
      <vt:lpstr>行业前景</vt:lpstr>
      <vt:lpstr>竞争对手</vt:lpstr>
      <vt:lpstr>可行性分析</vt:lpstr>
      <vt:lpstr>PowerPoint 演示文稿</vt:lpstr>
      <vt:lpstr>产品概述</vt:lpstr>
      <vt:lpstr>产品形式</vt:lpstr>
      <vt:lpstr>网络营销方案</vt:lpstr>
      <vt:lpstr>地面推广方案</vt:lpstr>
      <vt:lpstr>代理推广</vt:lpstr>
      <vt:lpstr>利润分析</vt:lpstr>
      <vt:lpstr>PowerPoint 演示文稿</vt:lpstr>
      <vt:lpstr>公司战略目标</vt:lpstr>
      <vt:lpstr>五年发展规划</vt:lpstr>
      <vt:lpstr>短期盈利计划</vt:lpstr>
      <vt:lpstr>产品开发计划</vt:lpstr>
      <vt:lpstr>市场拓展计划</vt:lpstr>
      <vt:lpstr>PowerPoint 演示文稿</vt:lpstr>
      <vt:lpstr>单击此处添加标题文本</vt:lpstr>
      <vt:lpstr>单击此处添加标题文本</vt:lpstr>
      <vt:lpstr>单击此处添加标题文本</vt:lpstr>
      <vt:lpstr>融资用途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328</cp:revision>
  <dcterms:created xsi:type="dcterms:W3CDTF">2015-04-24T01:01:00Z</dcterms:created>
  <dcterms:modified xsi:type="dcterms:W3CDTF">2017-04-27T03:44:03Z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