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5" r:id="rId3"/>
  </p:sldMasterIdLst>
  <p:notesMasterIdLst>
    <p:notesMasterId r:id="rId27"/>
  </p:notesMasterIdLst>
  <p:sldIdLst>
    <p:sldId id="259" r:id="rId4"/>
    <p:sldId id="271" r:id="rId5"/>
    <p:sldId id="270" r:id="rId6"/>
    <p:sldId id="268" r:id="rId7"/>
    <p:sldId id="269" r:id="rId8"/>
    <p:sldId id="266" r:id="rId9"/>
    <p:sldId id="267" r:id="rId10"/>
    <p:sldId id="265" r:id="rId11"/>
    <p:sldId id="264" r:id="rId12"/>
    <p:sldId id="263" r:id="rId13"/>
    <p:sldId id="262" r:id="rId14"/>
    <p:sldId id="261" r:id="rId15"/>
    <p:sldId id="260" r:id="rId16"/>
    <p:sldId id="272" r:id="rId17"/>
    <p:sldId id="274" r:id="rId18"/>
    <p:sldId id="273" r:id="rId19"/>
    <p:sldId id="275" r:id="rId20"/>
    <p:sldId id="276" r:id="rId21"/>
    <p:sldId id="277" r:id="rId22"/>
    <p:sldId id="285" r:id="rId23"/>
    <p:sldId id="284" r:id="rId24"/>
    <p:sldId id="286" r:id="rId25"/>
    <p:sldId id="287"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34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993EED-1ECD-4892-B75D-929F12F5A5E6}" type="datetimeFigureOut">
              <a:rPr lang="zh-CN" altLang="en-US" smtClean="0"/>
              <a:t>2017/9/22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8F8FFE-2233-4980-B87A-A5AB932992F3}" type="slidenum">
              <a:rPr lang="zh-CN" altLang="en-US" smtClean="0"/>
              <a:t>‹#›</a:t>
            </a:fld>
            <a:endParaRPr lang="zh-CN" altLang="en-US"/>
          </a:p>
        </p:txBody>
      </p:sp>
    </p:spTree>
    <p:extLst>
      <p:ext uri="{BB962C8B-B14F-4D97-AF65-F5344CB8AC3E}">
        <p14:creationId xmlns:p14="http://schemas.microsoft.com/office/powerpoint/2010/main" val="1441466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58331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1B234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2FC5E1B-7FB5-4692-B14E-0378AB63DB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7855" y="1507741"/>
            <a:ext cx="12192000" cy="535025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2811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8595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2546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347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3780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23287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0344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0339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0157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0973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标题幻灯片">
    <p:bg>
      <p:bgPr>
        <a:solidFill>
          <a:srgbClr val="1B234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2FC5E1B-7FB5-4692-B14E-0378AB63DB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655" y="2130041"/>
            <a:ext cx="12192000" cy="5350259"/>
          </a:xfrm>
          <a:prstGeom prst="rect">
            <a:avLst/>
          </a:prstGeom>
        </p:spPr>
      </p:pic>
    </p:spTree>
    <p:extLst>
      <p:ext uri="{BB962C8B-B14F-4D97-AF65-F5344CB8AC3E}">
        <p14:creationId xmlns:p14="http://schemas.microsoft.com/office/powerpoint/2010/main" val="2483528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75758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6315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11124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7633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48398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53858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68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rgbClr val="1B234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9FB6B97-E5F2-4804-9C9D-A464DF4BB2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964" y="930519"/>
            <a:ext cx="4267209" cy="5477267"/>
          </a:xfrm>
          <a:prstGeom prst="rect">
            <a:avLst/>
          </a:prstGeom>
        </p:spPr>
      </p:pic>
      <p:pic>
        <p:nvPicPr>
          <p:cNvPr id="8" name="图片 7">
            <a:extLst>
              <a:ext uri="{FF2B5EF4-FFF2-40B4-BE49-F238E27FC236}">
                <a16:creationId xmlns:a16="http://schemas.microsoft.com/office/drawing/2014/main" xmlns="" id="{791CC347-0E34-4B4C-9EFD-A84A52DCA4A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114991">
            <a:off x="3693965" y="870293"/>
            <a:ext cx="4267209" cy="5477267"/>
          </a:xfrm>
          <a:prstGeom prst="rect">
            <a:avLst/>
          </a:prstGeom>
        </p:spPr>
      </p:pic>
      <p:pic>
        <p:nvPicPr>
          <p:cNvPr id="9" name="图片 8">
            <a:extLst>
              <a:ext uri="{FF2B5EF4-FFF2-40B4-BE49-F238E27FC236}">
                <a16:creationId xmlns:a16="http://schemas.microsoft.com/office/drawing/2014/main" xmlns="" id="{02C4578D-6225-4E42-A513-6A922EA636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728679">
            <a:off x="7230735" y="984594"/>
            <a:ext cx="4267209" cy="5477267"/>
          </a:xfrm>
          <a:prstGeom prst="rect">
            <a:avLst/>
          </a:prstGeom>
        </p:spPr>
      </p:pic>
      <p:sp>
        <p:nvSpPr>
          <p:cNvPr id="2" name="矩形 1">
            <a:extLst>
              <a:ext uri="{FF2B5EF4-FFF2-40B4-BE49-F238E27FC236}">
                <a16:creationId xmlns:a16="http://schemas.microsoft.com/office/drawing/2014/main" xmlns="" id="{AE24CFBC-7B0E-41BA-81EB-6450CB85DC4A}"/>
              </a:ext>
            </a:extLst>
          </p:cNvPr>
          <p:cNvSpPr/>
          <p:nvPr userDrawn="1"/>
        </p:nvSpPr>
        <p:spPr>
          <a:xfrm>
            <a:off x="0" y="-1"/>
            <a:ext cx="12192000" cy="68494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A75E75A4-1C19-4E78-A656-F0E74FBE49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Tree>
    <p:extLst>
      <p:ext uri="{BB962C8B-B14F-4D97-AF65-F5344CB8AC3E}">
        <p14:creationId xmlns:p14="http://schemas.microsoft.com/office/powerpoint/2010/main" val="2026321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Pr>
        <a:solidFill>
          <a:srgbClr val="1B234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75E75A4-1C19-4E78-A656-F0E74FBE49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Tree>
    <p:extLst>
      <p:ext uri="{BB962C8B-B14F-4D97-AF65-F5344CB8AC3E}">
        <p14:creationId xmlns:p14="http://schemas.microsoft.com/office/powerpoint/2010/main" val="1185162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6489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554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8601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3297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2017/9/22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3618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1DAEDD4-642A-46B3-9FB2-A65B34D35797}" type="datetimeFigureOut">
              <a:rPr lang="zh-CN" altLang="en-US" smtClean="0">
                <a:solidFill>
                  <a:prstClr val="black">
                    <a:tint val="75000"/>
                  </a:prstClr>
                </a:solidFill>
              </a:rPr>
              <a:pPr defTabSz="914400"/>
              <a:t>2017/9/22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B0B5773-CCB3-4323-998A-8607E0AC9EF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272396158"/>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2017/9/22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43295166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3.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F1506BD-EDCA-4329-B0D2-7599F829408A}"/>
              </a:ext>
            </a:extLst>
          </p:cNvPr>
          <p:cNvSpPr txBox="1"/>
          <p:nvPr/>
        </p:nvSpPr>
        <p:spPr>
          <a:xfrm>
            <a:off x="2059131" y="457200"/>
            <a:ext cx="8485043" cy="2523768"/>
          </a:xfrm>
          <a:prstGeom prst="rect">
            <a:avLst/>
          </a:prstGeom>
          <a:noFill/>
        </p:spPr>
        <p:txBody>
          <a:bodyPr wrap="square" rtlCol="0">
            <a:spAutoFit/>
          </a:bodyPr>
          <a:lstStyle/>
          <a:p>
            <a:r>
              <a:rPr lang="zh-CN" altLang="en-US" sz="15800" b="1" dirty="0">
                <a:solidFill>
                  <a:schemeClr val="bg1"/>
                </a:solidFill>
                <a:latin typeface="华康少女文字W5(P)" panose="040F0500000000000000" pitchFamily="82" charset="-122"/>
                <a:ea typeface="华康少女文字W5(P)" panose="040F0500000000000000" pitchFamily="82" charset="-122"/>
              </a:rPr>
              <a:t>社团招新</a:t>
            </a:r>
          </a:p>
        </p:txBody>
      </p:sp>
      <p:sp>
        <p:nvSpPr>
          <p:cNvPr id="6" name="文本框 5">
            <a:extLst>
              <a:ext uri="{FF2B5EF4-FFF2-40B4-BE49-F238E27FC236}">
                <a16:creationId xmlns:a16="http://schemas.microsoft.com/office/drawing/2014/main" xmlns="" id="{64BC6BE6-E2CE-42EC-9980-D3A2F3923362}"/>
              </a:ext>
            </a:extLst>
          </p:cNvPr>
          <p:cNvSpPr txBox="1"/>
          <p:nvPr/>
        </p:nvSpPr>
        <p:spPr>
          <a:xfrm>
            <a:off x="4123865" y="3028994"/>
            <a:ext cx="2177787" cy="387798"/>
          </a:xfrm>
          <a:prstGeom prst="rect">
            <a:avLst/>
          </a:prstGeom>
          <a:noFill/>
        </p:spPr>
        <p:txBody>
          <a:bodyPr wrap="square" rtlCol="0">
            <a:spAutoFit/>
          </a:bodyPr>
          <a:lstStyle/>
          <a:p>
            <a:pPr>
              <a:lnSpc>
                <a:spcPct val="120000"/>
              </a:lnSpc>
            </a:pPr>
            <a:r>
              <a:rPr lang="en-US" altLang="zh-CN" sz="1600" dirty="0">
                <a:solidFill>
                  <a:schemeClr val="bg1"/>
                </a:solidFill>
                <a:latin typeface="微软雅黑 Light" panose="020B0502040204020203" pitchFamily="34" charset="-122"/>
                <a:ea typeface="微软雅黑 Light" panose="020B0502040204020203" pitchFamily="34" charset="-122"/>
              </a:rPr>
              <a:t>2017</a:t>
            </a:r>
            <a:r>
              <a:rPr lang="zh-CN" altLang="en-US" sz="1600" dirty="0">
                <a:solidFill>
                  <a:schemeClr val="bg1"/>
                </a:solidFill>
                <a:latin typeface="微软雅黑 Light" panose="020B0502040204020203" pitchFamily="34" charset="-122"/>
                <a:ea typeface="微软雅黑 Light" panose="020B0502040204020203" pitchFamily="34" charset="-122"/>
              </a:rPr>
              <a:t>年</a:t>
            </a:r>
            <a:r>
              <a:rPr lang="en-US" altLang="zh-CN" sz="1600" dirty="0">
                <a:solidFill>
                  <a:schemeClr val="bg1"/>
                </a:solidFill>
                <a:latin typeface="微软雅黑 Light" panose="020B0502040204020203" pitchFamily="34" charset="-122"/>
                <a:ea typeface="微软雅黑 Light" panose="020B0502040204020203" pitchFamily="34" charset="-122"/>
              </a:rPr>
              <a:t>9</a:t>
            </a:r>
            <a:r>
              <a:rPr lang="zh-CN" altLang="en-US" sz="1600" dirty="0">
                <a:solidFill>
                  <a:schemeClr val="bg1"/>
                </a:solidFill>
                <a:latin typeface="微软雅黑 Light" panose="020B0502040204020203" pitchFamily="34" charset="-122"/>
                <a:ea typeface="微软雅黑 Light" panose="020B0502040204020203" pitchFamily="34" charset="-122"/>
              </a:rPr>
              <a:t>月</a:t>
            </a:r>
            <a:r>
              <a:rPr lang="en-US" altLang="zh-CN" sz="1600" dirty="0">
                <a:solidFill>
                  <a:schemeClr val="bg1"/>
                </a:solidFill>
                <a:latin typeface="微软雅黑 Light" panose="020B0502040204020203" pitchFamily="34" charset="-122"/>
                <a:ea typeface="微软雅黑 Light" panose="020B0502040204020203" pitchFamily="34" charset="-122"/>
              </a:rPr>
              <a:t>18</a:t>
            </a:r>
            <a:r>
              <a:rPr lang="zh-CN" altLang="en-US" sz="1600" dirty="0">
                <a:solidFill>
                  <a:schemeClr val="bg1"/>
                </a:solidFill>
                <a:latin typeface="微软雅黑 Light" panose="020B0502040204020203" pitchFamily="34" charset="-122"/>
                <a:ea typeface="微软雅黑 Light" panose="020B0502040204020203" pitchFamily="34" charset="-122"/>
              </a:rPr>
              <a:t>日</a:t>
            </a:r>
          </a:p>
        </p:txBody>
      </p:sp>
      <p:sp>
        <p:nvSpPr>
          <p:cNvPr id="7" name="文本框 6">
            <a:extLst>
              <a:ext uri="{FF2B5EF4-FFF2-40B4-BE49-F238E27FC236}">
                <a16:creationId xmlns:a16="http://schemas.microsoft.com/office/drawing/2014/main" xmlns="" id="{E7BF20F1-05D4-4BC7-81F7-C3E6B1272CF4}"/>
              </a:ext>
            </a:extLst>
          </p:cNvPr>
          <p:cNvSpPr txBox="1"/>
          <p:nvPr/>
        </p:nvSpPr>
        <p:spPr>
          <a:xfrm>
            <a:off x="5845443" y="3041914"/>
            <a:ext cx="1375242" cy="338554"/>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招新地点：</a:t>
            </a:r>
          </a:p>
        </p:txBody>
      </p:sp>
      <p:sp>
        <p:nvSpPr>
          <p:cNvPr id="8" name="文本框 7">
            <a:extLst>
              <a:ext uri="{FF2B5EF4-FFF2-40B4-BE49-F238E27FC236}">
                <a16:creationId xmlns:a16="http://schemas.microsoft.com/office/drawing/2014/main" xmlns="" id="{AD2CBF60-FEB2-462D-916F-DAD4C1CC2110}"/>
              </a:ext>
            </a:extLst>
          </p:cNvPr>
          <p:cNvSpPr txBox="1"/>
          <p:nvPr/>
        </p:nvSpPr>
        <p:spPr>
          <a:xfrm>
            <a:off x="6932187" y="3017292"/>
            <a:ext cx="2119567" cy="387798"/>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教楼</a:t>
            </a:r>
            <a:r>
              <a:rPr lang="en-US" altLang="zh-CN" sz="1600" dirty="0">
                <a:solidFill>
                  <a:schemeClr val="bg1"/>
                </a:solidFill>
                <a:latin typeface="微软雅黑 Light" panose="020B0502040204020203" pitchFamily="34" charset="-122"/>
                <a:ea typeface="微软雅黑 Light" panose="020B0502040204020203" pitchFamily="34" charset="-122"/>
              </a:rPr>
              <a:t>302</a:t>
            </a:r>
            <a:r>
              <a:rPr lang="zh-CN" altLang="en-US" sz="1600" dirty="0">
                <a:solidFill>
                  <a:schemeClr val="bg1"/>
                </a:solidFill>
                <a:latin typeface="微软雅黑 Light" panose="020B0502040204020203" pitchFamily="34" charset="-122"/>
                <a:ea typeface="微软雅黑 Light" panose="020B0502040204020203" pitchFamily="34" charset="-122"/>
              </a:rPr>
              <a:t>室</a:t>
            </a:r>
          </a:p>
        </p:txBody>
      </p:sp>
      <p:pic>
        <p:nvPicPr>
          <p:cNvPr id="11" name="图片 10">
            <a:extLst>
              <a:ext uri="{FF2B5EF4-FFF2-40B4-BE49-F238E27FC236}">
                <a16:creationId xmlns:a16="http://schemas.microsoft.com/office/drawing/2014/main" xmlns="" id="{9496F255-6DB6-4A82-B87E-3F4C9E54D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Tree>
    <p:extLst>
      <p:ext uri="{BB962C8B-B14F-4D97-AF65-F5344CB8AC3E}">
        <p14:creationId xmlns:p14="http://schemas.microsoft.com/office/powerpoint/2010/main" val="54051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B81258C-ECBF-42E8-BCE4-89179FAF8B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0770E55D-675D-4B97-A69E-E3DD2B42AD8F}"/>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协会特色</a:t>
            </a:r>
          </a:p>
        </p:txBody>
      </p:sp>
      <p:pic>
        <p:nvPicPr>
          <p:cNvPr id="4" name="图片 3" descr="e17ab12bd11a002bb7f43e0e22bc42cf">
            <a:extLst>
              <a:ext uri="{FF2B5EF4-FFF2-40B4-BE49-F238E27FC236}">
                <a16:creationId xmlns:a16="http://schemas.microsoft.com/office/drawing/2014/main" xmlns="" id="{82ED3557-980C-4FAC-BC59-2B87F9749384}"/>
              </a:ext>
            </a:extLst>
          </p:cNvPr>
          <p:cNvPicPr>
            <a:picLocks noChangeAspect="1"/>
          </p:cNvPicPr>
          <p:nvPr/>
        </p:nvPicPr>
        <p:blipFill>
          <a:blip r:embed="rId3"/>
          <a:stretch>
            <a:fillRect/>
          </a:stretch>
        </p:blipFill>
        <p:spPr>
          <a:xfrm>
            <a:off x="655321" y="1439712"/>
            <a:ext cx="5163820" cy="5739553"/>
          </a:xfrm>
          <a:prstGeom prst="rect">
            <a:avLst/>
          </a:prstGeom>
        </p:spPr>
      </p:pic>
      <p:sp>
        <p:nvSpPr>
          <p:cNvPr id="5" name="文本框 4">
            <a:extLst>
              <a:ext uri="{FF2B5EF4-FFF2-40B4-BE49-F238E27FC236}">
                <a16:creationId xmlns:a16="http://schemas.microsoft.com/office/drawing/2014/main" xmlns="" id="{B0963C85-82D4-4022-802D-95876D269B2A}"/>
              </a:ext>
            </a:extLst>
          </p:cNvPr>
          <p:cNvSpPr txBox="1"/>
          <p:nvPr/>
        </p:nvSpPr>
        <p:spPr>
          <a:xfrm>
            <a:off x="1337734" y="3441232"/>
            <a:ext cx="3778599" cy="1241237"/>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放下心灵的包袱 </a:t>
            </a:r>
          </a:p>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共创和谐的港湾</a:t>
            </a:r>
          </a:p>
        </p:txBody>
      </p:sp>
      <p:sp>
        <p:nvSpPr>
          <p:cNvPr id="6" name="文本框 5">
            <a:extLst>
              <a:ext uri="{FF2B5EF4-FFF2-40B4-BE49-F238E27FC236}">
                <a16:creationId xmlns:a16="http://schemas.microsoft.com/office/drawing/2014/main" xmlns="" id="{E8971394-92BC-47B2-8790-C98501A08C68}"/>
              </a:ext>
            </a:extLst>
          </p:cNvPr>
          <p:cNvSpPr txBox="1"/>
          <p:nvPr/>
        </p:nvSpPr>
        <p:spPr>
          <a:xfrm rot="20940000">
            <a:off x="1295269" y="1745552"/>
            <a:ext cx="1143262" cy="666786"/>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口号</a:t>
            </a:r>
          </a:p>
        </p:txBody>
      </p:sp>
      <p:pic>
        <p:nvPicPr>
          <p:cNvPr id="7" name="图片 6" descr="e17ab12bd11a002bb7f43e0e22bc42cf">
            <a:extLst>
              <a:ext uri="{FF2B5EF4-FFF2-40B4-BE49-F238E27FC236}">
                <a16:creationId xmlns:a16="http://schemas.microsoft.com/office/drawing/2014/main" xmlns="" id="{BDD1EDD3-ED47-4403-B3EF-DC69AA239447}"/>
              </a:ext>
            </a:extLst>
          </p:cNvPr>
          <p:cNvPicPr>
            <a:picLocks noChangeAspect="1"/>
          </p:cNvPicPr>
          <p:nvPr/>
        </p:nvPicPr>
        <p:blipFill>
          <a:blip r:embed="rId3"/>
          <a:stretch>
            <a:fillRect/>
          </a:stretch>
        </p:blipFill>
        <p:spPr>
          <a:xfrm>
            <a:off x="6405977" y="1439712"/>
            <a:ext cx="5163820" cy="5739553"/>
          </a:xfrm>
          <a:prstGeom prst="rect">
            <a:avLst/>
          </a:prstGeom>
        </p:spPr>
      </p:pic>
      <p:sp>
        <p:nvSpPr>
          <p:cNvPr id="8" name="文本框 7">
            <a:extLst>
              <a:ext uri="{FF2B5EF4-FFF2-40B4-BE49-F238E27FC236}">
                <a16:creationId xmlns:a16="http://schemas.microsoft.com/office/drawing/2014/main" xmlns="" id="{867A1B8F-2262-4751-B22E-37F1D349EF83}"/>
              </a:ext>
            </a:extLst>
          </p:cNvPr>
          <p:cNvSpPr txBox="1"/>
          <p:nvPr/>
        </p:nvSpPr>
        <p:spPr>
          <a:xfrm>
            <a:off x="7088390" y="3441232"/>
            <a:ext cx="3778599" cy="1241237"/>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放下心灵的包袱 </a:t>
            </a:r>
          </a:p>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共创和谐的港湾</a:t>
            </a:r>
          </a:p>
        </p:txBody>
      </p:sp>
      <p:sp>
        <p:nvSpPr>
          <p:cNvPr id="9" name="文本框 8">
            <a:extLst>
              <a:ext uri="{FF2B5EF4-FFF2-40B4-BE49-F238E27FC236}">
                <a16:creationId xmlns:a16="http://schemas.microsoft.com/office/drawing/2014/main" xmlns="" id="{53344B6F-9065-45D2-B2E9-CC917D8C1070}"/>
              </a:ext>
            </a:extLst>
          </p:cNvPr>
          <p:cNvSpPr txBox="1"/>
          <p:nvPr/>
        </p:nvSpPr>
        <p:spPr>
          <a:xfrm rot="20940000">
            <a:off x="7045925" y="1745552"/>
            <a:ext cx="1143262" cy="666786"/>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口号</a:t>
            </a:r>
          </a:p>
        </p:txBody>
      </p:sp>
    </p:spTree>
    <p:extLst>
      <p:ext uri="{BB962C8B-B14F-4D97-AF65-F5344CB8AC3E}">
        <p14:creationId xmlns:p14="http://schemas.microsoft.com/office/powerpoint/2010/main" val="32057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A6B46BC-19A7-4070-8DD2-9DFD189B27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9272203C-23D7-42BA-9C8C-ADBBC8966839}"/>
              </a:ext>
            </a:extLst>
          </p:cNvPr>
          <p:cNvSpPr txBox="1"/>
          <p:nvPr/>
        </p:nvSpPr>
        <p:spPr>
          <a:xfrm>
            <a:off x="5305687" y="748635"/>
            <a:ext cx="2022213" cy="52322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社团做什么</a:t>
            </a:r>
          </a:p>
        </p:txBody>
      </p:sp>
      <p:pic>
        <p:nvPicPr>
          <p:cNvPr id="4" name="图片 3">
            <a:extLst>
              <a:ext uri="{FF2B5EF4-FFF2-40B4-BE49-F238E27FC236}">
                <a16:creationId xmlns:a16="http://schemas.microsoft.com/office/drawing/2014/main" xmlns="" id="{3C85B499-CDCF-4D99-B04E-F97FF521C3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518" y="1619251"/>
            <a:ext cx="3749723" cy="2374824"/>
          </a:xfrm>
          <a:prstGeom prst="rect">
            <a:avLst/>
          </a:prstGeom>
        </p:spPr>
      </p:pic>
      <p:pic>
        <p:nvPicPr>
          <p:cNvPr id="5" name="图片 4">
            <a:extLst>
              <a:ext uri="{FF2B5EF4-FFF2-40B4-BE49-F238E27FC236}">
                <a16:creationId xmlns:a16="http://schemas.microsoft.com/office/drawing/2014/main" xmlns="" id="{C56ACBEB-E6CB-4578-B18D-B743AECC29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3668" y="1619251"/>
            <a:ext cx="3749723" cy="2374824"/>
          </a:xfrm>
          <a:prstGeom prst="rect">
            <a:avLst/>
          </a:prstGeom>
        </p:spPr>
      </p:pic>
      <p:pic>
        <p:nvPicPr>
          <p:cNvPr id="6" name="图片 5">
            <a:extLst>
              <a:ext uri="{FF2B5EF4-FFF2-40B4-BE49-F238E27FC236}">
                <a16:creationId xmlns:a16="http://schemas.microsoft.com/office/drawing/2014/main" xmlns="" id="{D628448F-6240-4FA9-9932-10C61F89D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518" y="4219576"/>
            <a:ext cx="3749723" cy="2374824"/>
          </a:xfrm>
          <a:prstGeom prst="rect">
            <a:avLst/>
          </a:prstGeom>
        </p:spPr>
      </p:pic>
      <p:pic>
        <p:nvPicPr>
          <p:cNvPr id="7" name="图片 6">
            <a:extLst>
              <a:ext uri="{FF2B5EF4-FFF2-40B4-BE49-F238E27FC236}">
                <a16:creationId xmlns:a16="http://schemas.microsoft.com/office/drawing/2014/main" xmlns="" id="{76F04B2A-5D22-4BE2-BE3E-0E8EE9C997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3668" y="4219576"/>
            <a:ext cx="3749723" cy="2374824"/>
          </a:xfrm>
          <a:prstGeom prst="rect">
            <a:avLst/>
          </a:prstGeom>
        </p:spPr>
      </p:pic>
      <p:sp>
        <p:nvSpPr>
          <p:cNvPr id="8" name="文本框 7">
            <a:extLst>
              <a:ext uri="{FF2B5EF4-FFF2-40B4-BE49-F238E27FC236}">
                <a16:creationId xmlns:a16="http://schemas.microsoft.com/office/drawing/2014/main" xmlns="" id="{8454462E-C681-4D73-9904-D22FE8CBD2FD}"/>
              </a:ext>
            </a:extLst>
          </p:cNvPr>
          <p:cNvSpPr txBox="1"/>
          <p:nvPr/>
        </p:nvSpPr>
        <p:spPr>
          <a:xfrm>
            <a:off x="1640029" y="2121667"/>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9" name="文本框 8">
            <a:extLst>
              <a:ext uri="{FF2B5EF4-FFF2-40B4-BE49-F238E27FC236}">
                <a16:creationId xmlns:a16="http://schemas.microsoft.com/office/drawing/2014/main" xmlns="" id="{A205281C-398B-45B6-8297-B822A86DF1DC}"/>
              </a:ext>
            </a:extLst>
          </p:cNvPr>
          <p:cNvSpPr txBox="1"/>
          <p:nvPr/>
        </p:nvSpPr>
        <p:spPr>
          <a:xfrm>
            <a:off x="6583504" y="2045467"/>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10" name="文本框 9">
            <a:extLst>
              <a:ext uri="{FF2B5EF4-FFF2-40B4-BE49-F238E27FC236}">
                <a16:creationId xmlns:a16="http://schemas.microsoft.com/office/drawing/2014/main" xmlns="" id="{C39BD563-E554-4096-864E-FB5B28F9436D}"/>
              </a:ext>
            </a:extLst>
          </p:cNvPr>
          <p:cNvSpPr txBox="1"/>
          <p:nvPr/>
        </p:nvSpPr>
        <p:spPr>
          <a:xfrm>
            <a:off x="1640029" y="4683896"/>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11" name="文本框 10">
            <a:extLst>
              <a:ext uri="{FF2B5EF4-FFF2-40B4-BE49-F238E27FC236}">
                <a16:creationId xmlns:a16="http://schemas.microsoft.com/office/drawing/2014/main" xmlns="" id="{6093DA46-A7B1-44C2-8F31-CE70CD1C6AB9}"/>
              </a:ext>
            </a:extLst>
          </p:cNvPr>
          <p:cNvSpPr txBox="1"/>
          <p:nvPr/>
        </p:nvSpPr>
        <p:spPr>
          <a:xfrm>
            <a:off x="6583504" y="4607696"/>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Tree>
    <p:extLst>
      <p:ext uri="{BB962C8B-B14F-4D97-AF65-F5344CB8AC3E}">
        <p14:creationId xmlns:p14="http://schemas.microsoft.com/office/powerpoint/2010/main" val="411291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F134593-6B54-406A-8799-A4777B3144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F054DF4E-E116-4B35-88FE-4049DA52AFC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社团精神</a:t>
            </a:r>
          </a:p>
        </p:txBody>
      </p:sp>
      <p:pic>
        <p:nvPicPr>
          <p:cNvPr id="4" name="图片 3">
            <a:extLst>
              <a:ext uri="{FF2B5EF4-FFF2-40B4-BE49-F238E27FC236}">
                <a16:creationId xmlns:a16="http://schemas.microsoft.com/office/drawing/2014/main" xmlns="" id="{E1FC00A9-A357-4EF3-9B38-4E0995AFA0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652" y="891330"/>
            <a:ext cx="5205995" cy="5205995"/>
          </a:xfrm>
          <a:prstGeom prst="rect">
            <a:avLst/>
          </a:prstGeom>
        </p:spPr>
      </p:pic>
      <p:sp>
        <p:nvSpPr>
          <p:cNvPr id="5" name="文本框 4">
            <a:extLst>
              <a:ext uri="{FF2B5EF4-FFF2-40B4-BE49-F238E27FC236}">
                <a16:creationId xmlns:a16="http://schemas.microsoft.com/office/drawing/2014/main" xmlns="" id="{ED85C425-23FA-463B-854D-AB4A5721567C}"/>
              </a:ext>
            </a:extLst>
          </p:cNvPr>
          <p:cNvSpPr txBox="1"/>
          <p:nvPr/>
        </p:nvSpPr>
        <p:spPr>
          <a:xfrm>
            <a:off x="985017" y="2639907"/>
            <a:ext cx="5489787" cy="2123658"/>
          </a:xfrm>
          <a:prstGeom prst="rect">
            <a:avLst/>
          </a:prstGeom>
          <a:noFill/>
        </p:spPr>
        <p:txBody>
          <a:bodyPr wrap="square" rtlCol="0">
            <a:spAutoFit/>
          </a:bodyPr>
          <a:lstStyle/>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我们从未</a:t>
            </a:r>
            <a:endParaRPr lang="en-US" altLang="zh-CN" sz="6600" dirty="0">
              <a:solidFill>
                <a:schemeClr val="bg1"/>
              </a:solidFill>
              <a:latin typeface="华康少女文字W5(P)" panose="040F0500000000000000" pitchFamily="82" charset="-122"/>
              <a:ea typeface="华康少女文字W5(P)" panose="040F0500000000000000" pitchFamily="82" charset="-122"/>
            </a:endParaRPr>
          </a:p>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停止过追寻</a:t>
            </a:r>
          </a:p>
        </p:txBody>
      </p:sp>
      <p:pic>
        <p:nvPicPr>
          <p:cNvPr id="6" name="图片 5">
            <a:extLst>
              <a:ext uri="{FF2B5EF4-FFF2-40B4-BE49-F238E27FC236}">
                <a16:creationId xmlns:a16="http://schemas.microsoft.com/office/drawing/2014/main" xmlns="" id="{E1F4E3BE-4C8A-4CDB-9453-A7D830F9CC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1012" y="891330"/>
            <a:ext cx="5205995" cy="5205995"/>
          </a:xfrm>
          <a:prstGeom prst="rect">
            <a:avLst/>
          </a:prstGeom>
        </p:spPr>
      </p:pic>
      <p:sp>
        <p:nvSpPr>
          <p:cNvPr id="7" name="文本框 6">
            <a:extLst>
              <a:ext uri="{FF2B5EF4-FFF2-40B4-BE49-F238E27FC236}">
                <a16:creationId xmlns:a16="http://schemas.microsoft.com/office/drawing/2014/main" xmlns="" id="{8C79834D-D76C-4433-874A-A6DD62F1D360}"/>
              </a:ext>
            </a:extLst>
          </p:cNvPr>
          <p:cNvSpPr txBox="1"/>
          <p:nvPr/>
        </p:nvSpPr>
        <p:spPr>
          <a:xfrm>
            <a:off x="6737377" y="2639907"/>
            <a:ext cx="5489787" cy="2123658"/>
          </a:xfrm>
          <a:prstGeom prst="rect">
            <a:avLst/>
          </a:prstGeom>
          <a:noFill/>
        </p:spPr>
        <p:txBody>
          <a:bodyPr wrap="square" rtlCol="0">
            <a:spAutoFit/>
          </a:bodyPr>
          <a:lstStyle/>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我们从未</a:t>
            </a:r>
            <a:endParaRPr lang="en-US" altLang="zh-CN" sz="6600" dirty="0">
              <a:solidFill>
                <a:schemeClr val="bg1"/>
              </a:solidFill>
              <a:latin typeface="华康少女文字W5(P)" panose="040F0500000000000000" pitchFamily="82" charset="-122"/>
              <a:ea typeface="华康少女文字W5(P)" panose="040F0500000000000000" pitchFamily="82" charset="-122"/>
            </a:endParaRPr>
          </a:p>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停止过追寻</a:t>
            </a:r>
          </a:p>
        </p:txBody>
      </p:sp>
    </p:spTree>
    <p:extLst>
      <p:ext uri="{BB962C8B-B14F-4D97-AF65-F5344CB8AC3E}">
        <p14:creationId xmlns:p14="http://schemas.microsoft.com/office/powerpoint/2010/main" val="107213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A74442E6-80D9-41B0-AB0E-78AA37FAE4D1}"/>
              </a:ext>
            </a:extLst>
          </p:cNvPr>
          <p:cNvSpPr/>
          <p:nvPr/>
        </p:nvSpPr>
        <p:spPr>
          <a:xfrm>
            <a:off x="2360295" y="10725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4</a:t>
            </a:r>
          </a:p>
        </p:txBody>
      </p:sp>
      <p:sp>
        <p:nvSpPr>
          <p:cNvPr id="3" name="文本框 2">
            <a:extLst>
              <a:ext uri="{FF2B5EF4-FFF2-40B4-BE49-F238E27FC236}">
                <a16:creationId xmlns:a16="http://schemas.microsoft.com/office/drawing/2014/main" xmlns="" id="{165C5BA9-CF50-42FA-95D2-6115C4C355CB}"/>
              </a:ext>
            </a:extLst>
          </p:cNvPr>
          <p:cNvSpPr txBox="1"/>
          <p:nvPr/>
        </p:nvSpPr>
        <p:spPr>
          <a:xfrm>
            <a:off x="4788958" y="14376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组织建设</a:t>
            </a:r>
          </a:p>
        </p:txBody>
      </p:sp>
    </p:spTree>
    <p:extLst>
      <p:ext uri="{BB962C8B-B14F-4D97-AF65-F5344CB8AC3E}">
        <p14:creationId xmlns:p14="http://schemas.microsoft.com/office/powerpoint/2010/main" val="422416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EE84361-4F28-46CD-A638-95D0D1A331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D97134E5-0CEF-403F-8836-9671C6286B07}"/>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组织建设</a:t>
            </a:r>
          </a:p>
        </p:txBody>
      </p:sp>
      <p:sp>
        <p:nvSpPr>
          <p:cNvPr id="4" name="任意多边形 15">
            <a:extLst>
              <a:ext uri="{FF2B5EF4-FFF2-40B4-BE49-F238E27FC236}">
                <a16:creationId xmlns:a16="http://schemas.microsoft.com/office/drawing/2014/main" xmlns="" id="{EFAF4331-9DCE-4217-9227-D14C55D5CB6D}"/>
              </a:ext>
            </a:extLst>
          </p:cNvPr>
          <p:cNvSpPr/>
          <p:nvPr/>
        </p:nvSpPr>
        <p:spPr bwMode="auto">
          <a:xfrm>
            <a:off x="861182" y="1782996"/>
            <a:ext cx="2305049"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编辑部门</a:t>
            </a:r>
          </a:p>
        </p:txBody>
      </p:sp>
      <p:sp>
        <p:nvSpPr>
          <p:cNvPr id="5" name="任意多边形 16">
            <a:extLst>
              <a:ext uri="{FF2B5EF4-FFF2-40B4-BE49-F238E27FC236}">
                <a16:creationId xmlns:a16="http://schemas.microsoft.com/office/drawing/2014/main" xmlns="" id="{B8E066F4-E2CA-4741-B5EB-F42D48ACC827}"/>
              </a:ext>
            </a:extLst>
          </p:cNvPr>
          <p:cNvSpPr/>
          <p:nvPr/>
        </p:nvSpPr>
        <p:spPr bwMode="auto">
          <a:xfrm>
            <a:off x="5037364" y="1782996"/>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宣传部门</a:t>
            </a:r>
          </a:p>
        </p:txBody>
      </p:sp>
      <p:sp>
        <p:nvSpPr>
          <p:cNvPr id="6" name="文本框 5">
            <a:extLst>
              <a:ext uri="{FF2B5EF4-FFF2-40B4-BE49-F238E27FC236}">
                <a16:creationId xmlns:a16="http://schemas.microsoft.com/office/drawing/2014/main" xmlns="" id="{2DA7545A-12E8-4477-B9A1-1532CB8FBD99}"/>
              </a:ext>
            </a:extLst>
          </p:cNvPr>
          <p:cNvSpPr txBox="1">
            <a:spLocks noChangeArrowheads="1"/>
          </p:cNvSpPr>
          <p:nvPr/>
        </p:nvSpPr>
        <p:spPr bwMode="auto">
          <a:xfrm>
            <a:off x="3483730" y="1945980"/>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7" name="任意多边形 15">
            <a:extLst>
              <a:ext uri="{FF2B5EF4-FFF2-40B4-BE49-F238E27FC236}">
                <a16:creationId xmlns:a16="http://schemas.microsoft.com/office/drawing/2014/main" xmlns="" id="{718ADD62-77FA-4FCC-80D4-46D114E56BD5}"/>
              </a:ext>
            </a:extLst>
          </p:cNvPr>
          <p:cNvSpPr/>
          <p:nvPr/>
        </p:nvSpPr>
        <p:spPr bwMode="auto">
          <a:xfrm>
            <a:off x="861182" y="4459521"/>
            <a:ext cx="2305049"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活动部门</a:t>
            </a:r>
          </a:p>
        </p:txBody>
      </p:sp>
      <p:sp>
        <p:nvSpPr>
          <p:cNvPr id="8" name="任意多边形 16">
            <a:extLst>
              <a:ext uri="{FF2B5EF4-FFF2-40B4-BE49-F238E27FC236}">
                <a16:creationId xmlns:a16="http://schemas.microsoft.com/office/drawing/2014/main" xmlns="" id="{A5E71A2B-7C22-4FB5-BDC8-0BDAF21D3563}"/>
              </a:ext>
            </a:extLst>
          </p:cNvPr>
          <p:cNvSpPr/>
          <p:nvPr/>
        </p:nvSpPr>
        <p:spPr bwMode="auto">
          <a:xfrm>
            <a:off x="5037364" y="4459521"/>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财务部门</a:t>
            </a:r>
          </a:p>
        </p:txBody>
      </p:sp>
      <p:sp>
        <p:nvSpPr>
          <p:cNvPr id="9" name="文本框 8">
            <a:extLst>
              <a:ext uri="{FF2B5EF4-FFF2-40B4-BE49-F238E27FC236}">
                <a16:creationId xmlns:a16="http://schemas.microsoft.com/office/drawing/2014/main" xmlns="" id="{2B553856-CBEF-4247-9F3A-EEF9B69FFF81}"/>
              </a:ext>
            </a:extLst>
          </p:cNvPr>
          <p:cNvSpPr txBox="1">
            <a:spLocks noChangeArrowheads="1"/>
          </p:cNvSpPr>
          <p:nvPr/>
        </p:nvSpPr>
        <p:spPr bwMode="auto">
          <a:xfrm>
            <a:off x="3483730" y="4622505"/>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0" name="文本框 9">
            <a:extLst>
              <a:ext uri="{FF2B5EF4-FFF2-40B4-BE49-F238E27FC236}">
                <a16:creationId xmlns:a16="http://schemas.microsoft.com/office/drawing/2014/main" xmlns="" id="{445D5869-D1E2-4BC8-80D9-A83F98DC4AC8}"/>
              </a:ext>
            </a:extLst>
          </p:cNvPr>
          <p:cNvSpPr txBox="1">
            <a:spLocks noChangeArrowheads="1"/>
          </p:cNvSpPr>
          <p:nvPr/>
        </p:nvSpPr>
        <p:spPr bwMode="auto">
          <a:xfrm>
            <a:off x="1399872"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1" name="文本框 10">
            <a:extLst>
              <a:ext uri="{FF2B5EF4-FFF2-40B4-BE49-F238E27FC236}">
                <a16:creationId xmlns:a16="http://schemas.microsoft.com/office/drawing/2014/main" xmlns="" id="{B7BC948B-545C-4292-BD3D-66626EC70E60}"/>
              </a:ext>
            </a:extLst>
          </p:cNvPr>
          <p:cNvSpPr txBox="1">
            <a:spLocks noChangeArrowheads="1"/>
          </p:cNvSpPr>
          <p:nvPr/>
        </p:nvSpPr>
        <p:spPr bwMode="auto">
          <a:xfrm>
            <a:off x="5576055"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2" name="任意多边形 16">
            <a:extLst>
              <a:ext uri="{FF2B5EF4-FFF2-40B4-BE49-F238E27FC236}">
                <a16:creationId xmlns:a16="http://schemas.microsoft.com/office/drawing/2014/main" xmlns="" id="{B74DBFB9-49DC-4710-AC2F-7B51F68B5B01}"/>
              </a:ext>
            </a:extLst>
          </p:cNvPr>
          <p:cNvSpPr/>
          <p:nvPr/>
        </p:nvSpPr>
        <p:spPr bwMode="auto">
          <a:xfrm>
            <a:off x="8971189" y="1782996"/>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外联部门</a:t>
            </a:r>
          </a:p>
        </p:txBody>
      </p:sp>
      <p:sp>
        <p:nvSpPr>
          <p:cNvPr id="13" name="文本框 12">
            <a:extLst>
              <a:ext uri="{FF2B5EF4-FFF2-40B4-BE49-F238E27FC236}">
                <a16:creationId xmlns:a16="http://schemas.microsoft.com/office/drawing/2014/main" xmlns="" id="{B1431FCE-99E9-465E-AC25-F71500017370}"/>
              </a:ext>
            </a:extLst>
          </p:cNvPr>
          <p:cNvSpPr txBox="1">
            <a:spLocks noChangeArrowheads="1"/>
          </p:cNvSpPr>
          <p:nvPr/>
        </p:nvSpPr>
        <p:spPr bwMode="auto">
          <a:xfrm>
            <a:off x="7417555" y="1945980"/>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4" name="任意多边形 16">
            <a:extLst>
              <a:ext uri="{FF2B5EF4-FFF2-40B4-BE49-F238E27FC236}">
                <a16:creationId xmlns:a16="http://schemas.microsoft.com/office/drawing/2014/main" xmlns="" id="{26595913-611B-46D9-B547-E5E3A0847C1E}"/>
              </a:ext>
            </a:extLst>
          </p:cNvPr>
          <p:cNvSpPr/>
          <p:nvPr/>
        </p:nvSpPr>
        <p:spPr bwMode="auto">
          <a:xfrm>
            <a:off x="8971189" y="4459521"/>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网络部门</a:t>
            </a:r>
          </a:p>
        </p:txBody>
      </p:sp>
      <p:sp>
        <p:nvSpPr>
          <p:cNvPr id="15" name="文本框 14">
            <a:extLst>
              <a:ext uri="{FF2B5EF4-FFF2-40B4-BE49-F238E27FC236}">
                <a16:creationId xmlns:a16="http://schemas.microsoft.com/office/drawing/2014/main" xmlns="" id="{2AD3D08C-8550-42AB-AA95-49D1FEDDE2A1}"/>
              </a:ext>
            </a:extLst>
          </p:cNvPr>
          <p:cNvSpPr txBox="1">
            <a:spLocks noChangeArrowheads="1"/>
          </p:cNvSpPr>
          <p:nvPr/>
        </p:nvSpPr>
        <p:spPr bwMode="auto">
          <a:xfrm>
            <a:off x="7417555" y="4622505"/>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6" name="文本框 15">
            <a:extLst>
              <a:ext uri="{FF2B5EF4-FFF2-40B4-BE49-F238E27FC236}">
                <a16:creationId xmlns:a16="http://schemas.microsoft.com/office/drawing/2014/main" xmlns="" id="{8729BEAE-179E-4522-8A81-9FC76BF86271}"/>
              </a:ext>
            </a:extLst>
          </p:cNvPr>
          <p:cNvSpPr txBox="1">
            <a:spLocks noChangeArrowheads="1"/>
          </p:cNvSpPr>
          <p:nvPr/>
        </p:nvSpPr>
        <p:spPr bwMode="auto">
          <a:xfrm>
            <a:off x="9509880"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Tree>
    <p:extLst>
      <p:ext uri="{BB962C8B-B14F-4D97-AF65-F5344CB8AC3E}">
        <p14:creationId xmlns:p14="http://schemas.microsoft.com/office/powerpoint/2010/main" val="97148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fltVal val="0"/>
                                          </p:val>
                                        </p:tav>
                                        <p:tav tm="100000">
                                          <p:val>
                                            <p:strVal val="#ppt_w"/>
                                          </p:val>
                                        </p:tav>
                                      </p:tavLst>
                                    </p:anim>
                                    <p:anim calcmode="lin" valueType="num">
                                      <p:cBhvr>
                                        <p:cTn id="13" dur="250" fill="hold"/>
                                        <p:tgtEl>
                                          <p:spTgt spid="6"/>
                                        </p:tgtEl>
                                        <p:attrNameLst>
                                          <p:attrName>ppt_h</p:attrName>
                                        </p:attrNameLst>
                                      </p:cBhvr>
                                      <p:tavLst>
                                        <p:tav tm="0">
                                          <p:val>
                                            <p:fltVal val="0"/>
                                          </p:val>
                                        </p:tav>
                                        <p:tav tm="100000">
                                          <p:val>
                                            <p:strVal val="#ppt_h"/>
                                          </p:val>
                                        </p:tav>
                                      </p:tavLst>
                                    </p:anim>
                                    <p:animEffect transition="in" filter="fade">
                                      <p:cBhvr>
                                        <p:cTn id="14" dur="250"/>
                                        <p:tgtEl>
                                          <p:spTgt spid="6"/>
                                        </p:tgtEl>
                                      </p:cBhvr>
                                    </p:animEffect>
                                  </p:childTnLst>
                                </p:cTn>
                              </p:par>
                              <p:par>
                                <p:cTn id="15" presetID="6" presetClass="emph" presetSubtype="0" decel="100000" fill="hold" grpId="1" nodeType="withEffect">
                                  <p:stCondLst>
                                    <p:cond delay="200"/>
                                  </p:stCondLst>
                                  <p:childTnLst>
                                    <p:animScale>
                                      <p:cBhvr>
                                        <p:cTn id="16" dur="250" fill="hold"/>
                                        <p:tgtEl>
                                          <p:spTgt spid="6"/>
                                        </p:tgtEl>
                                      </p:cBhvr>
                                      <p:by x="110000" y="110000"/>
                                    </p:animScale>
                                  </p:childTnLst>
                                </p:cTn>
                              </p:par>
                              <p:par>
                                <p:cTn id="17" presetID="6" presetClass="emph" presetSubtype="0" decel="100000" fill="hold" grpId="2" nodeType="withEffect">
                                  <p:stCondLst>
                                    <p:cond delay="300"/>
                                  </p:stCondLst>
                                  <p:childTnLst>
                                    <p:animScale>
                                      <p:cBhvr>
                                        <p:cTn id="18" dur="250" fill="hold"/>
                                        <p:tgtEl>
                                          <p:spTgt spid="6"/>
                                        </p:tgtEl>
                                      </p:cBhvr>
                                      <p:by x="91000" y="91000"/>
                                    </p:animScale>
                                  </p:childTnLst>
                                </p:cTn>
                              </p:par>
                            </p:childTnLst>
                          </p:cTn>
                        </p:par>
                        <p:par>
                          <p:cTn id="19" fill="hold">
                            <p:stCondLst>
                              <p:cond delay="1050"/>
                            </p:stCondLst>
                            <p:childTnLst>
                              <p:par>
                                <p:cTn id="20" presetID="1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left)">
                                      <p:cBhvr>
                                        <p:cTn id="23" dur="500"/>
                                        <p:tgtEl>
                                          <p:spTgt spid="4"/>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ppt_x</p:attrName>
                                        </p:attrNameLst>
                                      </p:cBhvr>
                                      <p:tavLst>
                                        <p:tav tm="0">
                                          <p:val>
                                            <p:strVal val="#ppt_x-#ppt_w*1.125000"/>
                                          </p:val>
                                        </p:tav>
                                        <p:tav tm="100000">
                                          <p:val>
                                            <p:strVal val="#ppt_x"/>
                                          </p:val>
                                        </p:tav>
                                      </p:tavLst>
                                    </p:anim>
                                    <p:animEffect transition="in" filter="wipe(right)">
                                      <p:cBhvr>
                                        <p:cTn id="27" dur="500"/>
                                        <p:tgtEl>
                                          <p:spTgt spid="5"/>
                                        </p:tgtEl>
                                      </p:cBhvr>
                                    </p:animEffect>
                                  </p:childTnLst>
                                </p:cTn>
                              </p:par>
                            </p:childTnLst>
                          </p:cTn>
                        </p:par>
                        <p:par>
                          <p:cTn id="28" fill="hold">
                            <p:stCondLst>
                              <p:cond delay="155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250" fill="hold"/>
                                        <p:tgtEl>
                                          <p:spTgt spid="9"/>
                                        </p:tgtEl>
                                        <p:attrNameLst>
                                          <p:attrName>ppt_w</p:attrName>
                                        </p:attrNameLst>
                                      </p:cBhvr>
                                      <p:tavLst>
                                        <p:tav tm="0">
                                          <p:val>
                                            <p:fltVal val="0"/>
                                          </p:val>
                                        </p:tav>
                                        <p:tav tm="100000">
                                          <p:val>
                                            <p:strVal val="#ppt_w"/>
                                          </p:val>
                                        </p:tav>
                                      </p:tavLst>
                                    </p:anim>
                                    <p:anim calcmode="lin" valueType="num">
                                      <p:cBhvr>
                                        <p:cTn id="32" dur="250" fill="hold"/>
                                        <p:tgtEl>
                                          <p:spTgt spid="9"/>
                                        </p:tgtEl>
                                        <p:attrNameLst>
                                          <p:attrName>ppt_h</p:attrName>
                                        </p:attrNameLst>
                                      </p:cBhvr>
                                      <p:tavLst>
                                        <p:tav tm="0">
                                          <p:val>
                                            <p:fltVal val="0"/>
                                          </p:val>
                                        </p:tav>
                                        <p:tav tm="100000">
                                          <p:val>
                                            <p:strVal val="#ppt_h"/>
                                          </p:val>
                                        </p:tav>
                                      </p:tavLst>
                                    </p:anim>
                                    <p:animEffect transition="in" filter="fade">
                                      <p:cBhvr>
                                        <p:cTn id="33" dur="250"/>
                                        <p:tgtEl>
                                          <p:spTgt spid="9"/>
                                        </p:tgtEl>
                                      </p:cBhvr>
                                    </p:animEffect>
                                  </p:childTnLst>
                                </p:cTn>
                              </p:par>
                              <p:par>
                                <p:cTn id="34" presetID="6" presetClass="emph" presetSubtype="0" decel="100000" fill="hold" grpId="1" nodeType="withEffect">
                                  <p:stCondLst>
                                    <p:cond delay="200"/>
                                  </p:stCondLst>
                                  <p:childTnLst>
                                    <p:animScale>
                                      <p:cBhvr>
                                        <p:cTn id="35" dur="250" fill="hold"/>
                                        <p:tgtEl>
                                          <p:spTgt spid="9"/>
                                        </p:tgtEl>
                                      </p:cBhvr>
                                      <p:by x="110000" y="110000"/>
                                    </p:animScale>
                                  </p:childTnLst>
                                </p:cTn>
                              </p:par>
                              <p:par>
                                <p:cTn id="36" presetID="6" presetClass="emph" presetSubtype="0" decel="100000" fill="hold" grpId="2" nodeType="withEffect">
                                  <p:stCondLst>
                                    <p:cond delay="300"/>
                                  </p:stCondLst>
                                  <p:childTnLst>
                                    <p:animScale>
                                      <p:cBhvr>
                                        <p:cTn id="37" dur="250" fill="hold"/>
                                        <p:tgtEl>
                                          <p:spTgt spid="9"/>
                                        </p:tgtEl>
                                      </p:cBhvr>
                                      <p:by x="91000" y="91000"/>
                                    </p:animScale>
                                  </p:childTnLst>
                                </p:cTn>
                              </p:par>
                            </p:childTnLst>
                          </p:cTn>
                        </p:par>
                        <p:par>
                          <p:cTn id="38" fill="hold">
                            <p:stCondLst>
                              <p:cond delay="2100"/>
                            </p:stCondLst>
                            <p:childTnLst>
                              <p:par>
                                <p:cTn id="39" presetID="12" presetClass="entr" presetSubtype="2"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ppt_x</p:attrName>
                                        </p:attrNameLst>
                                      </p:cBhvr>
                                      <p:tavLst>
                                        <p:tav tm="0">
                                          <p:val>
                                            <p:strVal val="#ppt_x+#ppt_w*1.125000"/>
                                          </p:val>
                                        </p:tav>
                                        <p:tav tm="100000">
                                          <p:val>
                                            <p:strVal val="#ppt_x"/>
                                          </p:val>
                                        </p:tav>
                                      </p:tavLst>
                                    </p:anim>
                                    <p:animEffect transition="in" filter="wipe(left)">
                                      <p:cBhvr>
                                        <p:cTn id="42" dur="500"/>
                                        <p:tgtEl>
                                          <p:spTgt spid="7"/>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ppt_x</p:attrName>
                                        </p:attrNameLst>
                                      </p:cBhvr>
                                      <p:tavLst>
                                        <p:tav tm="0">
                                          <p:val>
                                            <p:strVal val="#ppt_x-#ppt_w*1.125000"/>
                                          </p:val>
                                        </p:tav>
                                        <p:tav tm="100000">
                                          <p:val>
                                            <p:strVal val="#ppt_x"/>
                                          </p:val>
                                        </p:tav>
                                      </p:tavLst>
                                    </p:anim>
                                    <p:animEffect transition="in" filter="wipe(right)">
                                      <p:cBhvr>
                                        <p:cTn id="46" dur="500"/>
                                        <p:tgtEl>
                                          <p:spTgt spid="8"/>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250" fill="hold"/>
                                        <p:tgtEl>
                                          <p:spTgt spid="10"/>
                                        </p:tgtEl>
                                        <p:attrNameLst>
                                          <p:attrName>ppt_w</p:attrName>
                                        </p:attrNameLst>
                                      </p:cBhvr>
                                      <p:tavLst>
                                        <p:tav tm="0">
                                          <p:val>
                                            <p:fltVal val="0"/>
                                          </p:val>
                                        </p:tav>
                                        <p:tav tm="100000">
                                          <p:val>
                                            <p:strVal val="#ppt_w"/>
                                          </p:val>
                                        </p:tav>
                                      </p:tavLst>
                                    </p:anim>
                                    <p:anim calcmode="lin" valueType="num">
                                      <p:cBhvr>
                                        <p:cTn id="51" dur="250" fill="hold"/>
                                        <p:tgtEl>
                                          <p:spTgt spid="10"/>
                                        </p:tgtEl>
                                        <p:attrNameLst>
                                          <p:attrName>ppt_h</p:attrName>
                                        </p:attrNameLst>
                                      </p:cBhvr>
                                      <p:tavLst>
                                        <p:tav tm="0">
                                          <p:val>
                                            <p:fltVal val="0"/>
                                          </p:val>
                                        </p:tav>
                                        <p:tav tm="100000">
                                          <p:val>
                                            <p:strVal val="#ppt_h"/>
                                          </p:val>
                                        </p:tav>
                                      </p:tavLst>
                                    </p:anim>
                                    <p:animEffect transition="in" filter="fade">
                                      <p:cBhvr>
                                        <p:cTn id="52" dur="250"/>
                                        <p:tgtEl>
                                          <p:spTgt spid="10"/>
                                        </p:tgtEl>
                                      </p:cBhvr>
                                    </p:animEffect>
                                  </p:childTnLst>
                                </p:cTn>
                              </p:par>
                              <p:par>
                                <p:cTn id="53" presetID="6" presetClass="emph" presetSubtype="0" decel="100000" fill="hold" grpId="1" nodeType="withEffect">
                                  <p:stCondLst>
                                    <p:cond delay="200"/>
                                  </p:stCondLst>
                                  <p:childTnLst>
                                    <p:animScale>
                                      <p:cBhvr>
                                        <p:cTn id="54" dur="250" fill="hold"/>
                                        <p:tgtEl>
                                          <p:spTgt spid="10"/>
                                        </p:tgtEl>
                                      </p:cBhvr>
                                      <p:by x="110000" y="110000"/>
                                    </p:animScale>
                                  </p:childTnLst>
                                </p:cTn>
                              </p:par>
                              <p:par>
                                <p:cTn id="55" presetID="6" presetClass="emph" presetSubtype="0" decel="100000" fill="hold" grpId="2" nodeType="withEffect">
                                  <p:stCondLst>
                                    <p:cond delay="300"/>
                                  </p:stCondLst>
                                  <p:childTnLst>
                                    <p:animScale>
                                      <p:cBhvr>
                                        <p:cTn id="56" dur="250" fill="hold"/>
                                        <p:tgtEl>
                                          <p:spTgt spid="10"/>
                                        </p:tgtEl>
                                      </p:cBhvr>
                                      <p:by x="91000" y="91000"/>
                                    </p:animScale>
                                  </p:childTnLst>
                                </p:cTn>
                              </p:par>
                            </p:childTnLst>
                          </p:cTn>
                        </p:par>
                        <p:par>
                          <p:cTn id="57" fill="hold">
                            <p:stCondLst>
                              <p:cond delay="3150"/>
                            </p:stCondLst>
                            <p:childTnLst>
                              <p:par>
                                <p:cTn id="58" presetID="53" presetClass="entr" presetSubtype="16"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250" fill="hold"/>
                                        <p:tgtEl>
                                          <p:spTgt spid="11"/>
                                        </p:tgtEl>
                                        <p:attrNameLst>
                                          <p:attrName>ppt_w</p:attrName>
                                        </p:attrNameLst>
                                      </p:cBhvr>
                                      <p:tavLst>
                                        <p:tav tm="0">
                                          <p:val>
                                            <p:fltVal val="0"/>
                                          </p:val>
                                        </p:tav>
                                        <p:tav tm="100000">
                                          <p:val>
                                            <p:strVal val="#ppt_w"/>
                                          </p:val>
                                        </p:tav>
                                      </p:tavLst>
                                    </p:anim>
                                    <p:anim calcmode="lin" valueType="num">
                                      <p:cBhvr>
                                        <p:cTn id="61" dur="250" fill="hold"/>
                                        <p:tgtEl>
                                          <p:spTgt spid="11"/>
                                        </p:tgtEl>
                                        <p:attrNameLst>
                                          <p:attrName>ppt_h</p:attrName>
                                        </p:attrNameLst>
                                      </p:cBhvr>
                                      <p:tavLst>
                                        <p:tav tm="0">
                                          <p:val>
                                            <p:fltVal val="0"/>
                                          </p:val>
                                        </p:tav>
                                        <p:tav tm="100000">
                                          <p:val>
                                            <p:strVal val="#ppt_h"/>
                                          </p:val>
                                        </p:tav>
                                      </p:tavLst>
                                    </p:anim>
                                    <p:animEffect transition="in" filter="fade">
                                      <p:cBhvr>
                                        <p:cTn id="62" dur="250"/>
                                        <p:tgtEl>
                                          <p:spTgt spid="11"/>
                                        </p:tgtEl>
                                      </p:cBhvr>
                                    </p:animEffect>
                                  </p:childTnLst>
                                </p:cTn>
                              </p:par>
                              <p:par>
                                <p:cTn id="63" presetID="6" presetClass="emph" presetSubtype="0" decel="100000" fill="hold" grpId="1" nodeType="withEffect">
                                  <p:stCondLst>
                                    <p:cond delay="200"/>
                                  </p:stCondLst>
                                  <p:childTnLst>
                                    <p:animScale>
                                      <p:cBhvr>
                                        <p:cTn id="64" dur="250" fill="hold"/>
                                        <p:tgtEl>
                                          <p:spTgt spid="11"/>
                                        </p:tgtEl>
                                      </p:cBhvr>
                                      <p:by x="110000" y="110000"/>
                                    </p:animScale>
                                  </p:childTnLst>
                                </p:cTn>
                              </p:par>
                              <p:par>
                                <p:cTn id="65" presetID="6" presetClass="emph" presetSubtype="0" decel="100000" fill="hold" grpId="2" nodeType="withEffect">
                                  <p:stCondLst>
                                    <p:cond delay="300"/>
                                  </p:stCondLst>
                                  <p:childTnLst>
                                    <p:animScale>
                                      <p:cBhvr>
                                        <p:cTn id="66" dur="250" fill="hold"/>
                                        <p:tgtEl>
                                          <p:spTgt spid="11"/>
                                        </p:tgtEl>
                                      </p:cBhvr>
                                      <p:by x="91000" y="91000"/>
                                    </p:animScale>
                                  </p:childTnLst>
                                </p:cTn>
                              </p:par>
                            </p:childTnLst>
                          </p:cTn>
                        </p:par>
                        <p:par>
                          <p:cTn id="67" fill="hold">
                            <p:stCondLst>
                              <p:cond delay="370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250" fill="hold"/>
                                        <p:tgtEl>
                                          <p:spTgt spid="13"/>
                                        </p:tgtEl>
                                        <p:attrNameLst>
                                          <p:attrName>ppt_w</p:attrName>
                                        </p:attrNameLst>
                                      </p:cBhvr>
                                      <p:tavLst>
                                        <p:tav tm="0">
                                          <p:val>
                                            <p:fltVal val="0"/>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animEffect transition="in" filter="fade">
                                      <p:cBhvr>
                                        <p:cTn id="72" dur="250"/>
                                        <p:tgtEl>
                                          <p:spTgt spid="13"/>
                                        </p:tgtEl>
                                      </p:cBhvr>
                                    </p:animEffect>
                                  </p:childTnLst>
                                </p:cTn>
                              </p:par>
                              <p:par>
                                <p:cTn id="73" presetID="6" presetClass="emph" presetSubtype="0" decel="100000" fill="hold" grpId="1" nodeType="withEffect">
                                  <p:stCondLst>
                                    <p:cond delay="200"/>
                                  </p:stCondLst>
                                  <p:childTnLst>
                                    <p:animScale>
                                      <p:cBhvr>
                                        <p:cTn id="74" dur="250" fill="hold"/>
                                        <p:tgtEl>
                                          <p:spTgt spid="13"/>
                                        </p:tgtEl>
                                      </p:cBhvr>
                                      <p:by x="110000" y="110000"/>
                                    </p:animScale>
                                  </p:childTnLst>
                                </p:cTn>
                              </p:par>
                              <p:par>
                                <p:cTn id="75" presetID="6" presetClass="emph" presetSubtype="0" decel="100000" fill="hold" grpId="2" nodeType="withEffect">
                                  <p:stCondLst>
                                    <p:cond delay="300"/>
                                  </p:stCondLst>
                                  <p:childTnLst>
                                    <p:animScale>
                                      <p:cBhvr>
                                        <p:cTn id="76" dur="250" fill="hold"/>
                                        <p:tgtEl>
                                          <p:spTgt spid="13"/>
                                        </p:tgtEl>
                                      </p:cBhvr>
                                      <p:by x="91000" y="91000"/>
                                    </p:animScale>
                                  </p:childTnLst>
                                </p:cTn>
                              </p:par>
                              <p:par>
                                <p:cTn id="77" presetID="12" presetClass="entr" presetSubtype="8"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p:tgtEl>
                                          <p:spTgt spid="12"/>
                                        </p:tgtEl>
                                        <p:attrNameLst>
                                          <p:attrName>ppt_x</p:attrName>
                                        </p:attrNameLst>
                                      </p:cBhvr>
                                      <p:tavLst>
                                        <p:tav tm="0">
                                          <p:val>
                                            <p:strVal val="#ppt_x-#ppt_w*1.125000"/>
                                          </p:val>
                                        </p:tav>
                                        <p:tav tm="100000">
                                          <p:val>
                                            <p:strVal val="#ppt_x"/>
                                          </p:val>
                                        </p:tav>
                                      </p:tavLst>
                                    </p:anim>
                                    <p:animEffect transition="in" filter="wipe(right)">
                                      <p:cBhvr>
                                        <p:cTn id="80" dur="500"/>
                                        <p:tgtEl>
                                          <p:spTgt spid="12"/>
                                        </p:tgtEl>
                                      </p:cBhvr>
                                    </p:animEffect>
                                  </p:childTnLst>
                                </p:cTn>
                              </p:par>
                            </p:childTnLst>
                          </p:cTn>
                        </p:par>
                        <p:par>
                          <p:cTn id="81" fill="hold">
                            <p:stCondLst>
                              <p:cond delay="4250"/>
                            </p:stCondLst>
                            <p:childTnLst>
                              <p:par>
                                <p:cTn id="82" presetID="53" presetClass="entr" presetSubtype="16"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250" fill="hold"/>
                                        <p:tgtEl>
                                          <p:spTgt spid="15"/>
                                        </p:tgtEl>
                                        <p:attrNameLst>
                                          <p:attrName>ppt_w</p:attrName>
                                        </p:attrNameLst>
                                      </p:cBhvr>
                                      <p:tavLst>
                                        <p:tav tm="0">
                                          <p:val>
                                            <p:fltVal val="0"/>
                                          </p:val>
                                        </p:tav>
                                        <p:tav tm="100000">
                                          <p:val>
                                            <p:strVal val="#ppt_w"/>
                                          </p:val>
                                        </p:tav>
                                      </p:tavLst>
                                    </p:anim>
                                    <p:anim calcmode="lin" valueType="num">
                                      <p:cBhvr>
                                        <p:cTn id="85" dur="250" fill="hold"/>
                                        <p:tgtEl>
                                          <p:spTgt spid="15"/>
                                        </p:tgtEl>
                                        <p:attrNameLst>
                                          <p:attrName>ppt_h</p:attrName>
                                        </p:attrNameLst>
                                      </p:cBhvr>
                                      <p:tavLst>
                                        <p:tav tm="0">
                                          <p:val>
                                            <p:fltVal val="0"/>
                                          </p:val>
                                        </p:tav>
                                        <p:tav tm="100000">
                                          <p:val>
                                            <p:strVal val="#ppt_h"/>
                                          </p:val>
                                        </p:tav>
                                      </p:tavLst>
                                    </p:anim>
                                    <p:animEffect transition="in" filter="fade">
                                      <p:cBhvr>
                                        <p:cTn id="86" dur="250"/>
                                        <p:tgtEl>
                                          <p:spTgt spid="15"/>
                                        </p:tgtEl>
                                      </p:cBhvr>
                                    </p:animEffect>
                                  </p:childTnLst>
                                </p:cTn>
                              </p:par>
                              <p:par>
                                <p:cTn id="87" presetID="6" presetClass="emph" presetSubtype="0" decel="100000" fill="hold" grpId="1" nodeType="withEffect">
                                  <p:stCondLst>
                                    <p:cond delay="200"/>
                                  </p:stCondLst>
                                  <p:childTnLst>
                                    <p:animScale>
                                      <p:cBhvr>
                                        <p:cTn id="88" dur="250" fill="hold"/>
                                        <p:tgtEl>
                                          <p:spTgt spid="15"/>
                                        </p:tgtEl>
                                      </p:cBhvr>
                                      <p:by x="110000" y="110000"/>
                                    </p:animScale>
                                  </p:childTnLst>
                                </p:cTn>
                              </p:par>
                              <p:par>
                                <p:cTn id="89" presetID="6" presetClass="emph" presetSubtype="0" decel="100000" fill="hold" grpId="2" nodeType="withEffect">
                                  <p:stCondLst>
                                    <p:cond delay="300"/>
                                  </p:stCondLst>
                                  <p:childTnLst>
                                    <p:animScale>
                                      <p:cBhvr>
                                        <p:cTn id="90" dur="250" fill="hold"/>
                                        <p:tgtEl>
                                          <p:spTgt spid="15"/>
                                        </p:tgtEl>
                                      </p:cBhvr>
                                      <p:by x="91000" y="91000"/>
                                    </p:animScale>
                                  </p:childTnLst>
                                </p:cTn>
                              </p:par>
                              <p:par>
                                <p:cTn id="91" presetID="12" presetClass="entr" presetSubtype="8"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additive="base">
                                        <p:cTn id="93" dur="500"/>
                                        <p:tgtEl>
                                          <p:spTgt spid="14"/>
                                        </p:tgtEl>
                                        <p:attrNameLst>
                                          <p:attrName>ppt_x</p:attrName>
                                        </p:attrNameLst>
                                      </p:cBhvr>
                                      <p:tavLst>
                                        <p:tav tm="0">
                                          <p:val>
                                            <p:strVal val="#ppt_x-#ppt_w*1.125000"/>
                                          </p:val>
                                        </p:tav>
                                        <p:tav tm="100000">
                                          <p:val>
                                            <p:strVal val="#ppt_x"/>
                                          </p:val>
                                        </p:tav>
                                      </p:tavLst>
                                    </p:anim>
                                    <p:animEffect transition="in" filter="wipe(right)">
                                      <p:cBhvr>
                                        <p:cTn id="94" dur="500"/>
                                        <p:tgtEl>
                                          <p:spTgt spid="14"/>
                                        </p:tgtEl>
                                      </p:cBhvr>
                                    </p:animEffect>
                                  </p:childTnLst>
                                </p:cTn>
                              </p:par>
                            </p:childTnLst>
                          </p:cTn>
                        </p:par>
                        <p:par>
                          <p:cTn id="95" fill="hold">
                            <p:stCondLst>
                              <p:cond delay="4800"/>
                            </p:stCondLst>
                            <p:childTnLst>
                              <p:par>
                                <p:cTn id="96" presetID="53" presetClass="entr" presetSubtype="16"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250" fill="hold"/>
                                        <p:tgtEl>
                                          <p:spTgt spid="16"/>
                                        </p:tgtEl>
                                        <p:attrNameLst>
                                          <p:attrName>ppt_w</p:attrName>
                                        </p:attrNameLst>
                                      </p:cBhvr>
                                      <p:tavLst>
                                        <p:tav tm="0">
                                          <p:val>
                                            <p:fltVal val="0"/>
                                          </p:val>
                                        </p:tav>
                                        <p:tav tm="100000">
                                          <p:val>
                                            <p:strVal val="#ppt_w"/>
                                          </p:val>
                                        </p:tav>
                                      </p:tavLst>
                                    </p:anim>
                                    <p:anim calcmode="lin" valueType="num">
                                      <p:cBhvr>
                                        <p:cTn id="99" dur="250" fill="hold"/>
                                        <p:tgtEl>
                                          <p:spTgt spid="16"/>
                                        </p:tgtEl>
                                        <p:attrNameLst>
                                          <p:attrName>ppt_h</p:attrName>
                                        </p:attrNameLst>
                                      </p:cBhvr>
                                      <p:tavLst>
                                        <p:tav tm="0">
                                          <p:val>
                                            <p:fltVal val="0"/>
                                          </p:val>
                                        </p:tav>
                                        <p:tav tm="100000">
                                          <p:val>
                                            <p:strVal val="#ppt_h"/>
                                          </p:val>
                                        </p:tav>
                                      </p:tavLst>
                                    </p:anim>
                                    <p:animEffect transition="in" filter="fade">
                                      <p:cBhvr>
                                        <p:cTn id="100" dur="250"/>
                                        <p:tgtEl>
                                          <p:spTgt spid="16"/>
                                        </p:tgtEl>
                                      </p:cBhvr>
                                    </p:animEffect>
                                  </p:childTnLst>
                                </p:cTn>
                              </p:par>
                              <p:par>
                                <p:cTn id="101" presetID="6" presetClass="emph" presetSubtype="0" decel="100000" fill="hold" grpId="1" nodeType="withEffect">
                                  <p:stCondLst>
                                    <p:cond delay="200"/>
                                  </p:stCondLst>
                                  <p:childTnLst>
                                    <p:animScale>
                                      <p:cBhvr>
                                        <p:cTn id="102" dur="250" fill="hold"/>
                                        <p:tgtEl>
                                          <p:spTgt spid="16"/>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16"/>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6" grpId="1"/>
      <p:bldP spid="6" grpId="2"/>
      <p:bldP spid="7" grpId="0" animBg="1"/>
      <p:bldP spid="8" grpId="0" animBg="1"/>
      <p:bldP spid="9" grpId="0"/>
      <p:bldP spid="9" grpId="1"/>
      <p:bldP spid="9" grpId="2"/>
      <p:bldP spid="10" grpId="0"/>
      <p:bldP spid="10" grpId="1"/>
      <p:bldP spid="10" grpId="2"/>
      <p:bldP spid="11" grpId="0"/>
      <p:bldP spid="11" grpId="1"/>
      <p:bldP spid="11" grpId="2"/>
      <p:bldP spid="12" grpId="0" animBg="1"/>
      <p:bldP spid="13" grpId="0"/>
      <p:bldP spid="13" grpId="1"/>
      <p:bldP spid="13" grpId="2"/>
      <p:bldP spid="14" grpId="0" animBg="1"/>
      <p:bldP spid="15" grpId="0"/>
      <p:bldP spid="15" grpId="1"/>
      <p:bldP spid="15" grpId="2"/>
      <p:bldP spid="16" grpId="0"/>
      <p:bldP spid="16" grpId="1"/>
      <p:bldP spid="1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6C4A8F9E-A31C-407F-9EA0-E2A803BE7ED1}"/>
              </a:ext>
            </a:extLst>
          </p:cNvPr>
          <p:cNvSpPr/>
          <p:nvPr/>
        </p:nvSpPr>
        <p:spPr>
          <a:xfrm>
            <a:off x="2499995" y="10725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5</a:t>
            </a:r>
          </a:p>
        </p:txBody>
      </p:sp>
      <p:sp>
        <p:nvSpPr>
          <p:cNvPr id="3" name="文本框 2">
            <a:extLst>
              <a:ext uri="{FF2B5EF4-FFF2-40B4-BE49-F238E27FC236}">
                <a16:creationId xmlns:a16="http://schemas.microsoft.com/office/drawing/2014/main" xmlns="" id="{F2E31BFE-5147-4F30-AEEE-9095F2C17F96}"/>
              </a:ext>
            </a:extLst>
          </p:cNvPr>
          <p:cNvSpPr txBox="1"/>
          <p:nvPr/>
        </p:nvSpPr>
        <p:spPr>
          <a:xfrm>
            <a:off x="4928658" y="14376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活动风采</a:t>
            </a:r>
          </a:p>
        </p:txBody>
      </p:sp>
    </p:spTree>
    <p:extLst>
      <p:ext uri="{BB962C8B-B14F-4D97-AF65-F5344CB8AC3E}">
        <p14:creationId xmlns:p14="http://schemas.microsoft.com/office/powerpoint/2010/main" val="235560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BA4D607-6750-4E75-8DED-74E08148BA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C9BF526D-AD1C-4332-996C-06EF17ACAB6E}"/>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活动风采</a:t>
            </a:r>
          </a:p>
        </p:txBody>
      </p:sp>
      <p:sp>
        <p:nvSpPr>
          <p:cNvPr id="4" name="矩形 3">
            <a:extLst>
              <a:ext uri="{FF2B5EF4-FFF2-40B4-BE49-F238E27FC236}">
                <a16:creationId xmlns:a16="http://schemas.microsoft.com/office/drawing/2014/main" xmlns="" id="{C3ED1188-55EE-4E2A-8970-16079CDDCB8F}"/>
              </a:ext>
            </a:extLst>
          </p:cNvPr>
          <p:cNvSpPr/>
          <p:nvPr/>
        </p:nvSpPr>
        <p:spPr>
          <a:xfrm>
            <a:off x="1573200" y="1743075"/>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DDD12A5-D3D1-4820-8422-EEC72977297B}"/>
              </a:ext>
            </a:extLst>
          </p:cNvPr>
          <p:cNvSpPr/>
          <p:nvPr/>
        </p:nvSpPr>
        <p:spPr>
          <a:xfrm>
            <a:off x="4954575" y="1743075"/>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35F86B0-AF61-4AEA-AA16-E1D8244C4F5B}"/>
              </a:ext>
            </a:extLst>
          </p:cNvPr>
          <p:cNvSpPr/>
          <p:nvPr/>
        </p:nvSpPr>
        <p:spPr>
          <a:xfrm>
            <a:off x="8269275" y="1743074"/>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23578426-FDCF-431E-9E5E-1FCD3E4FEA08}"/>
              </a:ext>
            </a:extLst>
          </p:cNvPr>
          <p:cNvPicPr>
            <a:picLocks noChangeAspect="1"/>
          </p:cNvPicPr>
          <p:nvPr/>
        </p:nvPicPr>
        <p:blipFill rotWithShape="1">
          <a:blip r:embed="rId3">
            <a:extLst>
              <a:ext uri="{28A0092B-C50C-407E-A947-70E740481C1C}">
                <a14:useLocalDpi xmlns:a14="http://schemas.microsoft.com/office/drawing/2010/main" val="0"/>
              </a:ext>
            </a:extLst>
          </a:blip>
          <a:srcRect l="10393" r="19382"/>
          <a:stretch/>
        </p:blipFill>
        <p:spPr>
          <a:xfrm>
            <a:off x="1762125" y="1978583"/>
            <a:ext cx="2381250" cy="2262655"/>
          </a:xfrm>
          <a:prstGeom prst="rect">
            <a:avLst/>
          </a:prstGeom>
        </p:spPr>
      </p:pic>
      <p:pic>
        <p:nvPicPr>
          <p:cNvPr id="8" name="图片 7">
            <a:extLst>
              <a:ext uri="{FF2B5EF4-FFF2-40B4-BE49-F238E27FC236}">
                <a16:creationId xmlns:a16="http://schemas.microsoft.com/office/drawing/2014/main" xmlns="" id="{C63C0E26-1DDB-4DA8-912F-F38DB26037F1}"/>
              </a:ext>
            </a:extLst>
          </p:cNvPr>
          <p:cNvPicPr>
            <a:picLocks noChangeAspect="1"/>
          </p:cNvPicPr>
          <p:nvPr/>
        </p:nvPicPr>
        <p:blipFill rotWithShape="1">
          <a:blip r:embed="rId4">
            <a:extLst>
              <a:ext uri="{28A0092B-C50C-407E-A947-70E740481C1C}">
                <a14:useLocalDpi xmlns:a14="http://schemas.microsoft.com/office/drawing/2010/main" val="0"/>
              </a:ext>
            </a:extLst>
          </a:blip>
          <a:srcRect l="10945" r="18894"/>
          <a:stretch/>
        </p:blipFill>
        <p:spPr>
          <a:xfrm>
            <a:off x="5130787" y="1978583"/>
            <a:ext cx="2381250" cy="2262655"/>
          </a:xfrm>
          <a:prstGeom prst="rect">
            <a:avLst/>
          </a:prstGeom>
        </p:spPr>
      </p:pic>
      <p:pic>
        <p:nvPicPr>
          <p:cNvPr id="9" name="图片 8">
            <a:extLst>
              <a:ext uri="{FF2B5EF4-FFF2-40B4-BE49-F238E27FC236}">
                <a16:creationId xmlns:a16="http://schemas.microsoft.com/office/drawing/2014/main" xmlns="" id="{51DDF868-B28A-47D9-8F15-C72359AE60B3}"/>
              </a:ext>
            </a:extLst>
          </p:cNvPr>
          <p:cNvPicPr>
            <a:picLocks noChangeAspect="1"/>
          </p:cNvPicPr>
          <p:nvPr/>
        </p:nvPicPr>
        <p:blipFill rotWithShape="1">
          <a:blip r:embed="rId5">
            <a:extLst>
              <a:ext uri="{28A0092B-C50C-407E-A947-70E740481C1C}">
                <a14:useLocalDpi xmlns:a14="http://schemas.microsoft.com/office/drawing/2010/main" val="0"/>
              </a:ext>
            </a:extLst>
          </a:blip>
          <a:srcRect l="7695" r="22271"/>
          <a:stretch/>
        </p:blipFill>
        <p:spPr>
          <a:xfrm>
            <a:off x="8445487" y="1978583"/>
            <a:ext cx="2381250" cy="2262655"/>
          </a:xfrm>
          <a:prstGeom prst="rect">
            <a:avLst/>
          </a:prstGeom>
        </p:spPr>
      </p:pic>
      <p:sp>
        <p:nvSpPr>
          <p:cNvPr id="10" name="文本框 9">
            <a:extLst>
              <a:ext uri="{FF2B5EF4-FFF2-40B4-BE49-F238E27FC236}">
                <a16:creationId xmlns:a16="http://schemas.microsoft.com/office/drawing/2014/main" xmlns="" id="{12FB61A2-BAB6-4867-B8C7-0C4BDAB13297}"/>
              </a:ext>
            </a:extLst>
          </p:cNvPr>
          <p:cNvSpPr txBox="1"/>
          <p:nvPr/>
        </p:nvSpPr>
        <p:spPr>
          <a:xfrm>
            <a:off x="1821807" y="4937264"/>
            <a:ext cx="7540191" cy="1200329"/>
          </a:xfrm>
          <a:prstGeom prst="rect">
            <a:avLst/>
          </a:prstGeom>
          <a:noFill/>
        </p:spPr>
        <p:txBody>
          <a:bodyPr wrap="square" rtlCol="0">
            <a:spAutoFit/>
          </a:bodyPr>
          <a:lstStyle/>
          <a:p>
            <a:r>
              <a:rPr lang="zh-CN" altLang="en-US" sz="2400" dirty="0">
                <a:solidFill>
                  <a:schemeClr val="bg1"/>
                </a:solidFill>
                <a:latin typeface="华康少女文字W5(P)" panose="040F0500000000000000" pitchFamily="82" charset="-122"/>
                <a:ea typeface="华康少女文字W5(P)" panose="040F0500000000000000" pitchFamily="82" charset="-122"/>
              </a:rPr>
              <a:t>经过前任会员共同的努力和奋斗，发展到现在有一定的影响力的社团，逐步由一个年轻的社团走向一个成熟，这当中有每一个会员艰辛的付出和汗水</a:t>
            </a:r>
          </a:p>
        </p:txBody>
      </p:sp>
    </p:spTree>
    <p:extLst>
      <p:ext uri="{BB962C8B-B14F-4D97-AF65-F5344CB8AC3E}">
        <p14:creationId xmlns:p14="http://schemas.microsoft.com/office/powerpoint/2010/main" val="167317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33A1509-0FDF-4BA7-A374-693FA2585F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B9FCB747-78F2-418A-979C-F4D71571DE9F}"/>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工作汇报</a:t>
            </a:r>
          </a:p>
        </p:txBody>
      </p:sp>
      <p:pic>
        <p:nvPicPr>
          <p:cNvPr id="4" name="图片 3">
            <a:extLst>
              <a:ext uri="{FF2B5EF4-FFF2-40B4-BE49-F238E27FC236}">
                <a16:creationId xmlns:a16="http://schemas.microsoft.com/office/drawing/2014/main" xmlns="" id="{AC95FD0E-DB2E-445D-BE75-A2F86470CF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425" y="2105025"/>
            <a:ext cx="2540000"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a:extLst>
              <a:ext uri="{FF2B5EF4-FFF2-40B4-BE49-F238E27FC236}">
                <a16:creationId xmlns:a16="http://schemas.microsoft.com/office/drawing/2014/main" xmlns="" id="{07E6FC39-B508-45D1-B949-3E60E2158E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8375" y="2105025"/>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a:extLst>
              <a:ext uri="{FF2B5EF4-FFF2-40B4-BE49-F238E27FC236}">
                <a16:creationId xmlns:a16="http://schemas.microsoft.com/office/drawing/2014/main" xmlns="" id="{203248B4-FC67-4845-8262-23D815EBDF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925" y="2105025"/>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文本框 6">
            <a:extLst>
              <a:ext uri="{FF2B5EF4-FFF2-40B4-BE49-F238E27FC236}">
                <a16:creationId xmlns:a16="http://schemas.microsoft.com/office/drawing/2014/main" xmlns="" id="{854FFAEC-2EA5-4B33-8096-96ACC034FF97}"/>
              </a:ext>
            </a:extLst>
          </p:cNvPr>
          <p:cNvSpPr txBox="1"/>
          <p:nvPr/>
        </p:nvSpPr>
        <p:spPr>
          <a:xfrm>
            <a:off x="1666944" y="4507705"/>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
        <p:nvSpPr>
          <p:cNvPr id="8" name="文本框 7">
            <a:extLst>
              <a:ext uri="{FF2B5EF4-FFF2-40B4-BE49-F238E27FC236}">
                <a16:creationId xmlns:a16="http://schemas.microsoft.com/office/drawing/2014/main" xmlns="" id="{354ACAE8-0EA4-44E6-898E-0B30C0D8008A}"/>
              </a:ext>
            </a:extLst>
          </p:cNvPr>
          <p:cNvSpPr txBox="1"/>
          <p:nvPr/>
        </p:nvSpPr>
        <p:spPr>
          <a:xfrm>
            <a:off x="4778375" y="443827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
        <p:nvSpPr>
          <p:cNvPr id="9" name="文本框 8">
            <a:extLst>
              <a:ext uri="{FF2B5EF4-FFF2-40B4-BE49-F238E27FC236}">
                <a16:creationId xmlns:a16="http://schemas.microsoft.com/office/drawing/2014/main" xmlns="" id="{1A14D40F-7827-44DF-BD2E-13F8D51A857E}"/>
              </a:ext>
            </a:extLst>
          </p:cNvPr>
          <p:cNvSpPr txBox="1"/>
          <p:nvPr/>
        </p:nvSpPr>
        <p:spPr>
          <a:xfrm>
            <a:off x="8034903" y="443827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Tree>
    <p:extLst>
      <p:ext uri="{BB962C8B-B14F-4D97-AF65-F5344CB8AC3E}">
        <p14:creationId xmlns:p14="http://schemas.microsoft.com/office/powerpoint/2010/main" val="239601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xmlns="" id="{F2AFD524-6131-45AF-AAB4-454873D21542}"/>
              </a:ext>
            </a:extLst>
          </p:cNvPr>
          <p:cNvSpPr/>
          <p:nvPr/>
        </p:nvSpPr>
        <p:spPr>
          <a:xfrm>
            <a:off x="1712595" y="7677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6</a:t>
            </a:r>
          </a:p>
        </p:txBody>
      </p:sp>
      <p:sp>
        <p:nvSpPr>
          <p:cNvPr id="5" name="文本框 4">
            <a:extLst>
              <a:ext uri="{FF2B5EF4-FFF2-40B4-BE49-F238E27FC236}">
                <a16:creationId xmlns:a16="http://schemas.microsoft.com/office/drawing/2014/main" xmlns="" id="{0B9DF4B3-790C-4C68-BB10-5F0CE63CB738}"/>
              </a:ext>
            </a:extLst>
          </p:cNvPr>
          <p:cNvSpPr txBox="1"/>
          <p:nvPr/>
        </p:nvSpPr>
        <p:spPr>
          <a:xfrm>
            <a:off x="4141258" y="1132830"/>
            <a:ext cx="6955750"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招新注意事项</a:t>
            </a:r>
          </a:p>
        </p:txBody>
      </p:sp>
    </p:spTree>
    <p:extLst>
      <p:ext uri="{BB962C8B-B14F-4D97-AF65-F5344CB8AC3E}">
        <p14:creationId xmlns:p14="http://schemas.microsoft.com/office/powerpoint/2010/main" val="203979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EB922EB-2464-4247-B7C1-6469D9FBB8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9FBDF10F-E061-49E0-B953-4F57DE29C5B9}"/>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招新要求</a:t>
            </a:r>
          </a:p>
        </p:txBody>
      </p:sp>
      <p:pic>
        <p:nvPicPr>
          <p:cNvPr id="4" name="图片 3">
            <a:extLst>
              <a:ext uri="{FF2B5EF4-FFF2-40B4-BE49-F238E27FC236}">
                <a16:creationId xmlns:a16="http://schemas.microsoft.com/office/drawing/2014/main" xmlns="" id="{914F55B2-1402-4D83-9C20-3DC191452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319" y="1597736"/>
            <a:ext cx="8305682" cy="5260264"/>
          </a:xfrm>
          <a:prstGeom prst="rect">
            <a:avLst/>
          </a:prstGeom>
        </p:spPr>
      </p:pic>
      <p:sp>
        <p:nvSpPr>
          <p:cNvPr id="5" name="文本框 4">
            <a:extLst>
              <a:ext uri="{FF2B5EF4-FFF2-40B4-BE49-F238E27FC236}">
                <a16:creationId xmlns:a16="http://schemas.microsoft.com/office/drawing/2014/main" xmlns="" id="{FAB6C624-9875-4C10-9F4F-1564177D1D19}"/>
              </a:ext>
            </a:extLst>
          </p:cNvPr>
          <p:cNvSpPr txBox="1"/>
          <p:nvPr/>
        </p:nvSpPr>
        <p:spPr>
          <a:xfrm>
            <a:off x="3154395" y="2745423"/>
            <a:ext cx="5900420" cy="2677656"/>
          </a:xfrm>
          <a:prstGeom prst="rect">
            <a:avLst/>
          </a:prstGeom>
          <a:noFill/>
        </p:spPr>
        <p:txBody>
          <a:bodyPr wrap="square" rtlCol="0" anchor="t">
            <a:spAutoFit/>
          </a:bodyPr>
          <a:lstStyle/>
          <a:p>
            <a:r>
              <a:rPr lang="zh-CN" altLang="en-US" sz="2400" dirty="0">
                <a:ln/>
                <a:solidFill>
                  <a:srgbClr val="FF9409"/>
                </a:solidFill>
                <a:effectLst>
                  <a:outerShdw blurRad="38100" dist="25400" dir="5400000" algn="ctr" rotWithShape="0">
                    <a:srgbClr val="6E747A">
                      <a:alpha val="43000"/>
                    </a:srgbClr>
                  </a:outerShdw>
                </a:effectLst>
                <a:latin typeface="华康少女文字W5(P)" panose="040F0500000000000000" pitchFamily="82" charset="-122"/>
                <a:ea typeface="华康少女文字W5(P)" panose="040F0500000000000000" pitchFamily="82" charset="-122"/>
              </a:rPr>
              <a:t>虽然对一些活动有相对成熟的经验，但也不会固步自封，在我们的工作理念中，最后四个字是“助人自助”，这也是我们工作的最终目的，传播心理健康知识不是最重要的，让学生学会运用心理健康知识解决自身问题才是重中之重，我们意识到这一点，社团的发展也在践行，我们很期待。</a:t>
            </a:r>
          </a:p>
        </p:txBody>
      </p:sp>
    </p:spTree>
    <p:extLst>
      <p:ext uri="{BB962C8B-B14F-4D97-AF65-F5344CB8AC3E}">
        <p14:creationId xmlns:p14="http://schemas.microsoft.com/office/powerpoint/2010/main" val="12185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0210853-E1D2-49A7-85BD-8B77209B45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4" name="文本框 3">
            <a:extLst>
              <a:ext uri="{FF2B5EF4-FFF2-40B4-BE49-F238E27FC236}">
                <a16:creationId xmlns:a16="http://schemas.microsoft.com/office/drawing/2014/main" xmlns="" id="{EB27BD19-1CE5-4CAA-B8CE-1151B5FA610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协会宣言</a:t>
            </a:r>
          </a:p>
        </p:txBody>
      </p:sp>
      <p:sp>
        <p:nvSpPr>
          <p:cNvPr id="5" name="Text Box 3">
            <a:extLst>
              <a:ext uri="{FF2B5EF4-FFF2-40B4-BE49-F238E27FC236}">
                <a16:creationId xmlns:a16="http://schemas.microsoft.com/office/drawing/2014/main" xmlns="" id="{46E9DE8A-AE5F-416D-9E4D-91F5EAB85729}"/>
              </a:ext>
            </a:extLst>
          </p:cNvPr>
          <p:cNvSpPr>
            <a:spLocks noChangeArrowheads="1"/>
          </p:cNvSpPr>
          <p:nvPr/>
        </p:nvSpPr>
        <p:spPr bwMode="auto">
          <a:xfrm>
            <a:off x="2525569" y="2092599"/>
            <a:ext cx="7534560" cy="331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lnSpc>
                <a:spcPct val="200000"/>
              </a:lnSpc>
            </a:pPr>
            <a:r>
              <a:rPr dirty="0">
                <a:solidFill>
                  <a:schemeClr val="bg1"/>
                </a:solidFill>
                <a:latin typeface="华康少女文字W5(P)" panose="040F0500000000000000" pitchFamily="82" charset="-122"/>
                <a:ea typeface="华康少女文字W5(P)" panose="040F0500000000000000" pitchFamily="82" charset="-122"/>
              </a:rPr>
              <a:t>社团口号：以吾命护吾兄弟之情.以吾血捍我帮会之谊；社团宣言：兄弟是我们一生的依靠！；我们不畏惧一切艰难.因为我们身边依然有我们的兄弟；我们不退缩一切困苦,因为我们身上依然批负欲血狼团；没有永远的朋友，只有永远的兄弟；让我们歃血为盟，让我们同甘共苦，让我们肝胆相照，；让我们的身体，流淌勇者的血液，让我们的灵魂，接受；让我们一起，实现这个美丽的梦想！；</a:t>
            </a:r>
          </a:p>
        </p:txBody>
      </p:sp>
    </p:spTree>
    <p:extLst>
      <p:ext uri="{BB962C8B-B14F-4D97-AF65-F5344CB8AC3E}">
        <p14:creationId xmlns:p14="http://schemas.microsoft.com/office/powerpoint/2010/main" val="394440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E071F71-1216-4ED7-8145-F5C0B8B81D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C334FC97-182F-4F9E-AF45-42C249FA55D2}"/>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招新时间</a:t>
            </a:r>
          </a:p>
        </p:txBody>
      </p:sp>
      <p:sp>
        <p:nvSpPr>
          <p:cNvPr id="4" name="矩形 3">
            <a:extLst>
              <a:ext uri="{FF2B5EF4-FFF2-40B4-BE49-F238E27FC236}">
                <a16:creationId xmlns:a16="http://schemas.microsoft.com/office/drawing/2014/main" xmlns="" id="{1F4C4E0F-2B81-425A-A5C1-62348EDF2BD2}"/>
              </a:ext>
            </a:extLst>
          </p:cNvPr>
          <p:cNvSpPr/>
          <p:nvPr/>
        </p:nvSpPr>
        <p:spPr>
          <a:xfrm>
            <a:off x="4561710" y="3508999"/>
            <a:ext cx="5555749" cy="781689"/>
          </a:xfrm>
          <a:prstGeom prst="rect">
            <a:avLst/>
          </a:prstGeom>
        </p:spPr>
        <p:txBody>
          <a:bodyPr wrap="square">
            <a:spAutoFit/>
          </a:bodyPr>
          <a:lstStyle/>
          <a:p>
            <a:pPr>
              <a:lnSpc>
                <a:spcPct val="120000"/>
              </a:lnSpc>
            </a:pPr>
            <a:r>
              <a:rPr lang="en-US" altLang="zh-CN" sz="3733" dirty="0">
                <a:solidFill>
                  <a:schemeClr val="bg1"/>
                </a:solidFill>
                <a:latin typeface="华康少女文字W5(P)" panose="040F0500000000000000" pitchFamily="82" charset="-122"/>
                <a:ea typeface="华康少女文字W5(P)" panose="040F0500000000000000" pitchFamily="82" charset="-122"/>
              </a:rPr>
              <a:t>QQ 308000000</a:t>
            </a:r>
            <a:endParaRPr lang="zh-CN" altLang="en-US" sz="3733" dirty="0">
              <a:solidFill>
                <a:schemeClr val="bg1"/>
              </a:solidFill>
              <a:latin typeface="华康少女文字W5(P)" panose="040F0500000000000000" pitchFamily="82" charset="-122"/>
              <a:ea typeface="华康少女文字W5(P)" panose="040F0500000000000000" pitchFamily="82" charset="-122"/>
            </a:endParaRPr>
          </a:p>
        </p:txBody>
      </p:sp>
      <p:sp>
        <p:nvSpPr>
          <p:cNvPr id="5" name="文本框 4">
            <a:extLst>
              <a:ext uri="{FF2B5EF4-FFF2-40B4-BE49-F238E27FC236}">
                <a16:creationId xmlns:a16="http://schemas.microsoft.com/office/drawing/2014/main" xmlns="" id="{7F3B61CC-CFB5-44CA-9077-EAAEBE952A91}"/>
              </a:ext>
            </a:extLst>
          </p:cNvPr>
          <p:cNvSpPr txBox="1"/>
          <p:nvPr/>
        </p:nvSpPr>
        <p:spPr>
          <a:xfrm>
            <a:off x="4493090" y="1741780"/>
            <a:ext cx="6149510" cy="781689"/>
          </a:xfrm>
          <a:prstGeom prst="rect">
            <a:avLst/>
          </a:prstGeom>
          <a:noFill/>
        </p:spPr>
        <p:txBody>
          <a:bodyPr wrap="square" rtlCol="0">
            <a:spAutoFit/>
          </a:bodyPr>
          <a:lstStyle/>
          <a:p>
            <a:pPr>
              <a:lnSpc>
                <a:spcPct val="120000"/>
              </a:lnSpc>
            </a:pPr>
            <a:r>
              <a:rPr lang="en-US" altLang="zh-CN" sz="3733" dirty="0">
                <a:solidFill>
                  <a:schemeClr val="bg1"/>
                </a:solidFill>
                <a:latin typeface="华康少女文字W5(P)" panose="040F0500000000000000" pitchFamily="82" charset="-122"/>
                <a:ea typeface="华康少女文字W5(P)" panose="040F0500000000000000" pitchFamily="82" charset="-122"/>
              </a:rPr>
              <a:t>201x</a:t>
            </a:r>
            <a:r>
              <a:rPr lang="zh-CN" altLang="en-US" sz="3733" dirty="0">
                <a:solidFill>
                  <a:schemeClr val="bg1"/>
                </a:solidFill>
                <a:latin typeface="华康少女文字W5(P)" panose="040F0500000000000000" pitchFamily="82" charset="-122"/>
                <a:ea typeface="华康少女文字W5(P)" panose="040F0500000000000000" pitchFamily="82" charset="-122"/>
              </a:rPr>
              <a:t>年</a:t>
            </a:r>
            <a:r>
              <a:rPr lang="en-US" altLang="zh-CN" sz="3733" dirty="0">
                <a:solidFill>
                  <a:schemeClr val="bg1"/>
                </a:solidFill>
                <a:latin typeface="华康少女文字W5(P)" panose="040F0500000000000000" pitchFamily="82" charset="-122"/>
                <a:ea typeface="华康少女文字W5(P)" panose="040F0500000000000000" pitchFamily="82" charset="-122"/>
              </a:rPr>
              <a:t>9</a:t>
            </a:r>
            <a:r>
              <a:rPr lang="zh-CN" altLang="en-US" sz="3733" dirty="0">
                <a:solidFill>
                  <a:schemeClr val="bg1"/>
                </a:solidFill>
                <a:latin typeface="华康少女文字W5(P)" panose="040F0500000000000000" pitchFamily="82" charset="-122"/>
                <a:ea typeface="华康少女文字W5(P)" panose="040F0500000000000000" pitchFamily="82" charset="-122"/>
              </a:rPr>
              <a:t>月</a:t>
            </a:r>
            <a:r>
              <a:rPr lang="en-US" altLang="zh-CN" sz="3733" dirty="0">
                <a:solidFill>
                  <a:schemeClr val="bg1"/>
                </a:solidFill>
                <a:latin typeface="华康少女文字W5(P)" panose="040F0500000000000000" pitchFamily="82" charset="-122"/>
                <a:ea typeface="华康少女文字W5(P)" panose="040F0500000000000000" pitchFamily="82" charset="-122"/>
              </a:rPr>
              <a:t>15</a:t>
            </a:r>
            <a:r>
              <a:rPr lang="zh-CN" altLang="en-US" sz="3733" dirty="0">
                <a:solidFill>
                  <a:schemeClr val="bg1"/>
                </a:solidFill>
                <a:latin typeface="华康少女文字W5(P)" panose="040F0500000000000000" pitchFamily="82" charset="-122"/>
                <a:ea typeface="华康少女文字W5(P)" panose="040F0500000000000000" pitchFamily="82" charset="-122"/>
              </a:rPr>
              <a:t>日</a:t>
            </a:r>
          </a:p>
        </p:txBody>
      </p:sp>
      <p:sp>
        <p:nvSpPr>
          <p:cNvPr id="6" name="文本框 5">
            <a:extLst>
              <a:ext uri="{FF2B5EF4-FFF2-40B4-BE49-F238E27FC236}">
                <a16:creationId xmlns:a16="http://schemas.microsoft.com/office/drawing/2014/main" xmlns="" id="{A2804125-4BDD-4511-AB21-412F1C07F3D3}"/>
              </a:ext>
            </a:extLst>
          </p:cNvPr>
          <p:cNvSpPr txBox="1"/>
          <p:nvPr/>
        </p:nvSpPr>
        <p:spPr>
          <a:xfrm>
            <a:off x="2161710" y="2676758"/>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招新地点：</a:t>
            </a:r>
          </a:p>
        </p:txBody>
      </p:sp>
      <p:sp>
        <p:nvSpPr>
          <p:cNvPr id="7" name="文本框 6">
            <a:extLst>
              <a:ext uri="{FF2B5EF4-FFF2-40B4-BE49-F238E27FC236}">
                <a16:creationId xmlns:a16="http://schemas.microsoft.com/office/drawing/2014/main" xmlns="" id="{CB50D22A-C827-4F3F-8700-9E6B8DA22732}"/>
              </a:ext>
            </a:extLst>
          </p:cNvPr>
          <p:cNvSpPr txBox="1"/>
          <p:nvPr/>
        </p:nvSpPr>
        <p:spPr>
          <a:xfrm>
            <a:off x="2161710" y="3590703"/>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联系方式：</a:t>
            </a:r>
          </a:p>
        </p:txBody>
      </p:sp>
      <p:sp>
        <p:nvSpPr>
          <p:cNvPr id="8" name="文本框 7">
            <a:extLst>
              <a:ext uri="{FF2B5EF4-FFF2-40B4-BE49-F238E27FC236}">
                <a16:creationId xmlns:a16="http://schemas.microsoft.com/office/drawing/2014/main" xmlns="" id="{3209C457-A191-48D4-ADDB-891ABE0067FE}"/>
              </a:ext>
            </a:extLst>
          </p:cNvPr>
          <p:cNvSpPr txBox="1"/>
          <p:nvPr/>
        </p:nvSpPr>
        <p:spPr>
          <a:xfrm>
            <a:off x="4493091" y="2647228"/>
            <a:ext cx="5985112" cy="683264"/>
          </a:xfrm>
          <a:prstGeom prst="rect">
            <a:avLst/>
          </a:prstGeom>
          <a:noFill/>
        </p:spPr>
        <p:txBody>
          <a:bodyPr wrap="square" rtlCol="0">
            <a:spAutoFit/>
          </a:bodyPr>
          <a:lstStyle/>
          <a:p>
            <a:pPr>
              <a:lnSpc>
                <a:spcPct val="120000"/>
              </a:lnSpc>
            </a:pPr>
            <a:r>
              <a:rPr lang="zh-CN" altLang="en-US" sz="3200" dirty="0">
                <a:solidFill>
                  <a:schemeClr val="bg1"/>
                </a:solidFill>
                <a:latin typeface="华康少女文字W5(P)" panose="040F0500000000000000" pitchFamily="82" charset="-122"/>
                <a:ea typeface="华康少女文字W5(P)" panose="040F0500000000000000" pitchFamily="82" charset="-122"/>
              </a:rPr>
              <a:t>人教楼</a:t>
            </a:r>
            <a:r>
              <a:rPr lang="en-US" altLang="zh-CN" sz="3200" dirty="0">
                <a:solidFill>
                  <a:schemeClr val="bg1"/>
                </a:solidFill>
                <a:latin typeface="华康少女文字W5(P)" panose="040F0500000000000000" pitchFamily="82" charset="-122"/>
                <a:ea typeface="华康少女文字W5(P)" panose="040F0500000000000000" pitchFamily="82" charset="-122"/>
              </a:rPr>
              <a:t>302</a:t>
            </a:r>
            <a:r>
              <a:rPr lang="zh-CN" altLang="en-US" sz="3200" dirty="0">
                <a:solidFill>
                  <a:schemeClr val="bg1"/>
                </a:solidFill>
                <a:latin typeface="华康少女文字W5(P)" panose="040F0500000000000000" pitchFamily="82" charset="-122"/>
                <a:ea typeface="华康少女文字W5(P)" panose="040F0500000000000000" pitchFamily="82" charset="-122"/>
              </a:rPr>
              <a:t>室</a:t>
            </a:r>
          </a:p>
        </p:txBody>
      </p:sp>
      <p:sp>
        <p:nvSpPr>
          <p:cNvPr id="9" name="文本框 8">
            <a:extLst>
              <a:ext uri="{FF2B5EF4-FFF2-40B4-BE49-F238E27FC236}">
                <a16:creationId xmlns:a16="http://schemas.microsoft.com/office/drawing/2014/main" xmlns="" id="{574F26B5-E078-44DC-92B2-64D282C28DCA}"/>
              </a:ext>
            </a:extLst>
          </p:cNvPr>
          <p:cNvSpPr txBox="1"/>
          <p:nvPr/>
        </p:nvSpPr>
        <p:spPr>
          <a:xfrm>
            <a:off x="2161710" y="1865539"/>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招新时间：</a:t>
            </a:r>
          </a:p>
        </p:txBody>
      </p:sp>
    </p:spTree>
    <p:extLst>
      <p:ext uri="{BB962C8B-B14F-4D97-AF65-F5344CB8AC3E}">
        <p14:creationId xmlns:p14="http://schemas.microsoft.com/office/powerpoint/2010/main" val="76645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7CF4262D-FE61-40A8-8D81-806164CD2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323" y="0"/>
            <a:ext cx="7318072" cy="3912177"/>
          </a:xfrm>
          <a:prstGeom prst="rect">
            <a:avLst/>
          </a:prstGeom>
        </p:spPr>
      </p:pic>
    </p:spTree>
    <p:extLst>
      <p:ext uri="{BB962C8B-B14F-4D97-AF65-F5344CB8AC3E}">
        <p14:creationId xmlns:p14="http://schemas.microsoft.com/office/powerpoint/2010/main" val="2564964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defTabSz="914400">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http://www.ypppt.com/article/2017/3361.html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03467"/>
            <a:ext cx="3097036" cy="646232"/>
          </a:xfrm>
          <a:prstGeom prst="rect">
            <a:avLst/>
          </a:prstGeom>
        </p:spPr>
      </p:pic>
    </p:spTree>
    <p:extLst>
      <p:ext uri="{BB962C8B-B14F-4D97-AF65-F5344CB8AC3E}">
        <p14:creationId xmlns:p14="http://schemas.microsoft.com/office/powerpoint/2010/main" val="13481115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57179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761F4DAB-F870-43C8-9E4F-050E09C32E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99D3B188-AFC9-4F42-84BB-BCE753A7989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目录</a:t>
            </a:r>
          </a:p>
        </p:txBody>
      </p:sp>
      <p:sp>
        <p:nvSpPr>
          <p:cNvPr id="4" name="圆角矩形 1">
            <a:extLst>
              <a:ext uri="{FF2B5EF4-FFF2-40B4-BE49-F238E27FC236}">
                <a16:creationId xmlns:a16="http://schemas.microsoft.com/office/drawing/2014/main" xmlns="" id="{506D0A81-1366-4A8E-A40E-1981FC386287}"/>
              </a:ext>
            </a:extLst>
          </p:cNvPr>
          <p:cNvSpPr/>
          <p:nvPr/>
        </p:nvSpPr>
        <p:spPr>
          <a:xfrm>
            <a:off x="2665095" y="22790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1</a:t>
            </a:r>
          </a:p>
        </p:txBody>
      </p:sp>
      <p:sp>
        <p:nvSpPr>
          <p:cNvPr id="5" name="圆角矩形 3">
            <a:extLst>
              <a:ext uri="{FF2B5EF4-FFF2-40B4-BE49-F238E27FC236}">
                <a16:creationId xmlns:a16="http://schemas.microsoft.com/office/drawing/2014/main" xmlns="" id="{3A0871BC-8B08-41DA-9C7F-43ABA3BCDB6B}"/>
              </a:ext>
            </a:extLst>
          </p:cNvPr>
          <p:cNvSpPr/>
          <p:nvPr/>
        </p:nvSpPr>
        <p:spPr>
          <a:xfrm>
            <a:off x="2665095" y="33331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3</a:t>
            </a:r>
          </a:p>
        </p:txBody>
      </p:sp>
      <p:sp>
        <p:nvSpPr>
          <p:cNvPr id="7" name="圆角矩形 5">
            <a:extLst>
              <a:ext uri="{FF2B5EF4-FFF2-40B4-BE49-F238E27FC236}">
                <a16:creationId xmlns:a16="http://schemas.microsoft.com/office/drawing/2014/main" xmlns="" id="{095626AE-53BB-4E21-93CF-BC71815AFD1B}"/>
              </a:ext>
            </a:extLst>
          </p:cNvPr>
          <p:cNvSpPr/>
          <p:nvPr/>
        </p:nvSpPr>
        <p:spPr>
          <a:xfrm>
            <a:off x="6696922" y="4390602"/>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6</a:t>
            </a:r>
          </a:p>
        </p:txBody>
      </p:sp>
      <p:sp>
        <p:nvSpPr>
          <p:cNvPr id="8" name="圆角矩形 6">
            <a:extLst>
              <a:ext uri="{FF2B5EF4-FFF2-40B4-BE49-F238E27FC236}">
                <a16:creationId xmlns:a16="http://schemas.microsoft.com/office/drawing/2014/main" xmlns="" id="{647D0480-43CB-44B4-807F-5C3D8CA400F0}"/>
              </a:ext>
            </a:extLst>
          </p:cNvPr>
          <p:cNvSpPr/>
          <p:nvPr/>
        </p:nvSpPr>
        <p:spPr>
          <a:xfrm>
            <a:off x="6696922" y="33331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4</a:t>
            </a:r>
          </a:p>
        </p:txBody>
      </p:sp>
      <p:sp>
        <p:nvSpPr>
          <p:cNvPr id="9" name="圆角矩形 7">
            <a:extLst>
              <a:ext uri="{FF2B5EF4-FFF2-40B4-BE49-F238E27FC236}">
                <a16:creationId xmlns:a16="http://schemas.microsoft.com/office/drawing/2014/main" xmlns="" id="{9BA1DDB3-600D-45D1-A6AB-C41DDB46547C}"/>
              </a:ext>
            </a:extLst>
          </p:cNvPr>
          <p:cNvSpPr/>
          <p:nvPr/>
        </p:nvSpPr>
        <p:spPr>
          <a:xfrm>
            <a:off x="6696922" y="22790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2</a:t>
            </a:r>
          </a:p>
        </p:txBody>
      </p:sp>
      <p:sp>
        <p:nvSpPr>
          <p:cNvPr id="10" name="圆角矩形 8">
            <a:extLst>
              <a:ext uri="{FF2B5EF4-FFF2-40B4-BE49-F238E27FC236}">
                <a16:creationId xmlns:a16="http://schemas.microsoft.com/office/drawing/2014/main" xmlns="" id="{5E19078C-04A4-4DCC-8AF0-5FB02B892AFB}"/>
              </a:ext>
            </a:extLst>
          </p:cNvPr>
          <p:cNvSpPr/>
          <p:nvPr/>
        </p:nvSpPr>
        <p:spPr>
          <a:xfrm>
            <a:off x="2665095" y="4390602"/>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5</a:t>
            </a:r>
          </a:p>
        </p:txBody>
      </p:sp>
      <p:sp>
        <p:nvSpPr>
          <p:cNvPr id="11" name="文本框 10">
            <a:extLst>
              <a:ext uri="{FF2B5EF4-FFF2-40B4-BE49-F238E27FC236}">
                <a16:creationId xmlns:a16="http://schemas.microsoft.com/office/drawing/2014/main" xmlns="" id="{5738BDDE-4B08-4540-9818-7468F01A2AA5}"/>
              </a:ext>
            </a:extLst>
          </p:cNvPr>
          <p:cNvSpPr txBox="1"/>
          <p:nvPr/>
        </p:nvSpPr>
        <p:spPr>
          <a:xfrm>
            <a:off x="3855508" y="2379769"/>
            <a:ext cx="1415772" cy="461665"/>
          </a:xfrm>
          <a:prstGeom prst="rect">
            <a:avLst/>
          </a:prstGeom>
          <a:noFill/>
        </p:spPr>
        <p:txBody>
          <a:bodyPr wrap="none" rtlCol="0">
            <a:spAutoFit/>
          </a:bodyPr>
          <a:lstStyle/>
          <a:p>
            <a:r>
              <a:rPr lang="zh-CN" altLang="en-US" sz="2400" dirty="0">
                <a:solidFill>
                  <a:schemeClr val="bg1"/>
                </a:solidFill>
                <a:latin typeface="华康少女文字W5(P)" panose="040F0500000000000000" pitchFamily="82" charset="-122"/>
                <a:ea typeface="华康少女文字W5(P)" panose="040F0500000000000000" pitchFamily="82" charset="-122"/>
              </a:rPr>
              <a:t>协会简介</a:t>
            </a:r>
          </a:p>
        </p:txBody>
      </p:sp>
      <p:sp>
        <p:nvSpPr>
          <p:cNvPr id="12" name="文本框 11">
            <a:extLst>
              <a:ext uri="{FF2B5EF4-FFF2-40B4-BE49-F238E27FC236}">
                <a16:creationId xmlns:a16="http://schemas.microsoft.com/office/drawing/2014/main" xmlns="" id="{F15D88E5-C74B-4AE3-9E6C-5B39889BC179}"/>
              </a:ext>
            </a:extLst>
          </p:cNvPr>
          <p:cNvSpPr txBox="1"/>
          <p:nvPr/>
        </p:nvSpPr>
        <p:spPr>
          <a:xfrm>
            <a:off x="7806903" y="2380616"/>
            <a:ext cx="2031325"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部门成员介绍</a:t>
            </a:r>
          </a:p>
        </p:txBody>
      </p:sp>
      <p:sp>
        <p:nvSpPr>
          <p:cNvPr id="13" name="文本框 12">
            <a:extLst>
              <a:ext uri="{FF2B5EF4-FFF2-40B4-BE49-F238E27FC236}">
                <a16:creationId xmlns:a16="http://schemas.microsoft.com/office/drawing/2014/main" xmlns="" id="{4E20CECC-8F58-4C8D-B58D-49694EA80B94}"/>
              </a:ext>
            </a:extLst>
          </p:cNvPr>
          <p:cNvSpPr txBox="1"/>
          <p:nvPr/>
        </p:nvSpPr>
        <p:spPr>
          <a:xfrm>
            <a:off x="3855508" y="3461809"/>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协会特色</a:t>
            </a:r>
          </a:p>
        </p:txBody>
      </p:sp>
      <p:sp>
        <p:nvSpPr>
          <p:cNvPr id="14" name="文本框 13">
            <a:extLst>
              <a:ext uri="{FF2B5EF4-FFF2-40B4-BE49-F238E27FC236}">
                <a16:creationId xmlns:a16="http://schemas.microsoft.com/office/drawing/2014/main" xmlns="" id="{721BEF60-522F-4F8C-8189-533EF49E46BD}"/>
              </a:ext>
            </a:extLst>
          </p:cNvPr>
          <p:cNvSpPr txBox="1"/>
          <p:nvPr/>
        </p:nvSpPr>
        <p:spPr>
          <a:xfrm>
            <a:off x="7936442" y="3461809"/>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组织建设</a:t>
            </a:r>
          </a:p>
        </p:txBody>
      </p:sp>
      <p:sp>
        <p:nvSpPr>
          <p:cNvPr id="15" name="文本框 14">
            <a:extLst>
              <a:ext uri="{FF2B5EF4-FFF2-40B4-BE49-F238E27FC236}">
                <a16:creationId xmlns:a16="http://schemas.microsoft.com/office/drawing/2014/main" xmlns="" id="{4EE9EDC0-1D0E-4D25-B75B-A9DBD51B68F7}"/>
              </a:ext>
            </a:extLst>
          </p:cNvPr>
          <p:cNvSpPr txBox="1"/>
          <p:nvPr/>
        </p:nvSpPr>
        <p:spPr>
          <a:xfrm>
            <a:off x="3968115" y="4492203"/>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活动风采</a:t>
            </a:r>
          </a:p>
        </p:txBody>
      </p:sp>
      <p:sp>
        <p:nvSpPr>
          <p:cNvPr id="16" name="文本框 15">
            <a:extLst>
              <a:ext uri="{FF2B5EF4-FFF2-40B4-BE49-F238E27FC236}">
                <a16:creationId xmlns:a16="http://schemas.microsoft.com/office/drawing/2014/main" xmlns="" id="{F48740CF-FDB8-41A6-9F16-7146BBBBE580}"/>
              </a:ext>
            </a:extLst>
          </p:cNvPr>
          <p:cNvSpPr txBox="1"/>
          <p:nvPr/>
        </p:nvSpPr>
        <p:spPr>
          <a:xfrm>
            <a:off x="8035503" y="4491356"/>
            <a:ext cx="2031325"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招新注意事项</a:t>
            </a:r>
          </a:p>
        </p:txBody>
      </p:sp>
    </p:spTree>
    <p:extLst>
      <p:ext uri="{BB962C8B-B14F-4D97-AF65-F5344CB8AC3E}">
        <p14:creationId xmlns:p14="http://schemas.microsoft.com/office/powerpoint/2010/main" val="188494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C55B8348-01F1-46E3-86B6-FC0810DB7459}"/>
              </a:ext>
            </a:extLst>
          </p:cNvPr>
          <p:cNvSpPr/>
          <p:nvPr/>
        </p:nvSpPr>
        <p:spPr>
          <a:xfrm>
            <a:off x="2157095" y="9836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1</a:t>
            </a:r>
          </a:p>
        </p:txBody>
      </p:sp>
      <p:sp>
        <p:nvSpPr>
          <p:cNvPr id="3" name="文本框 2">
            <a:extLst>
              <a:ext uri="{FF2B5EF4-FFF2-40B4-BE49-F238E27FC236}">
                <a16:creationId xmlns:a16="http://schemas.microsoft.com/office/drawing/2014/main" xmlns="" id="{565E910B-4D86-4D34-A17A-9CE209C4830D}"/>
              </a:ext>
            </a:extLst>
          </p:cNvPr>
          <p:cNvSpPr txBox="1"/>
          <p:nvPr/>
        </p:nvSpPr>
        <p:spPr>
          <a:xfrm>
            <a:off x="4585758" y="13487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协会简介</a:t>
            </a:r>
          </a:p>
        </p:txBody>
      </p:sp>
    </p:spTree>
    <p:extLst>
      <p:ext uri="{BB962C8B-B14F-4D97-AF65-F5344CB8AC3E}">
        <p14:creationId xmlns:p14="http://schemas.microsoft.com/office/powerpoint/2010/main" val="212667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8E0E165-9F55-4CB1-B8D4-A39211100D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164C0752-9415-413C-9070-E7B11C3D28A0}"/>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协会简介</a:t>
            </a:r>
          </a:p>
        </p:txBody>
      </p:sp>
      <p:sp>
        <p:nvSpPr>
          <p:cNvPr id="4" name="Text Box 3">
            <a:extLst>
              <a:ext uri="{FF2B5EF4-FFF2-40B4-BE49-F238E27FC236}">
                <a16:creationId xmlns:a16="http://schemas.microsoft.com/office/drawing/2014/main" xmlns="" id="{6393B16E-659C-488B-9F2E-FC9E9D4A6D23}"/>
              </a:ext>
            </a:extLst>
          </p:cNvPr>
          <p:cNvSpPr>
            <a:spLocks noChangeArrowheads="1"/>
          </p:cNvSpPr>
          <p:nvPr/>
        </p:nvSpPr>
        <p:spPr bwMode="auto">
          <a:xfrm>
            <a:off x="1257300" y="1974159"/>
            <a:ext cx="1027429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dirty="0">
                <a:solidFill>
                  <a:schemeClr val="bg1"/>
                </a:solidFill>
                <a:latin typeface="华康少女文字W5(P)" panose="040F0500000000000000" pitchFamily="82" charset="-122"/>
                <a:ea typeface="华康少女文字W5(P)" panose="040F0500000000000000" pitchFamily="82" charset="-122"/>
              </a:rPr>
              <a:t>工业学院大学生心理协会正式成立于</a:t>
            </a:r>
            <a:r>
              <a:rPr lang="en-US" altLang="zh-CN" dirty="0">
                <a:solidFill>
                  <a:schemeClr val="bg1"/>
                </a:solidFill>
                <a:latin typeface="华康少女文字W5(P)" panose="040F0500000000000000" pitchFamily="82" charset="-122"/>
                <a:ea typeface="华康少女文字W5(P)" panose="040F0500000000000000" pitchFamily="82" charset="-122"/>
              </a:rPr>
              <a:t>2005</a:t>
            </a:r>
            <a:r>
              <a:rPr lang="zh-CN" altLang="en-US" dirty="0">
                <a:solidFill>
                  <a:schemeClr val="bg1"/>
                </a:solidFill>
                <a:latin typeface="华康少女文字W5(P)" panose="040F0500000000000000" pitchFamily="82" charset="-122"/>
                <a:ea typeface="华康少女文字W5(P)" panose="040F0500000000000000" pitchFamily="82" charset="-122"/>
              </a:rPr>
              <a:t>年</a:t>
            </a:r>
            <a:r>
              <a:rPr lang="en-US" altLang="zh-CN" dirty="0">
                <a:solidFill>
                  <a:schemeClr val="bg1"/>
                </a:solidFill>
                <a:latin typeface="华康少女文字W5(P)" panose="040F0500000000000000" pitchFamily="82" charset="-122"/>
                <a:ea typeface="华康少女文字W5(P)" panose="040F0500000000000000" pitchFamily="82" charset="-122"/>
              </a:rPr>
              <a:t>3</a:t>
            </a:r>
            <a:r>
              <a:rPr lang="zh-CN" altLang="en-US" dirty="0">
                <a:solidFill>
                  <a:schemeClr val="bg1"/>
                </a:solidFill>
                <a:latin typeface="华康少女文字W5(P)" panose="040F0500000000000000" pitchFamily="82" charset="-122"/>
                <a:ea typeface="华康少女文字W5(P)" panose="040F0500000000000000" pitchFamily="82" charset="-122"/>
              </a:rPr>
              <a:t>月</a:t>
            </a:r>
            <a:r>
              <a:rPr lang="en-US" altLang="zh-CN" dirty="0">
                <a:solidFill>
                  <a:schemeClr val="bg1"/>
                </a:solidFill>
                <a:latin typeface="华康少女文字W5(P)" panose="040F0500000000000000" pitchFamily="82" charset="-122"/>
                <a:ea typeface="华康少女文字W5(P)" panose="040F0500000000000000" pitchFamily="82" charset="-122"/>
              </a:rPr>
              <a:t>30</a:t>
            </a:r>
            <a:r>
              <a:rPr lang="zh-CN" altLang="en-US" dirty="0">
                <a:solidFill>
                  <a:schemeClr val="bg1"/>
                </a:solidFill>
                <a:latin typeface="华康少女文字W5(P)" panose="040F0500000000000000" pitchFamily="82" charset="-122"/>
                <a:ea typeface="华康少女文字W5(P)" panose="040F0500000000000000" pitchFamily="82" charset="-122"/>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200000"/>
              </a:lnSpc>
            </a:pPr>
            <a:r>
              <a:rPr lang="zh-CN" altLang="en-US" dirty="0">
                <a:solidFill>
                  <a:schemeClr val="bg1"/>
                </a:solidFill>
                <a:latin typeface="华康少女文字W5(P)" panose="040F0500000000000000" pitchFamily="82" charset="-122"/>
                <a:ea typeface="华康少女文字W5(P)" panose="040F0500000000000000" pitchFamily="82" charset="-122"/>
              </a:rPr>
              <a:t>心理协会实行的是会长负责理事会监督制度，由会长负责协调和组织协会的日常事务及各项工作并由理事会负责监督，协会会长选举及其他重大决定需由理事会决定。</a:t>
            </a:r>
          </a:p>
        </p:txBody>
      </p:sp>
    </p:spTree>
    <p:extLst>
      <p:ext uri="{BB962C8B-B14F-4D97-AF65-F5344CB8AC3E}">
        <p14:creationId xmlns:p14="http://schemas.microsoft.com/office/powerpoint/2010/main" val="337968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BC88EC8C-5713-452A-B53F-1D85AC506547}"/>
              </a:ext>
            </a:extLst>
          </p:cNvPr>
          <p:cNvSpPr/>
          <p:nvPr/>
        </p:nvSpPr>
        <p:spPr>
          <a:xfrm>
            <a:off x="1890395" y="9328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2</a:t>
            </a:r>
          </a:p>
        </p:txBody>
      </p:sp>
      <p:sp>
        <p:nvSpPr>
          <p:cNvPr id="3" name="文本框 2">
            <a:extLst>
              <a:ext uri="{FF2B5EF4-FFF2-40B4-BE49-F238E27FC236}">
                <a16:creationId xmlns:a16="http://schemas.microsoft.com/office/drawing/2014/main" xmlns="" id="{D2038195-F5E5-4F1F-8FEC-77E3894259FB}"/>
              </a:ext>
            </a:extLst>
          </p:cNvPr>
          <p:cNvSpPr txBox="1"/>
          <p:nvPr/>
        </p:nvSpPr>
        <p:spPr>
          <a:xfrm>
            <a:off x="4319058" y="1297930"/>
            <a:ext cx="6955750"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部门成员介绍</a:t>
            </a:r>
          </a:p>
        </p:txBody>
      </p:sp>
    </p:spTree>
    <p:extLst>
      <p:ext uri="{BB962C8B-B14F-4D97-AF65-F5344CB8AC3E}">
        <p14:creationId xmlns:p14="http://schemas.microsoft.com/office/powerpoint/2010/main" val="289773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6ADAA72-97F8-4BD0-94DE-43FC718C2D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FF673856-8F44-4177-9D71-BFC6D1190333}"/>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部长介绍</a:t>
            </a:r>
          </a:p>
        </p:txBody>
      </p:sp>
      <p:sp>
        <p:nvSpPr>
          <p:cNvPr id="4" name="矩形 3">
            <a:extLst>
              <a:ext uri="{FF2B5EF4-FFF2-40B4-BE49-F238E27FC236}">
                <a16:creationId xmlns:a16="http://schemas.microsoft.com/office/drawing/2014/main" xmlns="" id="{D2477922-0A1B-4F81-9FB5-5CB102F8174C}"/>
              </a:ext>
            </a:extLst>
          </p:cNvPr>
          <p:cNvSpPr/>
          <p:nvPr/>
        </p:nvSpPr>
        <p:spPr>
          <a:xfrm>
            <a:off x="1605013" y="2040727"/>
            <a:ext cx="2422771" cy="3129465"/>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Rectangle 2">
            <a:extLst>
              <a:ext uri="{FF2B5EF4-FFF2-40B4-BE49-F238E27FC236}">
                <a16:creationId xmlns:a16="http://schemas.microsoft.com/office/drawing/2014/main" xmlns="" id="{8C71DFEA-2583-4395-9B4E-59298EFC4F3F}"/>
              </a:ext>
            </a:extLst>
          </p:cNvPr>
          <p:cNvSpPr txBox="1">
            <a:spLocks noChangeArrowheads="1"/>
          </p:cNvSpPr>
          <p:nvPr/>
        </p:nvSpPr>
        <p:spPr>
          <a:xfrm>
            <a:off x="4991100" y="2354700"/>
            <a:ext cx="4369479" cy="931333"/>
          </a:xfrm>
          <a:prstGeom prst="rect">
            <a:avLst/>
          </a:prstGeom>
          <a:extLst>
            <a:ext uri="{91240B29-F687-4F45-9708-019B960494DF}">
              <a14:hiddenLine xmlns:a14="http://schemas.microsoft.com/office/drawing/2010/main" w="9525">
                <a:solidFill>
                  <a:srgbClr val="000000"/>
                </a:solidFill>
                <a:bevel/>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bg1"/>
                </a:solidFill>
                <a:latin typeface="华康少女文字W5(P)" panose="040F0500000000000000" pitchFamily="82" charset="-122"/>
                <a:ea typeface="华康少女文字W5(P)" panose="040F0500000000000000" pitchFamily="82" charset="-122"/>
              </a:rPr>
              <a:t>部长：陈洁灵</a:t>
            </a:r>
          </a:p>
        </p:txBody>
      </p:sp>
      <p:sp>
        <p:nvSpPr>
          <p:cNvPr id="6" name="文本框 5">
            <a:extLst>
              <a:ext uri="{FF2B5EF4-FFF2-40B4-BE49-F238E27FC236}">
                <a16:creationId xmlns:a16="http://schemas.microsoft.com/office/drawing/2014/main" xmlns="" id="{6209B5C3-2604-42B6-9DC3-A8D3AE7B1588}"/>
              </a:ext>
            </a:extLst>
          </p:cNvPr>
          <p:cNvSpPr txBox="1"/>
          <p:nvPr/>
        </p:nvSpPr>
        <p:spPr>
          <a:xfrm>
            <a:off x="4991099" y="3286033"/>
            <a:ext cx="6068288" cy="1740926"/>
          </a:xfrm>
          <a:prstGeom prst="rect">
            <a:avLst/>
          </a:prstGeom>
          <a:noFill/>
        </p:spPr>
        <p:txBody>
          <a:bodyPr wrap="square" rtlCol="0">
            <a:spAutoFit/>
          </a:bodyPr>
          <a:lstStyle/>
          <a:p>
            <a:pPr>
              <a:lnSpc>
                <a:spcPct val="150000"/>
              </a:lnSpc>
            </a:pPr>
            <a:r>
              <a:rPr lang="zh-CN" altLang="en-US" sz="4267" dirty="0">
                <a:solidFill>
                  <a:schemeClr val="bg1"/>
                </a:solidFill>
                <a:latin typeface="华康少女文字W5(P)" panose="040F0500000000000000" pitchFamily="82" charset="-122"/>
                <a:ea typeface="华康少女文字W5(P)" panose="040F0500000000000000" pitchFamily="82" charset="-122"/>
              </a:rPr>
              <a:t>座右铭：</a:t>
            </a:r>
            <a:r>
              <a:rPr lang="zh-CN" altLang="en-US" sz="3200" dirty="0">
                <a:solidFill>
                  <a:schemeClr val="bg1"/>
                </a:solidFill>
                <a:latin typeface="华康少女文字W5(P)" panose="040F0500000000000000" pitchFamily="82" charset="-122"/>
                <a:ea typeface="华康少女文字W5(P)" panose="040F0500000000000000" pitchFamily="82" charset="-122"/>
              </a:rPr>
              <a:t>成功就在于面临挫折打击时，勇敢的再跨一步 </a:t>
            </a:r>
            <a:endParaRPr lang="zh-CN" altLang="zh-CN" sz="3200"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val="339732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1000"/>
                                        <p:tgtEl>
                                          <p:spTgt spid="6">
                                            <p:txEl>
                                              <p:pRg st="0" end="0"/>
                                            </p:txEl>
                                          </p:spTgt>
                                        </p:tgtEl>
                                      </p:cBhvr>
                                    </p:animEffect>
                                    <p:anim calcmode="lin" valueType="num">
                                      <p:cBhvr>
                                        <p:cTn id="2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0651AE0-0463-43B5-98ED-4CD9E2860F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xmlns="" id="{3F4ECCD2-5F4B-4243-86A5-4BCF7FAD77E7}"/>
              </a:ext>
            </a:extLst>
          </p:cNvPr>
          <p:cNvSpPr txBox="1"/>
          <p:nvPr/>
        </p:nvSpPr>
        <p:spPr>
          <a:xfrm>
            <a:off x="5243642" y="748635"/>
            <a:ext cx="2098413" cy="52322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副部长介绍</a:t>
            </a:r>
          </a:p>
        </p:txBody>
      </p:sp>
      <p:sp>
        <p:nvSpPr>
          <p:cNvPr id="4" name="矩形 3">
            <a:extLst>
              <a:ext uri="{FF2B5EF4-FFF2-40B4-BE49-F238E27FC236}">
                <a16:creationId xmlns:a16="http://schemas.microsoft.com/office/drawing/2014/main" xmlns="" id="{E1A1F192-7F2A-46E2-8EF2-FF71F0F50936}"/>
              </a:ext>
            </a:extLst>
          </p:cNvPr>
          <p:cNvSpPr/>
          <p:nvPr/>
        </p:nvSpPr>
        <p:spPr>
          <a:xfrm>
            <a:off x="8090829" y="2124029"/>
            <a:ext cx="2422771" cy="3129465"/>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Rectangle 2">
            <a:extLst>
              <a:ext uri="{FF2B5EF4-FFF2-40B4-BE49-F238E27FC236}">
                <a16:creationId xmlns:a16="http://schemas.microsoft.com/office/drawing/2014/main" xmlns="" id="{A536A926-691C-4478-83A4-871665191927}"/>
              </a:ext>
            </a:extLst>
          </p:cNvPr>
          <p:cNvSpPr txBox="1">
            <a:spLocks noChangeArrowheads="1"/>
          </p:cNvSpPr>
          <p:nvPr/>
        </p:nvSpPr>
        <p:spPr>
          <a:xfrm>
            <a:off x="1839367" y="2065133"/>
            <a:ext cx="4369479" cy="931333"/>
          </a:xfrm>
          <a:prstGeom prst="rect">
            <a:avLst/>
          </a:prstGeom>
          <a:extLst>
            <a:ext uri="{91240B29-F687-4F45-9708-019B960494DF}">
              <a14:hiddenLine xmlns:a14="http://schemas.microsoft.com/office/drawing/2010/main" w="9525">
                <a:solidFill>
                  <a:srgbClr val="000000"/>
                </a:solidFill>
                <a:bevel/>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bg1"/>
                </a:solidFill>
                <a:latin typeface="华康少女文字W5(P)" panose="040F0500000000000000" pitchFamily="82" charset="-122"/>
                <a:ea typeface="华康少女文字W5(P)" panose="040F0500000000000000" pitchFamily="82" charset="-122"/>
              </a:rPr>
              <a:t>副部长：张健</a:t>
            </a:r>
          </a:p>
        </p:txBody>
      </p:sp>
      <p:sp>
        <p:nvSpPr>
          <p:cNvPr id="6" name="文本框 5">
            <a:extLst>
              <a:ext uri="{FF2B5EF4-FFF2-40B4-BE49-F238E27FC236}">
                <a16:creationId xmlns:a16="http://schemas.microsoft.com/office/drawing/2014/main" xmlns="" id="{7392ABD0-CAC5-4995-9930-7CE027EFAB92}"/>
              </a:ext>
            </a:extLst>
          </p:cNvPr>
          <p:cNvSpPr txBox="1"/>
          <p:nvPr/>
        </p:nvSpPr>
        <p:spPr>
          <a:xfrm>
            <a:off x="1839366" y="2996466"/>
            <a:ext cx="6068288" cy="2135521"/>
          </a:xfrm>
          <a:prstGeom prst="rect">
            <a:avLst/>
          </a:prstGeom>
          <a:noFill/>
        </p:spPr>
        <p:txBody>
          <a:bodyPr wrap="square" rtlCol="0">
            <a:spAutoFit/>
          </a:bodyPr>
          <a:lstStyle/>
          <a:p>
            <a:pPr>
              <a:lnSpc>
                <a:spcPct val="130000"/>
              </a:lnSpc>
            </a:pPr>
            <a:r>
              <a:rPr lang="zh-CN" altLang="en-US" sz="4267" dirty="0">
                <a:solidFill>
                  <a:schemeClr val="bg1"/>
                </a:solidFill>
                <a:latin typeface="华康少女文字W5(P)" panose="040F0500000000000000" pitchFamily="82" charset="-122"/>
                <a:ea typeface="华康少女文字W5(P)" panose="040F0500000000000000" pitchFamily="82" charset="-122"/>
              </a:rPr>
              <a:t>座右铭：</a:t>
            </a:r>
            <a:r>
              <a:rPr lang="zh-CN" altLang="en-US" sz="3200" dirty="0">
                <a:solidFill>
                  <a:schemeClr val="bg1"/>
                </a:solidFill>
                <a:latin typeface="华康少女文字W5(P)" panose="040F0500000000000000" pitchFamily="82" charset="-122"/>
                <a:ea typeface="华康少女文字W5(P)" panose="040F0500000000000000" pitchFamily="82" charset="-122"/>
              </a:rPr>
              <a:t>具有成功意识的人一定会成功，随意容许自己产生失败意识的人必定失败一次 </a:t>
            </a:r>
            <a:endParaRPr lang="zh-CN" altLang="zh-CN" sz="3200"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val="256236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26152C1F-CCA5-4E4E-B12E-ED59FF2DB51A}"/>
              </a:ext>
            </a:extLst>
          </p:cNvPr>
          <p:cNvSpPr/>
          <p:nvPr/>
        </p:nvSpPr>
        <p:spPr>
          <a:xfrm>
            <a:off x="2487295" y="9328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3</a:t>
            </a:r>
          </a:p>
        </p:txBody>
      </p:sp>
      <p:sp>
        <p:nvSpPr>
          <p:cNvPr id="3" name="文本框 2">
            <a:extLst>
              <a:ext uri="{FF2B5EF4-FFF2-40B4-BE49-F238E27FC236}">
                <a16:creationId xmlns:a16="http://schemas.microsoft.com/office/drawing/2014/main" xmlns="" id="{4B29F25E-026E-480F-8A13-A8EDEAF92C3F}"/>
              </a:ext>
            </a:extLst>
          </p:cNvPr>
          <p:cNvSpPr txBox="1"/>
          <p:nvPr/>
        </p:nvSpPr>
        <p:spPr>
          <a:xfrm>
            <a:off x="4915958" y="12979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协会特色</a:t>
            </a:r>
          </a:p>
        </p:txBody>
      </p:sp>
    </p:spTree>
    <p:extLst>
      <p:ext uri="{BB962C8B-B14F-4D97-AF65-F5344CB8AC3E}">
        <p14:creationId xmlns:p14="http://schemas.microsoft.com/office/powerpoint/2010/main" val="404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TotalTime>
  <Words>984</Words>
  <Application>Microsoft Office PowerPoint</Application>
  <PresentationFormat>宽屏</PresentationFormat>
  <Paragraphs>103</Paragraphs>
  <Slides>23</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23</vt:i4>
      </vt:variant>
    </vt:vector>
  </HeadingPairs>
  <TitlesOfParts>
    <vt:vector size="36" baseType="lpstr">
      <vt:lpstr>Meiryo</vt:lpstr>
      <vt:lpstr>等线</vt:lpstr>
      <vt:lpstr>华康少女文字W5(P)</vt:lpstr>
      <vt:lpstr>宋体</vt:lpstr>
      <vt:lpstr>微软雅黑</vt:lpstr>
      <vt:lpstr>微软雅黑 Light</vt:lpstr>
      <vt:lpstr>Aharoni</vt:lpstr>
      <vt:lpstr>Arial</vt:lpstr>
      <vt:lpstr>Calibri</vt:lpstr>
      <vt:lpstr>Calibri Light</vt:lpstr>
      <vt:lpstr>Office Theme</vt:lpstr>
      <vt:lpstr>Office 主题</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18</cp:revision>
  <dcterms:created xsi:type="dcterms:W3CDTF">2017-08-18T03:02:00Z</dcterms:created>
  <dcterms:modified xsi:type="dcterms:W3CDTF">2017-09-22T04:46:40Z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