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8"/>
  </p:notesMasterIdLst>
  <p:sldIdLst>
    <p:sldId id="259" r:id="rId3"/>
    <p:sldId id="260" r:id="rId4"/>
    <p:sldId id="261" r:id="rId5"/>
    <p:sldId id="262" r:id="rId6"/>
    <p:sldId id="266" r:id="rId7"/>
    <p:sldId id="267" r:id="rId8"/>
    <p:sldId id="268" r:id="rId9"/>
    <p:sldId id="269" r:id="rId10"/>
    <p:sldId id="263" r:id="rId11"/>
    <p:sldId id="270" r:id="rId12"/>
    <p:sldId id="271" r:id="rId13"/>
    <p:sldId id="272" r:id="rId14"/>
    <p:sldId id="273" r:id="rId15"/>
    <p:sldId id="274" r:id="rId16"/>
    <p:sldId id="275" r:id="rId17"/>
    <p:sldId id="276" r:id="rId18"/>
    <p:sldId id="277" r:id="rId19"/>
    <p:sldId id="278" r:id="rId20"/>
    <p:sldId id="279" r:id="rId21"/>
    <p:sldId id="264" r:id="rId22"/>
    <p:sldId id="280" r:id="rId23"/>
    <p:sldId id="265" r:id="rId24"/>
    <p:sldId id="281" r:id="rId25"/>
    <p:sldId id="282"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0316"/>
    <a:srgbClr val="C7020C"/>
    <a:srgbClr val="FAEED8"/>
    <a:srgbClr val="FFF9D2"/>
    <a:srgbClr val="E90000"/>
    <a:srgbClr val="9E211B"/>
    <a:srgbClr val="FF9409"/>
    <a:srgbClr val="E3D2AE"/>
    <a:srgbClr val="DAECF7"/>
    <a:srgbClr val="C913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83" autoAdjust="0"/>
    <p:restoredTop sz="94660"/>
  </p:normalViewPr>
  <p:slideViewPr>
    <p:cSldViewPr snapToGrid="0">
      <p:cViewPr varScale="1">
        <p:scale>
          <a:sx n="88" d="100"/>
          <a:sy n="88" d="100"/>
        </p:scale>
        <p:origin x="32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BBD6F-22D2-4833-BD53-5C66A7A3BA42}" type="datetimeFigureOut">
              <a:rPr lang="zh-CN" altLang="en-US" smtClean="0"/>
              <a:t>2018/9/27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9C8EB0-D896-4D85-A2A6-A08408D08820}" type="slidenum">
              <a:rPr lang="zh-CN" altLang="en-US" smtClean="0"/>
              <a:t>‹#›</a:t>
            </a:fld>
            <a:endParaRPr lang="zh-CN" altLang="en-US"/>
          </a:p>
        </p:txBody>
      </p:sp>
    </p:spTree>
    <p:extLst>
      <p:ext uri="{BB962C8B-B14F-4D97-AF65-F5344CB8AC3E}">
        <p14:creationId xmlns:p14="http://schemas.microsoft.com/office/powerpoint/2010/main" val="1867757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316204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3" y="0"/>
            <a:ext cx="12190853" cy="68573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42079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9523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6600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22731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95720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20465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9581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3" y="0"/>
            <a:ext cx="12190853" cy="6857355"/>
          </a:xfrm>
          <a:prstGeom prst="rect">
            <a:avLst/>
          </a:prstGeom>
        </p:spPr>
      </p:pic>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3954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7317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8242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30662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2018/9/27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53102719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348545" y="1351703"/>
            <a:ext cx="9494907" cy="1869916"/>
            <a:chOff x="1146191" y="2767813"/>
            <a:chExt cx="9494907" cy="1869916"/>
          </a:xfrm>
        </p:grpSpPr>
        <p:sp>
          <p:nvSpPr>
            <p:cNvPr id="3" name="文本框 2"/>
            <p:cNvSpPr txBox="1"/>
            <p:nvPr/>
          </p:nvSpPr>
          <p:spPr>
            <a:xfrm>
              <a:off x="3499175" y="2767813"/>
              <a:ext cx="4891084" cy="584775"/>
            </a:xfrm>
            <a:prstGeom prst="rect">
              <a:avLst/>
            </a:prstGeom>
            <a:noFill/>
          </p:spPr>
          <p:txBody>
            <a:bodyPr wrap="none" rtlCol="0">
              <a:spAutoFit/>
            </a:bodyPr>
            <a:lstStyle/>
            <a:p>
              <a:pPr algn="r"/>
              <a:r>
                <a:rPr kumimoji="1" lang="en-US" altLang="zh-CN" sz="3200" b="1" dirty="0" smtClean="0">
                  <a:solidFill>
                    <a:srgbClr val="C00000"/>
                  </a:solidFill>
                  <a:latin typeface="Microsoft YaHei" charset="-122"/>
                  <a:ea typeface="Microsoft YaHei" charset="-122"/>
                  <a:cs typeface="Microsoft YaHei" charset="-122"/>
                </a:rPr>
                <a:t>2018</a:t>
              </a:r>
              <a:r>
                <a:rPr kumimoji="1" lang="zh-CN" altLang="en-US" sz="3200" b="1" dirty="0" smtClean="0">
                  <a:solidFill>
                    <a:srgbClr val="C00000"/>
                  </a:solidFill>
                  <a:latin typeface="Microsoft YaHei" charset="-122"/>
                  <a:ea typeface="Microsoft YaHei" charset="-122"/>
                  <a:cs typeface="Microsoft YaHei" charset="-122"/>
                </a:rPr>
                <a:t>年新修订中国共产党</a:t>
              </a:r>
              <a:endParaRPr kumimoji="1" lang="zh-CN" altLang="en-US" sz="3200" b="1" dirty="0">
                <a:solidFill>
                  <a:srgbClr val="C00000"/>
                </a:solidFill>
                <a:latin typeface="Microsoft YaHei" charset="-122"/>
                <a:ea typeface="Microsoft YaHei" charset="-122"/>
                <a:cs typeface="Microsoft YaHei" charset="-122"/>
              </a:endParaRPr>
            </a:p>
          </p:txBody>
        </p:sp>
        <p:sp>
          <p:nvSpPr>
            <p:cNvPr id="4" name="文本框 3"/>
            <p:cNvSpPr txBox="1"/>
            <p:nvPr/>
          </p:nvSpPr>
          <p:spPr>
            <a:xfrm>
              <a:off x="1146191" y="3529733"/>
              <a:ext cx="9494907" cy="1107996"/>
            </a:xfrm>
            <a:prstGeom prst="rect">
              <a:avLst/>
            </a:prstGeom>
            <a:noFill/>
          </p:spPr>
          <p:txBody>
            <a:bodyPr wrap="none" rtlCol="0">
              <a:spAutoFit/>
            </a:bodyPr>
            <a:lstStyle/>
            <a:p>
              <a:pPr algn="r"/>
              <a:r>
                <a:rPr kumimoji="1" lang="zh-CN" altLang="en-US" sz="6600" b="1" dirty="0" smtClean="0">
                  <a:solidFill>
                    <a:srgbClr val="C00000"/>
                  </a:solidFill>
                  <a:latin typeface="Microsoft YaHei" charset="-122"/>
                  <a:ea typeface="Microsoft YaHei" charset="-122"/>
                  <a:cs typeface="Microsoft YaHei" charset="-122"/>
                </a:rPr>
                <a:t>中国共产党纪律处分条例</a:t>
              </a:r>
              <a:endParaRPr kumimoji="1" lang="zh-CN" altLang="en-US" sz="6600" b="1" dirty="0">
                <a:solidFill>
                  <a:srgbClr val="C00000"/>
                </a:solidFill>
                <a:latin typeface="Microsoft YaHei" charset="-122"/>
                <a:ea typeface="Microsoft YaHei" charset="-122"/>
                <a:cs typeface="Microsoft YaHei" charset="-122"/>
              </a:endParaRPr>
            </a:p>
          </p:txBody>
        </p:sp>
      </p:gr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grpSp>
        <p:nvGrpSpPr>
          <p:cNvPr id="6" name="组 5"/>
          <p:cNvGrpSpPr/>
          <p:nvPr/>
        </p:nvGrpSpPr>
        <p:grpSpPr>
          <a:xfrm>
            <a:off x="2738719" y="3398764"/>
            <a:ext cx="6418729" cy="469900"/>
            <a:chOff x="309281" y="1385794"/>
            <a:chExt cx="3281083" cy="469900"/>
          </a:xfrm>
        </p:grpSpPr>
        <p:sp>
          <p:nvSpPr>
            <p:cNvPr id="7" name="圆角矩形 6"/>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8" name="文本框 7"/>
            <p:cNvSpPr txBox="1"/>
            <p:nvPr/>
          </p:nvSpPr>
          <p:spPr>
            <a:xfrm>
              <a:off x="591584" y="1451467"/>
              <a:ext cx="2716516" cy="338554"/>
            </a:xfrm>
            <a:prstGeom prst="rect">
              <a:avLst/>
            </a:prstGeom>
            <a:noFill/>
          </p:spPr>
          <p:txBody>
            <a:bodyPr wrap="none" rtlCol="0">
              <a:spAutoFit/>
            </a:bodyPr>
            <a:lstStyle/>
            <a:p>
              <a:pPr algn="ctr"/>
              <a:r>
                <a:rPr kumimoji="1" lang="zh-CN" altLang="en-US" sz="1600" b="1" dirty="0" smtClean="0">
                  <a:solidFill>
                    <a:schemeClr val="bg1"/>
                  </a:solidFill>
                  <a:latin typeface="Microsoft YaHei" charset="-122"/>
                  <a:ea typeface="Microsoft YaHei" charset="-122"/>
                  <a:cs typeface="Microsoft YaHei" charset="-122"/>
                </a:rPr>
                <a:t>懂法纪、明规矩、知敬畏、存戒惧，筑牢不可触碰的底线</a:t>
              </a:r>
              <a:endParaRPr kumimoji="1" lang="zh-CN" altLang="en-US" sz="1600" b="1" dirty="0">
                <a:solidFill>
                  <a:schemeClr val="bg1"/>
                </a:solidFill>
                <a:latin typeface="Microsoft YaHei" charset="-122"/>
                <a:ea typeface="Microsoft YaHei" charset="-122"/>
                <a:cs typeface="Microsoft YaHei" charset="-122"/>
              </a:endParaRPr>
            </a:p>
          </p:txBody>
        </p:sp>
      </p:grpSp>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34022" y="1295549"/>
            <a:ext cx="3204884" cy="2268384"/>
          </a:xfrm>
          <a:prstGeom prst="roundRect">
            <a:avLst>
              <a:gd name="adj" fmla="val 9553"/>
            </a:avLst>
          </a:prstGeom>
          <a:gradFill flip="none" rotWithShape="1">
            <a:gsLst>
              <a:gs pos="0">
                <a:srgbClr val="C00000"/>
              </a:gs>
              <a:gs pos="100000">
                <a:srgbClr val="FF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057263" y="2457097"/>
            <a:ext cx="2603736" cy="400110"/>
          </a:xfrm>
          <a:prstGeom prst="rect">
            <a:avLst/>
          </a:prstGeom>
          <a:noFill/>
        </p:spPr>
        <p:txBody>
          <a:bodyPr wrap="square" rtlCol="0">
            <a:spAutoFit/>
          </a:bodyPr>
          <a:lstStyle/>
          <a:p>
            <a:pPr algn="ctr"/>
            <a:r>
              <a:rPr kumimoji="1" lang="en-US" altLang="zh-CN" sz="2000" b="1" dirty="0" smtClean="0">
                <a:solidFill>
                  <a:schemeClr val="bg1"/>
                </a:solidFill>
                <a:latin typeface="Microsoft YaHei" charset="-122"/>
                <a:ea typeface="Microsoft YaHei" charset="-122"/>
                <a:cs typeface="Microsoft YaHei" charset="-122"/>
              </a:rPr>
              <a:t>2015</a:t>
            </a:r>
            <a:r>
              <a:rPr kumimoji="1" lang="zh-CN" altLang="en-US" sz="2000" b="1" dirty="0" smtClean="0">
                <a:solidFill>
                  <a:schemeClr val="bg1"/>
                </a:solidFill>
                <a:latin typeface="Microsoft YaHei" charset="-122"/>
                <a:ea typeface="Microsoft YaHei" charset="-122"/>
                <a:cs typeface="Microsoft YaHei" charset="-122"/>
              </a:rPr>
              <a:t>版</a:t>
            </a:r>
            <a:endParaRPr kumimoji="1" lang="zh-CN" altLang="en-US" sz="2000" b="1" dirty="0">
              <a:solidFill>
                <a:schemeClr val="bg1"/>
              </a:solidFill>
              <a:latin typeface="Microsoft YaHei" charset="-122"/>
              <a:ea typeface="Microsoft YaHei" charset="-122"/>
              <a:cs typeface="Microsoft YaHei"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24013" y="1446565"/>
            <a:ext cx="870235" cy="920867"/>
          </a:xfrm>
          <a:prstGeom prst="rect">
            <a:avLst/>
          </a:prstGeom>
        </p:spPr>
      </p:pic>
      <p:sp>
        <p:nvSpPr>
          <p:cNvPr id="6" name="文本框 5"/>
          <p:cNvSpPr txBox="1"/>
          <p:nvPr/>
        </p:nvSpPr>
        <p:spPr>
          <a:xfrm>
            <a:off x="890906" y="2969592"/>
            <a:ext cx="2891116" cy="307777"/>
          </a:xfrm>
          <a:prstGeom prst="rect">
            <a:avLst/>
          </a:prstGeom>
          <a:noFill/>
        </p:spPr>
        <p:txBody>
          <a:bodyPr wrap="square" rtlCol="0">
            <a:spAutoFit/>
          </a:bodyPr>
          <a:lstStyle/>
          <a:p>
            <a:pPr algn="ctr"/>
            <a:r>
              <a:rPr kumimoji="1" lang="en-US" altLang="zh-CN" sz="1400" dirty="0" smtClean="0">
                <a:solidFill>
                  <a:schemeClr val="bg1"/>
                </a:solidFill>
                <a:latin typeface="Microsoft YaHei" charset="-122"/>
                <a:ea typeface="Microsoft YaHei" charset="-122"/>
                <a:cs typeface="Microsoft YaHei" charset="-122"/>
              </a:rPr>
              <a:t>3</a:t>
            </a:r>
            <a:r>
              <a:rPr kumimoji="1" lang="zh-CN" altLang="en-US" sz="1400" dirty="0" smtClean="0">
                <a:solidFill>
                  <a:schemeClr val="bg1"/>
                </a:solidFill>
                <a:latin typeface="Microsoft YaHei" charset="-122"/>
                <a:ea typeface="Microsoft YaHei" charset="-122"/>
                <a:cs typeface="Microsoft YaHei" charset="-122"/>
              </a:rPr>
              <a:t>编、</a:t>
            </a:r>
            <a:r>
              <a:rPr kumimoji="1" lang="en-US" altLang="zh-CN" sz="1400" dirty="0" smtClean="0">
                <a:solidFill>
                  <a:schemeClr val="bg1"/>
                </a:solidFill>
                <a:latin typeface="Microsoft YaHei" charset="-122"/>
                <a:ea typeface="Microsoft YaHei" charset="-122"/>
                <a:cs typeface="Microsoft YaHei" charset="-122"/>
              </a:rPr>
              <a:t>11</a:t>
            </a:r>
            <a:r>
              <a:rPr kumimoji="1" lang="zh-CN" altLang="en-US" sz="1400" dirty="0" smtClean="0">
                <a:solidFill>
                  <a:schemeClr val="bg1"/>
                </a:solidFill>
                <a:latin typeface="Microsoft YaHei" charset="-122"/>
                <a:ea typeface="Microsoft YaHei" charset="-122"/>
                <a:cs typeface="Microsoft YaHei" charset="-122"/>
              </a:rPr>
              <a:t>章、</a:t>
            </a:r>
            <a:r>
              <a:rPr kumimoji="1" lang="en-US" altLang="zh-CN" sz="1400" dirty="0" smtClean="0">
                <a:solidFill>
                  <a:schemeClr val="bg1"/>
                </a:solidFill>
                <a:latin typeface="Microsoft YaHei" charset="-122"/>
                <a:ea typeface="Microsoft YaHei" charset="-122"/>
                <a:cs typeface="Microsoft YaHei" charset="-122"/>
              </a:rPr>
              <a:t>133</a:t>
            </a:r>
            <a:r>
              <a:rPr kumimoji="1" lang="zh-CN" altLang="en-US" sz="1400" dirty="0" smtClean="0">
                <a:solidFill>
                  <a:schemeClr val="bg1"/>
                </a:solidFill>
                <a:latin typeface="Microsoft YaHei" charset="-122"/>
                <a:ea typeface="Microsoft YaHei" charset="-122"/>
                <a:cs typeface="Microsoft YaHei" charset="-122"/>
              </a:rPr>
              <a:t>条、</a:t>
            </a:r>
            <a:r>
              <a:rPr kumimoji="1" lang="en-US" altLang="zh-CN" sz="1400" dirty="0" smtClean="0">
                <a:solidFill>
                  <a:schemeClr val="bg1"/>
                </a:solidFill>
                <a:latin typeface="Microsoft YaHei" charset="-122"/>
                <a:ea typeface="Microsoft YaHei" charset="-122"/>
                <a:cs typeface="Microsoft YaHei" charset="-122"/>
              </a:rPr>
              <a:t>17000</a:t>
            </a:r>
            <a:r>
              <a:rPr kumimoji="1" lang="zh-CN" altLang="en-US" sz="1400" dirty="0" smtClean="0">
                <a:solidFill>
                  <a:schemeClr val="bg1"/>
                </a:solidFill>
                <a:latin typeface="Microsoft YaHei" charset="-122"/>
                <a:ea typeface="Microsoft YaHei" charset="-122"/>
                <a:cs typeface="Microsoft YaHei" charset="-122"/>
              </a:rPr>
              <a:t>余字</a:t>
            </a:r>
            <a:endParaRPr kumimoji="1" lang="zh-CN" altLang="en-US" sz="1400" dirty="0">
              <a:solidFill>
                <a:schemeClr val="bg1"/>
              </a:solidFill>
              <a:latin typeface="Microsoft YaHei" charset="-122"/>
              <a:ea typeface="Microsoft YaHei" charset="-122"/>
              <a:cs typeface="Microsoft YaHei" charset="-122"/>
            </a:endParaRPr>
          </a:p>
        </p:txBody>
      </p:sp>
      <p:sp>
        <p:nvSpPr>
          <p:cNvPr id="7" name="圆角矩形 6"/>
          <p:cNvSpPr/>
          <p:nvPr/>
        </p:nvSpPr>
        <p:spPr>
          <a:xfrm>
            <a:off x="8090647" y="1282101"/>
            <a:ext cx="3204884" cy="2268384"/>
          </a:xfrm>
          <a:prstGeom prst="roundRect">
            <a:avLst>
              <a:gd name="adj" fmla="val 9553"/>
            </a:avLst>
          </a:prstGeom>
          <a:gradFill flip="none" rotWithShape="1">
            <a:gsLst>
              <a:gs pos="0">
                <a:srgbClr val="C00000"/>
              </a:gs>
              <a:gs pos="100000">
                <a:srgbClr val="FF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8413888" y="2443649"/>
            <a:ext cx="2603736" cy="400110"/>
          </a:xfrm>
          <a:prstGeom prst="rect">
            <a:avLst/>
          </a:prstGeom>
          <a:noFill/>
        </p:spPr>
        <p:txBody>
          <a:bodyPr wrap="square" rtlCol="0">
            <a:spAutoFit/>
          </a:bodyPr>
          <a:lstStyle/>
          <a:p>
            <a:pPr algn="ctr"/>
            <a:r>
              <a:rPr kumimoji="1" lang="en-US" altLang="zh-CN" sz="2000" b="1" dirty="0" smtClean="0">
                <a:solidFill>
                  <a:schemeClr val="bg1"/>
                </a:solidFill>
                <a:latin typeface="Microsoft YaHei" charset="-122"/>
                <a:ea typeface="Microsoft YaHei" charset="-122"/>
                <a:cs typeface="Microsoft YaHei" charset="-122"/>
              </a:rPr>
              <a:t>2018</a:t>
            </a:r>
            <a:r>
              <a:rPr kumimoji="1" lang="zh-CN" altLang="en-US" sz="2000" b="1" dirty="0" smtClean="0">
                <a:solidFill>
                  <a:schemeClr val="bg1"/>
                </a:solidFill>
                <a:latin typeface="Microsoft YaHei" charset="-122"/>
                <a:ea typeface="Microsoft YaHei" charset="-122"/>
                <a:cs typeface="Microsoft YaHei" charset="-122"/>
              </a:rPr>
              <a:t>版</a:t>
            </a:r>
            <a:endParaRPr kumimoji="1" lang="zh-CN" altLang="en-US" sz="2000" b="1" dirty="0">
              <a:solidFill>
                <a:schemeClr val="bg1"/>
              </a:solidFill>
              <a:latin typeface="Microsoft YaHei" charset="-122"/>
              <a:ea typeface="Microsoft YaHei" charset="-122"/>
              <a:cs typeface="Microsoft YaHei"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80638" y="1433117"/>
            <a:ext cx="870235" cy="920867"/>
          </a:xfrm>
          <a:prstGeom prst="rect">
            <a:avLst/>
          </a:prstGeom>
        </p:spPr>
      </p:pic>
      <p:sp>
        <p:nvSpPr>
          <p:cNvPr id="10" name="文本框 9"/>
          <p:cNvSpPr txBox="1"/>
          <p:nvPr/>
        </p:nvSpPr>
        <p:spPr>
          <a:xfrm>
            <a:off x="8247531" y="2956144"/>
            <a:ext cx="2891116" cy="307777"/>
          </a:xfrm>
          <a:prstGeom prst="rect">
            <a:avLst/>
          </a:prstGeom>
          <a:noFill/>
        </p:spPr>
        <p:txBody>
          <a:bodyPr wrap="square" rtlCol="0">
            <a:spAutoFit/>
          </a:bodyPr>
          <a:lstStyle/>
          <a:p>
            <a:pPr algn="ctr"/>
            <a:r>
              <a:rPr kumimoji="1" lang="en-US" altLang="zh-CN" sz="1400" dirty="0" smtClean="0">
                <a:solidFill>
                  <a:schemeClr val="bg1"/>
                </a:solidFill>
                <a:latin typeface="Microsoft YaHei" charset="-122"/>
                <a:ea typeface="Microsoft YaHei" charset="-122"/>
                <a:cs typeface="Microsoft YaHei" charset="-122"/>
              </a:rPr>
              <a:t>3</a:t>
            </a:r>
            <a:r>
              <a:rPr kumimoji="1" lang="zh-CN" altLang="en-US" sz="1400" dirty="0" smtClean="0">
                <a:solidFill>
                  <a:schemeClr val="bg1"/>
                </a:solidFill>
                <a:latin typeface="Microsoft YaHei" charset="-122"/>
                <a:ea typeface="Microsoft YaHei" charset="-122"/>
                <a:cs typeface="Microsoft YaHei" charset="-122"/>
              </a:rPr>
              <a:t>编、</a:t>
            </a:r>
            <a:r>
              <a:rPr kumimoji="1" lang="en-US" altLang="zh-CN" sz="1400" dirty="0" smtClean="0">
                <a:solidFill>
                  <a:schemeClr val="bg1"/>
                </a:solidFill>
                <a:latin typeface="Microsoft YaHei" charset="-122"/>
                <a:ea typeface="Microsoft YaHei" charset="-122"/>
                <a:cs typeface="Microsoft YaHei" charset="-122"/>
              </a:rPr>
              <a:t>12</a:t>
            </a:r>
            <a:r>
              <a:rPr kumimoji="1" lang="zh-CN" altLang="en-US" sz="1400" dirty="0" smtClean="0">
                <a:solidFill>
                  <a:schemeClr val="bg1"/>
                </a:solidFill>
                <a:latin typeface="Microsoft YaHei" charset="-122"/>
                <a:ea typeface="Microsoft YaHei" charset="-122"/>
                <a:cs typeface="Microsoft YaHei" charset="-122"/>
              </a:rPr>
              <a:t>章、</a:t>
            </a:r>
            <a:r>
              <a:rPr kumimoji="1" lang="en-US" altLang="zh-CN" sz="1400" dirty="0" smtClean="0">
                <a:solidFill>
                  <a:schemeClr val="bg1"/>
                </a:solidFill>
                <a:latin typeface="Microsoft YaHei" charset="-122"/>
                <a:ea typeface="Microsoft YaHei" charset="-122"/>
                <a:cs typeface="Microsoft YaHei" charset="-122"/>
              </a:rPr>
              <a:t>142</a:t>
            </a:r>
            <a:r>
              <a:rPr kumimoji="1" lang="zh-CN" altLang="en-US" sz="1400" dirty="0" smtClean="0">
                <a:solidFill>
                  <a:schemeClr val="bg1"/>
                </a:solidFill>
                <a:latin typeface="Microsoft YaHei" charset="-122"/>
                <a:ea typeface="Microsoft YaHei" charset="-122"/>
                <a:cs typeface="Microsoft YaHei" charset="-122"/>
              </a:rPr>
              <a:t>条、</a:t>
            </a:r>
            <a:r>
              <a:rPr kumimoji="1" lang="en-US" altLang="zh-CN" sz="1400" dirty="0" smtClean="0">
                <a:solidFill>
                  <a:schemeClr val="bg1"/>
                </a:solidFill>
                <a:latin typeface="Microsoft YaHei" charset="-122"/>
                <a:ea typeface="Microsoft YaHei" charset="-122"/>
                <a:cs typeface="Microsoft YaHei" charset="-122"/>
              </a:rPr>
              <a:t>19000</a:t>
            </a:r>
            <a:r>
              <a:rPr kumimoji="1" lang="zh-CN" altLang="en-US" sz="1400" dirty="0" smtClean="0">
                <a:solidFill>
                  <a:schemeClr val="bg1"/>
                </a:solidFill>
                <a:latin typeface="Microsoft YaHei" charset="-122"/>
                <a:ea typeface="Microsoft YaHei" charset="-122"/>
                <a:cs typeface="Microsoft YaHei" charset="-122"/>
              </a:rPr>
              <a:t>余字</a:t>
            </a:r>
            <a:endParaRPr kumimoji="1" lang="zh-CN" altLang="en-US" sz="1400" dirty="0">
              <a:solidFill>
                <a:schemeClr val="bg1"/>
              </a:solidFill>
              <a:latin typeface="Microsoft YaHei" charset="-122"/>
              <a:ea typeface="Microsoft YaHei" charset="-122"/>
              <a:cs typeface="Microsoft YaHei" charset="-122"/>
            </a:endParaRPr>
          </a:p>
        </p:txBody>
      </p:sp>
      <p:sp>
        <p:nvSpPr>
          <p:cNvPr id="11" name="文本框 10"/>
          <p:cNvSpPr txBox="1"/>
          <p:nvPr/>
        </p:nvSpPr>
        <p:spPr>
          <a:xfrm>
            <a:off x="1798980" y="4222313"/>
            <a:ext cx="8145940" cy="1015663"/>
          </a:xfrm>
          <a:prstGeom prst="rect">
            <a:avLst/>
          </a:prstGeom>
          <a:noFill/>
        </p:spPr>
        <p:txBody>
          <a:bodyPr wrap="square" rtlCol="0">
            <a:spAutoFit/>
          </a:bodyPr>
          <a:lstStyle/>
          <a:p>
            <a:pPr algn="ctr">
              <a:lnSpc>
                <a:spcPct val="150000"/>
              </a:lnSpc>
            </a:pPr>
            <a:r>
              <a:rPr kumimoji="1" lang="zh-CN" altLang="en-US" sz="2000" dirty="0">
                <a:solidFill>
                  <a:srgbClr val="C00000"/>
                </a:solidFill>
                <a:latin typeface="Microsoft YaHei" charset="-122"/>
                <a:ea typeface="Microsoft YaHei" charset="-122"/>
                <a:cs typeface="Microsoft YaHei" charset="-122"/>
              </a:rPr>
              <a:t>修订后政治性更强</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内容更科学</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逻辑更严谨</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指导性和可操作性更强，其特点可以用</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一二三四五六七八”来概括。</a:t>
            </a: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3900" y="1253038"/>
            <a:ext cx="2980242" cy="2408118"/>
          </a:xfrm>
          <a:prstGeom prst="rect">
            <a:avLst/>
          </a:prstGeom>
        </p:spPr>
      </p:pic>
    </p:spTree>
    <p:extLst>
      <p:ext uri="{BB962C8B-B14F-4D97-AF65-F5344CB8AC3E}">
        <p14:creationId xmlns:p14="http://schemas.microsoft.com/office/powerpoint/2010/main" val="14091011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16" presetClass="entr" presetSubtype="37"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500"/>
                                        <p:tgtEl>
                                          <p:spTgt spid="6"/>
                                        </p:tgtEl>
                                      </p:cBhvr>
                                    </p:animEffect>
                                  </p:childTnLst>
                                </p:cTn>
                              </p:par>
                              <p:par>
                                <p:cTn id="16" presetID="16" presetClass="entr" presetSubtype="37"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out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heckerboard(across)">
                                      <p:cBhvr>
                                        <p:cTn id="23" dur="500"/>
                                        <p:tgtEl>
                                          <p:spTgt spid="9"/>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out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一个思想</a:t>
            </a:r>
            <a:endParaRPr kumimoji="1" lang="zh-CN" altLang="en-US" sz="2000" b="1" dirty="0">
              <a:solidFill>
                <a:schemeClr val="bg1"/>
              </a:solidFill>
              <a:latin typeface="Microsoft YaHei" charset="-122"/>
              <a:ea typeface="Microsoft YaHei" charset="-122"/>
              <a:cs typeface="Microsoft YaHei" charset="-122"/>
            </a:endParaRPr>
          </a:p>
        </p:txBody>
      </p:sp>
      <p:sp>
        <p:nvSpPr>
          <p:cNvPr id="5" name="文本框 4"/>
          <p:cNvSpPr txBox="1"/>
          <p:nvPr/>
        </p:nvSpPr>
        <p:spPr>
          <a:xfrm>
            <a:off x="1178893" y="2182202"/>
            <a:ext cx="9784467" cy="584775"/>
          </a:xfrm>
          <a:prstGeom prst="rect">
            <a:avLst/>
          </a:prstGeom>
          <a:noFill/>
        </p:spPr>
        <p:txBody>
          <a:bodyPr wrap="square" rtlCol="0">
            <a:spAutoFit/>
          </a:bodyPr>
          <a:lstStyle/>
          <a:p>
            <a:pPr algn="ctr"/>
            <a:r>
              <a:rPr kumimoji="1" lang="zh-CN" altLang="en-US" sz="3200" b="1" dirty="0" smtClean="0">
                <a:solidFill>
                  <a:srgbClr val="C00000"/>
                </a:solidFill>
                <a:latin typeface="Microsoft YaHei" charset="-122"/>
                <a:ea typeface="Microsoft YaHei" charset="-122"/>
                <a:cs typeface="Microsoft YaHei" charset="-122"/>
              </a:rPr>
              <a:t>把习近平新时代中国特色社会主义思想</a:t>
            </a:r>
            <a:r>
              <a:rPr kumimoji="1" lang="zh-CN" altLang="en-US" sz="3200" b="1" smtClean="0">
                <a:solidFill>
                  <a:srgbClr val="C00000"/>
                </a:solidFill>
                <a:latin typeface="Microsoft YaHei" charset="-122"/>
                <a:ea typeface="Microsoft YaHei" charset="-122"/>
                <a:cs typeface="Microsoft YaHei" charset="-122"/>
              </a:rPr>
              <a:t>写入指导思想</a:t>
            </a:r>
            <a:endParaRPr kumimoji="1" lang="zh-CN" altLang="en-US" sz="3200" b="1" dirty="0">
              <a:solidFill>
                <a:srgbClr val="C00000"/>
              </a:solidFill>
              <a:latin typeface="Microsoft YaHei" charset="-122"/>
              <a:ea typeface="Microsoft YaHei" charset="-122"/>
              <a:cs typeface="Microsoft YaHei" charset="-122"/>
            </a:endParaRPr>
          </a:p>
        </p:txBody>
      </p:sp>
      <p:sp>
        <p:nvSpPr>
          <p:cNvPr id="6" name="文本框 5"/>
          <p:cNvSpPr txBox="1"/>
          <p:nvPr/>
        </p:nvSpPr>
        <p:spPr>
          <a:xfrm>
            <a:off x="1178893" y="3427165"/>
            <a:ext cx="9784466" cy="1938992"/>
          </a:xfrm>
          <a:prstGeom prst="rect">
            <a:avLst/>
          </a:prstGeom>
          <a:noFill/>
        </p:spPr>
        <p:txBody>
          <a:bodyPr wrap="square" rtlCol="0">
            <a:spAutoFit/>
          </a:bodyPr>
          <a:lstStyle/>
          <a:p>
            <a:pPr algn="ctr">
              <a:lnSpc>
                <a:spcPct val="150000"/>
              </a:lnSpc>
            </a:pP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条例</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修订的基础在于习近平新时代中国特色社会主义思想确立了新的奋斗目标、回答了新的时代命题、提出了新的基本方略，</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条例</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修订要以习近平新时代中国特色社会主义思想为指导，自觉服务服从于新时代中国特色社会主义建设事业并提供纪律保证。</a:t>
            </a:r>
          </a:p>
        </p:txBody>
      </p:sp>
      <p:grpSp>
        <p:nvGrpSpPr>
          <p:cNvPr id="9" name="组 8"/>
          <p:cNvGrpSpPr/>
          <p:nvPr/>
        </p:nvGrpSpPr>
        <p:grpSpPr>
          <a:xfrm>
            <a:off x="873617" y="1917729"/>
            <a:ext cx="10395018" cy="1099790"/>
            <a:chOff x="1317370" y="1917729"/>
            <a:chExt cx="9507512" cy="1099790"/>
          </a:xfrm>
        </p:grpSpPr>
        <p:sp>
          <p:nvSpPr>
            <p:cNvPr id="7" name="矩形 6"/>
            <p:cNvSpPr/>
            <p:nvPr/>
          </p:nvSpPr>
          <p:spPr>
            <a:xfrm>
              <a:off x="1317370" y="2971800"/>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3897667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两个坚决维护</a:t>
            </a:r>
            <a:endParaRPr kumimoji="1" lang="zh-CN" altLang="en-US" sz="2000" b="1" dirty="0">
              <a:solidFill>
                <a:schemeClr val="bg1"/>
              </a:solidFill>
              <a:latin typeface="Microsoft YaHei" charset="-122"/>
              <a:ea typeface="Microsoft YaHei" charset="-122"/>
              <a:cs typeface="Microsoft YaHei" charset="-122"/>
            </a:endParaRPr>
          </a:p>
        </p:txBody>
      </p:sp>
      <p:sp>
        <p:nvSpPr>
          <p:cNvPr id="4" name="文本框 3"/>
          <p:cNvSpPr txBox="1"/>
          <p:nvPr/>
        </p:nvSpPr>
        <p:spPr>
          <a:xfrm>
            <a:off x="1178893" y="2182202"/>
            <a:ext cx="9784467" cy="1077218"/>
          </a:xfrm>
          <a:prstGeom prst="rect">
            <a:avLst/>
          </a:prstGeom>
          <a:noFill/>
        </p:spPr>
        <p:txBody>
          <a:bodyPr wrap="square" rtlCol="0">
            <a:spAutoFit/>
          </a:bodyPr>
          <a:lstStyle/>
          <a:p>
            <a:pPr algn="ctr"/>
            <a:r>
              <a:rPr kumimoji="1" lang="zh-CN" altLang="en-US" sz="3200" b="1" dirty="0">
                <a:solidFill>
                  <a:srgbClr val="C00000"/>
                </a:solidFill>
                <a:latin typeface="Microsoft YaHei" charset="-122"/>
                <a:ea typeface="Microsoft YaHei" charset="-122"/>
                <a:cs typeface="Microsoft YaHei" charset="-122"/>
              </a:rPr>
              <a:t>增写“坚决维护习近平总书记党中央的核心、全党的核心地位，坚决维护党中央权威和集中统一</a:t>
            </a:r>
            <a:r>
              <a:rPr kumimoji="1" lang="en-US" altLang="zh-CN" sz="3200" b="1" dirty="0">
                <a:solidFill>
                  <a:srgbClr val="C00000"/>
                </a:solidFill>
                <a:latin typeface="Microsoft YaHei" charset="-122"/>
                <a:ea typeface="Microsoft YaHei" charset="-122"/>
                <a:cs typeface="Microsoft YaHei" charset="-122"/>
              </a:rPr>
              <a:t>-</a:t>
            </a:r>
            <a:r>
              <a:rPr kumimoji="1" lang="zh-CN" altLang="en-US" sz="3200" b="1" dirty="0">
                <a:solidFill>
                  <a:srgbClr val="C00000"/>
                </a:solidFill>
                <a:latin typeface="Microsoft YaHei" charset="-122"/>
                <a:ea typeface="Microsoft YaHei" charset="-122"/>
                <a:cs typeface="Microsoft YaHei" charset="-122"/>
              </a:rPr>
              <a:t>领导”</a:t>
            </a:r>
          </a:p>
        </p:txBody>
      </p:sp>
      <p:sp>
        <p:nvSpPr>
          <p:cNvPr id="5" name="文本框 4"/>
          <p:cNvSpPr txBox="1"/>
          <p:nvPr/>
        </p:nvSpPr>
        <p:spPr>
          <a:xfrm>
            <a:off x="1178893" y="3896632"/>
            <a:ext cx="9784466" cy="1477328"/>
          </a:xfrm>
          <a:prstGeom prst="rect">
            <a:avLst/>
          </a:prstGeom>
          <a:noFill/>
        </p:spPr>
        <p:txBody>
          <a:bodyPr wrap="square" rtlCol="0">
            <a:spAutoFit/>
          </a:bodyPr>
          <a:lstStyle/>
          <a:p>
            <a:pPr algn="ctr">
              <a:lnSpc>
                <a:spcPct val="150000"/>
              </a:lnSpc>
            </a:pPr>
            <a:r>
              <a:rPr kumimoji="1" lang="zh-CN" altLang="en-US" sz="2000" dirty="0">
                <a:solidFill>
                  <a:srgbClr val="C00000"/>
                </a:solidFill>
                <a:latin typeface="Microsoft YaHei" charset="-122"/>
                <a:ea typeface="Microsoft YaHei" charset="-122"/>
                <a:cs typeface="Microsoft YaHei" charset="-122"/>
              </a:rPr>
              <a:t>党的六大纪律中，政治纪律是打头的、管总的，把“两个坚决维护”写进</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条例</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，使其上升为党的政治纪律，体现了全党的共同意志，是加强党的建设、巩固党的领导的必然要求和具体体现。</a:t>
            </a:r>
          </a:p>
        </p:txBody>
      </p:sp>
      <p:grpSp>
        <p:nvGrpSpPr>
          <p:cNvPr id="6" name="组 5"/>
          <p:cNvGrpSpPr/>
          <p:nvPr/>
        </p:nvGrpSpPr>
        <p:grpSpPr>
          <a:xfrm>
            <a:off x="873617" y="1917729"/>
            <a:ext cx="10395018" cy="1495825"/>
            <a:chOff x="1317370" y="1917729"/>
            <a:chExt cx="9507512" cy="1495825"/>
          </a:xfrm>
        </p:grpSpPr>
        <p:sp>
          <p:nvSpPr>
            <p:cNvPr id="7" name="矩形 6"/>
            <p:cNvSpPr/>
            <p:nvPr/>
          </p:nvSpPr>
          <p:spPr>
            <a:xfrm>
              <a:off x="1317370" y="3367835"/>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5383337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三个审查重点</a:t>
            </a:r>
            <a:endParaRPr kumimoji="1" lang="zh-CN" altLang="en-US" sz="2000" b="1" dirty="0">
              <a:solidFill>
                <a:schemeClr val="bg1"/>
              </a:solidFill>
              <a:latin typeface="Microsoft YaHei" charset="-122"/>
              <a:ea typeface="Microsoft YaHei" charset="-122"/>
              <a:cs typeface="Microsoft YaHei" charset="-122"/>
            </a:endParaRPr>
          </a:p>
        </p:txBody>
      </p:sp>
      <p:sp>
        <p:nvSpPr>
          <p:cNvPr id="10" name="文本框 9"/>
          <p:cNvSpPr txBox="1"/>
          <p:nvPr/>
        </p:nvSpPr>
        <p:spPr>
          <a:xfrm>
            <a:off x="1178893" y="2182202"/>
            <a:ext cx="9784467" cy="954107"/>
          </a:xfrm>
          <a:prstGeom prst="rect">
            <a:avLst/>
          </a:prstGeom>
          <a:noFill/>
        </p:spPr>
        <p:txBody>
          <a:bodyPr wrap="square" rtlCol="0">
            <a:spAutoFit/>
          </a:bodyPr>
          <a:lstStyle/>
          <a:p>
            <a:pPr algn="ctr"/>
            <a:r>
              <a:rPr kumimoji="1" lang="zh-CN" altLang="en-US" sz="2800" b="1" dirty="0">
                <a:solidFill>
                  <a:srgbClr val="C00000"/>
                </a:solidFill>
                <a:latin typeface="Microsoft YaHei" charset="-122"/>
                <a:ea typeface="Microsoft YaHei" charset="-122"/>
                <a:cs typeface="Microsoft YaHei" charset="-122"/>
              </a:rPr>
              <a:t>将不收敛、不收手</a:t>
            </a:r>
            <a:r>
              <a:rPr kumimoji="1" lang="en-US" altLang="zh-CN" sz="2800" b="1" dirty="0">
                <a:solidFill>
                  <a:srgbClr val="C00000"/>
                </a:solidFill>
                <a:latin typeface="Microsoft YaHei" charset="-122"/>
                <a:ea typeface="Microsoft YaHei" charset="-122"/>
                <a:cs typeface="Microsoft YaHei" charset="-122"/>
              </a:rPr>
              <a:t>;</a:t>
            </a:r>
            <a:r>
              <a:rPr kumimoji="1" lang="zh-CN" altLang="en-US" sz="2800" b="1" dirty="0">
                <a:solidFill>
                  <a:srgbClr val="C00000"/>
                </a:solidFill>
                <a:latin typeface="Microsoft YaHei" charset="-122"/>
                <a:ea typeface="Microsoft YaHei" charset="-122"/>
                <a:cs typeface="Microsoft YaHei" charset="-122"/>
              </a:rPr>
              <a:t>问题线索反映集中、群众反映强烈</a:t>
            </a:r>
            <a:r>
              <a:rPr kumimoji="1" lang="en-US" altLang="zh-CN" sz="2800" b="1" dirty="0">
                <a:solidFill>
                  <a:srgbClr val="C00000"/>
                </a:solidFill>
                <a:latin typeface="Microsoft YaHei" charset="-122"/>
                <a:ea typeface="Microsoft YaHei" charset="-122"/>
                <a:cs typeface="Microsoft YaHei" charset="-122"/>
              </a:rPr>
              <a:t>;</a:t>
            </a:r>
            <a:r>
              <a:rPr kumimoji="1" lang="zh-CN" altLang="en-US" sz="2800" b="1" dirty="0">
                <a:solidFill>
                  <a:srgbClr val="C00000"/>
                </a:solidFill>
                <a:latin typeface="Microsoft YaHei" charset="-122"/>
                <a:ea typeface="Microsoft YaHei" charset="-122"/>
                <a:cs typeface="Microsoft YaHei" charset="-122"/>
              </a:rPr>
              <a:t>政治问题和经济问题交织的腐败案件作为重点审查内容写入</a:t>
            </a:r>
            <a:r>
              <a:rPr kumimoji="1" lang="en-US" altLang="zh-CN" sz="2800" b="1" dirty="0">
                <a:solidFill>
                  <a:srgbClr val="C00000"/>
                </a:solidFill>
                <a:latin typeface="Microsoft YaHei" charset="-122"/>
                <a:ea typeface="Microsoft YaHei" charset="-122"/>
                <a:cs typeface="Microsoft YaHei" charset="-122"/>
              </a:rPr>
              <a:t>《</a:t>
            </a:r>
            <a:r>
              <a:rPr kumimoji="1" lang="zh-CN" altLang="en-US" sz="2800" b="1" dirty="0">
                <a:solidFill>
                  <a:srgbClr val="C00000"/>
                </a:solidFill>
                <a:latin typeface="Microsoft YaHei" charset="-122"/>
                <a:ea typeface="Microsoft YaHei" charset="-122"/>
                <a:cs typeface="Microsoft YaHei" charset="-122"/>
              </a:rPr>
              <a:t>条例</a:t>
            </a:r>
            <a:r>
              <a:rPr kumimoji="1" lang="en-US" altLang="zh-CN" sz="2800" b="1" dirty="0">
                <a:solidFill>
                  <a:srgbClr val="C00000"/>
                </a:solidFill>
                <a:latin typeface="Microsoft YaHei" charset="-122"/>
                <a:ea typeface="Microsoft YaHei" charset="-122"/>
                <a:cs typeface="Microsoft YaHei" charset="-122"/>
              </a:rPr>
              <a:t>》;</a:t>
            </a:r>
            <a:endParaRPr kumimoji="1" lang="zh-CN" altLang="en-US" sz="2800" b="1" dirty="0">
              <a:solidFill>
                <a:srgbClr val="C00000"/>
              </a:solidFill>
              <a:latin typeface="Microsoft YaHei" charset="-122"/>
              <a:ea typeface="Microsoft YaHei" charset="-122"/>
              <a:cs typeface="Microsoft YaHei" charset="-122"/>
            </a:endParaRPr>
          </a:p>
        </p:txBody>
      </p:sp>
      <p:sp>
        <p:nvSpPr>
          <p:cNvPr id="11" name="文本框 10"/>
          <p:cNvSpPr txBox="1"/>
          <p:nvPr/>
        </p:nvSpPr>
        <p:spPr>
          <a:xfrm>
            <a:off x="1178893" y="3571200"/>
            <a:ext cx="9784466" cy="1938992"/>
          </a:xfrm>
          <a:prstGeom prst="rect">
            <a:avLst/>
          </a:prstGeom>
          <a:noFill/>
        </p:spPr>
        <p:txBody>
          <a:bodyPr wrap="square" rtlCol="0">
            <a:spAutoFit/>
          </a:bodyPr>
          <a:lstStyle/>
          <a:p>
            <a:pPr algn="ctr">
              <a:lnSpc>
                <a:spcPct val="150000"/>
              </a:lnSpc>
            </a:pPr>
            <a:r>
              <a:rPr kumimoji="1" lang="zh-CN" altLang="en-US" sz="2000" dirty="0">
                <a:solidFill>
                  <a:srgbClr val="C00000"/>
                </a:solidFill>
                <a:latin typeface="Microsoft YaHei" charset="-122"/>
                <a:ea typeface="Microsoft YaHei" charset="-122"/>
                <a:cs typeface="Microsoft YaHei" charset="-122"/>
              </a:rPr>
              <a:t>纪律建设是针对党组织和全体党员的，既要关注“绝大多数”，又要管住“关键少数”，这是客观规律，也是科学方法。</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条例</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将“三类人”作为执纪审查的重点充实进来，让党的纪律检查工作具有“靶心”，有利王安准审查重点对象、解决重点问题， 提升监督执纪的有效性和权威性。</a:t>
            </a:r>
          </a:p>
        </p:txBody>
      </p:sp>
      <p:grpSp>
        <p:nvGrpSpPr>
          <p:cNvPr id="12" name="组 11"/>
          <p:cNvGrpSpPr/>
          <p:nvPr/>
        </p:nvGrpSpPr>
        <p:grpSpPr>
          <a:xfrm>
            <a:off x="873617" y="1917729"/>
            <a:ext cx="10395018" cy="1495825"/>
            <a:chOff x="1317370" y="1917729"/>
            <a:chExt cx="9507512" cy="1495825"/>
          </a:xfrm>
        </p:grpSpPr>
        <p:sp>
          <p:nvSpPr>
            <p:cNvPr id="13" name="矩形 12"/>
            <p:cNvSpPr/>
            <p:nvPr/>
          </p:nvSpPr>
          <p:spPr>
            <a:xfrm>
              <a:off x="1317370" y="3367835"/>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9467703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四个意识</a:t>
            </a:r>
            <a:endParaRPr kumimoji="1" lang="zh-CN" altLang="en-US" sz="2000" b="1" dirty="0">
              <a:solidFill>
                <a:schemeClr val="bg1"/>
              </a:solidFill>
              <a:latin typeface="Microsoft YaHei" charset="-122"/>
              <a:ea typeface="Microsoft YaHei" charset="-122"/>
              <a:cs typeface="Microsoft YaHei" charset="-122"/>
            </a:endParaRPr>
          </a:p>
        </p:txBody>
      </p:sp>
      <p:sp>
        <p:nvSpPr>
          <p:cNvPr id="4" name="文本框 3"/>
          <p:cNvSpPr txBox="1"/>
          <p:nvPr/>
        </p:nvSpPr>
        <p:spPr>
          <a:xfrm>
            <a:off x="1178893" y="2182202"/>
            <a:ext cx="9784467" cy="954107"/>
          </a:xfrm>
          <a:prstGeom prst="rect">
            <a:avLst/>
          </a:prstGeom>
          <a:noFill/>
        </p:spPr>
        <p:txBody>
          <a:bodyPr wrap="square" rtlCol="0">
            <a:spAutoFit/>
          </a:bodyPr>
          <a:lstStyle/>
          <a:p>
            <a:pPr algn="ctr"/>
            <a:r>
              <a:rPr kumimoji="1" lang="zh-CN" altLang="en-US" sz="2800" b="1" dirty="0">
                <a:solidFill>
                  <a:srgbClr val="C00000"/>
                </a:solidFill>
                <a:latin typeface="Microsoft YaHei" charset="-122"/>
                <a:ea typeface="Microsoft YaHei" charset="-122"/>
                <a:cs typeface="Microsoft YaHei" charset="-122"/>
              </a:rPr>
              <a:t>增写“党组织和党员必须牢固树立政治意识、大局意识、核心意识、看齐意识”</a:t>
            </a:r>
          </a:p>
        </p:txBody>
      </p:sp>
      <p:sp>
        <p:nvSpPr>
          <p:cNvPr id="5" name="文本框 4"/>
          <p:cNvSpPr txBox="1"/>
          <p:nvPr/>
        </p:nvSpPr>
        <p:spPr>
          <a:xfrm>
            <a:off x="1178893" y="3571200"/>
            <a:ext cx="9784466" cy="1938992"/>
          </a:xfrm>
          <a:prstGeom prst="rect">
            <a:avLst/>
          </a:prstGeom>
          <a:noFill/>
        </p:spPr>
        <p:txBody>
          <a:bodyPr wrap="square" rtlCol="0">
            <a:spAutoFit/>
          </a:bodyPr>
          <a:lstStyle/>
          <a:p>
            <a:pPr algn="ctr">
              <a:lnSpc>
                <a:spcPct val="150000"/>
              </a:lnSpc>
            </a:pPr>
            <a:r>
              <a:rPr kumimoji="1" lang="zh-CN" altLang="en-US" sz="2000" dirty="0">
                <a:solidFill>
                  <a:srgbClr val="C00000"/>
                </a:solidFill>
                <a:latin typeface="Microsoft YaHei" charset="-122"/>
                <a:ea typeface="Microsoft YaHei" charset="-122"/>
                <a:cs typeface="Microsoft YaHei" charset="-122"/>
              </a:rPr>
              <a:t>纪律建设是全面从严治党的治本之策。增强“四个意识”，是筑牢思想防线的重要基础，具有强基固本的重要作用。“四个意识”为纪律审查提供了新的工作思路，要求纪律审查必须始终聚焦“四个意识”，深入监督检查同“四个意识”不相符的违纪违规行为，为确保党员、干部牢固树立“四个意识”提供指引。</a:t>
            </a:r>
          </a:p>
        </p:txBody>
      </p:sp>
      <p:grpSp>
        <p:nvGrpSpPr>
          <p:cNvPr id="6" name="组 5"/>
          <p:cNvGrpSpPr/>
          <p:nvPr/>
        </p:nvGrpSpPr>
        <p:grpSpPr>
          <a:xfrm>
            <a:off x="873617" y="1917729"/>
            <a:ext cx="10395018" cy="1495825"/>
            <a:chOff x="1317370" y="1917729"/>
            <a:chExt cx="9507512" cy="1495825"/>
          </a:xfrm>
        </p:grpSpPr>
        <p:sp>
          <p:nvSpPr>
            <p:cNvPr id="7" name="矩形 6"/>
            <p:cNvSpPr/>
            <p:nvPr/>
          </p:nvSpPr>
          <p:spPr>
            <a:xfrm>
              <a:off x="1317370" y="3367835"/>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6411287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四个形态</a:t>
            </a:r>
            <a:endParaRPr kumimoji="1" lang="zh-CN" altLang="en-US" sz="2000" b="1" dirty="0">
              <a:solidFill>
                <a:schemeClr val="bg1"/>
              </a:solidFill>
              <a:latin typeface="Microsoft YaHei" charset="-122"/>
              <a:ea typeface="Microsoft YaHei" charset="-122"/>
              <a:cs typeface="Microsoft YaHei" charset="-122"/>
            </a:endParaRPr>
          </a:p>
        </p:txBody>
      </p:sp>
      <p:sp>
        <p:nvSpPr>
          <p:cNvPr id="4" name="文本框 3"/>
          <p:cNvSpPr txBox="1"/>
          <p:nvPr/>
        </p:nvSpPr>
        <p:spPr>
          <a:xfrm>
            <a:off x="1178893" y="2182202"/>
            <a:ext cx="9784467" cy="1015663"/>
          </a:xfrm>
          <a:prstGeom prst="rect">
            <a:avLst/>
          </a:prstGeom>
          <a:noFill/>
        </p:spPr>
        <p:txBody>
          <a:bodyPr wrap="square" rtlCol="0">
            <a:spAutoFit/>
          </a:bodyPr>
          <a:lstStyle/>
          <a:p>
            <a:pPr algn="ctr"/>
            <a:r>
              <a:rPr kumimoji="1" lang="zh-CN" altLang="en-US" sz="2000" b="1" dirty="0">
                <a:solidFill>
                  <a:srgbClr val="C00000"/>
                </a:solidFill>
                <a:latin typeface="Microsoft YaHei" charset="-122"/>
                <a:ea typeface="Microsoft YaHei" charset="-122"/>
                <a:cs typeface="Microsoft YaHei" charset="-122"/>
              </a:rPr>
              <a:t>增写运用监督执纪“四种形态”的内容，要求经常开展批评和自我批评、约谈函询，让“红红脸、出出汗”成为常态</a:t>
            </a:r>
            <a:r>
              <a:rPr kumimoji="1" lang="en-US" altLang="zh-CN" sz="2000" b="1" dirty="0">
                <a:solidFill>
                  <a:srgbClr val="C00000"/>
                </a:solidFill>
                <a:latin typeface="Microsoft YaHei" charset="-122"/>
                <a:ea typeface="Microsoft YaHei" charset="-122"/>
                <a:cs typeface="Microsoft YaHei" charset="-122"/>
              </a:rPr>
              <a:t>;</a:t>
            </a:r>
            <a:r>
              <a:rPr kumimoji="1" lang="zh-CN" altLang="en-US" sz="2000" b="1" dirty="0">
                <a:solidFill>
                  <a:srgbClr val="C00000"/>
                </a:solidFill>
                <a:latin typeface="Microsoft YaHei" charset="-122"/>
                <a:ea typeface="Microsoft YaHei" charset="-122"/>
                <a:cs typeface="Microsoft YaHei" charset="-122"/>
              </a:rPr>
              <a:t>党纪轻处分、组织调整成为违纪处理的大多数</a:t>
            </a:r>
            <a:r>
              <a:rPr kumimoji="1" lang="en-US" altLang="zh-CN" sz="2000" b="1" dirty="0">
                <a:solidFill>
                  <a:srgbClr val="C00000"/>
                </a:solidFill>
                <a:latin typeface="Microsoft YaHei" charset="-122"/>
                <a:ea typeface="Microsoft YaHei" charset="-122"/>
                <a:cs typeface="Microsoft YaHei" charset="-122"/>
              </a:rPr>
              <a:t>;</a:t>
            </a:r>
            <a:r>
              <a:rPr kumimoji="1" lang="zh-CN" altLang="en-US" sz="2000" b="1" dirty="0">
                <a:solidFill>
                  <a:srgbClr val="C00000"/>
                </a:solidFill>
                <a:latin typeface="Microsoft YaHei" charset="-122"/>
                <a:ea typeface="Microsoft YaHei" charset="-122"/>
                <a:cs typeface="Microsoft YaHei" charset="-122"/>
              </a:rPr>
              <a:t>党纪重处分、重大职务调整的成为少数</a:t>
            </a:r>
            <a:r>
              <a:rPr kumimoji="1" lang="en-US" altLang="zh-CN" sz="2000" b="1" dirty="0">
                <a:solidFill>
                  <a:srgbClr val="C00000"/>
                </a:solidFill>
                <a:latin typeface="Microsoft YaHei" charset="-122"/>
                <a:ea typeface="Microsoft YaHei" charset="-122"/>
                <a:cs typeface="Microsoft YaHei" charset="-122"/>
              </a:rPr>
              <a:t>;</a:t>
            </a:r>
            <a:r>
              <a:rPr kumimoji="1" lang="zh-CN" altLang="en-US" sz="2000" b="1" dirty="0">
                <a:solidFill>
                  <a:srgbClr val="C00000"/>
                </a:solidFill>
                <a:latin typeface="Microsoft YaHei" charset="-122"/>
                <a:ea typeface="Microsoft YaHei" charset="-122"/>
                <a:cs typeface="Microsoft YaHei" charset="-122"/>
              </a:rPr>
              <a:t>严重违纪涉嫌违法立案审查的成为极少数。</a:t>
            </a:r>
          </a:p>
        </p:txBody>
      </p:sp>
      <p:sp>
        <p:nvSpPr>
          <p:cNvPr id="5" name="文本框 4"/>
          <p:cNvSpPr txBox="1"/>
          <p:nvPr/>
        </p:nvSpPr>
        <p:spPr>
          <a:xfrm>
            <a:off x="1178893" y="3571200"/>
            <a:ext cx="9784466" cy="2169825"/>
          </a:xfrm>
          <a:prstGeom prst="rect">
            <a:avLst/>
          </a:prstGeom>
          <a:noFill/>
        </p:spPr>
        <p:txBody>
          <a:bodyPr wrap="square" rtlCol="0">
            <a:spAutoFit/>
          </a:bodyPr>
          <a:lstStyle/>
          <a:p>
            <a:pPr algn="ctr">
              <a:lnSpc>
                <a:spcPct val="150000"/>
              </a:lnSpc>
            </a:pPr>
            <a:r>
              <a:rPr kumimoji="1" lang="zh-CN" altLang="en-US" dirty="0">
                <a:solidFill>
                  <a:srgbClr val="C00000"/>
                </a:solidFill>
                <a:latin typeface="Microsoft YaHei" charset="-122"/>
                <a:ea typeface="Microsoft YaHei" charset="-122"/>
                <a:cs typeface="Microsoft YaHei" charset="-122"/>
              </a:rPr>
              <a:t>运用监督执纪“四种形态”是将纪律建设向纵深推进的实践载体，具有十分重要的治本功能。“ 四种形态”坚持用纪律的尺子从严管党、从严治党，真正做到全方位、全覆盖，使每一个党组织、每一名党员都在其中。“四种形态”实质是纪律执行的具体化，不同形态是严格依据纪律要求进行划分的，每一种形态都代表了不同的纪律层级，既体现了惩前毖后、治病救人的一贯方针，又对监督执纪问责常态化提出更高要求。</a:t>
            </a:r>
          </a:p>
        </p:txBody>
      </p:sp>
      <p:grpSp>
        <p:nvGrpSpPr>
          <p:cNvPr id="6" name="组 5"/>
          <p:cNvGrpSpPr/>
          <p:nvPr/>
        </p:nvGrpSpPr>
        <p:grpSpPr>
          <a:xfrm>
            <a:off x="873617" y="1917729"/>
            <a:ext cx="10395018" cy="1495825"/>
            <a:chOff x="1317370" y="1917729"/>
            <a:chExt cx="9507512" cy="1495825"/>
          </a:xfrm>
        </p:grpSpPr>
        <p:sp>
          <p:nvSpPr>
            <p:cNvPr id="7" name="矩形 6"/>
            <p:cNvSpPr/>
            <p:nvPr/>
          </p:nvSpPr>
          <p:spPr>
            <a:xfrm>
              <a:off x="1317370" y="3367835"/>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81750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无处纪法衔接条款</a:t>
            </a:r>
            <a:endParaRPr kumimoji="1" lang="zh-CN" altLang="en-US" sz="2000" b="1" dirty="0">
              <a:solidFill>
                <a:schemeClr val="bg1"/>
              </a:solidFill>
              <a:latin typeface="Microsoft YaHei" charset="-122"/>
              <a:ea typeface="Microsoft YaHei" charset="-122"/>
              <a:cs typeface="Microsoft YaHei" charset="-122"/>
            </a:endParaRPr>
          </a:p>
        </p:txBody>
      </p:sp>
      <p:sp>
        <p:nvSpPr>
          <p:cNvPr id="4" name="文本框 3"/>
          <p:cNvSpPr txBox="1"/>
          <p:nvPr/>
        </p:nvSpPr>
        <p:spPr>
          <a:xfrm>
            <a:off x="1178893" y="2182202"/>
            <a:ext cx="9784467" cy="1015663"/>
          </a:xfrm>
          <a:prstGeom prst="rect">
            <a:avLst/>
          </a:prstGeom>
          <a:noFill/>
        </p:spPr>
        <p:txBody>
          <a:bodyPr wrap="square" rtlCol="0">
            <a:spAutoFit/>
          </a:bodyPr>
          <a:lstStyle/>
          <a:p>
            <a:pPr algn="ctr"/>
            <a:r>
              <a:rPr kumimoji="1" lang="zh-CN" altLang="en-US" sz="2000" b="1" dirty="0">
                <a:solidFill>
                  <a:srgbClr val="C00000"/>
                </a:solidFill>
                <a:latin typeface="Microsoft YaHei" charset="-122"/>
                <a:ea typeface="Microsoft YaHei" charset="-122"/>
                <a:cs typeface="Microsoft YaHei" charset="-122"/>
              </a:rPr>
              <a:t>对党纪与国法的衔接在第</a:t>
            </a:r>
            <a:r>
              <a:rPr kumimoji="1" lang="en-US" altLang="zh-CN" sz="2000" b="1" dirty="0">
                <a:solidFill>
                  <a:srgbClr val="C00000"/>
                </a:solidFill>
                <a:latin typeface="Microsoft YaHei" charset="-122"/>
                <a:ea typeface="Microsoft YaHei" charset="-122"/>
                <a:cs typeface="Microsoft YaHei" charset="-122"/>
              </a:rPr>
              <a:t>27</a:t>
            </a:r>
            <a:r>
              <a:rPr kumimoji="1" lang="zh-CN" altLang="en-US" sz="2000" b="1" dirty="0">
                <a:solidFill>
                  <a:srgbClr val="C00000"/>
                </a:solidFill>
                <a:latin typeface="Microsoft YaHei" charset="-122"/>
                <a:ea typeface="Microsoft YaHei" charset="-122"/>
                <a:cs typeface="Microsoft YaHei" charset="-122"/>
              </a:rPr>
              <a:t>至</a:t>
            </a:r>
            <a:r>
              <a:rPr kumimoji="1" lang="en-US" altLang="zh-CN" sz="2000" b="1" dirty="0">
                <a:solidFill>
                  <a:srgbClr val="C00000"/>
                </a:solidFill>
                <a:latin typeface="Microsoft YaHei" charset="-122"/>
                <a:ea typeface="Microsoft YaHei" charset="-122"/>
                <a:cs typeface="Microsoft YaHei" charset="-122"/>
              </a:rPr>
              <a:t>30</a:t>
            </a:r>
            <a:r>
              <a:rPr kumimoji="1" lang="zh-CN" altLang="en-US" sz="2000" b="1" dirty="0">
                <a:solidFill>
                  <a:srgbClr val="C00000"/>
                </a:solidFill>
                <a:latin typeface="Microsoft YaHei" charset="-122"/>
                <a:ea typeface="Microsoft YaHei" charset="-122"/>
                <a:cs typeface="Microsoft YaHei" charset="-122"/>
              </a:rPr>
              <a:t>条、第</a:t>
            </a:r>
            <a:r>
              <a:rPr kumimoji="1" lang="en-US" altLang="zh-CN" sz="2000" b="1" dirty="0">
                <a:solidFill>
                  <a:srgbClr val="C00000"/>
                </a:solidFill>
                <a:latin typeface="Microsoft YaHei" charset="-122"/>
                <a:ea typeface="Microsoft YaHei" charset="-122"/>
                <a:cs typeface="Microsoft YaHei" charset="-122"/>
              </a:rPr>
              <a:t>33</a:t>
            </a:r>
            <a:r>
              <a:rPr kumimoji="1" lang="zh-CN" altLang="en-US" sz="2000" b="1" dirty="0">
                <a:solidFill>
                  <a:srgbClr val="C00000"/>
                </a:solidFill>
                <a:latin typeface="Microsoft YaHei" charset="-122"/>
                <a:ea typeface="Microsoft YaHei" charset="-122"/>
                <a:cs typeface="Microsoft YaHei" charset="-122"/>
              </a:rPr>
              <a:t>条中作出详细规定，如增加规定党组织在纪律审查中发现党员严重违纪涉嫌犯罪的，原则上先作出党纪处分决定，并按照规定给予政务处分后，再移送有关国家机关依法处理等</a:t>
            </a:r>
            <a:r>
              <a:rPr kumimoji="1" lang="en-US" altLang="zh-CN" sz="2000" b="1" dirty="0">
                <a:solidFill>
                  <a:srgbClr val="C00000"/>
                </a:solidFill>
                <a:latin typeface="Microsoft YaHei" charset="-122"/>
                <a:ea typeface="Microsoft YaHei" charset="-122"/>
                <a:cs typeface="Microsoft YaHei" charset="-122"/>
              </a:rPr>
              <a:t>;</a:t>
            </a:r>
            <a:endParaRPr kumimoji="1" lang="zh-CN" altLang="en-US" sz="2000" b="1" dirty="0">
              <a:solidFill>
                <a:srgbClr val="C00000"/>
              </a:solidFill>
              <a:latin typeface="Microsoft YaHei" charset="-122"/>
              <a:ea typeface="Microsoft YaHei" charset="-122"/>
              <a:cs typeface="Microsoft YaHei" charset="-122"/>
            </a:endParaRPr>
          </a:p>
        </p:txBody>
      </p:sp>
      <p:sp>
        <p:nvSpPr>
          <p:cNvPr id="5" name="文本框 4"/>
          <p:cNvSpPr txBox="1"/>
          <p:nvPr/>
        </p:nvSpPr>
        <p:spPr>
          <a:xfrm>
            <a:off x="1178893" y="3571200"/>
            <a:ext cx="9784466" cy="2400657"/>
          </a:xfrm>
          <a:prstGeom prst="rect">
            <a:avLst/>
          </a:prstGeom>
          <a:noFill/>
        </p:spPr>
        <p:txBody>
          <a:bodyPr wrap="square" rtlCol="0">
            <a:spAutoFit/>
          </a:bodyPr>
          <a:lstStyle/>
          <a:p>
            <a:pPr algn="ctr">
              <a:lnSpc>
                <a:spcPct val="150000"/>
              </a:lnSpc>
            </a:pPr>
            <a:r>
              <a:rPr kumimoji="1" lang="zh-CN" altLang="en-US" sz="2000" dirty="0">
                <a:solidFill>
                  <a:srgbClr val="C00000"/>
                </a:solidFill>
                <a:latin typeface="Microsoft YaHei" charset="-122"/>
                <a:ea typeface="Microsoft YaHei" charset="-122"/>
                <a:cs typeface="Microsoft YaHei" charset="-122"/>
              </a:rPr>
              <a:t>纪法衔接条款的完善是本次修订一一个亮点。进一步打通了党纪党规与监察法的联系，不但“放大”了党纪之严，也彰显了国法之威。修订内容充分吸收监察法的新精神和新提法，适应了当前国家监察体制改革的迫切需求，推动党内纪律建设与监察法的衔接，有利于纪检监察机关强化内部的监督执纪与监察执法，避免出现工作空白或规则冲突，让纪律处分、政务处分、法律惩治有效衔接，形成一一个有机整体。</a:t>
            </a:r>
          </a:p>
        </p:txBody>
      </p:sp>
      <p:grpSp>
        <p:nvGrpSpPr>
          <p:cNvPr id="6" name="组 5"/>
          <p:cNvGrpSpPr/>
          <p:nvPr/>
        </p:nvGrpSpPr>
        <p:grpSpPr>
          <a:xfrm>
            <a:off x="873617" y="1917729"/>
            <a:ext cx="10395018" cy="1495825"/>
            <a:chOff x="1317370" y="1917729"/>
            <a:chExt cx="9507512" cy="1495825"/>
          </a:xfrm>
        </p:grpSpPr>
        <p:sp>
          <p:nvSpPr>
            <p:cNvPr id="7" name="矩形 6"/>
            <p:cNvSpPr/>
            <p:nvPr/>
          </p:nvSpPr>
          <p:spPr>
            <a:xfrm>
              <a:off x="1317370" y="3367835"/>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68066895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六个从严</a:t>
            </a:r>
            <a:endParaRPr kumimoji="1" lang="zh-CN" altLang="en-US" sz="2000" b="1" dirty="0">
              <a:solidFill>
                <a:schemeClr val="bg1"/>
              </a:solidFill>
              <a:latin typeface="Microsoft YaHei" charset="-122"/>
              <a:ea typeface="Microsoft YaHei" charset="-122"/>
              <a:cs typeface="Microsoft YaHei" charset="-122"/>
            </a:endParaRPr>
          </a:p>
        </p:txBody>
      </p:sp>
      <p:sp>
        <p:nvSpPr>
          <p:cNvPr id="4" name="文本框 3"/>
          <p:cNvSpPr txBox="1"/>
          <p:nvPr/>
        </p:nvSpPr>
        <p:spPr>
          <a:xfrm>
            <a:off x="1178893" y="2182202"/>
            <a:ext cx="9784467" cy="1015663"/>
          </a:xfrm>
          <a:prstGeom prst="rect">
            <a:avLst/>
          </a:prstGeom>
          <a:noFill/>
        </p:spPr>
        <p:txBody>
          <a:bodyPr wrap="square" rtlCol="0">
            <a:spAutoFit/>
          </a:bodyPr>
          <a:lstStyle/>
          <a:p>
            <a:pPr algn="ctr"/>
            <a:r>
              <a:rPr kumimoji="1" lang="zh-CN" altLang="en-US" sz="2000" b="1" dirty="0">
                <a:solidFill>
                  <a:srgbClr val="C00000"/>
                </a:solidFill>
                <a:latin typeface="Microsoft YaHei" charset="-122"/>
                <a:ea typeface="Microsoft YaHei" charset="-122"/>
                <a:cs typeface="Microsoft YaHei" charset="-122"/>
              </a:rPr>
              <a:t>对组织、利用宗教活动反党，破坏民族团结，搞有组织的拉票贿选或者用公款拉票贿选</a:t>
            </a:r>
            <a:r>
              <a:rPr kumimoji="1" lang="en-US" altLang="zh-CN" sz="2000" b="1" dirty="0">
                <a:solidFill>
                  <a:srgbClr val="C00000"/>
                </a:solidFill>
                <a:latin typeface="Microsoft YaHei" charset="-122"/>
                <a:ea typeface="Microsoft YaHei" charset="-122"/>
                <a:cs typeface="Microsoft YaHei" charset="-122"/>
              </a:rPr>
              <a:t>,</a:t>
            </a:r>
            <a:r>
              <a:rPr kumimoji="1" lang="zh-CN" altLang="en-US" sz="2000" b="1" dirty="0">
                <a:solidFill>
                  <a:srgbClr val="C00000"/>
                </a:solidFill>
                <a:latin typeface="Microsoft YaHei" charset="-122"/>
                <a:ea typeface="Microsoft YaHei" charset="-122"/>
                <a:cs typeface="Microsoft YaHei" charset="-122"/>
              </a:rPr>
              <a:t>扶贫领域侵害群众利益，民生保障显失公平，组织利用宗族势力对抗中央方针政策、破坏基层组织建设，贯彻新发展理念失职等六种违纪行为从重或加重处分</a:t>
            </a:r>
            <a:r>
              <a:rPr kumimoji="1" lang="en-US" altLang="zh-CN" sz="2000" b="1" dirty="0">
                <a:solidFill>
                  <a:srgbClr val="C00000"/>
                </a:solidFill>
                <a:latin typeface="Microsoft YaHei" charset="-122"/>
                <a:ea typeface="Microsoft YaHei" charset="-122"/>
                <a:cs typeface="Microsoft YaHei" charset="-122"/>
              </a:rPr>
              <a:t>;</a:t>
            </a:r>
            <a:endParaRPr kumimoji="1" lang="zh-CN" altLang="en-US" sz="2000" b="1" dirty="0">
              <a:solidFill>
                <a:srgbClr val="C00000"/>
              </a:solidFill>
              <a:latin typeface="Microsoft YaHei" charset="-122"/>
              <a:ea typeface="Microsoft YaHei" charset="-122"/>
              <a:cs typeface="Microsoft YaHei" charset="-122"/>
            </a:endParaRPr>
          </a:p>
        </p:txBody>
      </p:sp>
      <p:sp>
        <p:nvSpPr>
          <p:cNvPr id="5" name="文本框 4"/>
          <p:cNvSpPr txBox="1"/>
          <p:nvPr/>
        </p:nvSpPr>
        <p:spPr>
          <a:xfrm>
            <a:off x="1178893" y="3571200"/>
            <a:ext cx="9784466" cy="2400657"/>
          </a:xfrm>
          <a:prstGeom prst="rect">
            <a:avLst/>
          </a:prstGeom>
          <a:noFill/>
        </p:spPr>
        <p:txBody>
          <a:bodyPr wrap="square" rtlCol="0">
            <a:spAutoFit/>
          </a:bodyPr>
          <a:lstStyle/>
          <a:p>
            <a:pPr algn="ctr">
              <a:lnSpc>
                <a:spcPct val="150000"/>
              </a:lnSpc>
            </a:pPr>
            <a:r>
              <a:rPr kumimoji="1" lang="zh-CN" altLang="en-US" sz="2000" dirty="0">
                <a:solidFill>
                  <a:srgbClr val="C00000"/>
                </a:solidFill>
                <a:latin typeface="Microsoft YaHei" charset="-122"/>
                <a:ea typeface="Microsoft YaHei" charset="-122"/>
                <a:cs typeface="Microsoft YaHei" charset="-122"/>
              </a:rPr>
              <a:t>“六个从严”的修订，一是提高了违反政治纪律的代价，对遵守政治纪律、落实“两个坚决维护”、树立“四个意识”提出了更高的要求，强化了政治纪律的极端重要性</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二是突出群众纪律的重要性，在关乎人民群众切身利益的工作领域中，如社会保障、政策扶持、扶贫脱贫、救灾救济等，发生侵害人民群众利益行为的，将受到更为严厉的处分</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三是强调工作纪律的重要性，把纪律审查延伸进“四个全面”战略布局。</a:t>
            </a:r>
          </a:p>
        </p:txBody>
      </p:sp>
      <p:grpSp>
        <p:nvGrpSpPr>
          <p:cNvPr id="6" name="组 5"/>
          <p:cNvGrpSpPr/>
          <p:nvPr/>
        </p:nvGrpSpPr>
        <p:grpSpPr>
          <a:xfrm>
            <a:off x="873617" y="1917729"/>
            <a:ext cx="10395018" cy="1495825"/>
            <a:chOff x="1317370" y="1917729"/>
            <a:chExt cx="9507512" cy="1495825"/>
          </a:xfrm>
        </p:grpSpPr>
        <p:sp>
          <p:nvSpPr>
            <p:cNvPr id="7" name="矩形 6"/>
            <p:cNvSpPr/>
            <p:nvPr/>
          </p:nvSpPr>
          <p:spPr>
            <a:xfrm>
              <a:off x="1317370" y="3367835"/>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20220418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七个有之</a:t>
            </a:r>
            <a:endParaRPr kumimoji="1" lang="zh-CN" altLang="en-US" sz="2000" b="1" dirty="0">
              <a:solidFill>
                <a:schemeClr val="bg1"/>
              </a:solidFill>
              <a:latin typeface="Microsoft YaHei" charset="-122"/>
              <a:ea typeface="Microsoft YaHei" charset="-122"/>
              <a:cs typeface="Microsoft YaHei" charset="-122"/>
            </a:endParaRPr>
          </a:p>
        </p:txBody>
      </p:sp>
      <p:sp>
        <p:nvSpPr>
          <p:cNvPr id="4" name="文本框 3"/>
          <p:cNvSpPr txBox="1"/>
          <p:nvPr/>
        </p:nvSpPr>
        <p:spPr>
          <a:xfrm>
            <a:off x="1178893" y="2182202"/>
            <a:ext cx="9784467" cy="1200329"/>
          </a:xfrm>
          <a:prstGeom prst="rect">
            <a:avLst/>
          </a:prstGeom>
          <a:noFill/>
        </p:spPr>
        <p:txBody>
          <a:bodyPr wrap="square" rtlCol="0">
            <a:spAutoFit/>
          </a:bodyPr>
          <a:lstStyle/>
          <a:p>
            <a:pPr algn="ctr"/>
            <a:r>
              <a:rPr kumimoji="1" lang="zh-CN" altLang="en-US" b="1" dirty="0">
                <a:solidFill>
                  <a:srgbClr val="C00000"/>
                </a:solidFill>
                <a:latin typeface="Microsoft YaHei" charset="-122"/>
                <a:ea typeface="Microsoft YaHei" charset="-122"/>
                <a:cs typeface="Microsoft YaHei" charset="-122"/>
              </a:rPr>
              <a:t>进一步落实了对习近平总书记反复强调的“七个有之”问题的处分规定</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搞任人唯亲、排斥异己的有之，搞团团伙伙、拉帮结派的有之，搞匿名诬告、制造谣言的有之，搞收买人心、拉动选票的有之，搞封官许愿、弹冠相庆的有之，搞自行其是、阳奉阴违的有之，搞尾大不掉、妄议中央的也有之。</a:t>
            </a:r>
          </a:p>
        </p:txBody>
      </p:sp>
      <p:sp>
        <p:nvSpPr>
          <p:cNvPr id="5" name="文本框 4"/>
          <p:cNvSpPr txBox="1"/>
          <p:nvPr/>
        </p:nvSpPr>
        <p:spPr>
          <a:xfrm>
            <a:off x="1178893" y="3571200"/>
            <a:ext cx="9784466" cy="1938992"/>
          </a:xfrm>
          <a:prstGeom prst="rect">
            <a:avLst/>
          </a:prstGeom>
          <a:noFill/>
        </p:spPr>
        <p:txBody>
          <a:bodyPr wrap="square" rtlCol="0">
            <a:spAutoFit/>
          </a:bodyPr>
          <a:lstStyle/>
          <a:p>
            <a:pPr algn="ctr">
              <a:lnSpc>
                <a:spcPct val="150000"/>
              </a:lnSpc>
            </a:pPr>
            <a:r>
              <a:rPr kumimoji="1" lang="zh-CN" altLang="en-US" sz="2000" dirty="0">
                <a:solidFill>
                  <a:srgbClr val="C00000"/>
                </a:solidFill>
                <a:latin typeface="Microsoft YaHei" charset="-122"/>
                <a:ea typeface="Microsoft YaHei" charset="-122"/>
                <a:cs typeface="Microsoft YaHei" charset="-122"/>
              </a:rPr>
              <a:t>在</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条例</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中进一步充实“七个有之”的处分条款，丰富了政治纪律和组织纪律内容，进一步增强了纪律建设的实践针对性，对于严肃党内政治生活、净化党内政治生态具有重要的导向意义。每一名党员都应该对照这些基本要求，经常自查自省，严格按照党章党规办事，自觉接受党的纪律和规矩约束。</a:t>
            </a:r>
          </a:p>
        </p:txBody>
      </p:sp>
      <p:grpSp>
        <p:nvGrpSpPr>
          <p:cNvPr id="6" name="组 5"/>
          <p:cNvGrpSpPr/>
          <p:nvPr/>
        </p:nvGrpSpPr>
        <p:grpSpPr>
          <a:xfrm>
            <a:off x="873617" y="1917729"/>
            <a:ext cx="10395018" cy="1495825"/>
            <a:chOff x="1317370" y="1917729"/>
            <a:chExt cx="9507512" cy="1495825"/>
          </a:xfrm>
        </p:grpSpPr>
        <p:sp>
          <p:nvSpPr>
            <p:cNvPr id="7" name="矩形 6"/>
            <p:cNvSpPr/>
            <p:nvPr/>
          </p:nvSpPr>
          <p:spPr>
            <a:xfrm>
              <a:off x="1317370" y="3367835"/>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9980094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468684"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69258" y="99667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八种新型违法行为</a:t>
            </a:r>
            <a:endParaRPr kumimoji="1" lang="zh-CN" altLang="en-US" sz="2000" b="1" dirty="0">
              <a:solidFill>
                <a:schemeClr val="bg1"/>
              </a:solidFill>
              <a:latin typeface="Microsoft YaHei" charset="-122"/>
              <a:ea typeface="Microsoft YaHei" charset="-122"/>
              <a:cs typeface="Microsoft YaHei" charset="-122"/>
            </a:endParaRPr>
          </a:p>
        </p:txBody>
      </p:sp>
      <p:sp>
        <p:nvSpPr>
          <p:cNvPr id="4" name="文本框 3"/>
          <p:cNvSpPr txBox="1"/>
          <p:nvPr/>
        </p:nvSpPr>
        <p:spPr>
          <a:xfrm>
            <a:off x="1178893" y="2182202"/>
            <a:ext cx="9784467" cy="923330"/>
          </a:xfrm>
          <a:prstGeom prst="rect">
            <a:avLst/>
          </a:prstGeom>
          <a:noFill/>
        </p:spPr>
        <p:txBody>
          <a:bodyPr wrap="square" rtlCol="0">
            <a:spAutoFit/>
          </a:bodyPr>
          <a:lstStyle/>
          <a:p>
            <a:pPr algn="ctr"/>
            <a:r>
              <a:rPr kumimoji="1" lang="zh-CN" altLang="en-US" b="1" dirty="0">
                <a:solidFill>
                  <a:srgbClr val="C00000"/>
                </a:solidFill>
                <a:latin typeface="Microsoft YaHei" charset="-122"/>
                <a:ea typeface="Microsoft YaHei" charset="-122"/>
                <a:cs typeface="Microsoft YaHei" charset="-122"/>
              </a:rPr>
              <a:t>对干扰巡视巡察工作，党员信仰宗教，借用管理和服务对象钱款、住房、车辆等，民间借贷获取大额回报，利用宗族、黑恶势力欺压群众，形式主义、官僚主义突出表现，不重视家风、对家属失管失教等八种新型违纪行为作出处分规定。</a:t>
            </a:r>
          </a:p>
        </p:txBody>
      </p:sp>
      <p:sp>
        <p:nvSpPr>
          <p:cNvPr id="5" name="文本框 4"/>
          <p:cNvSpPr txBox="1"/>
          <p:nvPr/>
        </p:nvSpPr>
        <p:spPr>
          <a:xfrm>
            <a:off x="1178893" y="3571200"/>
            <a:ext cx="9784466" cy="1938992"/>
          </a:xfrm>
          <a:prstGeom prst="rect">
            <a:avLst/>
          </a:prstGeom>
          <a:noFill/>
        </p:spPr>
        <p:txBody>
          <a:bodyPr wrap="square" rtlCol="0">
            <a:spAutoFit/>
          </a:bodyPr>
          <a:lstStyle/>
          <a:p>
            <a:pPr algn="ctr">
              <a:lnSpc>
                <a:spcPct val="150000"/>
              </a:lnSpc>
            </a:pPr>
            <a:r>
              <a:rPr kumimoji="1" lang="zh-CN" altLang="en-US" sz="2000" dirty="0">
                <a:solidFill>
                  <a:srgbClr val="C00000"/>
                </a:solidFill>
                <a:latin typeface="Microsoft YaHei" charset="-122"/>
                <a:ea typeface="Microsoft YaHei" charset="-122"/>
                <a:cs typeface="Microsoft YaHei" charset="-122"/>
              </a:rPr>
              <a:t>纪律建设只有进行时，没有完成时。坚持问题意识和问题导向，是党规党纪修订的一贯追求。 党的十八大以来，在全面从严治党过程中，出现了一些新的违纪问题，特别是</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条例</a:t>
            </a:r>
            <a:r>
              <a:rPr kumimoji="1" lang="en-US" altLang="zh-CN" sz="2000" dirty="0">
                <a:solidFill>
                  <a:srgbClr val="C00000"/>
                </a:solidFill>
                <a:latin typeface="Microsoft YaHei" charset="-122"/>
                <a:ea typeface="Microsoft YaHei" charset="-122"/>
                <a:cs typeface="Microsoft YaHei" charset="-122"/>
              </a:rPr>
              <a:t>》</a:t>
            </a:r>
            <a:r>
              <a:rPr kumimoji="1" lang="zh-CN" altLang="en-US" sz="2000" dirty="0">
                <a:solidFill>
                  <a:srgbClr val="C00000"/>
                </a:solidFill>
                <a:latin typeface="Microsoft YaHei" charset="-122"/>
                <a:ea typeface="Microsoft YaHei" charset="-122"/>
                <a:cs typeface="Microsoft YaHei" charset="-122"/>
              </a:rPr>
              <a:t>对一一些新发现的典型行为作出处分规定，细化了监督执纪依据，丰富了纪律审查的内容，让纪律建设更加完善。</a:t>
            </a:r>
          </a:p>
        </p:txBody>
      </p:sp>
      <p:grpSp>
        <p:nvGrpSpPr>
          <p:cNvPr id="6" name="组 5"/>
          <p:cNvGrpSpPr/>
          <p:nvPr/>
        </p:nvGrpSpPr>
        <p:grpSpPr>
          <a:xfrm>
            <a:off x="873617" y="1917729"/>
            <a:ext cx="10395018" cy="1495825"/>
            <a:chOff x="1317370" y="1917729"/>
            <a:chExt cx="9507512" cy="1495825"/>
          </a:xfrm>
        </p:grpSpPr>
        <p:sp>
          <p:nvSpPr>
            <p:cNvPr id="7" name="矩形 6"/>
            <p:cNvSpPr/>
            <p:nvPr/>
          </p:nvSpPr>
          <p:spPr>
            <a:xfrm>
              <a:off x="1317370" y="3367835"/>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1317370" y="1917729"/>
              <a:ext cx="9507512"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18762175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
          <p:cNvGrpSpPr/>
          <p:nvPr/>
        </p:nvGrpSpPr>
        <p:grpSpPr>
          <a:xfrm>
            <a:off x="4033186" y="1234010"/>
            <a:ext cx="3675528" cy="958083"/>
            <a:chOff x="309281" y="1385794"/>
            <a:chExt cx="3281083" cy="469900"/>
          </a:xfrm>
        </p:grpSpPr>
        <p:sp>
          <p:nvSpPr>
            <p:cNvPr id="4" name="圆角矩形 3"/>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5" name="文本框 4"/>
            <p:cNvSpPr txBox="1"/>
            <p:nvPr/>
          </p:nvSpPr>
          <p:spPr>
            <a:xfrm>
              <a:off x="1064643" y="1385794"/>
              <a:ext cx="1770402" cy="452855"/>
            </a:xfrm>
            <a:prstGeom prst="rect">
              <a:avLst/>
            </a:prstGeom>
            <a:noFill/>
          </p:spPr>
          <p:txBody>
            <a:bodyPr wrap="none" rtlCol="0">
              <a:spAutoFit/>
            </a:bodyPr>
            <a:lstStyle/>
            <a:p>
              <a:pPr algn="ctr"/>
              <a:r>
                <a:rPr kumimoji="1" lang="zh-CN" altLang="en-US" sz="5400" b="1" dirty="0" smtClean="0">
                  <a:solidFill>
                    <a:schemeClr val="bg1"/>
                  </a:solidFill>
                  <a:latin typeface="Microsoft YaHei" charset="-122"/>
                  <a:ea typeface="Microsoft YaHei" charset="-122"/>
                  <a:cs typeface="Microsoft YaHei" charset="-122"/>
                </a:rPr>
                <a:t>前  言</a:t>
              </a:r>
              <a:endParaRPr kumimoji="1" lang="zh-CN" altLang="en-US" sz="5400" b="1" dirty="0">
                <a:solidFill>
                  <a:schemeClr val="bg1"/>
                </a:solidFill>
                <a:latin typeface="Microsoft YaHei" charset="-122"/>
                <a:ea typeface="Microsoft YaHei" charset="-122"/>
                <a:cs typeface="Microsoft YaHei" charset="-122"/>
              </a:endParaRPr>
            </a:p>
          </p:txBody>
        </p:sp>
      </p:grpSp>
      <p:sp>
        <p:nvSpPr>
          <p:cNvPr id="6" name="文本框 5"/>
          <p:cNvSpPr txBox="1"/>
          <p:nvPr/>
        </p:nvSpPr>
        <p:spPr>
          <a:xfrm>
            <a:off x="890125" y="2489248"/>
            <a:ext cx="9961651" cy="2308324"/>
          </a:xfrm>
          <a:prstGeom prst="rect">
            <a:avLst/>
          </a:prstGeom>
          <a:noFill/>
        </p:spPr>
        <p:txBody>
          <a:bodyPr wrap="square" rtlCol="0">
            <a:spAutoFit/>
          </a:bodyPr>
          <a:lstStyle/>
          <a:p>
            <a:pPr>
              <a:lnSpc>
                <a:spcPct val="200000"/>
              </a:lnSpc>
            </a:pPr>
            <a:r>
              <a:rPr kumimoji="1" lang="en-US" altLang="zh-CN" b="1" dirty="0">
                <a:solidFill>
                  <a:srgbClr val="C00000"/>
                </a:solidFill>
                <a:latin typeface="Microsoft YaHei" charset="-122"/>
                <a:ea typeface="Microsoft YaHei" charset="-122"/>
                <a:cs typeface="Microsoft YaHei" charset="-122"/>
              </a:rPr>
              <a:t>8</a:t>
            </a:r>
            <a:r>
              <a:rPr kumimoji="1" lang="zh-CN" altLang="en-US" b="1" dirty="0">
                <a:solidFill>
                  <a:srgbClr val="C00000"/>
                </a:solidFill>
                <a:latin typeface="Microsoft YaHei" charset="-122"/>
                <a:ea typeface="Microsoft YaHei" charset="-122"/>
                <a:cs typeface="Microsoft YaHei" charset="-122"/>
              </a:rPr>
              <a:t>月</a:t>
            </a:r>
            <a:r>
              <a:rPr kumimoji="1" lang="en-US" altLang="zh-CN" b="1" dirty="0">
                <a:solidFill>
                  <a:srgbClr val="C00000"/>
                </a:solidFill>
                <a:latin typeface="Microsoft YaHei" charset="-122"/>
                <a:ea typeface="Microsoft YaHei" charset="-122"/>
                <a:cs typeface="Microsoft YaHei" charset="-122"/>
              </a:rPr>
              <a:t>26</a:t>
            </a:r>
            <a:r>
              <a:rPr kumimoji="1" lang="zh-CN" altLang="en-US" b="1" dirty="0">
                <a:solidFill>
                  <a:srgbClr val="C00000"/>
                </a:solidFill>
                <a:latin typeface="Microsoft YaHei" charset="-122"/>
                <a:ea typeface="Microsoft YaHei" charset="-122"/>
                <a:cs typeface="Microsoft YaHei" charset="-122"/>
              </a:rPr>
              <a:t>日，中共中央印发了修订后的</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中国共产党纪律处分条例</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以下简称 </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条例</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，并发出通知， 要求各地区各部广</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认真遵照执行。这是党的十八大之后，党中央对条例的第二次修订，再次释放出以铁的纪律管党治党的强烈信号。某某市纪委监委积极响应党中央号召，先学一步、快人一招，通过系列举措迅速在全市范围内掀起学习、讨论新</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条例</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的热潮。</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spTree>
    <p:extLst>
      <p:ext uri="{BB962C8B-B14F-4D97-AF65-F5344CB8AC3E}">
        <p14:creationId xmlns:p14="http://schemas.microsoft.com/office/powerpoint/2010/main" val="17254123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
          <p:cNvGrpSpPr/>
          <p:nvPr/>
        </p:nvGrpSpPr>
        <p:grpSpPr>
          <a:xfrm>
            <a:off x="4033186" y="1234010"/>
            <a:ext cx="3675529" cy="958083"/>
            <a:chOff x="309281" y="1385794"/>
            <a:chExt cx="3281083" cy="469900"/>
          </a:xfrm>
        </p:grpSpPr>
        <p:sp>
          <p:nvSpPr>
            <p:cNvPr id="4" name="圆角矩形 3"/>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5" name="文本框 4"/>
            <p:cNvSpPr txBox="1"/>
            <p:nvPr/>
          </p:nvSpPr>
          <p:spPr>
            <a:xfrm>
              <a:off x="940150" y="1385794"/>
              <a:ext cx="2019390" cy="452855"/>
            </a:xfrm>
            <a:prstGeom prst="rect">
              <a:avLst/>
            </a:prstGeom>
            <a:noFill/>
          </p:spPr>
          <p:txBody>
            <a:bodyPr wrap="none" rtlCol="0">
              <a:spAutoFit/>
            </a:bodyPr>
            <a:lstStyle/>
            <a:p>
              <a:pPr algn="ctr"/>
              <a:r>
                <a:rPr kumimoji="1" lang="zh-CN" altLang="en-US" sz="5400" b="1" dirty="0" smtClean="0">
                  <a:solidFill>
                    <a:schemeClr val="bg1"/>
                  </a:solidFill>
                  <a:latin typeface="Microsoft YaHei" charset="-122"/>
                  <a:ea typeface="Microsoft YaHei" charset="-122"/>
                  <a:cs typeface="Microsoft YaHei" charset="-122"/>
                </a:rPr>
                <a:t>第三章</a:t>
              </a:r>
              <a:endParaRPr kumimoji="1" lang="zh-CN" altLang="en-US" sz="5400" b="1" dirty="0">
                <a:solidFill>
                  <a:schemeClr val="bg1"/>
                </a:solidFill>
                <a:latin typeface="Microsoft YaHei" charset="-122"/>
                <a:ea typeface="Microsoft YaHei" charset="-122"/>
                <a:cs typeface="Microsoft YaHei" charset="-122"/>
              </a:endParaRPr>
            </a:p>
          </p:txBody>
        </p:sp>
      </p:grpSp>
      <p:grpSp>
        <p:nvGrpSpPr>
          <p:cNvPr id="6" name="组 5"/>
          <p:cNvGrpSpPr/>
          <p:nvPr/>
        </p:nvGrpSpPr>
        <p:grpSpPr>
          <a:xfrm>
            <a:off x="1915291" y="2712500"/>
            <a:ext cx="7911317" cy="931652"/>
            <a:chOff x="309279" y="1385794"/>
            <a:chExt cx="8105705" cy="731876"/>
          </a:xfrm>
        </p:grpSpPr>
        <p:sp>
          <p:nvSpPr>
            <p:cNvPr id="7" name="圆角矩形 6"/>
            <p:cNvSpPr/>
            <p:nvPr/>
          </p:nvSpPr>
          <p:spPr>
            <a:xfrm>
              <a:off x="309279" y="1385794"/>
              <a:ext cx="8105705" cy="73187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8" name="文本框 7"/>
            <p:cNvSpPr txBox="1"/>
            <p:nvPr/>
          </p:nvSpPr>
          <p:spPr>
            <a:xfrm>
              <a:off x="1902489" y="1497863"/>
              <a:ext cx="4919286" cy="507737"/>
            </a:xfrm>
            <a:prstGeom prst="rect">
              <a:avLst/>
            </a:prstGeom>
            <a:noFill/>
          </p:spPr>
          <p:txBody>
            <a:bodyPr wrap="none" rtlCol="0">
              <a:spAutoFit/>
            </a:bodyPr>
            <a:lstStyle/>
            <a:p>
              <a:pPr algn="ctr"/>
              <a:r>
                <a:rPr kumimoji="1" lang="zh-CN" altLang="en-US" sz="3600" b="1" dirty="0">
                  <a:solidFill>
                    <a:schemeClr val="bg1"/>
                  </a:solidFill>
                  <a:latin typeface="Microsoft YaHei" charset="-122"/>
                  <a:ea typeface="Microsoft YaHei" charset="-122"/>
                  <a:cs typeface="Microsoft YaHei" charset="-122"/>
                </a:rPr>
                <a:t>新</a:t>
              </a:r>
              <a:r>
                <a:rPr kumimoji="1" lang="en-US" altLang="zh-CN" sz="3600" b="1" dirty="0">
                  <a:solidFill>
                    <a:schemeClr val="bg1"/>
                  </a:solidFill>
                  <a:latin typeface="Microsoft YaHei" charset="-122"/>
                  <a:ea typeface="Microsoft YaHei" charset="-122"/>
                  <a:cs typeface="Microsoft YaHei" charset="-122"/>
                </a:rPr>
                <a:t>《</a:t>
              </a:r>
              <a:r>
                <a:rPr kumimoji="1" lang="zh-CN" altLang="en-US" sz="3600" b="1" dirty="0">
                  <a:solidFill>
                    <a:schemeClr val="bg1"/>
                  </a:solidFill>
                  <a:latin typeface="Microsoft YaHei" charset="-122"/>
                  <a:ea typeface="Microsoft YaHei" charset="-122"/>
                  <a:cs typeface="Microsoft YaHei" charset="-122"/>
                </a:rPr>
                <a:t>条例</a:t>
              </a:r>
              <a:r>
                <a:rPr kumimoji="1" lang="en-US" altLang="zh-CN" sz="3600" b="1" dirty="0">
                  <a:solidFill>
                    <a:schemeClr val="bg1"/>
                  </a:solidFill>
                  <a:latin typeface="Microsoft YaHei" charset="-122"/>
                  <a:ea typeface="Microsoft YaHei" charset="-122"/>
                  <a:cs typeface="Microsoft YaHei" charset="-122"/>
                </a:rPr>
                <a:t>》</a:t>
              </a:r>
              <a:r>
                <a:rPr kumimoji="1" lang="zh-CN" altLang="en-US" sz="3600" b="1" dirty="0">
                  <a:solidFill>
                    <a:schemeClr val="bg1"/>
                  </a:solidFill>
                  <a:latin typeface="Microsoft YaHei" charset="-122"/>
                  <a:ea typeface="Microsoft YaHei" charset="-122"/>
                  <a:cs typeface="Microsoft YaHei" charset="-122"/>
                </a:rPr>
                <a:t>的重点学习</a:t>
              </a: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spTree>
    <p:extLst>
      <p:ext uri="{BB962C8B-B14F-4D97-AF65-F5344CB8AC3E}">
        <p14:creationId xmlns:p14="http://schemas.microsoft.com/office/powerpoint/2010/main" val="5598706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512108" y="1415675"/>
            <a:ext cx="2701739" cy="3556135"/>
          </a:xfrm>
          <a:prstGeom prst="rect">
            <a:avLst/>
          </a:prstGeom>
        </p:spPr>
      </p:pic>
      <p:sp>
        <p:nvSpPr>
          <p:cNvPr id="5" name="左大括号 4"/>
          <p:cNvSpPr/>
          <p:nvPr/>
        </p:nvSpPr>
        <p:spPr>
          <a:xfrm>
            <a:off x="6846448" y="428774"/>
            <a:ext cx="739588" cy="1875934"/>
          </a:xfrm>
          <a:prstGeom prst="leftBrace">
            <a:avLst>
              <a:gd name="adj1" fmla="val 21060"/>
              <a:gd name="adj2" fmla="val 50717"/>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6" name="圆角矩形 5"/>
          <p:cNvSpPr/>
          <p:nvPr/>
        </p:nvSpPr>
        <p:spPr>
          <a:xfrm>
            <a:off x="4343403" y="1045880"/>
            <a:ext cx="2456551" cy="64172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4171055" y="1166686"/>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第一篇 总则</a:t>
            </a:r>
            <a:endParaRPr kumimoji="1" lang="zh-CN" altLang="en-US" sz="2000" b="1" dirty="0">
              <a:solidFill>
                <a:schemeClr val="bg1"/>
              </a:solidFill>
              <a:latin typeface="Microsoft YaHei" charset="-122"/>
              <a:ea typeface="Microsoft YaHei" charset="-122"/>
              <a:cs typeface="Microsoft YaHei" charset="-122"/>
            </a:endParaRPr>
          </a:p>
        </p:txBody>
      </p:sp>
      <p:sp>
        <p:nvSpPr>
          <p:cNvPr id="8" name="圆角矩形 7"/>
          <p:cNvSpPr/>
          <p:nvPr/>
        </p:nvSpPr>
        <p:spPr>
          <a:xfrm>
            <a:off x="4318240" y="3507503"/>
            <a:ext cx="2456551" cy="64172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4145892" y="3628309"/>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第二篇 分则</a:t>
            </a:r>
            <a:endParaRPr kumimoji="1" lang="zh-CN" altLang="en-US" sz="2000" b="1" dirty="0">
              <a:solidFill>
                <a:schemeClr val="bg1"/>
              </a:solidFill>
              <a:latin typeface="Microsoft YaHei" charset="-122"/>
              <a:ea typeface="Microsoft YaHei" charset="-122"/>
              <a:cs typeface="Microsoft YaHei" charset="-122"/>
            </a:endParaRPr>
          </a:p>
        </p:txBody>
      </p:sp>
      <p:sp>
        <p:nvSpPr>
          <p:cNvPr id="10" name="圆角矩形 9"/>
          <p:cNvSpPr/>
          <p:nvPr/>
        </p:nvSpPr>
        <p:spPr>
          <a:xfrm>
            <a:off x="4343403" y="5816724"/>
            <a:ext cx="2456551" cy="64172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4171055" y="5937530"/>
            <a:ext cx="2603736" cy="400110"/>
          </a:xfrm>
          <a:prstGeom prst="rect">
            <a:avLst/>
          </a:prstGeom>
          <a:noFill/>
        </p:spPr>
        <p:txBody>
          <a:bodyPr wrap="squar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第三篇 附则</a:t>
            </a:r>
            <a:endParaRPr kumimoji="1" lang="zh-CN" altLang="en-US" sz="2000" b="1" dirty="0">
              <a:solidFill>
                <a:schemeClr val="bg1"/>
              </a:solidFill>
              <a:latin typeface="Microsoft YaHei" charset="-122"/>
              <a:ea typeface="Microsoft YaHei" charset="-122"/>
              <a:cs typeface="Microsoft YaHei" charset="-122"/>
            </a:endParaRPr>
          </a:p>
        </p:txBody>
      </p:sp>
      <p:sp>
        <p:nvSpPr>
          <p:cNvPr id="12" name="左大括号 11"/>
          <p:cNvSpPr/>
          <p:nvPr/>
        </p:nvSpPr>
        <p:spPr>
          <a:xfrm>
            <a:off x="3561231" y="1519142"/>
            <a:ext cx="739588" cy="4666505"/>
          </a:xfrm>
          <a:prstGeom prst="leftBrace">
            <a:avLst>
              <a:gd name="adj1" fmla="val 48333"/>
              <a:gd name="adj2" fmla="val 5000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13" name="圆角矩形 12"/>
          <p:cNvSpPr/>
          <p:nvPr/>
        </p:nvSpPr>
        <p:spPr>
          <a:xfrm>
            <a:off x="7632530" y="268343"/>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第一章：指导思想、原则和适用范围</a:t>
            </a:r>
            <a:endParaRPr kumimoji="1" lang="zh-CN" altLang="en-US" sz="1100" dirty="0">
              <a:latin typeface="Microsoft YaHei Light" charset="-122"/>
              <a:ea typeface="Microsoft YaHei Light" charset="-122"/>
              <a:cs typeface="Microsoft YaHei Light" charset="-122"/>
            </a:endParaRPr>
          </a:p>
        </p:txBody>
      </p:sp>
      <p:sp>
        <p:nvSpPr>
          <p:cNvPr id="14" name="圆角矩形 13"/>
          <p:cNvSpPr/>
          <p:nvPr/>
        </p:nvSpPr>
        <p:spPr>
          <a:xfrm>
            <a:off x="7632530" y="753271"/>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第二章：违纪与纪律处分</a:t>
            </a:r>
            <a:endParaRPr kumimoji="1" lang="zh-CN" altLang="en-US" sz="1100" dirty="0">
              <a:latin typeface="Microsoft YaHei Light" charset="-122"/>
              <a:ea typeface="Microsoft YaHei Light" charset="-122"/>
              <a:cs typeface="Microsoft YaHei Light" charset="-122"/>
            </a:endParaRPr>
          </a:p>
        </p:txBody>
      </p:sp>
      <p:sp>
        <p:nvSpPr>
          <p:cNvPr id="15" name="圆角矩形 14"/>
          <p:cNvSpPr/>
          <p:nvPr/>
        </p:nvSpPr>
        <p:spPr>
          <a:xfrm>
            <a:off x="7632530" y="1208097"/>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第三章：纪律处分运用规则</a:t>
            </a:r>
            <a:endParaRPr kumimoji="1" lang="zh-CN" altLang="en-US" sz="1100" dirty="0">
              <a:latin typeface="Microsoft YaHei Light" charset="-122"/>
              <a:ea typeface="Microsoft YaHei Light" charset="-122"/>
              <a:cs typeface="Microsoft YaHei Light" charset="-122"/>
            </a:endParaRPr>
          </a:p>
        </p:txBody>
      </p:sp>
      <p:sp>
        <p:nvSpPr>
          <p:cNvPr id="16" name="圆角矩形 15"/>
          <p:cNvSpPr/>
          <p:nvPr/>
        </p:nvSpPr>
        <p:spPr>
          <a:xfrm>
            <a:off x="7632530" y="1693025"/>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第四章：对违法犯罪党员的纪律处分</a:t>
            </a:r>
            <a:endParaRPr kumimoji="1" lang="zh-CN" altLang="en-US" sz="1100" dirty="0">
              <a:latin typeface="Microsoft YaHei Light" charset="-122"/>
              <a:ea typeface="Microsoft YaHei Light" charset="-122"/>
              <a:cs typeface="Microsoft YaHei Light" charset="-122"/>
            </a:endParaRPr>
          </a:p>
        </p:txBody>
      </p:sp>
      <p:sp>
        <p:nvSpPr>
          <p:cNvPr id="17" name="圆角矩形 16"/>
          <p:cNvSpPr/>
          <p:nvPr/>
        </p:nvSpPr>
        <p:spPr>
          <a:xfrm>
            <a:off x="7632530" y="2177953"/>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第五章：其他规定</a:t>
            </a:r>
            <a:endParaRPr kumimoji="1" lang="zh-CN" altLang="en-US" sz="1100" dirty="0">
              <a:latin typeface="Microsoft YaHei Light" charset="-122"/>
              <a:ea typeface="Microsoft YaHei Light" charset="-122"/>
              <a:cs typeface="Microsoft YaHei Light" charset="-122"/>
            </a:endParaRPr>
          </a:p>
        </p:txBody>
      </p:sp>
      <p:sp>
        <p:nvSpPr>
          <p:cNvPr id="18" name="左大括号 17"/>
          <p:cNvSpPr/>
          <p:nvPr/>
        </p:nvSpPr>
        <p:spPr>
          <a:xfrm>
            <a:off x="6799954" y="2862144"/>
            <a:ext cx="739588" cy="2309720"/>
          </a:xfrm>
          <a:prstGeom prst="leftBrace">
            <a:avLst>
              <a:gd name="adj1" fmla="val 21060"/>
              <a:gd name="adj2" fmla="val 50717"/>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19" name="圆角矩形 18"/>
          <p:cNvSpPr/>
          <p:nvPr/>
        </p:nvSpPr>
        <p:spPr>
          <a:xfrm>
            <a:off x="7586036" y="2701713"/>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第六章：对违法政治纪律行为的处分</a:t>
            </a:r>
            <a:endParaRPr kumimoji="1" lang="zh-CN" altLang="en-US" sz="1100" dirty="0">
              <a:latin typeface="Microsoft YaHei Light" charset="-122"/>
              <a:ea typeface="Microsoft YaHei Light" charset="-122"/>
              <a:cs typeface="Microsoft YaHei Light" charset="-122"/>
            </a:endParaRPr>
          </a:p>
        </p:txBody>
      </p:sp>
      <p:sp>
        <p:nvSpPr>
          <p:cNvPr id="20" name="圆角矩形 19"/>
          <p:cNvSpPr/>
          <p:nvPr/>
        </p:nvSpPr>
        <p:spPr>
          <a:xfrm>
            <a:off x="7586036" y="3186641"/>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第七章：对违反组织纪律行为的处分</a:t>
            </a:r>
            <a:endParaRPr kumimoji="1" lang="zh-CN" altLang="en-US" sz="1100" dirty="0">
              <a:latin typeface="Microsoft YaHei Light" charset="-122"/>
              <a:ea typeface="Microsoft YaHei Light" charset="-122"/>
              <a:cs typeface="Microsoft YaHei Light" charset="-122"/>
            </a:endParaRPr>
          </a:p>
        </p:txBody>
      </p:sp>
      <p:sp>
        <p:nvSpPr>
          <p:cNvPr id="21" name="圆角矩形 20"/>
          <p:cNvSpPr/>
          <p:nvPr/>
        </p:nvSpPr>
        <p:spPr>
          <a:xfrm>
            <a:off x="7586036" y="3641467"/>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第八章：对违反廉洁纪律行为的处分</a:t>
            </a:r>
            <a:endParaRPr kumimoji="1" lang="zh-CN" altLang="en-US" sz="1100" dirty="0">
              <a:latin typeface="Microsoft YaHei Light" charset="-122"/>
              <a:ea typeface="Microsoft YaHei Light" charset="-122"/>
              <a:cs typeface="Microsoft YaHei Light" charset="-122"/>
            </a:endParaRPr>
          </a:p>
        </p:txBody>
      </p:sp>
      <p:sp>
        <p:nvSpPr>
          <p:cNvPr id="22" name="圆角矩形 21"/>
          <p:cNvSpPr/>
          <p:nvPr/>
        </p:nvSpPr>
        <p:spPr>
          <a:xfrm>
            <a:off x="7586036" y="4126395"/>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第九章：对违反群众纪律行为的处分</a:t>
            </a:r>
            <a:endParaRPr kumimoji="1" lang="zh-CN" altLang="en-US" sz="1100" dirty="0">
              <a:latin typeface="Microsoft YaHei Light" charset="-122"/>
              <a:ea typeface="Microsoft YaHei Light" charset="-122"/>
              <a:cs typeface="Microsoft YaHei Light" charset="-122"/>
            </a:endParaRPr>
          </a:p>
        </p:txBody>
      </p:sp>
      <p:sp>
        <p:nvSpPr>
          <p:cNvPr id="23" name="圆角矩形 22"/>
          <p:cNvSpPr/>
          <p:nvPr/>
        </p:nvSpPr>
        <p:spPr>
          <a:xfrm>
            <a:off x="7586036" y="4611323"/>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第十章：对违反工作纪律行为的处分</a:t>
            </a:r>
            <a:endParaRPr kumimoji="1" lang="zh-CN" altLang="en-US" sz="1100" dirty="0">
              <a:latin typeface="Microsoft YaHei Light" charset="-122"/>
              <a:ea typeface="Microsoft YaHei Light" charset="-122"/>
              <a:cs typeface="Microsoft YaHei Light" charset="-122"/>
            </a:endParaRPr>
          </a:p>
        </p:txBody>
      </p:sp>
      <p:sp>
        <p:nvSpPr>
          <p:cNvPr id="24" name="圆角矩形 23"/>
          <p:cNvSpPr/>
          <p:nvPr/>
        </p:nvSpPr>
        <p:spPr>
          <a:xfrm>
            <a:off x="7632529" y="5025413"/>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第十一章：对违反生活纪律行为的处分</a:t>
            </a:r>
            <a:endParaRPr kumimoji="1" lang="zh-CN" altLang="en-US" sz="1100" dirty="0">
              <a:latin typeface="Microsoft YaHei Light" charset="-122"/>
              <a:ea typeface="Microsoft YaHei Light" charset="-122"/>
              <a:cs typeface="Microsoft YaHei Light" charset="-122"/>
            </a:endParaRPr>
          </a:p>
        </p:txBody>
      </p:sp>
      <p:sp>
        <p:nvSpPr>
          <p:cNvPr id="25" name="左大括号 24"/>
          <p:cNvSpPr/>
          <p:nvPr/>
        </p:nvSpPr>
        <p:spPr>
          <a:xfrm>
            <a:off x="6892941" y="5781114"/>
            <a:ext cx="739588" cy="712941"/>
          </a:xfrm>
          <a:prstGeom prst="leftBrace">
            <a:avLst>
              <a:gd name="adj1" fmla="val 10495"/>
              <a:gd name="adj2" fmla="val 52603"/>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26" name="圆角矩形 25"/>
          <p:cNvSpPr/>
          <p:nvPr/>
        </p:nvSpPr>
        <p:spPr>
          <a:xfrm>
            <a:off x="7632529" y="5957863"/>
            <a:ext cx="2641024" cy="323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100" dirty="0" smtClean="0">
                <a:latin typeface="Microsoft YaHei Light" charset="-122"/>
                <a:ea typeface="Microsoft YaHei Light" charset="-122"/>
                <a:cs typeface="Microsoft YaHei Light" charset="-122"/>
              </a:rPr>
              <a:t>补充说明</a:t>
            </a:r>
            <a:endParaRPr kumimoji="1" lang="zh-CN" altLang="en-US" sz="1100" dirty="0">
              <a:latin typeface="Microsoft YaHei Light" charset="-122"/>
              <a:ea typeface="Microsoft YaHei Light" charset="-122"/>
              <a:cs typeface="Microsoft YaHei Light" charset="-122"/>
            </a:endParaRPr>
          </a:p>
        </p:txBody>
      </p:sp>
      <p:sp>
        <p:nvSpPr>
          <p:cNvPr id="27" name="圆角矩形 26"/>
          <p:cNvSpPr/>
          <p:nvPr/>
        </p:nvSpPr>
        <p:spPr>
          <a:xfrm>
            <a:off x="10528129" y="268343"/>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1-6</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28" name="圆角矩形 27"/>
          <p:cNvSpPr/>
          <p:nvPr/>
        </p:nvSpPr>
        <p:spPr>
          <a:xfrm>
            <a:off x="10528129" y="753271"/>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7-16</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29" name="圆角矩形 28"/>
          <p:cNvSpPr/>
          <p:nvPr/>
        </p:nvSpPr>
        <p:spPr>
          <a:xfrm>
            <a:off x="10528129" y="1209167"/>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17-26</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0" name="圆角矩形 29"/>
          <p:cNvSpPr/>
          <p:nvPr/>
        </p:nvSpPr>
        <p:spPr>
          <a:xfrm>
            <a:off x="10528129" y="1694095"/>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27-33</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1" name="圆角矩形 30"/>
          <p:cNvSpPr/>
          <p:nvPr/>
        </p:nvSpPr>
        <p:spPr>
          <a:xfrm>
            <a:off x="10528128" y="2194736"/>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34-43</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2" name="圆角矩形 31"/>
          <p:cNvSpPr/>
          <p:nvPr/>
        </p:nvSpPr>
        <p:spPr>
          <a:xfrm>
            <a:off x="10528129" y="2675858"/>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44-69</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3" name="圆角矩形 32"/>
          <p:cNvSpPr/>
          <p:nvPr/>
        </p:nvSpPr>
        <p:spPr>
          <a:xfrm>
            <a:off x="10528129" y="3131754"/>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70-84</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4" name="圆角矩形 33"/>
          <p:cNvSpPr/>
          <p:nvPr/>
        </p:nvSpPr>
        <p:spPr>
          <a:xfrm>
            <a:off x="10528129" y="3616682"/>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85-111</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5" name="圆角矩形 34"/>
          <p:cNvSpPr/>
          <p:nvPr/>
        </p:nvSpPr>
        <p:spPr>
          <a:xfrm>
            <a:off x="10528128" y="4121386"/>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112-120</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6" name="圆角矩形 35"/>
          <p:cNvSpPr/>
          <p:nvPr/>
        </p:nvSpPr>
        <p:spPr>
          <a:xfrm>
            <a:off x="10528129" y="4602508"/>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121-133</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7" name="圆角矩形 36"/>
          <p:cNvSpPr/>
          <p:nvPr/>
        </p:nvSpPr>
        <p:spPr>
          <a:xfrm>
            <a:off x="10528129" y="5058404"/>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134-138</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
        <p:nvSpPr>
          <p:cNvPr id="38" name="圆角矩形 37"/>
          <p:cNvSpPr/>
          <p:nvPr/>
        </p:nvSpPr>
        <p:spPr>
          <a:xfrm>
            <a:off x="10528129" y="5957863"/>
            <a:ext cx="1143919" cy="3232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1100" b="1" dirty="0" smtClean="0">
                <a:latin typeface="Microsoft YaHei" charset="-122"/>
                <a:ea typeface="Microsoft YaHei" charset="-122"/>
                <a:cs typeface="Microsoft YaHei" charset="-122"/>
              </a:rPr>
              <a:t>139-142</a:t>
            </a:r>
            <a:r>
              <a:rPr kumimoji="1" lang="zh-CN" altLang="en-US" sz="1100" b="1" dirty="0" smtClean="0">
                <a:latin typeface="Microsoft YaHei" charset="-122"/>
                <a:ea typeface="Microsoft YaHei" charset="-122"/>
                <a:cs typeface="Microsoft YaHei" charset="-122"/>
              </a:rPr>
              <a:t>条</a:t>
            </a:r>
            <a:endParaRPr kumimoji="1" lang="zh-CN" altLang="en-US" sz="1100" b="1" dirty="0">
              <a:latin typeface="Microsoft YaHei" charset="-122"/>
              <a:ea typeface="Microsoft YaHei" charset="-122"/>
              <a:cs typeface="Microsoft YaHei" charset="-122"/>
            </a:endParaRPr>
          </a:p>
        </p:txBody>
      </p:sp>
    </p:spTree>
    <p:extLst>
      <p:ext uri="{BB962C8B-B14F-4D97-AF65-F5344CB8AC3E}">
        <p14:creationId xmlns:p14="http://schemas.microsoft.com/office/powerpoint/2010/main" val="6129959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ppt_x"/>
                                          </p:val>
                                        </p:tav>
                                        <p:tav tm="100000">
                                          <p:val>
                                            <p:strVal val="#ppt_x"/>
                                          </p:val>
                                        </p:tav>
                                      </p:tavLst>
                                    </p:anim>
                                    <p:anim calcmode="lin" valueType="num">
                                      <p:cBhvr additive="base">
                                        <p:cTn id="43" dur="500" fill="hold"/>
                                        <p:tgtEl>
                                          <p:spTgt spid="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fill="hold"/>
                                        <p:tgtEl>
                                          <p:spTgt spid="27"/>
                                        </p:tgtEl>
                                        <p:attrNameLst>
                                          <p:attrName>ppt_x</p:attrName>
                                        </p:attrNameLst>
                                      </p:cBhvr>
                                      <p:tavLst>
                                        <p:tav tm="0">
                                          <p:val>
                                            <p:strVal val="#ppt_x"/>
                                          </p:val>
                                        </p:tav>
                                        <p:tav tm="100000">
                                          <p:val>
                                            <p:strVal val="#ppt_x"/>
                                          </p:val>
                                        </p:tav>
                                      </p:tavLst>
                                    </p:anim>
                                    <p:anim calcmode="lin" valueType="num">
                                      <p:cBhvr additive="base">
                                        <p:cTn id="67" dur="500" fill="hold"/>
                                        <p:tgtEl>
                                          <p:spTgt spid="27"/>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fill="hold"/>
                                        <p:tgtEl>
                                          <p:spTgt spid="28"/>
                                        </p:tgtEl>
                                        <p:attrNameLst>
                                          <p:attrName>ppt_x</p:attrName>
                                        </p:attrNameLst>
                                      </p:cBhvr>
                                      <p:tavLst>
                                        <p:tav tm="0">
                                          <p:val>
                                            <p:strVal val="#ppt_x"/>
                                          </p:val>
                                        </p:tav>
                                        <p:tav tm="100000">
                                          <p:val>
                                            <p:strVal val="#ppt_x"/>
                                          </p:val>
                                        </p:tav>
                                      </p:tavLst>
                                    </p:anim>
                                    <p:anim calcmode="lin" valueType="num">
                                      <p:cBhvr additive="base">
                                        <p:cTn id="71" dur="500" fill="hold"/>
                                        <p:tgtEl>
                                          <p:spTgt spid="2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ppt_x"/>
                                          </p:val>
                                        </p:tav>
                                        <p:tav tm="100000">
                                          <p:val>
                                            <p:strVal val="#ppt_x"/>
                                          </p:val>
                                        </p:tav>
                                      </p:tavLst>
                                    </p:anim>
                                    <p:anim calcmode="lin" valueType="num">
                                      <p:cBhvr additive="base">
                                        <p:cTn id="75" dur="500" fill="hold"/>
                                        <p:tgtEl>
                                          <p:spTgt spid="2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additive="base">
                                        <p:cTn id="78" dur="500" fill="hold"/>
                                        <p:tgtEl>
                                          <p:spTgt spid="30"/>
                                        </p:tgtEl>
                                        <p:attrNameLst>
                                          <p:attrName>ppt_x</p:attrName>
                                        </p:attrNameLst>
                                      </p:cBhvr>
                                      <p:tavLst>
                                        <p:tav tm="0">
                                          <p:val>
                                            <p:strVal val="#ppt_x"/>
                                          </p:val>
                                        </p:tav>
                                        <p:tav tm="100000">
                                          <p:val>
                                            <p:strVal val="#ppt_x"/>
                                          </p:val>
                                        </p:tav>
                                      </p:tavLst>
                                    </p:anim>
                                    <p:anim calcmode="lin" valueType="num">
                                      <p:cBhvr additive="base">
                                        <p:cTn id="79" dur="500" fill="hold"/>
                                        <p:tgtEl>
                                          <p:spTgt spid="3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additive="base">
                                        <p:cTn id="82" dur="500" fill="hold"/>
                                        <p:tgtEl>
                                          <p:spTgt spid="31"/>
                                        </p:tgtEl>
                                        <p:attrNameLst>
                                          <p:attrName>ppt_x</p:attrName>
                                        </p:attrNameLst>
                                      </p:cBhvr>
                                      <p:tavLst>
                                        <p:tav tm="0">
                                          <p:val>
                                            <p:strVal val="#ppt_x"/>
                                          </p:val>
                                        </p:tav>
                                        <p:tav tm="100000">
                                          <p:val>
                                            <p:strVal val="#ppt_x"/>
                                          </p:val>
                                        </p:tav>
                                      </p:tavLst>
                                    </p:anim>
                                    <p:anim calcmode="lin" valueType="num">
                                      <p:cBhvr additive="base">
                                        <p:cTn id="8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18"/>
                                        </p:tgtEl>
                                        <p:attrNameLst>
                                          <p:attrName>style.visibility</p:attrName>
                                        </p:attrNameLst>
                                      </p:cBhvr>
                                      <p:to>
                                        <p:strVal val="visible"/>
                                      </p:to>
                                    </p:set>
                                    <p:anim calcmode="lin" valueType="num">
                                      <p:cBhvr additive="base">
                                        <p:cTn id="88" dur="500" fill="hold"/>
                                        <p:tgtEl>
                                          <p:spTgt spid="18"/>
                                        </p:tgtEl>
                                        <p:attrNameLst>
                                          <p:attrName>ppt_x</p:attrName>
                                        </p:attrNameLst>
                                      </p:cBhvr>
                                      <p:tavLst>
                                        <p:tav tm="0">
                                          <p:val>
                                            <p:strVal val="#ppt_x"/>
                                          </p:val>
                                        </p:tav>
                                        <p:tav tm="100000">
                                          <p:val>
                                            <p:strVal val="#ppt_x"/>
                                          </p:val>
                                        </p:tav>
                                      </p:tavLst>
                                    </p:anim>
                                    <p:anim calcmode="lin" valueType="num">
                                      <p:cBhvr additive="base">
                                        <p:cTn id="89" dur="500" fill="hold"/>
                                        <p:tgtEl>
                                          <p:spTgt spid="18"/>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additive="base">
                                        <p:cTn id="92" dur="500" fill="hold"/>
                                        <p:tgtEl>
                                          <p:spTgt spid="19"/>
                                        </p:tgtEl>
                                        <p:attrNameLst>
                                          <p:attrName>ppt_x</p:attrName>
                                        </p:attrNameLst>
                                      </p:cBhvr>
                                      <p:tavLst>
                                        <p:tav tm="0">
                                          <p:val>
                                            <p:strVal val="#ppt_x"/>
                                          </p:val>
                                        </p:tav>
                                        <p:tav tm="100000">
                                          <p:val>
                                            <p:strVal val="#ppt_x"/>
                                          </p:val>
                                        </p:tav>
                                      </p:tavLst>
                                    </p:anim>
                                    <p:anim calcmode="lin" valueType="num">
                                      <p:cBhvr additive="base">
                                        <p:cTn id="93" dur="500" fill="hold"/>
                                        <p:tgtEl>
                                          <p:spTgt spid="19"/>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additive="base">
                                        <p:cTn id="96" dur="500" fill="hold"/>
                                        <p:tgtEl>
                                          <p:spTgt spid="20"/>
                                        </p:tgtEl>
                                        <p:attrNameLst>
                                          <p:attrName>ppt_x</p:attrName>
                                        </p:attrNameLst>
                                      </p:cBhvr>
                                      <p:tavLst>
                                        <p:tav tm="0">
                                          <p:val>
                                            <p:strVal val="#ppt_x"/>
                                          </p:val>
                                        </p:tav>
                                        <p:tav tm="100000">
                                          <p:val>
                                            <p:strVal val="#ppt_x"/>
                                          </p:val>
                                        </p:tav>
                                      </p:tavLst>
                                    </p:anim>
                                    <p:anim calcmode="lin" valueType="num">
                                      <p:cBhvr additive="base">
                                        <p:cTn id="97" dur="500" fill="hold"/>
                                        <p:tgtEl>
                                          <p:spTgt spid="20"/>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 calcmode="lin" valueType="num">
                                      <p:cBhvr additive="base">
                                        <p:cTn id="100" dur="500" fill="hold"/>
                                        <p:tgtEl>
                                          <p:spTgt spid="21"/>
                                        </p:tgtEl>
                                        <p:attrNameLst>
                                          <p:attrName>ppt_x</p:attrName>
                                        </p:attrNameLst>
                                      </p:cBhvr>
                                      <p:tavLst>
                                        <p:tav tm="0">
                                          <p:val>
                                            <p:strVal val="#ppt_x"/>
                                          </p:val>
                                        </p:tav>
                                        <p:tav tm="100000">
                                          <p:val>
                                            <p:strVal val="#ppt_x"/>
                                          </p:val>
                                        </p:tav>
                                      </p:tavLst>
                                    </p:anim>
                                    <p:anim calcmode="lin" valueType="num">
                                      <p:cBhvr additive="base">
                                        <p:cTn id="101" dur="500" fill="hold"/>
                                        <p:tgtEl>
                                          <p:spTgt spid="21"/>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additive="base">
                                        <p:cTn id="104" dur="500" fill="hold"/>
                                        <p:tgtEl>
                                          <p:spTgt spid="22"/>
                                        </p:tgtEl>
                                        <p:attrNameLst>
                                          <p:attrName>ppt_x</p:attrName>
                                        </p:attrNameLst>
                                      </p:cBhvr>
                                      <p:tavLst>
                                        <p:tav tm="0">
                                          <p:val>
                                            <p:strVal val="#ppt_x"/>
                                          </p:val>
                                        </p:tav>
                                        <p:tav tm="100000">
                                          <p:val>
                                            <p:strVal val="#ppt_x"/>
                                          </p:val>
                                        </p:tav>
                                      </p:tavLst>
                                    </p:anim>
                                    <p:anim calcmode="lin" valueType="num">
                                      <p:cBhvr additive="base">
                                        <p:cTn id="105" dur="500" fill="hold"/>
                                        <p:tgtEl>
                                          <p:spTgt spid="22"/>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additive="base">
                                        <p:cTn id="108" dur="500" fill="hold"/>
                                        <p:tgtEl>
                                          <p:spTgt spid="23"/>
                                        </p:tgtEl>
                                        <p:attrNameLst>
                                          <p:attrName>ppt_x</p:attrName>
                                        </p:attrNameLst>
                                      </p:cBhvr>
                                      <p:tavLst>
                                        <p:tav tm="0">
                                          <p:val>
                                            <p:strVal val="#ppt_x"/>
                                          </p:val>
                                        </p:tav>
                                        <p:tav tm="100000">
                                          <p:val>
                                            <p:strVal val="#ppt_x"/>
                                          </p:val>
                                        </p:tav>
                                      </p:tavLst>
                                    </p:anim>
                                    <p:anim calcmode="lin" valueType="num">
                                      <p:cBhvr additive="base">
                                        <p:cTn id="109" dur="500" fill="hold"/>
                                        <p:tgtEl>
                                          <p:spTgt spid="23"/>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24"/>
                                        </p:tgtEl>
                                        <p:attrNameLst>
                                          <p:attrName>style.visibility</p:attrName>
                                        </p:attrNameLst>
                                      </p:cBhvr>
                                      <p:to>
                                        <p:strVal val="visible"/>
                                      </p:to>
                                    </p:set>
                                    <p:anim calcmode="lin" valueType="num">
                                      <p:cBhvr additive="base">
                                        <p:cTn id="112" dur="500" fill="hold"/>
                                        <p:tgtEl>
                                          <p:spTgt spid="24"/>
                                        </p:tgtEl>
                                        <p:attrNameLst>
                                          <p:attrName>ppt_x</p:attrName>
                                        </p:attrNameLst>
                                      </p:cBhvr>
                                      <p:tavLst>
                                        <p:tav tm="0">
                                          <p:val>
                                            <p:strVal val="#ppt_x"/>
                                          </p:val>
                                        </p:tav>
                                        <p:tav tm="100000">
                                          <p:val>
                                            <p:strVal val="#ppt_x"/>
                                          </p:val>
                                        </p:tav>
                                      </p:tavLst>
                                    </p:anim>
                                    <p:anim calcmode="lin" valueType="num">
                                      <p:cBhvr additive="base">
                                        <p:cTn id="113" dur="500" fill="hold"/>
                                        <p:tgtEl>
                                          <p:spTgt spid="24"/>
                                        </p:tgtEl>
                                        <p:attrNameLst>
                                          <p:attrName>ppt_y</p:attrName>
                                        </p:attrNameLst>
                                      </p:cBhvr>
                                      <p:tavLst>
                                        <p:tav tm="0">
                                          <p:val>
                                            <p:strVal val="1+#ppt_h/2"/>
                                          </p:val>
                                        </p:tav>
                                        <p:tav tm="100000">
                                          <p:val>
                                            <p:strVal val="#ppt_y"/>
                                          </p:val>
                                        </p:tav>
                                      </p:tavLst>
                                    </p:anim>
                                  </p:childTnLst>
                                </p:cTn>
                              </p:par>
                              <p:par>
                                <p:cTn id="114" presetID="2" presetClass="entr" presetSubtype="4" fill="hold" grpId="0" nodeType="withEffect">
                                  <p:stCondLst>
                                    <p:cond delay="0"/>
                                  </p:stCondLst>
                                  <p:childTnLst>
                                    <p:set>
                                      <p:cBhvr>
                                        <p:cTn id="115" dur="1" fill="hold">
                                          <p:stCondLst>
                                            <p:cond delay="0"/>
                                          </p:stCondLst>
                                        </p:cTn>
                                        <p:tgtEl>
                                          <p:spTgt spid="32"/>
                                        </p:tgtEl>
                                        <p:attrNameLst>
                                          <p:attrName>style.visibility</p:attrName>
                                        </p:attrNameLst>
                                      </p:cBhvr>
                                      <p:to>
                                        <p:strVal val="visible"/>
                                      </p:to>
                                    </p:set>
                                    <p:anim calcmode="lin" valueType="num">
                                      <p:cBhvr additive="base">
                                        <p:cTn id="116" dur="500" fill="hold"/>
                                        <p:tgtEl>
                                          <p:spTgt spid="32"/>
                                        </p:tgtEl>
                                        <p:attrNameLst>
                                          <p:attrName>ppt_x</p:attrName>
                                        </p:attrNameLst>
                                      </p:cBhvr>
                                      <p:tavLst>
                                        <p:tav tm="0">
                                          <p:val>
                                            <p:strVal val="#ppt_x"/>
                                          </p:val>
                                        </p:tav>
                                        <p:tav tm="100000">
                                          <p:val>
                                            <p:strVal val="#ppt_x"/>
                                          </p:val>
                                        </p:tav>
                                      </p:tavLst>
                                    </p:anim>
                                    <p:anim calcmode="lin" valueType="num">
                                      <p:cBhvr additive="base">
                                        <p:cTn id="117" dur="500" fill="hold"/>
                                        <p:tgtEl>
                                          <p:spTgt spid="32"/>
                                        </p:tgtEl>
                                        <p:attrNameLst>
                                          <p:attrName>ppt_y</p:attrName>
                                        </p:attrNameLst>
                                      </p:cBhvr>
                                      <p:tavLst>
                                        <p:tav tm="0">
                                          <p:val>
                                            <p:strVal val="1+#ppt_h/2"/>
                                          </p:val>
                                        </p:tav>
                                        <p:tav tm="100000">
                                          <p:val>
                                            <p:strVal val="#ppt_y"/>
                                          </p:val>
                                        </p:tav>
                                      </p:tavLst>
                                    </p:anim>
                                  </p:childTnLst>
                                </p:cTn>
                              </p:par>
                              <p:par>
                                <p:cTn id="118" presetID="2" presetClass="entr" presetSubtype="4" fill="hold" grpId="0" nodeType="withEffect">
                                  <p:stCondLst>
                                    <p:cond delay="0"/>
                                  </p:stCondLst>
                                  <p:childTnLst>
                                    <p:set>
                                      <p:cBhvr>
                                        <p:cTn id="119" dur="1" fill="hold">
                                          <p:stCondLst>
                                            <p:cond delay="0"/>
                                          </p:stCondLst>
                                        </p:cTn>
                                        <p:tgtEl>
                                          <p:spTgt spid="33"/>
                                        </p:tgtEl>
                                        <p:attrNameLst>
                                          <p:attrName>style.visibility</p:attrName>
                                        </p:attrNameLst>
                                      </p:cBhvr>
                                      <p:to>
                                        <p:strVal val="visible"/>
                                      </p:to>
                                    </p:set>
                                    <p:anim calcmode="lin" valueType="num">
                                      <p:cBhvr additive="base">
                                        <p:cTn id="120" dur="500" fill="hold"/>
                                        <p:tgtEl>
                                          <p:spTgt spid="33"/>
                                        </p:tgtEl>
                                        <p:attrNameLst>
                                          <p:attrName>ppt_x</p:attrName>
                                        </p:attrNameLst>
                                      </p:cBhvr>
                                      <p:tavLst>
                                        <p:tav tm="0">
                                          <p:val>
                                            <p:strVal val="#ppt_x"/>
                                          </p:val>
                                        </p:tav>
                                        <p:tav tm="100000">
                                          <p:val>
                                            <p:strVal val="#ppt_x"/>
                                          </p:val>
                                        </p:tav>
                                      </p:tavLst>
                                    </p:anim>
                                    <p:anim calcmode="lin" valueType="num">
                                      <p:cBhvr additive="base">
                                        <p:cTn id="121" dur="500" fill="hold"/>
                                        <p:tgtEl>
                                          <p:spTgt spid="33"/>
                                        </p:tgtEl>
                                        <p:attrNameLst>
                                          <p:attrName>ppt_y</p:attrName>
                                        </p:attrNameLst>
                                      </p:cBhvr>
                                      <p:tavLst>
                                        <p:tav tm="0">
                                          <p:val>
                                            <p:strVal val="1+#ppt_h/2"/>
                                          </p:val>
                                        </p:tav>
                                        <p:tav tm="100000">
                                          <p:val>
                                            <p:strVal val="#ppt_y"/>
                                          </p:val>
                                        </p:tav>
                                      </p:tavLst>
                                    </p:anim>
                                  </p:childTnLst>
                                </p:cTn>
                              </p:par>
                              <p:par>
                                <p:cTn id="122" presetID="2" presetClass="entr" presetSubtype="4" fill="hold" grpId="0"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additive="base">
                                        <p:cTn id="124" dur="500" fill="hold"/>
                                        <p:tgtEl>
                                          <p:spTgt spid="34"/>
                                        </p:tgtEl>
                                        <p:attrNameLst>
                                          <p:attrName>ppt_x</p:attrName>
                                        </p:attrNameLst>
                                      </p:cBhvr>
                                      <p:tavLst>
                                        <p:tav tm="0">
                                          <p:val>
                                            <p:strVal val="#ppt_x"/>
                                          </p:val>
                                        </p:tav>
                                        <p:tav tm="100000">
                                          <p:val>
                                            <p:strVal val="#ppt_x"/>
                                          </p:val>
                                        </p:tav>
                                      </p:tavLst>
                                    </p:anim>
                                    <p:anim calcmode="lin" valueType="num">
                                      <p:cBhvr additive="base">
                                        <p:cTn id="125" dur="500" fill="hold"/>
                                        <p:tgtEl>
                                          <p:spTgt spid="34"/>
                                        </p:tgtEl>
                                        <p:attrNameLst>
                                          <p:attrName>ppt_y</p:attrName>
                                        </p:attrNameLst>
                                      </p:cBhvr>
                                      <p:tavLst>
                                        <p:tav tm="0">
                                          <p:val>
                                            <p:strVal val="1+#ppt_h/2"/>
                                          </p:val>
                                        </p:tav>
                                        <p:tav tm="100000">
                                          <p:val>
                                            <p:strVal val="#ppt_y"/>
                                          </p:val>
                                        </p:tav>
                                      </p:tavLst>
                                    </p:anim>
                                  </p:childTnLst>
                                </p:cTn>
                              </p:par>
                              <p:par>
                                <p:cTn id="126" presetID="2" presetClass="entr" presetSubtype="4" fill="hold" grpId="0" nodeType="withEffect">
                                  <p:stCondLst>
                                    <p:cond delay="0"/>
                                  </p:stCondLst>
                                  <p:childTnLst>
                                    <p:set>
                                      <p:cBhvr>
                                        <p:cTn id="127" dur="1" fill="hold">
                                          <p:stCondLst>
                                            <p:cond delay="0"/>
                                          </p:stCondLst>
                                        </p:cTn>
                                        <p:tgtEl>
                                          <p:spTgt spid="35"/>
                                        </p:tgtEl>
                                        <p:attrNameLst>
                                          <p:attrName>style.visibility</p:attrName>
                                        </p:attrNameLst>
                                      </p:cBhvr>
                                      <p:to>
                                        <p:strVal val="visible"/>
                                      </p:to>
                                    </p:set>
                                    <p:anim calcmode="lin" valueType="num">
                                      <p:cBhvr additive="base">
                                        <p:cTn id="128" dur="500" fill="hold"/>
                                        <p:tgtEl>
                                          <p:spTgt spid="35"/>
                                        </p:tgtEl>
                                        <p:attrNameLst>
                                          <p:attrName>ppt_x</p:attrName>
                                        </p:attrNameLst>
                                      </p:cBhvr>
                                      <p:tavLst>
                                        <p:tav tm="0">
                                          <p:val>
                                            <p:strVal val="#ppt_x"/>
                                          </p:val>
                                        </p:tav>
                                        <p:tav tm="100000">
                                          <p:val>
                                            <p:strVal val="#ppt_x"/>
                                          </p:val>
                                        </p:tav>
                                      </p:tavLst>
                                    </p:anim>
                                    <p:anim calcmode="lin" valueType="num">
                                      <p:cBhvr additive="base">
                                        <p:cTn id="129" dur="500" fill="hold"/>
                                        <p:tgtEl>
                                          <p:spTgt spid="35"/>
                                        </p:tgtEl>
                                        <p:attrNameLst>
                                          <p:attrName>ppt_y</p:attrName>
                                        </p:attrNameLst>
                                      </p:cBhvr>
                                      <p:tavLst>
                                        <p:tav tm="0">
                                          <p:val>
                                            <p:strVal val="1+#ppt_h/2"/>
                                          </p:val>
                                        </p:tav>
                                        <p:tav tm="100000">
                                          <p:val>
                                            <p:strVal val="#ppt_y"/>
                                          </p:val>
                                        </p:tav>
                                      </p:tavLst>
                                    </p:anim>
                                  </p:childTnLst>
                                </p:cTn>
                              </p:par>
                              <p:par>
                                <p:cTn id="130" presetID="2" presetClass="entr" presetSubtype="4" fill="hold" grpId="0" nodeType="withEffect">
                                  <p:stCondLst>
                                    <p:cond delay="0"/>
                                  </p:stCondLst>
                                  <p:childTnLst>
                                    <p:set>
                                      <p:cBhvr>
                                        <p:cTn id="131" dur="1" fill="hold">
                                          <p:stCondLst>
                                            <p:cond delay="0"/>
                                          </p:stCondLst>
                                        </p:cTn>
                                        <p:tgtEl>
                                          <p:spTgt spid="36"/>
                                        </p:tgtEl>
                                        <p:attrNameLst>
                                          <p:attrName>style.visibility</p:attrName>
                                        </p:attrNameLst>
                                      </p:cBhvr>
                                      <p:to>
                                        <p:strVal val="visible"/>
                                      </p:to>
                                    </p:set>
                                    <p:anim calcmode="lin" valueType="num">
                                      <p:cBhvr additive="base">
                                        <p:cTn id="132" dur="500" fill="hold"/>
                                        <p:tgtEl>
                                          <p:spTgt spid="36"/>
                                        </p:tgtEl>
                                        <p:attrNameLst>
                                          <p:attrName>ppt_x</p:attrName>
                                        </p:attrNameLst>
                                      </p:cBhvr>
                                      <p:tavLst>
                                        <p:tav tm="0">
                                          <p:val>
                                            <p:strVal val="#ppt_x"/>
                                          </p:val>
                                        </p:tav>
                                        <p:tav tm="100000">
                                          <p:val>
                                            <p:strVal val="#ppt_x"/>
                                          </p:val>
                                        </p:tav>
                                      </p:tavLst>
                                    </p:anim>
                                    <p:anim calcmode="lin" valueType="num">
                                      <p:cBhvr additive="base">
                                        <p:cTn id="133" dur="500" fill="hold"/>
                                        <p:tgtEl>
                                          <p:spTgt spid="36"/>
                                        </p:tgtEl>
                                        <p:attrNameLst>
                                          <p:attrName>ppt_y</p:attrName>
                                        </p:attrNameLst>
                                      </p:cBhvr>
                                      <p:tavLst>
                                        <p:tav tm="0">
                                          <p:val>
                                            <p:strVal val="1+#ppt_h/2"/>
                                          </p:val>
                                        </p:tav>
                                        <p:tav tm="100000">
                                          <p:val>
                                            <p:strVal val="#ppt_y"/>
                                          </p:val>
                                        </p:tav>
                                      </p:tavLst>
                                    </p:anim>
                                  </p:childTnLst>
                                </p:cTn>
                              </p:par>
                              <p:par>
                                <p:cTn id="134" presetID="2" presetClass="entr" presetSubtype="4"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 calcmode="lin" valueType="num">
                                      <p:cBhvr additive="base">
                                        <p:cTn id="136" dur="500" fill="hold"/>
                                        <p:tgtEl>
                                          <p:spTgt spid="37"/>
                                        </p:tgtEl>
                                        <p:attrNameLst>
                                          <p:attrName>ppt_x</p:attrName>
                                        </p:attrNameLst>
                                      </p:cBhvr>
                                      <p:tavLst>
                                        <p:tav tm="0">
                                          <p:val>
                                            <p:strVal val="#ppt_x"/>
                                          </p:val>
                                        </p:tav>
                                        <p:tav tm="100000">
                                          <p:val>
                                            <p:strVal val="#ppt_x"/>
                                          </p:val>
                                        </p:tav>
                                      </p:tavLst>
                                    </p:anim>
                                    <p:anim calcmode="lin" valueType="num">
                                      <p:cBhvr additive="base">
                                        <p:cTn id="13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grpId="0" nodeType="clickEffect">
                                  <p:stCondLst>
                                    <p:cond delay="0"/>
                                  </p:stCondLst>
                                  <p:childTnLst>
                                    <p:set>
                                      <p:cBhvr>
                                        <p:cTn id="141" dur="1" fill="hold">
                                          <p:stCondLst>
                                            <p:cond delay="0"/>
                                          </p:stCondLst>
                                        </p:cTn>
                                        <p:tgtEl>
                                          <p:spTgt spid="25"/>
                                        </p:tgtEl>
                                        <p:attrNameLst>
                                          <p:attrName>style.visibility</p:attrName>
                                        </p:attrNameLst>
                                      </p:cBhvr>
                                      <p:to>
                                        <p:strVal val="visible"/>
                                      </p:to>
                                    </p:set>
                                    <p:anim calcmode="lin" valueType="num">
                                      <p:cBhvr additive="base">
                                        <p:cTn id="142" dur="500" fill="hold"/>
                                        <p:tgtEl>
                                          <p:spTgt spid="25"/>
                                        </p:tgtEl>
                                        <p:attrNameLst>
                                          <p:attrName>ppt_x</p:attrName>
                                        </p:attrNameLst>
                                      </p:cBhvr>
                                      <p:tavLst>
                                        <p:tav tm="0">
                                          <p:val>
                                            <p:strVal val="#ppt_x"/>
                                          </p:val>
                                        </p:tav>
                                        <p:tav tm="100000">
                                          <p:val>
                                            <p:strVal val="#ppt_x"/>
                                          </p:val>
                                        </p:tav>
                                      </p:tavLst>
                                    </p:anim>
                                    <p:anim calcmode="lin" valueType="num">
                                      <p:cBhvr additive="base">
                                        <p:cTn id="143" dur="500" fill="hold"/>
                                        <p:tgtEl>
                                          <p:spTgt spid="25"/>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 calcmode="lin" valueType="num">
                                      <p:cBhvr additive="base">
                                        <p:cTn id="146" dur="500" fill="hold"/>
                                        <p:tgtEl>
                                          <p:spTgt spid="26"/>
                                        </p:tgtEl>
                                        <p:attrNameLst>
                                          <p:attrName>ppt_x</p:attrName>
                                        </p:attrNameLst>
                                      </p:cBhvr>
                                      <p:tavLst>
                                        <p:tav tm="0">
                                          <p:val>
                                            <p:strVal val="#ppt_x"/>
                                          </p:val>
                                        </p:tav>
                                        <p:tav tm="100000">
                                          <p:val>
                                            <p:strVal val="#ppt_x"/>
                                          </p:val>
                                        </p:tav>
                                      </p:tavLst>
                                    </p:anim>
                                    <p:anim calcmode="lin" valueType="num">
                                      <p:cBhvr additive="base">
                                        <p:cTn id="147" dur="500" fill="hold"/>
                                        <p:tgtEl>
                                          <p:spTgt spid="26"/>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38"/>
                                        </p:tgtEl>
                                        <p:attrNameLst>
                                          <p:attrName>style.visibility</p:attrName>
                                        </p:attrNameLst>
                                      </p:cBhvr>
                                      <p:to>
                                        <p:strVal val="visible"/>
                                      </p:to>
                                    </p:set>
                                    <p:anim calcmode="lin" valueType="num">
                                      <p:cBhvr additive="base">
                                        <p:cTn id="150" dur="500" fill="hold"/>
                                        <p:tgtEl>
                                          <p:spTgt spid="38"/>
                                        </p:tgtEl>
                                        <p:attrNameLst>
                                          <p:attrName>ppt_x</p:attrName>
                                        </p:attrNameLst>
                                      </p:cBhvr>
                                      <p:tavLst>
                                        <p:tav tm="0">
                                          <p:val>
                                            <p:strVal val="#ppt_x"/>
                                          </p:val>
                                        </p:tav>
                                        <p:tav tm="100000">
                                          <p:val>
                                            <p:strVal val="#ppt_x"/>
                                          </p:val>
                                        </p:tav>
                                      </p:tavLst>
                                    </p:anim>
                                    <p:anim calcmode="lin" valueType="num">
                                      <p:cBhvr additive="base">
                                        <p:cTn id="15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p:bldP spid="10" grpId="0" animBg="1"/>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
          <p:cNvGrpSpPr/>
          <p:nvPr/>
        </p:nvGrpSpPr>
        <p:grpSpPr>
          <a:xfrm>
            <a:off x="4033186" y="1234010"/>
            <a:ext cx="3675529" cy="958083"/>
            <a:chOff x="309281" y="1385794"/>
            <a:chExt cx="3281083" cy="469900"/>
          </a:xfrm>
        </p:grpSpPr>
        <p:sp>
          <p:nvSpPr>
            <p:cNvPr id="4" name="圆角矩形 3"/>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5" name="文本框 4"/>
            <p:cNvSpPr txBox="1"/>
            <p:nvPr/>
          </p:nvSpPr>
          <p:spPr>
            <a:xfrm>
              <a:off x="940150" y="1385794"/>
              <a:ext cx="2019391" cy="452855"/>
            </a:xfrm>
            <a:prstGeom prst="rect">
              <a:avLst/>
            </a:prstGeom>
            <a:noFill/>
          </p:spPr>
          <p:txBody>
            <a:bodyPr wrap="none" rtlCol="0">
              <a:spAutoFit/>
            </a:bodyPr>
            <a:lstStyle/>
            <a:p>
              <a:pPr algn="ctr"/>
              <a:r>
                <a:rPr kumimoji="1" lang="zh-CN" altLang="en-US" sz="5400" b="1" dirty="0" smtClean="0">
                  <a:solidFill>
                    <a:schemeClr val="bg1"/>
                  </a:solidFill>
                  <a:latin typeface="Microsoft YaHei" charset="-122"/>
                  <a:ea typeface="Microsoft YaHei" charset="-122"/>
                  <a:cs typeface="Microsoft YaHei" charset="-122"/>
                </a:rPr>
                <a:t>第四章</a:t>
              </a:r>
              <a:endParaRPr kumimoji="1" lang="zh-CN" altLang="en-US" sz="5400" b="1" dirty="0">
                <a:solidFill>
                  <a:schemeClr val="bg1"/>
                </a:solidFill>
                <a:latin typeface="Microsoft YaHei" charset="-122"/>
                <a:ea typeface="Microsoft YaHei" charset="-122"/>
                <a:cs typeface="Microsoft YaHei" charset="-122"/>
              </a:endParaRPr>
            </a:p>
          </p:txBody>
        </p:sp>
      </p:grpSp>
      <p:grpSp>
        <p:nvGrpSpPr>
          <p:cNvPr id="6" name="组 5"/>
          <p:cNvGrpSpPr/>
          <p:nvPr/>
        </p:nvGrpSpPr>
        <p:grpSpPr>
          <a:xfrm>
            <a:off x="1915291" y="2712500"/>
            <a:ext cx="7911317" cy="931652"/>
            <a:chOff x="309279" y="1385794"/>
            <a:chExt cx="8105705" cy="731876"/>
          </a:xfrm>
        </p:grpSpPr>
        <p:sp>
          <p:nvSpPr>
            <p:cNvPr id="7" name="圆角矩形 6"/>
            <p:cNvSpPr/>
            <p:nvPr/>
          </p:nvSpPr>
          <p:spPr>
            <a:xfrm>
              <a:off x="309279" y="1385794"/>
              <a:ext cx="8105705" cy="73187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8" name="文本框 7"/>
            <p:cNvSpPr txBox="1"/>
            <p:nvPr/>
          </p:nvSpPr>
          <p:spPr>
            <a:xfrm>
              <a:off x="1665984" y="1497863"/>
              <a:ext cx="5392296" cy="507737"/>
            </a:xfrm>
            <a:prstGeom prst="rect">
              <a:avLst/>
            </a:prstGeom>
            <a:noFill/>
          </p:spPr>
          <p:txBody>
            <a:bodyPr wrap="none" rtlCol="0">
              <a:spAutoFit/>
            </a:bodyPr>
            <a:lstStyle/>
            <a:p>
              <a:pPr algn="ctr"/>
              <a:r>
                <a:rPr kumimoji="1" lang="zh-CN" altLang="en-US" sz="3600" b="1" dirty="0">
                  <a:solidFill>
                    <a:schemeClr val="bg1"/>
                  </a:solidFill>
                  <a:latin typeface="Microsoft YaHei" charset="-122"/>
                  <a:ea typeface="Microsoft YaHei" charset="-122"/>
                  <a:cs typeface="Microsoft YaHei" charset="-122"/>
                </a:rPr>
                <a:t>违反条例的典型案例学习</a:t>
              </a: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spTree>
    <p:extLst>
      <p:ext uri="{BB962C8B-B14F-4D97-AF65-F5344CB8AC3E}">
        <p14:creationId xmlns:p14="http://schemas.microsoft.com/office/powerpoint/2010/main" val="13569925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4033186" y="1234010"/>
            <a:ext cx="3675528" cy="958083"/>
            <a:chOff x="309281" y="1385794"/>
            <a:chExt cx="3281083" cy="469900"/>
          </a:xfrm>
        </p:grpSpPr>
        <p:sp>
          <p:nvSpPr>
            <p:cNvPr id="5" name="圆角矩形 4"/>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6" name="文本框 5"/>
            <p:cNvSpPr txBox="1"/>
            <p:nvPr/>
          </p:nvSpPr>
          <p:spPr>
            <a:xfrm>
              <a:off x="1064643" y="1385794"/>
              <a:ext cx="1770402" cy="452855"/>
            </a:xfrm>
            <a:prstGeom prst="rect">
              <a:avLst/>
            </a:prstGeom>
            <a:noFill/>
          </p:spPr>
          <p:txBody>
            <a:bodyPr wrap="none" rtlCol="0">
              <a:spAutoFit/>
            </a:bodyPr>
            <a:lstStyle/>
            <a:p>
              <a:pPr algn="ctr"/>
              <a:r>
                <a:rPr kumimoji="1" lang="zh-CN" altLang="en-US" sz="5400" b="1" dirty="0" smtClean="0">
                  <a:solidFill>
                    <a:schemeClr val="bg1"/>
                  </a:solidFill>
                  <a:latin typeface="Microsoft YaHei" charset="-122"/>
                  <a:ea typeface="Microsoft YaHei" charset="-122"/>
                  <a:cs typeface="Microsoft YaHei" charset="-122"/>
                </a:rPr>
                <a:t>结  语</a:t>
              </a:r>
              <a:endParaRPr kumimoji="1" lang="zh-CN" altLang="en-US" sz="5400" b="1" dirty="0">
                <a:solidFill>
                  <a:schemeClr val="bg1"/>
                </a:solidFill>
                <a:latin typeface="Microsoft YaHei" charset="-122"/>
                <a:ea typeface="Microsoft YaHei" charset="-122"/>
                <a:cs typeface="Microsoft YaHei" charset="-122"/>
              </a:endParaRPr>
            </a:p>
          </p:txBody>
        </p:sp>
      </p:grpSp>
      <p:sp>
        <p:nvSpPr>
          <p:cNvPr id="7" name="文本框 6"/>
          <p:cNvSpPr txBox="1"/>
          <p:nvPr/>
        </p:nvSpPr>
        <p:spPr>
          <a:xfrm>
            <a:off x="890125" y="2489248"/>
            <a:ext cx="9961651" cy="2308324"/>
          </a:xfrm>
          <a:prstGeom prst="rect">
            <a:avLst/>
          </a:prstGeom>
          <a:noFill/>
        </p:spPr>
        <p:txBody>
          <a:bodyPr wrap="square" rtlCol="0">
            <a:spAutoFit/>
          </a:bodyPr>
          <a:lstStyle/>
          <a:p>
            <a:pPr algn="ctr">
              <a:lnSpc>
                <a:spcPct val="200000"/>
              </a:lnSpc>
            </a:pPr>
            <a:r>
              <a:rPr kumimoji="1" lang="zh-CN" altLang="en-US" b="1" dirty="0">
                <a:solidFill>
                  <a:srgbClr val="C00000"/>
                </a:solidFill>
                <a:latin typeface="Microsoft YaHei" charset="-122"/>
                <a:ea typeface="Microsoft YaHei" charset="-122"/>
                <a:cs typeface="Microsoft YaHei" charset="-122"/>
              </a:rPr>
              <a:t>全面从严治党永远在路上，制度创新是永恒的课题。新修订的</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条例</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进一步扎紧了管党治党的制度笼子，为全面从严治党提供了坚强的纪律保障。各党委、每位党员干部都要认真组织学习新</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条例</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的主要内容和变化，真正做到把</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条例</a:t>
            </a:r>
            <a:r>
              <a:rPr kumimoji="1" lang="en-US" altLang="zh-CN" b="1" dirty="0">
                <a:solidFill>
                  <a:srgbClr val="C00000"/>
                </a:solidFill>
                <a:latin typeface="Microsoft YaHei" charset="-122"/>
                <a:ea typeface="Microsoft YaHei" charset="-122"/>
                <a:cs typeface="Microsoft YaHei" charset="-122"/>
              </a:rPr>
              <a:t>》</a:t>
            </a:r>
            <a:r>
              <a:rPr kumimoji="1" lang="zh-CN" altLang="en-US" b="1" dirty="0">
                <a:solidFill>
                  <a:srgbClr val="C00000"/>
                </a:solidFill>
                <a:latin typeface="Microsoft YaHei" charset="-122"/>
                <a:ea typeface="Microsoft YaHei" charset="-122"/>
                <a:cs typeface="Microsoft YaHei" charset="-122"/>
              </a:rPr>
              <a:t>深学、精学、细学，学懂、学通、学透，使之内化于心，外化于行，形成行动自觉。</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spTree>
    <p:extLst>
      <p:ext uri="{BB962C8B-B14F-4D97-AF65-F5344CB8AC3E}">
        <p14:creationId xmlns:p14="http://schemas.microsoft.com/office/powerpoint/2010/main" val="14319302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3701529" y="1351703"/>
            <a:ext cx="4891084" cy="1869916"/>
            <a:chOff x="3499175" y="2767813"/>
            <a:chExt cx="4891084" cy="1869916"/>
          </a:xfrm>
        </p:grpSpPr>
        <p:sp>
          <p:nvSpPr>
            <p:cNvPr id="3" name="文本框 2"/>
            <p:cNvSpPr txBox="1"/>
            <p:nvPr/>
          </p:nvSpPr>
          <p:spPr>
            <a:xfrm>
              <a:off x="3499175" y="2767813"/>
              <a:ext cx="4891084" cy="584775"/>
            </a:xfrm>
            <a:prstGeom prst="rect">
              <a:avLst/>
            </a:prstGeom>
            <a:noFill/>
          </p:spPr>
          <p:txBody>
            <a:bodyPr wrap="none" rtlCol="0">
              <a:spAutoFit/>
            </a:bodyPr>
            <a:lstStyle/>
            <a:p>
              <a:pPr algn="r"/>
              <a:r>
                <a:rPr kumimoji="1" lang="en-US" altLang="zh-CN" sz="3200" b="1" dirty="0" smtClean="0">
                  <a:solidFill>
                    <a:srgbClr val="C00000"/>
                  </a:solidFill>
                  <a:latin typeface="Microsoft YaHei" charset="-122"/>
                  <a:ea typeface="Microsoft YaHei" charset="-122"/>
                  <a:cs typeface="Microsoft YaHei" charset="-122"/>
                </a:rPr>
                <a:t>2018</a:t>
              </a:r>
              <a:r>
                <a:rPr kumimoji="1" lang="zh-CN" altLang="en-US" sz="3200" b="1" dirty="0" smtClean="0">
                  <a:solidFill>
                    <a:srgbClr val="C00000"/>
                  </a:solidFill>
                  <a:latin typeface="Microsoft YaHei" charset="-122"/>
                  <a:ea typeface="Microsoft YaHei" charset="-122"/>
                  <a:cs typeface="Microsoft YaHei" charset="-122"/>
                </a:rPr>
                <a:t>年新修订中国共产党</a:t>
              </a:r>
              <a:endParaRPr kumimoji="1" lang="zh-CN" altLang="en-US" sz="3200" b="1" dirty="0">
                <a:solidFill>
                  <a:srgbClr val="C00000"/>
                </a:solidFill>
                <a:latin typeface="Microsoft YaHei" charset="-122"/>
                <a:ea typeface="Microsoft YaHei" charset="-122"/>
                <a:cs typeface="Microsoft YaHei" charset="-122"/>
              </a:endParaRPr>
            </a:p>
          </p:txBody>
        </p:sp>
        <p:sp>
          <p:nvSpPr>
            <p:cNvPr id="4" name="文本框 3"/>
            <p:cNvSpPr txBox="1"/>
            <p:nvPr/>
          </p:nvSpPr>
          <p:spPr>
            <a:xfrm>
              <a:off x="4159613" y="3529733"/>
              <a:ext cx="3570208" cy="1107996"/>
            </a:xfrm>
            <a:prstGeom prst="rect">
              <a:avLst/>
            </a:prstGeom>
            <a:noFill/>
          </p:spPr>
          <p:txBody>
            <a:bodyPr wrap="none" rtlCol="0">
              <a:spAutoFit/>
            </a:bodyPr>
            <a:lstStyle/>
            <a:p>
              <a:pPr algn="ctr"/>
              <a:r>
                <a:rPr kumimoji="1" lang="zh-CN" altLang="en-US" sz="6600" b="1" dirty="0" smtClean="0">
                  <a:solidFill>
                    <a:srgbClr val="C00000"/>
                  </a:solidFill>
                  <a:latin typeface="Microsoft YaHei" charset="-122"/>
                  <a:ea typeface="Microsoft YaHei" charset="-122"/>
                  <a:cs typeface="Microsoft YaHei" charset="-122"/>
                </a:rPr>
                <a:t>谢谢观看</a:t>
              </a:r>
              <a:endParaRPr kumimoji="1" lang="zh-CN" altLang="en-US" sz="6600" b="1" dirty="0">
                <a:solidFill>
                  <a:srgbClr val="C00000"/>
                </a:solidFill>
                <a:latin typeface="Microsoft YaHei" charset="-122"/>
                <a:ea typeface="Microsoft YaHei" charset="-122"/>
                <a:cs typeface="Microsoft YaHei" charset="-122"/>
              </a:endParaRPr>
            </a:p>
          </p:txBody>
        </p:sp>
      </p:grpSp>
      <p:grpSp>
        <p:nvGrpSpPr>
          <p:cNvPr id="6" name="组 5"/>
          <p:cNvGrpSpPr/>
          <p:nvPr/>
        </p:nvGrpSpPr>
        <p:grpSpPr>
          <a:xfrm>
            <a:off x="2738719" y="3398764"/>
            <a:ext cx="6418729" cy="469900"/>
            <a:chOff x="309281" y="1385794"/>
            <a:chExt cx="3281083" cy="469900"/>
          </a:xfrm>
        </p:grpSpPr>
        <p:sp>
          <p:nvSpPr>
            <p:cNvPr id="7" name="圆角矩形 6"/>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8" name="文本框 7"/>
            <p:cNvSpPr txBox="1"/>
            <p:nvPr/>
          </p:nvSpPr>
          <p:spPr>
            <a:xfrm>
              <a:off x="591584" y="1451467"/>
              <a:ext cx="2716516" cy="338554"/>
            </a:xfrm>
            <a:prstGeom prst="rect">
              <a:avLst/>
            </a:prstGeom>
            <a:noFill/>
          </p:spPr>
          <p:txBody>
            <a:bodyPr wrap="none" rtlCol="0">
              <a:spAutoFit/>
            </a:bodyPr>
            <a:lstStyle/>
            <a:p>
              <a:pPr algn="ctr"/>
              <a:r>
                <a:rPr kumimoji="1" lang="zh-CN" altLang="en-US" sz="1600" b="1" dirty="0" smtClean="0">
                  <a:solidFill>
                    <a:schemeClr val="bg1"/>
                  </a:solidFill>
                  <a:latin typeface="Microsoft YaHei" charset="-122"/>
                  <a:ea typeface="Microsoft YaHei" charset="-122"/>
                  <a:cs typeface="Microsoft YaHei" charset="-122"/>
                </a:rPr>
                <a:t>懂法纪、明规矩、知敬畏、存戒惧，筑牢不可触碰的底线</a:t>
              </a:r>
              <a:endParaRPr kumimoji="1" lang="zh-CN" altLang="en-US" sz="1600" b="1" dirty="0">
                <a:solidFill>
                  <a:schemeClr val="bg1"/>
                </a:solidFill>
                <a:latin typeface="Microsoft YaHei" charset="-122"/>
                <a:ea typeface="Microsoft YaHei" charset="-122"/>
                <a:cs typeface="Microsoft YaHei" charset="-122"/>
              </a:endParaRP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spTree>
    <p:extLst>
      <p:ext uri="{BB962C8B-B14F-4D97-AF65-F5344CB8AC3E}">
        <p14:creationId xmlns:p14="http://schemas.microsoft.com/office/powerpoint/2010/main" val="54404433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49728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4033186" y="1234010"/>
            <a:ext cx="3675528" cy="958083"/>
            <a:chOff x="309281" y="1385794"/>
            <a:chExt cx="3281083" cy="469900"/>
          </a:xfrm>
        </p:grpSpPr>
        <p:sp>
          <p:nvSpPr>
            <p:cNvPr id="3" name="圆角矩形 2"/>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4" name="文本框 3"/>
            <p:cNvSpPr txBox="1"/>
            <p:nvPr/>
          </p:nvSpPr>
          <p:spPr>
            <a:xfrm>
              <a:off x="1064643" y="1385794"/>
              <a:ext cx="1770402" cy="452855"/>
            </a:xfrm>
            <a:prstGeom prst="rect">
              <a:avLst/>
            </a:prstGeom>
            <a:noFill/>
          </p:spPr>
          <p:txBody>
            <a:bodyPr wrap="none" rtlCol="0">
              <a:spAutoFit/>
            </a:bodyPr>
            <a:lstStyle/>
            <a:p>
              <a:pPr algn="ctr"/>
              <a:r>
                <a:rPr kumimoji="1" lang="zh-CN" altLang="en-US" sz="5400" b="1" dirty="0" smtClean="0">
                  <a:solidFill>
                    <a:schemeClr val="bg1"/>
                  </a:solidFill>
                  <a:latin typeface="Microsoft YaHei" charset="-122"/>
                  <a:ea typeface="Microsoft YaHei" charset="-122"/>
                  <a:cs typeface="Microsoft YaHei" charset="-122"/>
                </a:rPr>
                <a:t>目  录</a:t>
              </a:r>
              <a:endParaRPr kumimoji="1" lang="zh-CN" altLang="en-US" sz="5400" b="1" dirty="0">
                <a:solidFill>
                  <a:schemeClr val="bg1"/>
                </a:solidFill>
                <a:latin typeface="Microsoft YaHei" charset="-122"/>
                <a:ea typeface="Microsoft YaHei" charset="-122"/>
                <a:cs typeface="Microsoft YaHei" charset="-122"/>
              </a:endParaRPr>
            </a:p>
          </p:txBody>
        </p:sp>
      </p:grpSp>
      <p:grpSp>
        <p:nvGrpSpPr>
          <p:cNvPr id="8" name="组 7"/>
          <p:cNvGrpSpPr/>
          <p:nvPr/>
        </p:nvGrpSpPr>
        <p:grpSpPr>
          <a:xfrm>
            <a:off x="1547380" y="2468730"/>
            <a:ext cx="4140726" cy="598166"/>
            <a:chOff x="309279" y="1385794"/>
            <a:chExt cx="8105705" cy="469900"/>
          </a:xfrm>
        </p:grpSpPr>
        <p:sp>
          <p:nvSpPr>
            <p:cNvPr id="9" name="圆角矩形 8"/>
            <p:cNvSpPr/>
            <p:nvPr/>
          </p:nvSpPr>
          <p:spPr>
            <a:xfrm>
              <a:off x="309279" y="1385794"/>
              <a:ext cx="8105705"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0" name="文本框 9"/>
            <p:cNvSpPr txBox="1"/>
            <p:nvPr/>
          </p:nvSpPr>
          <p:spPr>
            <a:xfrm>
              <a:off x="1935417" y="1466592"/>
              <a:ext cx="4853428" cy="314314"/>
            </a:xfrm>
            <a:prstGeom prst="rect">
              <a:avLst/>
            </a:prstGeom>
            <a:noFill/>
          </p:spPr>
          <p:txBody>
            <a:bodyPr wrap="none" rtlCol="0">
              <a:spAutoFit/>
            </a:bodyPr>
            <a:lstStyle/>
            <a:p>
              <a:pPr algn="ctr"/>
              <a:r>
                <a:rPr kumimoji="1" lang="zh-CN" altLang="en-US" sz="2000" b="1" dirty="0" smtClean="0">
                  <a:solidFill>
                    <a:schemeClr val="bg1"/>
                  </a:solidFill>
                  <a:latin typeface="Microsoft YaHei" charset="-122"/>
                  <a:ea typeface="Microsoft YaHei" charset="-122"/>
                  <a:cs typeface="Microsoft YaHei" charset="-122"/>
                </a:rPr>
                <a:t>为何要在此修订</a:t>
              </a:r>
              <a:r>
                <a:rPr kumimoji="1" lang="en-US" altLang="zh-CN" sz="2000" b="1" dirty="0" smtClean="0">
                  <a:solidFill>
                    <a:schemeClr val="bg1"/>
                  </a:solidFill>
                  <a:latin typeface="Microsoft YaHei" charset="-122"/>
                  <a:ea typeface="Microsoft YaHei" charset="-122"/>
                  <a:cs typeface="Microsoft YaHei" charset="-122"/>
                </a:rPr>
                <a:t>《</a:t>
              </a:r>
              <a:r>
                <a:rPr kumimoji="1" lang="zh-CN" altLang="en-US" sz="2000" b="1" dirty="0" smtClean="0">
                  <a:solidFill>
                    <a:schemeClr val="bg1"/>
                  </a:solidFill>
                  <a:latin typeface="Microsoft YaHei" charset="-122"/>
                  <a:ea typeface="Microsoft YaHei" charset="-122"/>
                  <a:cs typeface="Microsoft YaHei" charset="-122"/>
                </a:rPr>
                <a:t>条例</a:t>
              </a:r>
              <a:r>
                <a:rPr kumimoji="1" lang="en-US" altLang="zh-CN" sz="2000" b="1" dirty="0" smtClean="0">
                  <a:solidFill>
                    <a:schemeClr val="bg1"/>
                  </a:solidFill>
                  <a:latin typeface="Microsoft YaHei" charset="-122"/>
                  <a:ea typeface="Microsoft YaHei" charset="-122"/>
                  <a:cs typeface="Microsoft YaHei" charset="-122"/>
                </a:rPr>
                <a:t>》</a:t>
              </a:r>
              <a:endParaRPr kumimoji="1" lang="zh-CN" altLang="en-US" sz="2000" b="1" dirty="0">
                <a:solidFill>
                  <a:schemeClr val="bg1"/>
                </a:solidFill>
                <a:latin typeface="Microsoft YaHei" charset="-122"/>
                <a:ea typeface="Microsoft YaHei" charset="-122"/>
                <a:cs typeface="Microsoft YaHei" charset="-122"/>
              </a:endParaRPr>
            </a:p>
          </p:txBody>
        </p:sp>
      </p:grpSp>
      <p:grpSp>
        <p:nvGrpSpPr>
          <p:cNvPr id="22" name="组 21"/>
          <p:cNvGrpSpPr/>
          <p:nvPr/>
        </p:nvGrpSpPr>
        <p:grpSpPr>
          <a:xfrm>
            <a:off x="634028" y="2455681"/>
            <a:ext cx="611215" cy="611215"/>
            <a:chOff x="1611125" y="2932587"/>
            <a:chExt cx="661428" cy="661428"/>
          </a:xfrm>
        </p:grpSpPr>
        <p:sp>
          <p:nvSpPr>
            <p:cNvPr id="20" name="椭圆 19"/>
            <p:cNvSpPr/>
            <p:nvPr/>
          </p:nvSpPr>
          <p:spPr>
            <a:xfrm>
              <a:off x="1611125" y="2932587"/>
              <a:ext cx="661428" cy="661428"/>
            </a:xfrm>
            <a:prstGeom prst="ellipse">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椭圆 20"/>
            <p:cNvSpPr/>
            <p:nvPr/>
          </p:nvSpPr>
          <p:spPr>
            <a:xfrm>
              <a:off x="1705255" y="3026717"/>
              <a:ext cx="473168" cy="473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i="1" dirty="0" smtClean="0">
                  <a:latin typeface="Avenir Medium Oblique" charset="0"/>
                  <a:ea typeface="Avenir Medium Oblique" charset="0"/>
                  <a:cs typeface="Avenir Medium Oblique" charset="0"/>
                </a:rPr>
                <a:t>1</a:t>
              </a:r>
              <a:endParaRPr kumimoji="1" lang="zh-CN" altLang="en-US" sz="2800" i="1" dirty="0">
                <a:latin typeface="Avenir Medium Oblique" charset="0"/>
                <a:ea typeface="Avenir Medium Oblique" charset="0"/>
                <a:cs typeface="Avenir Medium Oblique" charset="0"/>
              </a:endParaRPr>
            </a:p>
          </p:txBody>
        </p:sp>
      </p:grpSp>
      <p:grpSp>
        <p:nvGrpSpPr>
          <p:cNvPr id="29" name="组 28"/>
          <p:cNvGrpSpPr/>
          <p:nvPr/>
        </p:nvGrpSpPr>
        <p:grpSpPr>
          <a:xfrm>
            <a:off x="7432156" y="2481779"/>
            <a:ext cx="4140726" cy="598166"/>
            <a:chOff x="309279" y="1385794"/>
            <a:chExt cx="8105705" cy="469900"/>
          </a:xfrm>
        </p:grpSpPr>
        <p:sp>
          <p:nvSpPr>
            <p:cNvPr id="30" name="圆角矩形 29"/>
            <p:cNvSpPr/>
            <p:nvPr/>
          </p:nvSpPr>
          <p:spPr>
            <a:xfrm>
              <a:off x="309279" y="1385794"/>
              <a:ext cx="8105705"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31" name="文本框 30"/>
            <p:cNvSpPr txBox="1"/>
            <p:nvPr/>
          </p:nvSpPr>
          <p:spPr>
            <a:xfrm>
              <a:off x="1671008" y="1466592"/>
              <a:ext cx="5382247" cy="314314"/>
            </a:xfrm>
            <a:prstGeom prst="rect">
              <a:avLst/>
            </a:prstGeom>
            <a:noFill/>
          </p:spPr>
          <p:txBody>
            <a:bodyPr wrap="none" rtlCol="0">
              <a:spAutoFit/>
            </a:bodyPr>
            <a:lstStyle/>
            <a:p>
              <a:pPr algn="ctr"/>
              <a:r>
                <a:rPr kumimoji="1" lang="zh-CN" altLang="en-US" sz="2000" b="1" dirty="0">
                  <a:solidFill>
                    <a:schemeClr val="bg1"/>
                  </a:solidFill>
                  <a:latin typeface="Microsoft YaHei" charset="-122"/>
                  <a:ea typeface="Microsoft YaHei" charset="-122"/>
                  <a:cs typeface="Microsoft YaHei" charset="-122"/>
                </a:rPr>
                <a:t>新</a:t>
              </a:r>
              <a:r>
                <a:rPr kumimoji="1" lang="en-US" altLang="zh-CN" sz="2000" b="1" dirty="0">
                  <a:solidFill>
                    <a:schemeClr val="bg1"/>
                  </a:solidFill>
                  <a:latin typeface="Microsoft YaHei" charset="-122"/>
                  <a:ea typeface="Microsoft YaHei" charset="-122"/>
                  <a:cs typeface="Microsoft YaHei" charset="-122"/>
                </a:rPr>
                <a:t>《</a:t>
              </a:r>
              <a:r>
                <a:rPr kumimoji="1" lang="zh-CN" altLang="en-US" sz="2000" b="1" dirty="0">
                  <a:solidFill>
                    <a:schemeClr val="bg1"/>
                  </a:solidFill>
                  <a:latin typeface="Microsoft YaHei" charset="-122"/>
                  <a:ea typeface="Microsoft YaHei" charset="-122"/>
                  <a:cs typeface="Microsoft YaHei" charset="-122"/>
                </a:rPr>
                <a:t>条例</a:t>
              </a:r>
              <a:r>
                <a:rPr kumimoji="1" lang="en-US" altLang="zh-CN" sz="2000" b="1" dirty="0">
                  <a:solidFill>
                    <a:schemeClr val="bg1"/>
                  </a:solidFill>
                  <a:latin typeface="Microsoft YaHei" charset="-122"/>
                  <a:ea typeface="Microsoft YaHei" charset="-122"/>
                  <a:cs typeface="Microsoft YaHei" charset="-122"/>
                </a:rPr>
                <a:t>》</a:t>
              </a:r>
              <a:r>
                <a:rPr kumimoji="1" lang="zh-CN" altLang="en-US" sz="2000" b="1" dirty="0">
                  <a:solidFill>
                    <a:schemeClr val="bg1"/>
                  </a:solidFill>
                  <a:latin typeface="Microsoft YaHei" charset="-122"/>
                  <a:ea typeface="Microsoft YaHei" charset="-122"/>
                  <a:cs typeface="Microsoft YaHei" charset="-122"/>
                </a:rPr>
                <a:t>的修订内容</a:t>
              </a:r>
            </a:p>
          </p:txBody>
        </p:sp>
      </p:grpSp>
      <p:grpSp>
        <p:nvGrpSpPr>
          <p:cNvPr id="32" name="组 31"/>
          <p:cNvGrpSpPr/>
          <p:nvPr/>
        </p:nvGrpSpPr>
        <p:grpSpPr>
          <a:xfrm>
            <a:off x="6518804" y="2468730"/>
            <a:ext cx="611215" cy="611215"/>
            <a:chOff x="1611125" y="2932587"/>
            <a:chExt cx="661428" cy="661428"/>
          </a:xfrm>
        </p:grpSpPr>
        <p:sp>
          <p:nvSpPr>
            <p:cNvPr id="33" name="椭圆 32"/>
            <p:cNvSpPr/>
            <p:nvPr/>
          </p:nvSpPr>
          <p:spPr>
            <a:xfrm>
              <a:off x="1611125" y="2932587"/>
              <a:ext cx="661428" cy="661428"/>
            </a:xfrm>
            <a:prstGeom prst="ellipse">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椭圆 33"/>
            <p:cNvSpPr/>
            <p:nvPr/>
          </p:nvSpPr>
          <p:spPr>
            <a:xfrm>
              <a:off x="1705255" y="3026717"/>
              <a:ext cx="473168" cy="473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i="1" dirty="0" smtClean="0">
                  <a:latin typeface="Avenir Medium Oblique" charset="0"/>
                  <a:ea typeface="Avenir Medium Oblique" charset="0"/>
                  <a:cs typeface="Avenir Medium Oblique" charset="0"/>
                </a:rPr>
                <a:t>2</a:t>
              </a:r>
              <a:endParaRPr kumimoji="1" lang="zh-CN" altLang="en-US" sz="2800" i="1" dirty="0">
                <a:latin typeface="Avenir Medium Oblique" charset="0"/>
                <a:ea typeface="Avenir Medium Oblique" charset="0"/>
                <a:cs typeface="Avenir Medium Oblique" charset="0"/>
              </a:endParaRPr>
            </a:p>
          </p:txBody>
        </p:sp>
      </p:grpSp>
      <p:grpSp>
        <p:nvGrpSpPr>
          <p:cNvPr id="35" name="组 34"/>
          <p:cNvGrpSpPr/>
          <p:nvPr/>
        </p:nvGrpSpPr>
        <p:grpSpPr>
          <a:xfrm>
            <a:off x="1547380" y="3595342"/>
            <a:ext cx="4140726" cy="598166"/>
            <a:chOff x="309279" y="1385794"/>
            <a:chExt cx="8105705" cy="469900"/>
          </a:xfrm>
        </p:grpSpPr>
        <p:sp>
          <p:nvSpPr>
            <p:cNvPr id="36" name="圆角矩形 35"/>
            <p:cNvSpPr/>
            <p:nvPr/>
          </p:nvSpPr>
          <p:spPr>
            <a:xfrm>
              <a:off x="309279" y="1385794"/>
              <a:ext cx="8105705"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37" name="文本框 36"/>
            <p:cNvSpPr txBox="1"/>
            <p:nvPr/>
          </p:nvSpPr>
          <p:spPr>
            <a:xfrm>
              <a:off x="1671008" y="1466592"/>
              <a:ext cx="5382247" cy="314314"/>
            </a:xfrm>
            <a:prstGeom prst="rect">
              <a:avLst/>
            </a:prstGeom>
            <a:noFill/>
          </p:spPr>
          <p:txBody>
            <a:bodyPr wrap="none" rtlCol="0">
              <a:spAutoFit/>
            </a:bodyPr>
            <a:lstStyle/>
            <a:p>
              <a:pPr algn="ctr"/>
              <a:r>
                <a:rPr kumimoji="1" lang="zh-CN" altLang="en-US" sz="2000" b="1" dirty="0">
                  <a:solidFill>
                    <a:schemeClr val="bg1"/>
                  </a:solidFill>
                  <a:latin typeface="Microsoft YaHei" charset="-122"/>
                  <a:ea typeface="Microsoft YaHei" charset="-122"/>
                  <a:cs typeface="Microsoft YaHei" charset="-122"/>
                </a:rPr>
                <a:t>新</a:t>
              </a:r>
              <a:r>
                <a:rPr kumimoji="1" lang="en-US" altLang="zh-CN" sz="2000" b="1" dirty="0">
                  <a:solidFill>
                    <a:schemeClr val="bg1"/>
                  </a:solidFill>
                  <a:latin typeface="Microsoft YaHei" charset="-122"/>
                  <a:ea typeface="Microsoft YaHei" charset="-122"/>
                  <a:cs typeface="Microsoft YaHei" charset="-122"/>
                </a:rPr>
                <a:t>《</a:t>
              </a:r>
              <a:r>
                <a:rPr kumimoji="1" lang="zh-CN" altLang="en-US" sz="2000" b="1" dirty="0">
                  <a:solidFill>
                    <a:schemeClr val="bg1"/>
                  </a:solidFill>
                  <a:latin typeface="Microsoft YaHei" charset="-122"/>
                  <a:ea typeface="Microsoft YaHei" charset="-122"/>
                  <a:cs typeface="Microsoft YaHei" charset="-122"/>
                </a:rPr>
                <a:t>条例</a:t>
              </a:r>
              <a:r>
                <a:rPr kumimoji="1" lang="en-US" altLang="zh-CN" sz="2000" b="1" dirty="0">
                  <a:solidFill>
                    <a:schemeClr val="bg1"/>
                  </a:solidFill>
                  <a:latin typeface="Microsoft YaHei" charset="-122"/>
                  <a:ea typeface="Microsoft YaHei" charset="-122"/>
                  <a:cs typeface="Microsoft YaHei" charset="-122"/>
                </a:rPr>
                <a:t>》</a:t>
              </a:r>
              <a:r>
                <a:rPr kumimoji="1" lang="zh-CN" altLang="en-US" sz="2000" b="1" dirty="0">
                  <a:solidFill>
                    <a:schemeClr val="bg1"/>
                  </a:solidFill>
                  <a:latin typeface="Microsoft YaHei" charset="-122"/>
                  <a:ea typeface="Microsoft YaHei" charset="-122"/>
                  <a:cs typeface="Microsoft YaHei" charset="-122"/>
                </a:rPr>
                <a:t>的重点学习</a:t>
              </a:r>
            </a:p>
          </p:txBody>
        </p:sp>
      </p:grpSp>
      <p:grpSp>
        <p:nvGrpSpPr>
          <p:cNvPr id="38" name="组 37"/>
          <p:cNvGrpSpPr/>
          <p:nvPr/>
        </p:nvGrpSpPr>
        <p:grpSpPr>
          <a:xfrm>
            <a:off x="634028" y="3582293"/>
            <a:ext cx="611215" cy="611215"/>
            <a:chOff x="1611125" y="2932587"/>
            <a:chExt cx="661428" cy="661428"/>
          </a:xfrm>
        </p:grpSpPr>
        <p:sp>
          <p:nvSpPr>
            <p:cNvPr id="39" name="椭圆 38"/>
            <p:cNvSpPr/>
            <p:nvPr/>
          </p:nvSpPr>
          <p:spPr>
            <a:xfrm>
              <a:off x="1611125" y="2932587"/>
              <a:ext cx="661428" cy="661428"/>
            </a:xfrm>
            <a:prstGeom prst="ellipse">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椭圆 39"/>
            <p:cNvSpPr/>
            <p:nvPr/>
          </p:nvSpPr>
          <p:spPr>
            <a:xfrm>
              <a:off x="1705255" y="3026717"/>
              <a:ext cx="473168" cy="473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i="1" dirty="0" smtClean="0">
                  <a:latin typeface="Avenir Medium Oblique" charset="0"/>
                  <a:ea typeface="Avenir Medium Oblique" charset="0"/>
                  <a:cs typeface="Avenir Medium Oblique" charset="0"/>
                </a:rPr>
                <a:t>3</a:t>
              </a:r>
              <a:endParaRPr kumimoji="1" lang="zh-CN" altLang="en-US" sz="2800" i="1" dirty="0">
                <a:latin typeface="Avenir Medium Oblique" charset="0"/>
                <a:ea typeface="Avenir Medium Oblique" charset="0"/>
                <a:cs typeface="Avenir Medium Oblique" charset="0"/>
              </a:endParaRPr>
            </a:p>
          </p:txBody>
        </p:sp>
      </p:grpSp>
      <p:grpSp>
        <p:nvGrpSpPr>
          <p:cNvPr id="41" name="组 40"/>
          <p:cNvGrpSpPr/>
          <p:nvPr/>
        </p:nvGrpSpPr>
        <p:grpSpPr>
          <a:xfrm>
            <a:off x="7432156" y="3608391"/>
            <a:ext cx="4140726" cy="598166"/>
            <a:chOff x="309279" y="1385794"/>
            <a:chExt cx="8105705" cy="469900"/>
          </a:xfrm>
        </p:grpSpPr>
        <p:sp>
          <p:nvSpPr>
            <p:cNvPr id="42" name="圆角矩形 41"/>
            <p:cNvSpPr/>
            <p:nvPr/>
          </p:nvSpPr>
          <p:spPr>
            <a:xfrm>
              <a:off x="309279" y="1385794"/>
              <a:ext cx="8105705"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43" name="文本框 42"/>
            <p:cNvSpPr txBox="1"/>
            <p:nvPr/>
          </p:nvSpPr>
          <p:spPr>
            <a:xfrm>
              <a:off x="1419973" y="1466592"/>
              <a:ext cx="5884319" cy="314314"/>
            </a:xfrm>
            <a:prstGeom prst="rect">
              <a:avLst/>
            </a:prstGeom>
            <a:noFill/>
          </p:spPr>
          <p:txBody>
            <a:bodyPr wrap="none" rtlCol="0">
              <a:spAutoFit/>
            </a:bodyPr>
            <a:lstStyle/>
            <a:p>
              <a:pPr algn="ctr"/>
              <a:r>
                <a:rPr kumimoji="1" lang="zh-CN" altLang="en-US" sz="2000" b="1" dirty="0">
                  <a:solidFill>
                    <a:schemeClr val="bg1"/>
                  </a:solidFill>
                  <a:latin typeface="Microsoft YaHei" charset="-122"/>
                  <a:ea typeface="Microsoft YaHei" charset="-122"/>
                  <a:cs typeface="Microsoft YaHei" charset="-122"/>
                </a:rPr>
                <a:t>违反条例的典型案例学习</a:t>
              </a:r>
            </a:p>
          </p:txBody>
        </p:sp>
      </p:grpSp>
      <p:grpSp>
        <p:nvGrpSpPr>
          <p:cNvPr id="44" name="组 43"/>
          <p:cNvGrpSpPr/>
          <p:nvPr/>
        </p:nvGrpSpPr>
        <p:grpSpPr>
          <a:xfrm>
            <a:off x="6518804" y="3595342"/>
            <a:ext cx="611215" cy="611215"/>
            <a:chOff x="1611125" y="2932587"/>
            <a:chExt cx="661428" cy="661428"/>
          </a:xfrm>
        </p:grpSpPr>
        <p:sp>
          <p:nvSpPr>
            <p:cNvPr id="45" name="椭圆 44"/>
            <p:cNvSpPr/>
            <p:nvPr/>
          </p:nvSpPr>
          <p:spPr>
            <a:xfrm>
              <a:off x="1611125" y="2932587"/>
              <a:ext cx="661428" cy="661428"/>
            </a:xfrm>
            <a:prstGeom prst="ellipse">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6" name="椭圆 45"/>
            <p:cNvSpPr/>
            <p:nvPr/>
          </p:nvSpPr>
          <p:spPr>
            <a:xfrm>
              <a:off x="1705255" y="3026717"/>
              <a:ext cx="473168" cy="473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2800" i="1" dirty="0" smtClean="0">
                  <a:latin typeface="Avenir Medium Oblique" charset="0"/>
                  <a:ea typeface="Avenir Medium Oblique" charset="0"/>
                  <a:cs typeface="Avenir Medium Oblique" charset="0"/>
                </a:rPr>
                <a:t>4</a:t>
              </a:r>
              <a:endParaRPr kumimoji="1" lang="zh-CN" altLang="en-US" sz="2800" i="1" dirty="0">
                <a:latin typeface="Avenir Medium Oblique" charset="0"/>
                <a:ea typeface="Avenir Medium Oblique" charset="0"/>
                <a:cs typeface="Avenir Medium Oblique" charset="0"/>
              </a:endParaRPr>
            </a:p>
          </p:txBody>
        </p:sp>
      </p:grpSp>
      <p:pic>
        <p:nvPicPr>
          <p:cNvPr id="47" name="图片 4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spTree>
    <p:extLst>
      <p:ext uri="{BB962C8B-B14F-4D97-AF65-F5344CB8AC3E}">
        <p14:creationId xmlns:p14="http://schemas.microsoft.com/office/powerpoint/2010/main" val="3271445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ppt_x"/>
                                          </p:val>
                                        </p:tav>
                                        <p:tav tm="100000">
                                          <p:val>
                                            <p:strVal val="#ppt_x"/>
                                          </p:val>
                                        </p:tav>
                                      </p:tavLst>
                                    </p:anim>
                                    <p:anim calcmode="lin" valueType="num">
                                      <p:cBhvr additive="base">
                                        <p:cTn id="2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
          <p:cNvGrpSpPr/>
          <p:nvPr/>
        </p:nvGrpSpPr>
        <p:grpSpPr>
          <a:xfrm>
            <a:off x="4033186" y="1234010"/>
            <a:ext cx="3675529" cy="958083"/>
            <a:chOff x="309281" y="1385794"/>
            <a:chExt cx="3281083" cy="469900"/>
          </a:xfrm>
        </p:grpSpPr>
        <p:sp>
          <p:nvSpPr>
            <p:cNvPr id="4" name="圆角矩形 3"/>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5" name="文本框 4"/>
            <p:cNvSpPr txBox="1"/>
            <p:nvPr/>
          </p:nvSpPr>
          <p:spPr>
            <a:xfrm>
              <a:off x="940150" y="1385794"/>
              <a:ext cx="2019391" cy="452855"/>
            </a:xfrm>
            <a:prstGeom prst="rect">
              <a:avLst/>
            </a:prstGeom>
            <a:noFill/>
          </p:spPr>
          <p:txBody>
            <a:bodyPr wrap="none" rtlCol="0">
              <a:spAutoFit/>
            </a:bodyPr>
            <a:lstStyle/>
            <a:p>
              <a:pPr algn="ctr"/>
              <a:r>
                <a:rPr kumimoji="1" lang="zh-CN" altLang="en-US" sz="5400" b="1" dirty="0" smtClean="0">
                  <a:solidFill>
                    <a:schemeClr val="bg1"/>
                  </a:solidFill>
                  <a:latin typeface="Microsoft YaHei" charset="-122"/>
                  <a:ea typeface="Microsoft YaHei" charset="-122"/>
                  <a:cs typeface="Microsoft YaHei" charset="-122"/>
                </a:rPr>
                <a:t>第一章</a:t>
              </a:r>
              <a:endParaRPr kumimoji="1" lang="zh-CN" altLang="en-US" sz="5400" b="1" dirty="0">
                <a:solidFill>
                  <a:schemeClr val="bg1"/>
                </a:solidFill>
                <a:latin typeface="Microsoft YaHei" charset="-122"/>
                <a:ea typeface="Microsoft YaHei" charset="-122"/>
                <a:cs typeface="Microsoft YaHei" charset="-122"/>
              </a:endParaRPr>
            </a:p>
          </p:txBody>
        </p:sp>
      </p:grpSp>
      <p:grpSp>
        <p:nvGrpSpPr>
          <p:cNvPr id="6" name="组 5"/>
          <p:cNvGrpSpPr/>
          <p:nvPr/>
        </p:nvGrpSpPr>
        <p:grpSpPr>
          <a:xfrm>
            <a:off x="1915291" y="2712500"/>
            <a:ext cx="7911317" cy="931652"/>
            <a:chOff x="309279" y="1385794"/>
            <a:chExt cx="8105705" cy="731876"/>
          </a:xfrm>
        </p:grpSpPr>
        <p:sp>
          <p:nvSpPr>
            <p:cNvPr id="7" name="圆角矩形 6"/>
            <p:cNvSpPr/>
            <p:nvPr/>
          </p:nvSpPr>
          <p:spPr>
            <a:xfrm>
              <a:off x="309279" y="1385794"/>
              <a:ext cx="8105705" cy="73187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8" name="文本框 7"/>
            <p:cNvSpPr txBox="1"/>
            <p:nvPr/>
          </p:nvSpPr>
          <p:spPr>
            <a:xfrm>
              <a:off x="1665984" y="1497863"/>
              <a:ext cx="5392295" cy="507737"/>
            </a:xfrm>
            <a:prstGeom prst="rect">
              <a:avLst/>
            </a:prstGeom>
            <a:noFill/>
          </p:spPr>
          <p:txBody>
            <a:bodyPr wrap="none" rtlCol="0">
              <a:spAutoFit/>
            </a:bodyPr>
            <a:lstStyle/>
            <a:p>
              <a:pPr algn="ctr"/>
              <a:r>
                <a:rPr kumimoji="1" lang="zh-CN" altLang="en-US" sz="3600" b="1" dirty="0" smtClean="0">
                  <a:solidFill>
                    <a:schemeClr val="bg1"/>
                  </a:solidFill>
                  <a:latin typeface="Microsoft YaHei" charset="-122"/>
                  <a:ea typeface="Microsoft YaHei" charset="-122"/>
                  <a:cs typeface="Microsoft YaHei" charset="-122"/>
                </a:rPr>
                <a:t>为何要在此修订</a:t>
              </a:r>
              <a:r>
                <a:rPr kumimoji="1" lang="en-US" altLang="zh-CN" sz="3600" b="1" dirty="0" smtClean="0">
                  <a:solidFill>
                    <a:schemeClr val="bg1"/>
                  </a:solidFill>
                  <a:latin typeface="Microsoft YaHei" charset="-122"/>
                  <a:ea typeface="Microsoft YaHei" charset="-122"/>
                  <a:cs typeface="Microsoft YaHei" charset="-122"/>
                </a:rPr>
                <a:t>《</a:t>
              </a:r>
              <a:r>
                <a:rPr kumimoji="1" lang="zh-CN" altLang="en-US" sz="3600" b="1" dirty="0" smtClean="0">
                  <a:solidFill>
                    <a:schemeClr val="bg1"/>
                  </a:solidFill>
                  <a:latin typeface="Microsoft YaHei" charset="-122"/>
                  <a:ea typeface="Microsoft YaHei" charset="-122"/>
                  <a:cs typeface="Microsoft YaHei" charset="-122"/>
                </a:rPr>
                <a:t>条例</a:t>
              </a:r>
              <a:r>
                <a:rPr kumimoji="1" lang="en-US" altLang="zh-CN" sz="3600" b="1" dirty="0" smtClean="0">
                  <a:solidFill>
                    <a:schemeClr val="bg1"/>
                  </a:solidFill>
                  <a:latin typeface="Microsoft YaHei" charset="-122"/>
                  <a:ea typeface="Microsoft YaHei" charset="-122"/>
                  <a:cs typeface="Microsoft YaHei" charset="-122"/>
                </a:rPr>
                <a:t>》</a:t>
              </a:r>
              <a:endParaRPr kumimoji="1" lang="zh-CN" altLang="en-US" sz="3600" b="1" dirty="0">
                <a:solidFill>
                  <a:schemeClr val="bg1"/>
                </a:solidFill>
                <a:latin typeface="Microsoft YaHei" charset="-122"/>
                <a:ea typeface="Microsoft YaHei" charset="-122"/>
                <a:cs typeface="Microsoft YaHei" charset="-122"/>
              </a:endParaRP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spTree>
    <p:extLst>
      <p:ext uri="{BB962C8B-B14F-4D97-AF65-F5344CB8AC3E}">
        <p14:creationId xmlns:p14="http://schemas.microsoft.com/office/powerpoint/2010/main" val="8129378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
          <p:cNvGrpSpPr/>
          <p:nvPr/>
        </p:nvGrpSpPr>
        <p:grpSpPr>
          <a:xfrm>
            <a:off x="477107" y="895425"/>
            <a:ext cx="5189596" cy="598166"/>
            <a:chOff x="309279" y="1385794"/>
            <a:chExt cx="8105705" cy="469900"/>
          </a:xfrm>
        </p:grpSpPr>
        <p:sp>
          <p:nvSpPr>
            <p:cNvPr id="4" name="圆角矩形 3"/>
            <p:cNvSpPr/>
            <p:nvPr/>
          </p:nvSpPr>
          <p:spPr>
            <a:xfrm>
              <a:off x="309279" y="1385794"/>
              <a:ext cx="8105705" cy="4699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5" name="文本框 4"/>
            <p:cNvSpPr txBox="1"/>
            <p:nvPr/>
          </p:nvSpPr>
          <p:spPr>
            <a:xfrm>
              <a:off x="397011" y="1466592"/>
              <a:ext cx="7930275" cy="314314"/>
            </a:xfrm>
            <a:prstGeom prst="rect">
              <a:avLst/>
            </a:prstGeom>
            <a:noFill/>
          </p:spPr>
          <p:txBody>
            <a:bodyPr wrap="none" rtlCol="0">
              <a:spAutoFit/>
            </a:bodyPr>
            <a:lstStyle/>
            <a:p>
              <a:pPr algn="ctr"/>
              <a:r>
                <a:rPr kumimoji="1" lang="en-US" altLang="zh-CN" sz="2000" b="1" dirty="0" smtClean="0">
                  <a:solidFill>
                    <a:schemeClr val="bg1"/>
                  </a:solidFill>
                  <a:latin typeface="Microsoft YaHei" charset="-122"/>
                  <a:ea typeface="Microsoft YaHei" charset="-122"/>
                  <a:cs typeface="Microsoft YaHei" charset="-122"/>
                </a:rPr>
                <a:t>1997</a:t>
              </a:r>
              <a:r>
                <a:rPr kumimoji="1" lang="zh-CN" altLang="en-US" sz="2000" b="1" dirty="0" smtClean="0">
                  <a:solidFill>
                    <a:schemeClr val="bg1"/>
                  </a:solidFill>
                  <a:latin typeface="Microsoft YaHei" charset="-122"/>
                  <a:ea typeface="Microsoft YaHei" charset="-122"/>
                  <a:cs typeface="Microsoft YaHei" charset="-122"/>
                </a:rPr>
                <a:t>年版  将违纪种类分为七大类</a:t>
              </a:r>
              <a:endParaRPr kumimoji="1" lang="zh-CN" altLang="en-US" sz="2000" b="1" dirty="0">
                <a:solidFill>
                  <a:schemeClr val="bg1"/>
                </a:solidFill>
                <a:latin typeface="Microsoft YaHei" charset="-122"/>
                <a:ea typeface="Microsoft YaHei" charset="-122"/>
                <a:cs typeface="Microsoft YaHei" charset="-122"/>
              </a:endParaRPr>
            </a:p>
          </p:txBody>
        </p:sp>
      </p:grpSp>
      <p:sp>
        <p:nvSpPr>
          <p:cNvPr id="6" name="文本框 5"/>
          <p:cNvSpPr txBox="1"/>
          <p:nvPr/>
        </p:nvSpPr>
        <p:spPr>
          <a:xfrm>
            <a:off x="6410787" y="640510"/>
            <a:ext cx="5207472" cy="1107996"/>
          </a:xfrm>
          <a:prstGeom prst="rect">
            <a:avLst/>
          </a:prstGeom>
          <a:noFill/>
        </p:spPr>
        <p:txBody>
          <a:bodyPr wrap="square" rtlCol="0">
            <a:spAutoFit/>
          </a:bodyPr>
          <a:lstStyle/>
          <a:p>
            <a:pPr>
              <a:lnSpc>
                <a:spcPct val="150000"/>
              </a:lnSpc>
            </a:pPr>
            <a:r>
              <a:rPr kumimoji="1" lang="zh-CN" altLang="en-US" sz="1100" dirty="0">
                <a:solidFill>
                  <a:srgbClr val="C00000"/>
                </a:solidFill>
                <a:latin typeface="Microsoft YaHei" charset="-122"/>
                <a:ea typeface="Microsoft YaHei" charset="-122"/>
                <a:cs typeface="Microsoft YaHei" charset="-122"/>
              </a:rPr>
              <a:t>早在</a:t>
            </a:r>
            <a:r>
              <a:rPr kumimoji="1" lang="en-US" altLang="zh-CN" sz="1100" dirty="0">
                <a:solidFill>
                  <a:srgbClr val="C00000"/>
                </a:solidFill>
                <a:latin typeface="Microsoft YaHei" charset="-122"/>
                <a:ea typeface="Microsoft YaHei" charset="-122"/>
                <a:cs typeface="Microsoft YaHei" charset="-122"/>
              </a:rPr>
              <a:t>1997</a:t>
            </a:r>
            <a:r>
              <a:rPr kumimoji="1" lang="zh-CN" altLang="en-US" sz="1100" dirty="0">
                <a:solidFill>
                  <a:srgbClr val="C00000"/>
                </a:solidFill>
                <a:latin typeface="Microsoft YaHei" charset="-122"/>
                <a:ea typeface="Microsoft YaHei" charset="-122"/>
                <a:cs typeface="Microsoft YaHei" charset="-122"/>
              </a:rPr>
              <a:t>年</a:t>
            </a:r>
            <a:r>
              <a:rPr kumimoji="1" lang="en-US" altLang="zh-CN" sz="1100" dirty="0">
                <a:solidFill>
                  <a:srgbClr val="C00000"/>
                </a:solidFill>
                <a:latin typeface="Microsoft YaHei" charset="-122"/>
                <a:ea typeface="Microsoft YaHei" charset="-122"/>
                <a:cs typeface="Microsoft YaHei" charset="-122"/>
              </a:rPr>
              <a:t>2</a:t>
            </a:r>
            <a:r>
              <a:rPr kumimoji="1" lang="zh-CN" altLang="en-US" sz="1100" dirty="0">
                <a:solidFill>
                  <a:srgbClr val="C00000"/>
                </a:solidFill>
                <a:latin typeface="Microsoft YaHei" charset="-122"/>
                <a:ea typeface="Microsoft YaHei" charset="-122"/>
                <a:cs typeface="Microsoft YaHei" charset="-122"/>
              </a:rPr>
              <a:t>月，中央就曾发布实施</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中国共产党纪律处分条例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试行</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。试行条例共</a:t>
            </a:r>
            <a:r>
              <a:rPr kumimoji="1" lang="en-US" altLang="zh-CN" sz="1100" dirty="0">
                <a:solidFill>
                  <a:srgbClr val="C00000"/>
                </a:solidFill>
                <a:latin typeface="Microsoft YaHei" charset="-122"/>
                <a:ea typeface="Microsoft YaHei" charset="-122"/>
                <a:cs typeface="Microsoft YaHei" charset="-122"/>
              </a:rPr>
              <a:t>172</a:t>
            </a:r>
            <a:r>
              <a:rPr kumimoji="1" lang="zh-CN" altLang="en-US" sz="1100" dirty="0">
                <a:solidFill>
                  <a:srgbClr val="C00000"/>
                </a:solidFill>
                <a:latin typeface="Microsoft YaHei" charset="-122"/>
                <a:ea typeface="Microsoft YaHei" charset="-122"/>
                <a:cs typeface="Microsoft YaHei" charset="-122"/>
              </a:rPr>
              <a:t>条，将违纪种类分为七大类</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政治类错误，组织、人事类错误，经济类错误，失职类错误，侵犯党员权利、公民权利类错误，严重违反社会主义道德类错误，违反社会管理秩序类错误等。</a:t>
            </a:r>
          </a:p>
        </p:txBody>
      </p:sp>
      <p:grpSp>
        <p:nvGrpSpPr>
          <p:cNvPr id="7" name="组 6"/>
          <p:cNvGrpSpPr/>
          <p:nvPr/>
        </p:nvGrpSpPr>
        <p:grpSpPr>
          <a:xfrm>
            <a:off x="477107" y="2284955"/>
            <a:ext cx="5189596" cy="598166"/>
            <a:chOff x="309279" y="1385794"/>
            <a:chExt cx="8105705" cy="469900"/>
          </a:xfrm>
        </p:grpSpPr>
        <p:sp>
          <p:nvSpPr>
            <p:cNvPr id="8" name="圆角矩形 7"/>
            <p:cNvSpPr/>
            <p:nvPr/>
          </p:nvSpPr>
          <p:spPr>
            <a:xfrm>
              <a:off x="309279" y="1385794"/>
              <a:ext cx="8105705" cy="4699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9" name="文本框 8"/>
            <p:cNvSpPr txBox="1"/>
            <p:nvPr/>
          </p:nvSpPr>
          <p:spPr>
            <a:xfrm>
              <a:off x="397012" y="1466592"/>
              <a:ext cx="8017972" cy="314313"/>
            </a:xfrm>
            <a:prstGeom prst="rect">
              <a:avLst/>
            </a:prstGeom>
            <a:noFill/>
          </p:spPr>
          <p:txBody>
            <a:bodyPr wrap="square" rtlCol="0">
              <a:spAutoFit/>
            </a:bodyPr>
            <a:lstStyle/>
            <a:p>
              <a:pPr algn="ctr"/>
              <a:r>
                <a:rPr kumimoji="1" lang="en-US" altLang="zh-CN" sz="2000" b="1" dirty="0">
                  <a:solidFill>
                    <a:schemeClr val="bg1"/>
                  </a:solidFill>
                  <a:latin typeface="Microsoft YaHei" charset="-122"/>
                  <a:ea typeface="Microsoft YaHei" charset="-122"/>
                  <a:cs typeface="Microsoft YaHei" charset="-122"/>
                </a:rPr>
                <a:t>2003</a:t>
              </a:r>
              <a:r>
                <a:rPr kumimoji="1" lang="zh-CN" altLang="en-US" sz="2000" b="1" dirty="0">
                  <a:solidFill>
                    <a:schemeClr val="bg1"/>
                  </a:solidFill>
                  <a:latin typeface="Microsoft YaHei" charset="-122"/>
                  <a:ea typeface="Microsoft YaHei" charset="-122"/>
                  <a:cs typeface="Microsoft YaHei" charset="-122"/>
                </a:rPr>
                <a:t>年</a:t>
              </a:r>
              <a:r>
                <a:rPr kumimoji="1" lang="zh-CN" altLang="en-US" sz="2000" b="1" dirty="0" smtClean="0">
                  <a:solidFill>
                    <a:schemeClr val="bg1"/>
                  </a:solidFill>
                  <a:latin typeface="Microsoft YaHei" charset="-122"/>
                  <a:ea typeface="Microsoft YaHei" charset="-122"/>
                  <a:cs typeface="Microsoft YaHei" charset="-122"/>
                </a:rPr>
                <a:t>版  将</a:t>
              </a:r>
              <a:r>
                <a:rPr kumimoji="1" lang="zh-CN" altLang="en-US" sz="2000" b="1" dirty="0">
                  <a:solidFill>
                    <a:schemeClr val="bg1"/>
                  </a:solidFill>
                  <a:latin typeface="Microsoft YaHei" charset="-122"/>
                  <a:ea typeface="Microsoft YaHei" charset="-122"/>
                  <a:cs typeface="Microsoft YaHei" charset="-122"/>
                </a:rPr>
                <a:t>违纪种类分为九大</a:t>
              </a:r>
              <a:r>
                <a:rPr kumimoji="1" lang="zh-CN" altLang="en-US" sz="2000" b="1" dirty="0" smtClean="0">
                  <a:solidFill>
                    <a:schemeClr val="bg1"/>
                  </a:solidFill>
                  <a:latin typeface="Microsoft YaHei" charset="-122"/>
                  <a:ea typeface="Microsoft YaHei" charset="-122"/>
                  <a:cs typeface="Microsoft YaHei" charset="-122"/>
                </a:rPr>
                <a:t>类</a:t>
              </a:r>
              <a:endParaRPr kumimoji="1" lang="zh-CN" altLang="en-US" sz="2000" b="1" dirty="0">
                <a:solidFill>
                  <a:schemeClr val="bg1"/>
                </a:solidFill>
                <a:latin typeface="Microsoft YaHei" charset="-122"/>
                <a:ea typeface="Microsoft YaHei" charset="-122"/>
                <a:cs typeface="Microsoft YaHei" charset="-122"/>
              </a:endParaRPr>
            </a:p>
          </p:txBody>
        </p:sp>
      </p:grpSp>
      <p:sp>
        <p:nvSpPr>
          <p:cNvPr id="10" name="文本框 9"/>
          <p:cNvSpPr txBox="1"/>
          <p:nvPr/>
        </p:nvSpPr>
        <p:spPr>
          <a:xfrm>
            <a:off x="6410787" y="2030040"/>
            <a:ext cx="5207472" cy="1107996"/>
          </a:xfrm>
          <a:prstGeom prst="rect">
            <a:avLst/>
          </a:prstGeom>
          <a:noFill/>
        </p:spPr>
        <p:txBody>
          <a:bodyPr wrap="square" rtlCol="0">
            <a:spAutoFit/>
          </a:bodyPr>
          <a:lstStyle/>
          <a:p>
            <a:pPr>
              <a:lnSpc>
                <a:spcPct val="150000"/>
              </a:lnSpc>
            </a:pPr>
            <a:r>
              <a:rPr kumimoji="1" lang="en-US" altLang="zh-CN" sz="1100" dirty="0">
                <a:solidFill>
                  <a:srgbClr val="C00000"/>
                </a:solidFill>
                <a:latin typeface="Microsoft YaHei" charset="-122"/>
                <a:ea typeface="Microsoft YaHei" charset="-122"/>
                <a:cs typeface="Microsoft YaHei" charset="-122"/>
              </a:rPr>
              <a:t>2003</a:t>
            </a:r>
            <a:r>
              <a:rPr kumimoji="1" lang="zh-CN" altLang="en-US" sz="1100" dirty="0">
                <a:solidFill>
                  <a:srgbClr val="C00000"/>
                </a:solidFill>
                <a:latin typeface="Microsoft YaHei" charset="-122"/>
                <a:ea typeface="Microsoft YaHei" charset="-122"/>
                <a:cs typeface="Microsoft YaHei" charset="-122"/>
              </a:rPr>
              <a:t>年</a:t>
            </a:r>
            <a:r>
              <a:rPr kumimoji="1" lang="en-US" altLang="zh-CN" sz="1100" dirty="0">
                <a:solidFill>
                  <a:srgbClr val="C00000"/>
                </a:solidFill>
                <a:latin typeface="Microsoft YaHei" charset="-122"/>
                <a:ea typeface="Microsoft YaHei" charset="-122"/>
                <a:cs typeface="Microsoft YaHei" charset="-122"/>
              </a:rPr>
              <a:t>12</a:t>
            </a:r>
            <a:r>
              <a:rPr kumimoji="1" lang="zh-CN" altLang="en-US" sz="1100" dirty="0">
                <a:solidFill>
                  <a:srgbClr val="C00000"/>
                </a:solidFill>
                <a:latin typeface="Microsoft YaHei" charset="-122"/>
                <a:ea typeface="Microsoft YaHei" charset="-122"/>
                <a:cs typeface="Microsoft YaHei" charset="-122"/>
              </a:rPr>
              <a:t>月，</a:t>
            </a:r>
            <a:r>
              <a:rPr kumimoji="1" lang="en-US" altLang="zh-CN" sz="1100" dirty="0">
                <a:solidFill>
                  <a:srgbClr val="C00000"/>
                </a:solidFill>
                <a:latin typeface="Microsoft YaHei" charset="-122"/>
                <a:ea typeface="Microsoft YaHei" charset="-122"/>
                <a:cs typeface="Microsoft YaHei" charset="-122"/>
              </a:rPr>
              <a:t>《 </a:t>
            </a:r>
            <a:r>
              <a:rPr kumimoji="1" lang="zh-CN" altLang="en-US" sz="1100" dirty="0">
                <a:solidFill>
                  <a:srgbClr val="C00000"/>
                </a:solidFill>
                <a:latin typeface="Microsoft YaHei" charset="-122"/>
                <a:ea typeface="Microsoft YaHei" charset="-122"/>
                <a:cs typeface="Microsoft YaHei" charset="-122"/>
              </a:rPr>
              <a:t>中国共产党纪律处分条例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正式发布施行。这一一版的</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条例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共</a:t>
            </a:r>
            <a:r>
              <a:rPr kumimoji="1" lang="en-US" altLang="zh-CN" sz="1100" dirty="0">
                <a:solidFill>
                  <a:srgbClr val="C00000"/>
                </a:solidFill>
                <a:latin typeface="Microsoft YaHei" charset="-122"/>
                <a:ea typeface="Microsoft YaHei" charset="-122"/>
                <a:cs typeface="Microsoft YaHei" charset="-122"/>
              </a:rPr>
              <a:t>178</a:t>
            </a:r>
            <a:r>
              <a:rPr kumimoji="1" lang="zh-CN" altLang="en-US" sz="1100" dirty="0">
                <a:solidFill>
                  <a:srgbClr val="C00000"/>
                </a:solidFill>
                <a:latin typeface="Microsoft YaHei" charset="-122"/>
                <a:ea typeface="Microsoft YaHei" charset="-122"/>
                <a:cs typeface="Microsoft YaHei" charset="-122"/>
              </a:rPr>
              <a:t>条，将违纪种类分为九大类</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违反政治纪律行为</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违反组织人事纪律行为</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违反廉洁自律规定行为</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贪污贿赂行为</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破坏社会主义经济秩序行为</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违反财经纪律行为</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失职渎职行为</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侵犯党员、公民权利行为</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妨害社会管理秩序行为等。</a:t>
            </a:r>
          </a:p>
        </p:txBody>
      </p:sp>
      <p:grpSp>
        <p:nvGrpSpPr>
          <p:cNvPr id="11" name="组 10"/>
          <p:cNvGrpSpPr/>
          <p:nvPr/>
        </p:nvGrpSpPr>
        <p:grpSpPr>
          <a:xfrm>
            <a:off x="477107" y="3495804"/>
            <a:ext cx="5189596" cy="598166"/>
            <a:chOff x="309279" y="1385794"/>
            <a:chExt cx="8105705" cy="469900"/>
          </a:xfrm>
        </p:grpSpPr>
        <p:sp>
          <p:nvSpPr>
            <p:cNvPr id="12" name="圆角矩形 11"/>
            <p:cNvSpPr/>
            <p:nvPr/>
          </p:nvSpPr>
          <p:spPr>
            <a:xfrm>
              <a:off x="309279" y="1385794"/>
              <a:ext cx="8105705" cy="4699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3" name="文本框 12"/>
            <p:cNvSpPr txBox="1"/>
            <p:nvPr/>
          </p:nvSpPr>
          <p:spPr>
            <a:xfrm>
              <a:off x="1118288" y="1466592"/>
              <a:ext cx="6487726" cy="314314"/>
            </a:xfrm>
            <a:prstGeom prst="rect">
              <a:avLst/>
            </a:prstGeom>
            <a:noFill/>
          </p:spPr>
          <p:txBody>
            <a:bodyPr wrap="none" rtlCol="0">
              <a:spAutoFit/>
            </a:bodyPr>
            <a:lstStyle/>
            <a:p>
              <a:pPr algn="ctr"/>
              <a:r>
                <a:rPr kumimoji="1" lang="en-US" altLang="zh-CN" sz="2000" b="1" dirty="0" smtClean="0">
                  <a:solidFill>
                    <a:schemeClr val="bg1"/>
                  </a:solidFill>
                  <a:latin typeface="Microsoft YaHei" charset="-122"/>
                  <a:ea typeface="Microsoft YaHei" charset="-122"/>
                  <a:cs typeface="Microsoft YaHei" charset="-122"/>
                </a:rPr>
                <a:t>2015</a:t>
              </a:r>
              <a:r>
                <a:rPr kumimoji="1" lang="zh-CN" altLang="en-US" sz="2000" b="1" dirty="0">
                  <a:solidFill>
                    <a:schemeClr val="bg1"/>
                  </a:solidFill>
                  <a:latin typeface="Microsoft YaHei" charset="-122"/>
                  <a:ea typeface="Microsoft YaHei" charset="-122"/>
                  <a:cs typeface="Microsoft YaHei" charset="-122"/>
                </a:rPr>
                <a:t>年版坚持纪严于法、纪在法前</a:t>
              </a:r>
            </a:p>
          </p:txBody>
        </p:sp>
      </p:grpSp>
      <p:sp>
        <p:nvSpPr>
          <p:cNvPr id="14" name="文本框 13"/>
          <p:cNvSpPr txBox="1"/>
          <p:nvPr/>
        </p:nvSpPr>
        <p:spPr>
          <a:xfrm>
            <a:off x="6410787" y="3240889"/>
            <a:ext cx="5207472" cy="1615827"/>
          </a:xfrm>
          <a:prstGeom prst="rect">
            <a:avLst/>
          </a:prstGeom>
          <a:noFill/>
        </p:spPr>
        <p:txBody>
          <a:bodyPr wrap="square" rtlCol="0">
            <a:spAutoFit/>
          </a:bodyPr>
          <a:lstStyle/>
          <a:p>
            <a:pPr>
              <a:lnSpc>
                <a:spcPct val="150000"/>
              </a:lnSpc>
            </a:pPr>
            <a:r>
              <a:rPr kumimoji="1" lang="zh-CN" altLang="en-US" sz="1100" dirty="0">
                <a:solidFill>
                  <a:srgbClr val="C00000"/>
                </a:solidFill>
                <a:latin typeface="Microsoft YaHei" charset="-122"/>
                <a:ea typeface="Microsoft YaHei" charset="-122"/>
                <a:cs typeface="Microsoft YaHei" charset="-122"/>
              </a:rPr>
              <a:t>党的十八大之后，随着全面从严治党的不断推进，原有的</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条例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已经不能适应新形势的要求。修订后的</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条例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发生了较大幅度的变化，把党章、党中央的纪律要求以及其他党内法规的纪律规定，整合为政治纪律、组织纪律、廉洁纪律、群众纪律、工作纪律和生活纪律六项纪律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突出政治纪律和政治规矩，强调纪严于法，实现纪法分开</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把落实中央八项规定精神的要求转化为纪律规范，使党的纪律成为管党治党的尺子和全体党员的行为底线。</a:t>
            </a:r>
          </a:p>
        </p:txBody>
      </p:sp>
      <p:grpSp>
        <p:nvGrpSpPr>
          <p:cNvPr id="15" name="组 14"/>
          <p:cNvGrpSpPr/>
          <p:nvPr/>
        </p:nvGrpSpPr>
        <p:grpSpPr>
          <a:xfrm>
            <a:off x="477107" y="5111631"/>
            <a:ext cx="5189596" cy="598166"/>
            <a:chOff x="309279" y="1385794"/>
            <a:chExt cx="8105705" cy="469900"/>
          </a:xfrm>
        </p:grpSpPr>
        <p:sp>
          <p:nvSpPr>
            <p:cNvPr id="16" name="圆角矩形 15"/>
            <p:cNvSpPr/>
            <p:nvPr/>
          </p:nvSpPr>
          <p:spPr>
            <a:xfrm>
              <a:off x="309279" y="1385794"/>
              <a:ext cx="8105705" cy="469900"/>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7" name="文本框 16"/>
            <p:cNvSpPr txBox="1"/>
            <p:nvPr/>
          </p:nvSpPr>
          <p:spPr>
            <a:xfrm>
              <a:off x="857898" y="1466592"/>
              <a:ext cx="7008507" cy="314313"/>
            </a:xfrm>
            <a:prstGeom prst="rect">
              <a:avLst/>
            </a:prstGeom>
            <a:noFill/>
          </p:spPr>
          <p:txBody>
            <a:bodyPr wrap="none" rtlCol="0">
              <a:spAutoFit/>
            </a:bodyPr>
            <a:lstStyle/>
            <a:p>
              <a:pPr algn="ctr"/>
              <a:r>
                <a:rPr kumimoji="1" lang="en-US" altLang="zh-CN" sz="2000" b="1" dirty="0" smtClean="0">
                  <a:solidFill>
                    <a:schemeClr val="bg1"/>
                  </a:solidFill>
                  <a:latin typeface="Microsoft YaHei" charset="-122"/>
                  <a:ea typeface="Microsoft YaHei" charset="-122"/>
                  <a:cs typeface="Microsoft YaHei" charset="-122"/>
                </a:rPr>
                <a:t>2018</a:t>
              </a:r>
              <a:r>
                <a:rPr kumimoji="1" lang="zh-CN" altLang="en-US" sz="2000" b="1" dirty="0">
                  <a:solidFill>
                    <a:schemeClr val="bg1"/>
                  </a:solidFill>
                  <a:latin typeface="Microsoft YaHei" charset="-122"/>
                  <a:ea typeface="Microsoft YaHei" charset="-122"/>
                  <a:cs typeface="Microsoft YaHei" charset="-122"/>
                </a:rPr>
                <a:t>年版突出当前重点 深化标本兼</a:t>
              </a:r>
              <a:r>
                <a:rPr kumimoji="1" lang="zh-CN" altLang="en-US" sz="2000" b="1" dirty="0" smtClean="0">
                  <a:solidFill>
                    <a:schemeClr val="bg1"/>
                  </a:solidFill>
                  <a:latin typeface="Microsoft YaHei" charset="-122"/>
                  <a:ea typeface="Microsoft YaHei" charset="-122"/>
                  <a:cs typeface="Microsoft YaHei" charset="-122"/>
                </a:rPr>
                <a:t>治</a:t>
              </a:r>
              <a:endParaRPr kumimoji="1" lang="zh-CN" altLang="en-US" sz="2000" b="1" dirty="0">
                <a:solidFill>
                  <a:schemeClr val="bg1"/>
                </a:solidFill>
                <a:latin typeface="Microsoft YaHei" charset="-122"/>
                <a:ea typeface="Microsoft YaHei" charset="-122"/>
                <a:cs typeface="Microsoft YaHei" charset="-122"/>
              </a:endParaRPr>
            </a:p>
          </p:txBody>
        </p:sp>
      </p:grpSp>
      <p:sp>
        <p:nvSpPr>
          <p:cNvPr id="18" name="文本框 17"/>
          <p:cNvSpPr txBox="1"/>
          <p:nvPr/>
        </p:nvSpPr>
        <p:spPr>
          <a:xfrm>
            <a:off x="6410787" y="4856716"/>
            <a:ext cx="5207472" cy="1107996"/>
          </a:xfrm>
          <a:prstGeom prst="rect">
            <a:avLst/>
          </a:prstGeom>
          <a:noFill/>
        </p:spPr>
        <p:txBody>
          <a:bodyPr wrap="square" rtlCol="0">
            <a:spAutoFit/>
          </a:bodyPr>
          <a:lstStyle/>
          <a:p>
            <a:pPr>
              <a:lnSpc>
                <a:spcPct val="150000"/>
              </a:lnSpc>
            </a:pPr>
            <a:r>
              <a:rPr kumimoji="1" lang="zh-CN" altLang="en-US" sz="1100" dirty="0">
                <a:solidFill>
                  <a:srgbClr val="C00000"/>
                </a:solidFill>
                <a:latin typeface="Microsoft YaHei" charset="-122"/>
                <a:ea typeface="Microsoft YaHei" charset="-122"/>
                <a:cs typeface="Microsoft YaHei" charset="-122"/>
              </a:rPr>
              <a:t>坚持使命引领和问题导向相结合，针对当前管党治党存在的突出问题和新型违纪行为，筑牢不可触碰的底线。本着于法周延、于事简便的原则，</a:t>
            </a:r>
            <a:r>
              <a:rPr kumimoji="1" lang="en-US" altLang="zh-CN" sz="1100" dirty="0">
                <a:solidFill>
                  <a:srgbClr val="C00000"/>
                </a:solidFill>
                <a:latin typeface="Microsoft YaHei" charset="-122"/>
                <a:ea typeface="Microsoft YaHei" charset="-122"/>
                <a:cs typeface="Microsoft YaHei" charset="-122"/>
              </a:rPr>
              <a:t>《 </a:t>
            </a:r>
            <a:r>
              <a:rPr kumimoji="1" lang="zh-CN" altLang="en-US" sz="1100" dirty="0">
                <a:solidFill>
                  <a:srgbClr val="C00000"/>
                </a:solidFill>
                <a:latin typeface="Microsoft YaHei" charset="-122"/>
                <a:ea typeface="Microsoft YaHei" charset="-122"/>
                <a:cs typeface="Microsoft YaHei" charset="-122"/>
              </a:rPr>
              <a:t>条例</a:t>
            </a:r>
            <a:r>
              <a:rPr kumimoji="1" lang="en-US" altLang="zh-CN" sz="1100" dirty="0">
                <a:solidFill>
                  <a:srgbClr val="C00000"/>
                </a:solidFill>
                <a:latin typeface="Microsoft YaHei" charset="-122"/>
                <a:ea typeface="Microsoft YaHei" charset="-122"/>
                <a:cs typeface="Microsoft YaHei" charset="-122"/>
              </a:rPr>
              <a:t>》</a:t>
            </a:r>
            <a:r>
              <a:rPr kumimoji="1" lang="zh-CN" altLang="en-US" sz="1100" dirty="0">
                <a:solidFill>
                  <a:srgbClr val="C00000"/>
                </a:solidFill>
                <a:latin typeface="Microsoft YaHei" charset="-122"/>
                <a:ea typeface="Microsoft YaHei" charset="-122"/>
                <a:cs typeface="Microsoft YaHei" charset="-122"/>
              </a:rPr>
              <a:t>修订坚持使命弓领和问题导向相结合，一方 面充分吸纳近年来管党治党实践成果，一方面着力解决当前存在的突出问题和新型违纪行为。</a:t>
            </a:r>
          </a:p>
        </p:txBody>
      </p:sp>
    </p:spTree>
    <p:extLst>
      <p:ext uri="{BB962C8B-B14F-4D97-AF65-F5344CB8AC3E}">
        <p14:creationId xmlns:p14="http://schemas.microsoft.com/office/powerpoint/2010/main" val="192428704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6" presetClass="entr" presetSubtype="37"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16" presetClass="entr" presetSubtype="37"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outVertical)">
                                      <p:cBhvr>
                                        <p:cTn id="18" dur="500"/>
                                        <p:tgtEl>
                                          <p:spTgt spid="10"/>
                                        </p:tgtEl>
                                      </p:cBhvr>
                                    </p:animEffect>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par>
                                <p:cTn id="23" presetID="16" presetClass="entr" presetSubtype="37"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outVertical)">
                                      <p:cBhvr>
                                        <p:cTn id="25" dur="500"/>
                                        <p:tgtEl>
                                          <p:spTgt spid="14"/>
                                        </p:tgtEl>
                                      </p:cBhvr>
                                    </p:animEffect>
                                  </p:childTnLst>
                                </p:cTn>
                              </p:par>
                              <p:par>
                                <p:cTn id="26" presetID="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16" presetClass="entr" presetSubtype="37"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outVertic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4"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452282" y="945464"/>
            <a:ext cx="2649071" cy="68163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1497617" y="1055446"/>
            <a:ext cx="2603736" cy="461665"/>
          </a:xfrm>
          <a:prstGeom prst="rect">
            <a:avLst/>
          </a:prstGeom>
          <a:noFill/>
        </p:spPr>
        <p:txBody>
          <a:bodyPr wrap="square" rtlCol="0">
            <a:spAutoFit/>
          </a:bodyPr>
          <a:lstStyle/>
          <a:p>
            <a:pPr algn="ctr"/>
            <a:r>
              <a:rPr kumimoji="1" lang="zh-CN" altLang="en-US" sz="2400" b="1" dirty="0">
                <a:solidFill>
                  <a:schemeClr val="bg1"/>
                </a:solidFill>
                <a:latin typeface="Microsoft YaHei" charset="-122"/>
                <a:ea typeface="Microsoft YaHei" charset="-122"/>
                <a:cs typeface="Microsoft YaHei" charset="-122"/>
              </a:rPr>
              <a:t>贯彻新</a:t>
            </a:r>
            <a:r>
              <a:rPr kumimoji="1" lang="zh-CN" altLang="en-US" sz="2400" b="1" dirty="0" smtClean="0">
                <a:solidFill>
                  <a:schemeClr val="bg1"/>
                </a:solidFill>
                <a:latin typeface="Microsoft YaHei" charset="-122"/>
                <a:ea typeface="Microsoft YaHei" charset="-122"/>
                <a:cs typeface="Microsoft YaHei" charset="-122"/>
              </a:rPr>
              <a:t>思想</a:t>
            </a:r>
            <a:endParaRPr kumimoji="1" lang="zh-CN" altLang="en-US" sz="2400" b="1" dirty="0">
              <a:solidFill>
                <a:schemeClr val="bg1"/>
              </a:solidFill>
              <a:latin typeface="Microsoft YaHei" charset="-122"/>
              <a:ea typeface="Microsoft YaHei" charset="-122"/>
              <a:cs typeface="Microsoft YaHei" charset="-122"/>
            </a:endParaRPr>
          </a:p>
        </p:txBody>
      </p:sp>
      <p:sp>
        <p:nvSpPr>
          <p:cNvPr id="4" name="圆角矩形 3"/>
          <p:cNvSpPr/>
          <p:nvPr/>
        </p:nvSpPr>
        <p:spPr>
          <a:xfrm>
            <a:off x="8373034" y="939161"/>
            <a:ext cx="2649071" cy="68163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p:cNvSpPr txBox="1"/>
          <p:nvPr/>
        </p:nvSpPr>
        <p:spPr>
          <a:xfrm>
            <a:off x="8418369" y="1049143"/>
            <a:ext cx="2603736" cy="461665"/>
          </a:xfrm>
          <a:prstGeom prst="rect">
            <a:avLst/>
          </a:prstGeom>
          <a:noFill/>
        </p:spPr>
        <p:txBody>
          <a:bodyPr wrap="square" rtlCol="0">
            <a:spAutoFit/>
          </a:bodyPr>
          <a:lstStyle/>
          <a:p>
            <a:pPr algn="ctr"/>
            <a:r>
              <a:rPr kumimoji="1" lang="zh-CN" altLang="en-US" sz="2400" b="1" dirty="0" smtClean="0">
                <a:solidFill>
                  <a:schemeClr val="bg1"/>
                </a:solidFill>
                <a:latin typeface="Microsoft YaHei" charset="-122"/>
                <a:ea typeface="Microsoft YaHei" charset="-122"/>
                <a:cs typeface="Microsoft YaHei" charset="-122"/>
              </a:rPr>
              <a:t>巩固</a:t>
            </a:r>
            <a:r>
              <a:rPr kumimoji="1" lang="zh-CN" altLang="en-US" sz="2400" b="1" dirty="0">
                <a:solidFill>
                  <a:schemeClr val="bg1"/>
                </a:solidFill>
                <a:latin typeface="Microsoft YaHei" charset="-122"/>
                <a:ea typeface="Microsoft YaHei" charset="-122"/>
                <a:cs typeface="Microsoft YaHei" charset="-122"/>
              </a:rPr>
              <a:t>新成果</a:t>
            </a:r>
          </a:p>
        </p:txBody>
      </p:sp>
      <p:sp>
        <p:nvSpPr>
          <p:cNvPr id="6" name="圆角矩形 5"/>
          <p:cNvSpPr/>
          <p:nvPr/>
        </p:nvSpPr>
        <p:spPr>
          <a:xfrm>
            <a:off x="4912658" y="939161"/>
            <a:ext cx="2649071" cy="68163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p:cNvSpPr txBox="1"/>
          <p:nvPr/>
        </p:nvSpPr>
        <p:spPr>
          <a:xfrm>
            <a:off x="4957993" y="1049143"/>
            <a:ext cx="2603736" cy="461665"/>
          </a:xfrm>
          <a:prstGeom prst="rect">
            <a:avLst/>
          </a:prstGeom>
          <a:noFill/>
        </p:spPr>
        <p:txBody>
          <a:bodyPr wrap="square" rtlCol="0">
            <a:spAutoFit/>
          </a:bodyPr>
          <a:lstStyle/>
          <a:p>
            <a:pPr algn="ctr"/>
            <a:r>
              <a:rPr kumimoji="1" lang="zh-CN" altLang="en-US" sz="2400" b="1" dirty="0">
                <a:solidFill>
                  <a:schemeClr val="bg1"/>
                </a:solidFill>
                <a:latin typeface="Microsoft YaHei" charset="-122"/>
                <a:ea typeface="Microsoft YaHei" charset="-122"/>
                <a:cs typeface="Microsoft YaHei" charset="-122"/>
              </a:rPr>
              <a:t>落实新任务</a:t>
            </a:r>
          </a:p>
        </p:txBody>
      </p:sp>
      <p:sp>
        <p:nvSpPr>
          <p:cNvPr id="8" name="文本框 7"/>
          <p:cNvSpPr txBox="1"/>
          <p:nvPr/>
        </p:nvSpPr>
        <p:spPr>
          <a:xfrm>
            <a:off x="605117" y="2122800"/>
            <a:ext cx="6992471" cy="3323987"/>
          </a:xfrm>
          <a:prstGeom prst="rect">
            <a:avLst/>
          </a:prstGeom>
          <a:noFill/>
        </p:spPr>
        <p:txBody>
          <a:bodyPr wrap="square" rtlCol="0">
            <a:spAutoFit/>
          </a:bodyPr>
          <a:lstStyle/>
          <a:p>
            <a:pPr>
              <a:lnSpc>
                <a:spcPct val="150000"/>
              </a:lnSpc>
            </a:pPr>
            <a:r>
              <a:rPr kumimoji="1" lang="zh-CN" altLang="en-US" sz="1400" dirty="0">
                <a:solidFill>
                  <a:srgbClr val="C00000"/>
                </a:solidFill>
                <a:latin typeface="Microsoft YaHei" charset="-122"/>
                <a:ea typeface="Microsoft YaHei" charset="-122"/>
                <a:cs typeface="Microsoft YaHei" charset="-122"/>
              </a:rPr>
              <a:t>近三年来，习近平总书记对加强新时代党的建设提出了一系列新要求，特别是进一步强调把党的政治建设摆在首位，严肃党内政治生活，净化党内政治生态，防止党内形成利益集团，巩固拓展落实中央八项规定精神成果等。这些都是习近平新时代中国特色社会主义思想的重要内容，都需要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条例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中贯彻体现，转化为纪律要求，为推动全面从严治党向纵深发展提供坚强纪律保证。与此同时，党中央先后制定了</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关于新形势下党内政治生活的若干准则</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中国共产党党内监督条例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等党内法规，对维护党中央权威、严明政治纪律、坚持民主集中制原则、强化党内监督等进一步规定。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九大党章提出新时代党的建设新任务，充实了党要管党、全面从严治党的基本要求，完善了党的纪律建设内容。当前，开创全面从严治党新局面，要巩固和发展执纪必严、违纪必究常态化成果，让制度“长牙”、纪律“带电”，迫切需要对</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条例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进行修订。</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07084" y="2273833"/>
            <a:ext cx="3491616" cy="2821323"/>
          </a:xfrm>
          <a:prstGeom prst="rect">
            <a:avLst/>
          </a:prstGeom>
        </p:spPr>
      </p:pic>
    </p:spTree>
    <p:extLst>
      <p:ext uri="{BB962C8B-B14F-4D97-AF65-F5344CB8AC3E}">
        <p14:creationId xmlns:p14="http://schemas.microsoft.com/office/powerpoint/2010/main" val="16823111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500"/>
                                        <p:tgtEl>
                                          <p:spTgt spid="7"/>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outVertic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120588" y="905123"/>
            <a:ext cx="3204884" cy="68163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1443829" y="1081769"/>
            <a:ext cx="2603736" cy="338554"/>
          </a:xfrm>
          <a:prstGeom prst="rect">
            <a:avLst/>
          </a:prstGeom>
          <a:noFill/>
        </p:spPr>
        <p:txBody>
          <a:bodyPr wrap="square" rtlCol="0">
            <a:spAutoFit/>
          </a:bodyPr>
          <a:lstStyle/>
          <a:p>
            <a:pPr algn="ctr"/>
            <a:r>
              <a:rPr kumimoji="1" lang="zh-CN" altLang="en-US" sz="1600" b="1" dirty="0">
                <a:solidFill>
                  <a:schemeClr val="bg1"/>
                </a:solidFill>
                <a:latin typeface="Microsoft YaHei" charset="-122"/>
                <a:ea typeface="Microsoft YaHei" charset="-122"/>
                <a:cs typeface="Microsoft YaHei" charset="-122"/>
              </a:rPr>
              <a:t>突出政治纪律、政治规矩</a:t>
            </a:r>
          </a:p>
        </p:txBody>
      </p:sp>
      <p:sp>
        <p:nvSpPr>
          <p:cNvPr id="5" name="圆角矩形 4"/>
          <p:cNvSpPr/>
          <p:nvPr/>
        </p:nvSpPr>
        <p:spPr>
          <a:xfrm>
            <a:off x="8041340" y="898820"/>
            <a:ext cx="3204884" cy="68163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8364581" y="1070358"/>
            <a:ext cx="2603736" cy="338554"/>
          </a:xfrm>
          <a:prstGeom prst="rect">
            <a:avLst/>
          </a:prstGeom>
          <a:noFill/>
        </p:spPr>
        <p:txBody>
          <a:bodyPr wrap="square" rtlCol="0">
            <a:spAutoFit/>
          </a:bodyPr>
          <a:lstStyle/>
          <a:p>
            <a:pPr algn="ctr"/>
            <a:r>
              <a:rPr kumimoji="1" lang="zh-CN" altLang="en-US" sz="1600" b="1" dirty="0">
                <a:solidFill>
                  <a:schemeClr val="bg1"/>
                </a:solidFill>
                <a:latin typeface="Microsoft YaHei" charset="-122"/>
                <a:ea typeface="Microsoft YaHei" charset="-122"/>
                <a:cs typeface="Microsoft YaHei" charset="-122"/>
              </a:rPr>
              <a:t>强调巩固发展、标本兼治</a:t>
            </a:r>
          </a:p>
        </p:txBody>
      </p:sp>
      <p:sp>
        <p:nvSpPr>
          <p:cNvPr id="7" name="圆角矩形 6"/>
          <p:cNvSpPr/>
          <p:nvPr/>
        </p:nvSpPr>
        <p:spPr>
          <a:xfrm>
            <a:off x="4580964" y="898820"/>
            <a:ext cx="3204884" cy="68163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p:cNvSpPr txBox="1"/>
          <p:nvPr/>
        </p:nvSpPr>
        <p:spPr>
          <a:xfrm>
            <a:off x="4904205" y="1081769"/>
            <a:ext cx="2603736" cy="338554"/>
          </a:xfrm>
          <a:prstGeom prst="rect">
            <a:avLst/>
          </a:prstGeom>
          <a:noFill/>
        </p:spPr>
        <p:txBody>
          <a:bodyPr wrap="square" rtlCol="0">
            <a:spAutoFit/>
          </a:bodyPr>
          <a:lstStyle/>
          <a:p>
            <a:pPr algn="ctr"/>
            <a:r>
              <a:rPr kumimoji="1" lang="zh-CN" altLang="en-US" sz="1600" b="1" dirty="0">
                <a:solidFill>
                  <a:schemeClr val="bg1"/>
                </a:solidFill>
                <a:latin typeface="Microsoft YaHei" charset="-122"/>
                <a:ea typeface="Microsoft YaHei" charset="-122"/>
                <a:cs typeface="Microsoft YaHei" charset="-122"/>
              </a:rPr>
              <a:t>推进纪法贯通、纪法协同</a:t>
            </a:r>
          </a:p>
        </p:txBody>
      </p:sp>
      <p:sp>
        <p:nvSpPr>
          <p:cNvPr id="10" name="五边形 9"/>
          <p:cNvSpPr/>
          <p:nvPr/>
        </p:nvSpPr>
        <p:spPr>
          <a:xfrm rot="5400000">
            <a:off x="732863" y="2297207"/>
            <a:ext cx="3980332" cy="3204884"/>
          </a:xfrm>
          <a:prstGeom prst="homePlate">
            <a:avLst>
              <a:gd name="adj" fmla="val 225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1270874" y="2269066"/>
            <a:ext cx="2904310" cy="3093154"/>
          </a:xfrm>
          <a:prstGeom prst="rect">
            <a:avLst/>
          </a:prstGeom>
          <a:noFill/>
        </p:spPr>
        <p:txBody>
          <a:bodyPr wrap="square" rtlCol="0">
            <a:spAutoFit/>
          </a:bodyPr>
          <a:lstStyle/>
          <a:p>
            <a:pPr>
              <a:lnSpc>
                <a:spcPct val="150000"/>
              </a:lnSpc>
            </a:pPr>
            <a:r>
              <a:rPr kumimoji="1" lang="zh-CN" altLang="en-US" sz="1300" dirty="0">
                <a:solidFill>
                  <a:schemeClr val="bg1"/>
                </a:solidFill>
                <a:latin typeface="Microsoft YaHei" charset="-122"/>
                <a:ea typeface="Microsoft YaHei" charset="-122"/>
                <a:cs typeface="Microsoft YaHei" charset="-122"/>
              </a:rPr>
              <a:t>在党的纪律中，政治纪律最重要、最根本、最关键。</a:t>
            </a:r>
            <a:r>
              <a:rPr kumimoji="1" lang="en-US" altLang="zh-CN" sz="1300" dirty="0">
                <a:solidFill>
                  <a:schemeClr val="bg1"/>
                </a:solidFill>
                <a:latin typeface="Microsoft YaHei" charset="-122"/>
                <a:ea typeface="Microsoft YaHei" charset="-122"/>
                <a:cs typeface="Microsoft YaHei" charset="-122"/>
              </a:rPr>
              <a:t>2015</a:t>
            </a:r>
            <a:r>
              <a:rPr kumimoji="1" lang="zh-CN" altLang="en-US" sz="1300" dirty="0">
                <a:solidFill>
                  <a:schemeClr val="bg1"/>
                </a:solidFill>
                <a:latin typeface="Microsoft YaHei" charset="-122"/>
                <a:ea typeface="Microsoft YaHei" charset="-122"/>
                <a:cs typeface="Microsoft YaHei" charset="-122"/>
              </a:rPr>
              <a:t>年修订的</a:t>
            </a:r>
            <a:r>
              <a:rPr kumimoji="1" lang="en-US" altLang="zh-CN" sz="1300" dirty="0">
                <a:solidFill>
                  <a:schemeClr val="bg1"/>
                </a:solidFill>
                <a:latin typeface="Microsoft YaHei" charset="-122"/>
                <a:ea typeface="Microsoft YaHei" charset="-122"/>
                <a:cs typeface="Microsoft YaHei" charset="-122"/>
              </a:rPr>
              <a:t>《</a:t>
            </a:r>
            <a:r>
              <a:rPr kumimoji="1" lang="zh-CN" altLang="en-US" sz="1300" dirty="0">
                <a:solidFill>
                  <a:schemeClr val="bg1"/>
                </a:solidFill>
                <a:latin typeface="Microsoft YaHei" charset="-122"/>
                <a:ea typeface="Microsoft YaHei" charset="-122"/>
                <a:cs typeface="Microsoft YaHei" charset="-122"/>
              </a:rPr>
              <a:t>条例</a:t>
            </a:r>
            <a:r>
              <a:rPr kumimoji="1" lang="en-US" altLang="zh-CN" sz="1300" dirty="0">
                <a:solidFill>
                  <a:schemeClr val="bg1"/>
                </a:solidFill>
                <a:latin typeface="Microsoft YaHei" charset="-122"/>
                <a:ea typeface="Microsoft YaHei" charset="-122"/>
                <a:cs typeface="Microsoft YaHei" charset="-122"/>
              </a:rPr>
              <a:t>》</a:t>
            </a:r>
            <a:r>
              <a:rPr kumimoji="1" lang="zh-CN" altLang="en-US" sz="1300" dirty="0">
                <a:solidFill>
                  <a:schemeClr val="bg1"/>
                </a:solidFill>
                <a:latin typeface="Microsoft YaHei" charset="-122"/>
                <a:ea typeface="Microsoft YaHei" charset="-122"/>
                <a:cs typeface="Microsoft YaHei" charset="-122"/>
              </a:rPr>
              <a:t>将党章对纪律的要求整合为“六项纪律”，其中政治纪律居于首位，凸显其重要。此次修订，牢固树立“四个意识”，把维护党中央权威和集中统一</a:t>
            </a:r>
            <a:r>
              <a:rPr kumimoji="1" lang="en-US" altLang="zh-CN" sz="1300" dirty="0">
                <a:solidFill>
                  <a:schemeClr val="bg1"/>
                </a:solidFill>
                <a:latin typeface="Microsoft YaHei" charset="-122"/>
                <a:ea typeface="Microsoft YaHei" charset="-122"/>
                <a:cs typeface="Microsoft YaHei" charset="-122"/>
              </a:rPr>
              <a:t>-</a:t>
            </a:r>
            <a:r>
              <a:rPr kumimoji="1" lang="zh-CN" altLang="en-US" sz="1300" dirty="0">
                <a:solidFill>
                  <a:schemeClr val="bg1"/>
                </a:solidFill>
                <a:latin typeface="Microsoft YaHei" charset="-122"/>
                <a:ea typeface="Microsoft YaHei" charset="-122"/>
                <a:cs typeface="Microsoft YaHei" charset="-122"/>
              </a:rPr>
              <a:t>领导突出出来，严明政治纪律和政治规矩，始终保持党的先进性和纯洁性，不断巩固党执政的政治基础，是强化、也是深化。</a:t>
            </a:r>
          </a:p>
        </p:txBody>
      </p:sp>
      <p:sp>
        <p:nvSpPr>
          <p:cNvPr id="12" name="五边形 11"/>
          <p:cNvSpPr/>
          <p:nvPr/>
        </p:nvSpPr>
        <p:spPr>
          <a:xfrm rot="5400000">
            <a:off x="4193240" y="2297207"/>
            <a:ext cx="3980332" cy="3204884"/>
          </a:xfrm>
          <a:prstGeom prst="homePlate">
            <a:avLst>
              <a:gd name="adj" fmla="val 225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p:cNvSpPr txBox="1"/>
          <p:nvPr/>
        </p:nvSpPr>
        <p:spPr>
          <a:xfrm>
            <a:off x="4731251" y="2269066"/>
            <a:ext cx="2904310" cy="2192908"/>
          </a:xfrm>
          <a:prstGeom prst="rect">
            <a:avLst/>
          </a:prstGeom>
          <a:noFill/>
        </p:spPr>
        <p:txBody>
          <a:bodyPr wrap="square" rtlCol="0">
            <a:spAutoFit/>
          </a:bodyPr>
          <a:lstStyle/>
          <a:p>
            <a:pPr>
              <a:lnSpc>
                <a:spcPct val="150000"/>
              </a:lnSpc>
            </a:pPr>
            <a:r>
              <a:rPr kumimoji="1" lang="en-US" altLang="zh-CN" sz="1300" dirty="0">
                <a:solidFill>
                  <a:schemeClr val="bg1"/>
                </a:solidFill>
                <a:latin typeface="Microsoft YaHei" charset="-122"/>
                <a:ea typeface="Microsoft YaHei" charset="-122"/>
                <a:cs typeface="Microsoft YaHei" charset="-122"/>
              </a:rPr>
              <a:t>2015</a:t>
            </a:r>
            <a:r>
              <a:rPr kumimoji="1" lang="zh-CN" altLang="en-US" sz="1300" dirty="0">
                <a:solidFill>
                  <a:schemeClr val="bg1"/>
                </a:solidFill>
                <a:latin typeface="Microsoft YaHei" charset="-122"/>
                <a:ea typeface="Microsoft YaHei" charset="-122"/>
                <a:cs typeface="Microsoft YaHei" charset="-122"/>
              </a:rPr>
              <a:t>年修订的</a:t>
            </a:r>
            <a:r>
              <a:rPr kumimoji="1" lang="en-US" altLang="zh-CN" sz="1300" dirty="0">
                <a:solidFill>
                  <a:schemeClr val="bg1"/>
                </a:solidFill>
                <a:latin typeface="Microsoft YaHei" charset="-122"/>
                <a:ea typeface="Microsoft YaHei" charset="-122"/>
                <a:cs typeface="Microsoft YaHei" charset="-122"/>
              </a:rPr>
              <a:t>《</a:t>
            </a:r>
            <a:r>
              <a:rPr kumimoji="1" lang="zh-CN" altLang="en-US" sz="1300" dirty="0">
                <a:solidFill>
                  <a:schemeClr val="bg1"/>
                </a:solidFill>
                <a:latin typeface="Microsoft YaHei" charset="-122"/>
                <a:ea typeface="Microsoft YaHei" charset="-122"/>
                <a:cs typeface="Microsoft YaHei" charset="-122"/>
              </a:rPr>
              <a:t>条例</a:t>
            </a:r>
            <a:r>
              <a:rPr kumimoji="1" lang="en-US" altLang="zh-CN" sz="1300" dirty="0">
                <a:solidFill>
                  <a:schemeClr val="bg1"/>
                </a:solidFill>
                <a:latin typeface="Microsoft YaHei" charset="-122"/>
                <a:ea typeface="Microsoft YaHei" charset="-122"/>
                <a:cs typeface="Microsoft YaHei" charset="-122"/>
              </a:rPr>
              <a:t>》</a:t>
            </a:r>
            <a:r>
              <a:rPr kumimoji="1" lang="zh-CN" altLang="en-US" sz="1300" dirty="0">
                <a:solidFill>
                  <a:schemeClr val="bg1"/>
                </a:solidFill>
                <a:latin typeface="Microsoft YaHei" charset="-122"/>
                <a:ea typeface="Microsoft YaHei" charset="-122"/>
                <a:cs typeface="Microsoft YaHei" charset="-122"/>
              </a:rPr>
              <a:t>针对““纪法不分”这一突出问题，提出坚持纪严于法、纪在法前，实现纪法分开等原则。随着监察体制改革深入推进、监察法颁布实施，必须把执纪和执法贯通起来，严格依照纪律和法律的尺度，坚持纪严于法、纪法协同。</a:t>
            </a:r>
          </a:p>
        </p:txBody>
      </p:sp>
      <p:sp>
        <p:nvSpPr>
          <p:cNvPr id="14" name="五边形 13"/>
          <p:cNvSpPr/>
          <p:nvPr/>
        </p:nvSpPr>
        <p:spPr>
          <a:xfrm rot="5400000">
            <a:off x="7653616" y="2297207"/>
            <a:ext cx="3980332" cy="3204884"/>
          </a:xfrm>
          <a:prstGeom prst="homePlate">
            <a:avLst>
              <a:gd name="adj" fmla="val 225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文本框 14"/>
          <p:cNvSpPr txBox="1"/>
          <p:nvPr/>
        </p:nvSpPr>
        <p:spPr>
          <a:xfrm>
            <a:off x="8191627" y="2269066"/>
            <a:ext cx="2904310" cy="2192908"/>
          </a:xfrm>
          <a:prstGeom prst="rect">
            <a:avLst/>
          </a:prstGeom>
          <a:noFill/>
        </p:spPr>
        <p:txBody>
          <a:bodyPr wrap="square" rtlCol="0">
            <a:spAutoFit/>
          </a:bodyPr>
          <a:lstStyle/>
          <a:p>
            <a:pPr>
              <a:lnSpc>
                <a:spcPct val="150000"/>
              </a:lnSpc>
            </a:pPr>
            <a:r>
              <a:rPr kumimoji="1" lang="zh-CN" altLang="en-US" sz="1300" dirty="0">
                <a:solidFill>
                  <a:schemeClr val="bg1"/>
                </a:solidFill>
                <a:latin typeface="Microsoft YaHei" charset="-122"/>
                <a:ea typeface="Microsoft YaHei" charset="-122"/>
                <a:cs typeface="Microsoft YaHei" charset="-122"/>
              </a:rPr>
              <a:t>伴随着中国特色社会主义进入新时代，必须把党的十八大以来纪律建设理论、实践、制度创新成果总结提炼为党规党纪，巩固和发展执纪必严、违纪必究常态化成果，在建章立制、标本兼治等方面下大气力，推动全面从严治党向纵深发展。</a:t>
            </a:r>
          </a:p>
        </p:txBody>
      </p:sp>
    </p:spTree>
    <p:extLst>
      <p:ext uri="{BB962C8B-B14F-4D97-AF65-F5344CB8AC3E}">
        <p14:creationId xmlns:p14="http://schemas.microsoft.com/office/powerpoint/2010/main" val="10876672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500"/>
                                        <p:tgtEl>
                                          <p:spTgt spid="6"/>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outVertical)">
                                      <p:cBhvr>
                                        <p:cTn id="16" dur="500"/>
                                        <p:tgtEl>
                                          <p:spTgt spid="11"/>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Vertical)">
                                      <p:cBhvr>
                                        <p:cTn id="19" dur="500"/>
                                        <p:tgtEl>
                                          <p:spTgt spid="13"/>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1" grpId="0"/>
      <p:bldP spid="13"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 5"/>
          <p:cNvGrpSpPr/>
          <p:nvPr/>
        </p:nvGrpSpPr>
        <p:grpSpPr>
          <a:xfrm>
            <a:off x="566793" y="581207"/>
            <a:ext cx="1221666" cy="1221666"/>
            <a:chOff x="1611125" y="2932587"/>
            <a:chExt cx="661428" cy="661428"/>
          </a:xfrm>
        </p:grpSpPr>
        <p:sp>
          <p:nvSpPr>
            <p:cNvPr id="7" name="椭圆 6"/>
            <p:cNvSpPr/>
            <p:nvPr/>
          </p:nvSpPr>
          <p:spPr>
            <a:xfrm>
              <a:off x="1611125" y="2932587"/>
              <a:ext cx="661428" cy="661428"/>
            </a:xfrm>
            <a:prstGeom prst="ellipse">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椭圆 7"/>
            <p:cNvSpPr/>
            <p:nvPr/>
          </p:nvSpPr>
          <p:spPr>
            <a:xfrm>
              <a:off x="1705255" y="3026717"/>
              <a:ext cx="473168" cy="473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i="1" dirty="0" smtClean="0">
                  <a:latin typeface="Avenir Medium Oblique" charset="0"/>
                  <a:ea typeface="Avenir Medium Oblique" charset="0"/>
                  <a:cs typeface="Avenir Medium Oblique" charset="0"/>
                </a:rPr>
                <a:t>1</a:t>
              </a:r>
              <a:endParaRPr kumimoji="1" lang="zh-CN" altLang="en-US" sz="4000" i="1" dirty="0">
                <a:latin typeface="Avenir Medium Oblique" charset="0"/>
                <a:ea typeface="Avenir Medium Oblique" charset="0"/>
                <a:cs typeface="Avenir Medium Oblique" charset="0"/>
              </a:endParaRPr>
            </a:p>
          </p:txBody>
        </p:sp>
      </p:grpSp>
      <p:grpSp>
        <p:nvGrpSpPr>
          <p:cNvPr id="9" name="组 8"/>
          <p:cNvGrpSpPr/>
          <p:nvPr/>
        </p:nvGrpSpPr>
        <p:grpSpPr>
          <a:xfrm>
            <a:off x="566793" y="2253391"/>
            <a:ext cx="1221666" cy="1221666"/>
            <a:chOff x="1611125" y="2932587"/>
            <a:chExt cx="661428" cy="661428"/>
          </a:xfrm>
        </p:grpSpPr>
        <p:sp>
          <p:nvSpPr>
            <p:cNvPr id="10" name="椭圆 9"/>
            <p:cNvSpPr/>
            <p:nvPr/>
          </p:nvSpPr>
          <p:spPr>
            <a:xfrm>
              <a:off x="1611125" y="2932587"/>
              <a:ext cx="661428" cy="661428"/>
            </a:xfrm>
            <a:prstGeom prst="ellipse">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p:nvSpPr>
          <p:spPr>
            <a:xfrm>
              <a:off x="1705255" y="3026717"/>
              <a:ext cx="473168" cy="473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i="1" dirty="0" smtClean="0">
                  <a:latin typeface="Avenir Medium Oblique" charset="0"/>
                  <a:ea typeface="Avenir Medium Oblique" charset="0"/>
                  <a:cs typeface="Avenir Medium Oblique" charset="0"/>
                </a:rPr>
                <a:t>2</a:t>
              </a:r>
              <a:endParaRPr kumimoji="1" lang="zh-CN" altLang="en-US" sz="4000" i="1" dirty="0">
                <a:latin typeface="Avenir Medium Oblique" charset="0"/>
                <a:ea typeface="Avenir Medium Oblique" charset="0"/>
                <a:cs typeface="Avenir Medium Oblique" charset="0"/>
              </a:endParaRPr>
            </a:p>
          </p:txBody>
        </p:sp>
      </p:grpSp>
      <p:grpSp>
        <p:nvGrpSpPr>
          <p:cNvPr id="12" name="组 11"/>
          <p:cNvGrpSpPr/>
          <p:nvPr/>
        </p:nvGrpSpPr>
        <p:grpSpPr>
          <a:xfrm>
            <a:off x="566792" y="3925575"/>
            <a:ext cx="1221666" cy="1221666"/>
            <a:chOff x="1611125" y="2932587"/>
            <a:chExt cx="661428" cy="661428"/>
          </a:xfrm>
        </p:grpSpPr>
        <p:sp>
          <p:nvSpPr>
            <p:cNvPr id="13" name="椭圆 12"/>
            <p:cNvSpPr/>
            <p:nvPr/>
          </p:nvSpPr>
          <p:spPr>
            <a:xfrm>
              <a:off x="1611125" y="2932587"/>
              <a:ext cx="661428" cy="661428"/>
            </a:xfrm>
            <a:prstGeom prst="ellipse">
              <a:avLst/>
            </a:prstGeom>
            <a:solidFill>
              <a:srgbClr val="C00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椭圆 13"/>
            <p:cNvSpPr/>
            <p:nvPr/>
          </p:nvSpPr>
          <p:spPr>
            <a:xfrm>
              <a:off x="1705255" y="3026717"/>
              <a:ext cx="473168" cy="473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i="1" dirty="0" smtClean="0">
                  <a:latin typeface="Avenir Medium Oblique" charset="0"/>
                  <a:ea typeface="Avenir Medium Oblique" charset="0"/>
                  <a:cs typeface="Avenir Medium Oblique" charset="0"/>
                </a:rPr>
                <a:t>3</a:t>
              </a:r>
              <a:endParaRPr kumimoji="1" lang="zh-CN" altLang="en-US" sz="4000" i="1" dirty="0">
                <a:latin typeface="Avenir Medium Oblique" charset="0"/>
                <a:ea typeface="Avenir Medium Oblique" charset="0"/>
                <a:cs typeface="Avenir Medium Oblique" charset="0"/>
              </a:endParaRPr>
            </a:p>
          </p:txBody>
        </p:sp>
      </p:grpSp>
      <p:sp>
        <p:nvSpPr>
          <p:cNvPr id="15" name="圆角矩形 14"/>
          <p:cNvSpPr/>
          <p:nvPr/>
        </p:nvSpPr>
        <p:spPr>
          <a:xfrm>
            <a:off x="1962318" y="755066"/>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2285559" y="996679"/>
            <a:ext cx="2603736" cy="400110"/>
          </a:xfrm>
          <a:prstGeom prst="rect">
            <a:avLst/>
          </a:prstGeom>
          <a:noFill/>
        </p:spPr>
        <p:txBody>
          <a:bodyPr wrap="square" rtlCol="0">
            <a:spAutoFit/>
          </a:bodyPr>
          <a:lstStyle/>
          <a:p>
            <a:pPr algn="ctr"/>
            <a:r>
              <a:rPr kumimoji="1" lang="zh-CN" altLang="en-US" sz="2000" b="1" dirty="0">
                <a:solidFill>
                  <a:schemeClr val="bg1"/>
                </a:solidFill>
                <a:latin typeface="Microsoft YaHei" charset="-122"/>
                <a:ea typeface="Microsoft YaHei" charset="-122"/>
                <a:cs typeface="Microsoft YaHei" charset="-122"/>
              </a:rPr>
              <a:t>突出政治性</a:t>
            </a:r>
          </a:p>
        </p:txBody>
      </p:sp>
      <p:sp>
        <p:nvSpPr>
          <p:cNvPr id="17" name="圆角矩形 16"/>
          <p:cNvSpPr/>
          <p:nvPr/>
        </p:nvSpPr>
        <p:spPr>
          <a:xfrm>
            <a:off x="5490442" y="755066"/>
            <a:ext cx="6431663" cy="883336"/>
          </a:xfrm>
          <a:prstGeom prst="roundRect">
            <a:avLst>
              <a:gd name="adj" fmla="val 1979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文本框 17"/>
          <p:cNvSpPr txBox="1"/>
          <p:nvPr/>
        </p:nvSpPr>
        <p:spPr>
          <a:xfrm>
            <a:off x="5490443" y="864246"/>
            <a:ext cx="6431662" cy="646331"/>
          </a:xfrm>
          <a:prstGeom prst="rect">
            <a:avLst/>
          </a:prstGeom>
          <a:noFill/>
        </p:spPr>
        <p:txBody>
          <a:bodyPr wrap="square" rtlCol="0">
            <a:spAutoFit/>
          </a:bodyPr>
          <a:lstStyle/>
          <a:p>
            <a:pPr>
              <a:lnSpc>
                <a:spcPct val="150000"/>
              </a:lnSpc>
            </a:pPr>
            <a:r>
              <a:rPr kumimoji="1" lang="zh-CN" altLang="en-US" sz="1200" dirty="0">
                <a:solidFill>
                  <a:schemeClr val="bg1"/>
                </a:solidFill>
                <a:latin typeface="Microsoft YaHei" charset="-122"/>
                <a:ea typeface="Microsoft YaHei" charset="-122"/>
                <a:cs typeface="Microsoft YaHei" charset="-122"/>
              </a:rPr>
              <a:t>以习近平新时代中国特色社会主义思想为指导，强调“两个维护”“四个意识” ，确保全党令行禁</a:t>
            </a:r>
            <a:r>
              <a:rPr kumimoji="1" lang="en-US" altLang="zh-CN" sz="1200" dirty="0">
                <a:solidFill>
                  <a:schemeClr val="bg1"/>
                </a:solidFill>
                <a:latin typeface="Microsoft YaHei" charset="-122"/>
                <a:ea typeface="Microsoft YaHei" charset="-122"/>
                <a:cs typeface="Microsoft YaHei" charset="-122"/>
              </a:rPr>
              <a:t>.</a:t>
            </a:r>
            <a:r>
              <a:rPr kumimoji="1" lang="zh-CN" altLang="en-US" sz="1200" dirty="0">
                <a:solidFill>
                  <a:schemeClr val="bg1"/>
                </a:solidFill>
                <a:latin typeface="Microsoft YaHei" charset="-122"/>
                <a:ea typeface="Microsoft YaHei" charset="-122"/>
                <a:cs typeface="Microsoft YaHei" charset="-122"/>
              </a:rPr>
              <a:t>止。</a:t>
            </a:r>
            <a:endParaRPr kumimoji="1" lang="en-US" altLang="zh-CN" sz="1200" dirty="0" smtClean="0">
              <a:solidFill>
                <a:schemeClr val="bg1"/>
              </a:solidFill>
              <a:latin typeface="Microsoft YaHei" charset="-122"/>
              <a:ea typeface="Microsoft YaHei" charset="-122"/>
              <a:cs typeface="Microsoft YaHei" charset="-122"/>
            </a:endParaRPr>
          </a:p>
        </p:txBody>
      </p:sp>
      <p:sp>
        <p:nvSpPr>
          <p:cNvPr id="19" name="圆角矩形 18"/>
          <p:cNvSpPr/>
          <p:nvPr/>
        </p:nvSpPr>
        <p:spPr>
          <a:xfrm>
            <a:off x="1962318" y="2475183"/>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框 19"/>
          <p:cNvSpPr txBox="1"/>
          <p:nvPr/>
        </p:nvSpPr>
        <p:spPr>
          <a:xfrm>
            <a:off x="2285559" y="2716796"/>
            <a:ext cx="2603736" cy="400110"/>
          </a:xfrm>
          <a:prstGeom prst="rect">
            <a:avLst/>
          </a:prstGeom>
          <a:noFill/>
        </p:spPr>
        <p:txBody>
          <a:bodyPr wrap="square" rtlCol="0">
            <a:spAutoFit/>
          </a:bodyPr>
          <a:lstStyle/>
          <a:p>
            <a:pPr algn="ctr"/>
            <a:r>
              <a:rPr kumimoji="1" lang="zh-CN" altLang="en-US" sz="2000" b="1" dirty="0">
                <a:solidFill>
                  <a:schemeClr val="bg1"/>
                </a:solidFill>
                <a:latin typeface="Microsoft YaHei" charset="-122"/>
                <a:ea typeface="Microsoft YaHei" charset="-122"/>
                <a:cs typeface="Microsoft YaHei" charset="-122"/>
              </a:rPr>
              <a:t>彰显时代性</a:t>
            </a:r>
          </a:p>
        </p:txBody>
      </p:sp>
      <p:sp>
        <p:nvSpPr>
          <p:cNvPr id="21" name="圆角矩形 20"/>
          <p:cNvSpPr/>
          <p:nvPr/>
        </p:nvSpPr>
        <p:spPr>
          <a:xfrm>
            <a:off x="5490442" y="2475183"/>
            <a:ext cx="6431663" cy="883336"/>
          </a:xfrm>
          <a:prstGeom prst="roundRect">
            <a:avLst>
              <a:gd name="adj" fmla="val 1979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p:cNvSpPr txBox="1"/>
          <p:nvPr/>
        </p:nvSpPr>
        <p:spPr>
          <a:xfrm>
            <a:off x="5490442" y="2593685"/>
            <a:ext cx="6431662" cy="646331"/>
          </a:xfrm>
          <a:prstGeom prst="rect">
            <a:avLst/>
          </a:prstGeom>
          <a:noFill/>
        </p:spPr>
        <p:txBody>
          <a:bodyPr wrap="square" rtlCol="0">
            <a:spAutoFit/>
          </a:bodyPr>
          <a:lstStyle/>
          <a:p>
            <a:pPr>
              <a:lnSpc>
                <a:spcPct val="150000"/>
              </a:lnSpc>
            </a:pPr>
            <a:r>
              <a:rPr kumimoji="1" lang="zh-CN" altLang="en-US" sz="1200">
                <a:solidFill>
                  <a:schemeClr val="bg1"/>
                </a:solidFill>
                <a:latin typeface="Microsoft YaHei" charset="-122"/>
                <a:ea typeface="Microsoft YaHei" charset="-122"/>
                <a:cs typeface="Microsoft YaHei" charset="-122"/>
              </a:rPr>
              <a:t>增加对污染防治、扶贫脱贫、扫黑除恶等领域典型违纪行为的处分规定，为新使命新任务提供纪律保障。</a:t>
            </a:r>
            <a:endParaRPr kumimoji="1" lang="zh-CN" altLang="en-US" sz="1200" dirty="0">
              <a:solidFill>
                <a:schemeClr val="bg1"/>
              </a:solidFill>
              <a:latin typeface="Microsoft YaHei" charset="-122"/>
              <a:ea typeface="Microsoft YaHei" charset="-122"/>
              <a:cs typeface="Microsoft YaHei" charset="-122"/>
            </a:endParaRPr>
          </a:p>
        </p:txBody>
      </p:sp>
      <p:sp>
        <p:nvSpPr>
          <p:cNvPr id="23" name="圆角矩形 22"/>
          <p:cNvSpPr/>
          <p:nvPr/>
        </p:nvSpPr>
        <p:spPr>
          <a:xfrm>
            <a:off x="1962317" y="4195301"/>
            <a:ext cx="3204884" cy="88333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p:cNvSpPr txBox="1"/>
          <p:nvPr/>
        </p:nvSpPr>
        <p:spPr>
          <a:xfrm>
            <a:off x="2285558" y="4436914"/>
            <a:ext cx="2603736" cy="400110"/>
          </a:xfrm>
          <a:prstGeom prst="rect">
            <a:avLst/>
          </a:prstGeom>
          <a:noFill/>
        </p:spPr>
        <p:txBody>
          <a:bodyPr wrap="square" rtlCol="0">
            <a:spAutoFit/>
          </a:bodyPr>
          <a:lstStyle/>
          <a:p>
            <a:pPr algn="ctr"/>
            <a:r>
              <a:rPr kumimoji="1" lang="zh-CN" altLang="en-US" sz="2000" b="1" dirty="0">
                <a:solidFill>
                  <a:schemeClr val="bg1"/>
                </a:solidFill>
                <a:latin typeface="Microsoft YaHei" charset="-122"/>
                <a:ea typeface="Microsoft YaHei" charset="-122"/>
                <a:cs typeface="Microsoft YaHei" charset="-122"/>
              </a:rPr>
              <a:t>增强针对性</a:t>
            </a:r>
          </a:p>
        </p:txBody>
      </p:sp>
      <p:sp>
        <p:nvSpPr>
          <p:cNvPr id="25" name="圆角矩形 24"/>
          <p:cNvSpPr/>
          <p:nvPr/>
        </p:nvSpPr>
        <p:spPr>
          <a:xfrm>
            <a:off x="5490441" y="4195301"/>
            <a:ext cx="6431663" cy="883336"/>
          </a:xfrm>
          <a:prstGeom prst="roundRect">
            <a:avLst>
              <a:gd name="adj" fmla="val 1979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5490441" y="4436914"/>
            <a:ext cx="6431662" cy="369332"/>
          </a:xfrm>
          <a:prstGeom prst="rect">
            <a:avLst/>
          </a:prstGeom>
          <a:noFill/>
        </p:spPr>
        <p:txBody>
          <a:bodyPr wrap="square" rtlCol="0">
            <a:spAutoFit/>
          </a:bodyPr>
          <a:lstStyle/>
          <a:p>
            <a:pPr>
              <a:lnSpc>
                <a:spcPct val="150000"/>
              </a:lnSpc>
            </a:pPr>
            <a:r>
              <a:rPr kumimoji="1" lang="zh-CN" altLang="en-US" sz="1200">
                <a:solidFill>
                  <a:schemeClr val="bg1"/>
                </a:solidFill>
                <a:latin typeface="Microsoft YaHei" charset="-122"/>
                <a:ea typeface="Microsoft YaHei" charset="-122"/>
                <a:cs typeface="Microsoft YaHei" charset="-122"/>
              </a:rPr>
              <a:t>新增对“两面人”利用未公开信息买卖股票、形式主义官僚主义、家风败坏等新型违纪</a:t>
            </a:r>
            <a:endParaRPr kumimoji="1" lang="zh-CN" altLang="en-US" sz="1200"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8336172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outVertical)">
                                      <p:cBhvr>
                                        <p:cTn id="10" dur="500"/>
                                        <p:tgtEl>
                                          <p:spTgt spid="18"/>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outVertical)">
                                      <p:cBhvr>
                                        <p:cTn id="13" dur="500"/>
                                        <p:tgtEl>
                                          <p:spTgt spid="20"/>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Vertical)">
                                      <p:cBhvr>
                                        <p:cTn id="16" dur="500"/>
                                        <p:tgtEl>
                                          <p:spTgt spid="22"/>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outVertical)">
                                      <p:cBhvr>
                                        <p:cTn id="19" dur="500"/>
                                        <p:tgtEl>
                                          <p:spTgt spid="24"/>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arn(outVertic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2" grpId="0"/>
      <p:bldP spid="24"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
          <p:cNvGrpSpPr/>
          <p:nvPr/>
        </p:nvGrpSpPr>
        <p:grpSpPr>
          <a:xfrm>
            <a:off x="4033186" y="1234010"/>
            <a:ext cx="3675529" cy="958083"/>
            <a:chOff x="309281" y="1385794"/>
            <a:chExt cx="3281083" cy="469900"/>
          </a:xfrm>
        </p:grpSpPr>
        <p:sp>
          <p:nvSpPr>
            <p:cNvPr id="4" name="圆角矩形 3"/>
            <p:cNvSpPr/>
            <p:nvPr/>
          </p:nvSpPr>
          <p:spPr>
            <a:xfrm>
              <a:off x="309281" y="1385794"/>
              <a:ext cx="3281083" cy="4699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C000"/>
                </a:solidFill>
              </a:endParaRPr>
            </a:p>
          </p:txBody>
        </p:sp>
        <p:sp>
          <p:nvSpPr>
            <p:cNvPr id="5" name="文本框 4"/>
            <p:cNvSpPr txBox="1"/>
            <p:nvPr/>
          </p:nvSpPr>
          <p:spPr>
            <a:xfrm>
              <a:off x="938719" y="1385794"/>
              <a:ext cx="2022253" cy="452855"/>
            </a:xfrm>
            <a:prstGeom prst="rect">
              <a:avLst/>
            </a:prstGeom>
            <a:noFill/>
          </p:spPr>
          <p:txBody>
            <a:bodyPr wrap="none" rtlCol="0">
              <a:spAutoFit/>
            </a:bodyPr>
            <a:lstStyle/>
            <a:p>
              <a:pPr algn="ctr"/>
              <a:r>
                <a:rPr kumimoji="1" lang="zh-CN" altLang="en-US" sz="5400" b="1" dirty="0" smtClean="0">
                  <a:solidFill>
                    <a:schemeClr val="bg1"/>
                  </a:solidFill>
                  <a:latin typeface="Microsoft YaHei" charset="-122"/>
                  <a:ea typeface="Microsoft YaHei" charset="-122"/>
                  <a:cs typeface="Microsoft YaHei" charset="-122"/>
                </a:rPr>
                <a:t>第二章</a:t>
              </a:r>
              <a:endParaRPr kumimoji="1" lang="zh-CN" altLang="en-US" sz="5400" b="1" dirty="0">
                <a:solidFill>
                  <a:schemeClr val="bg1"/>
                </a:solidFill>
                <a:latin typeface="Microsoft YaHei" charset="-122"/>
                <a:ea typeface="Microsoft YaHei" charset="-122"/>
                <a:cs typeface="Microsoft YaHei" charset="-122"/>
              </a:endParaRPr>
            </a:p>
          </p:txBody>
        </p:sp>
      </p:grpSp>
      <p:grpSp>
        <p:nvGrpSpPr>
          <p:cNvPr id="6" name="组 5"/>
          <p:cNvGrpSpPr/>
          <p:nvPr/>
        </p:nvGrpSpPr>
        <p:grpSpPr>
          <a:xfrm>
            <a:off x="1915291" y="2712500"/>
            <a:ext cx="7911317" cy="931652"/>
            <a:chOff x="309279" y="1385794"/>
            <a:chExt cx="8105705" cy="731876"/>
          </a:xfrm>
        </p:grpSpPr>
        <p:sp>
          <p:nvSpPr>
            <p:cNvPr id="7" name="圆角矩形 6"/>
            <p:cNvSpPr/>
            <p:nvPr/>
          </p:nvSpPr>
          <p:spPr>
            <a:xfrm>
              <a:off x="309279" y="1385794"/>
              <a:ext cx="8105705" cy="73187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8" name="文本框 7"/>
            <p:cNvSpPr txBox="1"/>
            <p:nvPr/>
          </p:nvSpPr>
          <p:spPr>
            <a:xfrm>
              <a:off x="1902489" y="1497863"/>
              <a:ext cx="4919286" cy="507737"/>
            </a:xfrm>
            <a:prstGeom prst="rect">
              <a:avLst/>
            </a:prstGeom>
            <a:noFill/>
          </p:spPr>
          <p:txBody>
            <a:bodyPr wrap="none" rtlCol="0">
              <a:spAutoFit/>
            </a:bodyPr>
            <a:lstStyle/>
            <a:p>
              <a:pPr algn="ctr"/>
              <a:r>
                <a:rPr kumimoji="1" lang="zh-CN" altLang="en-US" sz="3600" b="1" dirty="0">
                  <a:solidFill>
                    <a:schemeClr val="bg1"/>
                  </a:solidFill>
                  <a:latin typeface="Microsoft YaHei" charset="-122"/>
                  <a:ea typeface="Microsoft YaHei" charset="-122"/>
                  <a:cs typeface="Microsoft YaHei" charset="-122"/>
                </a:rPr>
                <a:t>新</a:t>
              </a:r>
              <a:r>
                <a:rPr kumimoji="1" lang="en-US" altLang="zh-CN" sz="3600" b="1" dirty="0">
                  <a:solidFill>
                    <a:schemeClr val="bg1"/>
                  </a:solidFill>
                  <a:latin typeface="Microsoft YaHei" charset="-122"/>
                  <a:ea typeface="Microsoft YaHei" charset="-122"/>
                  <a:cs typeface="Microsoft YaHei" charset="-122"/>
                </a:rPr>
                <a:t>《</a:t>
              </a:r>
              <a:r>
                <a:rPr kumimoji="1" lang="zh-CN" altLang="en-US" sz="3600" b="1" dirty="0">
                  <a:solidFill>
                    <a:schemeClr val="bg1"/>
                  </a:solidFill>
                  <a:latin typeface="Microsoft YaHei" charset="-122"/>
                  <a:ea typeface="Microsoft YaHei" charset="-122"/>
                  <a:cs typeface="Microsoft YaHei" charset="-122"/>
                </a:rPr>
                <a:t>条例</a:t>
              </a:r>
              <a:r>
                <a:rPr kumimoji="1" lang="en-US" altLang="zh-CN" sz="3600" b="1" dirty="0">
                  <a:solidFill>
                    <a:schemeClr val="bg1"/>
                  </a:solidFill>
                  <a:latin typeface="Microsoft YaHei" charset="-122"/>
                  <a:ea typeface="Microsoft YaHei" charset="-122"/>
                  <a:cs typeface="Microsoft YaHei" charset="-122"/>
                </a:rPr>
                <a:t>》</a:t>
              </a:r>
              <a:r>
                <a:rPr kumimoji="1" lang="zh-CN" altLang="en-US" sz="3600" b="1" dirty="0">
                  <a:solidFill>
                    <a:schemeClr val="bg1"/>
                  </a:solidFill>
                  <a:latin typeface="Microsoft YaHei" charset="-122"/>
                  <a:ea typeface="Microsoft YaHei" charset="-122"/>
                  <a:cs typeface="Microsoft YaHei" charset="-122"/>
                </a:rPr>
                <a:t>的修订内容</a:t>
              </a:r>
            </a:p>
          </p:txBody>
        </p:sp>
      </p:gr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4" y="1"/>
            <a:ext cx="4743444" cy="2192092"/>
          </a:xfrm>
          <a:prstGeom prst="rect">
            <a:avLst/>
          </a:prstGeom>
        </p:spPr>
      </p:pic>
    </p:spTree>
    <p:extLst>
      <p:ext uri="{BB962C8B-B14F-4D97-AF65-F5344CB8AC3E}">
        <p14:creationId xmlns:p14="http://schemas.microsoft.com/office/powerpoint/2010/main" val="11959064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617</TotalTime>
  <Words>4465</Words>
  <Application>Microsoft Office PowerPoint</Application>
  <PresentationFormat>宽屏</PresentationFormat>
  <Paragraphs>121</Paragraphs>
  <Slides>25</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25</vt:i4>
      </vt:variant>
    </vt:vector>
  </HeadingPairs>
  <TitlesOfParts>
    <vt:vector size="37" baseType="lpstr">
      <vt:lpstr>Avenir Medium Oblique</vt:lpstr>
      <vt:lpstr>Meiryo</vt:lpstr>
      <vt:lpstr>Microsoft YaHei Light</vt:lpstr>
      <vt:lpstr>等线</vt:lpstr>
      <vt:lpstr>宋体</vt:lpstr>
      <vt:lpstr>Microsoft YaHei</vt:lpstr>
      <vt:lpstr>Microsoft YaHei</vt:lpstr>
      <vt:lpstr>Arial</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刘士微</dc:creator>
  <cp:lastModifiedBy>优品PPT</cp:lastModifiedBy>
  <cp:revision>159</cp:revision>
  <dcterms:created xsi:type="dcterms:W3CDTF">2017-08-18T03:02:00Z</dcterms:created>
  <dcterms:modified xsi:type="dcterms:W3CDTF">2018-09-27T00:58:57Z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