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4"/>
  </p:notesMasterIdLst>
  <p:sldIdLst>
    <p:sldId id="256" r:id="rId3"/>
    <p:sldId id="258" r:id="rId4"/>
    <p:sldId id="262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0" r:id="rId25"/>
    <p:sldId id="282" r:id="rId26"/>
    <p:sldId id="283" r:id="rId27"/>
    <p:sldId id="285" r:id="rId28"/>
    <p:sldId id="284" r:id="rId29"/>
    <p:sldId id="286" r:id="rId30"/>
    <p:sldId id="287" r:id="rId31"/>
    <p:sldId id="288" r:id="rId32"/>
    <p:sldId id="289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3F46"/>
    <a:srgbClr val="4F536A"/>
    <a:srgbClr val="68C7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4F739D-4C17-44A3-9702-E2C62D263678}" type="doc">
      <dgm:prSet loTypeId="urn:microsoft.com/office/officeart/2005/8/layout/radial6" loCatId="relationship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248F7F0F-156D-404D-8676-9586B853AA29}">
      <dgm:prSet phldrT="[文本]" custT="1"/>
      <dgm:spPr>
        <a:solidFill>
          <a:srgbClr val="2B3F46"/>
        </a:solidFill>
      </dgm:spPr>
      <dgm:t>
        <a:bodyPr/>
        <a:lstStyle/>
        <a:p>
          <a:endParaRPr lang="zh-CN" altLang="en-US" sz="2800" dirty="0">
            <a:latin typeface="微软雅黑" pitchFamily="34" charset="-122"/>
            <a:ea typeface="微软雅黑" pitchFamily="34" charset="-122"/>
          </a:endParaRPr>
        </a:p>
      </dgm:t>
    </dgm:pt>
    <dgm:pt modelId="{787A2DF8-6A49-490C-85C9-0518081D523A}" type="parTrans" cxnId="{7760ED86-7824-4326-941F-21DD26EACF8B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9456C80D-8B3F-41EA-A511-DD438F79644E}" type="sibTrans" cxnId="{7760ED86-7824-4326-941F-21DD26EACF8B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A683F16F-2E4A-4D69-A782-A42B018D6F79}">
      <dgm:prSet phldrT="[文本]" custT="1"/>
      <dgm:spPr>
        <a:solidFill>
          <a:srgbClr val="2B3F46"/>
        </a:solidFill>
      </dgm:spPr>
      <dgm:t>
        <a:bodyPr/>
        <a:lstStyle/>
        <a:p>
          <a:r>
            <a: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效能</a:t>
          </a:r>
        </a:p>
      </dgm:t>
    </dgm:pt>
    <dgm:pt modelId="{9F11770E-F92D-4BEF-94B5-03FFEE78E923}" type="parTrans" cxnId="{332A1DEC-A523-44F0-83A9-A849D06217FD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65AD1578-BE51-478E-83CC-9F50256424F8}" type="sibTrans" cxnId="{332A1DEC-A523-44F0-83A9-A849D06217FD}">
      <dgm:prSet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rgbClr val="2B3F46"/>
        </a:solidFill>
        <a:ln>
          <a:noFill/>
        </a:ln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4EED4D61-6F9B-4F2B-8B62-2E8F0581ECF3}">
      <dgm:prSet phldrT="[文本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rgbClr val="2B3F46"/>
        </a:solidFill>
      </dgm:spPr>
      <dgm:t>
        <a:bodyPr/>
        <a:lstStyle/>
        <a:p>
          <a:r>
            <a: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勤恳</a:t>
          </a:r>
        </a:p>
      </dgm:t>
    </dgm:pt>
    <dgm:pt modelId="{AC17A476-62F8-4014-B1BD-CF23944848B9}" type="parTrans" cxnId="{F7C2E6E5-5BAB-41A4-9014-CCB1D0BFD61F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F63018DB-838D-4EF2-A9F3-07D471DF1666}" type="sibTrans" cxnId="{F7C2E6E5-5BAB-41A4-9014-CCB1D0BFD61F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4C928756-997F-4C8F-A45F-C461F9BCA09E}">
      <dgm:prSet phldrT="[文本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>
        <a:solidFill>
          <a:srgbClr val="2B3F46"/>
        </a:solidFill>
      </dgm:spPr>
      <dgm:t>
        <a:bodyPr/>
        <a:lstStyle/>
        <a:p>
          <a:r>
            <a: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效率</a:t>
          </a:r>
        </a:p>
      </dgm:t>
    </dgm:pt>
    <dgm:pt modelId="{A98165CC-582C-4D2B-A166-264966C32EAB}" type="parTrans" cxnId="{35D64402-8EF3-4F92-873D-16F04C68AB86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42595D52-200B-4C31-8F50-93EFBCD0D2DF}" type="sibTrans" cxnId="{35D64402-8EF3-4F92-873D-16F04C68AB86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rgbClr val="2B3F46"/>
        </a:solidFill>
        <a:ln>
          <a:noFill/>
        </a:ln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8416585F-FB05-47B5-9877-6F4D41123F41}">
      <dgm:prSet phldrT="[文本]"/>
      <dgm:spPr/>
      <dgm:t>
        <a:bodyPr/>
        <a:lstStyle/>
        <a:p>
          <a:endParaRPr lang="zh-CN" altLang="en-US" sz="1600" dirty="0">
            <a:latin typeface="微软雅黑" pitchFamily="34" charset="-122"/>
            <a:ea typeface="微软雅黑" pitchFamily="34" charset="-122"/>
          </a:endParaRPr>
        </a:p>
      </dgm:t>
    </dgm:pt>
    <dgm:pt modelId="{FF7250F2-02BF-4A63-8FFC-C97811622F30}" type="parTrans" cxnId="{30373D50-00FD-4743-A379-E06C0D134F15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D4CC9372-B674-4E4B-9500-FCA131A7592C}" type="sibTrans" cxnId="{30373D50-00FD-4743-A379-E06C0D134F15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76496D41-1582-4ECE-83A3-F102A9BA9433}" type="pres">
      <dgm:prSet presAssocID="{C94F739D-4C17-44A3-9702-E2C62D26367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5952035-C34B-487D-94B1-BD0AA3508552}" type="pres">
      <dgm:prSet presAssocID="{248F7F0F-156D-404D-8676-9586B853AA29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C095F6F4-F850-49B8-AF78-8208E37F416D}" type="pres">
      <dgm:prSet presAssocID="{A683F16F-2E4A-4D69-A782-A42B018D6F7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A277E5-E818-4DF5-97EF-CE36CF31767D}" type="pres">
      <dgm:prSet presAssocID="{A683F16F-2E4A-4D69-A782-A42B018D6F79}" presName="dummy" presStyleCnt="0"/>
      <dgm:spPr/>
    </dgm:pt>
    <dgm:pt modelId="{1B35B9BE-A7E4-43E5-930E-5C292A3A14AC}" type="pres">
      <dgm:prSet presAssocID="{65AD1578-BE51-478E-83CC-9F50256424F8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07F8D06B-6BDF-4A43-ADCE-AD0B753A9564}" type="pres">
      <dgm:prSet presAssocID="{4EED4D61-6F9B-4F2B-8B62-2E8F0581ECF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2E4C73-C331-4844-B7AD-29E6836A4798}" type="pres">
      <dgm:prSet presAssocID="{4EED4D61-6F9B-4F2B-8B62-2E8F0581ECF3}" presName="dummy" presStyleCnt="0"/>
      <dgm:spPr/>
    </dgm:pt>
    <dgm:pt modelId="{F15BDF0B-345D-40A9-BAD3-E43E58B47B10}" type="pres">
      <dgm:prSet presAssocID="{F63018DB-838D-4EF2-A9F3-07D471DF1666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E71BF8E9-3D3C-4A54-836D-B63AE41C5935}" type="pres">
      <dgm:prSet presAssocID="{4C928756-997F-4C8F-A45F-C461F9BCA09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3ACDB8-5293-4D90-A3D6-FF6E1AA19ED4}" type="pres">
      <dgm:prSet presAssocID="{4C928756-997F-4C8F-A45F-C461F9BCA09E}" presName="dummy" presStyleCnt="0"/>
      <dgm:spPr/>
    </dgm:pt>
    <dgm:pt modelId="{4D1278F0-F1CA-4868-885D-9FBCE8B1EF6D}" type="pres">
      <dgm:prSet presAssocID="{42595D52-200B-4C31-8F50-93EFBCD0D2DF}" presName="sibTrans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30373D50-00FD-4743-A379-E06C0D134F15}" srcId="{C94F739D-4C17-44A3-9702-E2C62D263678}" destId="{8416585F-FB05-47B5-9877-6F4D41123F41}" srcOrd="1" destOrd="0" parTransId="{FF7250F2-02BF-4A63-8FFC-C97811622F30}" sibTransId="{D4CC9372-B674-4E4B-9500-FCA131A7592C}"/>
    <dgm:cxn modelId="{63175341-4937-4700-B514-4AC3CBF2AF23}" type="presOf" srcId="{A683F16F-2E4A-4D69-A782-A42B018D6F79}" destId="{C095F6F4-F850-49B8-AF78-8208E37F416D}" srcOrd="0" destOrd="0" presId="urn:microsoft.com/office/officeart/2005/8/layout/radial6"/>
    <dgm:cxn modelId="{11D9A2AD-3CDC-4D2B-BB08-F6E29CCB5709}" type="presOf" srcId="{4EED4D61-6F9B-4F2B-8B62-2E8F0581ECF3}" destId="{07F8D06B-6BDF-4A43-ADCE-AD0B753A9564}" srcOrd="0" destOrd="0" presId="urn:microsoft.com/office/officeart/2005/8/layout/radial6"/>
    <dgm:cxn modelId="{332A1DEC-A523-44F0-83A9-A849D06217FD}" srcId="{248F7F0F-156D-404D-8676-9586B853AA29}" destId="{A683F16F-2E4A-4D69-A782-A42B018D6F79}" srcOrd="0" destOrd="0" parTransId="{9F11770E-F92D-4BEF-94B5-03FFEE78E923}" sibTransId="{65AD1578-BE51-478E-83CC-9F50256424F8}"/>
    <dgm:cxn modelId="{10E933E3-E6CE-4E18-BAE4-E3953C6A4920}" type="presOf" srcId="{42595D52-200B-4C31-8F50-93EFBCD0D2DF}" destId="{4D1278F0-F1CA-4868-885D-9FBCE8B1EF6D}" srcOrd="0" destOrd="0" presId="urn:microsoft.com/office/officeart/2005/8/layout/radial6"/>
    <dgm:cxn modelId="{873F068B-B916-4F91-8825-45BF4F579304}" type="presOf" srcId="{248F7F0F-156D-404D-8676-9586B853AA29}" destId="{C5952035-C34B-487D-94B1-BD0AA3508552}" srcOrd="0" destOrd="0" presId="urn:microsoft.com/office/officeart/2005/8/layout/radial6"/>
    <dgm:cxn modelId="{F7C2E6E5-5BAB-41A4-9014-CCB1D0BFD61F}" srcId="{248F7F0F-156D-404D-8676-9586B853AA29}" destId="{4EED4D61-6F9B-4F2B-8B62-2E8F0581ECF3}" srcOrd="1" destOrd="0" parTransId="{AC17A476-62F8-4014-B1BD-CF23944848B9}" sibTransId="{F63018DB-838D-4EF2-A9F3-07D471DF1666}"/>
    <dgm:cxn modelId="{463DB9CB-F6B8-4541-9413-D83CEDBF0F5D}" type="presOf" srcId="{C94F739D-4C17-44A3-9702-E2C62D263678}" destId="{76496D41-1582-4ECE-83A3-F102A9BA9433}" srcOrd="0" destOrd="0" presId="urn:microsoft.com/office/officeart/2005/8/layout/radial6"/>
    <dgm:cxn modelId="{8336F46C-541D-47F1-8CE1-541BC6B9B08A}" type="presOf" srcId="{F63018DB-838D-4EF2-A9F3-07D471DF1666}" destId="{F15BDF0B-345D-40A9-BAD3-E43E58B47B10}" srcOrd="0" destOrd="0" presId="urn:microsoft.com/office/officeart/2005/8/layout/radial6"/>
    <dgm:cxn modelId="{9FF3D7F9-DE27-4CE2-8818-1B30DC6C0B14}" type="presOf" srcId="{65AD1578-BE51-478E-83CC-9F50256424F8}" destId="{1B35B9BE-A7E4-43E5-930E-5C292A3A14AC}" srcOrd="0" destOrd="0" presId="urn:microsoft.com/office/officeart/2005/8/layout/radial6"/>
    <dgm:cxn modelId="{7760ED86-7824-4326-941F-21DD26EACF8B}" srcId="{C94F739D-4C17-44A3-9702-E2C62D263678}" destId="{248F7F0F-156D-404D-8676-9586B853AA29}" srcOrd="0" destOrd="0" parTransId="{787A2DF8-6A49-490C-85C9-0518081D523A}" sibTransId="{9456C80D-8B3F-41EA-A511-DD438F79644E}"/>
    <dgm:cxn modelId="{35D64402-8EF3-4F92-873D-16F04C68AB86}" srcId="{248F7F0F-156D-404D-8676-9586B853AA29}" destId="{4C928756-997F-4C8F-A45F-C461F9BCA09E}" srcOrd="2" destOrd="0" parTransId="{A98165CC-582C-4D2B-A166-264966C32EAB}" sibTransId="{42595D52-200B-4C31-8F50-93EFBCD0D2DF}"/>
    <dgm:cxn modelId="{A35662D1-11BA-4DC9-A63A-842C969D8945}" type="presOf" srcId="{4C928756-997F-4C8F-A45F-C461F9BCA09E}" destId="{E71BF8E9-3D3C-4A54-836D-B63AE41C5935}" srcOrd="0" destOrd="0" presId="urn:microsoft.com/office/officeart/2005/8/layout/radial6"/>
    <dgm:cxn modelId="{D5E98AD3-3B93-4456-80FC-4CD4360E170A}" type="presParOf" srcId="{76496D41-1582-4ECE-83A3-F102A9BA9433}" destId="{C5952035-C34B-487D-94B1-BD0AA3508552}" srcOrd="0" destOrd="0" presId="urn:microsoft.com/office/officeart/2005/8/layout/radial6"/>
    <dgm:cxn modelId="{1FDB16B9-8245-4CB0-8824-3731F416A146}" type="presParOf" srcId="{76496D41-1582-4ECE-83A3-F102A9BA9433}" destId="{C095F6F4-F850-49B8-AF78-8208E37F416D}" srcOrd="1" destOrd="0" presId="urn:microsoft.com/office/officeart/2005/8/layout/radial6"/>
    <dgm:cxn modelId="{48BB0BF5-4BE1-4FD5-9C8B-232DA73ECA91}" type="presParOf" srcId="{76496D41-1582-4ECE-83A3-F102A9BA9433}" destId="{74A277E5-E818-4DF5-97EF-CE36CF31767D}" srcOrd="2" destOrd="0" presId="urn:microsoft.com/office/officeart/2005/8/layout/radial6"/>
    <dgm:cxn modelId="{9C7D253B-C378-4AC7-9893-BDEE80D28F80}" type="presParOf" srcId="{76496D41-1582-4ECE-83A3-F102A9BA9433}" destId="{1B35B9BE-A7E4-43E5-930E-5C292A3A14AC}" srcOrd="3" destOrd="0" presId="urn:microsoft.com/office/officeart/2005/8/layout/radial6"/>
    <dgm:cxn modelId="{13259420-C76B-4FF1-A441-195974F23796}" type="presParOf" srcId="{76496D41-1582-4ECE-83A3-F102A9BA9433}" destId="{07F8D06B-6BDF-4A43-ADCE-AD0B753A9564}" srcOrd="4" destOrd="0" presId="urn:microsoft.com/office/officeart/2005/8/layout/radial6"/>
    <dgm:cxn modelId="{D2539995-6AB6-4A29-9D2F-AC241F094DE6}" type="presParOf" srcId="{76496D41-1582-4ECE-83A3-F102A9BA9433}" destId="{992E4C73-C331-4844-B7AD-29E6836A4798}" srcOrd="5" destOrd="0" presId="urn:microsoft.com/office/officeart/2005/8/layout/radial6"/>
    <dgm:cxn modelId="{7FE7C355-9E92-4474-A7AE-726A48D38577}" type="presParOf" srcId="{76496D41-1582-4ECE-83A3-F102A9BA9433}" destId="{F15BDF0B-345D-40A9-BAD3-E43E58B47B10}" srcOrd="6" destOrd="0" presId="urn:microsoft.com/office/officeart/2005/8/layout/radial6"/>
    <dgm:cxn modelId="{1425E68A-118B-4920-A857-AE7D6C67078B}" type="presParOf" srcId="{76496D41-1582-4ECE-83A3-F102A9BA9433}" destId="{E71BF8E9-3D3C-4A54-836D-B63AE41C5935}" srcOrd="7" destOrd="0" presId="urn:microsoft.com/office/officeart/2005/8/layout/radial6"/>
    <dgm:cxn modelId="{A5D20159-EE2E-4CC0-A747-0BBF08B50BC1}" type="presParOf" srcId="{76496D41-1582-4ECE-83A3-F102A9BA9433}" destId="{A93ACDB8-5293-4D90-A3D6-FF6E1AA19ED4}" srcOrd="8" destOrd="0" presId="urn:microsoft.com/office/officeart/2005/8/layout/radial6"/>
    <dgm:cxn modelId="{6BE7A821-80E9-428C-9A0C-AE49692DD321}" type="presParOf" srcId="{76496D41-1582-4ECE-83A3-F102A9BA9433}" destId="{4D1278F0-F1CA-4868-885D-9FBCE8B1EF6D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4F739D-4C17-44A3-9702-E2C62D263678}" type="doc">
      <dgm:prSet loTypeId="urn:microsoft.com/office/officeart/2005/8/layout/radial6" loCatId="relationship" qsTypeId="urn:microsoft.com/office/officeart/2005/8/quickstyle/simple2" qsCatId="simple" csTypeId="urn:microsoft.com/office/officeart/2005/8/colors/colorful1#2" csCatId="colorful" phldr="1"/>
      <dgm:spPr/>
      <dgm:t>
        <a:bodyPr/>
        <a:lstStyle/>
        <a:p>
          <a:endParaRPr lang="zh-CN" altLang="en-US"/>
        </a:p>
      </dgm:t>
    </dgm:pt>
    <dgm:pt modelId="{248F7F0F-156D-404D-8676-9586B853AA29}">
      <dgm:prSet phldrT="[文本]" custT="1"/>
      <dgm:spPr>
        <a:solidFill>
          <a:srgbClr val="2B3F46"/>
        </a:solidFill>
      </dgm:spPr>
      <dgm:t>
        <a:bodyPr/>
        <a:lstStyle/>
        <a:p>
          <a:endParaRPr lang="zh-CN" altLang="en-US" sz="2800" dirty="0">
            <a:latin typeface="微软雅黑" pitchFamily="34" charset="-122"/>
            <a:ea typeface="微软雅黑" pitchFamily="34" charset="-122"/>
          </a:endParaRPr>
        </a:p>
      </dgm:t>
    </dgm:pt>
    <dgm:pt modelId="{787A2DF8-6A49-490C-85C9-0518081D523A}" type="parTrans" cxnId="{7760ED86-7824-4326-941F-21DD26EACF8B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9456C80D-8B3F-41EA-A511-DD438F79644E}" type="sibTrans" cxnId="{7760ED86-7824-4326-941F-21DD26EACF8B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A683F16F-2E4A-4D69-A782-A42B018D6F79}">
      <dgm:prSet phldrT="[文本]" custT="1"/>
      <dgm:spPr>
        <a:solidFill>
          <a:srgbClr val="2B3F46"/>
        </a:solidFill>
      </dgm:spPr>
      <dgm:t>
        <a:bodyPr/>
        <a:lstStyle/>
        <a:p>
          <a:r>
            <a: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在刀刃上</a:t>
          </a:r>
        </a:p>
      </dgm:t>
    </dgm:pt>
    <dgm:pt modelId="{9F11770E-F92D-4BEF-94B5-03FFEE78E923}" type="parTrans" cxnId="{332A1DEC-A523-44F0-83A9-A849D06217FD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65AD1578-BE51-478E-83CC-9F50256424F8}" type="sibTrans" cxnId="{332A1DEC-A523-44F0-83A9-A849D06217FD}">
      <dgm:prSet/>
      <dgm:spPr>
        <a:solidFill>
          <a:srgbClr val="2B3F46"/>
        </a:solidFill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4EED4D61-6F9B-4F2B-8B62-2E8F0581ECF3}">
      <dgm:prSet phldrT="[文本]" custT="1"/>
      <dgm:spPr>
        <a:solidFill>
          <a:srgbClr val="2B3F46"/>
        </a:solidFill>
      </dgm:spPr>
      <dgm:t>
        <a:bodyPr/>
        <a:lstStyle/>
        <a:p>
          <a:r>
            <a: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便宜实惠</a:t>
          </a:r>
        </a:p>
      </dgm:t>
    </dgm:pt>
    <dgm:pt modelId="{AC17A476-62F8-4014-B1BD-CF23944848B9}" type="parTrans" cxnId="{F7C2E6E5-5BAB-41A4-9014-CCB1D0BFD61F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F63018DB-838D-4EF2-A9F3-07D471DF1666}" type="sibTrans" cxnId="{F7C2E6E5-5BAB-41A4-9014-CCB1D0BFD61F}">
      <dgm:prSet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4C928756-997F-4C8F-A45F-C461F9BCA09E}">
      <dgm:prSet phldrT="[文本]" custT="1"/>
      <dgm:spPr>
        <a:solidFill>
          <a:srgbClr val="2B3F46"/>
        </a:solidFill>
      </dgm:spPr>
      <dgm:t>
        <a:bodyPr/>
        <a:lstStyle/>
        <a:p>
          <a:r>
            <a: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把钱花完</a:t>
          </a:r>
        </a:p>
      </dgm:t>
    </dgm:pt>
    <dgm:pt modelId="{A98165CC-582C-4D2B-A166-264966C32EAB}" type="parTrans" cxnId="{35D64402-8EF3-4F92-873D-16F04C68AB86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42595D52-200B-4C31-8F50-93EFBCD0D2DF}" type="sibTrans" cxnId="{35D64402-8EF3-4F92-873D-16F04C68AB86}">
      <dgm:prSet/>
      <dgm:spPr>
        <a:solidFill>
          <a:srgbClr val="2B3F46"/>
        </a:solidFill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8416585F-FB05-47B5-9877-6F4D41123F41}">
      <dgm:prSet phldrT="[文本]"/>
      <dgm:spPr/>
      <dgm:t>
        <a:bodyPr/>
        <a:lstStyle/>
        <a:p>
          <a:endParaRPr lang="zh-CN" altLang="en-US" sz="1600" dirty="0">
            <a:latin typeface="微软雅黑" pitchFamily="34" charset="-122"/>
            <a:ea typeface="微软雅黑" pitchFamily="34" charset="-122"/>
          </a:endParaRPr>
        </a:p>
      </dgm:t>
    </dgm:pt>
    <dgm:pt modelId="{FF7250F2-02BF-4A63-8FFC-C97811622F30}" type="parTrans" cxnId="{30373D50-00FD-4743-A379-E06C0D134F15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D4CC9372-B674-4E4B-9500-FCA131A7592C}" type="sibTrans" cxnId="{30373D50-00FD-4743-A379-E06C0D134F15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76496D41-1582-4ECE-83A3-F102A9BA9433}" type="pres">
      <dgm:prSet presAssocID="{C94F739D-4C17-44A3-9702-E2C62D26367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5952035-C34B-487D-94B1-BD0AA3508552}" type="pres">
      <dgm:prSet presAssocID="{248F7F0F-156D-404D-8676-9586B853AA29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C095F6F4-F850-49B8-AF78-8208E37F416D}" type="pres">
      <dgm:prSet presAssocID="{A683F16F-2E4A-4D69-A782-A42B018D6F7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A277E5-E818-4DF5-97EF-CE36CF31767D}" type="pres">
      <dgm:prSet presAssocID="{A683F16F-2E4A-4D69-A782-A42B018D6F79}" presName="dummy" presStyleCnt="0"/>
      <dgm:spPr/>
    </dgm:pt>
    <dgm:pt modelId="{1B35B9BE-A7E4-43E5-930E-5C292A3A14AC}" type="pres">
      <dgm:prSet presAssocID="{65AD1578-BE51-478E-83CC-9F50256424F8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07F8D06B-6BDF-4A43-ADCE-AD0B753A9564}" type="pres">
      <dgm:prSet presAssocID="{4EED4D61-6F9B-4F2B-8B62-2E8F0581ECF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2E4C73-C331-4844-B7AD-29E6836A4798}" type="pres">
      <dgm:prSet presAssocID="{4EED4D61-6F9B-4F2B-8B62-2E8F0581ECF3}" presName="dummy" presStyleCnt="0"/>
      <dgm:spPr/>
    </dgm:pt>
    <dgm:pt modelId="{F15BDF0B-345D-40A9-BAD3-E43E58B47B10}" type="pres">
      <dgm:prSet presAssocID="{F63018DB-838D-4EF2-A9F3-07D471DF1666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E71BF8E9-3D3C-4A54-836D-B63AE41C5935}" type="pres">
      <dgm:prSet presAssocID="{4C928756-997F-4C8F-A45F-C461F9BCA09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3ACDB8-5293-4D90-A3D6-FF6E1AA19ED4}" type="pres">
      <dgm:prSet presAssocID="{4C928756-997F-4C8F-A45F-C461F9BCA09E}" presName="dummy" presStyleCnt="0"/>
      <dgm:spPr/>
    </dgm:pt>
    <dgm:pt modelId="{4D1278F0-F1CA-4868-885D-9FBCE8B1EF6D}" type="pres">
      <dgm:prSet presAssocID="{42595D52-200B-4C31-8F50-93EFBCD0D2DF}" presName="sibTrans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26E4EB4D-46CE-44A6-9E8A-23765C812ECA}" type="presOf" srcId="{4EED4D61-6F9B-4F2B-8B62-2E8F0581ECF3}" destId="{07F8D06B-6BDF-4A43-ADCE-AD0B753A9564}" srcOrd="0" destOrd="0" presId="urn:microsoft.com/office/officeart/2005/8/layout/radial6"/>
    <dgm:cxn modelId="{F3960D53-F630-41DD-9836-1D34E60BB826}" type="presOf" srcId="{4C928756-997F-4C8F-A45F-C461F9BCA09E}" destId="{E71BF8E9-3D3C-4A54-836D-B63AE41C5935}" srcOrd="0" destOrd="0" presId="urn:microsoft.com/office/officeart/2005/8/layout/radial6"/>
    <dgm:cxn modelId="{DD1BD9CE-7E6B-4650-9D6D-0E811FA34C7D}" type="presOf" srcId="{F63018DB-838D-4EF2-A9F3-07D471DF1666}" destId="{F15BDF0B-345D-40A9-BAD3-E43E58B47B10}" srcOrd="0" destOrd="0" presId="urn:microsoft.com/office/officeart/2005/8/layout/radial6"/>
    <dgm:cxn modelId="{DF5E5625-4CCC-43C1-AF67-F10AE8EB2049}" type="presOf" srcId="{42595D52-200B-4C31-8F50-93EFBCD0D2DF}" destId="{4D1278F0-F1CA-4868-885D-9FBCE8B1EF6D}" srcOrd="0" destOrd="0" presId="urn:microsoft.com/office/officeart/2005/8/layout/radial6"/>
    <dgm:cxn modelId="{30373D50-00FD-4743-A379-E06C0D134F15}" srcId="{C94F739D-4C17-44A3-9702-E2C62D263678}" destId="{8416585F-FB05-47B5-9877-6F4D41123F41}" srcOrd="1" destOrd="0" parTransId="{FF7250F2-02BF-4A63-8FFC-C97811622F30}" sibTransId="{D4CC9372-B674-4E4B-9500-FCA131A7592C}"/>
    <dgm:cxn modelId="{4AD0895E-931E-4B00-9A47-484EFBEAF314}" type="presOf" srcId="{C94F739D-4C17-44A3-9702-E2C62D263678}" destId="{76496D41-1582-4ECE-83A3-F102A9BA9433}" srcOrd="0" destOrd="0" presId="urn:microsoft.com/office/officeart/2005/8/layout/radial6"/>
    <dgm:cxn modelId="{332A1DEC-A523-44F0-83A9-A849D06217FD}" srcId="{248F7F0F-156D-404D-8676-9586B853AA29}" destId="{A683F16F-2E4A-4D69-A782-A42B018D6F79}" srcOrd="0" destOrd="0" parTransId="{9F11770E-F92D-4BEF-94B5-03FFEE78E923}" sibTransId="{65AD1578-BE51-478E-83CC-9F50256424F8}"/>
    <dgm:cxn modelId="{A61F7E19-4533-4A96-8E1A-3BBB7FB1366D}" type="presOf" srcId="{A683F16F-2E4A-4D69-A782-A42B018D6F79}" destId="{C095F6F4-F850-49B8-AF78-8208E37F416D}" srcOrd="0" destOrd="0" presId="urn:microsoft.com/office/officeart/2005/8/layout/radial6"/>
    <dgm:cxn modelId="{F7C2E6E5-5BAB-41A4-9014-CCB1D0BFD61F}" srcId="{248F7F0F-156D-404D-8676-9586B853AA29}" destId="{4EED4D61-6F9B-4F2B-8B62-2E8F0581ECF3}" srcOrd="1" destOrd="0" parTransId="{AC17A476-62F8-4014-B1BD-CF23944848B9}" sibTransId="{F63018DB-838D-4EF2-A9F3-07D471DF1666}"/>
    <dgm:cxn modelId="{79D0A3EB-E266-4385-AA7A-AC00F9B2973E}" type="presOf" srcId="{248F7F0F-156D-404D-8676-9586B853AA29}" destId="{C5952035-C34B-487D-94B1-BD0AA3508552}" srcOrd="0" destOrd="0" presId="urn:microsoft.com/office/officeart/2005/8/layout/radial6"/>
    <dgm:cxn modelId="{4088ED5C-1831-4808-AF4D-47907F162C37}" type="presOf" srcId="{65AD1578-BE51-478E-83CC-9F50256424F8}" destId="{1B35B9BE-A7E4-43E5-930E-5C292A3A14AC}" srcOrd="0" destOrd="0" presId="urn:microsoft.com/office/officeart/2005/8/layout/radial6"/>
    <dgm:cxn modelId="{7760ED86-7824-4326-941F-21DD26EACF8B}" srcId="{C94F739D-4C17-44A3-9702-E2C62D263678}" destId="{248F7F0F-156D-404D-8676-9586B853AA29}" srcOrd="0" destOrd="0" parTransId="{787A2DF8-6A49-490C-85C9-0518081D523A}" sibTransId="{9456C80D-8B3F-41EA-A511-DD438F79644E}"/>
    <dgm:cxn modelId="{35D64402-8EF3-4F92-873D-16F04C68AB86}" srcId="{248F7F0F-156D-404D-8676-9586B853AA29}" destId="{4C928756-997F-4C8F-A45F-C461F9BCA09E}" srcOrd="2" destOrd="0" parTransId="{A98165CC-582C-4D2B-A166-264966C32EAB}" sibTransId="{42595D52-200B-4C31-8F50-93EFBCD0D2DF}"/>
    <dgm:cxn modelId="{05993C0E-4E46-4C54-8566-16513A06397C}" type="presParOf" srcId="{76496D41-1582-4ECE-83A3-F102A9BA9433}" destId="{C5952035-C34B-487D-94B1-BD0AA3508552}" srcOrd="0" destOrd="0" presId="urn:microsoft.com/office/officeart/2005/8/layout/radial6"/>
    <dgm:cxn modelId="{DE1FECF5-9EFD-46D9-AE19-20AB9996274D}" type="presParOf" srcId="{76496D41-1582-4ECE-83A3-F102A9BA9433}" destId="{C095F6F4-F850-49B8-AF78-8208E37F416D}" srcOrd="1" destOrd="0" presId="urn:microsoft.com/office/officeart/2005/8/layout/radial6"/>
    <dgm:cxn modelId="{6D723425-DE37-4370-BEBB-C919DA933D35}" type="presParOf" srcId="{76496D41-1582-4ECE-83A3-F102A9BA9433}" destId="{74A277E5-E818-4DF5-97EF-CE36CF31767D}" srcOrd="2" destOrd="0" presId="urn:microsoft.com/office/officeart/2005/8/layout/radial6"/>
    <dgm:cxn modelId="{63BB70B9-282D-4BCC-B498-9F01C79F924A}" type="presParOf" srcId="{76496D41-1582-4ECE-83A3-F102A9BA9433}" destId="{1B35B9BE-A7E4-43E5-930E-5C292A3A14AC}" srcOrd="3" destOrd="0" presId="urn:microsoft.com/office/officeart/2005/8/layout/radial6"/>
    <dgm:cxn modelId="{AC83F2A8-19D1-48D7-B717-52688A2B31D3}" type="presParOf" srcId="{76496D41-1582-4ECE-83A3-F102A9BA9433}" destId="{07F8D06B-6BDF-4A43-ADCE-AD0B753A9564}" srcOrd="4" destOrd="0" presId="urn:microsoft.com/office/officeart/2005/8/layout/radial6"/>
    <dgm:cxn modelId="{A6E16713-9F5A-4142-95EC-40AE73BA08CE}" type="presParOf" srcId="{76496D41-1582-4ECE-83A3-F102A9BA9433}" destId="{992E4C73-C331-4844-B7AD-29E6836A4798}" srcOrd="5" destOrd="0" presId="urn:microsoft.com/office/officeart/2005/8/layout/radial6"/>
    <dgm:cxn modelId="{AD03DD5E-C563-4728-BC43-668AA1039458}" type="presParOf" srcId="{76496D41-1582-4ECE-83A3-F102A9BA9433}" destId="{F15BDF0B-345D-40A9-BAD3-E43E58B47B10}" srcOrd="6" destOrd="0" presId="urn:microsoft.com/office/officeart/2005/8/layout/radial6"/>
    <dgm:cxn modelId="{B4AB1129-1BD1-48BE-BA28-479F5374B2D1}" type="presParOf" srcId="{76496D41-1582-4ECE-83A3-F102A9BA9433}" destId="{E71BF8E9-3D3C-4A54-836D-B63AE41C5935}" srcOrd="7" destOrd="0" presId="urn:microsoft.com/office/officeart/2005/8/layout/radial6"/>
    <dgm:cxn modelId="{FAF54CB0-AF6E-4D28-888B-35E0B019A0ED}" type="presParOf" srcId="{76496D41-1582-4ECE-83A3-F102A9BA9433}" destId="{A93ACDB8-5293-4D90-A3D6-FF6E1AA19ED4}" srcOrd="8" destOrd="0" presId="urn:microsoft.com/office/officeart/2005/8/layout/radial6"/>
    <dgm:cxn modelId="{AEC7F8AD-3119-4C47-916A-51609E1949F8}" type="presParOf" srcId="{76496D41-1582-4ECE-83A3-F102A9BA9433}" destId="{4D1278F0-F1CA-4868-885D-9FBCE8B1EF6D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1278F0-F1CA-4868-885D-9FBCE8B1EF6D}">
      <dsp:nvSpPr>
        <dsp:cNvPr id="0" name=""/>
        <dsp:cNvSpPr/>
      </dsp:nvSpPr>
      <dsp:spPr>
        <a:xfrm>
          <a:off x="468194" y="397706"/>
          <a:ext cx="2649454" cy="2649454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rgbClr val="2B3F46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</dsp:sp>
    <dsp:sp modelId="{F15BDF0B-345D-40A9-BAD3-E43E58B47B10}">
      <dsp:nvSpPr>
        <dsp:cNvPr id="0" name=""/>
        <dsp:cNvSpPr/>
      </dsp:nvSpPr>
      <dsp:spPr>
        <a:xfrm>
          <a:off x="468194" y="397706"/>
          <a:ext cx="2649454" cy="2649454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B35B9BE-A7E4-43E5-930E-5C292A3A14AC}">
      <dsp:nvSpPr>
        <dsp:cNvPr id="0" name=""/>
        <dsp:cNvSpPr/>
      </dsp:nvSpPr>
      <dsp:spPr>
        <a:xfrm>
          <a:off x="468194" y="397706"/>
          <a:ext cx="2649454" cy="2649454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rgbClr val="2B3F46"/>
        </a:solidFill>
        <a:ln w="19050" cap="flat" cmpd="sng" algn="ctr">
          <a:noFill/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</dsp:sp>
    <dsp:sp modelId="{C5952035-C34B-487D-94B1-BD0AA3508552}">
      <dsp:nvSpPr>
        <dsp:cNvPr id="0" name=""/>
        <dsp:cNvSpPr/>
      </dsp:nvSpPr>
      <dsp:spPr>
        <a:xfrm>
          <a:off x="1182732" y="1112245"/>
          <a:ext cx="1220377" cy="1220377"/>
        </a:xfrm>
        <a:prstGeom prst="ellipse">
          <a:avLst/>
        </a:prstGeom>
        <a:solidFill>
          <a:srgbClr val="2B3F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361452" y="1290965"/>
        <a:ext cx="862937" cy="862937"/>
      </dsp:txXfrm>
    </dsp:sp>
    <dsp:sp modelId="{C095F6F4-F850-49B8-AF78-8208E37F416D}">
      <dsp:nvSpPr>
        <dsp:cNvPr id="0" name=""/>
        <dsp:cNvSpPr/>
      </dsp:nvSpPr>
      <dsp:spPr>
        <a:xfrm>
          <a:off x="1365789" y="1328"/>
          <a:ext cx="854264" cy="854264"/>
        </a:xfrm>
        <a:prstGeom prst="ellipse">
          <a:avLst/>
        </a:prstGeom>
        <a:solidFill>
          <a:srgbClr val="2B3F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效能</a:t>
          </a:r>
        </a:p>
      </dsp:txBody>
      <dsp:txXfrm>
        <a:off x="1490893" y="126432"/>
        <a:ext cx="604056" cy="604056"/>
      </dsp:txXfrm>
    </dsp:sp>
    <dsp:sp modelId="{07F8D06B-6BDF-4A43-ADCE-AD0B753A9564}">
      <dsp:nvSpPr>
        <dsp:cNvPr id="0" name=""/>
        <dsp:cNvSpPr/>
      </dsp:nvSpPr>
      <dsp:spPr>
        <a:xfrm>
          <a:off x="2486403" y="1942289"/>
          <a:ext cx="854264" cy="854264"/>
        </a:xfrm>
        <a:prstGeom prst="ellipse">
          <a:avLst/>
        </a:prstGeom>
        <a:solidFill>
          <a:srgbClr val="2B3F4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勤恳</a:t>
          </a:r>
        </a:p>
      </dsp:txBody>
      <dsp:txXfrm>
        <a:off x="2611507" y="2067393"/>
        <a:ext cx="604056" cy="604056"/>
      </dsp:txXfrm>
    </dsp:sp>
    <dsp:sp modelId="{E71BF8E9-3D3C-4A54-836D-B63AE41C5935}">
      <dsp:nvSpPr>
        <dsp:cNvPr id="0" name=""/>
        <dsp:cNvSpPr/>
      </dsp:nvSpPr>
      <dsp:spPr>
        <a:xfrm>
          <a:off x="245175" y="1942289"/>
          <a:ext cx="854264" cy="854264"/>
        </a:xfrm>
        <a:prstGeom prst="ellipse">
          <a:avLst/>
        </a:prstGeom>
        <a:solidFill>
          <a:srgbClr val="2B3F46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效率</a:t>
          </a:r>
        </a:p>
      </dsp:txBody>
      <dsp:txXfrm>
        <a:off x="370279" y="2067393"/>
        <a:ext cx="604056" cy="6040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1278F0-F1CA-4868-885D-9FBCE8B1EF6D}">
      <dsp:nvSpPr>
        <dsp:cNvPr id="0" name=""/>
        <dsp:cNvSpPr/>
      </dsp:nvSpPr>
      <dsp:spPr>
        <a:xfrm>
          <a:off x="468194" y="397706"/>
          <a:ext cx="2649454" cy="2649454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rgbClr val="2B3F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15BDF0B-345D-40A9-BAD3-E43E58B47B10}">
      <dsp:nvSpPr>
        <dsp:cNvPr id="0" name=""/>
        <dsp:cNvSpPr/>
      </dsp:nvSpPr>
      <dsp:spPr>
        <a:xfrm>
          <a:off x="468194" y="397706"/>
          <a:ext cx="2649454" cy="2649454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B35B9BE-A7E4-43E5-930E-5C292A3A14AC}">
      <dsp:nvSpPr>
        <dsp:cNvPr id="0" name=""/>
        <dsp:cNvSpPr/>
      </dsp:nvSpPr>
      <dsp:spPr>
        <a:xfrm>
          <a:off x="468194" y="397706"/>
          <a:ext cx="2649454" cy="2649454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rgbClr val="2B3F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5952035-C34B-487D-94B1-BD0AA3508552}">
      <dsp:nvSpPr>
        <dsp:cNvPr id="0" name=""/>
        <dsp:cNvSpPr/>
      </dsp:nvSpPr>
      <dsp:spPr>
        <a:xfrm>
          <a:off x="1182732" y="1112245"/>
          <a:ext cx="1220377" cy="1220377"/>
        </a:xfrm>
        <a:prstGeom prst="ellipse">
          <a:avLst/>
        </a:prstGeom>
        <a:solidFill>
          <a:srgbClr val="2B3F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8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1361452" y="1290965"/>
        <a:ext cx="862937" cy="862937"/>
      </dsp:txXfrm>
    </dsp:sp>
    <dsp:sp modelId="{C095F6F4-F850-49B8-AF78-8208E37F416D}">
      <dsp:nvSpPr>
        <dsp:cNvPr id="0" name=""/>
        <dsp:cNvSpPr/>
      </dsp:nvSpPr>
      <dsp:spPr>
        <a:xfrm>
          <a:off x="1365789" y="1328"/>
          <a:ext cx="854264" cy="854264"/>
        </a:xfrm>
        <a:prstGeom prst="ellipse">
          <a:avLst/>
        </a:prstGeom>
        <a:solidFill>
          <a:srgbClr val="2B3F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在刀刃上</a:t>
          </a:r>
        </a:p>
      </dsp:txBody>
      <dsp:txXfrm>
        <a:off x="1490893" y="126432"/>
        <a:ext cx="604056" cy="604056"/>
      </dsp:txXfrm>
    </dsp:sp>
    <dsp:sp modelId="{07F8D06B-6BDF-4A43-ADCE-AD0B753A9564}">
      <dsp:nvSpPr>
        <dsp:cNvPr id="0" name=""/>
        <dsp:cNvSpPr/>
      </dsp:nvSpPr>
      <dsp:spPr>
        <a:xfrm>
          <a:off x="2486403" y="1942289"/>
          <a:ext cx="854264" cy="854264"/>
        </a:xfrm>
        <a:prstGeom prst="ellipse">
          <a:avLst/>
        </a:prstGeom>
        <a:solidFill>
          <a:srgbClr val="2B3F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便宜实惠</a:t>
          </a:r>
        </a:p>
      </dsp:txBody>
      <dsp:txXfrm>
        <a:off x="2611507" y="2067393"/>
        <a:ext cx="604056" cy="604056"/>
      </dsp:txXfrm>
    </dsp:sp>
    <dsp:sp modelId="{E71BF8E9-3D3C-4A54-836D-B63AE41C5935}">
      <dsp:nvSpPr>
        <dsp:cNvPr id="0" name=""/>
        <dsp:cNvSpPr/>
      </dsp:nvSpPr>
      <dsp:spPr>
        <a:xfrm>
          <a:off x="245175" y="1942289"/>
          <a:ext cx="854264" cy="854264"/>
        </a:xfrm>
        <a:prstGeom prst="ellipse">
          <a:avLst/>
        </a:prstGeom>
        <a:solidFill>
          <a:srgbClr val="2B3F4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把钱花完</a:t>
          </a:r>
        </a:p>
      </dsp:txBody>
      <dsp:txXfrm>
        <a:off x="370279" y="2067393"/>
        <a:ext cx="604056" cy="604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276F0-452B-4777-BAAE-09DEA87418AF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A0208-C059-4078-B355-333CB651F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367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519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822813"/>
      </p:ext>
    </p:extLst>
  </p:cSld>
  <p:clrMapOvr>
    <a:masterClrMapping/>
  </p:clrMapOvr>
  <p:transition spd="slow" advTm="2000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637821"/>
      </p:ext>
    </p:extLst>
  </p:cSld>
  <p:clrMapOvr>
    <a:masterClrMapping/>
  </p:clrMapOvr>
  <p:transition spd="slow" advTm="200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97078"/>
      </p:ext>
    </p:extLst>
  </p:cSld>
  <p:clrMapOvr>
    <a:masterClrMapping/>
  </p:clrMapOvr>
  <p:transition spd="slow" advTm="2000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953450"/>
      </p:ext>
    </p:extLst>
  </p:cSld>
  <p:clrMapOvr>
    <a:masterClrMapping/>
  </p:clrMapOvr>
  <p:transition spd="slow" advTm="2000"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074309"/>
      </p:ext>
    </p:extLst>
  </p:cSld>
  <p:clrMapOvr>
    <a:masterClrMapping/>
  </p:clrMapOvr>
  <p:transition spd="slow" advTm="2000"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888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140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486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96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71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95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018780"/>
      </p:ext>
    </p:extLst>
  </p:cSld>
  <p:clrMapOvr>
    <a:masterClrMapping/>
  </p:clrMapOvr>
  <p:transition spd="slow" advTm="2000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367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455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393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1545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496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497546"/>
      </p:ext>
    </p:extLst>
  </p:cSld>
  <p:clrMapOvr>
    <a:masterClrMapping/>
  </p:clrMapOvr>
  <p:transition spd="slow" advTm="200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892480"/>
      </p:ext>
    </p:extLst>
  </p:cSld>
  <p:clrMapOvr>
    <a:masterClrMapping/>
  </p:clrMapOvr>
  <p:transition spd="slow" advTm="200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8811473"/>
      </p:ext>
    </p:extLst>
  </p:cSld>
  <p:clrMapOvr>
    <a:masterClrMapping/>
  </p:clrMapOvr>
  <p:transition spd="slow" advTm="200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0991641"/>
      </p:ext>
    </p:extLst>
  </p:cSld>
  <p:clrMapOvr>
    <a:masterClrMapping/>
  </p:clrMapOvr>
  <p:transition spd="slow" advTm="200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847345"/>
      </p:ext>
    </p:extLst>
  </p:cSld>
  <p:clrMapOvr>
    <a:masterClrMapping/>
  </p:clrMapOvr>
  <p:transition spd="slow" advTm="200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371736"/>
      </p:ext>
    </p:extLst>
  </p:cSld>
  <p:clrMapOvr>
    <a:masterClrMapping/>
  </p:clrMapOvr>
  <p:transition spd="slow" advTm="200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45648"/>
      </p:ext>
    </p:extLst>
  </p:cSld>
  <p:clrMapOvr>
    <a:masterClrMapping/>
  </p:clrMapOvr>
  <p:transition spd="slow" advTm="200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5494A-1B39-4AA5-9DB7-4BECCDFAFB77}" type="datetimeFigureOut">
              <a:rPr lang="zh-CN" altLang="en-US" smtClean="0"/>
              <a:t>2020/6/20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8AF4F-37A7-4353-9AAC-9D7841E9B4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791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60" r:id="rId6"/>
    <p:sldLayoutId id="2147483661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spd="slow" advTm="2000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88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5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&#26696;&#20363;/&#22235;&#35937;&#38480;&#26696;&#20363;.ppt" TargetMode="External"/><Relationship Id="rId2" Type="http://schemas.openxmlformats.org/officeDocument/2006/relationships/hyperlink" Target="&#26696;&#20363;/&#32972;&#21253;&#29702;&#35770;.mp4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&#26696;&#20363;/&#22235;&#35937;&#38480;&#26696;&#20363;.ppt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F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645" y="817122"/>
            <a:ext cx="5677356" cy="597278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36638" y="2232775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时间管理培训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067977" y="3786268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人力资源部培训课程</a:t>
            </a:r>
          </a:p>
        </p:txBody>
      </p:sp>
      <p:pic>
        <p:nvPicPr>
          <p:cNvPr id="7" name="Picture 2" descr="PPECLOGO-eff-0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163" y="2274888"/>
            <a:ext cx="10604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PPECLOGO-eff-0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25" y="2235200"/>
            <a:ext cx="9826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PPECLOGO-eff-0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836613"/>
            <a:ext cx="301307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PPECLOGO-eff-0-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3159125"/>
            <a:ext cx="523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PPECLOGO-eff-0-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725" y="2292350"/>
            <a:ext cx="40005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PPECLOGO-eff-0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269" y="1943824"/>
            <a:ext cx="9810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PPECLOGO-eff-5-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925" y="2595563"/>
            <a:ext cx="147796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PPECLOGO-eff-5-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571" y="4021931"/>
            <a:ext cx="1833562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 descr="PPECLOGO-eff-5-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563" y="2114550"/>
            <a:ext cx="1116012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" descr="PPECLOGO-eff-0-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463" y="3013075"/>
            <a:ext cx="520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3" descr="PPECLOGO-eff-0-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988" y="1754188"/>
            <a:ext cx="522287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 descr="PPECLOGO-eff2-1-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838" y="2184400"/>
            <a:ext cx="16986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5" descr="PPECLOGO-eff2-1-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2174875"/>
            <a:ext cx="4365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6" descr="PPECLOGO-eff2-1-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725" y="2714625"/>
            <a:ext cx="7032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7" descr="PPECLOGO-eff2-1-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863" y="2298700"/>
            <a:ext cx="36036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8" descr="PPECLOGO-eff2-1-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2835275"/>
            <a:ext cx="28257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823" y="3709976"/>
            <a:ext cx="5903913" cy="1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6CDDECB3-3446-4CFB-B3BA-45FAA7CBAB3A}"/>
              </a:ext>
            </a:extLst>
          </p:cNvPr>
          <p:cNvSpPr txBox="1"/>
          <p:nvPr/>
        </p:nvSpPr>
        <p:spPr>
          <a:xfrm>
            <a:off x="1977216" y="4553841"/>
            <a:ext cx="42146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203260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 L -0.25 0  E" pathEditMode="relative" rAng="0" ptsTypes="">
                                          <p:cBhvr>
                                            <p:cTn id="39" dur="3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6 3.33333E-6 L -0.31632 3.33333E-6 " pathEditMode="relative" rAng="0" ptsTypes="AA">
                                          <p:cBhvr>
                                            <p:cTn id="41" dur="3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8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504 -1.85185E-6 L -0.46684 -1.85185E-6 " pathEditMode="relative" rAng="0" ptsTypes="AA">
                                          <p:cBhvr>
                                            <p:cTn id="43" dur="3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1.11111E-6 L -0.19531 1.11111E-6 " pathEditMode="relative" rAng="0" ptsTypes="AA">
                                          <p:cBhvr>
                                            <p:cTn id="45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77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2.59259E-6 L -0.43594 2.59259E-6 " pathEditMode="relative" rAng="0" ptsTypes="AA">
                                          <p:cBhvr>
                                            <p:cTn id="47" dur="3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8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5556E-6 -1.85185E-6 L -0.33577 -1.85185E-6 " pathEditMode="relative" rAng="0" ptsTypes="AA">
                                          <p:cBhvr>
                                            <p:cTn id="49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78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0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1.85185E-6 L -0.57188 -1.85185E-6 " pathEditMode="relative" rAng="0" ptsTypes="AA">
                                          <p:cBhvr>
                                            <p:cTn id="51" dur="3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1.85185E-6 L -0.57188 -1.85185E-6 " pathEditMode="relative" rAng="0" ptsTypes="AA">
                                          <p:cBhvr>
                                            <p:cTn id="53" dur="3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2.59259E-6 L 0.43906 2.59259E-6 " pathEditMode="relative" rAng="0" ptsTypes="AA">
                                          <p:cBhvr>
                                            <p:cTn id="55" dur="3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94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38889E-6 2.96296E-6 L 0.62813 2.96296E-6 " pathEditMode="relative" rAng="0" ptsTypes="AA">
                                          <p:cBhvr>
                                            <p:cTn id="57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4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2.96296E-6 L 0.42465 -2.96296E-6 " pathEditMode="relative" rAng="0" ptsTypes="AA">
                                          <p:cBhvr>
                                            <p:cTn id="59" dur="3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2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0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xit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9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53" presetClass="exit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8" presetID="53" presetClass="exit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53" presetClass="exit" presetSubtype="0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8" presetID="53" presetClass="exit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9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4" presetID="2" presetClass="entr" presetSubtype="4" accel="21000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3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3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9" presetID="2" presetClass="entr" presetSubtype="8" accel="15000" fill="hold" grpId="0" nodeType="afterEffect" p14:presetBounceEnd="77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4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4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4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 L -0.25 0  E" pathEditMode="relative" rAng="0" ptsTypes="">
                                          <p:cBhvr>
                                            <p:cTn id="39" dur="3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6 3.33333E-6 L -0.31632 3.33333E-6 " pathEditMode="relative" rAng="0" ptsTypes="AA">
                                          <p:cBhvr>
                                            <p:cTn id="41" dur="3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8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504 -1.85185E-6 L -0.46684 -1.85185E-6 " pathEditMode="relative" rAng="0" ptsTypes="AA">
                                          <p:cBhvr>
                                            <p:cTn id="43" dur="3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1.11111E-6 L -0.19531 1.11111E-6 " pathEditMode="relative" rAng="0" ptsTypes="AA">
                                          <p:cBhvr>
                                            <p:cTn id="45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77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2.59259E-6 L -0.43594 2.59259E-6 " pathEditMode="relative" rAng="0" ptsTypes="AA">
                                          <p:cBhvr>
                                            <p:cTn id="47" dur="3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8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5556E-6 -1.85185E-6 L -0.33577 -1.85185E-6 " pathEditMode="relative" rAng="0" ptsTypes="AA">
                                          <p:cBhvr>
                                            <p:cTn id="49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78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0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1.85185E-6 L -0.57188 -1.85185E-6 " pathEditMode="relative" rAng="0" ptsTypes="AA">
                                          <p:cBhvr>
                                            <p:cTn id="51" dur="3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1.85185E-6 L -0.57188 -1.85185E-6 " pathEditMode="relative" rAng="0" ptsTypes="AA">
                                          <p:cBhvr>
                                            <p:cTn id="53" dur="3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2.59259E-6 L 0.43906 2.59259E-6 " pathEditMode="relative" rAng="0" ptsTypes="AA">
                                          <p:cBhvr>
                                            <p:cTn id="55" dur="3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94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38889E-6 2.96296E-6 L 0.62813 2.96296E-6 " pathEditMode="relative" rAng="0" ptsTypes="AA">
                                          <p:cBhvr>
                                            <p:cTn id="57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4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2.96296E-6 L 0.42465 -2.96296E-6 " pathEditMode="relative" rAng="0" ptsTypes="AA">
                                          <p:cBhvr>
                                            <p:cTn id="59" dur="3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2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0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xit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9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53" presetClass="exit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8" presetID="53" presetClass="exit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53" presetClass="exit" presetSubtype="0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8" presetID="53" presetClass="exit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9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4" presetID="2" presetClass="entr" presetSubtype="4" accel="2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9" presetID="2" presetClass="entr" presetSubtype="8" accel="15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4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33" y="1896894"/>
            <a:ext cx="3049166" cy="408083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847616" y="1315202"/>
            <a:ext cx="6096000" cy="46138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什么是时间？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时间有哪些特性？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如何理解时间管理？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什么是时间？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世界上哪样东西最长又是最短的，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最快又是最慢的，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最能分割又是最广大的，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最不受重视又是最值得惋惜的？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没有它，什么时候都做不成，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它使一切渺小的东西归于消灭，</a:t>
            </a:r>
          </a:p>
          <a:p>
            <a:pPr marL="285750" indent="-285750">
              <a:lnSpc>
                <a:spcPct val="150000"/>
              </a:lnSpc>
              <a:buFont typeface="Wingdings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使一切伟大的东西生命不绝。</a:t>
            </a:r>
          </a:p>
        </p:txBody>
      </p:sp>
      <p:sp>
        <p:nvSpPr>
          <p:cNvPr id="4" name="矩形 3"/>
          <p:cNvSpPr/>
          <p:nvPr/>
        </p:nvSpPr>
        <p:spPr>
          <a:xfrm>
            <a:off x="10000890" y="5793067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伏尔泰</a:t>
            </a:r>
          </a:p>
        </p:txBody>
      </p:sp>
      <p:sp>
        <p:nvSpPr>
          <p:cNvPr id="5" name="矩形 4"/>
          <p:cNvSpPr/>
          <p:nvPr/>
        </p:nvSpPr>
        <p:spPr>
          <a:xfrm>
            <a:off x="7314358" y="234597"/>
            <a:ext cx="27725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什么是时间？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第二章：时间与时间管理概述</a:t>
            </a:r>
          </a:p>
        </p:txBody>
      </p:sp>
    </p:spTree>
    <p:extLst>
      <p:ext uri="{BB962C8B-B14F-4D97-AF65-F5344CB8AC3E}">
        <p14:creationId xmlns:p14="http://schemas.microsoft.com/office/powerpoint/2010/main" val="344418891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15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1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86778" y="241425"/>
            <a:ext cx="5068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什么是时间</a:t>
            </a:r>
            <a:r>
              <a:rPr lang="en-US" altLang="zh-CN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时间意味着什么？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054975" y="2222630"/>
            <a:ext cx="1556292" cy="1446347"/>
            <a:chOff x="5232025" y="1729113"/>
            <a:chExt cx="1556292" cy="1446347"/>
          </a:xfrm>
          <a:solidFill>
            <a:srgbClr val="E6341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" name="Freeform 24"/>
            <p:cNvSpPr>
              <a:spLocks/>
            </p:cNvSpPr>
            <p:nvPr/>
          </p:nvSpPr>
          <p:spPr bwMode="auto">
            <a:xfrm>
              <a:off x="5232025" y="1729113"/>
              <a:ext cx="1556292" cy="1446347"/>
            </a:xfrm>
            <a:custGeom>
              <a:avLst/>
              <a:gdLst>
                <a:gd name="T0" fmla="*/ 635 w 694"/>
                <a:gd name="T1" fmla="*/ 186 h 645"/>
                <a:gd name="T2" fmla="*/ 418 w 694"/>
                <a:gd name="T3" fmla="*/ 29 h 645"/>
                <a:gd name="T4" fmla="*/ 276 w 694"/>
                <a:gd name="T5" fmla="*/ 29 h 645"/>
                <a:gd name="T6" fmla="*/ 59 w 694"/>
                <a:gd name="T7" fmla="*/ 186 h 645"/>
                <a:gd name="T8" fmla="*/ 15 w 694"/>
                <a:gd name="T9" fmla="*/ 321 h 645"/>
                <a:gd name="T10" fmla="*/ 42 w 694"/>
                <a:gd name="T11" fmla="*/ 402 h 645"/>
                <a:gd name="T12" fmla="*/ 98 w 694"/>
                <a:gd name="T13" fmla="*/ 576 h 645"/>
                <a:gd name="T14" fmla="*/ 159 w 694"/>
                <a:gd name="T15" fmla="*/ 645 h 645"/>
                <a:gd name="T16" fmla="*/ 233 w 694"/>
                <a:gd name="T17" fmla="*/ 589 h 645"/>
                <a:gd name="T18" fmla="*/ 347 w 694"/>
                <a:gd name="T19" fmla="*/ 562 h 645"/>
                <a:gd name="T20" fmla="*/ 458 w 694"/>
                <a:gd name="T21" fmla="*/ 587 h 645"/>
                <a:gd name="T22" fmla="*/ 535 w 694"/>
                <a:gd name="T23" fmla="*/ 645 h 645"/>
                <a:gd name="T24" fmla="*/ 596 w 694"/>
                <a:gd name="T25" fmla="*/ 576 h 645"/>
                <a:gd name="T26" fmla="*/ 651 w 694"/>
                <a:gd name="T27" fmla="*/ 406 h 645"/>
                <a:gd name="T28" fmla="*/ 679 w 694"/>
                <a:gd name="T29" fmla="*/ 321 h 645"/>
                <a:gd name="T30" fmla="*/ 635 w 694"/>
                <a:gd name="T31" fmla="*/ 186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4" h="645">
                  <a:moveTo>
                    <a:pt x="635" y="186"/>
                  </a:moveTo>
                  <a:cubicBezTo>
                    <a:pt x="418" y="29"/>
                    <a:pt x="418" y="29"/>
                    <a:pt x="418" y="29"/>
                  </a:cubicBezTo>
                  <a:cubicBezTo>
                    <a:pt x="379" y="0"/>
                    <a:pt x="315" y="0"/>
                    <a:pt x="276" y="29"/>
                  </a:cubicBezTo>
                  <a:cubicBezTo>
                    <a:pt x="59" y="186"/>
                    <a:pt x="59" y="186"/>
                    <a:pt x="59" y="186"/>
                  </a:cubicBezTo>
                  <a:cubicBezTo>
                    <a:pt x="20" y="215"/>
                    <a:pt x="0" y="275"/>
                    <a:pt x="15" y="321"/>
                  </a:cubicBezTo>
                  <a:cubicBezTo>
                    <a:pt x="42" y="402"/>
                    <a:pt x="42" y="402"/>
                    <a:pt x="42" y="402"/>
                  </a:cubicBezTo>
                  <a:cubicBezTo>
                    <a:pt x="98" y="576"/>
                    <a:pt x="98" y="576"/>
                    <a:pt x="98" y="576"/>
                  </a:cubicBezTo>
                  <a:cubicBezTo>
                    <a:pt x="107" y="605"/>
                    <a:pt x="131" y="630"/>
                    <a:pt x="159" y="645"/>
                  </a:cubicBezTo>
                  <a:cubicBezTo>
                    <a:pt x="180" y="622"/>
                    <a:pt x="205" y="603"/>
                    <a:pt x="233" y="589"/>
                  </a:cubicBezTo>
                  <a:cubicBezTo>
                    <a:pt x="268" y="572"/>
                    <a:pt x="306" y="562"/>
                    <a:pt x="347" y="562"/>
                  </a:cubicBezTo>
                  <a:cubicBezTo>
                    <a:pt x="387" y="562"/>
                    <a:pt x="424" y="571"/>
                    <a:pt x="458" y="587"/>
                  </a:cubicBezTo>
                  <a:cubicBezTo>
                    <a:pt x="487" y="601"/>
                    <a:pt x="514" y="621"/>
                    <a:pt x="535" y="645"/>
                  </a:cubicBezTo>
                  <a:cubicBezTo>
                    <a:pt x="563" y="630"/>
                    <a:pt x="587" y="605"/>
                    <a:pt x="596" y="576"/>
                  </a:cubicBezTo>
                  <a:cubicBezTo>
                    <a:pt x="651" y="406"/>
                    <a:pt x="651" y="406"/>
                    <a:pt x="651" y="406"/>
                  </a:cubicBezTo>
                  <a:cubicBezTo>
                    <a:pt x="679" y="321"/>
                    <a:pt x="679" y="321"/>
                    <a:pt x="679" y="321"/>
                  </a:cubicBezTo>
                  <a:cubicBezTo>
                    <a:pt x="694" y="275"/>
                    <a:pt x="674" y="215"/>
                    <a:pt x="635" y="186"/>
                  </a:cubicBezTo>
                </a:path>
              </a:pathLst>
            </a:custGeom>
            <a:solidFill>
              <a:srgbClr val="2B3F46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645245" y="2185689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生活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254894" y="2958124"/>
            <a:ext cx="1352515" cy="1478573"/>
            <a:chOff x="6431944" y="2464607"/>
            <a:chExt cx="1352515" cy="1478573"/>
          </a:xfrm>
          <a:solidFill>
            <a:srgbClr val="E6341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Freeform 26"/>
            <p:cNvSpPr>
              <a:spLocks/>
            </p:cNvSpPr>
            <p:nvPr/>
          </p:nvSpPr>
          <p:spPr bwMode="auto">
            <a:xfrm>
              <a:off x="6431944" y="2464607"/>
              <a:ext cx="1352515" cy="1478573"/>
            </a:xfrm>
            <a:custGeom>
              <a:avLst/>
              <a:gdLst>
                <a:gd name="T0" fmla="*/ 544 w 603"/>
                <a:gd name="T1" fmla="*/ 186 h 659"/>
                <a:gd name="T2" fmla="*/ 327 w 603"/>
                <a:gd name="T3" fmla="*/ 28 h 659"/>
                <a:gd name="T4" fmla="*/ 185 w 603"/>
                <a:gd name="T5" fmla="*/ 28 h 659"/>
                <a:gd name="T6" fmla="*/ 116 w 603"/>
                <a:gd name="T7" fmla="*/ 78 h 659"/>
                <a:gd name="T8" fmla="*/ 61 w 603"/>
                <a:gd name="T9" fmla="*/ 248 h 659"/>
                <a:gd name="T10" fmla="*/ 0 w 603"/>
                <a:gd name="T11" fmla="*/ 317 h 659"/>
                <a:gd name="T12" fmla="*/ 67 w 603"/>
                <a:gd name="T13" fmla="*/ 489 h 659"/>
                <a:gd name="T14" fmla="*/ 64 w 603"/>
                <a:gd name="T15" fmla="*/ 532 h 659"/>
                <a:gd name="T16" fmla="*/ 33 w 603"/>
                <a:gd name="T17" fmla="*/ 618 h 659"/>
                <a:gd name="T18" fmla="*/ 122 w 603"/>
                <a:gd name="T19" fmla="*/ 659 h 659"/>
                <a:gd name="T20" fmla="*/ 301 w 603"/>
                <a:gd name="T21" fmla="*/ 659 h 659"/>
                <a:gd name="T22" fmla="*/ 390 w 603"/>
                <a:gd name="T23" fmla="*/ 659 h 659"/>
                <a:gd name="T24" fmla="*/ 505 w 603"/>
                <a:gd name="T25" fmla="*/ 576 h 659"/>
                <a:gd name="T26" fmla="*/ 588 w 603"/>
                <a:gd name="T27" fmla="*/ 321 h 659"/>
                <a:gd name="T28" fmla="*/ 544 w 603"/>
                <a:gd name="T29" fmla="*/ 186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3" h="659">
                  <a:moveTo>
                    <a:pt x="544" y="186"/>
                  </a:moveTo>
                  <a:cubicBezTo>
                    <a:pt x="327" y="28"/>
                    <a:pt x="327" y="28"/>
                    <a:pt x="327" y="28"/>
                  </a:cubicBezTo>
                  <a:cubicBezTo>
                    <a:pt x="288" y="0"/>
                    <a:pt x="224" y="0"/>
                    <a:pt x="185" y="28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61" y="248"/>
                    <a:pt x="61" y="248"/>
                    <a:pt x="61" y="248"/>
                  </a:cubicBezTo>
                  <a:cubicBezTo>
                    <a:pt x="52" y="277"/>
                    <a:pt x="28" y="302"/>
                    <a:pt x="0" y="317"/>
                  </a:cubicBezTo>
                  <a:cubicBezTo>
                    <a:pt x="42" y="362"/>
                    <a:pt x="67" y="423"/>
                    <a:pt x="67" y="489"/>
                  </a:cubicBezTo>
                  <a:cubicBezTo>
                    <a:pt x="67" y="504"/>
                    <a:pt x="66" y="518"/>
                    <a:pt x="64" y="532"/>
                  </a:cubicBezTo>
                  <a:cubicBezTo>
                    <a:pt x="59" y="562"/>
                    <a:pt x="48" y="591"/>
                    <a:pt x="33" y="618"/>
                  </a:cubicBezTo>
                  <a:cubicBezTo>
                    <a:pt x="56" y="642"/>
                    <a:pt x="90" y="659"/>
                    <a:pt x="122" y="659"/>
                  </a:cubicBezTo>
                  <a:cubicBezTo>
                    <a:pt x="301" y="659"/>
                    <a:pt x="301" y="659"/>
                    <a:pt x="301" y="659"/>
                  </a:cubicBezTo>
                  <a:cubicBezTo>
                    <a:pt x="390" y="659"/>
                    <a:pt x="390" y="659"/>
                    <a:pt x="390" y="659"/>
                  </a:cubicBezTo>
                  <a:cubicBezTo>
                    <a:pt x="438" y="659"/>
                    <a:pt x="490" y="622"/>
                    <a:pt x="505" y="576"/>
                  </a:cubicBezTo>
                  <a:cubicBezTo>
                    <a:pt x="588" y="321"/>
                    <a:pt x="588" y="321"/>
                    <a:pt x="588" y="321"/>
                  </a:cubicBezTo>
                  <a:cubicBezTo>
                    <a:pt x="603" y="275"/>
                    <a:pt x="583" y="214"/>
                    <a:pt x="544" y="186"/>
                  </a:cubicBezTo>
                </a:path>
              </a:pathLst>
            </a:custGeom>
            <a:solidFill>
              <a:srgbClr val="2B3F4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723866" y="2939652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金钱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669151" y="4344761"/>
            <a:ext cx="1545867" cy="1267213"/>
            <a:chOff x="5846201" y="3851244"/>
            <a:chExt cx="1545867" cy="1267213"/>
          </a:xfrm>
          <a:solidFill>
            <a:srgbClr val="E6341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Freeform 22"/>
            <p:cNvSpPr>
              <a:spLocks/>
            </p:cNvSpPr>
            <p:nvPr/>
          </p:nvSpPr>
          <p:spPr bwMode="auto">
            <a:xfrm>
              <a:off x="5846201" y="3851244"/>
              <a:ext cx="1545867" cy="1267213"/>
            </a:xfrm>
            <a:custGeom>
              <a:avLst/>
              <a:gdLst>
                <a:gd name="T0" fmla="*/ 630 w 689"/>
                <a:gd name="T1" fmla="*/ 91 h 565"/>
                <a:gd name="T2" fmla="*/ 562 w 689"/>
                <a:gd name="T3" fmla="*/ 41 h 565"/>
                <a:gd name="T4" fmla="*/ 383 w 689"/>
                <a:gd name="T5" fmla="*/ 41 h 565"/>
                <a:gd name="T6" fmla="*/ 294 w 689"/>
                <a:gd name="T7" fmla="*/ 0 h 565"/>
                <a:gd name="T8" fmla="*/ 110 w 689"/>
                <a:gd name="T9" fmla="*/ 124 h 565"/>
                <a:gd name="T10" fmla="*/ 73 w 689"/>
                <a:gd name="T11" fmla="*/ 126 h 565"/>
                <a:gd name="T12" fmla="*/ 27 w 689"/>
                <a:gd name="T13" fmla="*/ 122 h 565"/>
                <a:gd name="T14" fmla="*/ 11 w 689"/>
                <a:gd name="T15" fmla="*/ 226 h 565"/>
                <a:gd name="T16" fmla="*/ 66 w 689"/>
                <a:gd name="T17" fmla="*/ 396 h 565"/>
                <a:gd name="T18" fmla="*/ 94 w 689"/>
                <a:gd name="T19" fmla="*/ 481 h 565"/>
                <a:gd name="T20" fmla="*/ 209 w 689"/>
                <a:gd name="T21" fmla="*/ 565 h 565"/>
                <a:gd name="T22" fmla="*/ 476 w 689"/>
                <a:gd name="T23" fmla="*/ 565 h 565"/>
                <a:gd name="T24" fmla="*/ 592 w 689"/>
                <a:gd name="T25" fmla="*/ 481 h 565"/>
                <a:gd name="T26" fmla="*/ 674 w 689"/>
                <a:gd name="T27" fmla="*/ 226 h 565"/>
                <a:gd name="T28" fmla="*/ 630 w 689"/>
                <a:gd name="T29" fmla="*/ 91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9" h="565">
                  <a:moveTo>
                    <a:pt x="630" y="91"/>
                  </a:moveTo>
                  <a:cubicBezTo>
                    <a:pt x="562" y="41"/>
                    <a:pt x="562" y="41"/>
                    <a:pt x="562" y="41"/>
                  </a:cubicBezTo>
                  <a:cubicBezTo>
                    <a:pt x="383" y="41"/>
                    <a:pt x="383" y="41"/>
                    <a:pt x="383" y="41"/>
                  </a:cubicBezTo>
                  <a:cubicBezTo>
                    <a:pt x="351" y="41"/>
                    <a:pt x="317" y="24"/>
                    <a:pt x="294" y="0"/>
                  </a:cubicBezTo>
                  <a:cubicBezTo>
                    <a:pt x="255" y="65"/>
                    <a:pt x="189" y="112"/>
                    <a:pt x="110" y="124"/>
                  </a:cubicBezTo>
                  <a:cubicBezTo>
                    <a:pt x="98" y="125"/>
                    <a:pt x="86" y="126"/>
                    <a:pt x="73" y="126"/>
                  </a:cubicBezTo>
                  <a:cubicBezTo>
                    <a:pt x="57" y="126"/>
                    <a:pt x="42" y="125"/>
                    <a:pt x="27" y="122"/>
                  </a:cubicBezTo>
                  <a:cubicBezTo>
                    <a:pt x="7" y="153"/>
                    <a:pt x="0" y="193"/>
                    <a:pt x="11" y="226"/>
                  </a:cubicBezTo>
                  <a:cubicBezTo>
                    <a:pt x="66" y="396"/>
                    <a:pt x="66" y="396"/>
                    <a:pt x="66" y="396"/>
                  </a:cubicBezTo>
                  <a:cubicBezTo>
                    <a:pt x="94" y="481"/>
                    <a:pt x="94" y="481"/>
                    <a:pt x="94" y="481"/>
                  </a:cubicBezTo>
                  <a:cubicBezTo>
                    <a:pt x="109" y="527"/>
                    <a:pt x="160" y="565"/>
                    <a:pt x="209" y="565"/>
                  </a:cubicBezTo>
                  <a:cubicBezTo>
                    <a:pt x="476" y="565"/>
                    <a:pt x="476" y="565"/>
                    <a:pt x="476" y="565"/>
                  </a:cubicBezTo>
                  <a:cubicBezTo>
                    <a:pt x="525" y="565"/>
                    <a:pt x="577" y="527"/>
                    <a:pt x="592" y="481"/>
                  </a:cubicBezTo>
                  <a:cubicBezTo>
                    <a:pt x="674" y="226"/>
                    <a:pt x="674" y="226"/>
                    <a:pt x="674" y="226"/>
                  </a:cubicBezTo>
                  <a:cubicBezTo>
                    <a:pt x="689" y="180"/>
                    <a:pt x="669" y="119"/>
                    <a:pt x="630" y="91"/>
                  </a:cubicBezTo>
                </a:path>
              </a:pathLst>
            </a:custGeom>
            <a:solidFill>
              <a:srgbClr val="2B3F4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157711" y="4207851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资源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421843" y="4326753"/>
            <a:ext cx="1395166" cy="1273847"/>
            <a:chOff x="4598893" y="3833236"/>
            <a:chExt cx="1395166" cy="1273847"/>
          </a:xfrm>
          <a:solidFill>
            <a:srgbClr val="E6341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4598893" y="3833236"/>
              <a:ext cx="1395166" cy="1273847"/>
            </a:xfrm>
            <a:custGeom>
              <a:avLst/>
              <a:gdLst>
                <a:gd name="T0" fmla="*/ 583 w 622"/>
                <a:gd name="T1" fmla="*/ 130 h 568"/>
                <a:gd name="T2" fmla="*/ 404 w 622"/>
                <a:gd name="T3" fmla="*/ 0 h 568"/>
                <a:gd name="T4" fmla="*/ 314 w 622"/>
                <a:gd name="T5" fmla="*/ 43 h 568"/>
                <a:gd name="T6" fmla="*/ 131 w 622"/>
                <a:gd name="T7" fmla="*/ 43 h 568"/>
                <a:gd name="T8" fmla="*/ 59 w 622"/>
                <a:gd name="T9" fmla="*/ 95 h 568"/>
                <a:gd name="T10" fmla="*/ 15 w 622"/>
                <a:gd name="T11" fmla="*/ 230 h 568"/>
                <a:gd name="T12" fmla="*/ 98 w 622"/>
                <a:gd name="T13" fmla="*/ 485 h 568"/>
                <a:gd name="T14" fmla="*/ 213 w 622"/>
                <a:gd name="T15" fmla="*/ 568 h 568"/>
                <a:gd name="T16" fmla="*/ 481 w 622"/>
                <a:gd name="T17" fmla="*/ 568 h 568"/>
                <a:gd name="T18" fmla="*/ 596 w 622"/>
                <a:gd name="T19" fmla="*/ 485 h 568"/>
                <a:gd name="T20" fmla="*/ 622 w 622"/>
                <a:gd name="T21" fmla="*/ 404 h 568"/>
                <a:gd name="T22" fmla="*/ 567 w 622"/>
                <a:gd name="T23" fmla="*/ 234 h 568"/>
                <a:gd name="T24" fmla="*/ 583 w 622"/>
                <a:gd name="T25" fmla="*/ 13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2" h="568">
                  <a:moveTo>
                    <a:pt x="583" y="130"/>
                  </a:moveTo>
                  <a:cubicBezTo>
                    <a:pt x="506" y="116"/>
                    <a:pt x="441" y="67"/>
                    <a:pt x="404" y="0"/>
                  </a:cubicBezTo>
                  <a:cubicBezTo>
                    <a:pt x="381" y="25"/>
                    <a:pt x="347" y="43"/>
                    <a:pt x="314" y="43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20" y="123"/>
                    <a:pt x="0" y="184"/>
                    <a:pt x="15" y="230"/>
                  </a:cubicBezTo>
                  <a:cubicBezTo>
                    <a:pt x="98" y="485"/>
                    <a:pt x="98" y="485"/>
                    <a:pt x="98" y="485"/>
                  </a:cubicBezTo>
                  <a:cubicBezTo>
                    <a:pt x="113" y="531"/>
                    <a:pt x="165" y="568"/>
                    <a:pt x="213" y="568"/>
                  </a:cubicBezTo>
                  <a:cubicBezTo>
                    <a:pt x="481" y="568"/>
                    <a:pt x="481" y="568"/>
                    <a:pt x="481" y="568"/>
                  </a:cubicBezTo>
                  <a:cubicBezTo>
                    <a:pt x="529" y="568"/>
                    <a:pt x="581" y="531"/>
                    <a:pt x="596" y="485"/>
                  </a:cubicBezTo>
                  <a:cubicBezTo>
                    <a:pt x="622" y="404"/>
                    <a:pt x="622" y="404"/>
                    <a:pt x="622" y="404"/>
                  </a:cubicBezTo>
                  <a:cubicBezTo>
                    <a:pt x="567" y="234"/>
                    <a:pt x="567" y="234"/>
                    <a:pt x="567" y="234"/>
                  </a:cubicBezTo>
                  <a:cubicBezTo>
                    <a:pt x="556" y="201"/>
                    <a:pt x="563" y="161"/>
                    <a:pt x="583" y="130"/>
                  </a:cubicBezTo>
                </a:path>
              </a:pathLst>
            </a:custGeom>
            <a:solidFill>
              <a:srgbClr val="2B3F4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749992" y="4174673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债务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049357" y="2942959"/>
            <a:ext cx="1361993" cy="1479521"/>
            <a:chOff x="4226407" y="2449442"/>
            <a:chExt cx="1361993" cy="1479521"/>
          </a:xfrm>
          <a:solidFill>
            <a:srgbClr val="E6341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4226407" y="2449442"/>
              <a:ext cx="1361993" cy="1479521"/>
            </a:xfrm>
            <a:custGeom>
              <a:avLst/>
              <a:gdLst>
                <a:gd name="T0" fmla="*/ 540 w 607"/>
                <a:gd name="T1" fmla="*/ 496 h 660"/>
                <a:gd name="T2" fmla="*/ 607 w 607"/>
                <a:gd name="T3" fmla="*/ 324 h 660"/>
                <a:gd name="T4" fmla="*/ 546 w 607"/>
                <a:gd name="T5" fmla="*/ 255 h 660"/>
                <a:gd name="T6" fmla="*/ 490 w 607"/>
                <a:gd name="T7" fmla="*/ 81 h 660"/>
                <a:gd name="T8" fmla="*/ 418 w 607"/>
                <a:gd name="T9" fmla="*/ 29 h 660"/>
                <a:gd name="T10" fmla="*/ 275 w 607"/>
                <a:gd name="T11" fmla="*/ 29 h 660"/>
                <a:gd name="T12" fmla="*/ 59 w 607"/>
                <a:gd name="T13" fmla="*/ 186 h 660"/>
                <a:gd name="T14" fmla="*/ 15 w 607"/>
                <a:gd name="T15" fmla="*/ 321 h 660"/>
                <a:gd name="T16" fmla="*/ 97 w 607"/>
                <a:gd name="T17" fmla="*/ 576 h 660"/>
                <a:gd name="T18" fmla="*/ 213 w 607"/>
                <a:gd name="T19" fmla="*/ 660 h 660"/>
                <a:gd name="T20" fmla="*/ 297 w 607"/>
                <a:gd name="T21" fmla="*/ 660 h 660"/>
                <a:gd name="T22" fmla="*/ 480 w 607"/>
                <a:gd name="T23" fmla="*/ 660 h 660"/>
                <a:gd name="T24" fmla="*/ 570 w 607"/>
                <a:gd name="T25" fmla="*/ 617 h 660"/>
                <a:gd name="T26" fmla="*/ 543 w 607"/>
                <a:gd name="T27" fmla="*/ 537 h 660"/>
                <a:gd name="T28" fmla="*/ 540 w 607"/>
                <a:gd name="T29" fmla="*/ 496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7" h="660">
                  <a:moveTo>
                    <a:pt x="540" y="496"/>
                  </a:moveTo>
                  <a:cubicBezTo>
                    <a:pt x="540" y="430"/>
                    <a:pt x="565" y="369"/>
                    <a:pt x="607" y="324"/>
                  </a:cubicBezTo>
                  <a:cubicBezTo>
                    <a:pt x="579" y="309"/>
                    <a:pt x="555" y="284"/>
                    <a:pt x="546" y="255"/>
                  </a:cubicBezTo>
                  <a:cubicBezTo>
                    <a:pt x="490" y="81"/>
                    <a:pt x="490" y="81"/>
                    <a:pt x="490" y="81"/>
                  </a:cubicBezTo>
                  <a:cubicBezTo>
                    <a:pt x="418" y="29"/>
                    <a:pt x="418" y="29"/>
                    <a:pt x="418" y="29"/>
                  </a:cubicBezTo>
                  <a:cubicBezTo>
                    <a:pt x="378" y="0"/>
                    <a:pt x="314" y="0"/>
                    <a:pt x="275" y="29"/>
                  </a:cubicBezTo>
                  <a:cubicBezTo>
                    <a:pt x="59" y="186"/>
                    <a:pt x="59" y="186"/>
                    <a:pt x="59" y="186"/>
                  </a:cubicBezTo>
                  <a:cubicBezTo>
                    <a:pt x="20" y="214"/>
                    <a:pt x="0" y="275"/>
                    <a:pt x="15" y="321"/>
                  </a:cubicBezTo>
                  <a:cubicBezTo>
                    <a:pt x="97" y="576"/>
                    <a:pt x="97" y="576"/>
                    <a:pt x="97" y="576"/>
                  </a:cubicBezTo>
                  <a:cubicBezTo>
                    <a:pt x="112" y="622"/>
                    <a:pt x="164" y="660"/>
                    <a:pt x="213" y="660"/>
                  </a:cubicBezTo>
                  <a:cubicBezTo>
                    <a:pt x="297" y="660"/>
                    <a:pt x="297" y="660"/>
                    <a:pt x="297" y="660"/>
                  </a:cubicBezTo>
                  <a:cubicBezTo>
                    <a:pt x="480" y="660"/>
                    <a:pt x="480" y="660"/>
                    <a:pt x="480" y="660"/>
                  </a:cubicBezTo>
                  <a:cubicBezTo>
                    <a:pt x="513" y="660"/>
                    <a:pt x="547" y="642"/>
                    <a:pt x="570" y="617"/>
                  </a:cubicBezTo>
                  <a:cubicBezTo>
                    <a:pt x="557" y="592"/>
                    <a:pt x="548" y="565"/>
                    <a:pt x="543" y="537"/>
                  </a:cubicBezTo>
                  <a:cubicBezTo>
                    <a:pt x="541" y="523"/>
                    <a:pt x="540" y="510"/>
                    <a:pt x="540" y="496"/>
                  </a:cubicBezTo>
                </a:path>
              </a:pathLst>
            </a:custGeom>
            <a:solidFill>
              <a:srgbClr val="2B3F4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452933" y="2953940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财务</a:t>
              </a:r>
            </a:p>
          </p:txBody>
        </p:sp>
      </p:grpSp>
      <p:sp>
        <p:nvSpPr>
          <p:cNvPr id="21" name="Freeform 31"/>
          <p:cNvSpPr>
            <a:spLocks/>
          </p:cNvSpPr>
          <p:nvPr/>
        </p:nvSpPr>
        <p:spPr bwMode="auto">
          <a:xfrm rot="19800000">
            <a:off x="1511496" y="3220436"/>
            <a:ext cx="311267" cy="313212"/>
          </a:xfrm>
          <a:custGeom>
            <a:avLst/>
            <a:gdLst>
              <a:gd name="T0" fmla="*/ 227 w 344"/>
              <a:gd name="T1" fmla="*/ 317 h 340"/>
              <a:gd name="T2" fmla="*/ 148 w 344"/>
              <a:gd name="T3" fmla="*/ 327 h 340"/>
              <a:gd name="T4" fmla="*/ 39 w 344"/>
              <a:gd name="T5" fmla="*/ 268 h 340"/>
              <a:gd name="T6" fmla="*/ 5 w 344"/>
              <a:gd name="T7" fmla="*/ 196 h 340"/>
              <a:gd name="T8" fmla="*/ 28 w 344"/>
              <a:gd name="T9" fmla="*/ 73 h 340"/>
              <a:gd name="T10" fmla="*/ 86 w 344"/>
              <a:gd name="T11" fmla="*/ 19 h 340"/>
              <a:gd name="T12" fmla="*/ 209 w 344"/>
              <a:gd name="T13" fmla="*/ 3 h 340"/>
              <a:gd name="T14" fmla="*/ 279 w 344"/>
              <a:gd name="T15" fmla="*/ 41 h 340"/>
              <a:gd name="T16" fmla="*/ 332 w 344"/>
              <a:gd name="T17" fmla="*/ 154 h 340"/>
              <a:gd name="T18" fmla="*/ 317 w 344"/>
              <a:gd name="T19" fmla="*/ 232 h 340"/>
              <a:gd name="T20" fmla="*/ 227 w 344"/>
              <a:gd name="T21" fmla="*/ 317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4" h="340">
                <a:moveTo>
                  <a:pt x="227" y="317"/>
                </a:moveTo>
                <a:cubicBezTo>
                  <a:pt x="207" y="336"/>
                  <a:pt x="171" y="340"/>
                  <a:pt x="148" y="327"/>
                </a:cubicBezTo>
                <a:cubicBezTo>
                  <a:pt x="39" y="268"/>
                  <a:pt x="39" y="268"/>
                  <a:pt x="39" y="268"/>
                </a:cubicBezTo>
                <a:cubicBezTo>
                  <a:pt x="15" y="255"/>
                  <a:pt x="0" y="222"/>
                  <a:pt x="5" y="196"/>
                </a:cubicBezTo>
                <a:cubicBezTo>
                  <a:pt x="28" y="73"/>
                  <a:pt x="28" y="73"/>
                  <a:pt x="28" y="73"/>
                </a:cubicBezTo>
                <a:cubicBezTo>
                  <a:pt x="33" y="47"/>
                  <a:pt x="59" y="22"/>
                  <a:pt x="86" y="19"/>
                </a:cubicBezTo>
                <a:cubicBezTo>
                  <a:pt x="209" y="3"/>
                  <a:pt x="209" y="3"/>
                  <a:pt x="209" y="3"/>
                </a:cubicBezTo>
                <a:cubicBezTo>
                  <a:pt x="236" y="0"/>
                  <a:pt x="267" y="17"/>
                  <a:pt x="279" y="41"/>
                </a:cubicBezTo>
                <a:cubicBezTo>
                  <a:pt x="332" y="154"/>
                  <a:pt x="332" y="154"/>
                  <a:pt x="332" y="154"/>
                </a:cubicBezTo>
                <a:cubicBezTo>
                  <a:pt x="344" y="178"/>
                  <a:pt x="337" y="213"/>
                  <a:pt x="317" y="232"/>
                </a:cubicBezTo>
                <a:lnTo>
                  <a:pt x="227" y="317"/>
                </a:lnTo>
                <a:close/>
              </a:path>
            </a:pathLst>
          </a:custGeom>
          <a:solidFill>
            <a:srgbClr val="2B3F4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2" name="Freeform 31"/>
          <p:cNvSpPr>
            <a:spLocks/>
          </p:cNvSpPr>
          <p:nvPr/>
        </p:nvSpPr>
        <p:spPr bwMode="auto">
          <a:xfrm rot="19800000">
            <a:off x="1531182" y="4887461"/>
            <a:ext cx="311267" cy="313212"/>
          </a:xfrm>
          <a:custGeom>
            <a:avLst/>
            <a:gdLst>
              <a:gd name="T0" fmla="*/ 227 w 344"/>
              <a:gd name="T1" fmla="*/ 317 h 340"/>
              <a:gd name="T2" fmla="*/ 148 w 344"/>
              <a:gd name="T3" fmla="*/ 327 h 340"/>
              <a:gd name="T4" fmla="*/ 39 w 344"/>
              <a:gd name="T5" fmla="*/ 268 h 340"/>
              <a:gd name="T6" fmla="*/ 5 w 344"/>
              <a:gd name="T7" fmla="*/ 196 h 340"/>
              <a:gd name="T8" fmla="*/ 28 w 344"/>
              <a:gd name="T9" fmla="*/ 73 h 340"/>
              <a:gd name="T10" fmla="*/ 86 w 344"/>
              <a:gd name="T11" fmla="*/ 19 h 340"/>
              <a:gd name="T12" fmla="*/ 209 w 344"/>
              <a:gd name="T13" fmla="*/ 3 h 340"/>
              <a:gd name="T14" fmla="*/ 279 w 344"/>
              <a:gd name="T15" fmla="*/ 41 h 340"/>
              <a:gd name="T16" fmla="*/ 332 w 344"/>
              <a:gd name="T17" fmla="*/ 154 h 340"/>
              <a:gd name="T18" fmla="*/ 317 w 344"/>
              <a:gd name="T19" fmla="*/ 232 h 340"/>
              <a:gd name="T20" fmla="*/ 227 w 344"/>
              <a:gd name="T21" fmla="*/ 317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4" h="340">
                <a:moveTo>
                  <a:pt x="227" y="317"/>
                </a:moveTo>
                <a:cubicBezTo>
                  <a:pt x="207" y="336"/>
                  <a:pt x="171" y="340"/>
                  <a:pt x="148" y="327"/>
                </a:cubicBezTo>
                <a:cubicBezTo>
                  <a:pt x="39" y="268"/>
                  <a:pt x="39" y="268"/>
                  <a:pt x="39" y="268"/>
                </a:cubicBezTo>
                <a:cubicBezTo>
                  <a:pt x="15" y="255"/>
                  <a:pt x="0" y="222"/>
                  <a:pt x="5" y="196"/>
                </a:cubicBezTo>
                <a:cubicBezTo>
                  <a:pt x="28" y="73"/>
                  <a:pt x="28" y="73"/>
                  <a:pt x="28" y="73"/>
                </a:cubicBezTo>
                <a:cubicBezTo>
                  <a:pt x="33" y="47"/>
                  <a:pt x="59" y="22"/>
                  <a:pt x="86" y="19"/>
                </a:cubicBezTo>
                <a:cubicBezTo>
                  <a:pt x="209" y="3"/>
                  <a:pt x="209" y="3"/>
                  <a:pt x="209" y="3"/>
                </a:cubicBezTo>
                <a:cubicBezTo>
                  <a:pt x="236" y="0"/>
                  <a:pt x="267" y="17"/>
                  <a:pt x="279" y="41"/>
                </a:cubicBezTo>
                <a:cubicBezTo>
                  <a:pt x="332" y="154"/>
                  <a:pt x="332" y="154"/>
                  <a:pt x="332" y="154"/>
                </a:cubicBezTo>
                <a:cubicBezTo>
                  <a:pt x="344" y="178"/>
                  <a:pt x="337" y="213"/>
                  <a:pt x="317" y="232"/>
                </a:cubicBezTo>
                <a:lnTo>
                  <a:pt x="227" y="317"/>
                </a:lnTo>
                <a:close/>
              </a:path>
            </a:pathLst>
          </a:custGeom>
          <a:solidFill>
            <a:srgbClr val="2B3F4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3" name="Freeform 31"/>
          <p:cNvSpPr>
            <a:spLocks/>
          </p:cNvSpPr>
          <p:nvPr/>
        </p:nvSpPr>
        <p:spPr bwMode="auto">
          <a:xfrm rot="19800000">
            <a:off x="5798006" y="3459125"/>
            <a:ext cx="311267" cy="313212"/>
          </a:xfrm>
          <a:custGeom>
            <a:avLst/>
            <a:gdLst>
              <a:gd name="T0" fmla="*/ 227 w 344"/>
              <a:gd name="T1" fmla="*/ 317 h 340"/>
              <a:gd name="T2" fmla="*/ 148 w 344"/>
              <a:gd name="T3" fmla="*/ 327 h 340"/>
              <a:gd name="T4" fmla="*/ 39 w 344"/>
              <a:gd name="T5" fmla="*/ 268 h 340"/>
              <a:gd name="T6" fmla="*/ 5 w 344"/>
              <a:gd name="T7" fmla="*/ 196 h 340"/>
              <a:gd name="T8" fmla="*/ 28 w 344"/>
              <a:gd name="T9" fmla="*/ 73 h 340"/>
              <a:gd name="T10" fmla="*/ 86 w 344"/>
              <a:gd name="T11" fmla="*/ 19 h 340"/>
              <a:gd name="T12" fmla="*/ 209 w 344"/>
              <a:gd name="T13" fmla="*/ 3 h 340"/>
              <a:gd name="T14" fmla="*/ 279 w 344"/>
              <a:gd name="T15" fmla="*/ 41 h 340"/>
              <a:gd name="T16" fmla="*/ 332 w 344"/>
              <a:gd name="T17" fmla="*/ 154 h 340"/>
              <a:gd name="T18" fmla="*/ 317 w 344"/>
              <a:gd name="T19" fmla="*/ 232 h 340"/>
              <a:gd name="T20" fmla="*/ 227 w 344"/>
              <a:gd name="T21" fmla="*/ 317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4" h="340">
                <a:moveTo>
                  <a:pt x="227" y="317"/>
                </a:moveTo>
                <a:cubicBezTo>
                  <a:pt x="207" y="336"/>
                  <a:pt x="171" y="340"/>
                  <a:pt x="148" y="327"/>
                </a:cubicBezTo>
                <a:cubicBezTo>
                  <a:pt x="39" y="268"/>
                  <a:pt x="39" y="268"/>
                  <a:pt x="39" y="268"/>
                </a:cubicBezTo>
                <a:cubicBezTo>
                  <a:pt x="15" y="255"/>
                  <a:pt x="0" y="222"/>
                  <a:pt x="5" y="196"/>
                </a:cubicBezTo>
                <a:cubicBezTo>
                  <a:pt x="28" y="73"/>
                  <a:pt x="28" y="73"/>
                  <a:pt x="28" y="73"/>
                </a:cubicBezTo>
                <a:cubicBezTo>
                  <a:pt x="33" y="47"/>
                  <a:pt x="59" y="22"/>
                  <a:pt x="86" y="19"/>
                </a:cubicBezTo>
                <a:cubicBezTo>
                  <a:pt x="209" y="3"/>
                  <a:pt x="209" y="3"/>
                  <a:pt x="209" y="3"/>
                </a:cubicBezTo>
                <a:cubicBezTo>
                  <a:pt x="236" y="0"/>
                  <a:pt x="267" y="17"/>
                  <a:pt x="279" y="41"/>
                </a:cubicBezTo>
                <a:cubicBezTo>
                  <a:pt x="332" y="154"/>
                  <a:pt x="332" y="154"/>
                  <a:pt x="332" y="154"/>
                </a:cubicBezTo>
                <a:cubicBezTo>
                  <a:pt x="344" y="178"/>
                  <a:pt x="337" y="213"/>
                  <a:pt x="317" y="232"/>
                </a:cubicBezTo>
                <a:lnTo>
                  <a:pt x="227" y="317"/>
                </a:lnTo>
                <a:close/>
              </a:path>
            </a:pathLst>
          </a:custGeom>
          <a:solidFill>
            <a:srgbClr val="2B3F4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4" name="Freeform 31"/>
          <p:cNvSpPr>
            <a:spLocks/>
          </p:cNvSpPr>
          <p:nvPr/>
        </p:nvSpPr>
        <p:spPr bwMode="auto">
          <a:xfrm rot="19800000">
            <a:off x="5747897" y="4952879"/>
            <a:ext cx="311267" cy="313212"/>
          </a:xfrm>
          <a:custGeom>
            <a:avLst/>
            <a:gdLst>
              <a:gd name="T0" fmla="*/ 227 w 344"/>
              <a:gd name="T1" fmla="*/ 317 h 340"/>
              <a:gd name="T2" fmla="*/ 148 w 344"/>
              <a:gd name="T3" fmla="*/ 327 h 340"/>
              <a:gd name="T4" fmla="*/ 39 w 344"/>
              <a:gd name="T5" fmla="*/ 268 h 340"/>
              <a:gd name="T6" fmla="*/ 5 w 344"/>
              <a:gd name="T7" fmla="*/ 196 h 340"/>
              <a:gd name="T8" fmla="*/ 28 w 344"/>
              <a:gd name="T9" fmla="*/ 73 h 340"/>
              <a:gd name="T10" fmla="*/ 86 w 344"/>
              <a:gd name="T11" fmla="*/ 19 h 340"/>
              <a:gd name="T12" fmla="*/ 209 w 344"/>
              <a:gd name="T13" fmla="*/ 3 h 340"/>
              <a:gd name="T14" fmla="*/ 279 w 344"/>
              <a:gd name="T15" fmla="*/ 41 h 340"/>
              <a:gd name="T16" fmla="*/ 332 w 344"/>
              <a:gd name="T17" fmla="*/ 154 h 340"/>
              <a:gd name="T18" fmla="*/ 317 w 344"/>
              <a:gd name="T19" fmla="*/ 232 h 340"/>
              <a:gd name="T20" fmla="*/ 227 w 344"/>
              <a:gd name="T21" fmla="*/ 317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4" h="340">
                <a:moveTo>
                  <a:pt x="227" y="317"/>
                </a:moveTo>
                <a:cubicBezTo>
                  <a:pt x="207" y="336"/>
                  <a:pt x="171" y="340"/>
                  <a:pt x="148" y="327"/>
                </a:cubicBezTo>
                <a:cubicBezTo>
                  <a:pt x="39" y="268"/>
                  <a:pt x="39" y="268"/>
                  <a:pt x="39" y="268"/>
                </a:cubicBezTo>
                <a:cubicBezTo>
                  <a:pt x="15" y="255"/>
                  <a:pt x="0" y="222"/>
                  <a:pt x="5" y="196"/>
                </a:cubicBezTo>
                <a:cubicBezTo>
                  <a:pt x="28" y="73"/>
                  <a:pt x="28" y="73"/>
                  <a:pt x="28" y="73"/>
                </a:cubicBezTo>
                <a:cubicBezTo>
                  <a:pt x="33" y="47"/>
                  <a:pt x="59" y="22"/>
                  <a:pt x="86" y="19"/>
                </a:cubicBezTo>
                <a:cubicBezTo>
                  <a:pt x="209" y="3"/>
                  <a:pt x="209" y="3"/>
                  <a:pt x="209" y="3"/>
                </a:cubicBezTo>
                <a:cubicBezTo>
                  <a:pt x="236" y="0"/>
                  <a:pt x="267" y="17"/>
                  <a:pt x="279" y="41"/>
                </a:cubicBezTo>
                <a:cubicBezTo>
                  <a:pt x="332" y="154"/>
                  <a:pt x="332" y="154"/>
                  <a:pt x="332" y="154"/>
                </a:cubicBezTo>
                <a:cubicBezTo>
                  <a:pt x="344" y="178"/>
                  <a:pt x="337" y="213"/>
                  <a:pt x="317" y="232"/>
                </a:cubicBezTo>
                <a:lnTo>
                  <a:pt x="227" y="317"/>
                </a:lnTo>
                <a:close/>
              </a:path>
            </a:pathLst>
          </a:custGeom>
          <a:solidFill>
            <a:srgbClr val="2B3F4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5" name="Freeform 31"/>
          <p:cNvSpPr>
            <a:spLocks/>
          </p:cNvSpPr>
          <p:nvPr/>
        </p:nvSpPr>
        <p:spPr bwMode="auto">
          <a:xfrm rot="19800000">
            <a:off x="4953081" y="2004677"/>
            <a:ext cx="311267" cy="313212"/>
          </a:xfrm>
          <a:custGeom>
            <a:avLst/>
            <a:gdLst>
              <a:gd name="T0" fmla="*/ 227 w 344"/>
              <a:gd name="T1" fmla="*/ 317 h 340"/>
              <a:gd name="T2" fmla="*/ 148 w 344"/>
              <a:gd name="T3" fmla="*/ 327 h 340"/>
              <a:gd name="T4" fmla="*/ 39 w 344"/>
              <a:gd name="T5" fmla="*/ 268 h 340"/>
              <a:gd name="T6" fmla="*/ 5 w 344"/>
              <a:gd name="T7" fmla="*/ 196 h 340"/>
              <a:gd name="T8" fmla="*/ 28 w 344"/>
              <a:gd name="T9" fmla="*/ 73 h 340"/>
              <a:gd name="T10" fmla="*/ 86 w 344"/>
              <a:gd name="T11" fmla="*/ 19 h 340"/>
              <a:gd name="T12" fmla="*/ 209 w 344"/>
              <a:gd name="T13" fmla="*/ 3 h 340"/>
              <a:gd name="T14" fmla="*/ 279 w 344"/>
              <a:gd name="T15" fmla="*/ 41 h 340"/>
              <a:gd name="T16" fmla="*/ 332 w 344"/>
              <a:gd name="T17" fmla="*/ 154 h 340"/>
              <a:gd name="T18" fmla="*/ 317 w 344"/>
              <a:gd name="T19" fmla="*/ 232 h 340"/>
              <a:gd name="T20" fmla="*/ 227 w 344"/>
              <a:gd name="T21" fmla="*/ 317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4" h="340">
                <a:moveTo>
                  <a:pt x="227" y="317"/>
                </a:moveTo>
                <a:cubicBezTo>
                  <a:pt x="207" y="336"/>
                  <a:pt x="171" y="340"/>
                  <a:pt x="148" y="327"/>
                </a:cubicBezTo>
                <a:cubicBezTo>
                  <a:pt x="39" y="268"/>
                  <a:pt x="39" y="268"/>
                  <a:pt x="39" y="268"/>
                </a:cubicBezTo>
                <a:cubicBezTo>
                  <a:pt x="15" y="255"/>
                  <a:pt x="0" y="222"/>
                  <a:pt x="5" y="196"/>
                </a:cubicBezTo>
                <a:cubicBezTo>
                  <a:pt x="28" y="73"/>
                  <a:pt x="28" y="73"/>
                  <a:pt x="28" y="73"/>
                </a:cubicBezTo>
                <a:cubicBezTo>
                  <a:pt x="33" y="47"/>
                  <a:pt x="59" y="22"/>
                  <a:pt x="86" y="19"/>
                </a:cubicBezTo>
                <a:cubicBezTo>
                  <a:pt x="209" y="3"/>
                  <a:pt x="209" y="3"/>
                  <a:pt x="209" y="3"/>
                </a:cubicBezTo>
                <a:cubicBezTo>
                  <a:pt x="236" y="0"/>
                  <a:pt x="267" y="17"/>
                  <a:pt x="279" y="41"/>
                </a:cubicBezTo>
                <a:cubicBezTo>
                  <a:pt x="332" y="154"/>
                  <a:pt x="332" y="154"/>
                  <a:pt x="332" y="154"/>
                </a:cubicBezTo>
                <a:cubicBezTo>
                  <a:pt x="344" y="178"/>
                  <a:pt x="337" y="213"/>
                  <a:pt x="317" y="232"/>
                </a:cubicBezTo>
                <a:lnTo>
                  <a:pt x="227" y="317"/>
                </a:lnTo>
                <a:close/>
              </a:path>
            </a:pathLst>
          </a:custGeom>
          <a:solidFill>
            <a:srgbClr val="2B3F4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26" name="TextBox 44"/>
          <p:cNvSpPr txBox="1"/>
          <p:nvPr/>
        </p:nvSpPr>
        <p:spPr>
          <a:xfrm>
            <a:off x="4579042" y="2446748"/>
            <a:ext cx="1949583" cy="287258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r>
              <a:rPr lang="zh-CN" altLang="en-US" sz="2800" b="1" baseline="-3000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活着的人</a:t>
            </a:r>
          </a:p>
        </p:txBody>
      </p:sp>
      <p:sp>
        <p:nvSpPr>
          <p:cNvPr id="27" name="TextBox 44"/>
          <p:cNvSpPr txBox="1"/>
          <p:nvPr/>
        </p:nvSpPr>
        <p:spPr>
          <a:xfrm>
            <a:off x="5754698" y="3931322"/>
            <a:ext cx="1901438" cy="287258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r>
              <a:rPr lang="zh-CN" altLang="en-US" sz="2800" b="1" baseline="-3000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商人</a:t>
            </a:r>
          </a:p>
        </p:txBody>
      </p:sp>
      <p:sp>
        <p:nvSpPr>
          <p:cNvPr id="28" name="TextBox 44"/>
          <p:cNvSpPr txBox="1"/>
          <p:nvPr/>
        </p:nvSpPr>
        <p:spPr>
          <a:xfrm>
            <a:off x="5335772" y="5425920"/>
            <a:ext cx="2457408" cy="287258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r>
              <a:rPr lang="zh-CN" altLang="en-US" sz="2800" b="1" baseline="-3000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做学问的人</a:t>
            </a:r>
          </a:p>
        </p:txBody>
      </p:sp>
      <p:sp>
        <p:nvSpPr>
          <p:cNvPr id="29" name="TextBox 44"/>
          <p:cNvSpPr txBox="1"/>
          <p:nvPr/>
        </p:nvSpPr>
        <p:spPr>
          <a:xfrm>
            <a:off x="1010786" y="2757411"/>
            <a:ext cx="1638529" cy="287258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r>
              <a:rPr lang="zh-CN" altLang="en-US" sz="2800" b="1" baseline="-3000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绝大多数的人</a:t>
            </a:r>
          </a:p>
        </p:txBody>
      </p:sp>
      <p:sp>
        <p:nvSpPr>
          <p:cNvPr id="30" name="TextBox 44"/>
          <p:cNvSpPr txBox="1"/>
          <p:nvPr/>
        </p:nvSpPr>
        <p:spPr>
          <a:xfrm>
            <a:off x="1090989" y="5312264"/>
            <a:ext cx="2457408" cy="287258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r>
              <a:rPr lang="zh-CN" altLang="en-US" sz="2800" b="1" baseline="-3000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无聊的人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305675" y="3751786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791" y="2232441"/>
            <a:ext cx="4339820" cy="33977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33" name="直接连接符 32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第二章：时间与时间管理概述</a:t>
            </a:r>
          </a:p>
        </p:txBody>
      </p:sp>
    </p:spTree>
    <p:extLst>
      <p:ext uri="{BB962C8B-B14F-4D97-AF65-F5344CB8AC3E}">
        <p14:creationId xmlns:p14="http://schemas.microsoft.com/office/powerpoint/2010/main" val="34994603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accel="42000" decel="5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2" accel="42000" decel="5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2" accel="42000" decel="5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8" accel="42000" decel="5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accel="42000" decel="5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89105" y="234237"/>
            <a:ext cx="5068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什么是时间 体会时间</a:t>
            </a:r>
          </a:p>
        </p:txBody>
      </p:sp>
      <p:sp>
        <p:nvSpPr>
          <p:cNvPr id="3" name="矩形 2"/>
          <p:cNvSpPr/>
          <p:nvPr/>
        </p:nvSpPr>
        <p:spPr>
          <a:xfrm>
            <a:off x="1002343" y="1834474"/>
            <a:ext cx="682557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/>
              <a:buChar char="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想要体会：“一年”有多少价值，可以去问一个失败重修的学生；</a:t>
            </a:r>
          </a:p>
          <a:p>
            <a:pPr marL="285750" indent="-285750">
              <a:lnSpc>
                <a:spcPct val="200000"/>
              </a:lnSpc>
              <a:buFont typeface="Wingdings" panose="05000000000000000000"/>
              <a:buChar char="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想要体会“一月”有多少价值，可以去问一个不幸早产的母亲；</a:t>
            </a:r>
          </a:p>
          <a:p>
            <a:pPr marL="285750" indent="-285750">
              <a:lnSpc>
                <a:spcPct val="200000"/>
              </a:lnSpc>
              <a:buFont typeface="Wingdings" panose="05000000000000000000"/>
              <a:buChar char="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想要体会“一周”有多少价值，可以去问一个定期周刊的编辑；</a:t>
            </a:r>
          </a:p>
          <a:p>
            <a:pPr marL="285750" indent="-285750">
              <a:lnSpc>
                <a:spcPct val="200000"/>
              </a:lnSpc>
              <a:buFont typeface="Wingdings" panose="05000000000000000000"/>
              <a:buChar char="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想要体会“一天”有多少价值，可以去问“一闭一睁”的小沈阳；</a:t>
            </a:r>
          </a:p>
          <a:p>
            <a:pPr marL="285750" indent="-285750">
              <a:lnSpc>
                <a:spcPct val="200000"/>
              </a:lnSpc>
              <a:buFont typeface="Wingdings" panose="05000000000000000000"/>
              <a:buChar char="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想要体会“一小时”有多少价值，可以去问一对等待相聚的恋人；</a:t>
            </a:r>
          </a:p>
          <a:p>
            <a:pPr marL="285750" indent="-285750">
              <a:lnSpc>
                <a:spcPct val="200000"/>
              </a:lnSpc>
              <a:buFont typeface="Wingdings" panose="05000000000000000000"/>
              <a:buChar char="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想要体会“一分钟”有多少价值，可以去问一个错过火车得了恋人；</a:t>
            </a:r>
          </a:p>
          <a:p>
            <a:pPr marL="285750" indent="-285750">
              <a:lnSpc>
                <a:spcPct val="200000"/>
              </a:lnSpc>
              <a:buFont typeface="Wingdings" panose="05000000000000000000"/>
              <a:buChar char="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想要体会“一秒钟”有多少价值，可以去问一个死里逃生的幸运儿；</a:t>
            </a:r>
          </a:p>
          <a:p>
            <a:pPr marL="285750" indent="-285750">
              <a:lnSpc>
                <a:spcPct val="200000"/>
              </a:lnSpc>
              <a:buFont typeface="Wingdings" panose="05000000000000000000"/>
              <a:buChar char="ü"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想要体会“一毫秒“有多少价值，可以去问一个错失金牌的运动员。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101" y="1311254"/>
            <a:ext cx="3126124" cy="4717492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第二章：时间与时间管理概述</a:t>
            </a:r>
          </a:p>
        </p:txBody>
      </p:sp>
    </p:spTree>
    <p:extLst>
      <p:ext uri="{BB962C8B-B14F-4D97-AF65-F5344CB8AC3E}">
        <p14:creationId xmlns:p14="http://schemas.microsoft.com/office/powerpoint/2010/main" val="2555393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00259" y="245391"/>
            <a:ext cx="5068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时间有哪些特性</a:t>
            </a: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5173139" y="3184365"/>
            <a:ext cx="2017300" cy="3681601"/>
          </a:xfrm>
          <a:custGeom>
            <a:avLst/>
            <a:gdLst/>
            <a:ahLst/>
            <a:cxnLst>
              <a:cxn ang="0">
                <a:pos x="173" y="908"/>
              </a:cxn>
              <a:cxn ang="0">
                <a:pos x="187" y="613"/>
              </a:cxn>
              <a:cxn ang="0">
                <a:pos x="0" y="357"/>
              </a:cxn>
              <a:cxn ang="0">
                <a:pos x="0" y="357"/>
              </a:cxn>
              <a:cxn ang="0">
                <a:pos x="203" y="547"/>
              </a:cxn>
              <a:cxn ang="0">
                <a:pos x="230" y="0"/>
              </a:cxn>
              <a:cxn ang="0">
                <a:pos x="255" y="237"/>
              </a:cxn>
              <a:cxn ang="0">
                <a:pos x="271" y="439"/>
              </a:cxn>
              <a:cxn ang="0">
                <a:pos x="496" y="295"/>
              </a:cxn>
              <a:cxn ang="0">
                <a:pos x="496" y="295"/>
              </a:cxn>
              <a:cxn ang="0">
                <a:pos x="291" y="500"/>
              </a:cxn>
              <a:cxn ang="0">
                <a:pos x="282" y="660"/>
              </a:cxn>
              <a:cxn ang="0">
                <a:pos x="307" y="905"/>
              </a:cxn>
              <a:cxn ang="0">
                <a:pos x="173" y="908"/>
              </a:cxn>
            </a:cxnLst>
            <a:rect l="0" t="0" r="r" b="b"/>
            <a:pathLst>
              <a:path w="496" h="908">
                <a:moveTo>
                  <a:pt x="173" y="908"/>
                </a:moveTo>
                <a:cubicBezTo>
                  <a:pt x="173" y="908"/>
                  <a:pt x="208" y="680"/>
                  <a:pt x="187" y="613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203" y="547"/>
                  <a:pt x="203" y="547"/>
                  <a:pt x="203" y="547"/>
                </a:cubicBezTo>
                <a:cubicBezTo>
                  <a:pt x="230" y="0"/>
                  <a:pt x="230" y="0"/>
                  <a:pt x="230" y="0"/>
                </a:cubicBezTo>
                <a:cubicBezTo>
                  <a:pt x="255" y="237"/>
                  <a:pt x="255" y="237"/>
                  <a:pt x="255" y="237"/>
                </a:cubicBezTo>
                <a:cubicBezTo>
                  <a:pt x="271" y="439"/>
                  <a:pt x="271" y="439"/>
                  <a:pt x="271" y="439"/>
                </a:cubicBezTo>
                <a:cubicBezTo>
                  <a:pt x="496" y="295"/>
                  <a:pt x="496" y="295"/>
                  <a:pt x="496" y="295"/>
                </a:cubicBezTo>
                <a:cubicBezTo>
                  <a:pt x="496" y="295"/>
                  <a:pt x="496" y="295"/>
                  <a:pt x="496" y="295"/>
                </a:cubicBezTo>
                <a:cubicBezTo>
                  <a:pt x="291" y="500"/>
                  <a:pt x="291" y="500"/>
                  <a:pt x="291" y="500"/>
                </a:cubicBezTo>
                <a:cubicBezTo>
                  <a:pt x="291" y="500"/>
                  <a:pt x="268" y="500"/>
                  <a:pt x="282" y="660"/>
                </a:cubicBezTo>
                <a:cubicBezTo>
                  <a:pt x="295" y="819"/>
                  <a:pt x="307" y="905"/>
                  <a:pt x="307" y="905"/>
                </a:cubicBezTo>
                <a:lnTo>
                  <a:pt x="173" y="90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556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78822" y="2872221"/>
            <a:ext cx="3276080" cy="10078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zh-CN"/>
            </a:defPPr>
            <a:lvl1pPr indent="0" algn="r">
              <a:lnSpc>
                <a:spcPct val="113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任何一项活动都有懒于时间的堆砌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985369" y="251983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不可取代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002585" y="4340624"/>
            <a:ext cx="3033063" cy="7051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zh-CN"/>
            </a:defPPr>
            <a:lvl1pPr indent="0" algn="r">
              <a:lnSpc>
                <a:spcPct val="113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天可补，海可填，南山可移，日月既往，不可复追。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996252" y="398823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不可再生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46306" y="4340624"/>
            <a:ext cx="3367039" cy="7051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algn="r">
              <a:lnSpc>
                <a:spcPct val="113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论愿不愿意，我们都必须浪费时间。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002756" y="3988237"/>
            <a:ext cx="1287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无法节流 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018741" y="2872221"/>
            <a:ext cx="3194604" cy="3735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algn="r">
              <a:lnSpc>
                <a:spcPct val="113000"/>
              </a:lnSpc>
              <a:spcBef>
                <a:spcPts val="0"/>
              </a:spcBef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时间的供给量是固定不变的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 algn="r">
              <a:lnSpc>
                <a:spcPct val="113000"/>
              </a:lnSpc>
              <a:spcBef>
                <a:spcPts val="0"/>
              </a:spcBef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002756" y="251983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无法开源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710476" y="2627515"/>
            <a:ext cx="1113973" cy="1113971"/>
            <a:chOff x="6710476" y="1888212"/>
            <a:chExt cx="1113973" cy="1113971"/>
          </a:xfrm>
          <a:solidFill>
            <a:schemeClr val="accent2"/>
          </a:solidFill>
        </p:grpSpPr>
        <p:sp>
          <p:nvSpPr>
            <p:cNvPr id="35" name="Oval 13"/>
            <p:cNvSpPr/>
            <p:nvPr/>
          </p:nvSpPr>
          <p:spPr>
            <a:xfrm>
              <a:off x="6710476" y="1888212"/>
              <a:ext cx="1113973" cy="11139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B3F46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Group 55"/>
            <p:cNvGrpSpPr/>
            <p:nvPr/>
          </p:nvGrpSpPr>
          <p:grpSpPr>
            <a:xfrm>
              <a:off x="7004202" y="2137989"/>
              <a:ext cx="526521" cy="518164"/>
              <a:chOff x="1587575" y="2265358"/>
              <a:chExt cx="314468" cy="309477"/>
            </a:xfrm>
            <a:grpFill/>
          </p:grpSpPr>
          <p:sp>
            <p:nvSpPr>
              <p:cNvPr id="37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367552" y="2627515"/>
            <a:ext cx="1113973" cy="1113971"/>
            <a:chOff x="4367552" y="1888212"/>
            <a:chExt cx="1113973" cy="1113971"/>
          </a:xfrm>
          <a:solidFill>
            <a:schemeClr val="accent2"/>
          </a:solidFill>
        </p:grpSpPr>
        <p:sp>
          <p:nvSpPr>
            <p:cNvPr id="40" name="Oval 14"/>
            <p:cNvSpPr/>
            <p:nvPr/>
          </p:nvSpPr>
          <p:spPr>
            <a:xfrm>
              <a:off x="4367552" y="1888212"/>
              <a:ext cx="1113973" cy="11139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B3F46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62"/>
            <p:cNvSpPr>
              <a:spLocks noEditPoints="1"/>
            </p:cNvSpPr>
            <p:nvPr/>
          </p:nvSpPr>
          <p:spPr bwMode="auto">
            <a:xfrm>
              <a:off x="4764643" y="2181656"/>
              <a:ext cx="319790" cy="430830"/>
            </a:xfrm>
            <a:custGeom>
              <a:avLst/>
              <a:gdLst>
                <a:gd name="T0" fmla="*/ 108 w 108"/>
                <a:gd name="T1" fmla="*/ 145 h 145"/>
                <a:gd name="T2" fmla="*/ 0 w 108"/>
                <a:gd name="T3" fmla="*/ 145 h 145"/>
                <a:gd name="T4" fmla="*/ 0 w 108"/>
                <a:gd name="T5" fmla="*/ 136 h 145"/>
                <a:gd name="T6" fmla="*/ 13 w 108"/>
                <a:gd name="T7" fmla="*/ 125 h 145"/>
                <a:gd name="T8" fmla="*/ 96 w 108"/>
                <a:gd name="T9" fmla="*/ 125 h 145"/>
                <a:gd name="T10" fmla="*/ 108 w 108"/>
                <a:gd name="T11" fmla="*/ 135 h 145"/>
                <a:gd name="T12" fmla="*/ 108 w 108"/>
                <a:gd name="T13" fmla="*/ 145 h 145"/>
                <a:gd name="T14" fmla="*/ 16 w 108"/>
                <a:gd name="T15" fmla="*/ 116 h 145"/>
                <a:gd name="T16" fmla="*/ 24 w 108"/>
                <a:gd name="T17" fmla="*/ 91 h 145"/>
                <a:gd name="T18" fmla="*/ 85 w 108"/>
                <a:gd name="T19" fmla="*/ 91 h 145"/>
                <a:gd name="T20" fmla="*/ 92 w 108"/>
                <a:gd name="T21" fmla="*/ 116 h 145"/>
                <a:gd name="T22" fmla="*/ 16 w 108"/>
                <a:gd name="T23" fmla="*/ 116 h 145"/>
                <a:gd name="T24" fmla="*/ 28 w 108"/>
                <a:gd name="T25" fmla="*/ 76 h 145"/>
                <a:gd name="T26" fmla="*/ 36 w 108"/>
                <a:gd name="T27" fmla="*/ 51 h 145"/>
                <a:gd name="T28" fmla="*/ 72 w 108"/>
                <a:gd name="T29" fmla="*/ 51 h 145"/>
                <a:gd name="T30" fmla="*/ 80 w 108"/>
                <a:gd name="T31" fmla="*/ 76 h 145"/>
                <a:gd name="T32" fmla="*/ 28 w 108"/>
                <a:gd name="T33" fmla="*/ 76 h 145"/>
                <a:gd name="T34" fmla="*/ 48 w 108"/>
                <a:gd name="T35" fmla="*/ 12 h 145"/>
                <a:gd name="T36" fmla="*/ 60 w 108"/>
                <a:gd name="T37" fmla="*/ 12 h 145"/>
                <a:gd name="T38" fmla="*/ 67 w 108"/>
                <a:gd name="T39" fmla="*/ 37 h 145"/>
                <a:gd name="T40" fmla="*/ 41 w 108"/>
                <a:gd name="T41" fmla="*/ 37 h 145"/>
                <a:gd name="T42" fmla="*/ 48 w 108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rgbClr val="2B3F46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153237" y="2090982"/>
            <a:ext cx="1788893" cy="1788891"/>
            <a:chOff x="5173139" y="1322888"/>
            <a:chExt cx="1788893" cy="1788891"/>
          </a:xfrm>
          <a:solidFill>
            <a:schemeClr val="accent1"/>
          </a:solidFill>
        </p:grpSpPr>
        <p:sp>
          <p:nvSpPr>
            <p:cNvPr id="43" name="Oval 11"/>
            <p:cNvSpPr/>
            <p:nvPr/>
          </p:nvSpPr>
          <p:spPr>
            <a:xfrm>
              <a:off x="5173139" y="1322888"/>
              <a:ext cx="1788893" cy="1788891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2B3F46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7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4" name="Group 47"/>
            <p:cNvGrpSpPr/>
            <p:nvPr/>
          </p:nvGrpSpPr>
          <p:grpSpPr>
            <a:xfrm>
              <a:off x="5744854" y="1812677"/>
              <a:ext cx="645463" cy="809312"/>
              <a:chOff x="5106627" y="2260366"/>
              <a:chExt cx="324452" cy="406813"/>
            </a:xfrm>
            <a:grpFill/>
          </p:grpSpPr>
          <p:sp>
            <p:nvSpPr>
              <p:cNvPr id="45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6339023" y="3495681"/>
            <a:ext cx="1459644" cy="1459644"/>
            <a:chOff x="6339023" y="2756378"/>
            <a:chExt cx="1459644" cy="1459644"/>
          </a:xfrm>
          <a:solidFill>
            <a:schemeClr val="accent2"/>
          </a:solidFill>
        </p:grpSpPr>
        <p:sp>
          <p:nvSpPr>
            <p:cNvPr id="50" name="Oval 12"/>
            <p:cNvSpPr/>
            <p:nvPr/>
          </p:nvSpPr>
          <p:spPr>
            <a:xfrm>
              <a:off x="6339023" y="2756378"/>
              <a:ext cx="1459644" cy="14596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B3F46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21920" rtlCol="0" anchor="ctr"/>
            <a:lstStyle/>
            <a:p>
              <a:pPr algn="ctr"/>
              <a:endParaRPr lang="en-US" sz="4267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Group 101"/>
            <p:cNvGrpSpPr/>
            <p:nvPr/>
          </p:nvGrpSpPr>
          <p:grpSpPr>
            <a:xfrm>
              <a:off x="6726845" y="3144200"/>
              <a:ext cx="684000" cy="684000"/>
              <a:chOff x="6352022" y="2360197"/>
              <a:chExt cx="406813" cy="406813"/>
            </a:xfrm>
            <a:grpFill/>
          </p:grpSpPr>
          <p:sp>
            <p:nvSpPr>
              <p:cNvPr id="52" name="Freeform 39"/>
              <p:cNvSpPr>
                <a:spLocks noEditPoints="1"/>
              </p:cNvSpPr>
              <p:nvPr/>
            </p:nvSpPr>
            <p:spPr bwMode="auto">
              <a:xfrm>
                <a:off x="6352022" y="2360197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 40"/>
              <p:cNvSpPr>
                <a:spLocks noEditPoints="1"/>
              </p:cNvSpPr>
              <p:nvPr/>
            </p:nvSpPr>
            <p:spPr bwMode="auto">
              <a:xfrm>
                <a:off x="6506761" y="2460029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Oval 41"/>
              <p:cNvSpPr>
                <a:spLocks noChangeArrowheads="1"/>
              </p:cNvSpPr>
              <p:nvPr/>
            </p:nvSpPr>
            <p:spPr bwMode="auto">
              <a:xfrm>
                <a:off x="6551685" y="2557365"/>
                <a:ext cx="9983" cy="99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4379103" y="3495681"/>
            <a:ext cx="1459644" cy="1459644"/>
            <a:chOff x="4379103" y="2756378"/>
            <a:chExt cx="1459644" cy="1459644"/>
          </a:xfrm>
          <a:solidFill>
            <a:schemeClr val="accent2"/>
          </a:solidFill>
        </p:grpSpPr>
        <p:sp>
          <p:nvSpPr>
            <p:cNvPr id="56" name="Oval 15"/>
            <p:cNvSpPr/>
            <p:nvPr/>
          </p:nvSpPr>
          <p:spPr>
            <a:xfrm>
              <a:off x="4379103" y="2756378"/>
              <a:ext cx="1459644" cy="14596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B3F46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7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Group 52"/>
            <p:cNvGrpSpPr/>
            <p:nvPr/>
          </p:nvGrpSpPr>
          <p:grpSpPr>
            <a:xfrm>
              <a:off x="4883442" y="3199655"/>
              <a:ext cx="488611" cy="635193"/>
              <a:chOff x="6421904" y="4798576"/>
              <a:chExt cx="299494" cy="389342"/>
            </a:xfrm>
            <a:grpFill/>
          </p:grpSpPr>
          <p:sp>
            <p:nvSpPr>
              <p:cNvPr id="58" name="Freeform 170"/>
              <p:cNvSpPr>
                <a:spLocks/>
              </p:cNvSpPr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171"/>
              <p:cNvSpPr>
                <a:spLocks/>
              </p:cNvSpPr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2B3F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60" name="直接连接符 59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第二章：时间与时间管理概述</a:t>
            </a:r>
          </a:p>
        </p:txBody>
      </p:sp>
    </p:spTree>
    <p:extLst>
      <p:ext uri="{BB962C8B-B14F-4D97-AF65-F5344CB8AC3E}">
        <p14:creationId xmlns:p14="http://schemas.microsoft.com/office/powerpoint/2010/main" val="16578206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89106" y="237293"/>
            <a:ext cx="5068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如何理解时间管理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4" r="35539"/>
          <a:stretch/>
        </p:blipFill>
        <p:spPr>
          <a:xfrm>
            <a:off x="1185659" y="1873812"/>
            <a:ext cx="2181226" cy="25198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6162" y="1730749"/>
            <a:ext cx="54665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海上生明月 天涯共此时</a:t>
            </a:r>
          </a:p>
        </p:txBody>
      </p:sp>
      <p:sp>
        <p:nvSpPr>
          <p:cNvPr id="5" name="矩形 4"/>
          <p:cNvSpPr/>
          <p:nvPr/>
        </p:nvSpPr>
        <p:spPr>
          <a:xfrm>
            <a:off x="4066162" y="2606918"/>
            <a:ext cx="71984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时间如水，静静流泻，它对任何人都是公平的，时间本身没有任何问题</a:t>
            </a:r>
          </a:p>
        </p:txBody>
      </p:sp>
      <p:sp>
        <p:nvSpPr>
          <p:cNvPr id="6" name="矩形 5"/>
          <p:cNvSpPr/>
          <p:nvPr/>
        </p:nvSpPr>
        <p:spPr>
          <a:xfrm>
            <a:off x="4066162" y="3641665"/>
            <a:ext cx="70942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管理的对象不是时间，而是每一个使用时间的人，</a:t>
            </a:r>
            <a:r>
              <a:rPr lang="zh-CN" altLang="en-US" sz="200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其本质就是</a:t>
            </a:r>
            <a:r>
              <a:rPr lang="zh-CN" altLang="en-US" sz="36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自我管理</a:t>
            </a:r>
          </a:p>
        </p:txBody>
      </p:sp>
      <p:sp>
        <p:nvSpPr>
          <p:cNvPr id="7" name="矩形 6"/>
          <p:cNvSpPr/>
          <p:nvPr/>
        </p:nvSpPr>
        <p:spPr>
          <a:xfrm>
            <a:off x="2276272" y="4984188"/>
            <a:ext cx="96187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其目的是：让我们追求幸福生活，</a:t>
            </a:r>
            <a:r>
              <a:rPr lang="zh-CN" altLang="en-US" sz="32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实现人生梦想！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第二章：时间与时间管理概述</a:t>
            </a:r>
          </a:p>
        </p:txBody>
      </p:sp>
    </p:spTree>
    <p:extLst>
      <p:ext uri="{BB962C8B-B14F-4D97-AF65-F5344CB8AC3E}">
        <p14:creationId xmlns:p14="http://schemas.microsoft.com/office/powerpoint/2010/main" val="20949434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25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25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425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92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B3F46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2909" y="1543867"/>
            <a:ext cx="345318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03</a:t>
            </a:r>
            <a:endParaRPr lang="zh-CN" altLang="en-US" sz="23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12278" y="1843553"/>
            <a:ext cx="7109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时间管理的基本原理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63094" y="3214437"/>
            <a:ext cx="54534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一、基本原理 ？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二、效能（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EFFECTIVENESS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三、效率（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EFFICIENCY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四、勤恳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勤奋（</a:t>
            </a:r>
            <a:r>
              <a:rPr lang="en-US" altLang="zh-CN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DILGENCE</a:t>
            </a: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44818734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15000" fill="hold" grpId="0" nodeType="after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accel="23000" fill="hold" grpId="0" nodeType="afterEffect" p14:presetBounceEnd="67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1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accel="23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94506" y="238252"/>
            <a:ext cx="2428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基本原理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19895" y="2170199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一天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926711" y="2345297"/>
            <a:ext cx="24384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=24</a:t>
            </a:r>
            <a:r>
              <a:rPr lang="zh-CN" altLang="en-US" sz="4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955895" y="3195748"/>
            <a:ext cx="31341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=1440</a:t>
            </a:r>
            <a:r>
              <a:rPr lang="zh-CN" altLang="en-US" sz="4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942923" y="4019355"/>
            <a:ext cx="29177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=84600</a:t>
            </a:r>
            <a:r>
              <a:rPr lang="zh-CN" altLang="en-US" sz="4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13242" y="5207089"/>
            <a:ext cx="736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我们应该怎样合理利用这一笔宝贵的财富呢？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2" r="-730"/>
          <a:stretch/>
        </p:blipFill>
        <p:spPr>
          <a:xfrm>
            <a:off x="771524" y="2170200"/>
            <a:ext cx="3281051" cy="2618596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第三章：时间管理的基本原理</a:t>
            </a:r>
          </a:p>
        </p:txBody>
      </p:sp>
    </p:spTree>
    <p:extLst>
      <p:ext uri="{BB962C8B-B14F-4D97-AF65-F5344CB8AC3E}">
        <p14:creationId xmlns:p14="http://schemas.microsoft.com/office/powerpoint/2010/main" val="1399975287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1500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1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2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1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2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  <p:bldP spid="7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357663183"/>
              </p:ext>
            </p:extLst>
          </p:nvPr>
        </p:nvGraphicFramePr>
        <p:xfrm>
          <a:off x="2735352" y="2839027"/>
          <a:ext cx="3585843" cy="3216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2796345733"/>
              </p:ext>
            </p:extLst>
          </p:nvPr>
        </p:nvGraphicFramePr>
        <p:xfrm>
          <a:off x="6448745" y="2839027"/>
          <a:ext cx="3585843" cy="3216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5" descr="E:\仝德志文件，勿删！\03-参考文档\！PPT图片及版面资源\06-PPT精选插图\04-图标\131846CD7C60C4618C061A8D8DAE74CD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88" y="4143338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E:\仝德志文件，勿删！\03-参考文档\！PPT图片及版面资源\06-PPT精选插图\04-图标\12A88677B1352C306D6B7E9CD0A73664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38" y="4075075"/>
            <a:ext cx="1287462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连接符 5"/>
          <p:cNvCxnSpPr/>
          <p:nvPr/>
        </p:nvCxnSpPr>
        <p:spPr>
          <a:xfrm>
            <a:off x="8866188" y="3201950"/>
            <a:ext cx="2466830" cy="0"/>
          </a:xfrm>
          <a:prstGeom prst="line">
            <a:avLst/>
          </a:prstGeom>
          <a:ln w="19050">
            <a:solidFill>
              <a:srgbClr val="2B3F46"/>
            </a:solidFill>
            <a:headEnd type="oval" w="med" len="med"/>
            <a:tailEnd type="oval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9541565" y="4765023"/>
            <a:ext cx="2157412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200"/>
              </a:spcBef>
              <a:spcAft>
                <a:spcPts val="63"/>
              </a:spcAft>
            </a:pPr>
            <a:r>
              <a:rPr lang="zh-CN" altLang="en-US" sz="2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同样的钱</a:t>
            </a:r>
            <a:endParaRPr lang="en-US" altLang="zh-CN" sz="20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ts val="200"/>
              </a:spcBef>
              <a:spcAft>
                <a:spcPts val="63"/>
              </a:spcAft>
            </a:pPr>
            <a:r>
              <a:rPr lang="zh-CN" altLang="en-US" sz="2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买的最多</a:t>
            </a: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8822456" y="2532025"/>
            <a:ext cx="29400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18892" eaLnBrk="1" fontAlgn="auto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defRPr/>
            </a:pPr>
            <a:r>
              <a:rPr lang="zh-CN" altLang="en-US" sz="2000" b="1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买最该买的东西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0034588" y="5824500"/>
            <a:ext cx="1298430" cy="0"/>
          </a:xfrm>
          <a:prstGeom prst="line">
            <a:avLst/>
          </a:prstGeom>
          <a:ln w="19050">
            <a:solidFill>
              <a:srgbClr val="2B3F46"/>
            </a:solidFill>
            <a:headEnd type="oval" w="med" len="med"/>
            <a:tailEnd type="oval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638925" y="2432013"/>
            <a:ext cx="2808288" cy="0"/>
          </a:xfrm>
          <a:prstGeom prst="line">
            <a:avLst/>
          </a:prstGeom>
          <a:ln w="19050">
            <a:solidFill>
              <a:srgbClr val="2B3F46"/>
            </a:solidFill>
            <a:headEnd type="oval" w="med" len="med"/>
            <a:tailEnd type="oval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6677025" y="1822270"/>
            <a:ext cx="24447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3"/>
              </a:spcAft>
            </a:pPr>
            <a:r>
              <a:rPr lang="zh-CN" altLang="en-US" sz="2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不浪费钱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830638" y="2432013"/>
            <a:ext cx="2232025" cy="0"/>
          </a:xfrm>
          <a:prstGeom prst="line">
            <a:avLst/>
          </a:prstGeom>
          <a:ln w="19050">
            <a:solidFill>
              <a:srgbClr val="2B3F46"/>
            </a:solidFill>
            <a:headEnd type="oval" w="med" len="med"/>
            <a:tailEnd type="oval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4043362" y="1838420"/>
            <a:ext cx="2149475" cy="49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3"/>
              </a:spcAft>
            </a:pPr>
            <a:r>
              <a:rPr lang="zh-CN" altLang="en-US" sz="2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不浪费时间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1898073" y="3189250"/>
            <a:ext cx="2004002" cy="0"/>
          </a:xfrm>
          <a:prstGeom prst="line">
            <a:avLst/>
          </a:prstGeom>
          <a:ln w="19050">
            <a:solidFill>
              <a:srgbClr val="2B3F46"/>
            </a:solidFill>
            <a:headEnd type="oval" w="med" len="med"/>
            <a:tailEnd type="oval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1242007" y="2577488"/>
            <a:ext cx="27241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1218892" eaLnBrk="1" fontAlgn="auto" hangingPunct="1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defRPr/>
            </a:pPr>
            <a:r>
              <a:rPr lang="zh-CN" altLang="en-US" sz="2000" b="1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做最该做的事</a:t>
            </a: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995512" y="4626950"/>
            <a:ext cx="2157413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ts val="200"/>
              </a:spcBef>
              <a:spcAft>
                <a:spcPts val="63"/>
              </a:spcAft>
            </a:pPr>
            <a:r>
              <a:rPr lang="zh-CN" altLang="en-US" sz="2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同样时间</a:t>
            </a:r>
            <a:endParaRPr lang="en-US" altLang="zh-CN" sz="20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ts val="200"/>
              </a:spcBef>
              <a:spcAft>
                <a:spcPts val="63"/>
              </a:spcAft>
            </a:pPr>
            <a:r>
              <a:rPr lang="zh-CN" altLang="en-US" sz="2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成果更多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1242007" y="5824500"/>
            <a:ext cx="1432931" cy="0"/>
          </a:xfrm>
          <a:prstGeom prst="line">
            <a:avLst/>
          </a:prstGeom>
          <a:ln w="19050">
            <a:solidFill>
              <a:srgbClr val="2B3F46"/>
            </a:solidFill>
            <a:headEnd type="oval" w="med" len="med"/>
            <a:tailEnd type="oval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6062663" y="2505038"/>
            <a:ext cx="0" cy="2425700"/>
          </a:xfrm>
          <a:prstGeom prst="line">
            <a:avLst/>
          </a:prstGeom>
          <a:ln w="19050">
            <a:solidFill>
              <a:srgbClr val="2B3F46"/>
            </a:solidFill>
            <a:headEnd type="oval" w="med" len="med"/>
            <a:tailEnd type="oval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6638925" y="2505038"/>
            <a:ext cx="0" cy="2425700"/>
          </a:xfrm>
          <a:prstGeom prst="line">
            <a:avLst/>
          </a:prstGeom>
          <a:ln w="19050">
            <a:solidFill>
              <a:srgbClr val="2B3F46"/>
            </a:solidFill>
            <a:headEnd type="oval" w="med" len="med"/>
            <a:tailEnd type="oval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6594321" y="238654"/>
            <a:ext cx="2428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类比分析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第三章：时间管理的基本原理</a:t>
            </a:r>
          </a:p>
        </p:txBody>
      </p:sp>
    </p:spTree>
    <p:extLst>
      <p:ext uri="{BB962C8B-B14F-4D97-AF65-F5344CB8AC3E}">
        <p14:creationId xmlns:p14="http://schemas.microsoft.com/office/powerpoint/2010/main" val="10409743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P spid="7" grpId="0"/>
      <p:bldP spid="8" grpId="0"/>
      <p:bldP spid="11" grpId="0"/>
      <p:bldP spid="13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026624" y="2327146"/>
            <a:ext cx="1726668" cy="1777360"/>
          </a:xfrm>
          <a:custGeom>
            <a:avLst/>
            <a:gdLst>
              <a:gd name="connsiteX0" fmla="*/ 0 w 1189661"/>
              <a:gd name="connsiteY0" fmla="*/ 594831 h 1189661"/>
              <a:gd name="connsiteX1" fmla="*/ 594831 w 1189661"/>
              <a:gd name="connsiteY1" fmla="*/ 0 h 1189661"/>
              <a:gd name="connsiteX2" fmla="*/ 1189662 w 1189661"/>
              <a:gd name="connsiteY2" fmla="*/ 594831 h 1189661"/>
              <a:gd name="connsiteX3" fmla="*/ 594831 w 1189661"/>
              <a:gd name="connsiteY3" fmla="*/ 1189662 h 1189661"/>
              <a:gd name="connsiteX4" fmla="*/ 0 w 1189661"/>
              <a:gd name="connsiteY4" fmla="*/ 594831 h 118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661" h="1189661">
                <a:moveTo>
                  <a:pt x="0" y="594831"/>
                </a:moveTo>
                <a:cubicBezTo>
                  <a:pt x="0" y="266315"/>
                  <a:pt x="266315" y="0"/>
                  <a:pt x="594831" y="0"/>
                </a:cubicBezTo>
                <a:cubicBezTo>
                  <a:pt x="923347" y="0"/>
                  <a:pt x="1189662" y="266315"/>
                  <a:pt x="1189662" y="594831"/>
                </a:cubicBezTo>
                <a:cubicBezTo>
                  <a:pt x="1189662" y="923347"/>
                  <a:pt x="923347" y="1189662"/>
                  <a:pt x="594831" y="1189662"/>
                </a:cubicBezTo>
                <a:cubicBezTo>
                  <a:pt x="266315" y="1189662"/>
                  <a:pt x="0" y="923347"/>
                  <a:pt x="0" y="594831"/>
                </a:cubicBezTo>
                <a:close/>
              </a:path>
            </a:pathLst>
          </a:custGeom>
          <a:solidFill>
            <a:srgbClr val="2B3F46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822" tIns="184382" rIns="184382" bIns="184382" numCol="1" spcCol="1270" anchor="ctr" anchorCtr="0">
            <a:noAutofit/>
          </a:bodyPr>
          <a:lstStyle/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400" b="1" kern="1200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效益</a:t>
            </a:r>
            <a:endParaRPr lang="en-US" sz="4400" b="1" kern="1200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3748756" y="2323244"/>
            <a:ext cx="1726668" cy="1777360"/>
          </a:xfrm>
          <a:custGeom>
            <a:avLst/>
            <a:gdLst>
              <a:gd name="connsiteX0" fmla="*/ 0 w 1189661"/>
              <a:gd name="connsiteY0" fmla="*/ 594831 h 1189661"/>
              <a:gd name="connsiteX1" fmla="*/ 594831 w 1189661"/>
              <a:gd name="connsiteY1" fmla="*/ 0 h 1189661"/>
              <a:gd name="connsiteX2" fmla="*/ 1189662 w 1189661"/>
              <a:gd name="connsiteY2" fmla="*/ 594831 h 1189661"/>
              <a:gd name="connsiteX3" fmla="*/ 594831 w 1189661"/>
              <a:gd name="connsiteY3" fmla="*/ 1189662 h 1189661"/>
              <a:gd name="connsiteX4" fmla="*/ 0 w 1189661"/>
              <a:gd name="connsiteY4" fmla="*/ 594831 h 118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661" h="1189661">
                <a:moveTo>
                  <a:pt x="0" y="594831"/>
                </a:moveTo>
                <a:cubicBezTo>
                  <a:pt x="0" y="266315"/>
                  <a:pt x="266315" y="0"/>
                  <a:pt x="594831" y="0"/>
                </a:cubicBezTo>
                <a:cubicBezTo>
                  <a:pt x="923347" y="0"/>
                  <a:pt x="1189662" y="266315"/>
                  <a:pt x="1189662" y="594831"/>
                </a:cubicBezTo>
                <a:cubicBezTo>
                  <a:pt x="1189662" y="923347"/>
                  <a:pt x="923347" y="1189662"/>
                  <a:pt x="594831" y="1189662"/>
                </a:cubicBezTo>
                <a:cubicBezTo>
                  <a:pt x="266315" y="1189662"/>
                  <a:pt x="0" y="923347"/>
                  <a:pt x="0" y="594831"/>
                </a:cubicBezTo>
                <a:close/>
              </a:path>
            </a:pathLst>
          </a:custGeom>
          <a:solidFill>
            <a:srgbClr val="2B3F46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822" tIns="184382" rIns="184382" bIns="184382" numCol="1" spcCol="1270" anchor="ctr" anchorCtr="0">
            <a:noAutofit/>
          </a:bodyPr>
          <a:lstStyle/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4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效能</a:t>
            </a:r>
            <a:endParaRPr lang="en-US" altLang="zh-CN" sz="44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6606111" y="2310250"/>
            <a:ext cx="1726668" cy="1777360"/>
          </a:xfrm>
          <a:custGeom>
            <a:avLst/>
            <a:gdLst>
              <a:gd name="connsiteX0" fmla="*/ 0 w 1189661"/>
              <a:gd name="connsiteY0" fmla="*/ 594831 h 1189661"/>
              <a:gd name="connsiteX1" fmla="*/ 594831 w 1189661"/>
              <a:gd name="connsiteY1" fmla="*/ 0 h 1189661"/>
              <a:gd name="connsiteX2" fmla="*/ 1189662 w 1189661"/>
              <a:gd name="connsiteY2" fmla="*/ 594831 h 1189661"/>
              <a:gd name="connsiteX3" fmla="*/ 594831 w 1189661"/>
              <a:gd name="connsiteY3" fmla="*/ 1189662 h 1189661"/>
              <a:gd name="connsiteX4" fmla="*/ 0 w 1189661"/>
              <a:gd name="connsiteY4" fmla="*/ 594831 h 118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661" h="1189661">
                <a:moveTo>
                  <a:pt x="0" y="594831"/>
                </a:moveTo>
                <a:cubicBezTo>
                  <a:pt x="0" y="266315"/>
                  <a:pt x="266315" y="0"/>
                  <a:pt x="594831" y="0"/>
                </a:cubicBezTo>
                <a:cubicBezTo>
                  <a:pt x="923347" y="0"/>
                  <a:pt x="1189662" y="266315"/>
                  <a:pt x="1189662" y="594831"/>
                </a:cubicBezTo>
                <a:cubicBezTo>
                  <a:pt x="1189662" y="923347"/>
                  <a:pt x="923347" y="1189662"/>
                  <a:pt x="594831" y="1189662"/>
                </a:cubicBezTo>
                <a:cubicBezTo>
                  <a:pt x="266315" y="1189662"/>
                  <a:pt x="0" y="923347"/>
                  <a:pt x="0" y="594831"/>
                </a:cubicBezTo>
                <a:close/>
              </a:path>
            </a:pathLst>
          </a:custGeom>
          <a:solidFill>
            <a:srgbClr val="2B3F46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822" tIns="184382" rIns="184382" bIns="184382" numCol="1" spcCol="1270" anchor="ctr" anchorCtr="0">
            <a:noAutofit/>
          </a:bodyPr>
          <a:lstStyle/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4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效率</a:t>
            </a:r>
            <a:endParaRPr lang="en-US" altLang="zh-CN" sz="44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750290" y="2749109"/>
            <a:ext cx="1001468" cy="1030869"/>
          </a:xfrm>
          <a:custGeom>
            <a:avLst/>
            <a:gdLst>
              <a:gd name="connsiteX0" fmla="*/ 91460 w 690003"/>
              <a:gd name="connsiteY0" fmla="*/ 142141 h 690003"/>
              <a:gd name="connsiteX1" fmla="*/ 598543 w 690003"/>
              <a:gd name="connsiteY1" fmla="*/ 142141 h 690003"/>
              <a:gd name="connsiteX2" fmla="*/ 598543 w 690003"/>
              <a:gd name="connsiteY2" fmla="*/ 304429 h 690003"/>
              <a:gd name="connsiteX3" fmla="*/ 91460 w 690003"/>
              <a:gd name="connsiteY3" fmla="*/ 304429 h 690003"/>
              <a:gd name="connsiteX4" fmla="*/ 91460 w 690003"/>
              <a:gd name="connsiteY4" fmla="*/ 142141 h 690003"/>
              <a:gd name="connsiteX5" fmla="*/ 91460 w 690003"/>
              <a:gd name="connsiteY5" fmla="*/ 385574 h 690003"/>
              <a:gd name="connsiteX6" fmla="*/ 598543 w 690003"/>
              <a:gd name="connsiteY6" fmla="*/ 385574 h 690003"/>
              <a:gd name="connsiteX7" fmla="*/ 598543 w 690003"/>
              <a:gd name="connsiteY7" fmla="*/ 547862 h 690003"/>
              <a:gd name="connsiteX8" fmla="*/ 91460 w 690003"/>
              <a:gd name="connsiteY8" fmla="*/ 547862 h 690003"/>
              <a:gd name="connsiteX9" fmla="*/ 91460 w 690003"/>
              <a:gd name="connsiteY9" fmla="*/ 385574 h 69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0003" h="690003">
                <a:moveTo>
                  <a:pt x="91460" y="142141"/>
                </a:moveTo>
                <a:lnTo>
                  <a:pt x="598543" y="142141"/>
                </a:lnTo>
                <a:lnTo>
                  <a:pt x="598543" y="304429"/>
                </a:lnTo>
                <a:lnTo>
                  <a:pt x="91460" y="304429"/>
                </a:lnTo>
                <a:lnTo>
                  <a:pt x="91460" y="142141"/>
                </a:lnTo>
                <a:close/>
                <a:moveTo>
                  <a:pt x="91460" y="385574"/>
                </a:moveTo>
                <a:lnTo>
                  <a:pt x="598543" y="385574"/>
                </a:lnTo>
                <a:lnTo>
                  <a:pt x="598543" y="547862"/>
                </a:lnTo>
                <a:lnTo>
                  <a:pt x="91460" y="547862"/>
                </a:lnTo>
                <a:lnTo>
                  <a:pt x="91460" y="385574"/>
                </a:lnTo>
                <a:close/>
              </a:path>
            </a:pathLst>
          </a:custGeom>
          <a:solidFill>
            <a:srgbClr val="2B3F46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60" tIns="142141" rIns="91460" bIns="142141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9502757" y="2216666"/>
            <a:ext cx="1726668" cy="1777360"/>
          </a:xfrm>
          <a:custGeom>
            <a:avLst/>
            <a:gdLst>
              <a:gd name="connsiteX0" fmla="*/ 0 w 1189661"/>
              <a:gd name="connsiteY0" fmla="*/ 594831 h 1189661"/>
              <a:gd name="connsiteX1" fmla="*/ 594831 w 1189661"/>
              <a:gd name="connsiteY1" fmla="*/ 0 h 1189661"/>
              <a:gd name="connsiteX2" fmla="*/ 1189662 w 1189661"/>
              <a:gd name="connsiteY2" fmla="*/ 594831 h 1189661"/>
              <a:gd name="connsiteX3" fmla="*/ 594831 w 1189661"/>
              <a:gd name="connsiteY3" fmla="*/ 1189662 h 1189661"/>
              <a:gd name="connsiteX4" fmla="*/ 0 w 1189661"/>
              <a:gd name="connsiteY4" fmla="*/ 594831 h 118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661" h="1189661">
                <a:moveTo>
                  <a:pt x="0" y="594831"/>
                </a:moveTo>
                <a:cubicBezTo>
                  <a:pt x="0" y="266315"/>
                  <a:pt x="266315" y="0"/>
                  <a:pt x="594831" y="0"/>
                </a:cubicBezTo>
                <a:cubicBezTo>
                  <a:pt x="923347" y="0"/>
                  <a:pt x="1189662" y="266315"/>
                  <a:pt x="1189662" y="594831"/>
                </a:cubicBezTo>
                <a:cubicBezTo>
                  <a:pt x="1189662" y="923347"/>
                  <a:pt x="923347" y="1189662"/>
                  <a:pt x="594831" y="1189662"/>
                </a:cubicBezTo>
                <a:cubicBezTo>
                  <a:pt x="266315" y="1189662"/>
                  <a:pt x="0" y="923347"/>
                  <a:pt x="0" y="594831"/>
                </a:cubicBezTo>
                <a:close/>
              </a:path>
            </a:pathLst>
          </a:custGeom>
          <a:solidFill>
            <a:srgbClr val="2B3F46"/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822" tIns="184382" rIns="184382" bIns="184382" numCol="1" spcCol="1270" anchor="ctr" anchorCtr="0">
            <a:noAutofit/>
          </a:bodyPr>
          <a:lstStyle/>
          <a:p>
            <a:pPr lvl="0" algn="ctr" defTabSz="355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4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勤恳</a:t>
            </a:r>
            <a:endParaRPr lang="en-US" altLang="zh-CN" sz="44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09703" y="4587589"/>
            <a:ext cx="2662818" cy="1059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zh-CN" altLang="en-US" sz="4000" b="1" kern="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效果与</a:t>
            </a:r>
            <a:endParaRPr lang="en-US" altLang="zh-CN" sz="4000" b="1" kern="0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zh-CN" altLang="en-US" sz="4000" b="1" kern="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利益</a:t>
            </a:r>
            <a:endParaRPr lang="zh-CN" altLang="en-US" sz="40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220064" y="4587589"/>
            <a:ext cx="2662818" cy="12280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  <a:defRPr/>
            </a:pPr>
            <a:r>
              <a:rPr lang="zh-CN" altLang="en-US" sz="4000" b="1" kern="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正确的</a:t>
            </a:r>
            <a:endParaRPr lang="en-US" altLang="zh-CN" sz="4000" b="1" kern="0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zh-CN" altLang="en-US" sz="4000" b="1" kern="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事情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138036" y="4557986"/>
            <a:ext cx="2662817" cy="12576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zh-CN" altLang="en-US" sz="4000" b="1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正确的</a:t>
            </a:r>
            <a:endParaRPr lang="en-US" altLang="zh-CN" sz="4000" b="1" dirty="0">
              <a:solidFill>
                <a:srgbClr val="2B3F46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zh-CN" altLang="en-US" sz="4000" b="1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做事</a:t>
            </a:r>
            <a:endParaRPr lang="en-US" sz="4000" b="1" dirty="0">
              <a:solidFill>
                <a:srgbClr val="2B3F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9034682" y="4539995"/>
            <a:ext cx="2662818" cy="11067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zh-CN" altLang="en-US" sz="4400" b="1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充分利</a:t>
            </a:r>
            <a:endParaRPr lang="en-US" altLang="zh-CN" sz="4400" b="1" dirty="0">
              <a:solidFill>
                <a:srgbClr val="2B3F46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zh-CN" altLang="en-US" sz="4400" b="1" dirty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rPr>
              <a:t>用时间</a:t>
            </a:r>
            <a:endParaRPr lang="en-US" sz="4400" b="1" dirty="0">
              <a:solidFill>
                <a:srgbClr val="2B3F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607404" y="2617754"/>
            <a:ext cx="906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rgbClr val="2B3F46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X</a:t>
            </a:r>
            <a:endParaRPr lang="zh-CN" altLang="en-US" sz="7200" b="1" dirty="0">
              <a:solidFill>
                <a:srgbClr val="2B3F46"/>
              </a:solidFill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464759" y="2583597"/>
            <a:ext cx="906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rgbClr val="2B3F46"/>
                </a:solidFill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X</a:t>
            </a:r>
            <a:endParaRPr lang="zh-CN" altLang="en-US" sz="7200" b="1" dirty="0">
              <a:solidFill>
                <a:srgbClr val="2B3F46"/>
              </a:solidFill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sp>
        <p:nvSpPr>
          <p:cNvPr id="24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4960" y="244397"/>
            <a:ext cx="3560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如何进行时间管理</a:t>
            </a:r>
            <a:endParaRPr lang="en-US" altLang="zh-CN" sz="28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第三章：时间管理的基本原理</a:t>
            </a:r>
          </a:p>
        </p:txBody>
      </p:sp>
    </p:spTree>
    <p:extLst>
      <p:ext uri="{BB962C8B-B14F-4D97-AF65-F5344CB8AC3E}">
        <p14:creationId xmlns:p14="http://schemas.microsoft.com/office/powerpoint/2010/main" val="10026826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  <p:bldP spid="8" grpId="0" animBg="1"/>
      <p:bldP spid="11" grpId="0"/>
      <p:bldP spid="14" grpId="0"/>
      <p:bldP spid="17" grpId="0"/>
      <p:bldP spid="20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4517182" y="2327604"/>
            <a:ext cx="3221021" cy="3214052"/>
            <a:chOff x="3934966" y="1053530"/>
            <a:chExt cx="4402963" cy="4392248"/>
          </a:xfrm>
          <a:solidFill>
            <a:srgbClr val="2B3F46"/>
          </a:solidFill>
        </p:grpSpPr>
        <p:sp>
          <p:nvSpPr>
            <p:cNvPr id="3" name="Freeform 9"/>
            <p:cNvSpPr>
              <a:spLocks/>
            </p:cNvSpPr>
            <p:nvPr/>
          </p:nvSpPr>
          <p:spPr bwMode="auto">
            <a:xfrm flipH="1" flipV="1">
              <a:off x="6167410" y="3285370"/>
              <a:ext cx="2159405" cy="2160408"/>
            </a:xfrm>
            <a:custGeom>
              <a:avLst/>
              <a:gdLst>
                <a:gd name="T0" fmla="*/ 2147483647 w 177"/>
                <a:gd name="T1" fmla="*/ 0 h 177"/>
                <a:gd name="T2" fmla="*/ 0 w 177"/>
                <a:gd name="T3" fmla="*/ 2147483647 h 177"/>
                <a:gd name="T4" fmla="*/ 2147483647 w 177"/>
                <a:gd name="T5" fmla="*/ 2147483647 h 177"/>
                <a:gd name="T6" fmla="*/ 2147483647 w 177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7"/>
                <a:gd name="T13" fmla="*/ 0 h 177"/>
                <a:gd name="T14" fmla="*/ 177 w 177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" h="177"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lnTo>
                    <a:pt x="177" y="177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anchor="ctr"/>
            <a:lstStyle/>
            <a:p>
              <a:pPr algn="ctr" defTabSz="91440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Freeform 9">
              <a:hlinkClick r:id="rId2" action="ppaction://hlinkfile"/>
            </p:cNvPr>
            <p:cNvSpPr>
              <a:spLocks/>
            </p:cNvSpPr>
            <p:nvPr/>
          </p:nvSpPr>
          <p:spPr bwMode="auto">
            <a:xfrm flipV="1">
              <a:off x="3934966" y="3269496"/>
              <a:ext cx="2159405" cy="2160408"/>
            </a:xfrm>
            <a:custGeom>
              <a:avLst/>
              <a:gdLst>
                <a:gd name="T0" fmla="*/ 2147483647 w 177"/>
                <a:gd name="T1" fmla="*/ 0 h 177"/>
                <a:gd name="T2" fmla="*/ 0 w 177"/>
                <a:gd name="T3" fmla="*/ 2147483647 h 177"/>
                <a:gd name="T4" fmla="*/ 2147483647 w 177"/>
                <a:gd name="T5" fmla="*/ 2147483647 h 177"/>
                <a:gd name="T6" fmla="*/ 2147483647 w 177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7"/>
                <a:gd name="T13" fmla="*/ 0 h 177"/>
                <a:gd name="T14" fmla="*/ 177 w 177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" h="177"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lnTo>
                    <a:pt x="177" y="177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anchor="ctr"/>
            <a:lstStyle/>
            <a:p>
              <a:pPr algn="ctr" defTabSz="91440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Freeform 9"/>
            <p:cNvSpPr>
              <a:spLocks/>
            </p:cNvSpPr>
            <p:nvPr/>
          </p:nvSpPr>
          <p:spPr bwMode="auto">
            <a:xfrm flipH="1">
              <a:off x="6178524" y="1053530"/>
              <a:ext cx="2159405" cy="2160408"/>
            </a:xfrm>
            <a:custGeom>
              <a:avLst/>
              <a:gdLst>
                <a:gd name="T0" fmla="*/ 2147483647 w 177"/>
                <a:gd name="T1" fmla="*/ 0 h 177"/>
                <a:gd name="T2" fmla="*/ 0 w 177"/>
                <a:gd name="T3" fmla="*/ 2147483647 h 177"/>
                <a:gd name="T4" fmla="*/ 2147483647 w 177"/>
                <a:gd name="T5" fmla="*/ 2147483647 h 177"/>
                <a:gd name="T6" fmla="*/ 2147483647 w 177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7"/>
                <a:gd name="T13" fmla="*/ 0 h 177"/>
                <a:gd name="T14" fmla="*/ 177 w 177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" h="177"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lnTo>
                    <a:pt x="177" y="177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anchor="ctr"/>
            <a:lstStyle/>
            <a:p>
              <a:pPr algn="ctr" defTabSz="91440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3934966" y="1053530"/>
              <a:ext cx="2159405" cy="2160408"/>
            </a:xfrm>
            <a:custGeom>
              <a:avLst/>
              <a:gdLst>
                <a:gd name="T0" fmla="*/ 2147483647 w 177"/>
                <a:gd name="T1" fmla="*/ 0 h 177"/>
                <a:gd name="T2" fmla="*/ 0 w 177"/>
                <a:gd name="T3" fmla="*/ 2147483647 h 177"/>
                <a:gd name="T4" fmla="*/ 2147483647 w 177"/>
                <a:gd name="T5" fmla="*/ 2147483647 h 177"/>
                <a:gd name="T6" fmla="*/ 2147483647 w 177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7"/>
                <a:gd name="T13" fmla="*/ 0 h 177"/>
                <a:gd name="T14" fmla="*/ 177 w 177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" h="177">
                  <a:moveTo>
                    <a:pt x="177" y="0"/>
                  </a:moveTo>
                  <a:cubicBezTo>
                    <a:pt x="79" y="0"/>
                    <a:pt x="0" y="79"/>
                    <a:pt x="0" y="177"/>
                  </a:cubicBezTo>
                  <a:lnTo>
                    <a:pt x="177" y="177"/>
                  </a:lnTo>
                  <a:lnTo>
                    <a:pt x="177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anchor="ctr"/>
            <a:lstStyle/>
            <a:p>
              <a:pPr algn="ctr" defTabSz="91440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rgbClr val="2B3F4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Line 10"/>
          <p:cNvSpPr>
            <a:spLocks noChangeShapeType="1"/>
          </p:cNvSpPr>
          <p:nvPr/>
        </p:nvSpPr>
        <p:spPr bwMode="auto">
          <a:xfrm rot="5400000" flipV="1">
            <a:off x="6141037" y="1535613"/>
            <a:ext cx="0" cy="4811302"/>
          </a:xfrm>
          <a:prstGeom prst="line">
            <a:avLst/>
          </a:prstGeom>
          <a:ln>
            <a:solidFill>
              <a:srgbClr val="2B3F46"/>
            </a:solidFill>
            <a:headEnd type="none" w="med" len="med"/>
            <a:tailEnd type="arrow" w="med" len="med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wrap="none" anchor="ctr"/>
          <a:lstStyle/>
          <a:p>
            <a:pPr defTabSz="121889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2B3F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8540062" y="3657483"/>
            <a:ext cx="105572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紧急</a:t>
            </a: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5033777" y="1663262"/>
            <a:ext cx="1123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</a:t>
            </a:r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4460336" y="3955258"/>
            <a:ext cx="1619540" cy="830997"/>
          </a:xfrm>
          <a:prstGeom prst="rect">
            <a:avLst/>
          </a:prstGeom>
          <a:noFill/>
          <a:ln>
            <a:noFill/>
          </a:ln>
          <a:effectLst>
            <a:prstShdw prst="shdw18" dist="17961" dir="13500000">
              <a:srgbClr val="3399FF">
                <a:gamma/>
                <a:shade val="60000"/>
                <a:invGamma/>
              </a:srgbClr>
            </a:prstShdw>
          </a:effectLst>
          <a:extLst/>
        </p:spPr>
        <p:txBody>
          <a:bodyPr wrap="square">
            <a:spAutoFit/>
          </a:bodyPr>
          <a:lstStyle/>
          <a:p>
            <a:pPr algn="r"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交际应酬</a:t>
            </a:r>
          </a:p>
          <a:p>
            <a:pPr algn="r"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个人爱好</a:t>
            </a:r>
          </a:p>
        </p:txBody>
      </p:sp>
      <p:sp>
        <p:nvSpPr>
          <p:cNvPr id="11" name="Rectangle 37"/>
          <p:cNvSpPr>
            <a:spLocks noChangeArrowheads="1"/>
          </p:cNvSpPr>
          <p:nvPr/>
        </p:nvSpPr>
        <p:spPr bwMode="auto">
          <a:xfrm>
            <a:off x="6181523" y="3960439"/>
            <a:ext cx="1444725" cy="1200329"/>
          </a:xfrm>
          <a:prstGeom prst="rect">
            <a:avLst/>
          </a:prstGeom>
          <a:noFill/>
          <a:ln>
            <a:noFill/>
          </a:ln>
          <a:effectLst>
            <a:prstShdw prst="shdw18" dist="17961" dir="13500000">
              <a:srgbClr val="3399FF">
                <a:gamma/>
                <a:shade val="60000"/>
                <a:invGamma/>
              </a:srgbClr>
            </a:prstShdw>
          </a:effectLst>
          <a:extLst/>
        </p:spPr>
        <p:txBody>
          <a:bodyPr wrap="square">
            <a:spAutoFit/>
          </a:bodyPr>
          <a:lstStyle/>
          <a:p>
            <a:pPr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请示</a:t>
            </a:r>
            <a:endParaRPr lang="en-US" altLang="zh-CN" sz="20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临时会议</a:t>
            </a:r>
            <a:endParaRPr lang="en-US" altLang="zh-CN" sz="20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电话</a:t>
            </a:r>
          </a:p>
        </p:txBody>
      </p:sp>
      <p:sp>
        <p:nvSpPr>
          <p:cNvPr id="12" name="Rectangle 38"/>
          <p:cNvSpPr>
            <a:spLocks noChangeArrowheads="1"/>
          </p:cNvSpPr>
          <p:nvPr/>
        </p:nvSpPr>
        <p:spPr bwMode="auto">
          <a:xfrm>
            <a:off x="4124529" y="2668657"/>
            <a:ext cx="2020366" cy="1200329"/>
          </a:xfrm>
          <a:prstGeom prst="rect">
            <a:avLst/>
          </a:prstGeom>
          <a:noFill/>
          <a:ln>
            <a:noFill/>
          </a:ln>
          <a:effectLst>
            <a:prstShdw prst="shdw18" dist="17961" dir="13500000">
              <a:srgbClr val="3399FF">
                <a:gamma/>
                <a:shade val="60000"/>
                <a:invGamma/>
              </a:srgbClr>
            </a:prstShdw>
          </a:effectLst>
          <a:extLst/>
        </p:spPr>
        <p:txBody>
          <a:bodyPr wrap="square">
            <a:spAutoFit/>
          </a:bodyPr>
          <a:lstStyle/>
          <a:p>
            <a:pPr algn="r"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规划</a:t>
            </a:r>
          </a:p>
          <a:p>
            <a:pPr algn="r"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技能提升</a:t>
            </a:r>
            <a:endParaRPr lang="en-US" altLang="zh-CN" sz="20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建立人际关系</a:t>
            </a:r>
          </a:p>
        </p:txBody>
      </p:sp>
      <p:sp>
        <p:nvSpPr>
          <p:cNvPr id="13" name="Rectangle 39"/>
          <p:cNvSpPr>
            <a:spLocks noChangeArrowheads="1"/>
          </p:cNvSpPr>
          <p:nvPr/>
        </p:nvSpPr>
        <p:spPr bwMode="auto">
          <a:xfrm>
            <a:off x="6157477" y="2664025"/>
            <a:ext cx="1444724" cy="1200329"/>
          </a:xfrm>
          <a:prstGeom prst="rect">
            <a:avLst/>
          </a:prstGeom>
          <a:noFill/>
          <a:ln>
            <a:noFill/>
          </a:ln>
          <a:effectLst>
            <a:prstShdw prst="shdw18" dist="17961" dir="13500000">
              <a:srgbClr val="3399FF">
                <a:gamma/>
                <a:shade val="60000"/>
                <a:invGamma/>
              </a:srgbClr>
            </a:prstShdw>
          </a:effectLst>
          <a:extLst/>
        </p:spPr>
        <p:txBody>
          <a:bodyPr wrap="square">
            <a:spAutoFit/>
          </a:bodyPr>
          <a:lstStyle/>
          <a:p>
            <a:pPr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到期限的计划</a:t>
            </a:r>
            <a:endParaRPr lang="en-US" altLang="zh-CN" sz="20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危机</a:t>
            </a: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V="1">
            <a:off x="6129299" y="1731525"/>
            <a:ext cx="0" cy="4375137"/>
          </a:xfrm>
          <a:prstGeom prst="line">
            <a:avLst/>
          </a:prstGeom>
          <a:ln>
            <a:solidFill>
              <a:srgbClr val="2B3F46"/>
            </a:solidFill>
            <a:headEnd type="none" w="med" len="med"/>
            <a:tailEnd type="arrow" w="med" len="med"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2B3F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Freeform 27"/>
          <p:cNvSpPr>
            <a:spLocks/>
          </p:cNvSpPr>
          <p:nvPr/>
        </p:nvSpPr>
        <p:spPr bwMode="auto">
          <a:xfrm rot="10800000" flipV="1">
            <a:off x="4371829" y="2734493"/>
            <a:ext cx="483240" cy="214773"/>
          </a:xfrm>
          <a:custGeom>
            <a:avLst/>
            <a:gdLst>
              <a:gd name="T0" fmla="*/ 0 w 1905"/>
              <a:gd name="T1" fmla="*/ 2147483647 h 136"/>
              <a:gd name="T2" fmla="*/ 2147483647 w 1905"/>
              <a:gd name="T3" fmla="*/ 0 h 136"/>
              <a:gd name="T4" fmla="*/ 2147483647 w 1905"/>
              <a:gd name="T5" fmla="*/ 0 h 136"/>
              <a:gd name="T6" fmla="*/ 0 60000 65536"/>
              <a:gd name="T7" fmla="*/ 0 60000 65536"/>
              <a:gd name="T8" fmla="*/ 0 60000 65536"/>
              <a:gd name="T9" fmla="*/ 0 w 1905"/>
              <a:gd name="T10" fmla="*/ 0 h 136"/>
              <a:gd name="T11" fmla="*/ 1905 w 1905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2B3F46"/>
            </a:solidFill>
            <a:prstDash val="sysDot"/>
            <a:round/>
            <a:headEnd type="none" w="med" len="med"/>
            <a:tailEnd type="none" w="med" len="med"/>
          </a:ln>
          <a:extLst/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2B3F46"/>
              </a:solidFill>
              <a:latin typeface="+mn-lt"/>
              <a:ea typeface="+mn-ea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1436734" y="2317351"/>
            <a:ext cx="2679933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914400" eaLnBrk="1" hangingPunct="1">
              <a:lnSpc>
                <a:spcPct val="150000"/>
              </a:lnSpc>
              <a:spcBef>
                <a:spcPts val="600"/>
              </a:spcBef>
            </a:pPr>
            <a:r>
              <a:rPr kumimoji="1"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定出时间做</a:t>
            </a:r>
            <a:endParaRPr kumimoji="1" lang="en-US" altLang="zh-CN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>
            <a:off x="4165865" y="2285233"/>
            <a:ext cx="1" cy="1009444"/>
          </a:xfrm>
          <a:prstGeom prst="line">
            <a:avLst/>
          </a:prstGeom>
          <a:noFill/>
          <a:ln w="9525" algn="ctr">
            <a:solidFill>
              <a:srgbClr val="2B3F4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Freeform 27"/>
          <p:cNvSpPr>
            <a:spLocks/>
          </p:cNvSpPr>
          <p:nvPr/>
        </p:nvSpPr>
        <p:spPr bwMode="auto">
          <a:xfrm rot="10800000">
            <a:off x="4371829" y="5127686"/>
            <a:ext cx="610605" cy="231006"/>
          </a:xfrm>
          <a:custGeom>
            <a:avLst/>
            <a:gdLst>
              <a:gd name="T0" fmla="*/ 0 w 1905"/>
              <a:gd name="T1" fmla="*/ 2147483647 h 136"/>
              <a:gd name="T2" fmla="*/ 2147483647 w 1905"/>
              <a:gd name="T3" fmla="*/ 0 h 136"/>
              <a:gd name="T4" fmla="*/ 2147483647 w 1905"/>
              <a:gd name="T5" fmla="*/ 0 h 136"/>
              <a:gd name="T6" fmla="*/ 0 60000 65536"/>
              <a:gd name="T7" fmla="*/ 0 60000 65536"/>
              <a:gd name="T8" fmla="*/ 0 60000 65536"/>
              <a:gd name="T9" fmla="*/ 0 w 1905"/>
              <a:gd name="T10" fmla="*/ 0 h 136"/>
              <a:gd name="T11" fmla="*/ 1905 w 1905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2B3F46"/>
            </a:solidFill>
            <a:prstDash val="sysDot"/>
            <a:round/>
            <a:headEnd type="none" w="med" len="med"/>
            <a:tailEnd type="none" w="med" len="med"/>
          </a:ln>
          <a:extLst/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2B3F46"/>
              </a:solidFill>
              <a:latin typeface="+mn-lt"/>
              <a:ea typeface="+mn-ea"/>
            </a:endParaRPr>
          </a:p>
        </p:txBody>
      </p:sp>
      <p:sp>
        <p:nvSpPr>
          <p:cNvPr id="19" name="Text Box 28"/>
          <p:cNvSpPr txBox="1">
            <a:spLocks noChangeArrowheads="1"/>
          </p:cNvSpPr>
          <p:nvPr/>
        </p:nvSpPr>
        <p:spPr bwMode="auto">
          <a:xfrm>
            <a:off x="1290334" y="5049979"/>
            <a:ext cx="2869057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914400" eaLnBrk="1" hangingPunct="1">
              <a:lnSpc>
                <a:spcPct val="150000"/>
              </a:lnSpc>
              <a:spcBef>
                <a:spcPts val="600"/>
              </a:spcBef>
            </a:pPr>
            <a:r>
              <a:rPr kumimoji="1"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打发时间时做</a:t>
            </a:r>
            <a:endParaRPr kumimoji="1" lang="en-US" altLang="zh-CN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>
            <a:cxnSpLocks noChangeShapeType="1"/>
          </p:cNvCxnSpPr>
          <p:nvPr/>
        </p:nvCxnSpPr>
        <p:spPr bwMode="auto">
          <a:xfrm>
            <a:off x="4236436" y="4970447"/>
            <a:ext cx="1" cy="840867"/>
          </a:xfrm>
          <a:prstGeom prst="line">
            <a:avLst/>
          </a:prstGeom>
          <a:noFill/>
          <a:ln w="9525" algn="ctr">
            <a:solidFill>
              <a:srgbClr val="2B3F4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Freeform 27"/>
          <p:cNvSpPr>
            <a:spLocks/>
          </p:cNvSpPr>
          <p:nvPr/>
        </p:nvSpPr>
        <p:spPr bwMode="auto">
          <a:xfrm rot="10800000" flipH="1" flipV="1">
            <a:off x="7301853" y="2672803"/>
            <a:ext cx="762944" cy="157334"/>
          </a:xfrm>
          <a:custGeom>
            <a:avLst/>
            <a:gdLst>
              <a:gd name="T0" fmla="*/ 0 w 1905"/>
              <a:gd name="T1" fmla="*/ 2147483647 h 136"/>
              <a:gd name="T2" fmla="*/ 2147483647 w 1905"/>
              <a:gd name="T3" fmla="*/ 0 h 136"/>
              <a:gd name="T4" fmla="*/ 2147483647 w 1905"/>
              <a:gd name="T5" fmla="*/ 0 h 136"/>
              <a:gd name="T6" fmla="*/ 0 60000 65536"/>
              <a:gd name="T7" fmla="*/ 0 60000 65536"/>
              <a:gd name="T8" fmla="*/ 0 60000 65536"/>
              <a:gd name="T9" fmla="*/ 0 w 1905"/>
              <a:gd name="T10" fmla="*/ 0 h 136"/>
              <a:gd name="T11" fmla="*/ 1905 w 1905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2B3F46"/>
            </a:solidFill>
            <a:prstDash val="sysDot"/>
            <a:round/>
            <a:headEnd type="none" w="med" len="med"/>
            <a:tailEnd type="none" w="med" len="med"/>
          </a:ln>
          <a:extLst/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2B3F46"/>
              </a:solidFill>
              <a:latin typeface="+mn-lt"/>
              <a:ea typeface="+mn-ea"/>
            </a:endParaRPr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8291563" y="2327604"/>
            <a:ext cx="1956497" cy="5810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34" charset="-127"/>
                <a:ea typeface="굴림" pitchFamily="34" charset="-127"/>
              </a:defRPr>
            </a:lvl9pPr>
          </a:lstStyle>
          <a:p>
            <a:pPr defTabSz="91440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zh-CN" altLang="en-US" sz="2400" b="1" kern="0" dirty="0">
                <a:solidFill>
                  <a:srgbClr val="2B3F46"/>
                </a:solidFill>
                <a:latin typeface="微软雅黑"/>
                <a:ea typeface="微软雅黑"/>
              </a:rPr>
              <a:t>立即去做</a:t>
            </a:r>
            <a:endParaRPr lang="en-US" altLang="zh-CN" sz="2400" b="1" kern="0" dirty="0">
              <a:solidFill>
                <a:srgbClr val="2B3F46"/>
              </a:solidFill>
              <a:latin typeface="微软雅黑"/>
              <a:ea typeface="微软雅黑"/>
            </a:endParaRPr>
          </a:p>
        </p:txBody>
      </p:sp>
      <p:cxnSp>
        <p:nvCxnSpPr>
          <p:cNvPr id="23" name="直接连接符 22"/>
          <p:cNvCxnSpPr>
            <a:cxnSpLocks noChangeShapeType="1"/>
          </p:cNvCxnSpPr>
          <p:nvPr/>
        </p:nvCxnSpPr>
        <p:spPr bwMode="auto">
          <a:xfrm>
            <a:off x="8206826" y="2393923"/>
            <a:ext cx="1" cy="661185"/>
          </a:xfrm>
          <a:prstGeom prst="line">
            <a:avLst/>
          </a:prstGeom>
          <a:noFill/>
          <a:ln w="9525" algn="ctr">
            <a:solidFill>
              <a:srgbClr val="2B3F4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Freeform 27"/>
          <p:cNvSpPr>
            <a:spLocks/>
          </p:cNvSpPr>
          <p:nvPr/>
        </p:nvSpPr>
        <p:spPr bwMode="auto">
          <a:xfrm rot="10800000" flipH="1">
            <a:off x="7356731" y="5042143"/>
            <a:ext cx="762944" cy="237249"/>
          </a:xfrm>
          <a:custGeom>
            <a:avLst/>
            <a:gdLst>
              <a:gd name="T0" fmla="*/ 0 w 1905"/>
              <a:gd name="T1" fmla="*/ 2147483647 h 136"/>
              <a:gd name="T2" fmla="*/ 2147483647 w 1905"/>
              <a:gd name="T3" fmla="*/ 0 h 136"/>
              <a:gd name="T4" fmla="*/ 2147483647 w 1905"/>
              <a:gd name="T5" fmla="*/ 0 h 136"/>
              <a:gd name="T6" fmla="*/ 0 60000 65536"/>
              <a:gd name="T7" fmla="*/ 0 60000 65536"/>
              <a:gd name="T8" fmla="*/ 0 60000 65536"/>
              <a:gd name="T9" fmla="*/ 0 w 1905"/>
              <a:gd name="T10" fmla="*/ 0 h 136"/>
              <a:gd name="T11" fmla="*/ 1905 w 1905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2B3F46"/>
            </a:solidFill>
            <a:prstDash val="sysDot"/>
            <a:round/>
            <a:headEnd type="none" w="med" len="med"/>
            <a:tailEnd type="none" w="med" len="med"/>
          </a:ln>
          <a:extLst/>
        </p:spPr>
        <p:txBody>
          <a:bodyPr wrap="none" anchor="ctr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>
              <a:solidFill>
                <a:srgbClr val="2B3F46"/>
              </a:solidFill>
              <a:latin typeface="+mn-lt"/>
              <a:ea typeface="+mn-ea"/>
            </a:endParaRPr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8318857" y="4857157"/>
            <a:ext cx="2553862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spcBef>
                <a:spcPts val="600"/>
              </a:spcBef>
            </a:pPr>
            <a:r>
              <a:rPr kumimoji="1"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授权别人去做</a:t>
            </a:r>
            <a:endParaRPr kumimoji="1" lang="en-US" altLang="zh-CN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>
            <a:cxnSpLocks noChangeShapeType="1"/>
          </p:cNvCxnSpPr>
          <p:nvPr/>
        </p:nvCxnSpPr>
        <p:spPr bwMode="auto">
          <a:xfrm>
            <a:off x="8291562" y="4827421"/>
            <a:ext cx="1" cy="786356"/>
          </a:xfrm>
          <a:prstGeom prst="line">
            <a:avLst/>
          </a:prstGeom>
          <a:noFill/>
          <a:ln w="9525" algn="ctr">
            <a:solidFill>
              <a:srgbClr val="2B3F4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Rectangle 19"/>
          <p:cNvSpPr>
            <a:spLocks noChangeArrowheads="1"/>
          </p:cNvSpPr>
          <p:nvPr/>
        </p:nvSpPr>
        <p:spPr bwMode="auto">
          <a:xfrm>
            <a:off x="5550213" y="6047349"/>
            <a:ext cx="17274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不重要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2201158" y="3632353"/>
            <a:ext cx="14887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不紧急</a:t>
            </a:r>
          </a:p>
        </p:txBody>
      </p:sp>
      <p:sp>
        <p:nvSpPr>
          <p:cNvPr id="33" name="TextBox 11">
            <a:hlinkClick r:id="rId3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2846" y="367957"/>
            <a:ext cx="3560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效能：四象限分析</a:t>
            </a:r>
            <a:endParaRPr lang="en-US" altLang="zh-CN" sz="28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第三章：时间管理的基本原理</a:t>
            </a:r>
          </a:p>
        </p:txBody>
      </p:sp>
    </p:spTree>
    <p:extLst>
      <p:ext uri="{BB962C8B-B14F-4D97-AF65-F5344CB8AC3E}">
        <p14:creationId xmlns:p14="http://schemas.microsoft.com/office/powerpoint/2010/main" val="28749090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0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5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5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0"/>
                            </p:stCondLst>
                            <p:childTnLst>
                              <p:par>
                                <p:cTn id="9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6" grpId="0"/>
      <p:bldP spid="19" grpId="0"/>
      <p:bldP spid="22" grpId="0"/>
      <p:bldP spid="25" grpId="0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-339448" y="1244217"/>
            <a:ext cx="5970488" cy="3785905"/>
          </a:xfrm>
          <a:prstGeom prst="rect">
            <a:avLst/>
          </a:prstGeom>
          <a:noFill/>
          <a:ln w="57150">
            <a:solidFill>
              <a:srgbClr val="2B3F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1391055"/>
            <a:ext cx="5476672" cy="3472775"/>
          </a:xfrm>
          <a:prstGeom prst="rect">
            <a:avLst/>
          </a:prstGeom>
          <a:solidFill>
            <a:srgbClr val="2B3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980" y="1916348"/>
            <a:ext cx="2801691" cy="294748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48522" y="2354813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pc="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矩形 4"/>
          <p:cNvSpPr/>
          <p:nvPr/>
        </p:nvSpPr>
        <p:spPr>
          <a:xfrm>
            <a:off x="679020" y="3190834"/>
            <a:ext cx="1908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155692" y="1443297"/>
            <a:ext cx="615367" cy="667776"/>
            <a:chOff x="1565275" y="2602163"/>
            <a:chExt cx="720725" cy="782107"/>
          </a:xfrm>
        </p:grpSpPr>
        <p:sp>
          <p:nvSpPr>
            <p:cNvPr id="7" name="矩形 6"/>
            <p:cNvSpPr/>
            <p:nvPr/>
          </p:nvSpPr>
          <p:spPr>
            <a:xfrm>
              <a:off x="1565275" y="2602163"/>
              <a:ext cx="720725" cy="720725"/>
            </a:xfrm>
            <a:prstGeom prst="rect">
              <a:avLst/>
            </a:prstGeom>
            <a:noFill/>
            <a:ln w="38100">
              <a:solidFill>
                <a:srgbClr val="2B3F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anchor="ctr"/>
            <a:lstStyle/>
            <a:p>
              <a:pPr algn="ctr"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2B3F46"/>
                </a:solidFill>
                <a:latin typeface="+mn-ea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715033" y="2627282"/>
              <a:ext cx="422798" cy="756988"/>
            </a:xfrm>
            <a:prstGeom prst="rect">
              <a:avLst/>
            </a:prstGeom>
            <a:noFill/>
          </p:spPr>
          <p:txBody>
            <a:bodyPr wrap="none" lIns="91438" tIns="45719" rIns="91438" bIns="45719">
              <a:spAutoFit/>
            </a:bodyPr>
            <a:lstStyle/>
            <a:p>
              <a:pPr algn="ctr"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rgbClr val="2B3F46"/>
                  </a:solidFill>
                  <a:latin typeface="Impact" panose="020B0806030902050204" pitchFamily="34" charset="0"/>
                </a:rPr>
                <a:t>1</a:t>
              </a:r>
              <a:endParaRPr lang="zh-CN" altLang="en-US" sz="3600" dirty="0">
                <a:solidFill>
                  <a:srgbClr val="2B3F46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904992" y="1550341"/>
            <a:ext cx="3416316" cy="523218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为什么需要时间管理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155692" y="2376613"/>
            <a:ext cx="615367" cy="659403"/>
            <a:chOff x="1565275" y="3865813"/>
            <a:chExt cx="720725" cy="772300"/>
          </a:xfrm>
        </p:grpSpPr>
        <p:sp>
          <p:nvSpPr>
            <p:cNvPr id="11" name="矩形 10"/>
            <p:cNvSpPr/>
            <p:nvPr/>
          </p:nvSpPr>
          <p:spPr>
            <a:xfrm>
              <a:off x="1565275" y="3865813"/>
              <a:ext cx="720725" cy="720725"/>
            </a:xfrm>
            <a:prstGeom prst="rect">
              <a:avLst/>
            </a:prstGeom>
            <a:noFill/>
            <a:ln w="38100">
              <a:solidFill>
                <a:srgbClr val="2B3F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anchor="ctr"/>
            <a:lstStyle/>
            <a:p>
              <a:pPr algn="ctr"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2B3F46"/>
                </a:solidFill>
                <a:latin typeface="+mn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82176" y="3881125"/>
              <a:ext cx="488510" cy="756988"/>
            </a:xfrm>
            <a:prstGeom prst="rect">
              <a:avLst/>
            </a:prstGeom>
            <a:noFill/>
          </p:spPr>
          <p:txBody>
            <a:bodyPr wrap="none" lIns="91438" tIns="45719" rIns="91438" bIns="45719">
              <a:spAutoFit/>
            </a:bodyPr>
            <a:lstStyle/>
            <a:p>
              <a:pPr algn="ctr"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rgbClr val="2B3F46"/>
                  </a:solidFill>
                  <a:latin typeface="Impact" panose="020B0806030902050204" pitchFamily="34" charset="0"/>
                </a:rPr>
                <a:t>2</a:t>
              </a:r>
              <a:endParaRPr lang="zh-CN" altLang="en-US" sz="3600" dirty="0">
                <a:solidFill>
                  <a:srgbClr val="2B3F46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904992" y="2484240"/>
            <a:ext cx="3416316" cy="523218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时间与时间管理概述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155691" y="3287367"/>
            <a:ext cx="615367" cy="667776"/>
            <a:chOff x="1565275" y="5131051"/>
            <a:chExt cx="720725" cy="782107"/>
          </a:xfrm>
        </p:grpSpPr>
        <p:sp>
          <p:nvSpPr>
            <p:cNvPr id="15" name="矩形 14"/>
            <p:cNvSpPr/>
            <p:nvPr/>
          </p:nvSpPr>
          <p:spPr>
            <a:xfrm>
              <a:off x="1565275" y="5131051"/>
              <a:ext cx="720725" cy="719137"/>
            </a:xfrm>
            <a:prstGeom prst="rect">
              <a:avLst/>
            </a:prstGeom>
            <a:noFill/>
            <a:ln w="38100">
              <a:solidFill>
                <a:srgbClr val="2B3F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anchor="ctr"/>
            <a:lstStyle/>
            <a:p>
              <a:pPr algn="ctr"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2B3F46"/>
                </a:solidFill>
                <a:latin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674667" y="5156170"/>
              <a:ext cx="503530" cy="756988"/>
            </a:xfrm>
            <a:prstGeom prst="rect">
              <a:avLst/>
            </a:prstGeom>
            <a:noFill/>
          </p:spPr>
          <p:txBody>
            <a:bodyPr wrap="none" lIns="91438" tIns="45719" rIns="91438" bIns="45719">
              <a:spAutoFit/>
            </a:bodyPr>
            <a:lstStyle/>
            <a:p>
              <a:pPr algn="ctr"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rgbClr val="2B3F46"/>
                  </a:solidFill>
                  <a:latin typeface="Impact" panose="020B0806030902050204" pitchFamily="34" charset="0"/>
                </a:rPr>
                <a:t>3</a:t>
              </a:r>
              <a:endParaRPr lang="zh-CN" altLang="en-US" sz="3600" dirty="0">
                <a:solidFill>
                  <a:srgbClr val="2B3F46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933567" y="3414874"/>
            <a:ext cx="3416316" cy="523218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时间管理的基本原理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155690" y="4220677"/>
            <a:ext cx="615367" cy="658047"/>
            <a:chOff x="1565275" y="5131051"/>
            <a:chExt cx="720725" cy="770713"/>
          </a:xfrm>
        </p:grpSpPr>
        <p:sp>
          <p:nvSpPr>
            <p:cNvPr id="19" name="矩形 18"/>
            <p:cNvSpPr/>
            <p:nvPr/>
          </p:nvSpPr>
          <p:spPr>
            <a:xfrm>
              <a:off x="1565275" y="5131051"/>
              <a:ext cx="720725" cy="719137"/>
            </a:xfrm>
            <a:prstGeom prst="rect">
              <a:avLst/>
            </a:prstGeom>
            <a:noFill/>
            <a:ln w="38100">
              <a:solidFill>
                <a:srgbClr val="2B3F4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anchor="ctr"/>
            <a:lstStyle/>
            <a:p>
              <a:pPr algn="ctr"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2B3F46"/>
                </a:solidFill>
                <a:latin typeface="+mn-ea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83116" y="5144776"/>
              <a:ext cx="486631" cy="756988"/>
            </a:xfrm>
            <a:prstGeom prst="rect">
              <a:avLst/>
            </a:prstGeom>
            <a:noFill/>
          </p:spPr>
          <p:txBody>
            <a:bodyPr wrap="none" lIns="91438" tIns="45719" rIns="91438" bIns="45719">
              <a:spAutoFit/>
            </a:bodyPr>
            <a:lstStyle/>
            <a:p>
              <a:pPr algn="ctr" defTabSz="914377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rgbClr val="2B3F46"/>
                  </a:solidFill>
                  <a:latin typeface="Impact" panose="020B0806030902050204" pitchFamily="34" charset="0"/>
                </a:rPr>
                <a:t>4</a:t>
              </a:r>
              <a:endParaRPr lang="zh-CN" altLang="en-US" sz="3600" dirty="0">
                <a:solidFill>
                  <a:srgbClr val="2B3F46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6933567" y="4345508"/>
            <a:ext cx="3416316" cy="523218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时间管理的具体实施</a:t>
            </a:r>
          </a:p>
        </p:txBody>
      </p:sp>
    </p:spTree>
    <p:extLst>
      <p:ext uri="{BB962C8B-B14F-4D97-AF65-F5344CB8AC3E}">
        <p14:creationId xmlns:p14="http://schemas.microsoft.com/office/powerpoint/2010/main" val="396473964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" presetClass="entr" presetSubtype="4" accel="21000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28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7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46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55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" grpId="0" animBg="1"/>
          <p:bldP spid="4" grpId="0"/>
          <p:bldP spid="5" grpId="0"/>
          <p:bldP spid="9" grpId="0"/>
          <p:bldP spid="13" grpId="0"/>
          <p:bldP spid="17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" presetClass="entr" presetSubtype="4" accel="2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28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7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46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55" presetID="2" presetClass="entr" presetSubtype="8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" grpId="0" animBg="1"/>
          <p:bldP spid="4" grpId="0"/>
          <p:bldP spid="5" grpId="0"/>
          <p:bldP spid="9" grpId="0"/>
          <p:bldP spid="13" grpId="0"/>
          <p:bldP spid="17" grpId="0"/>
          <p:bldP spid="21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/>
          <p:nvPr/>
        </p:nvSpPr>
        <p:spPr>
          <a:xfrm>
            <a:off x="4106328" y="1996087"/>
            <a:ext cx="3579313" cy="3598041"/>
          </a:xfrm>
          <a:prstGeom prst="ellipse">
            <a:avLst/>
          </a:prstGeom>
          <a:noFill/>
          <a:ln w="53975" cmpd="dbl">
            <a:solidFill>
              <a:srgbClr val="2B3F46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800">
              <a:solidFill>
                <a:schemeClr val="bg1"/>
              </a:solidFill>
            </a:endParaRPr>
          </a:p>
        </p:txBody>
      </p:sp>
      <p:grpSp>
        <p:nvGrpSpPr>
          <p:cNvPr id="3" name="Group 15"/>
          <p:cNvGrpSpPr/>
          <p:nvPr/>
        </p:nvGrpSpPr>
        <p:grpSpPr>
          <a:xfrm>
            <a:off x="5346965" y="2921062"/>
            <a:ext cx="1156854" cy="941363"/>
            <a:chOff x="1550139" y="1314466"/>
            <a:chExt cx="509139" cy="414300"/>
          </a:xfrm>
          <a:solidFill>
            <a:srgbClr val="2B3F46"/>
          </a:solidFill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93963" y="1944586"/>
            <a:ext cx="1123656" cy="1130679"/>
            <a:chOff x="4016265" y="1844225"/>
            <a:chExt cx="1123656" cy="1130679"/>
          </a:xfrm>
        </p:grpSpPr>
        <p:sp>
          <p:nvSpPr>
            <p:cNvPr id="8" name="Oval 3"/>
            <p:cNvSpPr/>
            <p:nvPr/>
          </p:nvSpPr>
          <p:spPr>
            <a:xfrm>
              <a:off x="4016265" y="1844225"/>
              <a:ext cx="1123656" cy="1130679"/>
            </a:xfrm>
            <a:prstGeom prst="ellipse">
              <a:avLst/>
            </a:prstGeom>
            <a:solidFill>
              <a:srgbClr val="2B3F4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800">
                <a:solidFill>
                  <a:schemeClr val="bg1"/>
                </a:solidFill>
              </a:endParaRPr>
            </a:p>
          </p:txBody>
        </p:sp>
        <p:grpSp>
          <p:nvGrpSpPr>
            <p:cNvPr id="9" name="Group 19"/>
            <p:cNvGrpSpPr/>
            <p:nvPr/>
          </p:nvGrpSpPr>
          <p:grpSpPr>
            <a:xfrm>
              <a:off x="4306606" y="2126045"/>
              <a:ext cx="619710" cy="526287"/>
              <a:chOff x="2950272" y="1314466"/>
              <a:chExt cx="496661" cy="421788"/>
            </a:xfrm>
            <a:solidFill>
              <a:schemeClr val="bg1"/>
            </a:solidFill>
          </p:grpSpPr>
          <p:sp>
            <p:nvSpPr>
              <p:cNvPr id="10" name="Freeform 12"/>
              <p:cNvSpPr>
                <a:spLocks/>
              </p:cNvSpPr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4" name="Freeform 16"/>
              <p:cNvSpPr>
                <a:spLocks/>
              </p:cNvSpPr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5" name="Freeform 17"/>
              <p:cNvSpPr>
                <a:spLocks/>
              </p:cNvSpPr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3476612" y="3229767"/>
            <a:ext cx="1123656" cy="1130680"/>
            <a:chOff x="3498914" y="3129406"/>
            <a:chExt cx="1123656" cy="1130680"/>
          </a:xfrm>
        </p:grpSpPr>
        <p:sp>
          <p:nvSpPr>
            <p:cNvPr id="17" name="Oval 4"/>
            <p:cNvSpPr/>
            <p:nvPr/>
          </p:nvSpPr>
          <p:spPr>
            <a:xfrm>
              <a:off x="3498914" y="3129406"/>
              <a:ext cx="1123656" cy="1130680"/>
            </a:xfrm>
            <a:prstGeom prst="ellipse">
              <a:avLst/>
            </a:prstGeom>
            <a:solidFill>
              <a:srgbClr val="2B3F4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800">
                <a:solidFill>
                  <a:schemeClr val="bg1"/>
                </a:solidFill>
              </a:endParaRPr>
            </a:p>
          </p:txBody>
        </p:sp>
        <p:grpSp>
          <p:nvGrpSpPr>
            <p:cNvPr id="18" name="Group 26"/>
            <p:cNvGrpSpPr/>
            <p:nvPr/>
          </p:nvGrpSpPr>
          <p:grpSpPr>
            <a:xfrm>
              <a:off x="3754791" y="3419768"/>
              <a:ext cx="582824" cy="573574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19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0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7140201" y="3229767"/>
            <a:ext cx="1123656" cy="1130680"/>
            <a:chOff x="7162503" y="3129406"/>
            <a:chExt cx="1123656" cy="1130680"/>
          </a:xfrm>
        </p:grpSpPr>
        <p:sp>
          <p:nvSpPr>
            <p:cNvPr id="22" name="Oval 7"/>
            <p:cNvSpPr/>
            <p:nvPr/>
          </p:nvSpPr>
          <p:spPr>
            <a:xfrm>
              <a:off x="7162503" y="3129406"/>
              <a:ext cx="1123656" cy="1130680"/>
            </a:xfrm>
            <a:prstGeom prst="ellipse">
              <a:avLst/>
            </a:prstGeom>
            <a:solidFill>
              <a:srgbClr val="2B3F4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800">
                <a:solidFill>
                  <a:schemeClr val="bg1"/>
                </a:solidFill>
              </a:endParaRPr>
            </a:p>
          </p:txBody>
        </p:sp>
        <p:grpSp>
          <p:nvGrpSpPr>
            <p:cNvPr id="23" name="Group 29"/>
            <p:cNvGrpSpPr/>
            <p:nvPr/>
          </p:nvGrpSpPr>
          <p:grpSpPr>
            <a:xfrm>
              <a:off x="7484641" y="3364259"/>
              <a:ext cx="478442" cy="599892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4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5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6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7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993963" y="4580497"/>
            <a:ext cx="1123656" cy="1128338"/>
            <a:chOff x="4016265" y="4480136"/>
            <a:chExt cx="1123656" cy="1128338"/>
          </a:xfrm>
        </p:grpSpPr>
        <p:sp>
          <p:nvSpPr>
            <p:cNvPr id="29" name="Oval 5"/>
            <p:cNvSpPr/>
            <p:nvPr/>
          </p:nvSpPr>
          <p:spPr>
            <a:xfrm>
              <a:off x="4016265" y="4480136"/>
              <a:ext cx="1123656" cy="1128338"/>
            </a:xfrm>
            <a:prstGeom prst="ellipse">
              <a:avLst/>
            </a:prstGeom>
            <a:solidFill>
              <a:srgbClr val="2B3F4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800">
                <a:solidFill>
                  <a:schemeClr val="bg1"/>
                </a:solidFill>
              </a:endParaRPr>
            </a:p>
          </p:txBody>
        </p:sp>
        <p:sp>
          <p:nvSpPr>
            <p:cNvPr id="30" name="Freeform 103"/>
            <p:cNvSpPr>
              <a:spLocks noEditPoints="1"/>
            </p:cNvSpPr>
            <p:nvPr/>
          </p:nvSpPr>
          <p:spPr bwMode="auto">
            <a:xfrm>
              <a:off x="4257382" y="4770414"/>
              <a:ext cx="554806" cy="547783"/>
            </a:xfrm>
            <a:custGeom>
              <a:avLst/>
              <a:gdLst>
                <a:gd name="T0" fmla="*/ 46691 w 113"/>
                <a:gd name="T1" fmla="*/ 43164 h 112"/>
                <a:gd name="T2" fmla="*/ 46691 w 113"/>
                <a:gd name="T3" fmla="*/ 209178 h 112"/>
                <a:gd name="T4" fmla="*/ 163419 w 113"/>
                <a:gd name="T5" fmla="*/ 235740 h 112"/>
                <a:gd name="T6" fmla="*/ 200105 w 113"/>
                <a:gd name="T7" fmla="*/ 272263 h 112"/>
                <a:gd name="T8" fmla="*/ 250131 w 113"/>
                <a:gd name="T9" fmla="*/ 262303 h 112"/>
                <a:gd name="T10" fmla="*/ 250131 w 113"/>
                <a:gd name="T11" fmla="*/ 308787 h 112"/>
                <a:gd name="T12" fmla="*/ 260136 w 113"/>
                <a:gd name="T13" fmla="*/ 322068 h 112"/>
                <a:gd name="T14" fmla="*/ 306827 w 113"/>
                <a:gd name="T15" fmla="*/ 322068 h 112"/>
                <a:gd name="T16" fmla="*/ 303492 w 113"/>
                <a:gd name="T17" fmla="*/ 371872 h 112"/>
                <a:gd name="T18" fmla="*/ 376864 w 113"/>
                <a:gd name="T19" fmla="*/ 371872 h 112"/>
                <a:gd name="T20" fmla="*/ 376864 w 113"/>
                <a:gd name="T21" fmla="*/ 302146 h 112"/>
                <a:gd name="T22" fmla="*/ 236791 w 113"/>
                <a:gd name="T23" fmla="*/ 162694 h 112"/>
                <a:gd name="T24" fmla="*/ 210110 w 113"/>
                <a:gd name="T25" fmla="*/ 43164 h 112"/>
                <a:gd name="T26" fmla="*/ 46691 w 113"/>
                <a:gd name="T27" fmla="*/ 43164 h 112"/>
                <a:gd name="T28" fmla="*/ 56696 w 113"/>
                <a:gd name="T29" fmla="*/ 175975 h 112"/>
                <a:gd name="T30" fmla="*/ 66702 w 113"/>
                <a:gd name="T31" fmla="*/ 66406 h 112"/>
                <a:gd name="T32" fmla="*/ 176759 w 113"/>
                <a:gd name="T33" fmla="*/ 56445 h 112"/>
                <a:gd name="T34" fmla="*/ 56696 w 113"/>
                <a:gd name="T35" fmla="*/ 175975 h 11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3" h="112">
                  <a:moveTo>
                    <a:pt x="14" y="13"/>
                  </a:moveTo>
                  <a:cubicBezTo>
                    <a:pt x="0" y="27"/>
                    <a:pt x="0" y="49"/>
                    <a:pt x="14" y="63"/>
                  </a:cubicBezTo>
                  <a:cubicBezTo>
                    <a:pt x="23" y="72"/>
                    <a:pt x="37" y="75"/>
                    <a:pt x="49" y="71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70" y="74"/>
                    <a:pt x="75" y="79"/>
                  </a:cubicBezTo>
                  <a:cubicBezTo>
                    <a:pt x="79" y="83"/>
                    <a:pt x="76" y="89"/>
                    <a:pt x="75" y="93"/>
                  </a:cubicBezTo>
                  <a:cubicBezTo>
                    <a:pt x="74" y="95"/>
                    <a:pt x="73" y="99"/>
                    <a:pt x="78" y="97"/>
                  </a:cubicBezTo>
                  <a:cubicBezTo>
                    <a:pt x="81" y="96"/>
                    <a:pt x="88" y="92"/>
                    <a:pt x="92" y="97"/>
                  </a:cubicBezTo>
                  <a:cubicBezTo>
                    <a:pt x="97" y="102"/>
                    <a:pt x="91" y="112"/>
                    <a:pt x="91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5" y="37"/>
                    <a:pt x="72" y="23"/>
                    <a:pt x="63" y="13"/>
                  </a:cubicBezTo>
                  <a:cubicBezTo>
                    <a:pt x="49" y="0"/>
                    <a:pt x="27" y="0"/>
                    <a:pt x="14" y="13"/>
                  </a:cubicBezTo>
                  <a:close/>
                  <a:moveTo>
                    <a:pt x="17" y="53"/>
                  </a:moveTo>
                  <a:cubicBezTo>
                    <a:pt x="11" y="43"/>
                    <a:pt x="12" y="29"/>
                    <a:pt x="20" y="20"/>
                  </a:cubicBezTo>
                  <a:cubicBezTo>
                    <a:pt x="29" y="12"/>
                    <a:pt x="43" y="11"/>
                    <a:pt x="53" y="17"/>
                  </a:cubicBezTo>
                  <a:lnTo>
                    <a:pt x="17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690738" y="4580497"/>
            <a:ext cx="1123656" cy="1128338"/>
            <a:chOff x="6713040" y="4480136"/>
            <a:chExt cx="1123656" cy="1128338"/>
          </a:xfrm>
        </p:grpSpPr>
        <p:sp>
          <p:nvSpPr>
            <p:cNvPr id="32" name="Oval 8"/>
            <p:cNvSpPr/>
            <p:nvPr/>
          </p:nvSpPr>
          <p:spPr>
            <a:xfrm>
              <a:off x="6713040" y="4480136"/>
              <a:ext cx="1123656" cy="1128338"/>
            </a:xfrm>
            <a:prstGeom prst="ellipse">
              <a:avLst/>
            </a:prstGeom>
            <a:solidFill>
              <a:srgbClr val="2B3F4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800">
                <a:solidFill>
                  <a:schemeClr val="bg1"/>
                </a:solidFill>
              </a:endParaRPr>
            </a:p>
          </p:txBody>
        </p:sp>
        <p:sp>
          <p:nvSpPr>
            <p:cNvPr id="33" name="Freeform 104"/>
            <p:cNvSpPr>
              <a:spLocks noEditPoints="1"/>
            </p:cNvSpPr>
            <p:nvPr/>
          </p:nvSpPr>
          <p:spPr bwMode="auto">
            <a:xfrm>
              <a:off x="6979908" y="4737640"/>
              <a:ext cx="589920" cy="580556"/>
            </a:xfrm>
            <a:custGeom>
              <a:avLst/>
              <a:gdLst>
                <a:gd name="T0" fmla="*/ 176369 w 120"/>
                <a:gd name="T1" fmla="*/ 116963 h 118"/>
                <a:gd name="T2" fmla="*/ 156402 w 120"/>
                <a:gd name="T3" fmla="*/ 30076 h 118"/>
                <a:gd name="T4" fmla="*/ 69882 w 120"/>
                <a:gd name="T5" fmla="*/ 6684 h 118"/>
                <a:gd name="T6" fmla="*/ 119798 w 120"/>
                <a:gd name="T7" fmla="*/ 56811 h 118"/>
                <a:gd name="T8" fmla="*/ 106487 w 120"/>
                <a:gd name="T9" fmla="*/ 106938 h 118"/>
                <a:gd name="T10" fmla="*/ 56571 w 120"/>
                <a:gd name="T11" fmla="*/ 120305 h 118"/>
                <a:gd name="T12" fmla="*/ 6655 w 120"/>
                <a:gd name="T13" fmla="*/ 70178 h 118"/>
                <a:gd name="T14" fmla="*/ 29949 w 120"/>
                <a:gd name="T15" fmla="*/ 157065 h 118"/>
                <a:gd name="T16" fmla="*/ 119798 w 120"/>
                <a:gd name="T17" fmla="*/ 177116 h 118"/>
                <a:gd name="T18" fmla="*/ 119798 w 120"/>
                <a:gd name="T19" fmla="*/ 177116 h 118"/>
                <a:gd name="T20" fmla="*/ 326115 w 120"/>
                <a:gd name="T21" fmla="*/ 384308 h 118"/>
                <a:gd name="T22" fmla="*/ 356065 w 120"/>
                <a:gd name="T23" fmla="*/ 394333 h 118"/>
                <a:gd name="T24" fmla="*/ 382686 w 120"/>
                <a:gd name="T25" fmla="*/ 384308 h 118"/>
                <a:gd name="T26" fmla="*/ 382686 w 120"/>
                <a:gd name="T27" fmla="*/ 324155 h 118"/>
                <a:gd name="T28" fmla="*/ 176369 w 120"/>
                <a:gd name="T29" fmla="*/ 116963 h 118"/>
                <a:gd name="T30" fmla="*/ 359393 w 120"/>
                <a:gd name="T31" fmla="*/ 377624 h 118"/>
                <a:gd name="T32" fmla="*/ 342754 w 120"/>
                <a:gd name="T33" fmla="*/ 360915 h 118"/>
                <a:gd name="T34" fmla="*/ 359393 w 120"/>
                <a:gd name="T35" fmla="*/ 344206 h 118"/>
                <a:gd name="T36" fmla="*/ 376031 w 120"/>
                <a:gd name="T37" fmla="*/ 360915 h 118"/>
                <a:gd name="T38" fmla="*/ 359393 w 120"/>
                <a:gd name="T39" fmla="*/ 377624 h 1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20" h="118">
                  <a:moveTo>
                    <a:pt x="53" y="35"/>
                  </a:moveTo>
                  <a:cubicBezTo>
                    <a:pt x="56" y="26"/>
                    <a:pt x="54" y="16"/>
                    <a:pt x="47" y="9"/>
                  </a:cubicBezTo>
                  <a:cubicBezTo>
                    <a:pt x="40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40"/>
                    <a:pt x="9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0" y="117"/>
                    <a:pt x="103" y="118"/>
                    <a:pt x="107" y="118"/>
                  </a:cubicBezTo>
                  <a:cubicBezTo>
                    <a:pt x="110" y="118"/>
                    <a:pt x="113" y="117"/>
                    <a:pt x="115" y="115"/>
                  </a:cubicBezTo>
                  <a:cubicBezTo>
                    <a:pt x="120" y="110"/>
                    <a:pt x="120" y="102"/>
                    <a:pt x="115" y="97"/>
                  </a:cubicBezTo>
                  <a:lnTo>
                    <a:pt x="53" y="35"/>
                  </a:lnTo>
                  <a:close/>
                  <a:moveTo>
                    <a:pt x="108" y="113"/>
                  </a:moveTo>
                  <a:cubicBezTo>
                    <a:pt x="105" y="113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ubicBezTo>
                    <a:pt x="110" y="103"/>
                    <a:pt x="113" y="105"/>
                    <a:pt x="113" y="108"/>
                  </a:cubicBezTo>
                  <a:cubicBezTo>
                    <a:pt x="113" y="110"/>
                    <a:pt x="110" y="113"/>
                    <a:pt x="108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90738" y="1944586"/>
            <a:ext cx="1123656" cy="1130679"/>
            <a:chOff x="6713040" y="1844225"/>
            <a:chExt cx="1123656" cy="1130679"/>
          </a:xfrm>
        </p:grpSpPr>
        <p:sp>
          <p:nvSpPr>
            <p:cNvPr id="35" name="Oval 6"/>
            <p:cNvSpPr/>
            <p:nvPr/>
          </p:nvSpPr>
          <p:spPr>
            <a:xfrm>
              <a:off x="6713040" y="1844225"/>
              <a:ext cx="1123656" cy="1130679"/>
            </a:xfrm>
            <a:prstGeom prst="ellipse">
              <a:avLst/>
            </a:prstGeom>
            <a:solidFill>
              <a:srgbClr val="2B3F46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800">
                <a:solidFill>
                  <a:schemeClr val="bg1"/>
                </a:solidFill>
              </a:endParaRPr>
            </a:p>
          </p:txBody>
        </p:sp>
        <p:grpSp>
          <p:nvGrpSpPr>
            <p:cNvPr id="36" name="Group 36"/>
            <p:cNvGrpSpPr/>
            <p:nvPr/>
          </p:nvGrpSpPr>
          <p:grpSpPr>
            <a:xfrm>
              <a:off x="6966904" y="2025159"/>
              <a:ext cx="601920" cy="684947"/>
              <a:chOff x="2927811" y="2108124"/>
              <a:chExt cx="361887" cy="411804"/>
            </a:xfrm>
            <a:solidFill>
              <a:schemeClr val="bg1"/>
            </a:solidFill>
          </p:grpSpPr>
          <p:sp>
            <p:nvSpPr>
              <p:cNvPr id="37" name="Freeform 68"/>
              <p:cNvSpPr>
                <a:spLocks noEditPoints="1"/>
              </p:cNvSpPr>
              <p:nvPr/>
            </p:nvSpPr>
            <p:spPr bwMode="auto">
              <a:xfrm>
                <a:off x="2927811" y="2108124"/>
                <a:ext cx="164722" cy="299494"/>
              </a:xfrm>
              <a:custGeom>
                <a:avLst/>
                <a:gdLst>
                  <a:gd name="T0" fmla="*/ 50 w 50"/>
                  <a:gd name="T1" fmla="*/ 83 h 90"/>
                  <a:gd name="T2" fmla="*/ 50 w 50"/>
                  <a:gd name="T3" fmla="*/ 7 h 90"/>
                  <a:gd name="T4" fmla="*/ 44 w 50"/>
                  <a:gd name="T5" fmla="*/ 0 h 90"/>
                  <a:gd name="T6" fmla="*/ 6 w 50"/>
                  <a:gd name="T7" fmla="*/ 0 h 90"/>
                  <a:gd name="T8" fmla="*/ 0 w 50"/>
                  <a:gd name="T9" fmla="*/ 7 h 90"/>
                  <a:gd name="T10" fmla="*/ 0 w 50"/>
                  <a:gd name="T11" fmla="*/ 83 h 90"/>
                  <a:gd name="T12" fmla="*/ 6 w 50"/>
                  <a:gd name="T13" fmla="*/ 90 h 90"/>
                  <a:gd name="T14" fmla="*/ 44 w 50"/>
                  <a:gd name="T15" fmla="*/ 90 h 90"/>
                  <a:gd name="T16" fmla="*/ 50 w 50"/>
                  <a:gd name="T17" fmla="*/ 83 h 90"/>
                  <a:gd name="T18" fmla="*/ 39 w 50"/>
                  <a:gd name="T19" fmla="*/ 5 h 90"/>
                  <a:gd name="T20" fmla="*/ 41 w 50"/>
                  <a:gd name="T21" fmla="*/ 6 h 90"/>
                  <a:gd name="T22" fmla="*/ 39 w 50"/>
                  <a:gd name="T23" fmla="*/ 8 h 90"/>
                  <a:gd name="T24" fmla="*/ 38 w 50"/>
                  <a:gd name="T25" fmla="*/ 6 h 90"/>
                  <a:gd name="T26" fmla="*/ 39 w 50"/>
                  <a:gd name="T27" fmla="*/ 5 h 90"/>
                  <a:gd name="T28" fmla="*/ 16 w 50"/>
                  <a:gd name="T29" fmla="*/ 5 h 90"/>
                  <a:gd name="T30" fmla="*/ 34 w 50"/>
                  <a:gd name="T31" fmla="*/ 5 h 90"/>
                  <a:gd name="T32" fmla="*/ 34 w 50"/>
                  <a:gd name="T33" fmla="*/ 7 h 90"/>
                  <a:gd name="T34" fmla="*/ 16 w 50"/>
                  <a:gd name="T35" fmla="*/ 7 h 90"/>
                  <a:gd name="T36" fmla="*/ 16 w 50"/>
                  <a:gd name="T37" fmla="*/ 5 h 90"/>
                  <a:gd name="T38" fmla="*/ 5 w 50"/>
                  <a:gd name="T39" fmla="*/ 69 h 90"/>
                  <a:gd name="T40" fmla="*/ 5 w 50"/>
                  <a:gd name="T41" fmla="*/ 11 h 90"/>
                  <a:gd name="T42" fmla="*/ 45 w 50"/>
                  <a:gd name="T43" fmla="*/ 11 h 90"/>
                  <a:gd name="T44" fmla="*/ 45 w 50"/>
                  <a:gd name="T45" fmla="*/ 69 h 90"/>
                  <a:gd name="T46" fmla="*/ 5 w 50"/>
                  <a:gd name="T47" fmla="*/ 69 h 90"/>
                  <a:gd name="T48" fmla="*/ 25 w 50"/>
                  <a:gd name="T49" fmla="*/ 83 h 90"/>
                  <a:gd name="T50" fmla="*/ 21 w 50"/>
                  <a:gd name="T51" fmla="*/ 79 h 90"/>
                  <a:gd name="T52" fmla="*/ 25 w 50"/>
                  <a:gd name="T53" fmla="*/ 75 h 90"/>
                  <a:gd name="T54" fmla="*/ 29 w 50"/>
                  <a:gd name="T55" fmla="*/ 79 h 90"/>
                  <a:gd name="T56" fmla="*/ 25 w 50"/>
                  <a:gd name="T57" fmla="*/ 8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90">
                    <a:moveTo>
                      <a:pt x="50" y="83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3"/>
                      <a:pt x="47" y="0"/>
                      <a:pt x="4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6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7" y="90"/>
                      <a:pt x="50" y="87"/>
                      <a:pt x="50" y="83"/>
                    </a:cubicBezTo>
                    <a:close/>
                    <a:moveTo>
                      <a:pt x="39" y="5"/>
                    </a:moveTo>
                    <a:cubicBezTo>
                      <a:pt x="40" y="5"/>
                      <a:pt x="41" y="5"/>
                      <a:pt x="41" y="6"/>
                    </a:cubicBezTo>
                    <a:cubicBezTo>
                      <a:pt x="41" y="7"/>
                      <a:pt x="40" y="8"/>
                      <a:pt x="39" y="8"/>
                    </a:cubicBezTo>
                    <a:cubicBezTo>
                      <a:pt x="38" y="8"/>
                      <a:pt x="38" y="7"/>
                      <a:pt x="38" y="6"/>
                    </a:cubicBezTo>
                    <a:cubicBezTo>
                      <a:pt x="38" y="5"/>
                      <a:pt x="38" y="5"/>
                      <a:pt x="39" y="5"/>
                    </a:cubicBezTo>
                    <a:close/>
                    <a:moveTo>
                      <a:pt x="16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6" y="7"/>
                      <a:pt x="16" y="7"/>
                      <a:pt x="16" y="7"/>
                    </a:cubicBezTo>
                    <a:lnTo>
                      <a:pt x="16" y="5"/>
                    </a:lnTo>
                    <a:close/>
                    <a:moveTo>
                      <a:pt x="5" y="69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69"/>
                      <a:pt x="45" y="69"/>
                      <a:pt x="45" y="69"/>
                    </a:cubicBezTo>
                    <a:lnTo>
                      <a:pt x="5" y="69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5" y="75"/>
                    </a:cubicBezTo>
                    <a:cubicBezTo>
                      <a:pt x="27" y="75"/>
                      <a:pt x="29" y="77"/>
                      <a:pt x="29" y="79"/>
                    </a:cubicBezTo>
                    <a:cubicBezTo>
                      <a:pt x="29" y="81"/>
                      <a:pt x="27" y="83"/>
                      <a:pt x="2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8" name="Freeform 69"/>
              <p:cNvSpPr>
                <a:spLocks noEditPoints="1"/>
              </p:cNvSpPr>
              <p:nvPr/>
            </p:nvSpPr>
            <p:spPr bwMode="auto">
              <a:xfrm>
                <a:off x="3119985" y="2220434"/>
                <a:ext cx="169713" cy="299494"/>
              </a:xfrm>
              <a:custGeom>
                <a:avLst/>
                <a:gdLst>
                  <a:gd name="T0" fmla="*/ 44 w 51"/>
                  <a:gd name="T1" fmla="*/ 0 h 90"/>
                  <a:gd name="T2" fmla="*/ 7 w 51"/>
                  <a:gd name="T3" fmla="*/ 0 h 90"/>
                  <a:gd name="T4" fmla="*/ 0 w 51"/>
                  <a:gd name="T5" fmla="*/ 7 h 90"/>
                  <a:gd name="T6" fmla="*/ 0 w 51"/>
                  <a:gd name="T7" fmla="*/ 83 h 90"/>
                  <a:gd name="T8" fmla="*/ 7 w 51"/>
                  <a:gd name="T9" fmla="*/ 90 h 90"/>
                  <a:gd name="T10" fmla="*/ 44 w 51"/>
                  <a:gd name="T11" fmla="*/ 90 h 90"/>
                  <a:gd name="T12" fmla="*/ 51 w 51"/>
                  <a:gd name="T13" fmla="*/ 83 h 90"/>
                  <a:gd name="T14" fmla="*/ 51 w 51"/>
                  <a:gd name="T15" fmla="*/ 7 h 90"/>
                  <a:gd name="T16" fmla="*/ 44 w 51"/>
                  <a:gd name="T17" fmla="*/ 0 h 90"/>
                  <a:gd name="T18" fmla="*/ 40 w 51"/>
                  <a:gd name="T19" fmla="*/ 5 h 90"/>
                  <a:gd name="T20" fmla="*/ 42 w 51"/>
                  <a:gd name="T21" fmla="*/ 6 h 90"/>
                  <a:gd name="T22" fmla="*/ 40 w 51"/>
                  <a:gd name="T23" fmla="*/ 8 h 90"/>
                  <a:gd name="T24" fmla="*/ 38 w 51"/>
                  <a:gd name="T25" fmla="*/ 6 h 90"/>
                  <a:gd name="T26" fmla="*/ 40 w 51"/>
                  <a:gd name="T27" fmla="*/ 5 h 90"/>
                  <a:gd name="T28" fmla="*/ 17 w 51"/>
                  <a:gd name="T29" fmla="*/ 5 h 90"/>
                  <a:gd name="T30" fmla="*/ 34 w 51"/>
                  <a:gd name="T31" fmla="*/ 5 h 90"/>
                  <a:gd name="T32" fmla="*/ 34 w 51"/>
                  <a:gd name="T33" fmla="*/ 7 h 90"/>
                  <a:gd name="T34" fmla="*/ 17 w 51"/>
                  <a:gd name="T35" fmla="*/ 7 h 90"/>
                  <a:gd name="T36" fmla="*/ 17 w 51"/>
                  <a:gd name="T37" fmla="*/ 5 h 90"/>
                  <a:gd name="T38" fmla="*/ 26 w 51"/>
                  <a:gd name="T39" fmla="*/ 83 h 90"/>
                  <a:gd name="T40" fmla="*/ 21 w 51"/>
                  <a:gd name="T41" fmla="*/ 79 h 90"/>
                  <a:gd name="T42" fmla="*/ 26 w 51"/>
                  <a:gd name="T43" fmla="*/ 75 h 90"/>
                  <a:gd name="T44" fmla="*/ 30 w 51"/>
                  <a:gd name="T45" fmla="*/ 79 h 90"/>
                  <a:gd name="T46" fmla="*/ 26 w 51"/>
                  <a:gd name="T47" fmla="*/ 83 h 90"/>
                  <a:gd name="T48" fmla="*/ 46 w 51"/>
                  <a:gd name="T49" fmla="*/ 69 h 90"/>
                  <a:gd name="T50" fmla="*/ 5 w 51"/>
                  <a:gd name="T51" fmla="*/ 69 h 90"/>
                  <a:gd name="T52" fmla="*/ 5 w 51"/>
                  <a:gd name="T53" fmla="*/ 11 h 90"/>
                  <a:gd name="T54" fmla="*/ 46 w 51"/>
                  <a:gd name="T55" fmla="*/ 11 h 90"/>
                  <a:gd name="T56" fmla="*/ 46 w 51"/>
                  <a:gd name="T57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" h="90">
                    <a:moveTo>
                      <a:pt x="4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7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8" y="90"/>
                      <a:pt x="51" y="87"/>
                      <a:pt x="51" y="83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lose/>
                    <a:moveTo>
                      <a:pt x="40" y="5"/>
                    </a:moveTo>
                    <a:cubicBezTo>
                      <a:pt x="41" y="5"/>
                      <a:pt x="42" y="5"/>
                      <a:pt x="42" y="6"/>
                    </a:cubicBezTo>
                    <a:cubicBezTo>
                      <a:pt x="42" y="7"/>
                      <a:pt x="41" y="8"/>
                      <a:pt x="40" y="8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8" y="5"/>
                      <a:pt x="39" y="5"/>
                      <a:pt x="40" y="5"/>
                    </a:cubicBezTo>
                    <a:close/>
                    <a:moveTo>
                      <a:pt x="17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5"/>
                    </a:lnTo>
                    <a:close/>
                    <a:moveTo>
                      <a:pt x="26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6" y="75"/>
                    </a:cubicBezTo>
                    <a:cubicBezTo>
                      <a:pt x="28" y="75"/>
                      <a:pt x="30" y="77"/>
                      <a:pt x="30" y="79"/>
                    </a:cubicBezTo>
                    <a:cubicBezTo>
                      <a:pt x="30" y="81"/>
                      <a:pt x="28" y="83"/>
                      <a:pt x="26" y="83"/>
                    </a:cubicBezTo>
                    <a:close/>
                    <a:moveTo>
                      <a:pt x="46" y="69"/>
                    </a:moveTo>
                    <a:cubicBezTo>
                      <a:pt x="5" y="69"/>
                      <a:pt x="5" y="69"/>
                      <a:pt x="5" y="69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3107507" y="2125594"/>
                <a:ext cx="99831" cy="82362"/>
              </a:xfrm>
              <a:custGeom>
                <a:avLst/>
                <a:gdLst>
                  <a:gd name="T0" fmla="*/ 32 w 40"/>
                  <a:gd name="T1" fmla="*/ 33 h 33"/>
                  <a:gd name="T2" fmla="*/ 40 w 40"/>
                  <a:gd name="T3" fmla="*/ 33 h 33"/>
                  <a:gd name="T4" fmla="*/ 40 w 40"/>
                  <a:gd name="T5" fmla="*/ 8 h 33"/>
                  <a:gd name="T6" fmla="*/ 40 w 40"/>
                  <a:gd name="T7" fmla="*/ 0 h 33"/>
                  <a:gd name="T8" fmla="*/ 32 w 40"/>
                  <a:gd name="T9" fmla="*/ 0 h 33"/>
                  <a:gd name="T10" fmla="*/ 0 w 40"/>
                  <a:gd name="T11" fmla="*/ 0 h 33"/>
                  <a:gd name="T12" fmla="*/ 0 w 40"/>
                  <a:gd name="T13" fmla="*/ 8 h 33"/>
                  <a:gd name="T14" fmla="*/ 32 w 40"/>
                  <a:gd name="T15" fmla="*/ 8 h 33"/>
                  <a:gd name="T16" fmla="*/ 32 w 40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3">
                    <a:moveTo>
                      <a:pt x="32" y="33"/>
                    </a:moveTo>
                    <a:lnTo>
                      <a:pt x="40" y="33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2" y="8"/>
                    </a:lnTo>
                    <a:lnTo>
                      <a:pt x="3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3017659" y="2425088"/>
                <a:ext cx="82362" cy="82362"/>
              </a:xfrm>
              <a:custGeom>
                <a:avLst/>
                <a:gdLst>
                  <a:gd name="T0" fmla="*/ 8 w 33"/>
                  <a:gd name="T1" fmla="*/ 0 h 33"/>
                  <a:gd name="T2" fmla="*/ 0 w 33"/>
                  <a:gd name="T3" fmla="*/ 0 h 33"/>
                  <a:gd name="T4" fmla="*/ 0 w 33"/>
                  <a:gd name="T5" fmla="*/ 25 h 33"/>
                  <a:gd name="T6" fmla="*/ 0 w 33"/>
                  <a:gd name="T7" fmla="*/ 33 h 33"/>
                  <a:gd name="T8" fmla="*/ 8 w 33"/>
                  <a:gd name="T9" fmla="*/ 33 h 33"/>
                  <a:gd name="T10" fmla="*/ 33 w 33"/>
                  <a:gd name="T11" fmla="*/ 33 h 33"/>
                  <a:gd name="T12" fmla="*/ 33 w 33"/>
                  <a:gd name="T13" fmla="*/ 25 h 33"/>
                  <a:gd name="T14" fmla="*/ 8 w 33"/>
                  <a:gd name="T15" fmla="*/ 25 h 33"/>
                  <a:gd name="T16" fmla="*/ 8 w 33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8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8" y="33"/>
                    </a:lnTo>
                    <a:lnTo>
                      <a:pt x="33" y="33"/>
                    </a:lnTo>
                    <a:lnTo>
                      <a:pt x="33" y="25"/>
                    </a:lnTo>
                    <a:lnTo>
                      <a:pt x="8" y="2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5124743" y="3903322"/>
            <a:ext cx="1644552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zh-CN" altLang="en-US" sz="32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如何提高效率</a:t>
            </a:r>
            <a:endParaRPr lang="en-US" altLang="zh-CN" sz="32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TextBox 44"/>
          <p:cNvSpPr txBox="1"/>
          <p:nvPr/>
        </p:nvSpPr>
        <p:spPr>
          <a:xfrm>
            <a:off x="2200220" y="2225836"/>
            <a:ext cx="1847165" cy="430887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速度制胜</a:t>
            </a:r>
          </a:p>
        </p:txBody>
      </p:sp>
      <p:sp>
        <p:nvSpPr>
          <p:cNvPr id="47" name="TextBox 44"/>
          <p:cNvSpPr txBox="1"/>
          <p:nvPr/>
        </p:nvSpPr>
        <p:spPr>
          <a:xfrm>
            <a:off x="1212804" y="3598805"/>
            <a:ext cx="2234730" cy="430887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第一次做好</a:t>
            </a:r>
          </a:p>
        </p:txBody>
      </p:sp>
      <p:sp>
        <p:nvSpPr>
          <p:cNvPr id="50" name="TextBox 44"/>
          <p:cNvSpPr txBox="1"/>
          <p:nvPr/>
        </p:nvSpPr>
        <p:spPr>
          <a:xfrm>
            <a:off x="1940312" y="5126228"/>
            <a:ext cx="2017551" cy="430887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高效工具</a:t>
            </a:r>
          </a:p>
        </p:txBody>
      </p:sp>
      <p:sp>
        <p:nvSpPr>
          <p:cNvPr id="53" name="TextBox 44"/>
          <p:cNvSpPr txBox="1"/>
          <p:nvPr/>
        </p:nvSpPr>
        <p:spPr>
          <a:xfrm>
            <a:off x="8056108" y="5111744"/>
            <a:ext cx="2058965" cy="430887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整理整顿</a:t>
            </a:r>
          </a:p>
        </p:txBody>
      </p:sp>
      <p:sp>
        <p:nvSpPr>
          <p:cNvPr id="56" name="TextBox 44"/>
          <p:cNvSpPr txBox="1"/>
          <p:nvPr/>
        </p:nvSpPr>
        <p:spPr>
          <a:xfrm>
            <a:off x="8303810" y="3589160"/>
            <a:ext cx="1811263" cy="430887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简化流程</a:t>
            </a:r>
          </a:p>
        </p:txBody>
      </p:sp>
      <p:sp>
        <p:nvSpPr>
          <p:cNvPr id="59" name="TextBox 44"/>
          <p:cNvSpPr txBox="1"/>
          <p:nvPr/>
        </p:nvSpPr>
        <p:spPr>
          <a:xfrm>
            <a:off x="7788406" y="2162985"/>
            <a:ext cx="2156649" cy="430887"/>
          </a:xfrm>
          <a:prstGeom prst="rect">
            <a:avLst/>
          </a:prstGeom>
          <a:noFill/>
        </p:spPr>
        <p:txBody>
          <a:bodyPr wrap="square" lIns="97021" tIns="0" rIns="97021" bIns="0" rtlCol="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统筹平行</a:t>
            </a:r>
          </a:p>
        </p:txBody>
      </p:sp>
      <p:sp>
        <p:nvSpPr>
          <p:cNvPr id="60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5300" y="241268"/>
            <a:ext cx="3560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如何提高效率</a:t>
            </a:r>
            <a:endParaRPr lang="en-US" altLang="zh-CN" sz="28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第三章：时间管理的基本原理</a:t>
            </a:r>
          </a:p>
        </p:txBody>
      </p:sp>
    </p:spTree>
    <p:extLst>
      <p:ext uri="{BB962C8B-B14F-4D97-AF65-F5344CB8AC3E}">
        <p14:creationId xmlns:p14="http://schemas.microsoft.com/office/powerpoint/2010/main" val="29383473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4843" y="237256"/>
            <a:ext cx="35607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勤劳</a:t>
            </a:r>
            <a:endParaRPr lang="en-US" altLang="zh-CN" sz="28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80983" y="2282314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掌握命运的方法最简单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80983" y="2865863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远离懒惰就可以了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93092" y="4499517"/>
            <a:ext cx="20313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6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en-US" altLang="zh-CN" sz="60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4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的牵引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246533" y="4549696"/>
            <a:ext cx="24929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危机感</a:t>
            </a:r>
            <a:endParaRPr lang="en-US" altLang="zh-CN" sz="60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8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的推促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6125158" y="4560849"/>
            <a:ext cx="0" cy="1631663"/>
          </a:xfrm>
          <a:prstGeom prst="line">
            <a:avLst/>
          </a:prstGeom>
          <a:ln w="5715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578" y="1815176"/>
            <a:ext cx="2482596" cy="21013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336" y="1779171"/>
            <a:ext cx="2570348" cy="2173383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第三章：时间管理的基本原理</a:t>
            </a:r>
          </a:p>
        </p:txBody>
      </p:sp>
    </p:spTree>
    <p:extLst>
      <p:ext uri="{BB962C8B-B14F-4D97-AF65-F5344CB8AC3E}">
        <p14:creationId xmlns:p14="http://schemas.microsoft.com/office/powerpoint/2010/main" val="2747430183"/>
      </p:ext>
    </p:extLst>
  </p:cSld>
  <p:clrMapOvr>
    <a:masterClrMapping/>
  </p:clrMapOvr>
  <p:transition spd="slow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92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B3F46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2909" y="1543867"/>
            <a:ext cx="345318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04</a:t>
            </a:r>
            <a:endParaRPr lang="zh-CN" altLang="en-US" sz="23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12278" y="1843553"/>
            <a:ext cx="7109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时间管理的具体实施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63094" y="3214437"/>
            <a:ext cx="54534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一、事项清单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二、优先排序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三、时间安排及具体实施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四、每晚回顾</a:t>
            </a:r>
          </a:p>
        </p:txBody>
      </p:sp>
    </p:spTree>
    <p:extLst>
      <p:ext uri="{BB962C8B-B14F-4D97-AF65-F5344CB8AC3E}">
        <p14:creationId xmlns:p14="http://schemas.microsoft.com/office/powerpoint/2010/main" val="409776119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15000" fill="hold" grpId="0" nodeType="after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accel="23000" fill="hold" grpId="0" nodeType="afterEffect" p14:presetBounceEnd="67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1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accel="23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4090" y="233225"/>
            <a:ext cx="52589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事项清单 事项清单的来源</a:t>
            </a:r>
            <a:endParaRPr lang="en-US" altLang="zh-CN" sz="28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3740" y="2076013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月/周目标的分解或计划的安排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各种临时插单/紧急任务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已经预约的安排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各种未完成事项（历史累积）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生活/家庭/情感等琐事或安排</a:t>
            </a:r>
          </a:p>
        </p:txBody>
      </p:sp>
      <p:sp>
        <p:nvSpPr>
          <p:cNvPr id="4" name="矩形 3"/>
          <p:cNvSpPr/>
          <p:nvPr/>
        </p:nvSpPr>
        <p:spPr>
          <a:xfrm>
            <a:off x="2777037" y="1176851"/>
            <a:ext cx="7263527" cy="743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每天上班</a:t>
            </a:r>
            <a:r>
              <a:rPr lang="zh-CN" altLang="en-US" sz="32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第一件事</a:t>
            </a:r>
            <a:r>
              <a:rPr lang="zh-CN" altLang="en-US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32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罗列</a:t>
            </a:r>
            <a:r>
              <a:rPr lang="zh-CN" altLang="en-US" sz="240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“待完成”事项清单。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845" y="2076013"/>
            <a:ext cx="3989391" cy="265959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37850" y="5168591"/>
            <a:ext cx="72244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  <a:r>
              <a:rPr lang="en-US" altLang="zh-CN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Notebook、记事本，公司OA系统；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第四章：时间管理的具体实施</a:t>
            </a:r>
          </a:p>
        </p:txBody>
      </p:sp>
    </p:spTree>
    <p:extLst>
      <p:ext uri="{BB962C8B-B14F-4D97-AF65-F5344CB8AC3E}">
        <p14:creationId xmlns:p14="http://schemas.microsoft.com/office/powerpoint/2010/main" val="31677105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4090" y="236629"/>
            <a:ext cx="52589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事项清单</a:t>
            </a:r>
            <a:endParaRPr lang="en-US" altLang="zh-CN" sz="28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6965" y="2527752"/>
            <a:ext cx="50589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临时记录，避免事项的遗漏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预约事项安排到对应的日历日期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临时插单（一般都很重要）根据缓急程度安排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所有新增事项汇总到“待完成”事项清单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0129" y="1569796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临时插单或预约的处理和提醒</a:t>
            </a:r>
          </a:p>
        </p:txBody>
      </p:sp>
      <p:sp>
        <p:nvSpPr>
          <p:cNvPr id="5" name="矩形 4"/>
          <p:cNvSpPr/>
          <p:nvPr/>
        </p:nvSpPr>
        <p:spPr>
          <a:xfrm>
            <a:off x="906965" y="5095436"/>
            <a:ext cx="7589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  <a:r>
              <a:rPr lang="en-US" altLang="zh-CN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Notebook、记事本，公司OA系统；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291" y="1640567"/>
            <a:ext cx="4863492" cy="3242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直接连接符 6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第四章：时间管理的具体实施</a:t>
            </a:r>
          </a:p>
        </p:txBody>
      </p:sp>
    </p:spTree>
    <p:extLst>
      <p:ext uri="{BB962C8B-B14F-4D97-AF65-F5344CB8AC3E}">
        <p14:creationId xmlns:p14="http://schemas.microsoft.com/office/powerpoint/2010/main" val="11867382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50"/>
                            </p:stCondLst>
                            <p:childTnLst>
                              <p:par>
                                <p:cTn id="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4090" y="240644"/>
            <a:ext cx="52589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优先顺序</a:t>
            </a:r>
            <a:endParaRPr lang="en-US" altLang="zh-CN" sz="28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65249" y="1613353"/>
            <a:ext cx="472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将“待完成”清单中与Deadline最接近的事项取出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根据“四象限”模型进行排序和安排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归入每日事项安排表</a:t>
            </a:r>
          </a:p>
        </p:txBody>
      </p:sp>
      <p:sp>
        <p:nvSpPr>
          <p:cNvPr id="4" name="矩形 3"/>
          <p:cNvSpPr/>
          <p:nvPr/>
        </p:nvSpPr>
        <p:spPr>
          <a:xfrm>
            <a:off x="1665249" y="3958142"/>
            <a:ext cx="35702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  <a:r>
              <a:rPr lang="en-US" altLang="zh-CN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每日事项安排表</a:t>
            </a:r>
          </a:p>
        </p:txBody>
      </p:sp>
      <p:sp>
        <p:nvSpPr>
          <p:cNvPr id="5" name="矩形 4"/>
          <p:cNvSpPr/>
          <p:nvPr/>
        </p:nvSpPr>
        <p:spPr>
          <a:xfrm>
            <a:off x="2870489" y="4995075"/>
            <a:ext cx="80842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这一步骤是</a:t>
            </a:r>
            <a:r>
              <a:rPr lang="zh-CN" altLang="en-US" sz="36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  <a:r>
              <a:rPr lang="zh-CN" altLang="en-US" sz="320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，但很多人都没有这样做。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090" y="1936327"/>
            <a:ext cx="3619304" cy="26993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直接连接符 6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第四章：时间管理的具体实施</a:t>
            </a:r>
          </a:p>
        </p:txBody>
      </p:sp>
    </p:spTree>
    <p:extLst>
      <p:ext uri="{BB962C8B-B14F-4D97-AF65-F5344CB8AC3E}">
        <p14:creationId xmlns:p14="http://schemas.microsoft.com/office/powerpoint/2010/main" val="35738478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4090" y="241352"/>
            <a:ext cx="52589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安排与实施</a:t>
            </a:r>
            <a:r>
              <a:rPr lang="en-US" altLang="zh-CN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时间安排</a:t>
            </a:r>
            <a:endParaRPr lang="en-US" altLang="zh-CN" sz="28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02420" y="1852214"/>
            <a:ext cx="4716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将已经排序的事项，进行时间分配（即设置Deadline）;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可以统筹安排的事项，</a:t>
            </a:r>
            <a:endParaRPr lang="en-US" altLang="zh-CN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尽可能统筹安排；</a:t>
            </a:r>
          </a:p>
        </p:txBody>
      </p:sp>
      <p:sp>
        <p:nvSpPr>
          <p:cNvPr id="4" name="矩形 3"/>
          <p:cNvSpPr/>
          <p:nvPr/>
        </p:nvSpPr>
        <p:spPr>
          <a:xfrm>
            <a:off x="1702420" y="4317878"/>
            <a:ext cx="57102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每日事项安排表(同上）；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204" y="1628436"/>
            <a:ext cx="2586376" cy="3902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直接连接符 5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第四章：时间管理的具体实施</a:t>
            </a:r>
          </a:p>
        </p:txBody>
      </p:sp>
    </p:spTree>
    <p:extLst>
      <p:ext uri="{BB962C8B-B14F-4D97-AF65-F5344CB8AC3E}">
        <p14:creationId xmlns:p14="http://schemas.microsoft.com/office/powerpoint/2010/main" val="21376651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4090" y="229134"/>
            <a:ext cx="52589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安排与实施</a:t>
            </a:r>
            <a:r>
              <a:rPr lang="en-US" altLang="zh-CN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具体实施</a:t>
            </a:r>
            <a:endParaRPr lang="en-US" altLang="zh-CN" sz="2800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06740" y="3794301"/>
            <a:ext cx="8671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每天挑战自己，提高效率-增加生命的宽度（亚历山大、李小龙）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琐碎时间/等待时间，充分利用（学习、沟通、思考、休息）</a:t>
            </a:r>
          </a:p>
        </p:txBody>
      </p:sp>
      <p:sp>
        <p:nvSpPr>
          <p:cNvPr id="4" name="矩形 3"/>
          <p:cNvSpPr/>
          <p:nvPr/>
        </p:nvSpPr>
        <p:spPr>
          <a:xfrm>
            <a:off x="1931947" y="5355384"/>
            <a:ext cx="7516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【工具】智能机读书/视频/音频软件/记事本；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4" b="41861"/>
          <a:stretch/>
        </p:blipFill>
        <p:spPr>
          <a:xfrm>
            <a:off x="1813328" y="1562100"/>
            <a:ext cx="7412248" cy="2232201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第四章：时间管理的具体实施</a:t>
            </a:r>
          </a:p>
        </p:txBody>
      </p:sp>
    </p:spTree>
    <p:extLst>
      <p:ext uri="{BB962C8B-B14F-4D97-AF65-F5344CB8AC3E}">
        <p14:creationId xmlns:p14="http://schemas.microsoft.com/office/powerpoint/2010/main" val="41278601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4090" y="230408"/>
            <a:ext cx="52589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每晚回顾</a:t>
            </a:r>
            <a:r>
              <a:rPr lang="en-US" altLang="zh-CN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效果检视</a:t>
            </a:r>
            <a:endParaRPr lang="en-US" altLang="zh-CN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17068" y="184021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当天工作按照效能四象限归类；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检视自己的时间管理状况，及时调整；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不断进步，直到形成习惯；</a:t>
            </a:r>
          </a:p>
        </p:txBody>
      </p:sp>
      <p:sp>
        <p:nvSpPr>
          <p:cNvPr id="4" name="矩形 3"/>
          <p:cNvSpPr/>
          <p:nvPr/>
        </p:nvSpPr>
        <p:spPr>
          <a:xfrm>
            <a:off x="1451063" y="3833445"/>
            <a:ext cx="4964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【工具】A4纸/白板/标签纸；</a:t>
            </a:r>
          </a:p>
        </p:txBody>
      </p:sp>
      <p:sp>
        <p:nvSpPr>
          <p:cNvPr id="5" name="矩形 4"/>
          <p:cNvSpPr/>
          <p:nvPr/>
        </p:nvSpPr>
        <p:spPr>
          <a:xfrm>
            <a:off x="2434503" y="4925197"/>
            <a:ext cx="6789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理想状态：80%时间 </a:t>
            </a:r>
            <a:r>
              <a:rPr lang="zh-CN" altLang="en-US" sz="32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重要且不紧急的事情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8"/>
          <a:stretch/>
        </p:blipFill>
        <p:spPr>
          <a:xfrm>
            <a:off x="7981950" y="2034143"/>
            <a:ext cx="2499144" cy="1996838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第四章：时间管理的具体实施</a:t>
            </a:r>
          </a:p>
        </p:txBody>
      </p:sp>
    </p:spTree>
    <p:extLst>
      <p:ext uri="{BB962C8B-B14F-4D97-AF65-F5344CB8AC3E}">
        <p14:creationId xmlns:p14="http://schemas.microsoft.com/office/powerpoint/2010/main" val="21197650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hlinkClick r:id="rId2" action="ppaction://hlinkpres?slideindex=1&amp;slidetitle="/>
          </p:cNvPr>
          <p:cNvSpPr txBox="1">
            <a:spLocks noChangeArrowheads="1"/>
          </p:cNvSpPr>
          <p:nvPr/>
        </p:nvSpPr>
        <p:spPr bwMode="auto">
          <a:xfrm>
            <a:off x="6594090" y="233143"/>
            <a:ext cx="52589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每晚回顾</a:t>
            </a:r>
            <a:r>
              <a:rPr lang="en-US" altLang="zh-CN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清单整理</a:t>
            </a:r>
            <a:endParaRPr lang="en-US" altLang="zh-CN" b="1" dirty="0">
              <a:solidFill>
                <a:srgbClr val="2B3F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31795" y="170256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每天晚上/每周结束时整理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完成的工作划掉/删除（OA系统中保留）；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新增工作加入待完成清单；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可明确日期的事项，放入对应的日历项；</a:t>
            </a:r>
          </a:p>
        </p:txBody>
      </p:sp>
      <p:sp>
        <p:nvSpPr>
          <p:cNvPr id="4" name="矩形 3"/>
          <p:cNvSpPr/>
          <p:nvPr/>
        </p:nvSpPr>
        <p:spPr>
          <a:xfrm>
            <a:off x="1523551" y="4440129"/>
            <a:ext cx="6169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  <a:r>
              <a:rPr lang="en-US" altLang="zh-CN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NOTEBOOK,记事本、各种日历；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243" y="1874217"/>
            <a:ext cx="3340558" cy="2567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直接连接符 5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第四章：时间管理的具体实施</a:t>
            </a:r>
          </a:p>
        </p:txBody>
      </p:sp>
    </p:spTree>
    <p:extLst>
      <p:ext uri="{BB962C8B-B14F-4D97-AF65-F5344CB8AC3E}">
        <p14:creationId xmlns:p14="http://schemas.microsoft.com/office/powerpoint/2010/main" val="38893168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92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-1"/>
            <a:ext cx="12192000" cy="6858000"/>
          </a:xfrm>
          <a:prstGeom prst="rect">
            <a:avLst/>
          </a:prstGeom>
          <a:solidFill>
            <a:srgbClr val="2B3F46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11275" y="1563324"/>
            <a:ext cx="2994731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01</a:t>
            </a:r>
            <a:endParaRPr lang="zh-CN" altLang="en-US" sz="23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12278" y="1843553"/>
            <a:ext cx="7109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为什么需要时间管理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63094" y="2873963"/>
            <a:ext cx="5453401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时间是我们唯一对每个人都公平的资源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做好时间管理，不再因虚度光阴而悔恨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做好时间管理，也是一个人能力的体现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做好时间管理，是实现人生规划的保证</a:t>
            </a:r>
          </a:p>
        </p:txBody>
      </p:sp>
    </p:spTree>
    <p:extLst>
      <p:ext uri="{BB962C8B-B14F-4D97-AF65-F5344CB8AC3E}">
        <p14:creationId xmlns:p14="http://schemas.microsoft.com/office/powerpoint/2010/main" val="4255486538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15000" fill="hold" grpId="0" nodeType="after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accel="23000" fill="hold" grpId="0" nodeType="afterEffect" p14:presetBounceEnd="67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1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accel="23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F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645" y="817122"/>
            <a:ext cx="5677356" cy="597278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51392" y="2385923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谢谢欣赏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67977" y="3786268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人力资源部培训课程</a:t>
            </a:r>
          </a:p>
        </p:txBody>
      </p:sp>
      <p:pic>
        <p:nvPicPr>
          <p:cNvPr id="5" name="Picture 2" descr="PPECLOGO-eff-0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163" y="2274888"/>
            <a:ext cx="10604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PPECLOGO-eff-0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25" y="2235200"/>
            <a:ext cx="9826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PPECLOGO-eff-0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836613"/>
            <a:ext cx="301307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PPECLOGO-eff-0-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3159125"/>
            <a:ext cx="523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PPECLOGO-eff-0-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725" y="2292350"/>
            <a:ext cx="40005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PPECLOGO-eff-0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269" y="1943824"/>
            <a:ext cx="9810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PPECLOGO-eff-5-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925" y="2595563"/>
            <a:ext cx="147796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PPECLOGO-eff-5-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571" y="4021931"/>
            <a:ext cx="1833562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 descr="PPECLOGO-eff-5-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563" y="2114550"/>
            <a:ext cx="1116012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 descr="PPECLOGO-eff-0-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6463" y="3013075"/>
            <a:ext cx="520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 descr="PPECLOGO-eff-0-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988" y="1754188"/>
            <a:ext cx="522287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PPECLOGO-eff2-1-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786" y="2204238"/>
            <a:ext cx="16986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5" descr="PPECLOGO-eff2-1-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2174875"/>
            <a:ext cx="4365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6" descr="PPECLOGO-eff2-1-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725" y="2714625"/>
            <a:ext cx="7032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7" descr="PPECLOGO-eff2-1-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863" y="2298700"/>
            <a:ext cx="36036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8" descr="PPECLOGO-eff2-1-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2835275"/>
            <a:ext cx="282575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823" y="3709976"/>
            <a:ext cx="5903913" cy="1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33335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 L -0.25 0  E" pathEditMode="relative" rAng="0" ptsTypes="">
                                          <p:cBhvr>
                                            <p:cTn id="39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6 3.33333E-6 L -0.31632 3.33333E-6 " pathEditMode="relative" rAng="0" ptsTypes="AA">
                                          <p:cBhvr>
                                            <p:cTn id="41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8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504 -1.85185E-6 L -0.46684 -1.85185E-6 " pathEditMode="relative" rAng="0" ptsTypes="AA">
                                          <p:cBhvr>
                                            <p:cTn id="43" dur="3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1.11111E-6 L -0.19531 1.11111E-6 " pathEditMode="relative" rAng="0" ptsTypes="AA">
                                          <p:cBhvr>
                                            <p:cTn id="45" dur="3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77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2.59259E-6 L -0.43594 2.59259E-6 " pathEditMode="relative" rAng="0" ptsTypes="AA">
                                          <p:cBhvr>
                                            <p:cTn id="47" dur="3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8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5556E-6 -1.85185E-6 L -0.33577 -1.85185E-6 " pathEditMode="relative" rAng="0" ptsTypes="AA">
                                          <p:cBhvr>
                                            <p:cTn id="49" dur="3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78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0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1.85185E-6 L -0.57188 -1.85185E-6 " pathEditMode="relative" rAng="0" ptsTypes="AA">
                                          <p:cBhvr>
                                            <p:cTn id="51" dur="3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1.85185E-6 L -0.57188 -1.85185E-6 " pathEditMode="relative" rAng="0" ptsTypes="AA">
                                          <p:cBhvr>
                                            <p:cTn id="53" dur="3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2.59259E-6 L 0.43906 2.59259E-6 " pathEditMode="relative" rAng="0" ptsTypes="AA">
                                          <p:cBhvr>
                                            <p:cTn id="55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94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38889E-6 2.96296E-6 L 0.62813 2.96296E-6 " pathEditMode="relative" rAng="0" ptsTypes="AA">
                                          <p:cBhvr>
                                            <p:cTn id="57" dur="3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4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2.96296E-6 L 0.42465 -2.96296E-6 " pathEditMode="relative" rAng="0" ptsTypes="AA">
                                          <p:cBhvr>
                                            <p:cTn id="59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2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0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xit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9" dur="10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53" presetClass="exit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8" presetID="53" presetClass="exit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9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53" presetClass="exit" presetSubtype="0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8" presetID="53" presetClass="exit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4" presetID="2" presetClass="entr" presetSubtype="4" accel="21000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3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3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9" presetID="2" presetClass="entr" presetSubtype="8" accel="15000" fill="hold" grpId="0" nodeType="afterEffect" p14:presetBounceEnd="77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4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4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3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1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4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 L -0.25 0  E" pathEditMode="relative" rAng="0" ptsTypes="">
                                          <p:cBhvr>
                                            <p:cTn id="39" dur="3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0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6 3.33333E-6 L -0.31632 3.33333E-6 " pathEditMode="relative" rAng="0" ptsTypes="AA">
                                          <p:cBhvr>
                                            <p:cTn id="41" dur="3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81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2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504 -1.85185E-6 L -0.46684 -1.85185E-6 " pathEditMode="relative" rAng="0" ptsTypes="AA">
                                          <p:cBhvr>
                                            <p:cTn id="43" dur="3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1.11111E-6 L -0.19531 1.11111E-6 " pathEditMode="relative" rAng="0" ptsTypes="AA">
                                          <p:cBhvr>
                                            <p:cTn id="45" dur="3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77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6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2.59259E-6 L -0.43594 2.59259E-6 " pathEditMode="relative" rAng="0" ptsTypes="AA">
                                          <p:cBhvr>
                                            <p:cTn id="47" dur="3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8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05556E-6 -1.85185E-6 L -0.33577 -1.85185E-6 " pathEditMode="relative" rAng="0" ptsTypes="AA">
                                          <p:cBhvr>
                                            <p:cTn id="49" dur="3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78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0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1.85185E-6 L -0.57188 -1.85185E-6 " pathEditMode="relative" rAng="0" ptsTypes="AA">
                                          <p:cBhvr>
                                            <p:cTn id="51" dur="3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2" presetID="35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1.85185E-6 L -0.57188 -1.85185E-6 " pathEditMode="relative" rAng="0" ptsTypes="AA">
                                          <p:cBhvr>
                                            <p:cTn id="53" dur="3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5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2.59259E-6 L 0.43906 2.59259E-6 " pathEditMode="relative" rAng="0" ptsTypes="AA">
                                          <p:cBhvr>
                                            <p:cTn id="55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94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6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38889E-6 2.96296E-6 L 0.62813 2.96296E-6 " pathEditMode="relative" rAng="0" ptsTypes="AA">
                                          <p:cBhvr>
                                            <p:cTn id="57" dur="3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40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63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7778E-6 -2.96296E-6 L 0.42465 -2.96296E-6 " pathEditMode="relative" rAng="0" ptsTypes="AA">
                                          <p:cBhvr>
                                            <p:cTn id="59" dur="3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123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8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1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0" presetID="10" presetClass="exit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0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10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xit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9" dur="10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53" presetClass="exit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8" presetID="53" presetClass="exit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9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53" presetClass="exit" presetSubtype="0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8" presetID="53" presetClass="exit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3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34" presetID="2" presetClass="entr" presetSubtype="4" accel="21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9" presetID="2" presetClass="entr" presetSubtype="8" accel="15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4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4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53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61694" y="1264586"/>
            <a:ext cx="10076476" cy="894945"/>
            <a:chOff x="1061694" y="1264586"/>
            <a:chExt cx="10076476" cy="894945"/>
          </a:xfrm>
        </p:grpSpPr>
        <p:sp>
          <p:nvSpPr>
            <p:cNvPr id="3" name="矩形 2"/>
            <p:cNvSpPr/>
            <p:nvPr/>
          </p:nvSpPr>
          <p:spPr>
            <a:xfrm>
              <a:off x="1061694" y="1264586"/>
              <a:ext cx="10076476" cy="894945"/>
            </a:xfrm>
            <a:prstGeom prst="rect">
              <a:avLst/>
            </a:prstGeom>
            <a:solidFill>
              <a:srgbClr val="2B3F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2519464" y="1419670"/>
              <a:ext cx="71609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时间是我们唯一对每个人都公平的资源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061694" y="2246520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我们，多数人</a:t>
            </a:r>
          </a:p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不是富二代，也不是官二代</a:t>
            </a:r>
          </a:p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如何比得过白富美和高富帅</a:t>
            </a:r>
          </a:p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在万千的不公平中，</a:t>
            </a:r>
          </a:p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还有这唯一公平的资源：时间</a:t>
            </a:r>
          </a:p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好好把你的时间加以管理</a:t>
            </a:r>
          </a:p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以弥补并创造出其他的资源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1" y="2626469"/>
            <a:ext cx="4765000" cy="3485846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第一章：为什么需要时间管理</a:t>
            </a:r>
          </a:p>
        </p:txBody>
      </p:sp>
    </p:spTree>
    <p:extLst>
      <p:ext uri="{BB962C8B-B14F-4D97-AF65-F5344CB8AC3E}">
        <p14:creationId xmlns:p14="http://schemas.microsoft.com/office/powerpoint/2010/main" val="19459336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61694" y="1264586"/>
            <a:ext cx="10076476" cy="894945"/>
            <a:chOff x="1061694" y="1264586"/>
            <a:chExt cx="10076476" cy="894945"/>
          </a:xfrm>
        </p:grpSpPr>
        <p:sp>
          <p:nvSpPr>
            <p:cNvPr id="2" name="矩形 1"/>
            <p:cNvSpPr/>
            <p:nvPr/>
          </p:nvSpPr>
          <p:spPr>
            <a:xfrm>
              <a:off x="1061694" y="1264586"/>
              <a:ext cx="10076476" cy="894945"/>
            </a:xfrm>
            <a:prstGeom prst="rect">
              <a:avLst/>
            </a:prstGeom>
            <a:solidFill>
              <a:srgbClr val="2B3F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519464" y="1419670"/>
              <a:ext cx="71609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做好时间管理，不再因虚度光阴而悔恨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74997" y="2600361"/>
            <a:ext cx="1046396" cy="1016005"/>
            <a:chOff x="1174997" y="2600361"/>
            <a:chExt cx="1046396" cy="1016005"/>
          </a:xfrm>
        </p:grpSpPr>
        <p:grpSp>
          <p:nvGrpSpPr>
            <p:cNvPr id="5" name="组合 49"/>
            <p:cNvGrpSpPr>
              <a:grpSpLocks/>
            </p:cNvGrpSpPr>
            <p:nvPr/>
          </p:nvGrpSpPr>
          <p:grpSpPr bwMode="auto">
            <a:xfrm>
              <a:off x="1174997" y="2600361"/>
              <a:ext cx="1004374" cy="1003039"/>
              <a:chOff x="3827533" y="704007"/>
              <a:chExt cx="550258" cy="550258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3827815" y="703963"/>
                <a:ext cx="549695" cy="550426"/>
              </a:xfrm>
              <a:prstGeom prst="rect">
                <a:avLst/>
              </a:prstGeom>
              <a:noFill/>
              <a:ln w="6350">
                <a:solidFill>
                  <a:srgbClr val="2B3F4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/>
              </a:p>
            </p:txBody>
          </p:sp>
          <p:cxnSp>
            <p:nvCxnSpPr>
              <p:cNvPr id="8" name="直接连接符 7"/>
              <p:cNvCxnSpPr>
                <a:stCxn id="7" idx="1"/>
                <a:endCxn id="7" idx="3"/>
              </p:cNvCxnSpPr>
              <p:nvPr/>
            </p:nvCxnSpPr>
            <p:spPr>
              <a:xfrm>
                <a:off x="3827815" y="979176"/>
                <a:ext cx="549695" cy="0"/>
              </a:xfrm>
              <a:prstGeom prst="line">
                <a:avLst/>
              </a:prstGeom>
              <a:ln w="9525">
                <a:solidFill>
                  <a:srgbClr val="2B3F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>
                <a:stCxn id="7" idx="0"/>
                <a:endCxn id="7" idx="2"/>
              </p:cNvCxnSpPr>
              <p:nvPr/>
            </p:nvCxnSpPr>
            <p:spPr>
              <a:xfrm>
                <a:off x="4102662" y="703963"/>
                <a:ext cx="0" cy="550426"/>
              </a:xfrm>
              <a:prstGeom prst="line">
                <a:avLst/>
              </a:prstGeom>
              <a:ln w="9525">
                <a:solidFill>
                  <a:srgbClr val="2B3F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文本框 13"/>
            <p:cNvSpPr txBox="1"/>
            <p:nvPr/>
          </p:nvSpPr>
          <p:spPr>
            <a:xfrm>
              <a:off x="1267286" y="2600703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b="1" dirty="0">
                  <a:solidFill>
                    <a:srgbClr val="2B3F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孔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484990" y="2600433"/>
            <a:ext cx="1043493" cy="1033956"/>
            <a:chOff x="2484990" y="2600433"/>
            <a:chExt cx="1043493" cy="1033956"/>
          </a:xfrm>
        </p:grpSpPr>
        <p:grpSp>
          <p:nvGrpSpPr>
            <p:cNvPr id="10" name="组合 49"/>
            <p:cNvGrpSpPr>
              <a:grpSpLocks/>
            </p:cNvGrpSpPr>
            <p:nvPr/>
          </p:nvGrpSpPr>
          <p:grpSpPr bwMode="auto">
            <a:xfrm>
              <a:off x="2484990" y="2600433"/>
              <a:ext cx="1004374" cy="1003039"/>
              <a:chOff x="3827533" y="704007"/>
              <a:chExt cx="550258" cy="550258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3827815" y="703963"/>
                <a:ext cx="549695" cy="550426"/>
              </a:xfrm>
              <a:prstGeom prst="rect">
                <a:avLst/>
              </a:prstGeom>
              <a:noFill/>
              <a:ln w="6350">
                <a:solidFill>
                  <a:srgbClr val="2B3F4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/>
              </a:p>
            </p:txBody>
          </p:sp>
          <p:cxnSp>
            <p:nvCxnSpPr>
              <p:cNvPr id="12" name="直接连接符 11"/>
              <p:cNvCxnSpPr>
                <a:stCxn id="11" idx="1"/>
                <a:endCxn id="11" idx="3"/>
              </p:cNvCxnSpPr>
              <p:nvPr/>
            </p:nvCxnSpPr>
            <p:spPr>
              <a:xfrm>
                <a:off x="3827815" y="979176"/>
                <a:ext cx="549695" cy="0"/>
              </a:xfrm>
              <a:prstGeom prst="line">
                <a:avLst/>
              </a:prstGeom>
              <a:ln w="9525">
                <a:solidFill>
                  <a:srgbClr val="2B3F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4102662" y="703963"/>
                <a:ext cx="0" cy="550426"/>
              </a:xfrm>
              <a:prstGeom prst="line">
                <a:avLst/>
              </a:prstGeom>
              <a:ln w="9525">
                <a:solidFill>
                  <a:srgbClr val="2B3F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文本框 14"/>
            <p:cNvSpPr txBox="1"/>
            <p:nvPr/>
          </p:nvSpPr>
          <p:spPr>
            <a:xfrm>
              <a:off x="2574376" y="2618726"/>
              <a:ext cx="9541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>
                  <a:solidFill>
                    <a:srgbClr val="2B3F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子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3926123" y="4175038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人生若白驹之过隙，忽熊猫已</a:t>
            </a:r>
          </a:p>
        </p:txBody>
      </p:sp>
      <p:sp>
        <p:nvSpPr>
          <p:cNvPr id="17" name="矩形 16"/>
          <p:cNvSpPr/>
          <p:nvPr/>
        </p:nvSpPr>
        <p:spPr>
          <a:xfrm>
            <a:off x="3940769" y="4911611"/>
            <a:ext cx="60837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浪费时间就是浪费生命。光阴虚度，徒留悔恨和蹉叹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1174484" y="4296057"/>
            <a:ext cx="1004374" cy="1016168"/>
            <a:chOff x="1174484" y="4296057"/>
            <a:chExt cx="1004374" cy="1016168"/>
          </a:xfrm>
        </p:grpSpPr>
        <p:grpSp>
          <p:nvGrpSpPr>
            <p:cNvPr id="18" name="组合 49"/>
            <p:cNvGrpSpPr>
              <a:grpSpLocks/>
            </p:cNvGrpSpPr>
            <p:nvPr/>
          </p:nvGrpSpPr>
          <p:grpSpPr bwMode="auto">
            <a:xfrm>
              <a:off x="1174484" y="4309186"/>
              <a:ext cx="1004374" cy="1003039"/>
              <a:chOff x="3827533" y="704007"/>
              <a:chExt cx="550258" cy="550258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3827815" y="703963"/>
                <a:ext cx="549695" cy="550426"/>
              </a:xfrm>
              <a:prstGeom prst="rect">
                <a:avLst/>
              </a:prstGeom>
              <a:noFill/>
              <a:ln w="6350">
                <a:solidFill>
                  <a:srgbClr val="2B3F4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/>
              </a:p>
            </p:txBody>
          </p:sp>
          <p:cxnSp>
            <p:nvCxnSpPr>
              <p:cNvPr id="20" name="直接连接符 19"/>
              <p:cNvCxnSpPr>
                <a:stCxn id="19" idx="1"/>
                <a:endCxn id="19" idx="3"/>
              </p:cNvCxnSpPr>
              <p:nvPr/>
            </p:nvCxnSpPr>
            <p:spPr>
              <a:xfrm>
                <a:off x="3827815" y="979176"/>
                <a:ext cx="549695" cy="0"/>
              </a:xfrm>
              <a:prstGeom prst="line">
                <a:avLst/>
              </a:prstGeom>
              <a:ln w="9525">
                <a:solidFill>
                  <a:srgbClr val="2B3F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>
                <a:stCxn id="19" idx="0"/>
                <a:endCxn id="19" idx="2"/>
              </p:cNvCxnSpPr>
              <p:nvPr/>
            </p:nvCxnSpPr>
            <p:spPr>
              <a:xfrm>
                <a:off x="4102662" y="703963"/>
                <a:ext cx="0" cy="550426"/>
              </a:xfrm>
              <a:prstGeom prst="line">
                <a:avLst/>
              </a:prstGeom>
              <a:ln w="9525">
                <a:solidFill>
                  <a:srgbClr val="2B3F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/>
            <p:cNvSpPr txBox="1"/>
            <p:nvPr/>
          </p:nvSpPr>
          <p:spPr>
            <a:xfrm>
              <a:off x="1199617" y="4296057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b="1" dirty="0">
                  <a:solidFill>
                    <a:srgbClr val="2B3F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庄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484475" y="4296058"/>
            <a:ext cx="1004374" cy="1016087"/>
            <a:chOff x="2484475" y="4296058"/>
            <a:chExt cx="1004374" cy="1016087"/>
          </a:xfrm>
        </p:grpSpPr>
        <p:grpSp>
          <p:nvGrpSpPr>
            <p:cNvPr id="22" name="组合 49"/>
            <p:cNvGrpSpPr>
              <a:grpSpLocks/>
            </p:cNvGrpSpPr>
            <p:nvPr/>
          </p:nvGrpSpPr>
          <p:grpSpPr bwMode="auto">
            <a:xfrm>
              <a:off x="2484475" y="4309106"/>
              <a:ext cx="1004374" cy="1003039"/>
              <a:chOff x="3827533" y="704007"/>
              <a:chExt cx="550258" cy="550258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3827815" y="703963"/>
                <a:ext cx="549695" cy="550426"/>
              </a:xfrm>
              <a:prstGeom prst="rect">
                <a:avLst/>
              </a:prstGeom>
              <a:noFill/>
              <a:ln w="6350">
                <a:solidFill>
                  <a:srgbClr val="2B3F4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200"/>
              </a:p>
            </p:txBody>
          </p:sp>
          <p:cxnSp>
            <p:nvCxnSpPr>
              <p:cNvPr id="24" name="直接连接符 23"/>
              <p:cNvCxnSpPr>
                <a:stCxn id="23" idx="1"/>
                <a:endCxn id="23" idx="3"/>
              </p:cNvCxnSpPr>
              <p:nvPr/>
            </p:nvCxnSpPr>
            <p:spPr>
              <a:xfrm>
                <a:off x="3827815" y="979176"/>
                <a:ext cx="549695" cy="0"/>
              </a:xfrm>
              <a:prstGeom prst="line">
                <a:avLst/>
              </a:prstGeom>
              <a:ln w="9525">
                <a:solidFill>
                  <a:srgbClr val="2B3F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>
                <a:stCxn id="23" idx="0"/>
                <a:endCxn id="23" idx="2"/>
              </p:cNvCxnSpPr>
              <p:nvPr/>
            </p:nvCxnSpPr>
            <p:spPr>
              <a:xfrm>
                <a:off x="4102662" y="703963"/>
                <a:ext cx="0" cy="550426"/>
              </a:xfrm>
              <a:prstGeom prst="line">
                <a:avLst/>
              </a:prstGeom>
              <a:ln w="9525">
                <a:solidFill>
                  <a:srgbClr val="2B3F4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文本框 26"/>
            <p:cNvSpPr txBox="1"/>
            <p:nvPr/>
          </p:nvSpPr>
          <p:spPr>
            <a:xfrm>
              <a:off x="2534229" y="4296058"/>
              <a:ext cx="95410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>
                  <a:solidFill>
                    <a:srgbClr val="2B3F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子</a:t>
              </a:r>
            </a:p>
          </p:txBody>
        </p:sp>
      </p:grpSp>
      <p:sp>
        <p:nvSpPr>
          <p:cNvPr id="28" name="矩形 27"/>
          <p:cNvSpPr/>
          <p:nvPr/>
        </p:nvSpPr>
        <p:spPr>
          <a:xfrm>
            <a:off x="3983282" y="2678527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逝者如斯夫，不舍昼夜</a:t>
            </a:r>
          </a:p>
        </p:txBody>
      </p:sp>
      <p:sp>
        <p:nvSpPr>
          <p:cNvPr id="29" name="矩形 28"/>
          <p:cNvSpPr/>
          <p:nvPr/>
        </p:nvSpPr>
        <p:spPr>
          <a:xfrm>
            <a:off x="3972955" y="3337324"/>
            <a:ext cx="6596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时间一去不复返，年华似水不回头。人生无法重现来过。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第一章：为什么需要时间管理</a:t>
            </a:r>
          </a:p>
        </p:txBody>
      </p:sp>
    </p:spTree>
    <p:extLst>
      <p:ext uri="{BB962C8B-B14F-4D97-AF65-F5344CB8AC3E}">
        <p14:creationId xmlns:p14="http://schemas.microsoft.com/office/powerpoint/2010/main" val="17408485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061694" y="1264586"/>
            <a:ext cx="10076476" cy="894945"/>
            <a:chOff x="1061694" y="1264586"/>
            <a:chExt cx="10076476" cy="894945"/>
          </a:xfrm>
        </p:grpSpPr>
        <p:sp>
          <p:nvSpPr>
            <p:cNvPr id="2" name="矩形 1"/>
            <p:cNvSpPr/>
            <p:nvPr/>
          </p:nvSpPr>
          <p:spPr>
            <a:xfrm>
              <a:off x="1061694" y="1264586"/>
              <a:ext cx="10076476" cy="894945"/>
            </a:xfrm>
            <a:prstGeom prst="rect">
              <a:avLst/>
            </a:prstGeom>
            <a:solidFill>
              <a:srgbClr val="2B3F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519464" y="1419670"/>
              <a:ext cx="71609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做好时间管理，也是一个人能力的体现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4" r="9037"/>
          <a:stretch/>
        </p:blipFill>
        <p:spPr>
          <a:xfrm>
            <a:off x="752475" y="3451647"/>
            <a:ext cx="2390775" cy="19389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832043" y="2240506"/>
            <a:ext cx="8722468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那么，怎样才能判断自己是否虚度了光阴？李开复的这一段话可给我们参考。</a:t>
            </a:r>
          </a:p>
        </p:txBody>
      </p:sp>
      <p:sp>
        <p:nvSpPr>
          <p:cNvPr id="6" name="矩形 5"/>
          <p:cNvSpPr/>
          <p:nvPr/>
        </p:nvSpPr>
        <p:spPr>
          <a:xfrm>
            <a:off x="3839184" y="3451647"/>
            <a:ext cx="72989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人的一生两个最大的财富是：你的才华和你的时间。才华越来越多，但是时间越来越少，我们的一生可以说是用时间来换取才华。如果一天天过去了，我们的时间少了，而才华没有增加，那就是虚度了时光。所以，我们必须节省时间，有效率地使用时间。“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第一章：为什么需要时间管理</a:t>
            </a:r>
          </a:p>
        </p:txBody>
      </p:sp>
    </p:spTree>
    <p:extLst>
      <p:ext uri="{BB962C8B-B14F-4D97-AF65-F5344CB8AC3E}">
        <p14:creationId xmlns:p14="http://schemas.microsoft.com/office/powerpoint/2010/main" val="3741338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4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061694" y="1264586"/>
            <a:ext cx="10076476" cy="894945"/>
            <a:chOff x="1061694" y="1264586"/>
            <a:chExt cx="10076476" cy="894945"/>
          </a:xfrm>
        </p:grpSpPr>
        <p:sp>
          <p:nvSpPr>
            <p:cNvPr id="2" name="矩形 1"/>
            <p:cNvSpPr/>
            <p:nvPr/>
          </p:nvSpPr>
          <p:spPr>
            <a:xfrm>
              <a:off x="1061694" y="1264586"/>
              <a:ext cx="10076476" cy="894945"/>
            </a:xfrm>
            <a:prstGeom prst="rect">
              <a:avLst/>
            </a:prstGeom>
            <a:solidFill>
              <a:srgbClr val="2B3F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519464" y="1419670"/>
              <a:ext cx="71609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做好时间管理，也是一个人能力的体现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2519464" y="2449676"/>
            <a:ext cx="86187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时间是最高贵而有限的资源，不能管理时间，便什么都不能管理。</a:t>
            </a:r>
          </a:p>
        </p:txBody>
      </p:sp>
      <p:sp>
        <p:nvSpPr>
          <p:cNvPr id="5" name="矩形 4"/>
          <p:cNvSpPr/>
          <p:nvPr/>
        </p:nvSpPr>
        <p:spPr>
          <a:xfrm>
            <a:off x="8507623" y="2909098"/>
            <a:ext cx="14398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4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德鲁克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1320"/>
          <a:stretch/>
        </p:blipFill>
        <p:spPr>
          <a:xfrm>
            <a:off x="1061694" y="3286126"/>
            <a:ext cx="2910231" cy="24121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2740" y="3442615"/>
            <a:ext cx="62354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在实际工作中，一些人经常说自己每天很忙，甚至加班到几点，但是当真正描述你都在忙什么的时候却往往没有更多地业绩可描述。为什么？</a:t>
            </a:r>
          </a:p>
        </p:txBody>
      </p:sp>
      <p:sp>
        <p:nvSpPr>
          <p:cNvPr id="8" name="矩形 7"/>
          <p:cNvSpPr/>
          <p:nvPr/>
        </p:nvSpPr>
        <p:spPr>
          <a:xfrm>
            <a:off x="4902740" y="4908322"/>
            <a:ext cx="6235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能不能做好时间管理，往往也是一个人能力的体现。事业有成的人，可能成功原因有很多种，但是，他们的共同之处就是，他们往往都是时间管理的专家。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第一章：为什么需要时间管理</a:t>
            </a:r>
          </a:p>
        </p:txBody>
      </p:sp>
    </p:spTree>
    <p:extLst>
      <p:ext uri="{BB962C8B-B14F-4D97-AF65-F5344CB8AC3E}">
        <p14:creationId xmlns:p14="http://schemas.microsoft.com/office/powerpoint/2010/main" val="24785374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5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65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061694" y="1264586"/>
            <a:ext cx="10076476" cy="894945"/>
            <a:chOff x="1061694" y="1264586"/>
            <a:chExt cx="10076476" cy="894945"/>
          </a:xfrm>
        </p:grpSpPr>
        <p:sp>
          <p:nvSpPr>
            <p:cNvPr id="2" name="矩形 1"/>
            <p:cNvSpPr/>
            <p:nvPr/>
          </p:nvSpPr>
          <p:spPr>
            <a:xfrm>
              <a:off x="1061694" y="1264586"/>
              <a:ext cx="10076476" cy="894945"/>
            </a:xfrm>
            <a:prstGeom prst="rect">
              <a:avLst/>
            </a:prstGeom>
            <a:solidFill>
              <a:srgbClr val="2B3F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519464" y="1419670"/>
              <a:ext cx="71609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做好时间管理，是实现人生规划的保证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94" y="2442349"/>
            <a:ext cx="3189293" cy="318929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828159" y="2809683"/>
            <a:ext cx="63975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人生规划梦想，</a:t>
            </a:r>
            <a:r>
              <a:rPr lang="zh-CN" altLang="en-US" sz="20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无外乎就是你希望能够做自己想做的事情，成为自己想成为的人，达到自己预设的目标。</a:t>
            </a:r>
          </a:p>
        </p:txBody>
      </p:sp>
      <p:sp>
        <p:nvSpPr>
          <p:cNvPr id="6" name="矩形 5"/>
          <p:cNvSpPr/>
          <p:nvPr/>
        </p:nvSpPr>
        <p:spPr>
          <a:xfrm>
            <a:off x="4828159" y="4167721"/>
            <a:ext cx="638782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　　我们最终真能实现这样的目标吗？可以，只要我们妥善安排并利用好时间，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通过实现人生旅途中一个个小目标，才能最终实现自己的人生大目标，实现规划中的理想生活。这全靠我们是否可以做好自己的时间管理。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0" y="904673"/>
            <a:ext cx="12192000" cy="0"/>
          </a:xfrm>
          <a:prstGeom prst="line">
            <a:avLst/>
          </a:prstGeom>
          <a:ln w="38100">
            <a:solidFill>
              <a:srgbClr val="2B3F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08562" y="24319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2B3F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第一章：为什么需要时间管理</a:t>
            </a:r>
          </a:p>
        </p:txBody>
      </p:sp>
    </p:spTree>
    <p:extLst>
      <p:ext uri="{BB962C8B-B14F-4D97-AF65-F5344CB8AC3E}">
        <p14:creationId xmlns:p14="http://schemas.microsoft.com/office/powerpoint/2010/main" val="10824929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92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B3F46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2909" y="1543867"/>
            <a:ext cx="3366627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02</a:t>
            </a:r>
            <a:endParaRPr lang="zh-CN" altLang="en-US" sz="23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12278" y="1843553"/>
            <a:ext cx="71096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时间与时间管理概述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63094" y="3214437"/>
            <a:ext cx="54534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一、什么是时间？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二、时间有哪些特性？</a:t>
            </a: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三、如何理解时间管理？</a:t>
            </a:r>
          </a:p>
        </p:txBody>
      </p:sp>
    </p:spTree>
    <p:extLst>
      <p:ext uri="{BB962C8B-B14F-4D97-AF65-F5344CB8AC3E}">
        <p14:creationId xmlns:p14="http://schemas.microsoft.com/office/powerpoint/2010/main" val="429475219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15000" fill="hold" grpId="0" nodeType="after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accel="23000" fill="hold" grpId="0" nodeType="afterEffect" p14:presetBounceEnd="67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9" accel="1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2" presetClass="entr" presetSubtype="2" accel="23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/>
          <p:bldP spid="5" grpId="0"/>
          <p:bldP spid="6" grpId="0"/>
        </p:bld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1623</Words>
  <Application>Microsoft Office PowerPoint</Application>
  <PresentationFormat>宽屏</PresentationFormat>
  <Paragraphs>257</Paragraphs>
  <Slides>31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Meiryo</vt:lpstr>
      <vt:lpstr>方正超粗黑简体</vt:lpstr>
      <vt:lpstr>宋体</vt:lpstr>
      <vt:lpstr>微软雅黑</vt:lpstr>
      <vt:lpstr>Arial</vt:lpstr>
      <vt:lpstr>Calibri</vt:lpstr>
      <vt:lpstr>Calibri Light</vt:lpstr>
      <vt:lpstr>Impact</vt:lpstr>
      <vt:lpstr>Open Sans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</cp:revision>
  <dcterms:created xsi:type="dcterms:W3CDTF">2016-09-07T02:48:22Z</dcterms:created>
  <dcterms:modified xsi:type="dcterms:W3CDTF">2020-06-20T11:44:50Z</dcterms:modified>
</cp:coreProperties>
</file>