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47" r:id="rId2"/>
  </p:sldMasterIdLst>
  <p:notesMasterIdLst>
    <p:notesMasterId r:id="rId31"/>
  </p:notesMasterIdLst>
  <p:sldIdLst>
    <p:sldId id="475" r:id="rId3"/>
    <p:sldId id="509" r:id="rId4"/>
    <p:sldId id="510" r:id="rId5"/>
    <p:sldId id="478" r:id="rId6"/>
    <p:sldId id="479" r:id="rId7"/>
    <p:sldId id="481" r:id="rId8"/>
    <p:sldId id="482" r:id="rId9"/>
    <p:sldId id="511" r:id="rId10"/>
    <p:sldId id="484" r:id="rId11"/>
    <p:sldId id="486" r:id="rId12"/>
    <p:sldId id="487" r:id="rId13"/>
    <p:sldId id="488" r:id="rId14"/>
    <p:sldId id="512" r:id="rId15"/>
    <p:sldId id="490" r:id="rId16"/>
    <p:sldId id="491" r:id="rId17"/>
    <p:sldId id="492" r:id="rId18"/>
    <p:sldId id="493" r:id="rId19"/>
    <p:sldId id="494" r:id="rId20"/>
    <p:sldId id="495" r:id="rId21"/>
    <p:sldId id="496" r:id="rId22"/>
    <p:sldId id="497" r:id="rId23"/>
    <p:sldId id="513" r:id="rId24"/>
    <p:sldId id="505" r:id="rId25"/>
    <p:sldId id="506" r:id="rId26"/>
    <p:sldId id="507" r:id="rId27"/>
    <p:sldId id="508" r:id="rId28"/>
    <p:sldId id="514" r:id="rId29"/>
    <p:sldId id="515" r:id="rId30"/>
  </p:sldIdLst>
  <p:sldSz cx="9144000" cy="5143500" type="screen16x9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DDE2"/>
    <a:srgbClr val="00767C"/>
    <a:srgbClr val="864AFF"/>
    <a:srgbClr val="ED02FF"/>
    <a:srgbClr val="03A6FF"/>
    <a:srgbClr val="7F2AEA"/>
    <a:srgbClr val="1F093A"/>
    <a:srgbClr val="CC2BD6"/>
    <a:srgbClr val="320AB8"/>
    <a:srgbClr val="F9B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2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7841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69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182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076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4348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413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9703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8796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207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075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544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0442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0163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0583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6590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8823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212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8605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5093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856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055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926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53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62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797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0161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BB993-8895-476D-ACAE-940BA58E4AB4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364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0076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92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39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881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378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088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511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20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63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815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bg>
      <p:bgPr>
        <a:solidFill>
          <a:srgbClr val="0076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1787413">
            <a:off x="167575" y="224725"/>
            <a:ext cx="501129" cy="501129"/>
          </a:xfrm>
          <a:prstGeom prst="rect">
            <a:avLst/>
          </a:prstGeom>
        </p:spPr>
      </p:pic>
      <p:sp>
        <p:nvSpPr>
          <p:cNvPr id="4" name="TextBox 14"/>
          <p:cNvSpPr txBox="1"/>
          <p:nvPr userDrawn="1"/>
        </p:nvSpPr>
        <p:spPr>
          <a:xfrm>
            <a:off x="521525" y="287794"/>
            <a:ext cx="21564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spc="300" dirty="0" smtClean="0">
                <a:solidFill>
                  <a:schemeClr val="bg1"/>
                </a:solidFill>
                <a:latin typeface="+mn-ea"/>
              </a:rPr>
              <a:t>教育基金规划</a:t>
            </a:r>
            <a:endParaRPr kumimoji="1" lang="zh-CN" altLang="en-US" sz="2000" spc="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843148"/>
            <a:ext cx="9142021" cy="4014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6118534">
            <a:off x="452137" y="249391"/>
            <a:ext cx="283532" cy="28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73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solidFill>
          <a:srgbClr val="0076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1787413">
            <a:off x="167575" y="224725"/>
            <a:ext cx="501129" cy="501129"/>
          </a:xfrm>
          <a:prstGeom prst="rect">
            <a:avLst/>
          </a:prstGeom>
        </p:spPr>
      </p:pic>
      <p:sp>
        <p:nvSpPr>
          <p:cNvPr id="4" name="TextBox 14"/>
          <p:cNvSpPr txBox="1"/>
          <p:nvPr userDrawn="1"/>
        </p:nvSpPr>
        <p:spPr>
          <a:xfrm>
            <a:off x="521525" y="287794"/>
            <a:ext cx="21564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spc="300" dirty="0" smtClean="0">
                <a:solidFill>
                  <a:schemeClr val="bg1"/>
                </a:solidFill>
                <a:latin typeface="+mn-ea"/>
              </a:rPr>
              <a:t>退休养老规划</a:t>
            </a:r>
          </a:p>
        </p:txBody>
      </p:sp>
      <p:sp>
        <p:nvSpPr>
          <p:cNvPr id="2" name="矩形 1"/>
          <p:cNvSpPr/>
          <p:nvPr userDrawn="1"/>
        </p:nvSpPr>
        <p:spPr>
          <a:xfrm>
            <a:off x="0" y="843148"/>
            <a:ext cx="9142021" cy="4014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6118534">
            <a:off x="452137" y="249391"/>
            <a:ext cx="283532" cy="28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21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solidFill>
          <a:srgbClr val="0076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1787413">
            <a:off x="167575" y="224725"/>
            <a:ext cx="501129" cy="501129"/>
          </a:xfrm>
          <a:prstGeom prst="rect">
            <a:avLst/>
          </a:prstGeom>
        </p:spPr>
      </p:pic>
      <p:sp>
        <p:nvSpPr>
          <p:cNvPr id="4" name="TextBox 14"/>
          <p:cNvSpPr txBox="1"/>
          <p:nvPr userDrawn="1"/>
        </p:nvSpPr>
        <p:spPr>
          <a:xfrm>
            <a:off x="521525" y="287794"/>
            <a:ext cx="21564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spc="300" dirty="0" smtClean="0">
                <a:solidFill>
                  <a:schemeClr val="bg1"/>
                </a:solidFill>
                <a:latin typeface="+mn-ea"/>
              </a:rPr>
              <a:t>综合理财规划</a:t>
            </a:r>
          </a:p>
        </p:txBody>
      </p:sp>
      <p:sp>
        <p:nvSpPr>
          <p:cNvPr id="2" name="矩形 1"/>
          <p:cNvSpPr/>
          <p:nvPr userDrawn="1"/>
        </p:nvSpPr>
        <p:spPr>
          <a:xfrm>
            <a:off x="0" y="843148"/>
            <a:ext cx="9142021" cy="4014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6118534">
            <a:off x="452137" y="249391"/>
            <a:ext cx="283532" cy="28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1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节标题">
    <p:bg>
      <p:bgPr>
        <a:solidFill>
          <a:srgbClr val="0076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1787413">
            <a:off x="167575" y="224725"/>
            <a:ext cx="501129" cy="501129"/>
          </a:xfrm>
          <a:prstGeom prst="rect">
            <a:avLst/>
          </a:prstGeom>
        </p:spPr>
      </p:pic>
      <p:sp>
        <p:nvSpPr>
          <p:cNvPr id="4" name="TextBox 14"/>
          <p:cNvSpPr txBox="1"/>
          <p:nvPr userDrawn="1"/>
        </p:nvSpPr>
        <p:spPr>
          <a:xfrm>
            <a:off x="521525" y="287794"/>
            <a:ext cx="21564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spc="300" dirty="0" smtClean="0">
                <a:solidFill>
                  <a:schemeClr val="bg1"/>
                </a:solidFill>
                <a:latin typeface="+mn-ea"/>
              </a:rPr>
              <a:t>投资理财要点</a:t>
            </a:r>
          </a:p>
        </p:txBody>
      </p:sp>
      <p:sp>
        <p:nvSpPr>
          <p:cNvPr id="2" name="矩形 1"/>
          <p:cNvSpPr/>
          <p:nvPr userDrawn="1"/>
        </p:nvSpPr>
        <p:spPr>
          <a:xfrm>
            <a:off x="0" y="843148"/>
            <a:ext cx="9142021" cy="4014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6118534">
            <a:off x="452137" y="249391"/>
            <a:ext cx="283532" cy="28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95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rgbClr val="0076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43148"/>
            <a:ext cx="9142021" cy="4014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99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549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34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90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29" r:id="rId2"/>
    <p:sldLayoutId id="2147483743" r:id="rId3"/>
    <p:sldLayoutId id="2147483744" r:id="rId4"/>
    <p:sldLayoutId id="2147483745" r:id="rId5"/>
    <p:sldLayoutId id="2147483746" r:id="rId6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39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/>
          <a:stretch/>
        </p:blipFill>
        <p:spPr>
          <a:xfrm>
            <a:off x="0" y="3454711"/>
            <a:ext cx="9144000" cy="1688789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3886200" y="2346127"/>
            <a:ext cx="4567643" cy="338647"/>
            <a:chOff x="3886200" y="2461703"/>
            <a:chExt cx="4567643" cy="338647"/>
          </a:xfrm>
        </p:grpSpPr>
        <p:sp>
          <p:nvSpPr>
            <p:cNvPr id="17" name="圆角矩形 16"/>
            <p:cNvSpPr/>
            <p:nvPr/>
          </p:nvSpPr>
          <p:spPr>
            <a:xfrm>
              <a:off x="3886200" y="2461703"/>
              <a:ext cx="4323489" cy="31331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79414" y="2461796"/>
              <a:ext cx="44744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spc="2600" dirty="0" smtClean="0">
                  <a:solidFill>
                    <a:srgbClr val="00767C"/>
                  </a:solidFill>
                  <a:latin typeface="+mn-ea"/>
                </a:rPr>
                <a:t>投资理财案例分析</a:t>
              </a:r>
              <a:endParaRPr lang="zh-CN" altLang="en-US" sz="1600" spc="2600" dirty="0">
                <a:solidFill>
                  <a:srgbClr val="00767C"/>
                </a:solidFill>
                <a:latin typeface="+mn-ea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838575" y="3114675"/>
            <a:ext cx="3175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prstClr val="white"/>
                </a:solidFill>
                <a:latin typeface="+mn-ea"/>
              </a:rPr>
              <a:t>宣讲人：</a:t>
            </a:r>
            <a:r>
              <a:rPr lang="zh-CN" altLang="en-US" sz="1400" dirty="0">
                <a:solidFill>
                  <a:prstClr val="white"/>
                </a:solidFill>
                <a:latin typeface="+mn-ea"/>
              </a:rPr>
              <a:t>优</a:t>
            </a:r>
            <a:r>
              <a:rPr lang="zh-CN" altLang="en-US" sz="1400" dirty="0" smtClean="0">
                <a:solidFill>
                  <a:prstClr val="white"/>
                </a:solidFill>
                <a:latin typeface="+mn-ea"/>
              </a:rPr>
              <a:t>品</a:t>
            </a:r>
            <a:r>
              <a:rPr lang="en-US" altLang="zh-CN" sz="1400" dirty="0" smtClean="0">
                <a:solidFill>
                  <a:prstClr val="white"/>
                </a:solidFill>
                <a:latin typeface="+mn-ea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+mn-ea"/>
              </a:rPr>
              <a:t>   时间：</a:t>
            </a:r>
            <a:r>
              <a:rPr lang="en-US" altLang="zh-CN" sz="1400" dirty="0" smtClean="0">
                <a:solidFill>
                  <a:prstClr val="white"/>
                </a:solidFill>
                <a:latin typeface="+mn-ea"/>
              </a:rPr>
              <a:t>20XX.XX</a:t>
            </a:r>
            <a:endParaRPr lang="zh-CN" altLang="en-US" sz="1400" dirty="0">
              <a:solidFill>
                <a:prstClr val="white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3350"/>
            <a:ext cx="3183386" cy="434340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830639" y="2724150"/>
            <a:ext cx="439896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50" dirty="0" smtClean="0">
                <a:solidFill>
                  <a:schemeClr val="bg1"/>
                </a:solidFill>
              </a:rPr>
              <a:t>case analysis of investment and financing </a:t>
            </a:r>
            <a:r>
              <a:rPr lang="zh-CN" altLang="en-US" sz="1050" dirty="0">
                <a:solidFill>
                  <a:schemeClr val="bg1"/>
                </a:solidFill>
              </a:rPr>
              <a:t>case analysis of investment </a:t>
            </a:r>
            <a:endParaRPr lang="en-US" altLang="zh-CN" sz="1050" dirty="0" smtClean="0">
              <a:solidFill>
                <a:schemeClr val="bg1"/>
              </a:solidFill>
            </a:endParaRPr>
          </a:p>
          <a:p>
            <a:r>
              <a:rPr lang="zh-CN" altLang="en-US" sz="1050" dirty="0" smtClean="0">
                <a:solidFill>
                  <a:schemeClr val="bg1"/>
                </a:solidFill>
              </a:rPr>
              <a:t>and financing </a:t>
            </a:r>
            <a:r>
              <a:rPr lang="zh-CN" altLang="en-US" sz="1050" dirty="0">
                <a:solidFill>
                  <a:schemeClr val="bg1"/>
                </a:solidFill>
              </a:rPr>
              <a:t>case analysis of </a:t>
            </a:r>
            <a:r>
              <a:rPr lang="zh-CN" altLang="en-US" sz="1050" dirty="0" smtClean="0">
                <a:solidFill>
                  <a:schemeClr val="bg1"/>
                </a:solidFill>
              </a:rPr>
              <a:t>investment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58260" y="2114550"/>
            <a:ext cx="1184940" cy="623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rgbClr val="00767C"/>
                </a:solidFill>
                <a:latin typeface="Impact" panose="020B0806030902050204" pitchFamily="34" charset="0"/>
              </a:rPr>
              <a:t>INVESTMENT</a:t>
            </a:r>
            <a:endParaRPr lang="en-US" altLang="zh-CN" sz="1600" dirty="0" smtClean="0">
              <a:solidFill>
                <a:srgbClr val="00767C"/>
              </a:solidFill>
              <a:latin typeface="Impact" panose="020B0806030902050204" pitchFamily="34" charset="0"/>
            </a:endParaRPr>
          </a:p>
          <a:p>
            <a:r>
              <a:rPr lang="zh-CN" altLang="en-US" sz="1850" dirty="0" smtClean="0">
                <a:solidFill>
                  <a:srgbClr val="00767C"/>
                </a:solidFill>
                <a:latin typeface="Impact" panose="020B0806030902050204" pitchFamily="34" charset="0"/>
              </a:rPr>
              <a:t>FINANCING</a:t>
            </a:r>
            <a:endParaRPr lang="zh-CN" altLang="en-US" sz="1850" dirty="0">
              <a:solidFill>
                <a:srgbClr val="00767C"/>
              </a:solidFill>
              <a:latin typeface="Impact" panose="020B0806030902050204" pitchFamily="3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3971831" y="3409950"/>
            <a:ext cx="1666969" cy="110664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>
            <a:off x="5721434" y="3713404"/>
            <a:ext cx="517548" cy="51754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rot="4163557">
            <a:off x="6196030" y="3923266"/>
            <a:ext cx="350601" cy="350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rot="1787413">
            <a:off x="6576601" y="3632746"/>
            <a:ext cx="427179" cy="4271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rot="4163557">
            <a:off x="7067675" y="3780660"/>
            <a:ext cx="350601" cy="35060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>
            <a:off x="7598373" y="3443613"/>
            <a:ext cx="517548" cy="51754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rot="4163557">
            <a:off x="7980916" y="3653475"/>
            <a:ext cx="350601" cy="350601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3752850" y="895350"/>
            <a:ext cx="4800600" cy="1450777"/>
            <a:chOff x="3810000" y="968573"/>
            <a:chExt cx="4800600" cy="1450777"/>
          </a:xfrm>
        </p:grpSpPr>
        <p:sp>
          <p:nvSpPr>
            <p:cNvPr id="32" name="TextBox 13"/>
            <p:cNvSpPr txBox="1"/>
            <p:nvPr/>
          </p:nvSpPr>
          <p:spPr>
            <a:xfrm>
              <a:off x="3810000" y="1111300"/>
              <a:ext cx="4800600" cy="1308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900" spc="900" dirty="0" smtClean="0">
                  <a:solidFill>
                    <a:prstClr val="white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rPr>
                <a:t>投资有道</a:t>
              </a:r>
              <a:endParaRPr lang="zh-CN" altLang="en-US" sz="7900" spc="900" dirty="0">
                <a:solidFill>
                  <a:prstClr val="white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endParaRPr>
            </a:p>
          </p:txBody>
        </p:sp>
        <p:sp>
          <p:nvSpPr>
            <p:cNvPr id="33" name="TextBox 13"/>
            <p:cNvSpPr txBox="1"/>
            <p:nvPr/>
          </p:nvSpPr>
          <p:spPr>
            <a:xfrm>
              <a:off x="4868849" y="968573"/>
              <a:ext cx="2598751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600" dirty="0" smtClean="0">
                  <a:solidFill>
                    <a:prstClr val="white"/>
                  </a:solidFill>
                  <a:latin typeface="+mn-ea"/>
                </a:rPr>
                <a:t>财物聚集</a:t>
              </a:r>
              <a:r>
                <a:rPr lang="en-US" altLang="zh-CN" sz="1400" spc="600" dirty="0" smtClean="0">
                  <a:solidFill>
                    <a:prstClr val="white"/>
                  </a:solidFill>
                  <a:latin typeface="+mn-ea"/>
                </a:rPr>
                <a:t>·</a:t>
              </a:r>
              <a:r>
                <a:rPr lang="zh-CN" altLang="en-US" sz="1400" spc="600" dirty="0" smtClean="0">
                  <a:solidFill>
                    <a:prstClr val="white"/>
                  </a:solidFill>
                  <a:latin typeface="+mn-ea"/>
                </a:rPr>
                <a:t>你我共赢</a:t>
              </a:r>
              <a:endParaRPr lang="zh-CN" altLang="en-US" sz="1400" spc="600" dirty="0">
                <a:solidFill>
                  <a:prstClr val="white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95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802432" y="2191734"/>
            <a:ext cx="3312368" cy="18002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5029200" y="2190750"/>
            <a:ext cx="3312368" cy="180020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48164" y="2724083"/>
            <a:ext cx="177454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退休后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第一年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25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生活费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98110" y="2742231"/>
            <a:ext cx="177454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退休期间共需</a:t>
            </a:r>
          </a:p>
          <a:p>
            <a:pPr algn="ctr">
              <a:lnSpc>
                <a:spcPts val="25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63816" y="3775166"/>
            <a:ext cx="2687474" cy="387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退休后投资收益率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66185" y="1407352"/>
            <a:ext cx="7187216" cy="4129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假设：通货膨胀率为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3%</a:t>
            </a:r>
          </a:p>
        </p:txBody>
      </p:sp>
    </p:spTree>
    <p:extLst>
      <p:ext uri="{BB962C8B-B14F-4D97-AF65-F5344CB8AC3E}">
        <p14:creationId xmlns:p14="http://schemas.microsoft.com/office/powerpoint/2010/main" val="281929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 animBg="1"/>
      <p:bldP spid="21" grpId="0"/>
      <p:bldP spid="22" grpId="0"/>
      <p:bldP spid="23" grpId="0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6"/>
          <p:cNvSpPr>
            <a:spLocks noChangeArrowheads="1"/>
          </p:cNvSpPr>
          <p:nvPr/>
        </p:nvSpPr>
        <p:spPr bwMode="auto">
          <a:xfrm>
            <a:off x="2036002" y="3773124"/>
            <a:ext cx="6189375" cy="733534"/>
          </a:xfrm>
          <a:prstGeom prst="rect">
            <a:avLst/>
          </a:prstGeom>
          <a:noFill/>
          <a:ln>
            <a:solidFill>
              <a:schemeClr val="accent2"/>
            </a:solidFill>
          </a:ln>
          <a:extLst/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采用“定期定投”的方式：</a:t>
            </a:r>
          </a:p>
          <a:p>
            <a:pPr>
              <a:lnSpc>
                <a:spcPts val="2500"/>
              </a:lnSpc>
            </a:pP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N=20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  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I/Y=6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  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FV=2198216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  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CPT PMT=59757.5</a:t>
            </a: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2045527" y="2402634"/>
            <a:ext cx="6179851" cy="861774"/>
          </a:xfrm>
          <a:prstGeom prst="rect">
            <a:avLst/>
          </a:prstGeom>
          <a:noFill/>
          <a:ln>
            <a:solidFill>
              <a:schemeClr val="accent2"/>
            </a:solidFill>
          </a:ln>
          <a:extLst/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</a:pPr>
            <a:endParaRPr lang="en-US" altLang="zh-CN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退休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基金缺口＝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3000000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801748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2198216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8"/>
          <p:cNvSpPr>
            <a:spLocks noChangeArrowheads="1"/>
          </p:cNvSpPr>
          <p:nvPr/>
        </p:nvSpPr>
        <p:spPr bwMode="auto">
          <a:xfrm>
            <a:off x="2053467" y="1234514"/>
            <a:ext cx="6171912" cy="733534"/>
          </a:xfrm>
          <a:prstGeom prst="rect">
            <a:avLst/>
          </a:prstGeom>
          <a:noFill/>
          <a:ln>
            <a:solidFill>
              <a:schemeClr val="accent2"/>
            </a:solidFill>
          </a:ln>
          <a:extLst/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500"/>
              </a:lnSpc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万元的退休启动资金至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岁时增值为：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801784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</a:p>
          <a:p>
            <a:pPr>
              <a:lnSpc>
                <a:spcPts val="2500"/>
              </a:lnSpc>
            </a:pP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N=20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  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I/Y=6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   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PV=-250000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      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CPT FV=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sp>
        <p:nvSpPr>
          <p:cNvPr id="20" name="椭圆 9"/>
          <p:cNvSpPr>
            <a:spLocks noChangeArrowheads="1"/>
          </p:cNvSpPr>
          <p:nvPr/>
        </p:nvSpPr>
        <p:spPr bwMode="auto">
          <a:xfrm>
            <a:off x="990600" y="1194324"/>
            <a:ext cx="785772" cy="78692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椭圆 10"/>
          <p:cNvSpPr>
            <a:spLocks noChangeArrowheads="1"/>
          </p:cNvSpPr>
          <p:nvPr/>
        </p:nvSpPr>
        <p:spPr bwMode="auto">
          <a:xfrm>
            <a:off x="990600" y="2440059"/>
            <a:ext cx="785772" cy="786926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椭圆 11"/>
          <p:cNvSpPr>
            <a:spLocks noChangeArrowheads="1"/>
          </p:cNvSpPr>
          <p:nvPr/>
        </p:nvSpPr>
        <p:spPr bwMode="auto">
          <a:xfrm>
            <a:off x="990600" y="3715572"/>
            <a:ext cx="785772" cy="78692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137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标注 6"/>
          <p:cNvSpPr>
            <a:spLocks noChangeArrowheads="1"/>
          </p:cNvSpPr>
          <p:nvPr/>
        </p:nvSpPr>
        <p:spPr bwMode="auto">
          <a:xfrm>
            <a:off x="632768" y="1734906"/>
            <a:ext cx="3842804" cy="1737989"/>
          </a:xfrm>
          <a:prstGeom prst="wedgeRectCallout">
            <a:avLst>
              <a:gd name="adj1" fmla="val -25386"/>
              <a:gd name="adj2" fmla="val 63530"/>
            </a:avLst>
          </a:prstGeom>
          <a:noFill/>
          <a:ln>
            <a:solidFill>
              <a:schemeClr val="accent2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tx2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" name="TextBox 343"/>
          <p:cNvSpPr>
            <a:spLocks noChangeArrowheads="1"/>
          </p:cNvSpPr>
          <p:nvPr/>
        </p:nvSpPr>
        <p:spPr bwMode="auto">
          <a:xfrm>
            <a:off x="754403" y="1811600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退休前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03164" y="2283221"/>
            <a:ext cx="3384376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一半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定期定额投资，投资于中长期债券基金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；一半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投资偏股型的平衡型基金</a:t>
            </a:r>
            <a:endParaRPr lang="zh-CN" altLang="en-US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标注 6"/>
          <p:cNvSpPr>
            <a:spLocks noChangeArrowheads="1"/>
          </p:cNvSpPr>
          <p:nvPr/>
        </p:nvSpPr>
        <p:spPr bwMode="auto">
          <a:xfrm>
            <a:off x="4767796" y="1769865"/>
            <a:ext cx="3842804" cy="1737989"/>
          </a:xfrm>
          <a:prstGeom prst="wedgeRectCallout">
            <a:avLst>
              <a:gd name="adj1" fmla="val 18125"/>
              <a:gd name="adj2" fmla="val 62027"/>
            </a:avLst>
          </a:prstGeom>
          <a:noFill/>
          <a:ln>
            <a:solidFill>
              <a:schemeClr val="accent2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tx2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" name="TextBox 343"/>
          <p:cNvSpPr>
            <a:spLocks noChangeArrowheads="1"/>
          </p:cNvSpPr>
          <p:nvPr/>
        </p:nvSpPr>
        <p:spPr bwMode="auto">
          <a:xfrm>
            <a:off x="4889431" y="1811600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退休后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11812" y="2283718"/>
            <a:ext cx="3384376" cy="702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收益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稳定的货币市场基金或债券型基金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 </a:t>
            </a:r>
            <a:endParaRPr lang="zh-CN" altLang="en-US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090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1" grpId="0"/>
      <p:bldP spid="32" grpId="0"/>
      <p:bldP spid="35" grpId="0" animBg="1"/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/>
          <a:stretch/>
        </p:blipFill>
        <p:spPr>
          <a:xfrm>
            <a:off x="0" y="3454711"/>
            <a:ext cx="9144000" cy="16887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3350"/>
            <a:ext cx="3183386" cy="434340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676400" y="1937087"/>
            <a:ext cx="10054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dirty="0" smtClean="0">
                <a:solidFill>
                  <a:srgbClr val="00767C"/>
                </a:solidFill>
                <a:latin typeface="Impact" panose="020B0806030902050204" pitchFamily="34" charset="0"/>
              </a:rPr>
              <a:t>03</a:t>
            </a:r>
            <a:endParaRPr lang="zh-CN" altLang="en-US" sz="6600" dirty="0">
              <a:solidFill>
                <a:srgbClr val="00767C"/>
              </a:solidFill>
              <a:latin typeface="Impact" panose="020B0806030902050204" pitchFamily="34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4012883" y="3999466"/>
            <a:ext cx="350601" cy="350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1787413">
            <a:off x="4393454" y="3708946"/>
            <a:ext cx="427179" cy="4271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4884528" y="3856860"/>
            <a:ext cx="350601" cy="35060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5415226" y="3519813"/>
            <a:ext cx="517548" cy="51754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5797769" y="3729675"/>
            <a:ext cx="350601" cy="350601"/>
          </a:xfrm>
          <a:prstGeom prst="rect">
            <a:avLst/>
          </a:prstGeom>
        </p:spPr>
      </p:pic>
      <p:sp>
        <p:nvSpPr>
          <p:cNvPr id="20" name="TextBox 5"/>
          <p:cNvSpPr txBox="1"/>
          <p:nvPr/>
        </p:nvSpPr>
        <p:spPr>
          <a:xfrm>
            <a:off x="4105097" y="1929884"/>
            <a:ext cx="4276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800" b="1" spc="300" dirty="0">
                <a:solidFill>
                  <a:prstClr val="white"/>
                </a:solidFill>
                <a:latin typeface="+mn-ea"/>
              </a:rPr>
              <a:t>综合理财规划</a:t>
            </a:r>
          </a:p>
        </p:txBody>
      </p:sp>
      <p:sp>
        <p:nvSpPr>
          <p:cNvPr id="22" name="TextBox 5"/>
          <p:cNvSpPr txBox="1"/>
          <p:nvPr/>
        </p:nvSpPr>
        <p:spPr>
          <a:xfrm>
            <a:off x="4114800" y="1352550"/>
            <a:ext cx="2223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spc="300" dirty="0" smtClean="0">
                <a:solidFill>
                  <a:prstClr val="white"/>
                </a:solidFill>
                <a:latin typeface="+mn-ea"/>
              </a:rPr>
              <a:t>第三部分</a:t>
            </a:r>
          </a:p>
        </p:txBody>
      </p:sp>
      <p:sp>
        <p:nvSpPr>
          <p:cNvPr id="29" name="矩形 28"/>
          <p:cNvSpPr/>
          <p:nvPr/>
        </p:nvSpPr>
        <p:spPr>
          <a:xfrm>
            <a:off x="4105097" y="2734568"/>
            <a:ext cx="39346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</a:rPr>
              <a:t>case analysis of investment and financing </a:t>
            </a:r>
            <a:r>
              <a:rPr lang="zh-CN" altLang="en-US" sz="1100" dirty="0">
                <a:solidFill>
                  <a:schemeClr val="bg1"/>
                </a:solidFill>
              </a:rPr>
              <a:t>case analysis of </a:t>
            </a:r>
            <a:endParaRPr lang="en-US" altLang="zh-CN" sz="1100" dirty="0" smtClean="0">
              <a:solidFill>
                <a:schemeClr val="bg1"/>
              </a:solidFill>
            </a:endParaRPr>
          </a:p>
          <a:p>
            <a:r>
              <a:rPr lang="zh-CN" altLang="en-US" sz="1100" dirty="0" smtClean="0">
                <a:solidFill>
                  <a:schemeClr val="bg1"/>
                </a:solidFill>
              </a:rPr>
              <a:t>investment and financing </a:t>
            </a:r>
            <a:r>
              <a:rPr lang="zh-CN" altLang="en-US" sz="1100" dirty="0">
                <a:solidFill>
                  <a:schemeClr val="bg1"/>
                </a:solidFill>
              </a:rPr>
              <a:t>case </a:t>
            </a:r>
            <a:r>
              <a:rPr lang="zh-CN" altLang="en-US" sz="1100" dirty="0" smtClean="0">
                <a:solidFill>
                  <a:schemeClr val="bg1"/>
                </a:solidFill>
              </a:rPr>
              <a:t>analysis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53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2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/>
          <p:cNvSpPr txBox="1"/>
          <p:nvPr/>
        </p:nvSpPr>
        <p:spPr>
          <a:xfrm>
            <a:off x="685800" y="1123950"/>
            <a:ext cx="7848600" cy="3298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5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赵先生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岁，会计师事务所的合伙人，赵太太，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岁，是一家名牌大学的副教授，两人有一个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岁的儿子浩浩。赵先生的年税后收入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万元左右，赵太太年税后收入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万元左右，应邀出席一些讲座、论坛的税后收入为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万元左右。一家三口现在住在价款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万元的新房里，新房于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月购买，一次性付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成，其余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成通过银行进行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年期住房商业贷款，采用等额本息的还款方式还款，贷款利率为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5.508%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，购买同月开始还款。赵太太在学校购买的有产权的福利房现在市场价格为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万，目前用于出租，每月租金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元。拥有市值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万元的小轿车一辆。现有三年期定期存款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万元人民币，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2006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月到期。活期存款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万元，股票账面价值现为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万元，在过去的一年间收益为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儿子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浩浩一年的学费开支在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万元左右，车辆的使用费每年需要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元，一家人平均每月的日常生活开支为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元，赵太太年消费健身卡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元，平时家庭应酬每月支出</a:t>
            </a: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1500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元。一家人过着较为宽裕的生活，享受着单位的福利，没有投任何商业保险。</a:t>
            </a:r>
          </a:p>
        </p:txBody>
      </p:sp>
    </p:spTree>
    <p:extLst>
      <p:ext uri="{BB962C8B-B14F-4D97-AF65-F5344CB8AC3E}">
        <p14:creationId xmlns:p14="http://schemas.microsoft.com/office/powerpoint/2010/main" val="35631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62000" y="1765484"/>
            <a:ext cx="7596844" cy="702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面对现在很多企业一夜之间破产，赵先生考虑到自己所从事的职业风险较大，担心事务所万一破产，会影响家人的正常生活。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62000" y="2713759"/>
            <a:ext cx="7596844" cy="37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赵先生看周围的人都在投保商业保险，自己也有些动心，但面对众多保险产品觉得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无从下手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62000" y="3291757"/>
            <a:ext cx="7596844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赵先生希望儿子浩浩能茁壮成长，享受最好的教育。在夫妻退休之前儿子的教育费用是不成问题的，赵先生考虑的是在退休后，儿子浩浩正读大学，这笔费用支出想提前准备好。综合考虑大学本科和出国读硕士的计划，这笔教育费用目标额度为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84512" y="1200150"/>
            <a:ext cx="7497488" cy="41293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目前，赵先生觉得要应聘请理财规划师解决以下问题：</a:t>
            </a:r>
          </a:p>
        </p:txBody>
      </p:sp>
    </p:spTree>
    <p:extLst>
      <p:ext uri="{BB962C8B-B14F-4D97-AF65-F5344CB8AC3E}">
        <p14:creationId xmlns:p14="http://schemas.microsoft.com/office/powerpoint/2010/main" val="30388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3" grpId="0"/>
      <p:bldP spid="37" grpId="0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85801" y="1649069"/>
            <a:ext cx="768142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赵先生夫妇希望十二年后双双提前退休，并希望届时可以存有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万元作为退休养老金。赵先生希望能以定期定额投资的方式准备退休金。假定投资收益率为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5800" y="2489332"/>
            <a:ext cx="7829861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赵先生是超级车迷，希望能够在近几年内购置一辆价格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万左右的跑车。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85800" y="3028950"/>
            <a:ext cx="7829861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能够对现金等流动资产进行有效管理。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85156" y="1123307"/>
            <a:ext cx="7596844" cy="38164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目前，赵先生觉得要应聘请理财规划师解决以下问题：</a:t>
            </a:r>
          </a:p>
        </p:txBody>
      </p:sp>
      <p:sp>
        <p:nvSpPr>
          <p:cNvPr id="38" name="矩形 1"/>
          <p:cNvSpPr>
            <a:spLocks noChangeArrowheads="1"/>
          </p:cNvSpPr>
          <p:nvPr/>
        </p:nvSpPr>
        <p:spPr bwMode="auto">
          <a:xfrm>
            <a:off x="762000" y="3638550"/>
            <a:ext cx="7808084" cy="70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25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提示： 信息收集时间为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2016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年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7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月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31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日。不考虑存款利息收入，月支出均化为年支出的十二分之一，贷款利率为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5.508%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30168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3" grpId="0"/>
      <p:bldP spid="37" grpId="0"/>
      <p:bldP spid="42" grpId="0" animBg="1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914400" y="863416"/>
            <a:ext cx="434340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编制客户资产负债表</a:t>
            </a:r>
            <a:r>
              <a:rPr lang="en-US" altLang="zh-CN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家庭</a:t>
            </a:r>
            <a:r>
              <a:rPr lang="zh-CN" altLang="en-US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资产负债表</a:t>
            </a:r>
            <a:endParaRPr lang="zh-CN" altLang="en-US" sz="1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1" name="Group 3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921717"/>
              </p:ext>
            </p:extLst>
          </p:nvPr>
        </p:nvGraphicFramePr>
        <p:xfrm>
          <a:off x="971600" y="1275606"/>
          <a:ext cx="7200800" cy="3434486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003622">
                  <a:extLst>
                    <a:ext uri="{9D8B030D-6E8A-4147-A177-3AD203B41FA5}">
                      <a16:colId xmlns:a16="http://schemas.microsoft.com/office/drawing/2014/main" xmlns="" val="178696705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1966304591"/>
                    </a:ext>
                  </a:extLst>
                </a:gridCol>
                <a:gridCol w="2388866">
                  <a:extLst>
                    <a:ext uri="{9D8B030D-6E8A-4147-A177-3AD203B41FA5}">
                      <a16:colId xmlns:a16="http://schemas.microsoft.com/office/drawing/2014/main" xmlns="" val="7178388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646706248"/>
                    </a:ext>
                  </a:extLst>
                </a:gridCol>
              </a:tblGrid>
              <a:tr h="288032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客户：赵先生和赵太太家庭         　　　      日期：    </a:t>
                      </a: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2006</a:t>
                      </a: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年</a:t>
                      </a: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月</a:t>
                      </a: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31</a:t>
                      </a: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日  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6039597"/>
                  </a:ext>
                </a:extLst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资产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金额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负债与净资产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金额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4149588357"/>
                  </a:ext>
                </a:extLst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现金与现金等价物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负债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988402232"/>
                  </a:ext>
                </a:extLst>
              </a:tr>
              <a:tr h="216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活期存款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住房贷款（未还贷款本金）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545,761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668540012"/>
                  </a:ext>
                </a:extLst>
              </a:tr>
              <a:tr h="2297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定期存款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负债总计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545,761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91906962"/>
                  </a:ext>
                </a:extLst>
              </a:tr>
              <a:tr h="2434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其他金融资产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2813709299"/>
                  </a:ext>
                </a:extLst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股票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2479169969"/>
                  </a:ext>
                </a:extLst>
              </a:tr>
              <a:tr h="2501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实物资产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656845163"/>
                  </a:ext>
                </a:extLst>
              </a:tr>
              <a:tr h="3265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自住房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1,200,000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3882764884"/>
                  </a:ext>
                </a:extLst>
              </a:tr>
              <a:tr h="232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投资房产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3204147677"/>
                  </a:ext>
                </a:extLst>
              </a:tr>
              <a:tr h="246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机动车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净资产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2,264,239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4031843932"/>
                  </a:ext>
                </a:extLst>
              </a:tr>
              <a:tr h="3099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资产总计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2,810,000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负债与净资产总计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2,810,000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686116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198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762000" y="1015816"/>
            <a:ext cx="631598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编制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客户现金</a:t>
            </a:r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流量表</a:t>
            </a:r>
            <a:r>
              <a:rPr lang="en-US" altLang="zh-CN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家庭现金流量表</a:t>
            </a:r>
          </a:p>
        </p:txBody>
      </p:sp>
      <p:graphicFrame>
        <p:nvGraphicFramePr>
          <p:cNvPr id="13" name="Group 5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402980"/>
              </p:ext>
            </p:extLst>
          </p:nvPr>
        </p:nvGraphicFramePr>
        <p:xfrm>
          <a:off x="878633" y="1473361"/>
          <a:ext cx="7274767" cy="2970597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785759">
                  <a:extLst>
                    <a:ext uri="{9D8B030D-6E8A-4147-A177-3AD203B41FA5}">
                      <a16:colId xmlns:a16="http://schemas.microsoft.com/office/drawing/2014/main" xmlns="" val="3296236857"/>
                    </a:ext>
                  </a:extLst>
                </a:gridCol>
                <a:gridCol w="1234758">
                  <a:extLst>
                    <a:ext uri="{9D8B030D-6E8A-4147-A177-3AD203B41FA5}">
                      <a16:colId xmlns:a16="http://schemas.microsoft.com/office/drawing/2014/main" xmlns="" val="3496665939"/>
                    </a:ext>
                  </a:extLst>
                </a:gridCol>
                <a:gridCol w="1871870">
                  <a:extLst>
                    <a:ext uri="{9D8B030D-6E8A-4147-A177-3AD203B41FA5}">
                      <a16:colId xmlns:a16="http://schemas.microsoft.com/office/drawing/2014/main" xmlns="" val="2721735419"/>
                    </a:ext>
                  </a:extLst>
                </a:gridCol>
                <a:gridCol w="2382380">
                  <a:extLst>
                    <a:ext uri="{9D8B030D-6E8A-4147-A177-3AD203B41FA5}">
                      <a16:colId xmlns:a16="http://schemas.microsoft.com/office/drawing/2014/main" xmlns="" val="4139937540"/>
                    </a:ext>
                  </a:extLst>
                </a:gridCol>
              </a:tblGrid>
              <a:tr h="241176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客户：赵先生和赵太太家庭                 日期： </a:t>
                      </a: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2005</a:t>
                      </a: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年</a:t>
                      </a: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月</a:t>
                      </a: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日至</a:t>
                      </a: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2006</a:t>
                      </a: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年</a:t>
                      </a: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月</a:t>
                      </a: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31</a:t>
                      </a: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日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6578489"/>
                  </a:ext>
                </a:extLst>
              </a:tr>
              <a:tr h="2628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年收入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金额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年支出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金额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192568322"/>
                  </a:ext>
                </a:extLst>
              </a:tr>
              <a:tr h="2186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工资和薪金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房屋按揭还贷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78,167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901188100"/>
                  </a:ext>
                </a:extLst>
              </a:tr>
              <a:tr h="2903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赵先生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600,000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日常生活支出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512446281"/>
                  </a:ext>
                </a:extLst>
              </a:tr>
              <a:tr h="24610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赵太太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车辆使用支出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339571657"/>
                  </a:ext>
                </a:extLst>
              </a:tr>
              <a:tr h="18970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投资收入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休闲、娱乐支出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2226119992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租金收入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子女教育支出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2203141616"/>
                  </a:ext>
                </a:extLst>
              </a:tr>
              <a:tr h="2171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其他收入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80,000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00"/>
                        </a:buClr>
                        <a:buSzTx/>
                        <a:buFontTx/>
                        <a:buNone/>
                        <a:tabLst/>
                      </a:pPr>
                      <a:endParaRPr kumimoji="1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3391421512"/>
                  </a:ext>
                </a:extLst>
              </a:tr>
              <a:tr h="3028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收入总计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766,000 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支出总计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324,167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3981981783"/>
                  </a:ext>
                </a:extLst>
              </a:tr>
              <a:tr h="216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年结余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441,833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49408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631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1143000" y="1123950"/>
            <a:ext cx="701040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</a:t>
            </a:r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财务状况的比率</a:t>
            </a:r>
            <a:r>
              <a:rPr lang="zh-CN" altLang="en-US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分析（</a:t>
            </a:r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至少分析四个比率</a:t>
            </a:r>
            <a:r>
              <a:rPr lang="zh-CN" altLang="en-US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0813" y="1536884"/>
            <a:ext cx="2268187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客户财务比率表</a:t>
            </a:r>
          </a:p>
        </p:txBody>
      </p:sp>
      <p:graphicFrame>
        <p:nvGraphicFramePr>
          <p:cNvPr id="18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378887"/>
              </p:ext>
            </p:extLst>
          </p:nvPr>
        </p:nvGraphicFramePr>
        <p:xfrm>
          <a:off x="1143000" y="2038350"/>
          <a:ext cx="6559550" cy="2263699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3441700">
                  <a:extLst>
                    <a:ext uri="{9D8B030D-6E8A-4147-A177-3AD203B41FA5}">
                      <a16:colId xmlns:a16="http://schemas.microsoft.com/office/drawing/2014/main" xmlns="" val="2853650905"/>
                    </a:ext>
                  </a:extLst>
                </a:gridCol>
                <a:gridCol w="3117850">
                  <a:extLst>
                    <a:ext uri="{9D8B030D-6E8A-4147-A177-3AD203B41FA5}">
                      <a16:colId xmlns:a16="http://schemas.microsoft.com/office/drawing/2014/main" xmlns="" val="170196417"/>
                    </a:ext>
                  </a:extLst>
                </a:gridCol>
              </a:tblGrid>
              <a:tr h="4634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结余比例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58%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 horzOverflow="overflow"/>
                </a:tc>
                <a:extLst>
                  <a:ext uri="{0D108BD9-81ED-4DB2-BD59-A6C34878D82A}">
                    <a16:rowId xmlns:a16="http://schemas.microsoft.com/office/drawing/2014/main" xmlns="" val="4171226280"/>
                  </a:ext>
                </a:extLst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投资与净资产比率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42%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3404778575"/>
                  </a:ext>
                </a:extLst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清偿比率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81%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286103955"/>
                  </a:ext>
                </a:extLst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负债比率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19%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2004730665"/>
                  </a:ext>
                </a:extLst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即付比率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82%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731158884"/>
                  </a:ext>
                </a:extLst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负债收入比率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10%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3757953579"/>
                  </a:ext>
                </a:extLst>
              </a:tr>
              <a:tr h="360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流动性比率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800000"/>
                        </a:buClr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800000"/>
                        </a:buClr>
                        <a:buFont typeface="Symbol" panose="05050102010706020507" pitchFamily="18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5000"/>
                        <a:buFont typeface="Monotype Sorts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CC0000"/>
                        </a:buClr>
                        <a:buFont typeface="Symbol" panose="05050102010706020507" pitchFamily="18" charset="2"/>
                        <a:defRPr kumimoji="1"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40000"/>
                        <a:buFont typeface="Monotype Sorts" pitchFamily="2" charset="2"/>
                        <a:defRPr kumimoji="1"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17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2116682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353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/>
          <a:stretch/>
        </p:blipFill>
        <p:spPr>
          <a:xfrm>
            <a:off x="0" y="3454711"/>
            <a:ext cx="9144000" cy="16887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538" y="133349"/>
            <a:ext cx="3183386" cy="434340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6477000" y="2077819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00767C"/>
                </a:solidFill>
                <a:latin typeface="Impact" panose="020B0806030902050204" pitchFamily="34" charset="0"/>
              </a:rPr>
              <a:t>目录</a:t>
            </a:r>
            <a:endParaRPr lang="zh-CN" altLang="en-US" sz="3600" b="1" dirty="0">
              <a:solidFill>
                <a:srgbClr val="00767C"/>
              </a:solidFill>
              <a:latin typeface="Impact" panose="020B0806030902050204" pitchFamily="34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3429000" y="4018204"/>
            <a:ext cx="517548" cy="51754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3903596" y="4228066"/>
            <a:ext cx="350601" cy="350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1787413">
            <a:off x="4284167" y="3937546"/>
            <a:ext cx="427179" cy="4271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4775241" y="4085460"/>
            <a:ext cx="350601" cy="35060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5305939" y="3748413"/>
            <a:ext cx="517548" cy="51754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5688482" y="3958275"/>
            <a:ext cx="350601" cy="350601"/>
          </a:xfrm>
          <a:prstGeom prst="rect">
            <a:avLst/>
          </a:prstGeom>
        </p:spPr>
      </p:pic>
      <p:sp>
        <p:nvSpPr>
          <p:cNvPr id="20" name="TextBox 14"/>
          <p:cNvSpPr txBox="1"/>
          <p:nvPr/>
        </p:nvSpPr>
        <p:spPr>
          <a:xfrm>
            <a:off x="1905000" y="938376"/>
            <a:ext cx="28194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spc="1200" dirty="0" smtClean="0">
                <a:solidFill>
                  <a:schemeClr val="bg1"/>
                </a:solidFill>
                <a:latin typeface="+mn-ea"/>
              </a:rPr>
              <a:t>教育基金规划</a:t>
            </a:r>
            <a:endParaRPr kumimoji="1" lang="zh-CN" altLang="en-US" sz="2000" spc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905000" y="1739175"/>
            <a:ext cx="28194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spc="1200" dirty="0" smtClean="0">
                <a:solidFill>
                  <a:schemeClr val="bg1"/>
                </a:solidFill>
                <a:latin typeface="+mn-ea"/>
              </a:rPr>
              <a:t>退休养老规划</a:t>
            </a:r>
          </a:p>
        </p:txBody>
      </p:sp>
      <p:sp>
        <p:nvSpPr>
          <p:cNvPr id="29" name="TextBox 18"/>
          <p:cNvSpPr txBox="1"/>
          <p:nvPr/>
        </p:nvSpPr>
        <p:spPr>
          <a:xfrm>
            <a:off x="1905000" y="2522552"/>
            <a:ext cx="28194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spc="1200" dirty="0" smtClean="0">
                <a:solidFill>
                  <a:schemeClr val="bg1"/>
                </a:solidFill>
                <a:latin typeface="+mn-ea"/>
              </a:rPr>
              <a:t>综合理财规划</a:t>
            </a:r>
          </a:p>
        </p:txBody>
      </p:sp>
      <p:sp>
        <p:nvSpPr>
          <p:cNvPr id="30" name="TextBox 20"/>
          <p:cNvSpPr txBox="1"/>
          <p:nvPr/>
        </p:nvSpPr>
        <p:spPr>
          <a:xfrm>
            <a:off x="1905000" y="3314640"/>
            <a:ext cx="28194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spc="1200" dirty="0" smtClean="0">
                <a:solidFill>
                  <a:schemeClr val="bg1"/>
                </a:solidFill>
                <a:latin typeface="+mn-ea"/>
              </a:rPr>
              <a:t>投资理财要点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131380" y="925271"/>
            <a:ext cx="697420" cy="438150"/>
            <a:chOff x="2470690" y="571500"/>
            <a:chExt cx="697420" cy="438150"/>
          </a:xfrm>
        </p:grpSpPr>
        <p:sp>
          <p:nvSpPr>
            <p:cNvPr id="31" name="TextBox 14"/>
            <p:cNvSpPr txBox="1"/>
            <p:nvPr/>
          </p:nvSpPr>
          <p:spPr>
            <a:xfrm>
              <a:off x="2470690" y="600015"/>
              <a:ext cx="69742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000" dirty="0" smtClean="0">
                  <a:solidFill>
                    <a:schemeClr val="bg1"/>
                  </a:solidFill>
                  <a:latin typeface="+mn-ea"/>
                </a:rPr>
                <a:t>01</a:t>
              </a:r>
              <a:endParaRPr kumimoji="1" lang="zh-CN" altLang="en-US" sz="2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598650" y="571500"/>
              <a:ext cx="438150" cy="4381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131380" y="1709047"/>
            <a:ext cx="697420" cy="438150"/>
            <a:chOff x="2470690" y="571500"/>
            <a:chExt cx="697420" cy="438150"/>
          </a:xfrm>
        </p:grpSpPr>
        <p:sp>
          <p:nvSpPr>
            <p:cNvPr id="40" name="TextBox 14"/>
            <p:cNvSpPr txBox="1"/>
            <p:nvPr/>
          </p:nvSpPr>
          <p:spPr>
            <a:xfrm>
              <a:off x="2470690" y="600015"/>
              <a:ext cx="69742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000" dirty="0" smtClean="0">
                  <a:solidFill>
                    <a:schemeClr val="bg1"/>
                  </a:solidFill>
                  <a:latin typeface="+mn-ea"/>
                </a:rPr>
                <a:t>02</a:t>
              </a:r>
              <a:endParaRPr kumimoji="1" lang="zh-CN" altLang="en-US" sz="2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598650" y="571500"/>
              <a:ext cx="438150" cy="4381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131380" y="2492823"/>
            <a:ext cx="697420" cy="438150"/>
            <a:chOff x="2470690" y="571500"/>
            <a:chExt cx="697420" cy="438150"/>
          </a:xfrm>
        </p:grpSpPr>
        <p:sp>
          <p:nvSpPr>
            <p:cNvPr id="43" name="TextBox 14"/>
            <p:cNvSpPr txBox="1"/>
            <p:nvPr/>
          </p:nvSpPr>
          <p:spPr>
            <a:xfrm>
              <a:off x="2470690" y="600015"/>
              <a:ext cx="69742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000" dirty="0" smtClean="0">
                  <a:solidFill>
                    <a:schemeClr val="bg1"/>
                  </a:solidFill>
                  <a:latin typeface="+mn-ea"/>
                </a:rPr>
                <a:t>03</a:t>
              </a:r>
              <a:endParaRPr kumimoji="1" lang="zh-CN" altLang="en-US" sz="2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2598650" y="571500"/>
              <a:ext cx="438150" cy="4381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31380" y="3276600"/>
            <a:ext cx="697420" cy="438150"/>
            <a:chOff x="2470690" y="571500"/>
            <a:chExt cx="697420" cy="438150"/>
          </a:xfrm>
        </p:grpSpPr>
        <p:sp>
          <p:nvSpPr>
            <p:cNvPr id="46" name="TextBox 14"/>
            <p:cNvSpPr txBox="1"/>
            <p:nvPr/>
          </p:nvSpPr>
          <p:spPr>
            <a:xfrm>
              <a:off x="2470690" y="600015"/>
              <a:ext cx="69742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000" dirty="0" smtClean="0">
                  <a:solidFill>
                    <a:schemeClr val="bg1"/>
                  </a:solidFill>
                  <a:latin typeface="+mn-ea"/>
                </a:rPr>
                <a:t>04</a:t>
              </a:r>
              <a:endParaRPr kumimoji="1" lang="zh-CN" altLang="en-US" sz="2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2598650" y="571500"/>
              <a:ext cx="438150" cy="4381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459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 animBg="1"/>
      <p:bldP spid="22" grpId="0" animBg="1"/>
      <p:bldP spid="29" grpId="0" animBg="1"/>
      <p:bldP spid="3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62000" y="1276350"/>
            <a:ext cx="2438400" cy="393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客户财务比率分析</a:t>
            </a:r>
          </a:p>
        </p:txBody>
      </p:sp>
      <p:sp>
        <p:nvSpPr>
          <p:cNvPr id="19" name="矩形 18"/>
          <p:cNvSpPr/>
          <p:nvPr/>
        </p:nvSpPr>
        <p:spPr>
          <a:xfrm>
            <a:off x="567243" y="1803812"/>
            <a:ext cx="8181221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、赵先生家庭目前的结余为</a:t>
            </a: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58%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，即每年的税后收入有</a:t>
            </a: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％能节省下来。一方面说明赵先生家庭控制支出的能力较强，另一方面说明赵先生家庭累积净资产的能力较强，这部分结余资金也是理财的重点规划对象。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、赵先生家庭的投资与净资产的比率为</a:t>
            </a: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％，从以往的经验来看，投资与净资产的比率达到</a:t>
            </a: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左右是比较合适的。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、赵先生家庭清偿比率为</a:t>
            </a: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81%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，这个比率非常的高，如有需要，该家庭还可以承受一定的负债。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8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838200" y="1168216"/>
            <a:ext cx="3026769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客户财务比率分析</a:t>
            </a:r>
          </a:p>
        </p:txBody>
      </p:sp>
      <p:sp>
        <p:nvSpPr>
          <p:cNvPr id="19" name="矩形 18"/>
          <p:cNvSpPr/>
          <p:nvPr/>
        </p:nvSpPr>
        <p:spPr>
          <a:xfrm>
            <a:off x="567243" y="1657350"/>
            <a:ext cx="8181221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、负债比率与清偿比率一样，反映了同样是家庭的偿债能力问题，这个比率为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％，说明赵先生家庭债务负担不重，通常的经验显示，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以下的负债比率即为合理。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、赵先生家庭的即付比率为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82%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，略高于参考值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，流动资产规模可以降低。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的负债收入比率说明赵先生家庭短期偿债能力很强。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、赵先生家庭的流动性比率为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，也就是说在不动用其他资产时，赵先生家庭的流动资产可以支付家庭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个月的开支，对于赵先生夫妇的工资收入都比较稳定的情况来说，这个比率偏高，在做理财规划时，可以对这部分资产进行调整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387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/>
          <a:stretch/>
        </p:blipFill>
        <p:spPr>
          <a:xfrm>
            <a:off x="0" y="3454711"/>
            <a:ext cx="9144000" cy="16887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3350"/>
            <a:ext cx="3183386" cy="434340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676400" y="1937087"/>
            <a:ext cx="9813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dirty="0" smtClean="0">
                <a:solidFill>
                  <a:srgbClr val="00767C"/>
                </a:solidFill>
                <a:latin typeface="Impact" panose="020B0806030902050204" pitchFamily="34" charset="0"/>
              </a:rPr>
              <a:t>04</a:t>
            </a:r>
            <a:endParaRPr lang="zh-CN" altLang="en-US" sz="6600" dirty="0">
              <a:solidFill>
                <a:srgbClr val="00767C"/>
              </a:solidFill>
              <a:latin typeface="Impact" panose="020B0806030902050204" pitchFamily="34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4012883" y="3999466"/>
            <a:ext cx="350601" cy="350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1787413">
            <a:off x="4393454" y="3708946"/>
            <a:ext cx="427179" cy="4271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4884528" y="3856860"/>
            <a:ext cx="350601" cy="35060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5415226" y="3519813"/>
            <a:ext cx="517548" cy="51754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5797769" y="3729675"/>
            <a:ext cx="350601" cy="350601"/>
          </a:xfrm>
          <a:prstGeom prst="rect">
            <a:avLst/>
          </a:prstGeom>
        </p:spPr>
      </p:pic>
      <p:sp>
        <p:nvSpPr>
          <p:cNvPr id="20" name="TextBox 5"/>
          <p:cNvSpPr txBox="1"/>
          <p:nvPr/>
        </p:nvSpPr>
        <p:spPr>
          <a:xfrm>
            <a:off x="4105097" y="1929884"/>
            <a:ext cx="4276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800" b="1" spc="300" dirty="0">
                <a:solidFill>
                  <a:prstClr val="white"/>
                </a:solidFill>
                <a:latin typeface="+mn-ea"/>
              </a:rPr>
              <a:t>投资理财要点</a:t>
            </a:r>
          </a:p>
        </p:txBody>
      </p:sp>
      <p:sp>
        <p:nvSpPr>
          <p:cNvPr id="22" name="TextBox 5"/>
          <p:cNvSpPr txBox="1"/>
          <p:nvPr/>
        </p:nvSpPr>
        <p:spPr>
          <a:xfrm>
            <a:off x="4114800" y="1352550"/>
            <a:ext cx="2223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spc="300" dirty="0" smtClean="0">
                <a:solidFill>
                  <a:prstClr val="white"/>
                </a:solidFill>
                <a:latin typeface="+mn-ea"/>
              </a:rPr>
              <a:t>第四部分</a:t>
            </a:r>
          </a:p>
        </p:txBody>
      </p:sp>
      <p:sp>
        <p:nvSpPr>
          <p:cNvPr id="29" name="矩形 28"/>
          <p:cNvSpPr/>
          <p:nvPr/>
        </p:nvSpPr>
        <p:spPr>
          <a:xfrm>
            <a:off x="4105097" y="2734568"/>
            <a:ext cx="39346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</a:rPr>
              <a:t>case analysis of investment and financing </a:t>
            </a:r>
            <a:r>
              <a:rPr lang="zh-CN" altLang="en-US" sz="1100" dirty="0">
                <a:solidFill>
                  <a:schemeClr val="bg1"/>
                </a:solidFill>
              </a:rPr>
              <a:t>case analysis of </a:t>
            </a:r>
            <a:endParaRPr lang="en-US" altLang="zh-CN" sz="1100" dirty="0" smtClean="0">
              <a:solidFill>
                <a:schemeClr val="bg1"/>
              </a:solidFill>
            </a:endParaRPr>
          </a:p>
          <a:p>
            <a:r>
              <a:rPr lang="zh-CN" altLang="en-US" sz="1100" dirty="0" smtClean="0">
                <a:solidFill>
                  <a:schemeClr val="bg1"/>
                </a:solidFill>
              </a:rPr>
              <a:t>investment and financing </a:t>
            </a:r>
            <a:r>
              <a:rPr lang="zh-CN" altLang="en-US" sz="1100" dirty="0">
                <a:solidFill>
                  <a:schemeClr val="bg1"/>
                </a:solidFill>
              </a:rPr>
              <a:t>case </a:t>
            </a:r>
            <a:r>
              <a:rPr lang="zh-CN" altLang="en-US" sz="1100" dirty="0" smtClean="0">
                <a:solidFill>
                  <a:schemeClr val="bg1"/>
                </a:solidFill>
              </a:rPr>
              <a:t>analysis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01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2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755577" y="1400298"/>
            <a:ext cx="7524836" cy="265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结余比率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=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年结余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/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年税后收入 ，参考值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10%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，考察增加家庭净资产的能力</a:t>
            </a:r>
          </a:p>
          <a:p>
            <a:pPr marL="285750" indent="-285750"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投资与净资产比率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=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投资资产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/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净资产 ，参考值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50%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，了解客户目前的投资程度 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（投资资产包括其它金融资产与实物资产中的投资部分）</a:t>
            </a:r>
          </a:p>
          <a:p>
            <a:pPr marL="285750" indent="-285750"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清偿比率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=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净资产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/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总资产 ，参考值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50%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，偿债能力</a:t>
            </a:r>
          </a:p>
          <a:p>
            <a:pPr marL="285750" indent="-285750"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负债比率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=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负债总额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/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总资产，参考值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50%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，与清偿比例之和为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1</a:t>
            </a:r>
          </a:p>
          <a:p>
            <a:pPr marL="285750" indent="-285750"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即付比率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=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流动资产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/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负债总额 ，参考值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70%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，随时偿债能力</a:t>
            </a:r>
          </a:p>
          <a:p>
            <a:pPr marL="285750" indent="-285750"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负债收入比率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=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年负债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/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年税后收入 ，参考值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40%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，短期偿债能力</a:t>
            </a:r>
          </a:p>
          <a:p>
            <a:pPr marL="285750" indent="-285750" algn="just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流动性比率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=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流动性资产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/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每月支出 ，参考值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3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，家庭财务稳定性</a:t>
            </a:r>
          </a:p>
        </p:txBody>
      </p:sp>
    </p:spTree>
    <p:extLst>
      <p:ext uri="{BB962C8B-B14F-4D97-AF65-F5344CB8AC3E}">
        <p14:creationId xmlns:p14="http://schemas.microsoft.com/office/powerpoint/2010/main" val="177344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343"/>
          <p:cNvSpPr>
            <a:spLocks noChangeArrowheads="1"/>
          </p:cNvSpPr>
          <p:nvPr/>
        </p:nvSpPr>
        <p:spPr bwMode="auto">
          <a:xfrm>
            <a:off x="5105400" y="1352550"/>
            <a:ext cx="1011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购房计划</a:t>
            </a:r>
            <a:endPara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05400" y="1750834"/>
            <a:ext cx="27723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首付与月供额度与来源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合理利用租金支出</a:t>
            </a:r>
          </a:p>
        </p:txBody>
      </p:sp>
      <p:sp>
        <p:nvSpPr>
          <p:cNvPr id="51" name="TextBox 343"/>
          <p:cNvSpPr>
            <a:spLocks noChangeArrowheads="1"/>
          </p:cNvSpPr>
          <p:nvPr/>
        </p:nvSpPr>
        <p:spPr bwMode="auto">
          <a:xfrm>
            <a:off x="3102984" y="1352550"/>
            <a:ext cx="1011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购买保险</a:t>
            </a:r>
            <a:endParaRPr lang="zh-CN" altLang="en-US" sz="1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09600" y="1718360"/>
            <a:ext cx="35409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保险</a:t>
            </a:r>
            <a:r>
              <a:rPr lang="zh-CN" altLang="en-US" sz="1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额度与保费：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双十原则，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保险品种</a:t>
            </a:r>
            <a:r>
              <a:rPr lang="zh-CN" altLang="en-US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寿险、意外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保障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保险、健康险、住院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医疗和手术费用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保障</a:t>
            </a:r>
            <a:endParaRPr lang="en-US" altLang="zh-CN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343"/>
          <p:cNvSpPr>
            <a:spLocks noChangeArrowheads="1"/>
          </p:cNvSpPr>
          <p:nvPr/>
        </p:nvSpPr>
        <p:spPr bwMode="auto">
          <a:xfrm>
            <a:off x="3033197" y="2800350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退休养老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33675" y="3158696"/>
            <a:ext cx="33811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所需养老费用：生活费与医疗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准备金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确定初始投资额与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年金资产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配置：股票型基金，指数基金</a:t>
            </a:r>
          </a:p>
        </p:txBody>
      </p:sp>
      <p:sp>
        <p:nvSpPr>
          <p:cNvPr id="55" name="TextBox 343"/>
          <p:cNvSpPr>
            <a:spLocks noChangeArrowheads="1"/>
          </p:cNvSpPr>
          <p:nvPr/>
        </p:nvSpPr>
        <p:spPr bwMode="auto">
          <a:xfrm>
            <a:off x="5105400" y="2782273"/>
            <a:ext cx="1632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送孩子出国念书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141400" y="3140619"/>
            <a:ext cx="2772312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所需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学费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确定每年投入的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金额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确定初始投资额与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年金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来源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资产配置：基金组合</a:t>
            </a:r>
          </a:p>
        </p:txBody>
      </p:sp>
    </p:spTree>
    <p:extLst>
      <p:ext uri="{BB962C8B-B14F-4D97-AF65-F5344CB8AC3E}">
        <p14:creationId xmlns:p14="http://schemas.microsoft.com/office/powerpoint/2010/main" val="425365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26895" y="1389589"/>
            <a:ext cx="1185154" cy="1330630"/>
            <a:chOff x="562959" y="1254450"/>
            <a:chExt cx="919426" cy="1032287"/>
          </a:xfrm>
          <a:solidFill>
            <a:schemeClr val="accent2"/>
          </a:solidFill>
        </p:grpSpPr>
        <p:sp>
          <p:nvSpPr>
            <p:cNvPr id="75" name="等腰三角形 46"/>
            <p:cNvSpPr>
              <a:spLocks noChangeArrowheads="1"/>
            </p:cNvSpPr>
            <p:nvPr/>
          </p:nvSpPr>
          <p:spPr bwMode="auto">
            <a:xfrm rot="5400000">
              <a:off x="579242" y="2056357"/>
              <a:ext cx="214097" cy="246663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4" name="矩形 44"/>
            <p:cNvSpPr>
              <a:spLocks noChangeArrowheads="1"/>
            </p:cNvSpPr>
            <p:nvPr/>
          </p:nvSpPr>
          <p:spPr bwMode="auto">
            <a:xfrm>
              <a:off x="562959" y="1254450"/>
              <a:ext cx="919426" cy="83978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itchFamily="34" charset="0"/>
                  <a:sym typeface="Calibri" pitchFamily="34" charset="0"/>
                </a:rPr>
                <a:t>1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533400" y="2647950"/>
            <a:ext cx="2232248" cy="702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客户的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项理财目标都可以得到满足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3913989" y="1389589"/>
            <a:ext cx="1185154" cy="1330630"/>
            <a:chOff x="562959" y="1254450"/>
            <a:chExt cx="919426" cy="1032287"/>
          </a:xfrm>
          <a:solidFill>
            <a:schemeClr val="accent2"/>
          </a:solidFill>
        </p:grpSpPr>
        <p:sp>
          <p:nvSpPr>
            <p:cNvPr id="80" name="等腰三角形 46"/>
            <p:cNvSpPr>
              <a:spLocks noChangeArrowheads="1"/>
            </p:cNvSpPr>
            <p:nvPr/>
          </p:nvSpPr>
          <p:spPr bwMode="auto">
            <a:xfrm rot="5400000">
              <a:off x="579242" y="2056357"/>
              <a:ext cx="214097" cy="246663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9" name="矩形 44"/>
            <p:cNvSpPr>
              <a:spLocks noChangeArrowheads="1"/>
            </p:cNvSpPr>
            <p:nvPr/>
          </p:nvSpPr>
          <p:spPr bwMode="auto">
            <a:xfrm>
              <a:off x="562959" y="1254450"/>
              <a:ext cx="919426" cy="83978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itchFamily="34" charset="0"/>
                  <a:sym typeface="Calibri" pitchFamily="34" charset="0"/>
                </a:rPr>
                <a:t>2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3420494" y="2647950"/>
            <a:ext cx="2088232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不突破客户现有的财务资源和以后年份中持续增加的财务资源限制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6866317" y="1389589"/>
            <a:ext cx="1185154" cy="1330630"/>
            <a:chOff x="562959" y="1254450"/>
            <a:chExt cx="919426" cy="1032287"/>
          </a:xfrm>
          <a:solidFill>
            <a:schemeClr val="accent2"/>
          </a:solidFill>
        </p:grpSpPr>
        <p:sp>
          <p:nvSpPr>
            <p:cNvPr id="85" name="等腰三角形 46"/>
            <p:cNvSpPr>
              <a:spLocks noChangeArrowheads="1"/>
            </p:cNvSpPr>
            <p:nvPr/>
          </p:nvSpPr>
          <p:spPr bwMode="auto">
            <a:xfrm rot="5400000">
              <a:off x="579242" y="2056357"/>
              <a:ext cx="214097" cy="246663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4" name="矩形 44"/>
            <p:cNvSpPr>
              <a:spLocks noChangeArrowheads="1"/>
            </p:cNvSpPr>
            <p:nvPr/>
          </p:nvSpPr>
          <p:spPr bwMode="auto">
            <a:xfrm>
              <a:off x="562959" y="1254450"/>
              <a:ext cx="919426" cy="839787"/>
            </a:xfrm>
            <a:prstGeom prst="rect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itchFamily="34" charset="0"/>
                  <a:sym typeface="Calibri" pitchFamily="34" charset="0"/>
                </a:rPr>
                <a:t>3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6372822" y="2647950"/>
            <a:ext cx="2016224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家庭资产的综合收益率比较理想，可以抵御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通货膨胀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715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82" grpId="0"/>
      <p:bldP spid="8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762000" y="1275606"/>
            <a:ext cx="5707757" cy="599579"/>
            <a:chOff x="806313" y="1518841"/>
            <a:chExt cx="4624387" cy="485775"/>
          </a:xfrm>
          <a:solidFill>
            <a:schemeClr val="accent2"/>
          </a:solidFill>
        </p:grpSpPr>
        <p:sp>
          <p:nvSpPr>
            <p:cNvPr id="17" name="Rectangle 552"/>
            <p:cNvSpPr>
              <a:spLocks noChangeArrowheads="1"/>
            </p:cNvSpPr>
            <p:nvPr/>
          </p:nvSpPr>
          <p:spPr bwMode="auto">
            <a:xfrm>
              <a:off x="806313" y="1650603"/>
              <a:ext cx="1384300" cy="354013"/>
            </a:xfrm>
            <a:prstGeom prst="rect">
              <a:avLst/>
            </a:prstGeom>
            <a:grpFill/>
            <a:ln>
              <a:solidFill>
                <a:srgbClr val="EEEEEE"/>
              </a:solidFill>
            </a:ln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18" name="Rectangle 553"/>
            <p:cNvSpPr>
              <a:spLocks noChangeArrowheads="1"/>
            </p:cNvSpPr>
            <p:nvPr/>
          </p:nvSpPr>
          <p:spPr bwMode="auto">
            <a:xfrm>
              <a:off x="1973126" y="1518841"/>
              <a:ext cx="3457574" cy="354012"/>
            </a:xfrm>
            <a:prstGeom prst="rect">
              <a:avLst/>
            </a:prstGeom>
            <a:grpFill/>
            <a:ln>
              <a:solidFill>
                <a:srgbClr val="EEEEEE"/>
              </a:solidFill>
            </a:ln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26" name="Freeform 554"/>
            <p:cNvSpPr>
              <a:spLocks noChangeArrowheads="1"/>
            </p:cNvSpPr>
            <p:nvPr/>
          </p:nvSpPr>
          <p:spPr bwMode="auto">
            <a:xfrm>
              <a:off x="1973126" y="1872853"/>
              <a:ext cx="217487" cy="131763"/>
            </a:xfrm>
            <a:custGeom>
              <a:avLst/>
              <a:gdLst>
                <a:gd name="T0" fmla="*/ 2147483647 w 80"/>
                <a:gd name="T1" fmla="*/ 2147483647 h 40"/>
                <a:gd name="T2" fmla="*/ 2147483647 w 80"/>
                <a:gd name="T3" fmla="*/ 0 h 40"/>
                <a:gd name="T4" fmla="*/ 0 w 80"/>
                <a:gd name="T5" fmla="*/ 0 h 40"/>
                <a:gd name="T6" fmla="*/ 2147483647 w 80"/>
                <a:gd name="T7" fmla="*/ 2147483647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40"/>
                <a:gd name="T14" fmla="*/ 80 w 80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40">
                  <a:moveTo>
                    <a:pt x="80" y="40"/>
                  </a:moveTo>
                  <a:lnTo>
                    <a:pt x="80" y="0"/>
                  </a:lnTo>
                  <a:lnTo>
                    <a:pt x="0" y="0"/>
                  </a:lnTo>
                  <a:lnTo>
                    <a:pt x="80" y="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62000" y="2114509"/>
            <a:ext cx="5707757" cy="587823"/>
            <a:chOff x="806313" y="2093516"/>
            <a:chExt cx="4624387" cy="476250"/>
          </a:xfrm>
          <a:solidFill>
            <a:schemeClr val="accent2"/>
          </a:solidFill>
        </p:grpSpPr>
        <p:sp>
          <p:nvSpPr>
            <p:cNvPr id="31" name="Rectangle 555"/>
            <p:cNvSpPr>
              <a:spLocks noChangeArrowheads="1"/>
            </p:cNvSpPr>
            <p:nvPr/>
          </p:nvSpPr>
          <p:spPr bwMode="auto">
            <a:xfrm>
              <a:off x="806313" y="2225278"/>
              <a:ext cx="1384300" cy="3444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32" name="Rectangle 556"/>
            <p:cNvSpPr>
              <a:spLocks noChangeArrowheads="1"/>
            </p:cNvSpPr>
            <p:nvPr/>
          </p:nvSpPr>
          <p:spPr bwMode="auto">
            <a:xfrm>
              <a:off x="1973125" y="2093516"/>
              <a:ext cx="3457575" cy="35560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33" name="Freeform 557"/>
            <p:cNvSpPr>
              <a:spLocks noChangeArrowheads="1"/>
            </p:cNvSpPr>
            <p:nvPr/>
          </p:nvSpPr>
          <p:spPr bwMode="auto">
            <a:xfrm>
              <a:off x="1973126" y="2449116"/>
              <a:ext cx="217487" cy="120650"/>
            </a:xfrm>
            <a:custGeom>
              <a:avLst/>
              <a:gdLst>
                <a:gd name="T0" fmla="*/ 2147483647 w 80"/>
                <a:gd name="T1" fmla="*/ 2147483647 h 37"/>
                <a:gd name="T2" fmla="*/ 2147483647 w 80"/>
                <a:gd name="T3" fmla="*/ 0 h 37"/>
                <a:gd name="T4" fmla="*/ 0 w 80"/>
                <a:gd name="T5" fmla="*/ 0 h 37"/>
                <a:gd name="T6" fmla="*/ 2147483647 w 80"/>
                <a:gd name="T7" fmla="*/ 2147483647 h 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37"/>
                <a:gd name="T14" fmla="*/ 80 w 80"/>
                <a:gd name="T15" fmla="*/ 37 h 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37">
                  <a:moveTo>
                    <a:pt x="80" y="37"/>
                  </a:moveTo>
                  <a:lnTo>
                    <a:pt x="80" y="0"/>
                  </a:lnTo>
                  <a:lnTo>
                    <a:pt x="0" y="0"/>
                  </a:lnTo>
                  <a:lnTo>
                    <a:pt x="80" y="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62000" y="2931619"/>
            <a:ext cx="5707756" cy="587823"/>
            <a:chOff x="806313" y="2672953"/>
            <a:chExt cx="4624386" cy="476250"/>
          </a:xfrm>
          <a:solidFill>
            <a:schemeClr val="accent2"/>
          </a:solidFill>
        </p:grpSpPr>
        <p:sp>
          <p:nvSpPr>
            <p:cNvPr id="36" name="Rectangle 558"/>
            <p:cNvSpPr>
              <a:spLocks noChangeArrowheads="1"/>
            </p:cNvSpPr>
            <p:nvPr/>
          </p:nvSpPr>
          <p:spPr bwMode="auto">
            <a:xfrm>
              <a:off x="806313" y="2803128"/>
              <a:ext cx="1384300" cy="3460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37" name="Rectangle 559"/>
            <p:cNvSpPr>
              <a:spLocks noChangeArrowheads="1"/>
            </p:cNvSpPr>
            <p:nvPr/>
          </p:nvSpPr>
          <p:spPr bwMode="auto">
            <a:xfrm>
              <a:off x="1973125" y="2672953"/>
              <a:ext cx="3457574" cy="354013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38" name="Freeform 560"/>
            <p:cNvSpPr>
              <a:spLocks noChangeArrowheads="1"/>
            </p:cNvSpPr>
            <p:nvPr/>
          </p:nvSpPr>
          <p:spPr bwMode="auto">
            <a:xfrm>
              <a:off x="1973126" y="3026966"/>
              <a:ext cx="217487" cy="122237"/>
            </a:xfrm>
            <a:custGeom>
              <a:avLst/>
              <a:gdLst>
                <a:gd name="T0" fmla="*/ 2147483647 w 80"/>
                <a:gd name="T1" fmla="*/ 2147483647 h 37"/>
                <a:gd name="T2" fmla="*/ 2147483647 w 80"/>
                <a:gd name="T3" fmla="*/ 0 h 37"/>
                <a:gd name="T4" fmla="*/ 0 w 80"/>
                <a:gd name="T5" fmla="*/ 0 h 37"/>
                <a:gd name="T6" fmla="*/ 2147483647 w 80"/>
                <a:gd name="T7" fmla="*/ 2147483647 h 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37"/>
                <a:gd name="T14" fmla="*/ 80 w 80"/>
                <a:gd name="T15" fmla="*/ 37 h 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37">
                  <a:moveTo>
                    <a:pt x="80" y="37"/>
                  </a:moveTo>
                  <a:lnTo>
                    <a:pt x="80" y="0"/>
                  </a:lnTo>
                  <a:lnTo>
                    <a:pt x="0" y="0"/>
                  </a:lnTo>
                  <a:lnTo>
                    <a:pt x="80" y="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62000" y="3784127"/>
            <a:ext cx="5707757" cy="587816"/>
            <a:chOff x="806313" y="3247633"/>
            <a:chExt cx="4624386" cy="476245"/>
          </a:xfrm>
          <a:solidFill>
            <a:schemeClr val="accent2"/>
          </a:solidFill>
        </p:grpSpPr>
        <p:sp>
          <p:nvSpPr>
            <p:cNvPr id="40" name="Rectangle 561"/>
            <p:cNvSpPr>
              <a:spLocks noChangeArrowheads="1"/>
            </p:cNvSpPr>
            <p:nvPr/>
          </p:nvSpPr>
          <p:spPr bwMode="auto">
            <a:xfrm>
              <a:off x="806313" y="3368278"/>
              <a:ext cx="1384300" cy="35560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41" name="Rectangle 562"/>
            <p:cNvSpPr>
              <a:spLocks noChangeArrowheads="1"/>
            </p:cNvSpPr>
            <p:nvPr/>
          </p:nvSpPr>
          <p:spPr bwMode="auto">
            <a:xfrm>
              <a:off x="1973126" y="3247633"/>
              <a:ext cx="3457573" cy="344489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42" name="Freeform 563"/>
            <p:cNvSpPr>
              <a:spLocks noChangeArrowheads="1"/>
            </p:cNvSpPr>
            <p:nvPr/>
          </p:nvSpPr>
          <p:spPr bwMode="auto">
            <a:xfrm>
              <a:off x="1973126" y="3592116"/>
              <a:ext cx="217487" cy="131762"/>
            </a:xfrm>
            <a:custGeom>
              <a:avLst/>
              <a:gdLst>
                <a:gd name="T0" fmla="*/ 2147483647 w 80"/>
                <a:gd name="T1" fmla="*/ 2147483647 h 40"/>
                <a:gd name="T2" fmla="*/ 2147483647 w 80"/>
                <a:gd name="T3" fmla="*/ 0 h 40"/>
                <a:gd name="T4" fmla="*/ 0 w 80"/>
                <a:gd name="T5" fmla="*/ 0 h 40"/>
                <a:gd name="T6" fmla="*/ 2147483647 w 80"/>
                <a:gd name="T7" fmla="*/ 2147483647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40"/>
                <a:gd name="T14" fmla="*/ 80 w 80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40">
                  <a:moveTo>
                    <a:pt x="80" y="40"/>
                  </a:moveTo>
                  <a:lnTo>
                    <a:pt x="80" y="0"/>
                  </a:lnTo>
                  <a:lnTo>
                    <a:pt x="0" y="0"/>
                  </a:lnTo>
                  <a:lnTo>
                    <a:pt x="80" y="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sp>
        <p:nvSpPr>
          <p:cNvPr id="43" name="TextBox 101"/>
          <p:cNvSpPr>
            <a:spLocks noChangeArrowheads="1"/>
          </p:cNvSpPr>
          <p:nvPr/>
        </p:nvSpPr>
        <p:spPr bwMode="auto">
          <a:xfrm>
            <a:off x="2390186" y="1324803"/>
            <a:ext cx="24256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现金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管理   设法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开源节流</a:t>
            </a:r>
          </a:p>
        </p:txBody>
      </p:sp>
      <p:sp>
        <p:nvSpPr>
          <p:cNvPr id="44" name="TextBox 102"/>
          <p:cNvSpPr>
            <a:spLocks noChangeArrowheads="1"/>
          </p:cNvSpPr>
          <p:nvPr/>
        </p:nvSpPr>
        <p:spPr bwMode="auto">
          <a:xfrm>
            <a:off x="1976345" y="2139531"/>
            <a:ext cx="44934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延后目标达成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年限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-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晚点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退休 购房 购车</a:t>
            </a:r>
          </a:p>
        </p:txBody>
      </p:sp>
      <p:sp>
        <p:nvSpPr>
          <p:cNvPr id="54" name="TextBox 101"/>
          <p:cNvSpPr>
            <a:spLocks noChangeArrowheads="1"/>
          </p:cNvSpPr>
          <p:nvPr/>
        </p:nvSpPr>
        <p:spPr bwMode="auto">
          <a:xfrm>
            <a:off x="2365301" y="2948724"/>
            <a:ext cx="18389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降低理财目标预期</a:t>
            </a:r>
          </a:p>
        </p:txBody>
      </p:sp>
      <p:sp>
        <p:nvSpPr>
          <p:cNvPr id="55" name="TextBox 101"/>
          <p:cNvSpPr>
            <a:spLocks noChangeArrowheads="1"/>
          </p:cNvSpPr>
          <p:nvPr/>
        </p:nvSpPr>
        <p:spPr bwMode="auto">
          <a:xfrm>
            <a:off x="2365301" y="3827446"/>
            <a:ext cx="1632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提高投资收益率</a:t>
            </a:r>
          </a:p>
        </p:txBody>
      </p:sp>
      <p:sp>
        <p:nvSpPr>
          <p:cNvPr id="56" name="TextBox 101"/>
          <p:cNvSpPr>
            <a:spLocks noChangeArrowheads="1"/>
          </p:cNvSpPr>
          <p:nvPr/>
        </p:nvSpPr>
        <p:spPr bwMode="auto">
          <a:xfrm>
            <a:off x="1153187" y="1487433"/>
            <a:ext cx="7825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方法 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1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57" name="TextBox 101"/>
          <p:cNvSpPr>
            <a:spLocks noChangeArrowheads="1"/>
          </p:cNvSpPr>
          <p:nvPr/>
        </p:nvSpPr>
        <p:spPr bwMode="auto">
          <a:xfrm>
            <a:off x="1153187" y="2305204"/>
            <a:ext cx="7825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方法 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2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58" name="TextBox 101"/>
          <p:cNvSpPr>
            <a:spLocks noChangeArrowheads="1"/>
          </p:cNvSpPr>
          <p:nvPr/>
        </p:nvSpPr>
        <p:spPr bwMode="auto">
          <a:xfrm>
            <a:off x="1153187" y="3097292"/>
            <a:ext cx="7825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方法 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3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sp>
        <p:nvSpPr>
          <p:cNvPr id="59" name="TextBox 101"/>
          <p:cNvSpPr>
            <a:spLocks noChangeArrowheads="1"/>
          </p:cNvSpPr>
          <p:nvPr/>
        </p:nvSpPr>
        <p:spPr bwMode="auto">
          <a:xfrm>
            <a:off x="1153187" y="3961559"/>
            <a:ext cx="7825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方法 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itchFamily="34" charset="0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891" y="1208435"/>
            <a:ext cx="1223909" cy="326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3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/>
          <a:stretch/>
        </p:blipFill>
        <p:spPr>
          <a:xfrm>
            <a:off x="0" y="3454711"/>
            <a:ext cx="9144000" cy="1688789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3886200" y="2346127"/>
            <a:ext cx="4567643" cy="338647"/>
            <a:chOff x="3886200" y="2461703"/>
            <a:chExt cx="4567643" cy="338647"/>
          </a:xfrm>
        </p:grpSpPr>
        <p:sp>
          <p:nvSpPr>
            <p:cNvPr id="17" name="圆角矩形 16"/>
            <p:cNvSpPr/>
            <p:nvPr/>
          </p:nvSpPr>
          <p:spPr>
            <a:xfrm>
              <a:off x="3886200" y="2461703"/>
              <a:ext cx="4323489" cy="31331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79414" y="2461796"/>
              <a:ext cx="44744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spc="2600" dirty="0" smtClean="0">
                  <a:solidFill>
                    <a:srgbClr val="00767C"/>
                  </a:solidFill>
                  <a:latin typeface="+mn-ea"/>
                </a:rPr>
                <a:t>投资理财案例分析</a:t>
              </a:r>
              <a:endParaRPr lang="zh-CN" altLang="en-US" sz="1600" spc="2600" dirty="0">
                <a:solidFill>
                  <a:srgbClr val="00767C"/>
                </a:solidFill>
                <a:latin typeface="+mn-ea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838575" y="310515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300" dirty="0" smtClean="0">
                <a:solidFill>
                  <a:prstClr val="white"/>
                </a:solidFill>
                <a:latin typeface="+mn-ea"/>
              </a:rPr>
              <a:t>演示完毕感谢您的观看</a:t>
            </a:r>
            <a:endParaRPr lang="zh-CN" altLang="en-US" sz="1600" spc="300" dirty="0">
              <a:solidFill>
                <a:prstClr val="white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3350"/>
            <a:ext cx="3183386" cy="434340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830639" y="2724150"/>
            <a:ext cx="439896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50" dirty="0" smtClean="0">
                <a:solidFill>
                  <a:schemeClr val="bg1"/>
                </a:solidFill>
              </a:rPr>
              <a:t>case analysis of investment and financing </a:t>
            </a:r>
            <a:r>
              <a:rPr lang="zh-CN" altLang="en-US" sz="1050" dirty="0">
                <a:solidFill>
                  <a:schemeClr val="bg1"/>
                </a:solidFill>
              </a:rPr>
              <a:t>case analysis of investment </a:t>
            </a:r>
            <a:endParaRPr lang="en-US" altLang="zh-CN" sz="1050" dirty="0" smtClean="0">
              <a:solidFill>
                <a:schemeClr val="bg1"/>
              </a:solidFill>
            </a:endParaRPr>
          </a:p>
          <a:p>
            <a:r>
              <a:rPr lang="zh-CN" altLang="en-US" sz="1050" dirty="0" smtClean="0">
                <a:solidFill>
                  <a:schemeClr val="bg1"/>
                </a:solidFill>
              </a:rPr>
              <a:t>and financing </a:t>
            </a:r>
            <a:r>
              <a:rPr lang="zh-CN" altLang="en-US" sz="1050" dirty="0">
                <a:solidFill>
                  <a:schemeClr val="bg1"/>
                </a:solidFill>
              </a:rPr>
              <a:t>case analysis of </a:t>
            </a:r>
            <a:r>
              <a:rPr lang="zh-CN" altLang="en-US" sz="1050" dirty="0" smtClean="0">
                <a:solidFill>
                  <a:schemeClr val="bg1"/>
                </a:solidFill>
              </a:rPr>
              <a:t>investment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58260" y="2114550"/>
            <a:ext cx="1184940" cy="623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rgbClr val="00767C"/>
                </a:solidFill>
                <a:latin typeface="Impact" panose="020B0806030902050204" pitchFamily="34" charset="0"/>
              </a:rPr>
              <a:t>INVESTMENT</a:t>
            </a:r>
            <a:endParaRPr lang="en-US" altLang="zh-CN" sz="1600" dirty="0" smtClean="0">
              <a:solidFill>
                <a:srgbClr val="00767C"/>
              </a:solidFill>
              <a:latin typeface="Impact" panose="020B0806030902050204" pitchFamily="34" charset="0"/>
            </a:endParaRPr>
          </a:p>
          <a:p>
            <a:r>
              <a:rPr lang="zh-CN" altLang="en-US" sz="1850" dirty="0" smtClean="0">
                <a:solidFill>
                  <a:srgbClr val="00767C"/>
                </a:solidFill>
                <a:latin typeface="Impact" panose="020B0806030902050204" pitchFamily="34" charset="0"/>
              </a:rPr>
              <a:t>FINANCING</a:t>
            </a:r>
            <a:endParaRPr lang="zh-CN" altLang="en-US" sz="1850" dirty="0">
              <a:solidFill>
                <a:srgbClr val="00767C"/>
              </a:solidFill>
              <a:latin typeface="Impact" panose="020B0806030902050204" pitchFamily="3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3971831" y="3409950"/>
            <a:ext cx="1666969" cy="110664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>
            <a:off x="5721434" y="3713404"/>
            <a:ext cx="517548" cy="51754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rot="4163557">
            <a:off x="6196030" y="3923266"/>
            <a:ext cx="350601" cy="350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rot="1787413">
            <a:off x="6576601" y="3632746"/>
            <a:ext cx="427179" cy="4271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rot="4163557">
            <a:off x="7067675" y="3780660"/>
            <a:ext cx="350601" cy="35060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>
            <a:off x="7598373" y="3443613"/>
            <a:ext cx="517548" cy="51754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rot="4163557">
            <a:off x="7980916" y="3653475"/>
            <a:ext cx="350601" cy="350601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3752850" y="895350"/>
            <a:ext cx="4800600" cy="1450777"/>
            <a:chOff x="3810000" y="968573"/>
            <a:chExt cx="4800600" cy="1450777"/>
          </a:xfrm>
        </p:grpSpPr>
        <p:sp>
          <p:nvSpPr>
            <p:cNvPr id="32" name="TextBox 13"/>
            <p:cNvSpPr txBox="1"/>
            <p:nvPr/>
          </p:nvSpPr>
          <p:spPr>
            <a:xfrm>
              <a:off x="3810000" y="1111300"/>
              <a:ext cx="4800600" cy="1308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900" spc="900" dirty="0" smtClean="0">
                  <a:solidFill>
                    <a:prstClr val="white"/>
                  </a:solidFill>
                  <a:latin typeface="汉仪综艺体简" panose="02010609000101010101" pitchFamily="49" charset="-122"/>
                  <a:ea typeface="汉仪综艺体简" panose="02010609000101010101" pitchFamily="49" charset="-122"/>
                </a:rPr>
                <a:t>投资有道</a:t>
              </a:r>
              <a:endParaRPr lang="zh-CN" altLang="en-US" sz="7900" spc="900" dirty="0">
                <a:solidFill>
                  <a:prstClr val="white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endParaRPr>
            </a:p>
          </p:txBody>
        </p:sp>
        <p:sp>
          <p:nvSpPr>
            <p:cNvPr id="33" name="TextBox 13"/>
            <p:cNvSpPr txBox="1"/>
            <p:nvPr/>
          </p:nvSpPr>
          <p:spPr>
            <a:xfrm>
              <a:off x="4868849" y="968573"/>
              <a:ext cx="2598751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600" dirty="0" smtClean="0">
                  <a:solidFill>
                    <a:prstClr val="white"/>
                  </a:solidFill>
                  <a:latin typeface="+mn-ea"/>
                </a:rPr>
                <a:t>财物聚集</a:t>
              </a:r>
              <a:r>
                <a:rPr lang="en-US" altLang="zh-CN" sz="1400" spc="600" dirty="0" smtClean="0">
                  <a:solidFill>
                    <a:prstClr val="white"/>
                  </a:solidFill>
                  <a:latin typeface="+mn-ea"/>
                </a:rPr>
                <a:t>·</a:t>
              </a:r>
              <a:r>
                <a:rPr lang="zh-CN" altLang="en-US" sz="1400" spc="600" dirty="0" smtClean="0">
                  <a:solidFill>
                    <a:prstClr val="white"/>
                  </a:solidFill>
                  <a:latin typeface="+mn-ea"/>
                </a:rPr>
                <a:t>你我共赢</a:t>
              </a:r>
              <a:endParaRPr lang="zh-CN" altLang="en-US" sz="1400" spc="600" dirty="0">
                <a:solidFill>
                  <a:prstClr val="white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485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953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/>
          <a:stretch/>
        </p:blipFill>
        <p:spPr>
          <a:xfrm>
            <a:off x="0" y="3454711"/>
            <a:ext cx="9144000" cy="16887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3350"/>
            <a:ext cx="3183386" cy="434340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676400" y="1937087"/>
            <a:ext cx="88998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dirty="0" smtClean="0">
                <a:solidFill>
                  <a:srgbClr val="00767C"/>
                </a:solidFill>
                <a:latin typeface="Impact" panose="020B0806030902050204" pitchFamily="34" charset="0"/>
              </a:rPr>
              <a:t>01</a:t>
            </a:r>
            <a:endParaRPr lang="zh-CN" altLang="en-US" sz="6600" dirty="0">
              <a:solidFill>
                <a:srgbClr val="00767C"/>
              </a:solidFill>
              <a:latin typeface="Impact" panose="020B0806030902050204" pitchFamily="34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4012883" y="3999466"/>
            <a:ext cx="350601" cy="350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1787413">
            <a:off x="4393454" y="3708946"/>
            <a:ext cx="427179" cy="4271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4884528" y="3856860"/>
            <a:ext cx="350601" cy="35060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5415226" y="3519813"/>
            <a:ext cx="517548" cy="51754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5797769" y="3729675"/>
            <a:ext cx="350601" cy="350601"/>
          </a:xfrm>
          <a:prstGeom prst="rect">
            <a:avLst/>
          </a:prstGeom>
        </p:spPr>
      </p:pic>
      <p:sp>
        <p:nvSpPr>
          <p:cNvPr id="20" name="TextBox 5"/>
          <p:cNvSpPr txBox="1"/>
          <p:nvPr/>
        </p:nvSpPr>
        <p:spPr>
          <a:xfrm>
            <a:off x="4105097" y="1929884"/>
            <a:ext cx="4276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800" b="1" spc="300" dirty="0" smtClean="0">
                <a:solidFill>
                  <a:prstClr val="white"/>
                </a:solidFill>
                <a:latin typeface="+mn-ea"/>
              </a:rPr>
              <a:t>教育基金规划</a:t>
            </a:r>
          </a:p>
        </p:txBody>
      </p:sp>
      <p:sp>
        <p:nvSpPr>
          <p:cNvPr id="22" name="TextBox 5"/>
          <p:cNvSpPr txBox="1"/>
          <p:nvPr/>
        </p:nvSpPr>
        <p:spPr>
          <a:xfrm>
            <a:off x="4114800" y="1352550"/>
            <a:ext cx="2223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spc="300" dirty="0" smtClean="0">
                <a:solidFill>
                  <a:prstClr val="white"/>
                </a:solidFill>
                <a:latin typeface="+mn-ea"/>
              </a:rPr>
              <a:t>第一部分</a:t>
            </a:r>
          </a:p>
        </p:txBody>
      </p:sp>
      <p:sp>
        <p:nvSpPr>
          <p:cNvPr id="29" name="矩形 28"/>
          <p:cNvSpPr/>
          <p:nvPr/>
        </p:nvSpPr>
        <p:spPr>
          <a:xfrm>
            <a:off x="4105097" y="2734568"/>
            <a:ext cx="39346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</a:rPr>
              <a:t>case analysis of investment and financing </a:t>
            </a:r>
            <a:r>
              <a:rPr lang="zh-CN" altLang="en-US" sz="1100" dirty="0">
                <a:solidFill>
                  <a:schemeClr val="bg1"/>
                </a:solidFill>
              </a:rPr>
              <a:t>case analysis of </a:t>
            </a:r>
            <a:endParaRPr lang="en-US" altLang="zh-CN" sz="1100" dirty="0" smtClean="0">
              <a:solidFill>
                <a:schemeClr val="bg1"/>
              </a:solidFill>
            </a:endParaRPr>
          </a:p>
          <a:p>
            <a:r>
              <a:rPr lang="zh-CN" altLang="en-US" sz="1100" dirty="0" smtClean="0">
                <a:solidFill>
                  <a:schemeClr val="bg1"/>
                </a:solidFill>
              </a:rPr>
              <a:t>investment and financing </a:t>
            </a:r>
            <a:r>
              <a:rPr lang="zh-CN" altLang="en-US" sz="1100" dirty="0">
                <a:solidFill>
                  <a:schemeClr val="bg1"/>
                </a:solidFill>
              </a:rPr>
              <a:t>case </a:t>
            </a:r>
            <a:r>
              <a:rPr lang="zh-CN" altLang="en-US" sz="1100" dirty="0" smtClean="0">
                <a:solidFill>
                  <a:schemeClr val="bg1"/>
                </a:solidFill>
              </a:rPr>
              <a:t>analysis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87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2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594491" y="3181350"/>
            <a:ext cx="7937949" cy="94955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+mn-ea"/>
            </a:endParaRPr>
          </a:p>
        </p:txBody>
      </p:sp>
      <p:sp>
        <p:nvSpPr>
          <p:cNvPr id="46" name="矩形 1"/>
          <p:cNvSpPr>
            <a:spLocks noChangeArrowheads="1"/>
          </p:cNvSpPr>
          <p:nvPr/>
        </p:nvSpPr>
        <p:spPr bwMode="auto">
          <a:xfrm>
            <a:off x="677683" y="1425615"/>
            <a:ext cx="7854757" cy="137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25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    张先生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和张太太有一个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10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岁的孩子，预计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17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岁上大学，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21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岁送孩子到澳大利亚去留学两年，目前去澳大利亚留学两年的费用为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6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万澳元，预计学费每年上涨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5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％。张先生家庭作为一个中等收入家庭，孩子上大学的费用肯定没有问题，但是，对于出国留学的高额开支，在张先生夫妇看来并不是很容易的事情，需要提前规划。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(2019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)</a:t>
            </a:r>
          </a:p>
        </p:txBody>
      </p:sp>
      <p:sp>
        <p:nvSpPr>
          <p:cNvPr id="47" name="矩形 1"/>
          <p:cNvSpPr>
            <a:spLocks noChangeArrowheads="1"/>
          </p:cNvSpPr>
          <p:nvPr/>
        </p:nvSpPr>
        <p:spPr bwMode="auto">
          <a:xfrm>
            <a:off x="2195737" y="3308732"/>
            <a:ext cx="4824535" cy="69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dirty="0">
                <a:solidFill>
                  <a:schemeClr val="tx2"/>
                </a:solidFill>
                <a:latin typeface="+mn-ea"/>
                <a:sym typeface="微软雅黑" pitchFamily="34" charset="-122"/>
              </a:rPr>
              <a:t>请为张先生夫妇设计一个子女教育规划方案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  <a:sym typeface="微软雅黑" pitchFamily="34" charset="-122"/>
              </a:rPr>
              <a:t>。</a:t>
            </a:r>
            <a:endParaRPr lang="en-US" altLang="zh-CN" dirty="0" smtClean="0">
              <a:solidFill>
                <a:schemeClr val="tx2"/>
              </a:solidFill>
              <a:latin typeface="+mn-ea"/>
              <a:sym typeface="微软雅黑" pitchFamily="34" charset="-122"/>
            </a:endParaRPr>
          </a:p>
          <a:p>
            <a:pPr algn="ctr">
              <a:lnSpc>
                <a:spcPts val="25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  <a:sym typeface="微软雅黑" pitchFamily="34" charset="-122"/>
              </a:rPr>
              <a:t>（</a:t>
            </a:r>
            <a:r>
              <a:rPr lang="zh-CN" altLang="en-US" sz="1400" dirty="0">
                <a:solidFill>
                  <a:schemeClr val="tx2"/>
                </a:solidFill>
                <a:latin typeface="+mn-ea"/>
                <a:sym typeface="微软雅黑" pitchFamily="34" charset="-122"/>
              </a:rPr>
              <a:t>参考汇率：</a:t>
            </a:r>
            <a:r>
              <a:rPr lang="en-US" altLang="zh-CN" sz="1400" dirty="0">
                <a:solidFill>
                  <a:schemeClr val="tx2"/>
                </a:solidFill>
                <a:latin typeface="+mn-ea"/>
                <a:sym typeface="微软雅黑" pitchFamily="34" charset="-122"/>
              </a:rPr>
              <a:t>1</a:t>
            </a:r>
            <a:r>
              <a:rPr lang="zh-CN" altLang="en-US" sz="1400" dirty="0">
                <a:solidFill>
                  <a:schemeClr val="tx2"/>
                </a:solidFill>
                <a:latin typeface="+mn-ea"/>
                <a:sym typeface="微软雅黑" pitchFamily="34" charset="-122"/>
              </a:rPr>
              <a:t>澳元</a:t>
            </a:r>
            <a:r>
              <a:rPr lang="en-US" altLang="zh-CN" sz="1400" dirty="0">
                <a:solidFill>
                  <a:schemeClr val="tx2"/>
                </a:solidFill>
                <a:latin typeface="+mn-ea"/>
                <a:sym typeface="微软雅黑" pitchFamily="34" charset="-122"/>
              </a:rPr>
              <a:t>=6.15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  <a:sym typeface="微软雅黑" pitchFamily="34" charset="-122"/>
              </a:rPr>
              <a:t>元人民币）</a:t>
            </a:r>
          </a:p>
        </p:txBody>
      </p:sp>
    </p:spTree>
    <p:extLst>
      <p:ext uri="{BB962C8B-B14F-4D97-AF65-F5344CB8AC3E}">
        <p14:creationId xmlns:p14="http://schemas.microsoft.com/office/powerpoint/2010/main" val="219170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567391" y="1581150"/>
            <a:ext cx="2621642" cy="925923"/>
            <a:chOff x="552344" y="1203597"/>
            <a:chExt cx="2621642" cy="925923"/>
          </a:xfrm>
        </p:grpSpPr>
        <p:sp>
          <p:nvSpPr>
            <p:cNvPr id="5" name="矩形 4"/>
            <p:cNvSpPr/>
            <p:nvPr/>
          </p:nvSpPr>
          <p:spPr>
            <a:xfrm>
              <a:off x="666499" y="1203597"/>
              <a:ext cx="2393333" cy="9259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5" name="TextBox 343"/>
            <p:cNvSpPr>
              <a:spLocks noChangeArrowheads="1"/>
            </p:cNvSpPr>
            <p:nvPr/>
          </p:nvSpPr>
          <p:spPr bwMode="auto">
            <a:xfrm>
              <a:off x="552344" y="1342968"/>
              <a:ext cx="262164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两年</a:t>
              </a:r>
              <a:r>
                <a:rPr lang="zh-CN" altLang="en-US" dirty="0" smtClean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留学</a:t>
              </a:r>
              <a:endParaRPr lang="en-US" altLang="zh-CN" dirty="0" smtClean="0">
                <a:solidFill>
                  <a:schemeClr val="bg1"/>
                </a:solidFill>
                <a:latin typeface="+mn-ea"/>
                <a:sym typeface="Arial" pitchFamily="34" charset="0"/>
              </a:endParaRPr>
            </a:p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费用</a:t>
              </a:r>
              <a:r>
                <a:rPr lang="en-US" altLang="zh-CN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6</a:t>
              </a:r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万澳元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352800" y="1581150"/>
            <a:ext cx="2621642" cy="925924"/>
            <a:chOff x="552344" y="1203597"/>
            <a:chExt cx="2621642" cy="925924"/>
          </a:xfrm>
        </p:grpSpPr>
        <p:sp>
          <p:nvSpPr>
            <p:cNvPr id="21" name="矩形 20"/>
            <p:cNvSpPr/>
            <p:nvPr/>
          </p:nvSpPr>
          <p:spPr>
            <a:xfrm>
              <a:off x="666499" y="1203597"/>
              <a:ext cx="2393333" cy="9259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2" name="TextBox 343"/>
            <p:cNvSpPr>
              <a:spLocks noChangeArrowheads="1"/>
            </p:cNvSpPr>
            <p:nvPr/>
          </p:nvSpPr>
          <p:spPr bwMode="auto">
            <a:xfrm>
              <a:off x="552344" y="1342968"/>
              <a:ext cx="262164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11</a:t>
              </a:r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年后费用约</a:t>
              </a:r>
              <a:r>
                <a:rPr lang="en-US" altLang="zh-CN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10.26</a:t>
              </a:r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万</a:t>
              </a: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折合人民币</a:t>
              </a:r>
              <a:r>
                <a:rPr lang="en-US" altLang="zh-CN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630990</a:t>
              </a:r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元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7391" y="3091522"/>
            <a:ext cx="2621642" cy="925923"/>
            <a:chOff x="552344" y="1203597"/>
            <a:chExt cx="2621642" cy="925923"/>
          </a:xfrm>
        </p:grpSpPr>
        <p:sp>
          <p:nvSpPr>
            <p:cNvPr id="30" name="矩形 29"/>
            <p:cNvSpPr/>
            <p:nvPr/>
          </p:nvSpPr>
          <p:spPr>
            <a:xfrm>
              <a:off x="666499" y="1203597"/>
              <a:ext cx="2393333" cy="9259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1" name="TextBox 343"/>
            <p:cNvSpPr>
              <a:spLocks noChangeArrowheads="1"/>
            </p:cNvSpPr>
            <p:nvPr/>
          </p:nvSpPr>
          <p:spPr bwMode="auto">
            <a:xfrm>
              <a:off x="552344" y="1342968"/>
              <a:ext cx="262164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从目前</a:t>
              </a:r>
              <a:r>
                <a:rPr lang="zh-CN" altLang="en-US" dirty="0" smtClean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开始</a:t>
              </a:r>
              <a:endParaRPr lang="en-US" altLang="zh-CN" dirty="0" smtClean="0">
                <a:solidFill>
                  <a:schemeClr val="bg1"/>
                </a:solidFill>
                <a:latin typeface="+mn-ea"/>
                <a:sym typeface="Arial" pitchFamily="34" charset="0"/>
              </a:endParaRPr>
            </a:p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每月</a:t>
              </a:r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投资</a:t>
              </a:r>
              <a:r>
                <a:rPr lang="en-US" altLang="zh-CN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3387</a:t>
              </a:r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元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352800" y="3093459"/>
            <a:ext cx="2621642" cy="925923"/>
            <a:chOff x="552344" y="1203597"/>
            <a:chExt cx="2621642" cy="925923"/>
          </a:xfrm>
        </p:grpSpPr>
        <p:sp>
          <p:nvSpPr>
            <p:cNvPr id="42" name="矩形 41"/>
            <p:cNvSpPr/>
            <p:nvPr/>
          </p:nvSpPr>
          <p:spPr>
            <a:xfrm>
              <a:off x="666499" y="1203597"/>
              <a:ext cx="2393333" cy="9259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3" name="TextBox 343"/>
            <p:cNvSpPr>
              <a:spLocks noChangeArrowheads="1"/>
            </p:cNvSpPr>
            <p:nvPr/>
          </p:nvSpPr>
          <p:spPr bwMode="auto">
            <a:xfrm>
              <a:off x="552344" y="1342968"/>
              <a:ext cx="262164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11</a:t>
              </a:r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年后增值</a:t>
              </a:r>
              <a:r>
                <a:rPr lang="zh-CN" altLang="en-US" dirty="0" smtClean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为</a:t>
              </a:r>
              <a:endParaRPr lang="en-US" altLang="zh-CN" dirty="0" smtClean="0">
                <a:solidFill>
                  <a:schemeClr val="bg1"/>
                </a:solidFill>
                <a:latin typeface="+mn-ea"/>
                <a:sym typeface="Arial" pitchFamily="34" charset="0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630990</a:t>
              </a:r>
              <a:r>
                <a:rPr lang="zh-CN" altLang="en-US" dirty="0">
                  <a:solidFill>
                    <a:schemeClr val="bg1"/>
                  </a:solidFill>
                  <a:latin typeface="+mn-ea"/>
                  <a:sym typeface="Arial" pitchFamily="34" charset="0"/>
                </a:rPr>
                <a:t>元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3600" y="1276350"/>
            <a:ext cx="325755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8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62000" y="2451441"/>
            <a:ext cx="7596848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2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在国外留学，除了以当地货币计算的留学成本外，还有相当大的汇率波动风险，例如三年前澳元兑人民币汇率为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，现在已经升到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6.5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，使留学成本大大增加；但是将来随着人民币的升值，也许人民币兑澳元的成本又会下降，因此，无法精确估计在未来十数年内的汇率成本。在本案例中，出于多估算支出的谨慎性原则假定汇率仍以目前的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澳元兑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6.15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人民币计。则两年留学期的费用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10.26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万澳元折合人民币为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630990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2000" y="1659353"/>
            <a:ext cx="774086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目前，在澳大利亚留学两年的费用大概在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万澳元，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年后，去澳大利亚留学两年的费用将上涨为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10.26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万澳元。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2000" y="1123950"/>
            <a:ext cx="7884880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孩子目前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岁，距离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岁出国留学还有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年时间，投资期限较长。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2000" y="3963609"/>
            <a:ext cx="774086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假设投资收益率为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，要在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年后有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630990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元的资金以供支付两年留学的费用，需要每月投入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3387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</a:p>
        </p:txBody>
      </p:sp>
    </p:spTree>
    <p:extLst>
      <p:ext uri="{BB962C8B-B14F-4D97-AF65-F5344CB8AC3E}">
        <p14:creationId xmlns:p14="http://schemas.microsoft.com/office/powerpoint/2010/main" val="203208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/>
      <p:bldP spid="28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85800" y="2348358"/>
            <a:ext cx="7740864" cy="38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这笔资金用于子女教育，所以在考虑投资收益的同时要尽量保证投资的安全性。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5800" y="1028235"/>
            <a:ext cx="7740864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年的投资期限，平均每年收益率达到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6%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，这个收益合理并且可行，从目前来看能满足这个收益率的金融产品主要有：股票、股票型基金、偏股型基金、部分信托产品、部分人民币理财产品、部分外汇理财产品、部分券商集合理财等等。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5800" y="3003798"/>
            <a:ext cx="7740864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权衡风险与收益、以及进入门槛的限制，我们建议给客户做一个投资组合，可以将一半资金投资于稳健型的股票基金，另一半投资于中长期债券型基金。债券型基金的风险相对较小，但是收益也低；而稳健型的股票基金，其收益相对较高，但是波动也较大，风险相对较高。如果将资金分散投资在这两类产品上，安全性和收益性都有一定的保障。</a:t>
            </a:r>
          </a:p>
        </p:txBody>
      </p:sp>
    </p:spTree>
    <p:extLst>
      <p:ext uri="{BB962C8B-B14F-4D97-AF65-F5344CB8AC3E}">
        <p14:creationId xmlns:p14="http://schemas.microsoft.com/office/powerpoint/2010/main" val="95755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"/>
          <a:stretch/>
        </p:blipFill>
        <p:spPr>
          <a:xfrm>
            <a:off x="0" y="3454711"/>
            <a:ext cx="9144000" cy="16887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3350"/>
            <a:ext cx="3183386" cy="434340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676400" y="1937087"/>
            <a:ext cx="982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dirty="0" smtClean="0">
                <a:solidFill>
                  <a:srgbClr val="00767C"/>
                </a:solidFill>
                <a:latin typeface="Impact" panose="020B0806030902050204" pitchFamily="34" charset="0"/>
              </a:rPr>
              <a:t>02</a:t>
            </a:r>
            <a:endParaRPr lang="zh-CN" altLang="en-US" sz="6600" dirty="0">
              <a:solidFill>
                <a:srgbClr val="00767C"/>
              </a:solidFill>
              <a:latin typeface="Impact" panose="020B0806030902050204" pitchFamily="34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4012883" y="3999466"/>
            <a:ext cx="350601" cy="350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1787413">
            <a:off x="4393454" y="3708946"/>
            <a:ext cx="427179" cy="4271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4884528" y="3856860"/>
            <a:ext cx="350601" cy="35060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5415226" y="3519813"/>
            <a:ext cx="517548" cy="51754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 rot="4163557">
            <a:off x="5797769" y="3729675"/>
            <a:ext cx="350601" cy="350601"/>
          </a:xfrm>
          <a:prstGeom prst="rect">
            <a:avLst/>
          </a:prstGeom>
        </p:spPr>
      </p:pic>
      <p:sp>
        <p:nvSpPr>
          <p:cNvPr id="20" name="TextBox 5"/>
          <p:cNvSpPr txBox="1"/>
          <p:nvPr/>
        </p:nvSpPr>
        <p:spPr>
          <a:xfrm>
            <a:off x="4105097" y="1929884"/>
            <a:ext cx="4276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800" b="1" spc="300" dirty="0">
                <a:solidFill>
                  <a:prstClr val="white"/>
                </a:solidFill>
                <a:latin typeface="+mn-ea"/>
              </a:rPr>
              <a:t>退休养老规划</a:t>
            </a:r>
          </a:p>
        </p:txBody>
      </p:sp>
      <p:sp>
        <p:nvSpPr>
          <p:cNvPr id="22" name="TextBox 5"/>
          <p:cNvSpPr txBox="1"/>
          <p:nvPr/>
        </p:nvSpPr>
        <p:spPr>
          <a:xfrm>
            <a:off x="4114800" y="1352550"/>
            <a:ext cx="2223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spc="300" dirty="0" smtClean="0">
                <a:solidFill>
                  <a:prstClr val="white"/>
                </a:solidFill>
                <a:latin typeface="+mn-ea"/>
              </a:rPr>
              <a:t>第二部分</a:t>
            </a:r>
          </a:p>
        </p:txBody>
      </p:sp>
      <p:sp>
        <p:nvSpPr>
          <p:cNvPr id="29" name="矩形 28"/>
          <p:cNvSpPr/>
          <p:nvPr/>
        </p:nvSpPr>
        <p:spPr>
          <a:xfrm>
            <a:off x="4105097" y="2734568"/>
            <a:ext cx="39346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</a:rPr>
              <a:t>case analysis of investment and financing </a:t>
            </a:r>
            <a:r>
              <a:rPr lang="zh-CN" altLang="en-US" sz="1100" dirty="0">
                <a:solidFill>
                  <a:schemeClr val="bg1"/>
                </a:solidFill>
              </a:rPr>
              <a:t>case analysis of </a:t>
            </a:r>
            <a:endParaRPr lang="en-US" altLang="zh-CN" sz="1100" dirty="0" smtClean="0">
              <a:solidFill>
                <a:schemeClr val="bg1"/>
              </a:solidFill>
            </a:endParaRPr>
          </a:p>
          <a:p>
            <a:r>
              <a:rPr lang="zh-CN" altLang="en-US" sz="1100" dirty="0" smtClean="0">
                <a:solidFill>
                  <a:schemeClr val="bg1"/>
                </a:solidFill>
              </a:rPr>
              <a:t>investment and financing </a:t>
            </a:r>
            <a:r>
              <a:rPr lang="zh-CN" altLang="en-US" sz="1100" dirty="0">
                <a:solidFill>
                  <a:schemeClr val="bg1"/>
                </a:solidFill>
              </a:rPr>
              <a:t>case </a:t>
            </a:r>
            <a:r>
              <a:rPr lang="zh-CN" altLang="en-US" sz="1100" dirty="0" smtClean="0">
                <a:solidFill>
                  <a:schemeClr val="bg1"/>
                </a:solidFill>
              </a:rPr>
              <a:t>analysis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82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2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81000" y="1200150"/>
            <a:ext cx="5181847" cy="297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王刚夫妇今年均刚过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岁，他们俩打算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岁退休，在退休后的第一年，王刚夫妇估计两人需要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万元的生活费用，并且，由于通货膨胀的原因，这笔生活费用每年按照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％的速度增长。王刚夫妇估计会活到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岁，假设王刚夫妇退休后没有基本养老保险金，也没有企业年金等定期的收入，其退休费用只能靠退休前积累的退休基金进行生活。假设退休前的投资收益率为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％，退休后的投资收益率为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％，王刚夫妇现在已有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万元的退休基金了，问如果采取定期定投的方式，每年年底还需投入多少钱才能实现理想的退休目标？（注：请写出简要步骤）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054306"/>
            <a:ext cx="356235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40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72"/>
  <p:tag name="ISPRING_FIRST_PUBLISH" val="1"/>
  <p:tag name="ISPRING_SCORM_RATE_QUIZZES" val="0"/>
</p:tagLst>
</file>

<file path=ppt/theme/theme1.xml><?xml version="1.0" encoding="utf-8"?>
<a:theme xmlns:a="http://schemas.openxmlformats.org/drawingml/2006/main" name="Office 主题">
  <a:themeElements>
    <a:clrScheme name="自定义 10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77E"/>
      </a:accent1>
      <a:accent2>
        <a:srgbClr val="00D0DA"/>
      </a:accent2>
      <a:accent3>
        <a:srgbClr val="00777E"/>
      </a:accent3>
      <a:accent4>
        <a:srgbClr val="00D0DA"/>
      </a:accent4>
      <a:accent5>
        <a:srgbClr val="00777E"/>
      </a:accent5>
      <a:accent6>
        <a:srgbClr val="00D0DA"/>
      </a:accent6>
      <a:hlink>
        <a:srgbClr val="00777E"/>
      </a:hlink>
      <a:folHlink>
        <a:srgbClr val="00D0DA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2367</Words>
  <Application>Microsoft Office PowerPoint</Application>
  <PresentationFormat>全屏显示(16:9)</PresentationFormat>
  <Paragraphs>257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Meiryo</vt:lpstr>
      <vt:lpstr>汉仪综艺体简</vt:lpstr>
      <vt:lpstr>楷体_GB2312</vt:lpstr>
      <vt:lpstr>宋体</vt:lpstr>
      <vt:lpstr>微软雅黑</vt:lpstr>
      <vt:lpstr>Arial</vt:lpstr>
      <vt:lpstr>Arial Black</vt:lpstr>
      <vt:lpstr>Calibri</vt:lpstr>
      <vt:lpstr>Calibri Light</vt:lpstr>
      <vt:lpstr>Impact</vt:lpstr>
      <vt:lpstr>Tahoma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http://www.ypppt.com/</dc:description>
  <cp:lastModifiedBy/>
  <cp:revision>1</cp:revision>
  <dcterms:created xsi:type="dcterms:W3CDTF">2019-05-09T00:50:59Z</dcterms:created>
  <dcterms:modified xsi:type="dcterms:W3CDTF">2020-07-21T04:38:31Z</dcterms:modified>
</cp:coreProperties>
</file>