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56" r:id="rId2"/>
  </p:sldMasterIdLst>
  <p:notesMasterIdLst>
    <p:notesMasterId r:id="rId61"/>
  </p:notesMasterIdLst>
  <p:sldIdLst>
    <p:sldId id="484" r:id="rId3"/>
    <p:sldId id="541" r:id="rId4"/>
    <p:sldId id="542" r:id="rId5"/>
    <p:sldId id="543" r:id="rId6"/>
    <p:sldId id="488" r:id="rId7"/>
    <p:sldId id="489" r:id="rId8"/>
    <p:sldId id="544" r:id="rId9"/>
    <p:sldId id="491" r:id="rId10"/>
    <p:sldId id="492" r:id="rId11"/>
    <p:sldId id="493" r:id="rId12"/>
    <p:sldId id="494" r:id="rId13"/>
    <p:sldId id="545" r:id="rId14"/>
    <p:sldId id="496" r:id="rId15"/>
    <p:sldId id="497" r:id="rId16"/>
    <p:sldId id="546" r:id="rId17"/>
    <p:sldId id="499" r:id="rId18"/>
    <p:sldId id="500" r:id="rId19"/>
    <p:sldId id="547" r:id="rId20"/>
    <p:sldId id="502" r:id="rId21"/>
    <p:sldId id="503" r:id="rId22"/>
    <p:sldId id="504" r:id="rId23"/>
    <p:sldId id="505" r:id="rId24"/>
    <p:sldId id="506" r:id="rId25"/>
    <p:sldId id="507" r:id="rId26"/>
    <p:sldId id="508" r:id="rId27"/>
    <p:sldId id="509" r:id="rId28"/>
    <p:sldId id="510" r:id="rId29"/>
    <p:sldId id="511" r:id="rId30"/>
    <p:sldId id="548" r:id="rId31"/>
    <p:sldId id="513" r:id="rId32"/>
    <p:sldId id="514" r:id="rId33"/>
    <p:sldId id="549" r:id="rId34"/>
    <p:sldId id="516" r:id="rId35"/>
    <p:sldId id="517" r:id="rId36"/>
    <p:sldId id="518" r:id="rId37"/>
    <p:sldId id="519" r:id="rId38"/>
    <p:sldId id="550" r:id="rId39"/>
    <p:sldId id="521" r:id="rId40"/>
    <p:sldId id="522" r:id="rId41"/>
    <p:sldId id="551" r:id="rId42"/>
    <p:sldId id="524" r:id="rId43"/>
    <p:sldId id="525" r:id="rId44"/>
    <p:sldId id="526" r:id="rId45"/>
    <p:sldId id="552" r:id="rId46"/>
    <p:sldId id="529" r:id="rId47"/>
    <p:sldId id="530" r:id="rId48"/>
    <p:sldId id="531" r:id="rId49"/>
    <p:sldId id="532" r:id="rId50"/>
    <p:sldId id="533" r:id="rId51"/>
    <p:sldId id="534" r:id="rId52"/>
    <p:sldId id="535" r:id="rId53"/>
    <p:sldId id="536" r:id="rId54"/>
    <p:sldId id="537" r:id="rId55"/>
    <p:sldId id="538" r:id="rId56"/>
    <p:sldId id="553" r:id="rId57"/>
    <p:sldId id="540" r:id="rId58"/>
    <p:sldId id="554" r:id="rId59"/>
    <p:sldId id="555" r:id="rId60"/>
  </p:sldIdLst>
  <p:sldSz cx="9144000" cy="5143500" type="screen16x9"/>
  <p:notesSz cx="6858000" cy="9144000"/>
  <p:custDataLst>
    <p:tags r:id="rId6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CF7"/>
    <a:srgbClr val="27A5F7"/>
    <a:srgbClr val="FFEC5A"/>
    <a:srgbClr val="F4E096"/>
    <a:srgbClr val="FCD35E"/>
    <a:srgbClr val="FFEC5B"/>
    <a:srgbClr val="F4F1EA"/>
    <a:srgbClr val="F5F2ED"/>
    <a:srgbClr val="39F7DB"/>
    <a:srgbClr val="F739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7" autoAdjust="0"/>
    <p:restoredTop sz="94700" autoAdjust="0"/>
  </p:normalViewPr>
  <p:slideViewPr>
    <p:cSldViewPr>
      <p:cViewPr varScale="1">
        <p:scale>
          <a:sx n="141" d="100"/>
          <a:sy n="141" d="100"/>
        </p:scale>
        <p:origin x="744" y="11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8" d="100"/>
          <a:sy n="88" d="100"/>
        </p:scale>
        <p:origin x="2778" y="102"/>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notesMaster" Target="notesMasters/notes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8/13/2020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A9E56D0-0B26-4124-8A63-97D61BB5A43D}" type="slidenum">
              <a:rPr lang="zh-CN" altLang="en-US" smtClean="0"/>
              <a:t>1</a:t>
            </a:fld>
            <a:endParaRPr lang="zh-CN" altLang="en-US"/>
          </a:p>
        </p:txBody>
      </p:sp>
    </p:spTree>
    <p:extLst>
      <p:ext uri="{BB962C8B-B14F-4D97-AF65-F5344CB8AC3E}">
        <p14:creationId xmlns:p14="http://schemas.microsoft.com/office/powerpoint/2010/main" val="13639777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083239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769710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A9E56D0-0B26-4124-8A63-97D61BB5A43D}" type="slidenum">
              <a:rPr lang="zh-CN" altLang="en-US" smtClean="0"/>
              <a:t>12</a:t>
            </a:fld>
            <a:endParaRPr lang="zh-CN" altLang="en-US"/>
          </a:p>
        </p:txBody>
      </p:sp>
    </p:spTree>
    <p:extLst>
      <p:ext uri="{BB962C8B-B14F-4D97-AF65-F5344CB8AC3E}">
        <p14:creationId xmlns:p14="http://schemas.microsoft.com/office/powerpoint/2010/main" val="36187300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633028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64792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A9E56D0-0B26-4124-8A63-97D61BB5A43D}" type="slidenum">
              <a:rPr lang="zh-CN" altLang="en-US" smtClean="0"/>
              <a:t>15</a:t>
            </a:fld>
            <a:endParaRPr lang="zh-CN" altLang="en-US"/>
          </a:p>
        </p:txBody>
      </p:sp>
    </p:spTree>
    <p:extLst>
      <p:ext uri="{BB962C8B-B14F-4D97-AF65-F5344CB8AC3E}">
        <p14:creationId xmlns:p14="http://schemas.microsoft.com/office/powerpoint/2010/main" val="7511367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993625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304917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A9E56D0-0B26-4124-8A63-97D61BB5A43D}" type="slidenum">
              <a:rPr lang="zh-CN" altLang="en-US" smtClean="0"/>
              <a:t>18</a:t>
            </a:fld>
            <a:endParaRPr lang="zh-CN" altLang="en-US"/>
          </a:p>
        </p:txBody>
      </p:sp>
    </p:spTree>
    <p:extLst>
      <p:ext uri="{BB962C8B-B14F-4D97-AF65-F5344CB8AC3E}">
        <p14:creationId xmlns:p14="http://schemas.microsoft.com/office/powerpoint/2010/main" val="17880369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40499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A9E56D0-0B26-4124-8A63-97D61BB5A43D}" type="slidenum">
              <a:rPr lang="zh-CN" altLang="en-US" smtClean="0"/>
              <a:t>2</a:t>
            </a:fld>
            <a:endParaRPr lang="zh-CN" altLang="en-US"/>
          </a:p>
        </p:txBody>
      </p:sp>
    </p:spTree>
    <p:extLst>
      <p:ext uri="{BB962C8B-B14F-4D97-AF65-F5344CB8AC3E}">
        <p14:creationId xmlns:p14="http://schemas.microsoft.com/office/powerpoint/2010/main" val="437788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063825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943782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418068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13732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094392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809489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145909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2757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827364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A9E56D0-0B26-4124-8A63-97D61BB5A43D}" type="slidenum">
              <a:rPr lang="zh-CN" altLang="en-US" smtClean="0"/>
              <a:t>29</a:t>
            </a:fld>
            <a:endParaRPr lang="zh-CN" altLang="en-US"/>
          </a:p>
        </p:txBody>
      </p:sp>
    </p:spTree>
    <p:extLst>
      <p:ext uri="{BB962C8B-B14F-4D97-AF65-F5344CB8AC3E}">
        <p14:creationId xmlns:p14="http://schemas.microsoft.com/office/powerpoint/2010/main" val="27111182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A9E56D0-0B26-4124-8A63-97D61BB5A43D}" type="slidenum">
              <a:rPr lang="zh-CN" altLang="en-US" smtClean="0"/>
              <a:t>3</a:t>
            </a:fld>
            <a:endParaRPr lang="zh-CN" altLang="en-US"/>
          </a:p>
        </p:txBody>
      </p:sp>
    </p:spTree>
    <p:extLst>
      <p:ext uri="{BB962C8B-B14F-4D97-AF65-F5344CB8AC3E}">
        <p14:creationId xmlns:p14="http://schemas.microsoft.com/office/powerpoint/2010/main" val="27991900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725845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4966503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A9E56D0-0B26-4124-8A63-97D61BB5A43D}" type="slidenum">
              <a:rPr lang="zh-CN" altLang="en-US" smtClean="0"/>
              <a:t>32</a:t>
            </a:fld>
            <a:endParaRPr lang="zh-CN" altLang="en-US"/>
          </a:p>
        </p:txBody>
      </p:sp>
    </p:spTree>
    <p:extLst>
      <p:ext uri="{BB962C8B-B14F-4D97-AF65-F5344CB8AC3E}">
        <p14:creationId xmlns:p14="http://schemas.microsoft.com/office/powerpoint/2010/main" val="10567399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078265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501694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6160610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76392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A9E56D0-0B26-4124-8A63-97D61BB5A43D}" type="slidenum">
              <a:rPr lang="zh-CN" altLang="en-US" smtClean="0"/>
              <a:t>37</a:t>
            </a:fld>
            <a:endParaRPr lang="zh-CN" altLang="en-US"/>
          </a:p>
        </p:txBody>
      </p:sp>
    </p:spTree>
    <p:extLst>
      <p:ext uri="{BB962C8B-B14F-4D97-AF65-F5344CB8AC3E}">
        <p14:creationId xmlns:p14="http://schemas.microsoft.com/office/powerpoint/2010/main" val="436887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7729339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975462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A9E56D0-0B26-4124-8A63-97D61BB5A43D}" type="slidenum">
              <a:rPr lang="zh-CN" altLang="en-US" smtClean="0"/>
              <a:t>4</a:t>
            </a:fld>
            <a:endParaRPr lang="zh-CN" altLang="en-US"/>
          </a:p>
        </p:txBody>
      </p:sp>
    </p:spTree>
    <p:extLst>
      <p:ext uri="{BB962C8B-B14F-4D97-AF65-F5344CB8AC3E}">
        <p14:creationId xmlns:p14="http://schemas.microsoft.com/office/powerpoint/2010/main" val="12949182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A9E56D0-0B26-4124-8A63-97D61BB5A43D}" type="slidenum">
              <a:rPr lang="zh-CN" altLang="en-US" smtClean="0"/>
              <a:t>40</a:t>
            </a:fld>
            <a:endParaRPr lang="zh-CN" altLang="en-US"/>
          </a:p>
        </p:txBody>
      </p:sp>
    </p:spTree>
    <p:extLst>
      <p:ext uri="{BB962C8B-B14F-4D97-AF65-F5344CB8AC3E}">
        <p14:creationId xmlns:p14="http://schemas.microsoft.com/office/powerpoint/2010/main" val="412794543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8640006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1985687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9019675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A9E56D0-0B26-4124-8A63-97D61BB5A43D}" type="slidenum">
              <a:rPr lang="zh-CN" altLang="en-US" smtClean="0"/>
              <a:t>44</a:t>
            </a:fld>
            <a:endParaRPr lang="zh-CN" altLang="en-US"/>
          </a:p>
        </p:txBody>
      </p:sp>
    </p:spTree>
    <p:extLst>
      <p:ext uri="{BB962C8B-B14F-4D97-AF65-F5344CB8AC3E}">
        <p14:creationId xmlns:p14="http://schemas.microsoft.com/office/powerpoint/2010/main" val="115400600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7393572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3860671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3422874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41907441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629687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7355657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9095659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1843921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6528372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3534773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8993595"/>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A9E56D0-0B26-4124-8A63-97D61BB5A43D}" type="slidenum">
              <a:rPr lang="zh-CN" altLang="en-US" smtClean="0"/>
              <a:t>55</a:t>
            </a:fld>
            <a:endParaRPr lang="zh-CN" altLang="en-US"/>
          </a:p>
        </p:txBody>
      </p:sp>
    </p:spTree>
    <p:extLst>
      <p:ext uri="{BB962C8B-B14F-4D97-AF65-F5344CB8AC3E}">
        <p14:creationId xmlns:p14="http://schemas.microsoft.com/office/powerpoint/2010/main" val="235607100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4521651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A9E56D0-0B26-4124-8A63-97D61BB5A43D}" type="slidenum">
              <a:rPr lang="zh-CN" altLang="en-US" smtClean="0"/>
              <a:t>57</a:t>
            </a:fld>
            <a:endParaRPr lang="zh-CN" altLang="en-US"/>
          </a:p>
        </p:txBody>
      </p:sp>
    </p:spTree>
    <p:extLst>
      <p:ext uri="{BB962C8B-B14F-4D97-AF65-F5344CB8AC3E}">
        <p14:creationId xmlns:p14="http://schemas.microsoft.com/office/powerpoint/2010/main" val="27181159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58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564348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844385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A9E56D0-0B26-4124-8A63-97D61BB5A43D}" type="slidenum">
              <a:rPr lang="zh-CN" altLang="en-US" smtClean="0"/>
              <a:t>7</a:t>
            </a:fld>
            <a:endParaRPr lang="zh-CN" altLang="en-US"/>
          </a:p>
        </p:txBody>
      </p:sp>
    </p:spTree>
    <p:extLst>
      <p:ext uri="{BB962C8B-B14F-4D97-AF65-F5344CB8AC3E}">
        <p14:creationId xmlns:p14="http://schemas.microsoft.com/office/powerpoint/2010/main" val="2366244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652917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AA47F99-6ADC-4C80-99B3-D41D132752F1}"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029975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286"/>
            <a:ext cx="9144000" cy="5138928"/>
          </a:xfrm>
          <a:prstGeom prst="rect">
            <a:avLst/>
          </a:prstGeom>
        </p:spPr>
      </p:pic>
    </p:spTree>
    <p:extLst>
      <p:ext uri="{BB962C8B-B14F-4D97-AF65-F5344CB8AC3E}">
        <p14:creationId xmlns:p14="http://schemas.microsoft.com/office/powerpoint/2010/main" val="1717589337"/>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节标题">
    <p:bg>
      <p:bgPr>
        <a:solidFill>
          <a:srgbClr val="FFFC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3021939"/>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节标题">
    <p:bg>
      <p:bgPr>
        <a:solidFill>
          <a:srgbClr val="FFFC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9428141"/>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节标题">
    <p:bg>
      <p:bgPr>
        <a:solidFill>
          <a:srgbClr val="FFFC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1999118"/>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27802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87252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95293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12283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54579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7797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0317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rgbClr val="FFFC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0664281"/>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91951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71805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37273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6528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节标题">
    <p:bg>
      <p:bgPr>
        <a:solidFill>
          <a:srgbClr val="FFFC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4198108"/>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节标题">
    <p:bg>
      <p:bgPr>
        <a:solidFill>
          <a:srgbClr val="FFFC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44113089"/>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rgbClr val="FFFC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5439304"/>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节标题">
    <p:bg>
      <p:bgPr>
        <a:solidFill>
          <a:srgbClr val="FFFC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534458"/>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节标题">
    <p:bg>
      <p:bgPr>
        <a:solidFill>
          <a:srgbClr val="FFFC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80648736"/>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节标题">
    <p:bg>
      <p:bgPr>
        <a:solidFill>
          <a:srgbClr val="FFFC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5810007"/>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节标题">
    <p:bg>
      <p:bgPr>
        <a:solidFill>
          <a:srgbClr val="FFFC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9986810"/>
      </p:ext>
    </p:extLst>
  </p:cSld>
  <p:clrMapOvr>
    <a:masterClrMapping/>
  </p:clrMapOvr>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2020/8/13</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740" r:id="rId1"/>
    <p:sldLayoutId id="2147483676"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Lst>
  <mc:AlternateContent xmlns:mc="http://schemas.openxmlformats.org/markup-compatibility/2006" xmlns:p14="http://schemas.microsoft.com/office/powerpoint/2010/main">
    <mc:Choice Requires="p14">
      <p:transition spd="slow" p14:dur="1250" advTm="4000">
        <p14:switch dir="r"/>
      </p:transition>
    </mc:Choice>
    <mc:Fallback xmlns="">
      <p:transition spd="slow" advTm="400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2020/8/13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4871514"/>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4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5.xml"/><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6.xml"/><Relationship Id="rId1" Type="http://schemas.openxmlformats.org/officeDocument/2006/relationships/slideLayout" Target="../slideLayouts/slideLayout11.xml"/><Relationship Id="rId4" Type="http://schemas.openxmlformats.org/officeDocument/2006/relationships/image" Target="../media/image8.png"/></Relationships>
</file>

<file path=ppt/slides/_rels/slide4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8.xml"/><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9.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0.xml"/><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1.xml"/><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2.xml"/><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3.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4.xml"/><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5.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5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6.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7.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5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8.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989240"/>
            <a:ext cx="9144000" cy="2172027"/>
          </a:xfrm>
          <a:prstGeom prst="rect">
            <a:avLst/>
          </a:prstGeom>
        </p:spPr>
      </p:pic>
      <p:sp>
        <p:nvSpPr>
          <p:cNvPr id="40" name="TextBox 32">
            <a:hlinkClick r:id="" action="ppaction://hlinkshowjump?jump=nextslide"/>
            <a:extLst>
              <a:ext uri="{FF2B5EF4-FFF2-40B4-BE49-F238E27FC236}">
                <a16:creationId xmlns="" xmlns:a16="http://schemas.microsoft.com/office/drawing/2014/main" id="{47B5AC5A-AC8B-4688-A031-BB0931F6CC6E}"/>
              </a:ext>
            </a:extLst>
          </p:cNvPr>
          <p:cNvSpPr txBox="1">
            <a:spLocks noChangeArrowheads="1"/>
          </p:cNvSpPr>
          <p:nvPr/>
        </p:nvSpPr>
        <p:spPr bwMode="auto">
          <a:xfrm>
            <a:off x="994663" y="1556087"/>
            <a:ext cx="710963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defTabSz="914378"/>
            <a:r>
              <a:rPr lang="zh-CN" altLang="en-US" sz="6000" dirty="0" smtClean="0">
                <a:solidFill>
                  <a:schemeClr val="accent1"/>
                </a:solidFill>
                <a:latin typeface="阿里汉仪智能黑体" panose="00020600040101010101" pitchFamily="18" charset="-122"/>
                <a:ea typeface="阿里汉仪智能黑体" panose="00020600040101010101" pitchFamily="18" charset="-122"/>
              </a:rPr>
              <a:t>食品</a:t>
            </a:r>
            <a:r>
              <a:rPr lang="zh-CN" altLang="en-US" sz="6000" dirty="0">
                <a:solidFill>
                  <a:schemeClr val="accent1"/>
                </a:solidFill>
                <a:latin typeface="阿里汉仪智能黑体" panose="00020600040101010101" pitchFamily="18" charset="-122"/>
                <a:ea typeface="阿里汉仪智能黑体" panose="00020600040101010101" pitchFamily="18" charset="-122"/>
              </a:rPr>
              <a:t>安全法实施条例</a:t>
            </a:r>
          </a:p>
        </p:txBody>
      </p:sp>
      <p:grpSp>
        <p:nvGrpSpPr>
          <p:cNvPr id="11" name="组合 10"/>
          <p:cNvGrpSpPr/>
          <p:nvPr/>
        </p:nvGrpSpPr>
        <p:grpSpPr>
          <a:xfrm>
            <a:off x="1981200" y="2519276"/>
            <a:ext cx="5257800" cy="360000"/>
            <a:chOff x="1981200" y="2519276"/>
            <a:chExt cx="5257800" cy="360000"/>
          </a:xfrm>
        </p:grpSpPr>
        <p:cxnSp>
          <p:nvCxnSpPr>
            <p:cNvPr id="10" name="直接连接符 9"/>
            <p:cNvCxnSpPr/>
            <p:nvPr/>
          </p:nvCxnSpPr>
          <p:spPr>
            <a:xfrm>
              <a:off x="1981200" y="2716481"/>
              <a:ext cx="5257800" cy="0"/>
            </a:xfrm>
            <a:prstGeom prst="line">
              <a:avLst/>
            </a:prstGeom>
          </p:spPr>
          <p:style>
            <a:lnRef idx="1">
              <a:schemeClr val="accent1"/>
            </a:lnRef>
            <a:fillRef idx="0">
              <a:schemeClr val="accent1"/>
            </a:fillRef>
            <a:effectRef idx="0">
              <a:schemeClr val="accent1"/>
            </a:effectRef>
            <a:fontRef idx="minor">
              <a:schemeClr val="tx1"/>
            </a:fontRef>
          </p:style>
        </p:cxnSp>
        <p:sp>
          <p:nvSpPr>
            <p:cNvPr id="43" name="矩形 42">
              <a:extLst>
                <a:ext uri="{FF2B5EF4-FFF2-40B4-BE49-F238E27FC236}">
                  <a16:creationId xmlns="" xmlns:a16="http://schemas.microsoft.com/office/drawing/2014/main" id="{E8C622EB-4081-446D-94E9-7FC3BF4BC740}"/>
                </a:ext>
              </a:extLst>
            </p:cNvPr>
            <p:cNvSpPr/>
            <p:nvPr/>
          </p:nvSpPr>
          <p:spPr>
            <a:xfrm>
              <a:off x="2860698" y="2519276"/>
              <a:ext cx="3420203" cy="360000"/>
            </a:xfrm>
            <a:prstGeom prst="rect">
              <a:avLst/>
            </a:prstGeom>
            <a:solidFill>
              <a:srgbClr val="E20000"/>
            </a:solidFill>
            <a:ln w="25400" cap="flat" cmpd="sng" algn="ctr">
              <a:solidFill>
                <a:srgbClr val="E20000"/>
              </a:solidFill>
              <a:prstDash val="solid"/>
            </a:ln>
            <a:effectLst/>
          </p:spPr>
          <p:txBody>
            <a:bodyPr rtlCol="0" anchor="ctr"/>
            <a:lstStyle/>
            <a:p>
              <a:pPr algn="ctr" defTabSz="914378">
                <a:defRPr/>
              </a:pPr>
              <a:r>
                <a:rPr lang="zh-CN" altLang="en-US" sz="1500" kern="0" dirty="0">
                  <a:solidFill>
                    <a:srgbClr val="FFFFFF"/>
                  </a:solidFill>
                  <a:latin typeface="+mn-ea"/>
                </a:rPr>
                <a:t>强化食品安全监管</a:t>
              </a:r>
              <a:r>
                <a:rPr lang="en-US" altLang="zh-CN" sz="1500" kern="0" dirty="0">
                  <a:solidFill>
                    <a:srgbClr val="FFFFFF"/>
                  </a:solidFill>
                  <a:latin typeface="+mn-ea"/>
                </a:rPr>
                <a:t>·</a:t>
              </a:r>
              <a:r>
                <a:rPr lang="zh-CN" altLang="en-US" sz="1500" kern="0" dirty="0">
                  <a:solidFill>
                    <a:srgbClr val="FFFFFF"/>
                  </a:solidFill>
                  <a:latin typeface="+mn-ea"/>
                </a:rPr>
                <a:t>加强监管能力建设</a:t>
              </a:r>
            </a:p>
          </p:txBody>
        </p:sp>
      </p:grpSp>
      <p:sp>
        <p:nvSpPr>
          <p:cNvPr id="44" name="文本框 5">
            <a:extLst>
              <a:ext uri="{FF2B5EF4-FFF2-40B4-BE49-F238E27FC236}">
                <a16:creationId xmlns="" xmlns:a16="http://schemas.microsoft.com/office/drawing/2014/main" id="{58262D46-E28B-402D-BEC2-091D87FD7552}"/>
              </a:ext>
            </a:extLst>
          </p:cNvPr>
          <p:cNvSpPr txBox="1"/>
          <p:nvPr/>
        </p:nvSpPr>
        <p:spPr>
          <a:xfrm>
            <a:off x="2950478" y="2952750"/>
            <a:ext cx="3240642" cy="284693"/>
          </a:xfrm>
          <a:prstGeom prst="rect">
            <a:avLst/>
          </a:prstGeom>
          <a:noFill/>
        </p:spPr>
        <p:txBody>
          <a:bodyPr wrap="square" lIns="68580" tIns="34290" rIns="68580" bIns="34290" rtlCol="0">
            <a:spAutoFit/>
          </a:bodyPr>
          <a:lstStyle/>
          <a:p>
            <a:pPr algn="ctr" defTabSz="914378"/>
            <a:r>
              <a:rPr lang="zh-CN" altLang="en-US" sz="1400" dirty="0" smtClean="0">
                <a:solidFill>
                  <a:schemeClr val="tx1">
                    <a:lumMod val="85000"/>
                    <a:lumOff val="15000"/>
                  </a:schemeClr>
                </a:solidFill>
                <a:latin typeface="+mn-ea"/>
              </a:rPr>
              <a:t>宣讲人：</a:t>
            </a:r>
            <a:r>
              <a:rPr lang="zh-CN" altLang="en-US" sz="1400" dirty="0">
                <a:solidFill>
                  <a:schemeClr val="tx1">
                    <a:lumMod val="85000"/>
                    <a:lumOff val="15000"/>
                  </a:schemeClr>
                </a:solidFill>
                <a:latin typeface="+mn-ea"/>
              </a:rPr>
              <a:t>优</a:t>
            </a:r>
            <a:r>
              <a:rPr lang="zh-CN" altLang="en-US" sz="1400" dirty="0" smtClean="0">
                <a:solidFill>
                  <a:schemeClr val="tx1">
                    <a:lumMod val="85000"/>
                    <a:lumOff val="15000"/>
                  </a:schemeClr>
                </a:solidFill>
                <a:latin typeface="+mn-ea"/>
              </a:rPr>
              <a:t>品</a:t>
            </a:r>
            <a:r>
              <a:rPr lang="en-US" altLang="zh-CN" sz="1400" dirty="0" smtClean="0">
                <a:solidFill>
                  <a:schemeClr val="tx1">
                    <a:lumMod val="85000"/>
                    <a:lumOff val="15000"/>
                  </a:schemeClr>
                </a:solidFill>
                <a:latin typeface="+mn-ea"/>
              </a:rPr>
              <a:t>PPT</a:t>
            </a:r>
            <a:r>
              <a:rPr lang="zh-CN" altLang="en-US" sz="1400" dirty="0" smtClean="0">
                <a:solidFill>
                  <a:schemeClr val="tx1">
                    <a:lumMod val="85000"/>
                    <a:lumOff val="15000"/>
                  </a:schemeClr>
                </a:solidFill>
                <a:latin typeface="+mn-ea"/>
              </a:rPr>
              <a:t>    时间：</a:t>
            </a:r>
            <a:r>
              <a:rPr lang="en-US" altLang="zh-CN" sz="1400" dirty="0" smtClean="0">
                <a:solidFill>
                  <a:schemeClr val="tx1">
                    <a:lumMod val="85000"/>
                    <a:lumOff val="15000"/>
                  </a:schemeClr>
                </a:solidFill>
                <a:latin typeface="+mn-ea"/>
              </a:rPr>
              <a:t>20XX.XX</a:t>
            </a:r>
            <a:endParaRPr lang="zh-CN" altLang="en-US" sz="1400" dirty="0">
              <a:solidFill>
                <a:schemeClr val="tx1">
                  <a:lumMod val="85000"/>
                  <a:lumOff val="15000"/>
                </a:schemeClr>
              </a:solidFill>
              <a:latin typeface="+mn-ea"/>
            </a:endParaRPr>
          </a:p>
        </p:txBody>
      </p:sp>
      <p:pic>
        <p:nvPicPr>
          <p:cNvPr id="3" name="图片 2"/>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732599" y="3191161"/>
            <a:ext cx="1676400" cy="1768184"/>
          </a:xfrm>
          <a:prstGeom prst="rect">
            <a:avLst/>
          </a:prstGeom>
        </p:spPr>
      </p:pic>
      <p:pic>
        <p:nvPicPr>
          <p:cNvPr id="6" name="图片 5"/>
          <p:cNvPicPr>
            <a:picLocks noChangeAspect="1"/>
          </p:cNvPicPr>
          <p:nvPr/>
        </p:nvPicPr>
        <p:blipFill>
          <a:blip r:embed="rId5">
            <a:extLst>
              <a:ext uri="{BEBA8EAE-BF5A-486C-A8C5-ECC9F3942E4B}">
                <a14:imgProps xmlns:a14="http://schemas.microsoft.com/office/drawing/2010/main">
                  <a14:imgLayer>
                    <a14:imgEffect>
                      <a14:brightnessContrast contrast="40000"/>
                    </a14:imgEffect>
                  </a14:imgLayer>
                </a14:imgProps>
              </a:ext>
            </a:extLst>
          </a:blip>
          <a:stretch>
            <a:fillRect/>
          </a:stretch>
        </p:blipFill>
        <p:spPr>
          <a:xfrm>
            <a:off x="6781800" y="619513"/>
            <a:ext cx="993734" cy="749873"/>
          </a:xfrm>
          <a:prstGeom prst="rect">
            <a:avLst/>
          </a:prstGeom>
        </p:spPr>
      </p:pic>
      <p:sp>
        <p:nvSpPr>
          <p:cNvPr id="26" name="TextBox 32">
            <a:hlinkClick r:id="" action="ppaction://hlinkshowjump?jump=nextslide"/>
            <a:extLst>
              <a:ext uri="{FF2B5EF4-FFF2-40B4-BE49-F238E27FC236}">
                <a16:creationId xmlns="" xmlns:a16="http://schemas.microsoft.com/office/drawing/2014/main" id="{47B5AC5A-AC8B-4688-A031-BB0931F6CC6E}"/>
              </a:ext>
            </a:extLst>
          </p:cNvPr>
          <p:cNvSpPr txBox="1">
            <a:spLocks noChangeArrowheads="1"/>
          </p:cNvSpPr>
          <p:nvPr/>
        </p:nvSpPr>
        <p:spPr bwMode="auto">
          <a:xfrm>
            <a:off x="3011616" y="1057930"/>
            <a:ext cx="32367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defTabSz="914378"/>
            <a:r>
              <a:rPr lang="zh-CN" altLang="en-US" sz="2800" spc="600" dirty="0" smtClean="0">
                <a:solidFill>
                  <a:schemeClr val="accent1"/>
                </a:solidFill>
                <a:latin typeface="+mn-ea"/>
                <a:ea typeface="+mn-ea"/>
              </a:rPr>
              <a:t>中华人民共和国</a:t>
            </a:r>
            <a:endParaRPr lang="en-US" altLang="zh-CN" sz="2800" spc="600" dirty="0">
              <a:solidFill>
                <a:schemeClr val="accent1"/>
              </a:solidFill>
              <a:latin typeface="+mn-ea"/>
              <a:ea typeface="+mn-ea"/>
            </a:endParaRPr>
          </a:p>
        </p:txBody>
      </p:sp>
    </p:spTree>
    <p:extLst>
      <p:ext uri="{BB962C8B-B14F-4D97-AF65-F5344CB8AC3E}">
        <p14:creationId xmlns:p14="http://schemas.microsoft.com/office/powerpoint/2010/main" val="735128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52" presetClass="entr" presetSubtype="0" fill="hold" grpId="0" nodeType="afterEffect">
                                  <p:stCondLst>
                                    <p:cond delay="0"/>
                                  </p:stCondLst>
                                  <p:iterate type="lt">
                                    <p:tmPct val="10000"/>
                                  </p:iterate>
                                  <p:childTnLst>
                                    <p:set>
                                      <p:cBhvr>
                                        <p:cTn id="18" dur="1" fill="hold">
                                          <p:stCondLst>
                                            <p:cond delay="0"/>
                                          </p:stCondLst>
                                        </p:cTn>
                                        <p:tgtEl>
                                          <p:spTgt spid="40"/>
                                        </p:tgtEl>
                                        <p:attrNameLst>
                                          <p:attrName>style.visibility</p:attrName>
                                        </p:attrNameLst>
                                      </p:cBhvr>
                                      <p:to>
                                        <p:strVal val="visible"/>
                                      </p:to>
                                    </p:set>
                                    <p:animScale>
                                      <p:cBhvr>
                                        <p:cTn id="19"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40"/>
                                        </p:tgtEl>
                                        <p:attrNameLst>
                                          <p:attrName>ppt_x</p:attrName>
                                          <p:attrName>ppt_y</p:attrName>
                                        </p:attrNameLst>
                                      </p:cBhvr>
                                    </p:animMotion>
                                    <p:animEffect transition="in" filter="fade">
                                      <p:cBhvr>
                                        <p:cTn id="21" dur="1000"/>
                                        <p:tgtEl>
                                          <p:spTgt spid="40"/>
                                        </p:tgtEl>
                                      </p:cBhvr>
                                    </p:animEffect>
                                  </p:childTnLst>
                                </p:cTn>
                              </p:par>
                            </p:childTnLst>
                          </p:cTn>
                        </p:par>
                        <p:par>
                          <p:cTn id="22" fill="hold">
                            <p:stCondLst>
                              <p:cond delay="3300"/>
                            </p:stCondLst>
                            <p:childTnLst>
                              <p:par>
                                <p:cTn id="23" presetID="16" presetClass="entr" presetSubtype="21"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barn(inVertical)">
                                      <p:cBhvr>
                                        <p:cTn id="25" dur="500"/>
                                        <p:tgtEl>
                                          <p:spTgt spid="26"/>
                                        </p:tgtEl>
                                      </p:cBhvr>
                                    </p:animEffect>
                                  </p:childTnLst>
                                </p:cTn>
                              </p:par>
                            </p:childTnLst>
                          </p:cTn>
                        </p:par>
                        <p:par>
                          <p:cTn id="26" fill="hold">
                            <p:stCondLst>
                              <p:cond delay="3800"/>
                            </p:stCondLst>
                            <p:childTnLst>
                              <p:par>
                                <p:cTn id="27" presetID="53" presetClass="entr" presetSubtype="16"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par>
                          <p:cTn id="32" fill="hold">
                            <p:stCondLst>
                              <p:cond delay="4300"/>
                            </p:stCondLst>
                            <p:childTnLst>
                              <p:par>
                                <p:cTn id="33" presetID="2" presetClass="entr" presetSubtype="4"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500" fill="hold"/>
                                        <p:tgtEl>
                                          <p:spTgt spid="44"/>
                                        </p:tgtEl>
                                        <p:attrNameLst>
                                          <p:attrName>ppt_x</p:attrName>
                                        </p:attrNameLst>
                                      </p:cBhvr>
                                      <p:tavLst>
                                        <p:tav tm="0">
                                          <p:val>
                                            <p:strVal val="#ppt_x"/>
                                          </p:val>
                                        </p:tav>
                                        <p:tav tm="100000">
                                          <p:val>
                                            <p:strVal val="#ppt_x"/>
                                          </p:val>
                                        </p:tav>
                                      </p:tavLst>
                                    </p:anim>
                                    <p:anim calcmode="lin" valueType="num">
                                      <p:cBhvr additive="base">
                                        <p:cTn id="36" dur="500" fill="hold"/>
                                        <p:tgtEl>
                                          <p:spTgt spid="44"/>
                                        </p:tgtEl>
                                        <p:attrNameLst>
                                          <p:attrName>ppt_y</p:attrName>
                                        </p:attrNameLst>
                                      </p:cBhvr>
                                      <p:tavLst>
                                        <p:tav tm="0">
                                          <p:val>
                                            <p:strVal val="1+#ppt_h/2"/>
                                          </p:val>
                                        </p:tav>
                                        <p:tav tm="100000">
                                          <p:val>
                                            <p:strVal val="#ppt_y"/>
                                          </p:val>
                                        </p:tav>
                                      </p:tavLst>
                                    </p:anim>
                                  </p:childTnLst>
                                </p:cTn>
                              </p:par>
                            </p:childTnLst>
                          </p:cTn>
                        </p:par>
                        <p:par>
                          <p:cTn id="37" fill="hold">
                            <p:stCondLst>
                              <p:cond delay="4800"/>
                            </p:stCondLst>
                            <p:childTnLst>
                              <p:par>
                                <p:cTn id="38" presetID="2" presetClass="entr" presetSubtype="3"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fill="hold"/>
                                        <p:tgtEl>
                                          <p:spTgt spid="6"/>
                                        </p:tgtEl>
                                        <p:attrNameLst>
                                          <p:attrName>ppt_x</p:attrName>
                                        </p:attrNameLst>
                                      </p:cBhvr>
                                      <p:tavLst>
                                        <p:tav tm="0">
                                          <p:val>
                                            <p:strVal val="1+#ppt_w/2"/>
                                          </p:val>
                                        </p:tav>
                                        <p:tav tm="100000">
                                          <p:val>
                                            <p:strVal val="#ppt_x"/>
                                          </p:val>
                                        </p:tav>
                                      </p:tavLst>
                                    </p:anim>
                                    <p:anim calcmode="lin" valueType="num">
                                      <p:cBhvr additive="base">
                                        <p:cTn id="41"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4" grpId="0"/>
      <p:bldP spid="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90600" y="1373451"/>
            <a:ext cx="7239000" cy="360099"/>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smtClean="0">
                <a:solidFill>
                  <a:srgbClr val="000000"/>
                </a:solidFill>
                <a:latin typeface="微软雅黑" panose="020B0503020204020204" pitchFamily="34" charset="-122"/>
                <a:ea typeface="微软雅黑" panose="020B0503020204020204" pitchFamily="34" charset="-122"/>
              </a:rPr>
              <a:t>                   根据</a:t>
            </a:r>
            <a:r>
              <a:rPr lang="en-US" altLang="zh-CN" sz="1400" dirty="0">
                <a:solidFill>
                  <a:srgbClr val="000000"/>
                </a:solidFill>
                <a:latin typeface="微软雅黑" panose="020B0503020204020204" pitchFamily="34" charset="-122"/>
                <a:ea typeface="微软雅黑" panose="020B0503020204020204" pitchFamily="34" charset="-122"/>
              </a:rPr>
              <a:t>《</a:t>
            </a:r>
            <a:r>
              <a:rPr lang="zh-CN" altLang="en-US" sz="1400" dirty="0">
                <a:solidFill>
                  <a:srgbClr val="000000"/>
                </a:solidFill>
                <a:latin typeface="微软雅黑" panose="020B0503020204020204" pitchFamily="34" charset="-122"/>
                <a:ea typeface="微软雅黑" panose="020B0503020204020204" pitchFamily="34" charset="-122"/>
              </a:rPr>
              <a:t>中华人民共和国食品安全法</a:t>
            </a:r>
            <a:r>
              <a:rPr lang="en-US" altLang="zh-CN" sz="1400" dirty="0">
                <a:solidFill>
                  <a:srgbClr val="000000"/>
                </a:solidFill>
                <a:latin typeface="微软雅黑" panose="020B0503020204020204" pitchFamily="34" charset="-122"/>
                <a:ea typeface="微软雅黑" panose="020B0503020204020204" pitchFamily="34" charset="-122"/>
              </a:rPr>
              <a:t>》</a:t>
            </a:r>
            <a:r>
              <a:rPr lang="zh-CN" altLang="en-US" sz="1400" dirty="0">
                <a:solidFill>
                  <a:srgbClr val="000000"/>
                </a:solidFill>
                <a:latin typeface="微软雅黑" panose="020B0503020204020204" pitchFamily="34" charset="-122"/>
                <a:ea typeface="微软雅黑" panose="020B0503020204020204" pitchFamily="34" charset="-122"/>
              </a:rPr>
              <a:t>（以下简称食品安全法），制定本条例。</a:t>
            </a:r>
          </a:p>
        </p:txBody>
      </p:sp>
      <p:sp>
        <p:nvSpPr>
          <p:cNvPr id="8" name="Pentagon 35"/>
          <p:cNvSpPr/>
          <p:nvPr/>
        </p:nvSpPr>
        <p:spPr>
          <a:xfrm>
            <a:off x="990599" y="1345183"/>
            <a:ext cx="954000"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第一条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sp>
        <p:nvSpPr>
          <p:cNvPr id="10" name="矩形 9"/>
          <p:cNvSpPr/>
          <p:nvPr/>
        </p:nvSpPr>
        <p:spPr>
          <a:xfrm>
            <a:off x="990600" y="2059490"/>
            <a:ext cx="7239000" cy="650947"/>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食品</a:t>
            </a:r>
            <a:r>
              <a:rPr lang="zh-CN" altLang="en-US" sz="1400" dirty="0">
                <a:solidFill>
                  <a:srgbClr val="000000"/>
                </a:solidFill>
                <a:latin typeface="微软雅黑" panose="020B0503020204020204" pitchFamily="34" charset="-122"/>
                <a:ea typeface="微软雅黑" panose="020B0503020204020204" pitchFamily="34" charset="-122"/>
              </a:rPr>
              <a:t>生产经营者应当依照法律、法规和食品安全标准从事生产经营活动，建立健全食品安全管理制度，采取有效措施预防和控制食品安全风险，保证食品安全。</a:t>
            </a:r>
          </a:p>
        </p:txBody>
      </p:sp>
      <p:sp>
        <p:nvSpPr>
          <p:cNvPr id="11" name="Pentagon 35"/>
          <p:cNvSpPr/>
          <p:nvPr/>
        </p:nvSpPr>
        <p:spPr>
          <a:xfrm>
            <a:off x="990599" y="2059489"/>
            <a:ext cx="954000"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第二条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990831" y="1903633"/>
            <a:ext cx="6933969"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990600" y="3338092"/>
            <a:ext cx="7239000" cy="941796"/>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国务院食品安全委员会</a:t>
            </a:r>
            <a:r>
              <a:rPr lang="zh-CN" altLang="en-US" sz="1400" dirty="0">
                <a:solidFill>
                  <a:srgbClr val="000000"/>
                </a:solidFill>
                <a:latin typeface="微软雅黑" panose="020B0503020204020204" pitchFamily="34" charset="-122"/>
                <a:ea typeface="微软雅黑" panose="020B0503020204020204" pitchFamily="34" charset="-122"/>
              </a:rPr>
              <a:t>负责分析食品安全形势，研究部署、统筹指导食品安全工作，提出食品安全监督管理的重大政策措施，督促落实食品安全监督管理责任。县级以上地方人民政府食品安全委员会按照本级人民政府规定的职责开展工作。</a:t>
            </a:r>
          </a:p>
        </p:txBody>
      </p:sp>
      <p:sp>
        <p:nvSpPr>
          <p:cNvPr id="13" name="Pentagon 35"/>
          <p:cNvSpPr/>
          <p:nvPr/>
        </p:nvSpPr>
        <p:spPr>
          <a:xfrm>
            <a:off x="990599" y="3338092"/>
            <a:ext cx="954000"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第三条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flipV="1">
            <a:off x="990831" y="3105150"/>
            <a:ext cx="7010169" cy="2262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pic>
        <p:nvPicPr>
          <p:cNvPr id="15" name="图片 14"/>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16" name="圆角矩形 15"/>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食品安全条例总则</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41255828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lide(fromLeft)">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fltVal val="0"/>
                                          </p:val>
                                        </p:tav>
                                        <p:tav tm="100000">
                                          <p:val>
                                            <p:strVal val="#ppt_h"/>
                                          </p:val>
                                        </p:tav>
                                      </p:tavLst>
                                    </p:anim>
                                    <p:animEffect transition="in" filter="fade">
                                      <p:cBhvr>
                                        <p:cTn id="17" dur="500"/>
                                        <p:tgtEl>
                                          <p:spTgt spid="3"/>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slide(fromLeft)">
                                      <p:cBhvr>
                                        <p:cTn id="21" dur="500"/>
                                        <p:tgtEl>
                                          <p:spTgt spid="11"/>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slide(fromLeft)">
                                      <p:cBhvr>
                                        <p:cTn id="35" dur="500"/>
                                        <p:tgtEl>
                                          <p:spTgt spid="1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left)">
                                      <p:cBhvr>
                                        <p:cTn id="3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p:bldP spid="11" grpId="0" animBg="1"/>
      <p:bldP spid="12" grpId="0"/>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71998" y="1494924"/>
            <a:ext cx="7200002" cy="1814343"/>
          </a:xfrm>
          <a:prstGeom prst="rect">
            <a:avLst/>
          </a:prstGeom>
        </p:spPr>
        <p:txBody>
          <a:bodyPr wrap="square" lIns="68580" tIns="34290" rIns="68580" bIns="34290">
            <a:spAutoFit/>
          </a:bodyPr>
          <a:lstStyle/>
          <a:p>
            <a:pPr marL="285743" indent="-285743" defTabSz="914378">
              <a:lnSpc>
                <a:spcPct val="13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县级以上人民政府建立统一权威的食品安全监督管理体制，加强食品安全监督管理能力建设。</a:t>
            </a:r>
          </a:p>
          <a:p>
            <a:pPr marL="285743" indent="-285743" defTabSz="914378">
              <a:lnSpc>
                <a:spcPct val="13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县级以上人民政府食品安全监督管理部门和其他有关部门应当依法履行职责，加强协调配合，做好食品安全监督管理工作。</a:t>
            </a:r>
          </a:p>
          <a:p>
            <a:pPr marL="285743" indent="-285743" defTabSz="914378">
              <a:lnSpc>
                <a:spcPct val="13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乡镇人民政府和街道办事处应当支持、协助县级人民政府食品安全监督管理部门及其派出机构依法开展食品安全监督管理工作。</a:t>
            </a:r>
          </a:p>
        </p:txBody>
      </p:sp>
      <p:sp>
        <p:nvSpPr>
          <p:cNvPr id="8" name="Pentagon 35"/>
          <p:cNvSpPr/>
          <p:nvPr/>
        </p:nvSpPr>
        <p:spPr>
          <a:xfrm>
            <a:off x="971998" y="1136888"/>
            <a:ext cx="954000"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第四条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sp>
        <p:nvSpPr>
          <p:cNvPr id="12" name="矩形 11"/>
          <p:cNvSpPr/>
          <p:nvPr/>
        </p:nvSpPr>
        <p:spPr>
          <a:xfrm>
            <a:off x="971998" y="3714751"/>
            <a:ext cx="7200002" cy="620939"/>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国家将食品安全知识纳入国民素质教育内容，普及食品安全科学常识和法律知识，提高全社会的食品安全意识。</a:t>
            </a:r>
          </a:p>
        </p:txBody>
      </p:sp>
      <p:sp>
        <p:nvSpPr>
          <p:cNvPr id="13" name="Pentagon 35"/>
          <p:cNvSpPr/>
          <p:nvPr/>
        </p:nvSpPr>
        <p:spPr>
          <a:xfrm>
            <a:off x="971998" y="3714750"/>
            <a:ext cx="954000"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第五条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971998" y="3530154"/>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pic>
        <p:nvPicPr>
          <p:cNvPr id="7" name="图片 6"/>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9" name="圆角矩形 8"/>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食品安全条例总则</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414014374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lide(fromLeft)">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slide(fromLeft)">
                                      <p:cBhvr>
                                        <p:cTn id="21" dur="500"/>
                                        <p:tgtEl>
                                          <p:spTgt spid="13"/>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2" grpId="0"/>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989240"/>
            <a:ext cx="9144000" cy="2172027"/>
          </a:xfrm>
          <a:prstGeom prst="rect">
            <a:avLst/>
          </a:prstGeom>
        </p:spPr>
      </p:pic>
      <p:pic>
        <p:nvPicPr>
          <p:cNvPr id="3" name="图片 2"/>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732599" y="3191161"/>
            <a:ext cx="1676400" cy="1768184"/>
          </a:xfrm>
          <a:prstGeom prst="rect">
            <a:avLst/>
          </a:prstGeom>
        </p:spPr>
      </p:pic>
      <p:pic>
        <p:nvPicPr>
          <p:cNvPr id="6" name="图片 5"/>
          <p:cNvPicPr>
            <a:picLocks noChangeAspect="1"/>
          </p:cNvPicPr>
          <p:nvPr/>
        </p:nvPicPr>
        <p:blipFill>
          <a:blip r:embed="rId5">
            <a:extLst>
              <a:ext uri="{BEBA8EAE-BF5A-486C-A8C5-ECC9F3942E4B}">
                <a14:imgProps xmlns:a14="http://schemas.microsoft.com/office/drawing/2010/main">
                  <a14:imgLayer>
                    <a14:imgEffect>
                      <a14:brightnessContrast contrast="40000"/>
                    </a14:imgEffect>
                  </a14:imgLayer>
                </a14:imgProps>
              </a:ext>
            </a:extLst>
          </a:blip>
          <a:stretch>
            <a:fillRect/>
          </a:stretch>
        </p:blipFill>
        <p:spPr>
          <a:xfrm>
            <a:off x="7159666" y="590550"/>
            <a:ext cx="993734" cy="749873"/>
          </a:xfrm>
          <a:prstGeom prst="rect">
            <a:avLst/>
          </a:prstGeom>
        </p:spPr>
      </p:pic>
      <p:sp>
        <p:nvSpPr>
          <p:cNvPr id="7" name="文本框 11"/>
          <p:cNvSpPr txBox="1"/>
          <p:nvPr/>
        </p:nvSpPr>
        <p:spPr>
          <a:xfrm>
            <a:off x="1143000" y="1671995"/>
            <a:ext cx="6708002" cy="1423467"/>
          </a:xfrm>
          <a:prstGeom prst="rect">
            <a:avLst/>
          </a:prstGeom>
          <a:noFill/>
        </p:spPr>
        <p:txBody>
          <a:bodyPr wrap="square" lIns="68580" tIns="34290" rIns="68580" bIns="34290" rtlCol="0">
            <a:spAutoFit/>
          </a:bodyPr>
          <a:lstStyle/>
          <a:p>
            <a:pPr algn="ctr" defTabSz="914378"/>
            <a:r>
              <a:rPr lang="zh-CN" altLang="en-US" sz="4400" b="1" dirty="0">
                <a:solidFill>
                  <a:srgbClr val="E20000"/>
                </a:solidFill>
                <a:latin typeface="微软雅黑" panose="020B0503020204020204" pitchFamily="34" charset="-122"/>
                <a:ea typeface="微软雅黑" panose="020B0503020204020204" pitchFamily="34" charset="-122"/>
              </a:rPr>
              <a:t>食品安全风险</a:t>
            </a:r>
            <a:r>
              <a:rPr lang="zh-CN" altLang="en-US" sz="4400" b="1" dirty="0" smtClean="0">
                <a:solidFill>
                  <a:srgbClr val="E20000"/>
                </a:solidFill>
                <a:latin typeface="微软雅黑" panose="020B0503020204020204" pitchFamily="34" charset="-122"/>
                <a:ea typeface="微软雅黑" panose="020B0503020204020204" pitchFamily="34" charset="-122"/>
              </a:rPr>
              <a:t>监测</a:t>
            </a:r>
            <a:endParaRPr lang="en-US" altLang="zh-CN" sz="4400" b="1" dirty="0" smtClean="0">
              <a:solidFill>
                <a:srgbClr val="E20000"/>
              </a:solidFill>
              <a:latin typeface="微软雅黑" panose="020B0503020204020204" pitchFamily="34" charset="-122"/>
              <a:ea typeface="微软雅黑" panose="020B0503020204020204" pitchFamily="34" charset="-122"/>
            </a:endParaRPr>
          </a:p>
          <a:p>
            <a:pPr algn="ctr" defTabSz="914378"/>
            <a:r>
              <a:rPr lang="zh-CN" altLang="en-US" sz="4400" b="1" dirty="0" smtClean="0">
                <a:solidFill>
                  <a:srgbClr val="E20000"/>
                </a:solidFill>
                <a:latin typeface="微软雅黑" panose="020B0503020204020204" pitchFamily="34" charset="-122"/>
                <a:ea typeface="微软雅黑" panose="020B0503020204020204" pitchFamily="34" charset="-122"/>
              </a:rPr>
              <a:t>和</a:t>
            </a:r>
            <a:r>
              <a:rPr lang="zh-CN" altLang="en-US" sz="4400" b="1" dirty="0">
                <a:solidFill>
                  <a:srgbClr val="E20000"/>
                </a:solidFill>
                <a:latin typeface="微软雅黑" panose="020B0503020204020204" pitchFamily="34" charset="-122"/>
                <a:ea typeface="微软雅黑" panose="020B0503020204020204" pitchFamily="34" charset="-122"/>
              </a:rPr>
              <a:t>评估</a:t>
            </a:r>
          </a:p>
        </p:txBody>
      </p:sp>
      <p:sp>
        <p:nvSpPr>
          <p:cNvPr id="8" name="文本框 11"/>
          <p:cNvSpPr txBox="1"/>
          <p:nvPr/>
        </p:nvSpPr>
        <p:spPr>
          <a:xfrm>
            <a:off x="3507604" y="971550"/>
            <a:ext cx="2133598" cy="768415"/>
          </a:xfrm>
          <a:prstGeom prst="rect">
            <a:avLst/>
          </a:prstGeom>
          <a:noFill/>
        </p:spPr>
        <p:txBody>
          <a:bodyPr wrap="square" lIns="68580" tIns="34290" rIns="68580" bIns="34290" rtlCol="0">
            <a:spAutoFit/>
          </a:bodyPr>
          <a:lstStyle/>
          <a:p>
            <a:pPr algn="ctr" defTabSz="914378">
              <a:lnSpc>
                <a:spcPct val="125000"/>
              </a:lnSpc>
            </a:pPr>
            <a:r>
              <a:rPr lang="zh-CN" altLang="en-US" sz="4000" dirty="0" smtClean="0">
                <a:solidFill>
                  <a:schemeClr val="accent1"/>
                </a:solidFill>
                <a:latin typeface="微软雅黑" panose="020B0503020204020204" pitchFamily="34" charset="-122"/>
                <a:ea typeface="微软雅黑" panose="020B0503020204020204" pitchFamily="34" charset="-122"/>
              </a:rPr>
              <a:t>第三章</a:t>
            </a:r>
            <a:endParaRPr lang="zh-CN" altLang="en-US" sz="4000" dirty="0">
              <a:solidFill>
                <a:schemeClr val="accent1"/>
              </a:solidFill>
              <a:latin typeface="微软雅黑" panose="020B0503020204020204" pitchFamily="34" charset="-122"/>
              <a:ea typeface="微软雅黑" panose="020B0503020204020204" pitchFamily="34" charset="-122"/>
            </a:endParaRPr>
          </a:p>
        </p:txBody>
      </p:sp>
      <p:sp>
        <p:nvSpPr>
          <p:cNvPr id="9" name="矩形 8"/>
          <p:cNvSpPr/>
          <p:nvPr/>
        </p:nvSpPr>
        <p:spPr>
          <a:xfrm>
            <a:off x="2683338" y="3028950"/>
            <a:ext cx="3774922" cy="338554"/>
          </a:xfrm>
          <a:prstGeom prst="rect">
            <a:avLst/>
          </a:prstGeom>
        </p:spPr>
        <p:txBody>
          <a:bodyPr wrap="square" lIns="68580" tIns="34290" rIns="68580" bIns="34290">
            <a:spAutoFit/>
          </a:bodyPr>
          <a:lstStyle/>
          <a:p>
            <a:pPr algn="ctr" defTabSz="914378">
              <a:lnSpc>
                <a:spcPct val="125000"/>
              </a:lnSpc>
              <a:buClr>
                <a:srgbClr val="E20000"/>
              </a:buClr>
            </a:pPr>
            <a:r>
              <a:rPr lang="en-US" altLang="zh-CN" sz="1400" dirty="0">
                <a:solidFill>
                  <a:srgbClr val="000000"/>
                </a:solidFill>
                <a:latin typeface="微软雅黑" panose="020B0503020204020204" pitchFamily="34" charset="-122"/>
                <a:ea typeface="微软雅黑" panose="020B0503020204020204" pitchFamily="34" charset="-122"/>
              </a:rPr>
              <a:t>《</a:t>
            </a:r>
            <a:r>
              <a:rPr lang="zh-CN" altLang="en-US" sz="1400" dirty="0">
                <a:solidFill>
                  <a:srgbClr val="000000"/>
                </a:solidFill>
                <a:latin typeface="微软雅黑" panose="020B0503020204020204" pitchFamily="34" charset="-122"/>
                <a:ea typeface="微软雅黑" panose="020B0503020204020204" pitchFamily="34" charset="-122"/>
              </a:rPr>
              <a:t>中华人民共和国食品安全法实施条例</a:t>
            </a:r>
            <a:r>
              <a:rPr lang="en-US" altLang="zh-CN" sz="1400" dirty="0">
                <a:solidFill>
                  <a:srgbClr val="000000"/>
                </a:solidFill>
                <a:latin typeface="微软雅黑" panose="020B0503020204020204" pitchFamily="34" charset="-122"/>
                <a:ea typeface="微软雅黑" panose="020B0503020204020204" pitchFamily="34" charset="-122"/>
              </a:rPr>
              <a:t>》</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2349963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2" presetClass="entr" presetSubtype="3"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par>
                          <p:cTn id="27" fill="hold">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971998" y="1059583"/>
            <a:ext cx="7200002" cy="1523494"/>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 </a:t>
            </a:r>
            <a:r>
              <a:rPr lang="zh-CN" altLang="en-US" sz="1400" dirty="0">
                <a:solidFill>
                  <a:srgbClr val="000000"/>
                </a:solidFill>
                <a:latin typeface="微软雅黑" panose="020B0503020204020204" pitchFamily="34" charset="-122"/>
                <a:ea typeface="微软雅黑" panose="020B0503020204020204" pitchFamily="34" charset="-122"/>
              </a:rPr>
              <a:t>县级以上人民政府卫生行政部门会同同级食品安全监督管理等部门建立食品安全风险监测会商机制，汇总、分析风险监测数据，研判食品安全风险，形成食品安全风险监测分析报告，报本级人民政府；县级以上地方人民政府卫生行政部门还应当将食品安全风险监测分析报告同时报上一级人民政府卫生行政部门。食品安全风险监测会商的具体办法由国务院卫生行政部门会同国务院食品安全监督管理等部门制定。</a:t>
            </a:r>
          </a:p>
        </p:txBody>
      </p:sp>
      <p:sp>
        <p:nvSpPr>
          <p:cNvPr id="14" name="Pentagon 35"/>
          <p:cNvSpPr/>
          <p:nvPr/>
        </p:nvSpPr>
        <p:spPr>
          <a:xfrm>
            <a:off x="971998" y="1059582"/>
            <a:ext cx="954000"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第六条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971998" y="2643758"/>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971998" y="3124817"/>
            <a:ext cx="7200002" cy="1523494"/>
          </a:xfrm>
          <a:prstGeom prst="rect">
            <a:avLst/>
          </a:prstGeom>
        </p:spPr>
        <p:txBody>
          <a:bodyPr wrap="square" lIns="68580" tIns="34290" rIns="68580" bIns="34290">
            <a:spAutoFit/>
          </a:bodyPr>
          <a:lstStyle/>
          <a:p>
            <a:pPr marL="285743" indent="-285743" defTabSz="914378">
              <a:lnSpc>
                <a:spcPct val="13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食品安全风险监测结果表明存在食品安全隐患，食品安全监督管理等部门经进一步调查确认有必要通知相关食品生产经营者的，应当及时通知。</a:t>
            </a:r>
          </a:p>
          <a:p>
            <a:pPr marL="285743" indent="-285743" defTabSz="914378">
              <a:lnSpc>
                <a:spcPct val="13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接到通知的食品生产经营者应当立即进行自查，发现食品不符合食品安全标准或者有证据证明可能危害人体健康的，应当依照食品安全法第六十三条的规定停止生产、经营，实施食品召回，并报告相关情况。</a:t>
            </a:r>
          </a:p>
        </p:txBody>
      </p:sp>
      <p:sp>
        <p:nvSpPr>
          <p:cNvPr id="18" name="Pentagon 35"/>
          <p:cNvSpPr/>
          <p:nvPr/>
        </p:nvSpPr>
        <p:spPr>
          <a:xfrm>
            <a:off x="971998" y="2787774"/>
            <a:ext cx="954000"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第七条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8" name="圆角矩形 7"/>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食品安全风险监测和评估</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95846517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lide(from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slide(fromLeft)">
                                      <p:cBhvr>
                                        <p:cTn id="21" dur="500"/>
                                        <p:tgtEl>
                                          <p:spTgt spid="1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7" grpId="0"/>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971998" y="1197428"/>
            <a:ext cx="4464098" cy="1685077"/>
          </a:xfrm>
          <a:prstGeom prst="rect">
            <a:avLst/>
          </a:prstGeom>
        </p:spPr>
        <p:txBody>
          <a:bodyPr wrap="square" lIns="68580" tIns="34290" rIns="68580" bIns="34290">
            <a:spAutoFit/>
          </a:bodyPr>
          <a:lstStyle/>
          <a:p>
            <a:pPr defTabSz="914378">
              <a:lnSpc>
                <a:spcPct val="150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 </a:t>
            </a:r>
            <a:r>
              <a:rPr lang="zh-CN" altLang="en-US" sz="1400" dirty="0">
                <a:solidFill>
                  <a:srgbClr val="000000"/>
                </a:solidFill>
                <a:latin typeface="微软雅黑" panose="020B0503020204020204" pitchFamily="34" charset="-122"/>
                <a:ea typeface="微软雅黑" panose="020B0503020204020204" pitchFamily="34" charset="-122"/>
              </a:rPr>
              <a:t>国务院卫生行政、食品安全监督管理等部门发现需要对农药、肥料、兽药、饲料和饲料添加剂等进行安全性评估的，应当向国务院农业行政部门提出安全性评估建议。国务院农业行政部门应当及时组织评估，并向国务院有关部门通报评估结果。</a:t>
            </a:r>
          </a:p>
        </p:txBody>
      </p:sp>
      <p:sp>
        <p:nvSpPr>
          <p:cNvPr id="14" name="Pentagon 35"/>
          <p:cNvSpPr/>
          <p:nvPr/>
        </p:nvSpPr>
        <p:spPr>
          <a:xfrm>
            <a:off x="971998" y="1197427"/>
            <a:ext cx="954000"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第八条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971998" y="3075806"/>
            <a:ext cx="4464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971998" y="3404364"/>
            <a:ext cx="4464098" cy="1038746"/>
          </a:xfrm>
          <a:prstGeom prst="rect">
            <a:avLst/>
          </a:prstGeom>
        </p:spPr>
        <p:txBody>
          <a:bodyPr wrap="square" lIns="68580" tIns="34290" rIns="68580" bIns="34290">
            <a:spAutoFit/>
          </a:bodyPr>
          <a:lstStyle/>
          <a:p>
            <a:pPr defTabSz="914378">
              <a:lnSpc>
                <a:spcPct val="150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国务院</a:t>
            </a:r>
            <a:r>
              <a:rPr lang="zh-CN" altLang="en-US" sz="1400" dirty="0">
                <a:solidFill>
                  <a:srgbClr val="000000"/>
                </a:solidFill>
                <a:latin typeface="微软雅黑" panose="020B0503020204020204" pitchFamily="34" charset="-122"/>
                <a:ea typeface="微软雅黑" panose="020B0503020204020204" pitchFamily="34" charset="-122"/>
              </a:rPr>
              <a:t>食品安全监督管理部门和其他有关部门建立食品安全风险信息交流机制，明确食品安全风险信息交流的内容、程序和要求。</a:t>
            </a:r>
          </a:p>
        </p:txBody>
      </p:sp>
      <p:sp>
        <p:nvSpPr>
          <p:cNvPr id="9" name="Pentagon 35"/>
          <p:cNvSpPr/>
          <p:nvPr/>
        </p:nvSpPr>
        <p:spPr>
          <a:xfrm>
            <a:off x="971998" y="3404364"/>
            <a:ext cx="954000"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第九条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71865" y="819150"/>
            <a:ext cx="4072135" cy="4072135"/>
          </a:xfrm>
          <a:prstGeom prst="rect">
            <a:avLst/>
          </a:prstGeom>
        </p:spPr>
      </p:pic>
      <p:pic>
        <p:nvPicPr>
          <p:cNvPr id="11" name="图片 10"/>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12" name="圆角矩形 11"/>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食品安全风险监测和评估</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19155013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lide(from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slide(fromLeft)">
                                      <p:cBhvr>
                                        <p:cTn id="21" dur="500"/>
                                        <p:tgtEl>
                                          <p:spTgt spid="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2500"/>
                            </p:stCondLst>
                            <p:childTnLst>
                              <p:par>
                                <p:cTn id="27" presetID="42"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8" grpId="0"/>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989240"/>
            <a:ext cx="9144000" cy="2172027"/>
          </a:xfrm>
          <a:prstGeom prst="rect">
            <a:avLst/>
          </a:prstGeom>
        </p:spPr>
      </p:pic>
      <p:pic>
        <p:nvPicPr>
          <p:cNvPr id="3" name="图片 2"/>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732599" y="3191161"/>
            <a:ext cx="1676400" cy="1768184"/>
          </a:xfrm>
          <a:prstGeom prst="rect">
            <a:avLst/>
          </a:prstGeom>
        </p:spPr>
      </p:pic>
      <p:pic>
        <p:nvPicPr>
          <p:cNvPr id="6" name="图片 5"/>
          <p:cNvPicPr>
            <a:picLocks noChangeAspect="1"/>
          </p:cNvPicPr>
          <p:nvPr/>
        </p:nvPicPr>
        <p:blipFill>
          <a:blip r:embed="rId5">
            <a:extLst>
              <a:ext uri="{BEBA8EAE-BF5A-486C-A8C5-ECC9F3942E4B}">
                <a14:imgProps xmlns:a14="http://schemas.microsoft.com/office/drawing/2010/main">
                  <a14:imgLayer>
                    <a14:imgEffect>
                      <a14:brightnessContrast contrast="40000"/>
                    </a14:imgEffect>
                  </a14:imgLayer>
                </a14:imgProps>
              </a:ext>
            </a:extLst>
          </a:blip>
          <a:stretch>
            <a:fillRect/>
          </a:stretch>
        </p:blipFill>
        <p:spPr>
          <a:xfrm>
            <a:off x="7159666" y="590550"/>
            <a:ext cx="993734" cy="749873"/>
          </a:xfrm>
          <a:prstGeom prst="rect">
            <a:avLst/>
          </a:prstGeom>
        </p:spPr>
      </p:pic>
      <p:sp>
        <p:nvSpPr>
          <p:cNvPr id="7" name="文本框 11"/>
          <p:cNvSpPr txBox="1"/>
          <p:nvPr/>
        </p:nvSpPr>
        <p:spPr>
          <a:xfrm>
            <a:off x="1216798" y="1748195"/>
            <a:ext cx="6708002" cy="807913"/>
          </a:xfrm>
          <a:prstGeom prst="rect">
            <a:avLst/>
          </a:prstGeom>
          <a:noFill/>
        </p:spPr>
        <p:txBody>
          <a:bodyPr wrap="square" lIns="68580" tIns="34290" rIns="68580" bIns="34290" rtlCol="0">
            <a:spAutoFit/>
          </a:bodyPr>
          <a:lstStyle/>
          <a:p>
            <a:pPr algn="ctr" defTabSz="914378"/>
            <a:r>
              <a:rPr lang="zh-CN" altLang="en-US" sz="4800" b="1" spc="600" dirty="0">
                <a:solidFill>
                  <a:srgbClr val="E20000"/>
                </a:solidFill>
                <a:latin typeface="微软雅黑" panose="020B0503020204020204" pitchFamily="34" charset="-122"/>
                <a:ea typeface="微软雅黑" panose="020B0503020204020204" pitchFamily="34" charset="-122"/>
              </a:rPr>
              <a:t>食品安全标准</a:t>
            </a:r>
          </a:p>
        </p:txBody>
      </p:sp>
      <p:sp>
        <p:nvSpPr>
          <p:cNvPr id="8" name="文本框 11"/>
          <p:cNvSpPr txBox="1"/>
          <p:nvPr/>
        </p:nvSpPr>
        <p:spPr>
          <a:xfrm>
            <a:off x="3507604" y="1047750"/>
            <a:ext cx="2133598" cy="768415"/>
          </a:xfrm>
          <a:prstGeom prst="rect">
            <a:avLst/>
          </a:prstGeom>
          <a:noFill/>
        </p:spPr>
        <p:txBody>
          <a:bodyPr wrap="square" lIns="68580" tIns="34290" rIns="68580" bIns="34290" rtlCol="0">
            <a:spAutoFit/>
          </a:bodyPr>
          <a:lstStyle/>
          <a:p>
            <a:pPr algn="ctr" defTabSz="914378">
              <a:lnSpc>
                <a:spcPct val="125000"/>
              </a:lnSpc>
            </a:pPr>
            <a:r>
              <a:rPr lang="zh-CN" altLang="en-US" sz="4000" dirty="0" smtClean="0">
                <a:solidFill>
                  <a:schemeClr val="accent1"/>
                </a:solidFill>
                <a:latin typeface="微软雅黑" panose="020B0503020204020204" pitchFamily="34" charset="-122"/>
                <a:ea typeface="微软雅黑" panose="020B0503020204020204" pitchFamily="34" charset="-122"/>
              </a:rPr>
              <a:t>第四章</a:t>
            </a:r>
            <a:endParaRPr lang="zh-CN" altLang="en-US" sz="4000" dirty="0">
              <a:solidFill>
                <a:schemeClr val="accent1"/>
              </a:solidFill>
              <a:latin typeface="微软雅黑" panose="020B0503020204020204" pitchFamily="34" charset="-122"/>
              <a:ea typeface="微软雅黑" panose="020B0503020204020204" pitchFamily="34" charset="-122"/>
            </a:endParaRPr>
          </a:p>
        </p:txBody>
      </p:sp>
      <p:sp>
        <p:nvSpPr>
          <p:cNvPr id="9" name="矩形 8"/>
          <p:cNvSpPr/>
          <p:nvPr/>
        </p:nvSpPr>
        <p:spPr>
          <a:xfrm>
            <a:off x="2683338" y="2724150"/>
            <a:ext cx="3774922" cy="338554"/>
          </a:xfrm>
          <a:prstGeom prst="rect">
            <a:avLst/>
          </a:prstGeom>
        </p:spPr>
        <p:txBody>
          <a:bodyPr wrap="square" lIns="68580" tIns="34290" rIns="68580" bIns="34290">
            <a:spAutoFit/>
          </a:bodyPr>
          <a:lstStyle/>
          <a:p>
            <a:pPr algn="ctr" defTabSz="914378">
              <a:lnSpc>
                <a:spcPct val="125000"/>
              </a:lnSpc>
              <a:buClr>
                <a:srgbClr val="E20000"/>
              </a:buClr>
            </a:pPr>
            <a:r>
              <a:rPr lang="en-US" altLang="zh-CN" sz="1400" dirty="0">
                <a:solidFill>
                  <a:srgbClr val="000000"/>
                </a:solidFill>
                <a:latin typeface="微软雅黑" panose="020B0503020204020204" pitchFamily="34" charset="-122"/>
                <a:ea typeface="微软雅黑" panose="020B0503020204020204" pitchFamily="34" charset="-122"/>
              </a:rPr>
              <a:t>《</a:t>
            </a:r>
            <a:r>
              <a:rPr lang="zh-CN" altLang="en-US" sz="1400" dirty="0">
                <a:solidFill>
                  <a:srgbClr val="000000"/>
                </a:solidFill>
                <a:latin typeface="微软雅黑" panose="020B0503020204020204" pitchFamily="34" charset="-122"/>
                <a:ea typeface="微软雅黑" panose="020B0503020204020204" pitchFamily="34" charset="-122"/>
              </a:rPr>
              <a:t>中华人民共和国食品安全法实施条例</a:t>
            </a:r>
            <a:r>
              <a:rPr lang="en-US" altLang="zh-CN" sz="1400" dirty="0">
                <a:solidFill>
                  <a:srgbClr val="000000"/>
                </a:solidFill>
                <a:latin typeface="微软雅黑" panose="020B0503020204020204" pitchFamily="34" charset="-122"/>
                <a:ea typeface="微软雅黑" panose="020B0503020204020204" pitchFamily="34" charset="-122"/>
              </a:rPr>
              <a:t>》</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2278500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2" presetClass="entr" presetSubtype="3"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par>
                          <p:cTn id="27" fill="hold">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971998" y="1047751"/>
            <a:ext cx="7200002" cy="941796"/>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国务院</a:t>
            </a:r>
            <a:r>
              <a:rPr lang="zh-CN" altLang="en-US" sz="1400" dirty="0">
                <a:solidFill>
                  <a:srgbClr val="000000"/>
                </a:solidFill>
                <a:latin typeface="微软雅黑" panose="020B0503020204020204" pitchFamily="34" charset="-122"/>
                <a:ea typeface="微软雅黑" panose="020B0503020204020204" pitchFamily="34" charset="-122"/>
              </a:rPr>
              <a:t>卫生行政部门会同国务院食品安全监督管理、农业行政等部门制定食品安全国家标准规划及其年度实施计划。国务院卫生行政部门应当在其网站上公布食品安全国家标准规划及其年度实施计划的草案，公开征求意见。</a:t>
            </a:r>
          </a:p>
        </p:txBody>
      </p:sp>
      <p:sp>
        <p:nvSpPr>
          <p:cNvPr id="14" name="Pentagon 35"/>
          <p:cNvSpPr/>
          <p:nvPr/>
        </p:nvSpPr>
        <p:spPr>
          <a:xfrm>
            <a:off x="971998" y="1047750"/>
            <a:ext cx="954000"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第十条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971998" y="2127870"/>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971998" y="2608930"/>
            <a:ext cx="7200002" cy="2105192"/>
          </a:xfrm>
          <a:prstGeom prst="rect">
            <a:avLst/>
          </a:prstGeom>
        </p:spPr>
        <p:txBody>
          <a:bodyPr wrap="square" lIns="68580" tIns="34290" rIns="68580" bIns="34290">
            <a:spAutoFit/>
          </a:bodyPr>
          <a:lstStyle/>
          <a:p>
            <a:pPr marL="285743" indent="-285743" defTabSz="914378">
              <a:lnSpc>
                <a:spcPct val="13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省、自治区、直辖市人民政府卫生行政部门依照食品安全法第二十九条的规定制定食品安全地方标准，应当公开征求意见。省、自治区、直辖市人民政府卫生行政部门应当自食品安全地方标准公布之日起</a:t>
            </a:r>
            <a:r>
              <a:rPr lang="en-US" altLang="zh-CN" sz="1400" dirty="0">
                <a:solidFill>
                  <a:srgbClr val="000000"/>
                </a:solidFill>
                <a:latin typeface="微软雅黑" panose="020B0503020204020204" pitchFamily="34" charset="-122"/>
                <a:ea typeface="微软雅黑" panose="020B0503020204020204" pitchFamily="34" charset="-122"/>
              </a:rPr>
              <a:t>30</a:t>
            </a:r>
            <a:r>
              <a:rPr lang="zh-CN" altLang="en-US" sz="1400" dirty="0">
                <a:solidFill>
                  <a:srgbClr val="000000"/>
                </a:solidFill>
                <a:latin typeface="微软雅黑" panose="020B0503020204020204" pitchFamily="34" charset="-122"/>
                <a:ea typeface="微软雅黑" panose="020B0503020204020204" pitchFamily="34" charset="-122"/>
              </a:rPr>
              <a:t>个工作日内，将地方标准报国务院卫生行政部门备案。国务院卫生行政部门发现备案的食品安全地方标准违反法律、法规或者食品安全国家标准的，应当及时予以纠正。</a:t>
            </a:r>
          </a:p>
          <a:p>
            <a:pPr marL="285743" indent="-285743" defTabSz="914378">
              <a:lnSpc>
                <a:spcPct val="13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食品安全地方标准依法废止的，省、自治区、直辖市人民政府卫生行政部门应当及时在其网站上公布废止情况。</a:t>
            </a:r>
          </a:p>
        </p:txBody>
      </p:sp>
      <p:sp>
        <p:nvSpPr>
          <p:cNvPr id="18" name="Pentagon 35"/>
          <p:cNvSpPr/>
          <p:nvPr/>
        </p:nvSpPr>
        <p:spPr>
          <a:xfrm>
            <a:off x="971998" y="2271886"/>
            <a:ext cx="1151730"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第十一条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8" name="圆角矩形 7"/>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食品安全标准</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2623637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lide(from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slide(fromLeft)">
                                      <p:cBhvr>
                                        <p:cTn id="21" dur="500"/>
                                        <p:tgtEl>
                                          <p:spTgt spid="1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7" grpId="0"/>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971998" y="1131591"/>
            <a:ext cx="7200002" cy="650947"/>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保健</a:t>
            </a:r>
            <a:r>
              <a:rPr lang="zh-CN" altLang="en-US" sz="1400" dirty="0">
                <a:solidFill>
                  <a:srgbClr val="000000"/>
                </a:solidFill>
                <a:latin typeface="微软雅黑" panose="020B0503020204020204" pitchFamily="34" charset="-122"/>
                <a:ea typeface="微软雅黑" panose="020B0503020204020204" pitchFamily="34" charset="-122"/>
              </a:rPr>
              <a:t>食品、特殊医学用途配方食品、婴幼儿配方食品等特殊食品不属于地方特色食品，不得对其制定食品安全地方标准。</a:t>
            </a:r>
          </a:p>
        </p:txBody>
      </p:sp>
      <p:sp>
        <p:nvSpPr>
          <p:cNvPr id="14" name="Pentagon 35"/>
          <p:cNvSpPr/>
          <p:nvPr/>
        </p:nvSpPr>
        <p:spPr>
          <a:xfrm>
            <a:off x="971998" y="1131590"/>
            <a:ext cx="1151730"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第十二条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971998" y="1923678"/>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971998" y="2102449"/>
            <a:ext cx="7200002" cy="650947"/>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食品</a:t>
            </a:r>
            <a:r>
              <a:rPr lang="zh-CN" altLang="en-US" sz="1400" dirty="0">
                <a:solidFill>
                  <a:srgbClr val="000000"/>
                </a:solidFill>
                <a:latin typeface="微软雅黑" panose="020B0503020204020204" pitchFamily="34" charset="-122"/>
                <a:ea typeface="微软雅黑" panose="020B0503020204020204" pitchFamily="34" charset="-122"/>
              </a:rPr>
              <a:t>安全标准公布后，食品生产经营者可以在食品安全标准规定的实施日期之前实施并公开提前实施情况。</a:t>
            </a:r>
          </a:p>
        </p:txBody>
      </p:sp>
      <p:sp>
        <p:nvSpPr>
          <p:cNvPr id="10" name="Pentagon 35"/>
          <p:cNvSpPr/>
          <p:nvPr/>
        </p:nvSpPr>
        <p:spPr>
          <a:xfrm>
            <a:off x="971998" y="2102449"/>
            <a:ext cx="1151730"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第十三条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971998" y="2906775"/>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971998" y="3408251"/>
            <a:ext cx="7200002" cy="1232645"/>
          </a:xfrm>
          <a:prstGeom prst="rect">
            <a:avLst/>
          </a:prstGeom>
        </p:spPr>
        <p:txBody>
          <a:bodyPr wrap="square" lIns="68580" tIns="34290" rIns="68580" bIns="34290">
            <a:spAutoFit/>
          </a:bodyPr>
          <a:lstStyle/>
          <a:p>
            <a:pPr marL="285743" indent="-285743" defTabSz="914378">
              <a:lnSpc>
                <a:spcPct val="13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食品生产企业不得制定低于食品安全国家标准或者地方标准要求的企业标准。食品生产企业制定食品安全指标严于食品安全国家标准或者地方标准的企业标准的，应当报省、自治区、直辖市人民政府卫生行政部门备案。</a:t>
            </a:r>
          </a:p>
          <a:p>
            <a:pPr marL="285743" indent="-285743" defTabSz="914378">
              <a:lnSpc>
                <a:spcPct val="13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食品生产企业制定企业标准的，应当公开，供公众免费查阅。</a:t>
            </a:r>
          </a:p>
        </p:txBody>
      </p:sp>
      <p:sp>
        <p:nvSpPr>
          <p:cNvPr id="19" name="Pentagon 35"/>
          <p:cNvSpPr/>
          <p:nvPr/>
        </p:nvSpPr>
        <p:spPr>
          <a:xfrm>
            <a:off x="971998" y="3071208"/>
            <a:ext cx="1151730"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第十四条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15" name="图片 14"/>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16" name="圆角矩形 15"/>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食品安全标准</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41491263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lide(from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slide(fromLeft)">
                                      <p:cBhvr>
                                        <p:cTn id="21" dur="500"/>
                                        <p:tgtEl>
                                          <p:spTgt spid="1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slide(fromLeft)">
                                      <p:cBhvr>
                                        <p:cTn id="35" dur="500"/>
                                        <p:tgtEl>
                                          <p:spTgt spid="19"/>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left)">
                                      <p:cBhvr>
                                        <p:cTn id="3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9" grpId="0"/>
      <p:bldP spid="10" grpId="0" animBg="1"/>
      <p:bldP spid="12" grpId="0"/>
      <p:bldP spid="1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989240"/>
            <a:ext cx="9144000" cy="2172027"/>
          </a:xfrm>
          <a:prstGeom prst="rect">
            <a:avLst/>
          </a:prstGeom>
        </p:spPr>
      </p:pic>
      <p:pic>
        <p:nvPicPr>
          <p:cNvPr id="3" name="图片 2"/>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732599" y="3191161"/>
            <a:ext cx="1676400" cy="1768184"/>
          </a:xfrm>
          <a:prstGeom prst="rect">
            <a:avLst/>
          </a:prstGeom>
        </p:spPr>
      </p:pic>
      <p:pic>
        <p:nvPicPr>
          <p:cNvPr id="6" name="图片 5"/>
          <p:cNvPicPr>
            <a:picLocks noChangeAspect="1"/>
          </p:cNvPicPr>
          <p:nvPr/>
        </p:nvPicPr>
        <p:blipFill>
          <a:blip r:embed="rId5">
            <a:extLst>
              <a:ext uri="{BEBA8EAE-BF5A-486C-A8C5-ECC9F3942E4B}">
                <a14:imgProps xmlns:a14="http://schemas.microsoft.com/office/drawing/2010/main">
                  <a14:imgLayer>
                    <a14:imgEffect>
                      <a14:brightnessContrast contrast="40000"/>
                    </a14:imgEffect>
                  </a14:imgLayer>
                </a14:imgProps>
              </a:ext>
            </a:extLst>
          </a:blip>
          <a:stretch>
            <a:fillRect/>
          </a:stretch>
        </p:blipFill>
        <p:spPr>
          <a:xfrm>
            <a:off x="7159666" y="590550"/>
            <a:ext cx="993734" cy="749873"/>
          </a:xfrm>
          <a:prstGeom prst="rect">
            <a:avLst/>
          </a:prstGeom>
        </p:spPr>
      </p:pic>
      <p:sp>
        <p:nvSpPr>
          <p:cNvPr id="7" name="文本框 11"/>
          <p:cNvSpPr txBox="1"/>
          <p:nvPr/>
        </p:nvSpPr>
        <p:spPr>
          <a:xfrm>
            <a:off x="1216798" y="1763837"/>
            <a:ext cx="6708002" cy="807913"/>
          </a:xfrm>
          <a:prstGeom prst="rect">
            <a:avLst/>
          </a:prstGeom>
          <a:noFill/>
        </p:spPr>
        <p:txBody>
          <a:bodyPr wrap="square" lIns="68580" tIns="34290" rIns="68580" bIns="34290" rtlCol="0">
            <a:spAutoFit/>
          </a:bodyPr>
          <a:lstStyle/>
          <a:p>
            <a:pPr algn="ctr" defTabSz="914378"/>
            <a:r>
              <a:rPr lang="zh-CN" altLang="en-US" sz="4800" b="1" spc="600" dirty="0">
                <a:solidFill>
                  <a:srgbClr val="E20000"/>
                </a:solidFill>
                <a:latin typeface="微软雅黑" panose="020B0503020204020204" pitchFamily="34" charset="-122"/>
                <a:ea typeface="微软雅黑" panose="020B0503020204020204" pitchFamily="34" charset="-122"/>
              </a:rPr>
              <a:t>食品生产经营</a:t>
            </a:r>
          </a:p>
        </p:txBody>
      </p:sp>
      <p:sp>
        <p:nvSpPr>
          <p:cNvPr id="8" name="文本框 11"/>
          <p:cNvSpPr txBox="1"/>
          <p:nvPr/>
        </p:nvSpPr>
        <p:spPr>
          <a:xfrm>
            <a:off x="3507604" y="1047750"/>
            <a:ext cx="2133598" cy="768415"/>
          </a:xfrm>
          <a:prstGeom prst="rect">
            <a:avLst/>
          </a:prstGeom>
          <a:noFill/>
        </p:spPr>
        <p:txBody>
          <a:bodyPr wrap="square" lIns="68580" tIns="34290" rIns="68580" bIns="34290" rtlCol="0">
            <a:spAutoFit/>
          </a:bodyPr>
          <a:lstStyle/>
          <a:p>
            <a:pPr algn="ctr" defTabSz="914378">
              <a:lnSpc>
                <a:spcPct val="125000"/>
              </a:lnSpc>
            </a:pPr>
            <a:r>
              <a:rPr lang="zh-CN" altLang="en-US" sz="4000" dirty="0" smtClean="0">
                <a:solidFill>
                  <a:schemeClr val="accent1"/>
                </a:solidFill>
                <a:latin typeface="微软雅黑" panose="020B0503020204020204" pitchFamily="34" charset="-122"/>
                <a:ea typeface="微软雅黑" panose="020B0503020204020204" pitchFamily="34" charset="-122"/>
              </a:rPr>
              <a:t>第五章</a:t>
            </a:r>
            <a:endParaRPr lang="zh-CN" altLang="en-US" sz="4000" dirty="0">
              <a:solidFill>
                <a:schemeClr val="accent1"/>
              </a:solidFill>
              <a:latin typeface="微软雅黑" panose="020B0503020204020204" pitchFamily="34" charset="-122"/>
              <a:ea typeface="微软雅黑" panose="020B0503020204020204" pitchFamily="34" charset="-122"/>
            </a:endParaRPr>
          </a:p>
        </p:txBody>
      </p:sp>
      <p:sp>
        <p:nvSpPr>
          <p:cNvPr id="9" name="矩形 8"/>
          <p:cNvSpPr/>
          <p:nvPr/>
        </p:nvSpPr>
        <p:spPr>
          <a:xfrm>
            <a:off x="2683338" y="2724150"/>
            <a:ext cx="3774922" cy="338554"/>
          </a:xfrm>
          <a:prstGeom prst="rect">
            <a:avLst/>
          </a:prstGeom>
        </p:spPr>
        <p:txBody>
          <a:bodyPr wrap="square" lIns="68580" tIns="34290" rIns="68580" bIns="34290">
            <a:spAutoFit/>
          </a:bodyPr>
          <a:lstStyle/>
          <a:p>
            <a:pPr algn="ctr" defTabSz="914378">
              <a:lnSpc>
                <a:spcPct val="125000"/>
              </a:lnSpc>
              <a:buClr>
                <a:srgbClr val="E20000"/>
              </a:buClr>
            </a:pPr>
            <a:r>
              <a:rPr lang="en-US" altLang="zh-CN" sz="1400" dirty="0">
                <a:solidFill>
                  <a:srgbClr val="000000"/>
                </a:solidFill>
                <a:latin typeface="微软雅黑" panose="020B0503020204020204" pitchFamily="34" charset="-122"/>
                <a:ea typeface="微软雅黑" panose="020B0503020204020204" pitchFamily="34" charset="-122"/>
              </a:rPr>
              <a:t>《</a:t>
            </a:r>
            <a:r>
              <a:rPr lang="zh-CN" altLang="en-US" sz="1400" dirty="0">
                <a:solidFill>
                  <a:srgbClr val="000000"/>
                </a:solidFill>
                <a:latin typeface="微软雅黑" panose="020B0503020204020204" pitchFamily="34" charset="-122"/>
                <a:ea typeface="微软雅黑" panose="020B0503020204020204" pitchFamily="34" charset="-122"/>
              </a:rPr>
              <a:t>中华人民共和国食品安全法实施条例</a:t>
            </a:r>
            <a:r>
              <a:rPr lang="en-US" altLang="zh-CN" sz="1400" dirty="0">
                <a:solidFill>
                  <a:srgbClr val="000000"/>
                </a:solidFill>
                <a:latin typeface="微软雅黑" panose="020B0503020204020204" pitchFamily="34" charset="-122"/>
                <a:ea typeface="微软雅黑" panose="020B0503020204020204" pitchFamily="34" charset="-122"/>
              </a:rPr>
              <a:t>》</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0927534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2" presetClass="entr" presetSubtype="3"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par>
                          <p:cTn id="27" fill="hold">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838200" y="1504950"/>
            <a:ext cx="7467600" cy="941796"/>
          </a:xfrm>
          <a:prstGeom prst="rect">
            <a:avLst/>
          </a:prstGeom>
        </p:spPr>
        <p:txBody>
          <a:bodyPr wrap="square" lIns="68580" tIns="34290" rIns="68580" bIns="34290">
            <a:spAutoFit/>
          </a:bodyPr>
          <a:lstStyle/>
          <a:p>
            <a:pPr marL="285743" indent="-285743" defTabSz="914378">
              <a:lnSpc>
                <a:spcPct val="13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食品生产经营许可的有效期为</a:t>
            </a:r>
            <a:r>
              <a:rPr lang="en-US" altLang="zh-CN" sz="1400" dirty="0">
                <a:solidFill>
                  <a:srgbClr val="000000"/>
                </a:solidFill>
                <a:latin typeface="微软雅黑" panose="020B0503020204020204" pitchFamily="34" charset="-122"/>
                <a:ea typeface="微软雅黑" panose="020B0503020204020204" pitchFamily="34" charset="-122"/>
              </a:rPr>
              <a:t>5</a:t>
            </a:r>
            <a:r>
              <a:rPr lang="zh-CN" altLang="en-US" sz="1400" dirty="0">
                <a:solidFill>
                  <a:srgbClr val="000000"/>
                </a:solidFill>
                <a:latin typeface="微软雅黑" panose="020B0503020204020204" pitchFamily="34" charset="-122"/>
                <a:ea typeface="微软雅黑" panose="020B0503020204020204" pitchFamily="34" charset="-122"/>
              </a:rPr>
              <a:t>年。</a:t>
            </a:r>
          </a:p>
          <a:p>
            <a:pPr marL="285743" indent="-285743" defTabSz="914378">
              <a:lnSpc>
                <a:spcPct val="13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食品生产经营者的生产经营条件发生变化，不再符合食品生产经营要求的，食品生产经营者应当立即采取整改措施；需要重新办理许可手续的，应当依法办理。</a:t>
            </a:r>
          </a:p>
        </p:txBody>
      </p:sp>
      <p:sp>
        <p:nvSpPr>
          <p:cNvPr id="19" name="Pentagon 35"/>
          <p:cNvSpPr/>
          <p:nvPr/>
        </p:nvSpPr>
        <p:spPr>
          <a:xfrm>
            <a:off x="838199" y="1167907"/>
            <a:ext cx="1151730"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第十五条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838407" y="2647950"/>
            <a:ext cx="7467393"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838200" y="3167297"/>
            <a:ext cx="7467600" cy="1232645"/>
          </a:xfrm>
          <a:prstGeom prst="rect">
            <a:avLst/>
          </a:prstGeom>
        </p:spPr>
        <p:txBody>
          <a:bodyPr wrap="square" lIns="68580" tIns="34290" rIns="68580" bIns="34290">
            <a:spAutoFit/>
          </a:bodyPr>
          <a:lstStyle/>
          <a:p>
            <a:pPr marL="285743" indent="-285743" defTabSz="914378">
              <a:lnSpc>
                <a:spcPct val="13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国务院卫生行政部门应当及时公布新的食品原料、食品添加剂新品种和食品相关产品新品种目录以及所适用的食品安全国家标准。</a:t>
            </a:r>
          </a:p>
          <a:p>
            <a:pPr marL="285743" indent="-285743" defTabSz="914378">
              <a:lnSpc>
                <a:spcPct val="13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对按照传统既是食品又是中药材的物质目录，国务院卫生行政部门会同国务院食品安全监督管理部门应当及时更新。</a:t>
            </a:r>
          </a:p>
        </p:txBody>
      </p:sp>
      <p:sp>
        <p:nvSpPr>
          <p:cNvPr id="18" name="Pentagon 35"/>
          <p:cNvSpPr/>
          <p:nvPr/>
        </p:nvSpPr>
        <p:spPr>
          <a:xfrm>
            <a:off x="838199" y="2830253"/>
            <a:ext cx="1151730"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第十六条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8" name="圆角矩形 7"/>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食品生产经营</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64470335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slide(fromLef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slide(fromLeft)">
                                      <p:cBhvr>
                                        <p:cTn id="21" dur="500"/>
                                        <p:tgtEl>
                                          <p:spTgt spid="1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9" grpId="0" animBg="1"/>
      <p:bldP spid="17" grpId="0"/>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989240"/>
            <a:ext cx="9144000" cy="2172027"/>
          </a:xfrm>
          <a:prstGeom prst="rect">
            <a:avLst/>
          </a:prstGeom>
        </p:spPr>
      </p:pic>
      <p:pic>
        <p:nvPicPr>
          <p:cNvPr id="3" name="图片 2"/>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732599" y="3191161"/>
            <a:ext cx="1676400" cy="1768184"/>
          </a:xfrm>
          <a:prstGeom prst="rect">
            <a:avLst/>
          </a:prstGeom>
        </p:spPr>
      </p:pic>
      <p:pic>
        <p:nvPicPr>
          <p:cNvPr id="6" name="图片 5"/>
          <p:cNvPicPr>
            <a:picLocks noChangeAspect="1"/>
          </p:cNvPicPr>
          <p:nvPr/>
        </p:nvPicPr>
        <p:blipFill>
          <a:blip r:embed="rId5">
            <a:extLst>
              <a:ext uri="{BEBA8EAE-BF5A-486C-A8C5-ECC9F3942E4B}">
                <a14:imgProps xmlns:a14="http://schemas.microsoft.com/office/drawing/2010/main">
                  <a14:imgLayer>
                    <a14:imgEffect>
                      <a14:brightnessContrast contrast="40000"/>
                    </a14:imgEffect>
                  </a14:imgLayer>
                </a14:imgProps>
              </a:ext>
            </a:extLst>
          </a:blip>
          <a:stretch>
            <a:fillRect/>
          </a:stretch>
        </p:blipFill>
        <p:spPr>
          <a:xfrm>
            <a:off x="7007266" y="711005"/>
            <a:ext cx="993734" cy="749873"/>
          </a:xfrm>
          <a:prstGeom prst="rect">
            <a:avLst/>
          </a:prstGeom>
        </p:spPr>
      </p:pic>
      <p:sp>
        <p:nvSpPr>
          <p:cNvPr id="12" name="矩形 11"/>
          <p:cNvSpPr/>
          <p:nvPr/>
        </p:nvSpPr>
        <p:spPr>
          <a:xfrm>
            <a:off x="1524000" y="1789405"/>
            <a:ext cx="6477000" cy="1315745"/>
          </a:xfrm>
          <a:prstGeom prst="rect">
            <a:avLst/>
          </a:prstGeom>
        </p:spPr>
        <p:txBody>
          <a:bodyPr wrap="square" lIns="68580" tIns="34290" rIns="68580" bIns="34290">
            <a:spAutoFit/>
          </a:bodyPr>
          <a:lstStyle/>
          <a:p>
            <a:pPr defTabSz="914378">
              <a:lnSpc>
                <a:spcPct val="150000"/>
              </a:lnSpc>
            </a:pP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rPr>
              <a:t>2019</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10</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月</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31</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日 国务院总理李克强日前签署国务院令，公布修订后的</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中华人民共和国食品安全法实施条例</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（以下简称</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条例</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），自</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2019</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12</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月</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1</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日起施行。</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条例</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共</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10</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章</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86</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条。</a:t>
            </a:r>
          </a:p>
        </p:txBody>
      </p:sp>
      <p:sp>
        <p:nvSpPr>
          <p:cNvPr id="13" name="TextBox 32">
            <a:hlinkClick r:id="" action="ppaction://hlinkshowjump?jump=nextslide"/>
          </p:cNvPr>
          <p:cNvSpPr txBox="1">
            <a:spLocks noChangeArrowheads="1"/>
          </p:cNvSpPr>
          <p:nvPr/>
        </p:nvSpPr>
        <p:spPr bwMode="auto">
          <a:xfrm>
            <a:off x="1555284" y="1047750"/>
            <a:ext cx="149271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defTabSz="914378"/>
            <a:r>
              <a:rPr lang="zh-CN" altLang="en-US" sz="4800" b="1" spc="300" dirty="0" smtClean="0">
                <a:solidFill>
                  <a:srgbClr val="E20000"/>
                </a:solidFill>
                <a:latin typeface="微软雅黑" panose="020B0503020204020204" pitchFamily="34" charset="-122"/>
                <a:ea typeface="微软雅黑" panose="020B0503020204020204" pitchFamily="34" charset="-122"/>
              </a:rPr>
              <a:t>前言</a:t>
            </a:r>
            <a:endParaRPr lang="zh-CN" altLang="en-US" sz="5400" b="1" spc="300" dirty="0">
              <a:solidFill>
                <a:srgbClr val="E2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59954380"/>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2" presetClass="entr" presetSubtype="3"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16" presetClass="entr" presetSubtype="21"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barn(inVertical)">
                                      <p:cBhvr>
                                        <p:cTn id="24" dur="500"/>
                                        <p:tgtEl>
                                          <p:spTgt spid="13"/>
                                        </p:tgtEl>
                                      </p:cBhvr>
                                    </p:animEffect>
                                  </p:childTnLst>
                                </p:cTn>
                              </p:par>
                            </p:childTnLst>
                          </p:cTn>
                        </p:par>
                        <p:par>
                          <p:cTn id="25" fill="hold">
                            <p:stCondLst>
                              <p:cond delay="2500"/>
                            </p:stCondLst>
                            <p:childTnLst>
                              <p:par>
                                <p:cTn id="26" presetID="22" presetClass="entr" presetSubtype="1"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up)">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971998" y="1324618"/>
            <a:ext cx="7200002" cy="1146468"/>
          </a:xfrm>
          <a:prstGeom prst="rect">
            <a:avLst/>
          </a:prstGeom>
        </p:spPr>
        <p:txBody>
          <a:bodyPr wrap="square" lIns="68580" tIns="34290" rIns="68580" bIns="34290">
            <a:spAutoFit/>
          </a:bodyPr>
          <a:lstStyle/>
          <a:p>
            <a:pPr marL="285743" indent="-285743" defTabSz="914378">
              <a:lnSpc>
                <a:spcPct val="12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国务院食品安全监督管理部门会同国务院农业行政等有关部门明确食品安全全程追溯基本要求，指导食品生产经营者通过信息化手段建立、完善食品安全追溯体系。</a:t>
            </a:r>
          </a:p>
          <a:p>
            <a:pPr marL="285743" indent="-285743" defTabSz="914378">
              <a:lnSpc>
                <a:spcPct val="12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食品安全监督管理等部门应当将婴幼儿配方食品等针对特定人群的食品以及其他食品安全风险较高或者销售量大的食品的追溯体系建设作为监督检查的重点。</a:t>
            </a:r>
          </a:p>
        </p:txBody>
      </p:sp>
      <p:sp>
        <p:nvSpPr>
          <p:cNvPr id="10" name="Pentagon 35"/>
          <p:cNvSpPr/>
          <p:nvPr/>
        </p:nvSpPr>
        <p:spPr>
          <a:xfrm>
            <a:off x="971998" y="987574"/>
            <a:ext cx="1151730"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第十七条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971998" y="2536995"/>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971998" y="2776675"/>
            <a:ext cx="7200002" cy="607859"/>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食品</a:t>
            </a:r>
            <a:r>
              <a:rPr lang="zh-CN" altLang="en-US" sz="1400" dirty="0">
                <a:solidFill>
                  <a:srgbClr val="000000"/>
                </a:solidFill>
                <a:latin typeface="微软雅黑" panose="020B0503020204020204" pitchFamily="34" charset="-122"/>
                <a:ea typeface="微软雅黑" panose="020B0503020204020204" pitchFamily="34" charset="-122"/>
              </a:rPr>
              <a:t>生产经营者应当建立食品安全追溯体系，依照食品安全法的规定如实记录并保存进货查验、出厂检验、食品销售等信息，保证食品可追溯。</a:t>
            </a:r>
          </a:p>
        </p:txBody>
      </p:sp>
      <p:sp>
        <p:nvSpPr>
          <p:cNvPr id="14" name="Pentagon 35"/>
          <p:cNvSpPr/>
          <p:nvPr/>
        </p:nvSpPr>
        <p:spPr>
          <a:xfrm>
            <a:off x="971998" y="2688119"/>
            <a:ext cx="1151730"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第十八条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971998" y="3468951"/>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971997" y="3677536"/>
            <a:ext cx="7200002" cy="1146468"/>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食品</a:t>
            </a:r>
            <a:r>
              <a:rPr lang="zh-CN" altLang="en-US" sz="1400" dirty="0">
                <a:solidFill>
                  <a:srgbClr val="000000"/>
                </a:solidFill>
                <a:latin typeface="微软雅黑" panose="020B0503020204020204" pitchFamily="34" charset="-122"/>
                <a:ea typeface="微软雅黑" panose="020B0503020204020204" pitchFamily="34" charset="-122"/>
              </a:rPr>
              <a:t>生产经营企业的主要负责人对本企业的食品安全工作全面负责，建立并落实本企业的食品安全责任制，加强供货者管理、进货查验和出厂检验、生产经营过程控制、食品安全自查等工作。食品生产经营企业的食品安全管理人员应当协助企业主要负责人做好食品安全管理工作。</a:t>
            </a:r>
          </a:p>
        </p:txBody>
      </p:sp>
      <p:sp>
        <p:nvSpPr>
          <p:cNvPr id="24" name="Pentagon 35"/>
          <p:cNvSpPr/>
          <p:nvPr/>
        </p:nvSpPr>
        <p:spPr>
          <a:xfrm>
            <a:off x="971998" y="3602378"/>
            <a:ext cx="1151730"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第十九条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15" name="圆角矩形 14"/>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食品生产经营</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91610548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lide(fromLeft)">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slide(fromLeft)">
                                      <p:cBhvr>
                                        <p:cTn id="21" dur="500"/>
                                        <p:tgtEl>
                                          <p:spTgt spid="14"/>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slide(fromLeft)">
                                      <p:cBhvr>
                                        <p:cTn id="35" dur="500"/>
                                        <p:tgtEl>
                                          <p:spTgt spid="24"/>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left)">
                                      <p:cBhvr>
                                        <p:cTn id="3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3" grpId="0"/>
      <p:bldP spid="14" grpId="0" animBg="1"/>
      <p:bldP spid="23" grpId="0"/>
      <p:bldP spid="2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971998" y="1148137"/>
            <a:ext cx="7200002" cy="1146468"/>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食品</a:t>
            </a:r>
            <a:r>
              <a:rPr lang="zh-CN" altLang="en-US" sz="1400" dirty="0">
                <a:solidFill>
                  <a:srgbClr val="000000"/>
                </a:solidFill>
                <a:latin typeface="微软雅黑" panose="020B0503020204020204" pitchFamily="34" charset="-122"/>
                <a:ea typeface="微软雅黑" panose="020B0503020204020204" pitchFamily="34" charset="-122"/>
              </a:rPr>
              <a:t>生产经营企业应当加强对食品安全管理人员的培训和考核。食品安全管理人员应当掌握与其岗位相适应的食品安全法律、法规、标准和专业知识，具备食品安全管理能力。食品安全监督管理部门应当对企业食品安全管理人员进行随机监督抽查考核。考核指南由国务院食品安全监督管理部门制定、公布。</a:t>
            </a:r>
          </a:p>
        </p:txBody>
      </p:sp>
      <p:sp>
        <p:nvSpPr>
          <p:cNvPr id="14" name="Pentagon 35"/>
          <p:cNvSpPr/>
          <p:nvPr/>
        </p:nvSpPr>
        <p:spPr>
          <a:xfrm>
            <a:off x="971998" y="1059582"/>
            <a:ext cx="1151730"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第二十条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971998" y="2366938"/>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971997" y="2575523"/>
            <a:ext cx="7200002" cy="1146468"/>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食品</a:t>
            </a:r>
            <a:r>
              <a:rPr lang="zh-CN" altLang="en-US" sz="1400" dirty="0">
                <a:solidFill>
                  <a:srgbClr val="000000"/>
                </a:solidFill>
                <a:latin typeface="微软雅黑" panose="020B0503020204020204" pitchFamily="34" charset="-122"/>
                <a:ea typeface="微软雅黑" panose="020B0503020204020204" pitchFamily="34" charset="-122"/>
              </a:rPr>
              <a:t>、食品添加剂生产经营者委托生产食品、食品添加剂的，应当委托取得食品生产许可、食品添加剂生产许可的生产者生产，并对其生产行为进行监督，对委托生产的食品、食品添加剂的安全负责。受托方应当依照法律、法规、食品安全标准以及合同约定进行生产，对生产行为负责，并接受委托方的监督。</a:t>
            </a:r>
          </a:p>
        </p:txBody>
      </p:sp>
      <p:sp>
        <p:nvSpPr>
          <p:cNvPr id="24" name="Pentagon 35"/>
          <p:cNvSpPr/>
          <p:nvPr/>
        </p:nvSpPr>
        <p:spPr>
          <a:xfrm>
            <a:off x="971998" y="2500365"/>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第二十一条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971998" y="3791536"/>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971997" y="4000122"/>
            <a:ext cx="7200002" cy="583237"/>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食品生产经营者不得在食品生产、加工场所贮存依照本条例第六十三条规定制定的名录中的物质。</a:t>
            </a:r>
          </a:p>
        </p:txBody>
      </p:sp>
      <p:sp>
        <p:nvSpPr>
          <p:cNvPr id="17" name="Pentagon 35"/>
          <p:cNvSpPr/>
          <p:nvPr/>
        </p:nvSpPr>
        <p:spPr>
          <a:xfrm>
            <a:off x="971998" y="3924963"/>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第二十二条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11" name="圆角矩形 10"/>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食品生产经营</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84222663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lide(from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 fill="hold"/>
                                        <p:tgtEl>
                                          <p:spTgt spid="22"/>
                                        </p:tgtEl>
                                        <p:attrNameLst>
                                          <p:attrName>ppt_w</p:attrName>
                                        </p:attrNameLst>
                                      </p:cBhvr>
                                      <p:tavLst>
                                        <p:tav tm="0">
                                          <p:val>
                                            <p:fltVal val="0"/>
                                          </p:val>
                                        </p:tav>
                                        <p:tav tm="100000">
                                          <p:val>
                                            <p:strVal val="#ppt_w"/>
                                          </p:val>
                                        </p:tav>
                                      </p:tavLst>
                                    </p:anim>
                                    <p:anim calcmode="lin" valueType="num">
                                      <p:cBhvr>
                                        <p:cTn id="16" dur="500" fill="hold"/>
                                        <p:tgtEl>
                                          <p:spTgt spid="22"/>
                                        </p:tgtEl>
                                        <p:attrNameLst>
                                          <p:attrName>ppt_h</p:attrName>
                                        </p:attrNameLst>
                                      </p:cBhvr>
                                      <p:tavLst>
                                        <p:tav tm="0">
                                          <p:val>
                                            <p:fltVal val="0"/>
                                          </p:val>
                                        </p:tav>
                                        <p:tav tm="100000">
                                          <p:val>
                                            <p:strVal val="#ppt_h"/>
                                          </p:val>
                                        </p:tav>
                                      </p:tavLst>
                                    </p:anim>
                                    <p:animEffect transition="in" filter="fade">
                                      <p:cBhvr>
                                        <p:cTn id="17" dur="500"/>
                                        <p:tgtEl>
                                          <p:spTgt spid="22"/>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slide(fromLeft)">
                                      <p:cBhvr>
                                        <p:cTn id="21" dur="500"/>
                                        <p:tgtEl>
                                          <p:spTgt spid="24"/>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slide(fromLeft)">
                                      <p:cBhvr>
                                        <p:cTn id="35" dur="500"/>
                                        <p:tgtEl>
                                          <p:spTgt spid="17"/>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23" grpId="0"/>
      <p:bldP spid="24" grpId="0" animBg="1"/>
      <p:bldP spid="15" grpId="0"/>
      <p:bldP spid="1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971997" y="1353855"/>
            <a:ext cx="3527996" cy="1361911"/>
          </a:xfrm>
          <a:prstGeom prst="rect">
            <a:avLst/>
          </a:prstGeom>
        </p:spPr>
        <p:txBody>
          <a:bodyPr wrap="square" lIns="68580" tIns="34290" rIns="68580" bIns="34290">
            <a:spAutoFit/>
          </a:bodyPr>
          <a:lstStyle/>
          <a:p>
            <a:pPr defTabSz="914378">
              <a:lnSpc>
                <a:spcPct val="150000"/>
              </a:lnSpc>
              <a:buClr>
                <a:srgbClr val="E20000"/>
              </a:buClr>
            </a:pPr>
            <a:r>
              <a:rPr lang="zh-CN" altLang="en-US" sz="1400" dirty="0" smtClean="0">
                <a:solidFill>
                  <a:srgbClr val="000000"/>
                </a:solidFill>
                <a:latin typeface="微软雅黑" panose="020B0503020204020204" pitchFamily="34" charset="-122"/>
                <a:ea typeface="微软雅黑" panose="020B0503020204020204" pitchFamily="34" charset="-122"/>
              </a:rPr>
              <a:t>                           对</a:t>
            </a:r>
            <a:r>
              <a:rPr lang="zh-CN" altLang="en-US" sz="1400" dirty="0">
                <a:solidFill>
                  <a:srgbClr val="000000"/>
                </a:solidFill>
                <a:latin typeface="微软雅黑" panose="020B0503020204020204" pitchFamily="34" charset="-122"/>
                <a:ea typeface="微软雅黑" panose="020B0503020204020204" pitchFamily="34" charset="-122"/>
              </a:rPr>
              <a:t>食品进行辐照加工，应当遵守食品安全国家标准，并按照食品安全国家标准的要求对辐照加工食品进行检验和标注。</a:t>
            </a:r>
          </a:p>
        </p:txBody>
      </p:sp>
      <p:sp>
        <p:nvSpPr>
          <p:cNvPr id="24" name="Pentagon 35"/>
          <p:cNvSpPr/>
          <p:nvPr/>
        </p:nvSpPr>
        <p:spPr>
          <a:xfrm>
            <a:off x="971998" y="1291990"/>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第二十三条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972000" y="2914634"/>
            <a:ext cx="3528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971997" y="3331579"/>
            <a:ext cx="3527996" cy="1038746"/>
          </a:xfrm>
          <a:prstGeom prst="rect">
            <a:avLst/>
          </a:prstGeom>
        </p:spPr>
        <p:txBody>
          <a:bodyPr wrap="square" lIns="68580" tIns="34290" rIns="68580" bIns="34290">
            <a:spAutoFit/>
          </a:bodyPr>
          <a:lstStyle/>
          <a:p>
            <a:pPr defTabSz="914378">
              <a:lnSpc>
                <a:spcPct val="150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贮存</a:t>
            </a:r>
            <a:r>
              <a:rPr lang="zh-CN" altLang="en-US" sz="1400" dirty="0">
                <a:solidFill>
                  <a:srgbClr val="000000"/>
                </a:solidFill>
                <a:latin typeface="微软雅黑" panose="020B0503020204020204" pitchFamily="34" charset="-122"/>
                <a:ea typeface="微软雅黑" panose="020B0503020204020204" pitchFamily="34" charset="-122"/>
              </a:rPr>
              <a:t>、运输对温度、湿度等有特殊要求的食品，应当具备保温、冷藏或者冷冻等设备设施，并保持有效运行。</a:t>
            </a:r>
          </a:p>
        </p:txBody>
      </p:sp>
      <p:sp>
        <p:nvSpPr>
          <p:cNvPr id="18" name="Pentagon 35"/>
          <p:cNvSpPr/>
          <p:nvPr/>
        </p:nvSpPr>
        <p:spPr>
          <a:xfrm>
            <a:off x="971998" y="3269714"/>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第二十四条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25" name="图片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8600" y="685523"/>
            <a:ext cx="5278631" cy="4060485"/>
          </a:xfrm>
          <a:prstGeom prst="rect">
            <a:avLst/>
          </a:prstGeom>
        </p:spPr>
      </p:pic>
      <p:pic>
        <p:nvPicPr>
          <p:cNvPr id="8" name="图片 7"/>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9" name="圆角矩形 8"/>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食品生产经营</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8014016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slide(fromLeft)">
                                      <p:cBhvr>
                                        <p:cTn id="7" dur="500"/>
                                        <p:tgtEl>
                                          <p:spTgt spid="2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animEffect transition="in" filter="fade">
                                      <p:cBhvr>
                                        <p:cTn id="17" dur="500"/>
                                        <p:tgtEl>
                                          <p:spTgt spid="12"/>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slide(fromLeft)">
                                      <p:cBhvr>
                                        <p:cTn id="21" dur="500"/>
                                        <p:tgtEl>
                                          <p:spTgt spid="1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childTnLst>
                          </p:cTn>
                        </p:par>
                        <p:par>
                          <p:cTn id="26" fill="hold">
                            <p:stCondLst>
                              <p:cond delay="2500"/>
                            </p:stCondLst>
                            <p:childTnLst>
                              <p:par>
                                <p:cTn id="27" presetID="42" presetClass="entr" presetSubtype="0"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1000"/>
                                        <p:tgtEl>
                                          <p:spTgt spid="25"/>
                                        </p:tgtEl>
                                      </p:cBhvr>
                                    </p:animEffect>
                                    <p:anim calcmode="lin" valueType="num">
                                      <p:cBhvr>
                                        <p:cTn id="30" dur="1000" fill="hold"/>
                                        <p:tgtEl>
                                          <p:spTgt spid="25"/>
                                        </p:tgtEl>
                                        <p:attrNameLst>
                                          <p:attrName>ppt_x</p:attrName>
                                        </p:attrNameLst>
                                      </p:cBhvr>
                                      <p:tavLst>
                                        <p:tav tm="0">
                                          <p:val>
                                            <p:strVal val="#ppt_x"/>
                                          </p:val>
                                        </p:tav>
                                        <p:tav tm="100000">
                                          <p:val>
                                            <p:strVal val="#ppt_x"/>
                                          </p:val>
                                        </p:tav>
                                      </p:tavLst>
                                    </p:anim>
                                    <p:anim calcmode="lin" valueType="num">
                                      <p:cBhvr>
                                        <p:cTn id="31"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animBg="1"/>
      <p:bldP spid="11" grpId="0"/>
      <p:bldP spid="1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971997" y="1419622"/>
            <a:ext cx="7200002" cy="1954381"/>
          </a:xfrm>
          <a:prstGeom prst="rect">
            <a:avLst/>
          </a:prstGeom>
        </p:spPr>
        <p:txBody>
          <a:bodyPr wrap="square" lIns="68580" tIns="34290" rIns="68580" bIns="34290">
            <a:spAutoFit/>
          </a:bodyPr>
          <a:lstStyle/>
          <a:p>
            <a:pPr marL="285743" indent="-285743" defTabSz="914378">
              <a:lnSpc>
                <a:spcPct val="12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食品生产经营者委托贮存、运输食品的，应当对受托方的食品安全保障能力进行审核，并监督受托方按照保证食品安全的要求贮存、运输食品。受托方应当保证食品贮存、运输条件符合食品安全的要求，加强食品贮存、运输过程管理。</a:t>
            </a:r>
          </a:p>
          <a:p>
            <a:pPr marL="285743" indent="-285743" defTabSz="914378">
              <a:lnSpc>
                <a:spcPct val="12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接受食品生产经营者委托贮存、运输食品的，应当如实记录委托方和收货方的名称、地址、联系方式等内容。记录保存期限不得少于贮存、运输结束后</a:t>
            </a:r>
            <a:r>
              <a:rPr lang="en-US" altLang="zh-CN" sz="1400" dirty="0">
                <a:solidFill>
                  <a:srgbClr val="000000"/>
                </a:solidFill>
                <a:latin typeface="微软雅黑" panose="020B0503020204020204" pitchFamily="34" charset="-122"/>
                <a:ea typeface="微软雅黑" panose="020B0503020204020204" pitchFamily="34" charset="-122"/>
              </a:rPr>
              <a:t>2</a:t>
            </a:r>
            <a:r>
              <a:rPr lang="zh-CN" altLang="en-US" sz="1400" dirty="0">
                <a:solidFill>
                  <a:srgbClr val="000000"/>
                </a:solidFill>
                <a:latin typeface="微软雅黑" panose="020B0503020204020204" pitchFamily="34" charset="-122"/>
                <a:ea typeface="微软雅黑" panose="020B0503020204020204" pitchFamily="34" charset="-122"/>
              </a:rPr>
              <a:t>年。</a:t>
            </a:r>
          </a:p>
          <a:p>
            <a:pPr marL="285743" indent="-285743" defTabSz="914378">
              <a:lnSpc>
                <a:spcPct val="12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非食品生产经营者从事对温度、湿度等有特殊要求的食品贮存业务的，应当自取得营业执照之日起</a:t>
            </a:r>
            <a:r>
              <a:rPr lang="en-US" altLang="zh-CN" sz="1400" dirty="0">
                <a:solidFill>
                  <a:srgbClr val="000000"/>
                </a:solidFill>
                <a:latin typeface="微软雅黑" panose="020B0503020204020204" pitchFamily="34" charset="-122"/>
                <a:ea typeface="微软雅黑" panose="020B0503020204020204" pitchFamily="34" charset="-122"/>
              </a:rPr>
              <a:t>30</a:t>
            </a:r>
            <a:r>
              <a:rPr lang="zh-CN" altLang="en-US" sz="1400" dirty="0">
                <a:solidFill>
                  <a:srgbClr val="000000"/>
                </a:solidFill>
                <a:latin typeface="微软雅黑" panose="020B0503020204020204" pitchFamily="34" charset="-122"/>
                <a:ea typeface="微软雅黑" panose="020B0503020204020204" pitchFamily="34" charset="-122"/>
              </a:rPr>
              <a:t>个工作日内向所在地县级人民政府食品安全监督管理部门备案。</a:t>
            </a:r>
          </a:p>
        </p:txBody>
      </p:sp>
      <p:sp>
        <p:nvSpPr>
          <p:cNvPr id="21" name="Pentagon 35"/>
          <p:cNvSpPr/>
          <p:nvPr/>
        </p:nvSpPr>
        <p:spPr>
          <a:xfrm>
            <a:off x="971998" y="1060176"/>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第二十五条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971998" y="3507854"/>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971997" y="3741482"/>
            <a:ext cx="7200002" cy="877163"/>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餐饮</a:t>
            </a:r>
            <a:r>
              <a:rPr lang="zh-CN" altLang="en-US" sz="1400" dirty="0">
                <a:solidFill>
                  <a:srgbClr val="000000"/>
                </a:solidFill>
                <a:latin typeface="微软雅黑" panose="020B0503020204020204" pitchFamily="34" charset="-122"/>
                <a:ea typeface="微软雅黑" panose="020B0503020204020204" pitchFamily="34" charset="-122"/>
              </a:rPr>
              <a:t>服务提供者委托餐具饮具集中消毒服务单位提供清洗消毒服务的，应当查验、留存餐具饮具集中消毒服务单位的营业执照复印件和消毒合格证明。保存期限不得少于消毒餐具饮具使用期限到期后</a:t>
            </a:r>
            <a:r>
              <a:rPr lang="en-US" altLang="zh-CN" sz="1400" dirty="0">
                <a:solidFill>
                  <a:srgbClr val="000000"/>
                </a:solidFill>
                <a:latin typeface="微软雅黑" panose="020B0503020204020204" pitchFamily="34" charset="-122"/>
                <a:ea typeface="微软雅黑" panose="020B0503020204020204" pitchFamily="34" charset="-122"/>
              </a:rPr>
              <a:t>6</a:t>
            </a:r>
            <a:r>
              <a:rPr lang="zh-CN" altLang="en-US" sz="1400" dirty="0">
                <a:solidFill>
                  <a:srgbClr val="000000"/>
                </a:solidFill>
                <a:latin typeface="微软雅黑" panose="020B0503020204020204" pitchFamily="34" charset="-122"/>
                <a:ea typeface="微软雅黑" panose="020B0503020204020204" pitchFamily="34" charset="-122"/>
              </a:rPr>
              <a:t>个月。</a:t>
            </a:r>
          </a:p>
        </p:txBody>
      </p:sp>
      <p:sp>
        <p:nvSpPr>
          <p:cNvPr id="15" name="Pentagon 35"/>
          <p:cNvSpPr/>
          <p:nvPr/>
        </p:nvSpPr>
        <p:spPr>
          <a:xfrm>
            <a:off x="971998" y="3666324"/>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第二十六条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8" name="圆角矩形 7"/>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食品生产经营</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19366471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slide(from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slide(fromLeft)">
                                      <p:cBhvr>
                                        <p:cTn id="21" dur="500"/>
                                        <p:tgtEl>
                                          <p:spTgt spid="15"/>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14" grpId="0"/>
      <p:bldP spid="1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971997" y="1203599"/>
            <a:ext cx="7200002" cy="1415772"/>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餐具</a:t>
            </a:r>
            <a:r>
              <a:rPr lang="zh-CN" altLang="en-US" sz="1400" dirty="0">
                <a:solidFill>
                  <a:srgbClr val="000000"/>
                </a:solidFill>
                <a:latin typeface="微软雅黑" panose="020B0503020204020204" pitchFamily="34" charset="-122"/>
                <a:ea typeface="微软雅黑" panose="020B0503020204020204" pitchFamily="34" charset="-122"/>
              </a:rPr>
              <a:t>饮具集中消毒服务单位应当建立餐具饮具出厂检验记录制度，如实记录出厂餐具饮具的数量、消毒日期和批号、使用期限、出厂日期以及委托方名称、地址、联系方式等内容。出厂检验记录保存期限不得少于消毒餐具饮具使用期限到期后</a:t>
            </a:r>
            <a:r>
              <a:rPr lang="en-US" altLang="zh-CN" sz="1400" dirty="0">
                <a:solidFill>
                  <a:srgbClr val="000000"/>
                </a:solidFill>
                <a:latin typeface="微软雅黑" panose="020B0503020204020204" pitchFamily="34" charset="-122"/>
                <a:ea typeface="微软雅黑" panose="020B0503020204020204" pitchFamily="34" charset="-122"/>
              </a:rPr>
              <a:t>6</a:t>
            </a:r>
            <a:r>
              <a:rPr lang="zh-CN" altLang="en-US" sz="1400" dirty="0">
                <a:solidFill>
                  <a:srgbClr val="000000"/>
                </a:solidFill>
                <a:latin typeface="微软雅黑" panose="020B0503020204020204" pitchFamily="34" charset="-122"/>
                <a:ea typeface="微软雅黑" panose="020B0503020204020204" pitchFamily="34" charset="-122"/>
              </a:rPr>
              <a:t>个月。消毒后的餐具饮具应当在独立包装上标注单位名称、地址、联系方式、消毒日期和批号以及使用期限等内容。</a:t>
            </a:r>
          </a:p>
        </p:txBody>
      </p:sp>
      <p:sp>
        <p:nvSpPr>
          <p:cNvPr id="15" name="Pentagon 35"/>
          <p:cNvSpPr/>
          <p:nvPr/>
        </p:nvSpPr>
        <p:spPr>
          <a:xfrm>
            <a:off x="971998" y="1128440"/>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第二十七条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971998" y="2715766"/>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971997" y="3291237"/>
            <a:ext cx="7200002" cy="1415772"/>
          </a:xfrm>
          <a:prstGeom prst="rect">
            <a:avLst/>
          </a:prstGeom>
        </p:spPr>
        <p:txBody>
          <a:bodyPr wrap="square" lIns="68580" tIns="34290" rIns="68580" bIns="34290">
            <a:spAutoFit/>
          </a:bodyPr>
          <a:lstStyle/>
          <a:p>
            <a:pPr marL="285743" indent="-285743" defTabSz="914378">
              <a:lnSpc>
                <a:spcPct val="12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学校、托幼机构、养老机构、建筑工地等集中用餐单位的食堂应当执行原料控制、餐具饮具清洗消毒、食品留样等制度，并依照食品安全法第四十七条的规定定期开展食堂食品安全自查。</a:t>
            </a:r>
          </a:p>
          <a:p>
            <a:pPr marL="285743" indent="-285743" defTabSz="914378">
              <a:lnSpc>
                <a:spcPct val="12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承包经营集中用餐单位食堂的，应当依法取得食品经营许可，并对食堂的食品安全负责。集中用餐单位应当督促承包方落实食品安全管理制度，承担管理责任。</a:t>
            </a:r>
          </a:p>
        </p:txBody>
      </p:sp>
      <p:sp>
        <p:nvSpPr>
          <p:cNvPr id="10" name="Pentagon 35"/>
          <p:cNvSpPr/>
          <p:nvPr/>
        </p:nvSpPr>
        <p:spPr>
          <a:xfrm>
            <a:off x="971998" y="2931790"/>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第二十八条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11" name="圆角矩形 10"/>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食品生产经营</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404420355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lide(fromLeft)">
                                      <p:cBhvr>
                                        <p:cTn id="7" dur="500"/>
                                        <p:tgtEl>
                                          <p:spTgt spid="1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slide(fromLeft)">
                                      <p:cBhvr>
                                        <p:cTn id="21" dur="500"/>
                                        <p:tgtEl>
                                          <p:spTgt spid="1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9" grpId="0"/>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971997" y="1347021"/>
            <a:ext cx="7200002" cy="1415772"/>
          </a:xfrm>
          <a:prstGeom prst="rect">
            <a:avLst/>
          </a:prstGeom>
        </p:spPr>
        <p:txBody>
          <a:bodyPr wrap="square" lIns="68580" tIns="34290" rIns="68580" bIns="34290">
            <a:spAutoFit/>
          </a:bodyPr>
          <a:lstStyle/>
          <a:p>
            <a:pPr marL="285743" indent="-285743" defTabSz="914378">
              <a:lnSpc>
                <a:spcPct val="12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食品生产经营者应当对变质、超过保质期或者回收的食品进行显著标示或者单独存放在有明确标志的场所，及时采取无害化处理、销毁等措施并如实记录。</a:t>
            </a:r>
          </a:p>
          <a:p>
            <a:pPr marL="285743" indent="-285743" defTabSz="914378">
              <a:lnSpc>
                <a:spcPct val="12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食品安全法所称回收食品，是指已经售出，因违反法律、法规、食品安全标准或者超过保质期等原因，被召回或者退回的食品，不包括依照食品安全法第六十三条第三款的规定可以继续销售的食品。</a:t>
            </a:r>
          </a:p>
        </p:txBody>
      </p:sp>
      <p:sp>
        <p:nvSpPr>
          <p:cNvPr id="10" name="Pentagon 35"/>
          <p:cNvSpPr/>
          <p:nvPr/>
        </p:nvSpPr>
        <p:spPr>
          <a:xfrm>
            <a:off x="971998" y="987574"/>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第二十九条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971998" y="2859782"/>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971997" y="3075806"/>
            <a:ext cx="7200002" cy="607859"/>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县</a:t>
            </a:r>
            <a:r>
              <a:rPr lang="zh-CN" altLang="en-US" sz="1400" dirty="0">
                <a:solidFill>
                  <a:srgbClr val="000000"/>
                </a:solidFill>
                <a:latin typeface="微软雅黑" panose="020B0503020204020204" pitchFamily="34" charset="-122"/>
                <a:ea typeface="微软雅黑" panose="020B0503020204020204" pitchFamily="34" charset="-122"/>
              </a:rPr>
              <a:t>级以上地方人民政府根据需要建设必要的食品无害化处理和销毁设施。食品生产经营者可以按照规定使用政府建设的设施对食品进行无害化处理或者予以销毁。</a:t>
            </a:r>
          </a:p>
        </p:txBody>
      </p:sp>
      <p:sp>
        <p:nvSpPr>
          <p:cNvPr id="13" name="Pentagon 35"/>
          <p:cNvSpPr/>
          <p:nvPr/>
        </p:nvSpPr>
        <p:spPr>
          <a:xfrm>
            <a:off x="971998" y="3003798"/>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第三十条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971998" y="3784097"/>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971997" y="4000121"/>
            <a:ext cx="7200002" cy="607859"/>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食品</a:t>
            </a:r>
            <a:r>
              <a:rPr lang="zh-CN" altLang="en-US" sz="1400" dirty="0">
                <a:solidFill>
                  <a:srgbClr val="000000"/>
                </a:solidFill>
                <a:latin typeface="微软雅黑" panose="020B0503020204020204" pitchFamily="34" charset="-122"/>
                <a:ea typeface="微软雅黑" panose="020B0503020204020204" pitchFamily="34" charset="-122"/>
              </a:rPr>
              <a:t>集中交易市场的开办者、食品展销会的举办者应当在市场开业或者展销会举办前向所在地县级人民政府食品安全监督管理部门报告。</a:t>
            </a:r>
          </a:p>
        </p:txBody>
      </p:sp>
      <p:sp>
        <p:nvSpPr>
          <p:cNvPr id="19" name="Pentagon 35"/>
          <p:cNvSpPr/>
          <p:nvPr/>
        </p:nvSpPr>
        <p:spPr>
          <a:xfrm>
            <a:off x="971998" y="3928113"/>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第三十一条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15" name="圆角矩形 14"/>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食品生产经营</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11944156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lide(fromLeft)">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slide(fromLeft)">
                                      <p:cBhvr>
                                        <p:cTn id="21" dur="500"/>
                                        <p:tgtEl>
                                          <p:spTgt spid="13"/>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Effect transition="in" filter="fade">
                                      <p:cBhvr>
                                        <p:cTn id="31" dur="500"/>
                                        <p:tgtEl>
                                          <p:spTgt spid="17"/>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slide(fromLeft)">
                                      <p:cBhvr>
                                        <p:cTn id="35" dur="500"/>
                                        <p:tgtEl>
                                          <p:spTgt spid="19"/>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2" grpId="0"/>
      <p:bldP spid="13" grpId="0" animBg="1"/>
      <p:bldP spid="18" grpId="0"/>
      <p:bldP spid="1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14400" y="1200150"/>
            <a:ext cx="7391400" cy="1814343"/>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网络</a:t>
            </a:r>
            <a:r>
              <a:rPr lang="zh-CN" altLang="en-US" sz="1400" dirty="0">
                <a:solidFill>
                  <a:srgbClr val="000000"/>
                </a:solidFill>
                <a:latin typeface="微软雅黑" panose="020B0503020204020204" pitchFamily="34" charset="-122"/>
                <a:ea typeface="微软雅黑" panose="020B0503020204020204" pitchFamily="34" charset="-122"/>
              </a:rPr>
              <a:t>食品交易第三方平台提供者应当妥善保存入网食品经营者的登记信息和交易信息。县级以上人民政府食品安全监督管理部门开展食品安全监督检查、食品安全案件调查处理、食品安全事故处置确需了解有关信息的，经其负责人批准，可以要求网络食品交易第三方平台提供者提供，网络食品交易第三方平台提供者应当按照要求提供。县级以上人民政府食品安全监督管理部门及其工作人员对网络食品交易第三方平台提供者提供的信息依法负有保密义务。</a:t>
            </a:r>
          </a:p>
        </p:txBody>
      </p:sp>
      <p:sp>
        <p:nvSpPr>
          <p:cNvPr id="13" name="Pentagon 35"/>
          <p:cNvSpPr/>
          <p:nvPr/>
        </p:nvSpPr>
        <p:spPr>
          <a:xfrm>
            <a:off x="914400" y="1128141"/>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第三十二条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913398" y="3334552"/>
            <a:ext cx="57708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914400" y="3597203"/>
            <a:ext cx="7391400" cy="650947"/>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生产</a:t>
            </a:r>
            <a:r>
              <a:rPr lang="zh-CN" altLang="en-US" sz="1400" dirty="0">
                <a:solidFill>
                  <a:srgbClr val="000000"/>
                </a:solidFill>
                <a:latin typeface="微软雅黑" panose="020B0503020204020204" pitchFamily="34" charset="-122"/>
                <a:ea typeface="微软雅黑" panose="020B0503020204020204" pitchFamily="34" charset="-122"/>
              </a:rPr>
              <a:t>经营转基因食品应当显著标示，标示办法由国务院食品安全监督管理部门会同国务院农业行政部门制定。</a:t>
            </a:r>
          </a:p>
        </p:txBody>
      </p:sp>
      <p:sp>
        <p:nvSpPr>
          <p:cNvPr id="19" name="Pentagon 35"/>
          <p:cNvSpPr/>
          <p:nvPr/>
        </p:nvSpPr>
        <p:spPr>
          <a:xfrm>
            <a:off x="914400" y="3525194"/>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第三十三条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8" name="圆角矩形 7"/>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食品生产经营</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59587356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lide(fromLeft)">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Effect transition="in" filter="fade">
                                      <p:cBhvr>
                                        <p:cTn id="17" dur="500"/>
                                        <p:tgtEl>
                                          <p:spTgt spid="17"/>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slide(fromLeft)">
                                      <p:cBhvr>
                                        <p:cTn id="21" dur="500"/>
                                        <p:tgtEl>
                                          <p:spTgt spid="1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8" grpId="0"/>
      <p:bldP spid="1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71997" y="1131590"/>
            <a:ext cx="7200002" cy="607859"/>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禁止</a:t>
            </a:r>
            <a:r>
              <a:rPr lang="zh-CN" altLang="en-US" sz="1400" dirty="0">
                <a:solidFill>
                  <a:srgbClr val="000000"/>
                </a:solidFill>
                <a:latin typeface="微软雅黑" panose="020B0503020204020204" pitchFamily="34" charset="-122"/>
                <a:ea typeface="微软雅黑" panose="020B0503020204020204" pitchFamily="34" charset="-122"/>
              </a:rPr>
              <a:t>利用包括会议、讲座、健康咨询在内的任何方式对食品进行虚假宣传。食品安全监督管理部门发现虚假宣传行为的，应当依法及时处理。</a:t>
            </a:r>
          </a:p>
        </p:txBody>
      </p:sp>
      <p:sp>
        <p:nvSpPr>
          <p:cNvPr id="13" name="Pentagon 35"/>
          <p:cNvSpPr/>
          <p:nvPr/>
        </p:nvSpPr>
        <p:spPr>
          <a:xfrm>
            <a:off x="971998" y="1059582"/>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第三十四条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971998" y="1839881"/>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971997" y="2055906"/>
            <a:ext cx="7200002" cy="607859"/>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保健</a:t>
            </a:r>
            <a:r>
              <a:rPr lang="zh-CN" altLang="en-US" sz="1400" dirty="0">
                <a:solidFill>
                  <a:srgbClr val="000000"/>
                </a:solidFill>
                <a:latin typeface="微软雅黑" panose="020B0503020204020204" pitchFamily="34" charset="-122"/>
                <a:ea typeface="微软雅黑" panose="020B0503020204020204" pitchFamily="34" charset="-122"/>
              </a:rPr>
              <a:t>食品生产工艺有原料提取、纯化等前处理工序的，生产企业应当具备相应的原料前处理能力。</a:t>
            </a:r>
          </a:p>
        </p:txBody>
      </p:sp>
      <p:sp>
        <p:nvSpPr>
          <p:cNvPr id="19" name="Pentagon 35"/>
          <p:cNvSpPr/>
          <p:nvPr/>
        </p:nvSpPr>
        <p:spPr>
          <a:xfrm>
            <a:off x="971998" y="1983897"/>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第三十五条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971998" y="2764196"/>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971997" y="3241696"/>
            <a:ext cx="7200002" cy="1415772"/>
          </a:xfrm>
          <a:prstGeom prst="rect">
            <a:avLst/>
          </a:prstGeom>
        </p:spPr>
        <p:txBody>
          <a:bodyPr wrap="square" lIns="68580" tIns="34290" rIns="68580" bIns="34290">
            <a:spAutoFit/>
          </a:bodyPr>
          <a:lstStyle/>
          <a:p>
            <a:pPr marL="285743" indent="-285743" defTabSz="914378">
              <a:lnSpc>
                <a:spcPct val="12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特殊医学用途配方食品生产企业应当按照食品安全国家标准规定的检验项目对出厂产品实施逐批检验。</a:t>
            </a:r>
          </a:p>
          <a:p>
            <a:pPr marL="285743" indent="-285743" defTabSz="914378">
              <a:lnSpc>
                <a:spcPct val="12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特殊医学用途配方食品中的特定全营养配方食品应当通过医疗机构或者药品零售企业向消费者销售。医疗机构、药品零售企业销售特定全营养配方食品的，不需要取得食品经营许可，但是应当遵守食品安全法和本条例关于食品销售的规定。</a:t>
            </a:r>
          </a:p>
        </p:txBody>
      </p:sp>
      <p:sp>
        <p:nvSpPr>
          <p:cNvPr id="20" name="Pentagon 35"/>
          <p:cNvSpPr/>
          <p:nvPr/>
        </p:nvSpPr>
        <p:spPr>
          <a:xfrm>
            <a:off x="971998" y="2908212"/>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第三十六条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11" name="圆角矩形 10"/>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食品生产经营</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03465629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lide(fromLeft)">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Effect transition="in" filter="fade">
                                      <p:cBhvr>
                                        <p:cTn id="17" dur="500"/>
                                        <p:tgtEl>
                                          <p:spTgt spid="17"/>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slide(fromLeft)">
                                      <p:cBhvr>
                                        <p:cTn id="21" dur="500"/>
                                        <p:tgtEl>
                                          <p:spTgt spid="19"/>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slide(fromLeft)">
                                      <p:cBhvr>
                                        <p:cTn id="35" dur="500"/>
                                        <p:tgtEl>
                                          <p:spTgt spid="20"/>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8" grpId="0"/>
      <p:bldP spid="19" grpId="0" animBg="1"/>
      <p:bldP spid="15" grpId="0"/>
      <p:bldP spid="2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971997" y="1131590"/>
            <a:ext cx="7200002" cy="607859"/>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特殊</a:t>
            </a:r>
            <a:r>
              <a:rPr lang="zh-CN" altLang="en-US" sz="1400" dirty="0">
                <a:solidFill>
                  <a:srgbClr val="000000"/>
                </a:solidFill>
                <a:latin typeface="微软雅黑" panose="020B0503020204020204" pitchFamily="34" charset="-122"/>
                <a:ea typeface="微软雅黑" panose="020B0503020204020204" pitchFamily="34" charset="-122"/>
              </a:rPr>
              <a:t>医学用途配方食品中的特定全营养配方食品广告按照处方药广告管理，其他类别的特殊医学用途配方食品广告按照非处方药广告管理。</a:t>
            </a:r>
          </a:p>
        </p:txBody>
      </p:sp>
      <p:sp>
        <p:nvSpPr>
          <p:cNvPr id="19" name="Pentagon 35"/>
          <p:cNvSpPr/>
          <p:nvPr/>
        </p:nvSpPr>
        <p:spPr>
          <a:xfrm>
            <a:off x="971998" y="1059582"/>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第三十七条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971998" y="1779662"/>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971997" y="2257161"/>
            <a:ext cx="7200002" cy="805990"/>
          </a:xfrm>
          <a:prstGeom prst="rect">
            <a:avLst/>
          </a:prstGeom>
        </p:spPr>
        <p:txBody>
          <a:bodyPr wrap="square" lIns="68580" tIns="34290" rIns="68580" bIns="34290">
            <a:spAutoFit/>
          </a:bodyPr>
          <a:lstStyle/>
          <a:p>
            <a:pPr marL="285743" indent="-285743" defTabSz="914378">
              <a:lnSpc>
                <a:spcPct val="114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对保健食品之外的其他食品，不得声称具有保健功能。</a:t>
            </a:r>
          </a:p>
          <a:p>
            <a:pPr marL="285743" indent="-285743" defTabSz="914378">
              <a:lnSpc>
                <a:spcPct val="114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对添加食品安全国家标准规定的选择性添加物质的婴幼儿配方食品，不得以选择性添加物质命名。</a:t>
            </a:r>
          </a:p>
        </p:txBody>
      </p:sp>
      <p:sp>
        <p:nvSpPr>
          <p:cNvPr id="20" name="Pentagon 35"/>
          <p:cNvSpPr/>
          <p:nvPr/>
        </p:nvSpPr>
        <p:spPr>
          <a:xfrm>
            <a:off x="971998" y="1923678"/>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第三十八条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971998" y="3058592"/>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971997" y="3536092"/>
            <a:ext cx="7200002" cy="1297150"/>
          </a:xfrm>
          <a:prstGeom prst="rect">
            <a:avLst/>
          </a:prstGeom>
        </p:spPr>
        <p:txBody>
          <a:bodyPr wrap="square" lIns="68580" tIns="34290" rIns="68580" bIns="34290">
            <a:spAutoFit/>
          </a:bodyPr>
          <a:lstStyle/>
          <a:p>
            <a:pPr marL="285743" indent="-285743" defTabSz="914378">
              <a:lnSpc>
                <a:spcPct val="114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特殊食品的标签、说明书内容应当与注册或者备案的标签、说明书一致。销售特殊食品，应当核对食品标签、说明书内容是否与注册或者备案的标签、说明书一致，不一致的不得销售。省级以上人民政府食品安全监督管理部门应当在其网站上公布注册或者备案的特殊食品的标签、说明书。</a:t>
            </a:r>
          </a:p>
          <a:p>
            <a:pPr marL="285743" indent="-285743" defTabSz="914378">
              <a:lnSpc>
                <a:spcPct val="114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特殊食品不得与普通食品或者药品混放销售。</a:t>
            </a:r>
          </a:p>
        </p:txBody>
      </p:sp>
      <p:sp>
        <p:nvSpPr>
          <p:cNvPr id="22" name="Pentagon 35"/>
          <p:cNvSpPr/>
          <p:nvPr/>
        </p:nvSpPr>
        <p:spPr>
          <a:xfrm>
            <a:off x="971998" y="3202608"/>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第三十九条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12" name="圆角矩形 11"/>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食品生产经营</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424999265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slide(fromLef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slide(fromLeft)">
                                      <p:cBhvr>
                                        <p:cTn id="21" dur="500"/>
                                        <p:tgtEl>
                                          <p:spTgt spid="2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slide(fromLeft)">
                                      <p:cBhvr>
                                        <p:cTn id="35" dur="500"/>
                                        <p:tgtEl>
                                          <p:spTgt spid="22"/>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left)">
                                      <p:cBhvr>
                                        <p:cTn id="3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15" grpId="0"/>
      <p:bldP spid="20" grpId="0" animBg="1"/>
      <p:bldP spid="21" grpId="0"/>
      <p:bldP spid="2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989240"/>
            <a:ext cx="9144000" cy="2172027"/>
          </a:xfrm>
          <a:prstGeom prst="rect">
            <a:avLst/>
          </a:prstGeom>
        </p:spPr>
      </p:pic>
      <p:pic>
        <p:nvPicPr>
          <p:cNvPr id="3" name="图片 2"/>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732599" y="3191161"/>
            <a:ext cx="1676400" cy="1768184"/>
          </a:xfrm>
          <a:prstGeom prst="rect">
            <a:avLst/>
          </a:prstGeom>
        </p:spPr>
      </p:pic>
      <p:pic>
        <p:nvPicPr>
          <p:cNvPr id="6" name="图片 5"/>
          <p:cNvPicPr>
            <a:picLocks noChangeAspect="1"/>
          </p:cNvPicPr>
          <p:nvPr/>
        </p:nvPicPr>
        <p:blipFill>
          <a:blip r:embed="rId5">
            <a:extLst>
              <a:ext uri="{BEBA8EAE-BF5A-486C-A8C5-ECC9F3942E4B}">
                <a14:imgProps xmlns:a14="http://schemas.microsoft.com/office/drawing/2010/main">
                  <a14:imgLayer>
                    <a14:imgEffect>
                      <a14:brightnessContrast contrast="40000"/>
                    </a14:imgEffect>
                  </a14:imgLayer>
                </a14:imgProps>
              </a:ext>
            </a:extLst>
          </a:blip>
          <a:stretch>
            <a:fillRect/>
          </a:stretch>
        </p:blipFill>
        <p:spPr>
          <a:xfrm>
            <a:off x="7159666" y="590550"/>
            <a:ext cx="993734" cy="749873"/>
          </a:xfrm>
          <a:prstGeom prst="rect">
            <a:avLst/>
          </a:prstGeom>
        </p:spPr>
      </p:pic>
      <p:sp>
        <p:nvSpPr>
          <p:cNvPr id="7" name="文本框 11"/>
          <p:cNvSpPr txBox="1"/>
          <p:nvPr/>
        </p:nvSpPr>
        <p:spPr>
          <a:xfrm>
            <a:off x="1216798" y="1809750"/>
            <a:ext cx="6708002" cy="807913"/>
          </a:xfrm>
          <a:prstGeom prst="rect">
            <a:avLst/>
          </a:prstGeom>
          <a:noFill/>
        </p:spPr>
        <p:txBody>
          <a:bodyPr wrap="square" lIns="68580" tIns="34290" rIns="68580" bIns="34290" rtlCol="0">
            <a:spAutoFit/>
          </a:bodyPr>
          <a:lstStyle/>
          <a:p>
            <a:pPr algn="ctr" defTabSz="914378"/>
            <a:r>
              <a:rPr lang="zh-CN" altLang="en-US" sz="4800" b="1" spc="600" dirty="0">
                <a:solidFill>
                  <a:srgbClr val="E20000"/>
                </a:solidFill>
                <a:latin typeface="微软雅黑" panose="020B0503020204020204" pitchFamily="34" charset="-122"/>
                <a:ea typeface="微软雅黑" panose="020B0503020204020204" pitchFamily="34" charset="-122"/>
              </a:rPr>
              <a:t>食 </a:t>
            </a:r>
            <a:r>
              <a:rPr lang="zh-CN" altLang="en-US" sz="4800" b="1" spc="600" dirty="0" smtClean="0">
                <a:solidFill>
                  <a:srgbClr val="E20000"/>
                </a:solidFill>
                <a:latin typeface="微软雅黑" panose="020B0503020204020204" pitchFamily="34" charset="-122"/>
                <a:ea typeface="微软雅黑" panose="020B0503020204020204" pitchFamily="34" charset="-122"/>
              </a:rPr>
              <a:t> 品  检  </a:t>
            </a:r>
            <a:r>
              <a:rPr lang="zh-CN" altLang="en-US" sz="4800" b="1" spc="600" dirty="0">
                <a:solidFill>
                  <a:srgbClr val="E20000"/>
                </a:solidFill>
                <a:latin typeface="微软雅黑" panose="020B0503020204020204" pitchFamily="34" charset="-122"/>
                <a:ea typeface="微软雅黑" panose="020B0503020204020204" pitchFamily="34" charset="-122"/>
              </a:rPr>
              <a:t>验</a:t>
            </a:r>
          </a:p>
        </p:txBody>
      </p:sp>
      <p:sp>
        <p:nvSpPr>
          <p:cNvPr id="8" name="文本框 11"/>
          <p:cNvSpPr txBox="1"/>
          <p:nvPr/>
        </p:nvSpPr>
        <p:spPr>
          <a:xfrm>
            <a:off x="3507604" y="1047750"/>
            <a:ext cx="2133598" cy="768415"/>
          </a:xfrm>
          <a:prstGeom prst="rect">
            <a:avLst/>
          </a:prstGeom>
          <a:noFill/>
        </p:spPr>
        <p:txBody>
          <a:bodyPr wrap="square" lIns="68580" tIns="34290" rIns="68580" bIns="34290" rtlCol="0">
            <a:spAutoFit/>
          </a:bodyPr>
          <a:lstStyle/>
          <a:p>
            <a:pPr algn="ctr" defTabSz="914378">
              <a:lnSpc>
                <a:spcPct val="125000"/>
              </a:lnSpc>
            </a:pPr>
            <a:r>
              <a:rPr lang="zh-CN" altLang="en-US" sz="4000" dirty="0" smtClean="0">
                <a:solidFill>
                  <a:schemeClr val="accent1"/>
                </a:solidFill>
                <a:latin typeface="微软雅黑" panose="020B0503020204020204" pitchFamily="34" charset="-122"/>
                <a:ea typeface="微软雅黑" panose="020B0503020204020204" pitchFamily="34" charset="-122"/>
              </a:rPr>
              <a:t>第六章</a:t>
            </a:r>
            <a:endParaRPr lang="zh-CN" altLang="en-US" sz="4000" dirty="0">
              <a:solidFill>
                <a:schemeClr val="accent1"/>
              </a:solidFill>
              <a:latin typeface="微软雅黑" panose="020B0503020204020204" pitchFamily="34" charset="-122"/>
              <a:ea typeface="微软雅黑" panose="020B0503020204020204" pitchFamily="34" charset="-122"/>
            </a:endParaRPr>
          </a:p>
        </p:txBody>
      </p:sp>
      <p:sp>
        <p:nvSpPr>
          <p:cNvPr id="9" name="矩形 8"/>
          <p:cNvSpPr/>
          <p:nvPr/>
        </p:nvSpPr>
        <p:spPr>
          <a:xfrm>
            <a:off x="2683338" y="2724150"/>
            <a:ext cx="3774922" cy="338554"/>
          </a:xfrm>
          <a:prstGeom prst="rect">
            <a:avLst/>
          </a:prstGeom>
        </p:spPr>
        <p:txBody>
          <a:bodyPr wrap="square" lIns="68580" tIns="34290" rIns="68580" bIns="34290">
            <a:spAutoFit/>
          </a:bodyPr>
          <a:lstStyle/>
          <a:p>
            <a:pPr algn="ctr" defTabSz="914378">
              <a:lnSpc>
                <a:spcPct val="125000"/>
              </a:lnSpc>
              <a:buClr>
                <a:srgbClr val="E20000"/>
              </a:buClr>
            </a:pPr>
            <a:r>
              <a:rPr lang="en-US" altLang="zh-CN" sz="1400" dirty="0">
                <a:solidFill>
                  <a:srgbClr val="000000"/>
                </a:solidFill>
                <a:latin typeface="微软雅黑" panose="020B0503020204020204" pitchFamily="34" charset="-122"/>
                <a:ea typeface="微软雅黑" panose="020B0503020204020204" pitchFamily="34" charset="-122"/>
              </a:rPr>
              <a:t>《</a:t>
            </a:r>
            <a:r>
              <a:rPr lang="zh-CN" altLang="en-US" sz="1400" dirty="0">
                <a:solidFill>
                  <a:srgbClr val="000000"/>
                </a:solidFill>
                <a:latin typeface="微软雅黑" panose="020B0503020204020204" pitchFamily="34" charset="-122"/>
                <a:ea typeface="微软雅黑" panose="020B0503020204020204" pitchFamily="34" charset="-122"/>
              </a:rPr>
              <a:t>中华人民共和国食品安全法实施条例</a:t>
            </a:r>
            <a:r>
              <a:rPr lang="en-US" altLang="zh-CN" sz="1400" dirty="0">
                <a:solidFill>
                  <a:srgbClr val="000000"/>
                </a:solidFill>
                <a:latin typeface="微软雅黑" panose="020B0503020204020204" pitchFamily="34" charset="-122"/>
                <a:ea typeface="微软雅黑" panose="020B0503020204020204" pitchFamily="34" charset="-122"/>
              </a:rPr>
              <a:t>》</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3852922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2" presetClass="entr" presetSubtype="3"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par>
                          <p:cTn id="27" fill="hold">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577362"/>
            <a:ext cx="9144000" cy="1583905"/>
          </a:xfrm>
          <a:prstGeom prst="rect">
            <a:avLst/>
          </a:prstGeom>
        </p:spPr>
      </p:pic>
      <p:pic>
        <p:nvPicPr>
          <p:cNvPr id="3" name="图片 2"/>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810000" y="3714750"/>
            <a:ext cx="1220401" cy="1287219"/>
          </a:xfrm>
          <a:prstGeom prst="rect">
            <a:avLst/>
          </a:prstGeom>
        </p:spPr>
      </p:pic>
      <p:pic>
        <p:nvPicPr>
          <p:cNvPr id="6" name="图片 5"/>
          <p:cNvPicPr>
            <a:picLocks noChangeAspect="1"/>
          </p:cNvPicPr>
          <p:nvPr/>
        </p:nvPicPr>
        <p:blipFill>
          <a:blip r:embed="rId5">
            <a:extLst>
              <a:ext uri="{BEBA8EAE-BF5A-486C-A8C5-ECC9F3942E4B}">
                <a14:imgProps xmlns:a14="http://schemas.microsoft.com/office/drawing/2010/main">
                  <a14:imgLayer>
                    <a14:imgEffect>
                      <a14:brightnessContrast contrast="40000"/>
                    </a14:imgEffect>
                  </a14:imgLayer>
                </a14:imgProps>
              </a:ext>
            </a:extLst>
          </a:blip>
          <a:stretch>
            <a:fillRect/>
          </a:stretch>
        </p:blipFill>
        <p:spPr>
          <a:xfrm>
            <a:off x="7772400" y="431506"/>
            <a:ext cx="993734" cy="749873"/>
          </a:xfrm>
          <a:prstGeom prst="rect">
            <a:avLst/>
          </a:prstGeom>
        </p:spPr>
      </p:pic>
      <p:sp>
        <p:nvSpPr>
          <p:cNvPr id="13" name="TextBox 32">
            <a:hlinkClick r:id="" action="ppaction://hlinkshowjump?jump=nextslide"/>
          </p:cNvPr>
          <p:cNvSpPr txBox="1">
            <a:spLocks noChangeArrowheads="1"/>
          </p:cNvSpPr>
          <p:nvPr/>
        </p:nvSpPr>
        <p:spPr bwMode="auto">
          <a:xfrm>
            <a:off x="990600" y="553819"/>
            <a:ext cx="118494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defTabSz="914378"/>
            <a:r>
              <a:rPr lang="zh-CN" altLang="en-US" sz="3600" b="1" spc="300" dirty="0" smtClean="0">
                <a:solidFill>
                  <a:srgbClr val="E20000"/>
                </a:solidFill>
                <a:latin typeface="微软雅黑" panose="020B0503020204020204" pitchFamily="34" charset="-122"/>
                <a:ea typeface="微软雅黑" panose="020B0503020204020204" pitchFamily="34" charset="-122"/>
              </a:rPr>
              <a:t>前言</a:t>
            </a:r>
            <a:endParaRPr lang="zh-CN" altLang="en-US" sz="4000" b="1" spc="300" dirty="0">
              <a:solidFill>
                <a:srgbClr val="E20000"/>
              </a:solidFill>
              <a:latin typeface="微软雅黑" panose="020B0503020204020204" pitchFamily="34" charset="-122"/>
              <a:ea typeface="微软雅黑" panose="020B0503020204020204" pitchFamily="34" charset="-122"/>
            </a:endParaRPr>
          </a:p>
        </p:txBody>
      </p:sp>
      <p:sp>
        <p:nvSpPr>
          <p:cNvPr id="43" name="圆角矩形 42"/>
          <p:cNvSpPr/>
          <p:nvPr/>
        </p:nvSpPr>
        <p:spPr>
          <a:xfrm>
            <a:off x="1600200" y="1203297"/>
            <a:ext cx="3081557" cy="360000"/>
          </a:xfrm>
          <a:prstGeom prst="roundRect">
            <a:avLst>
              <a:gd name="adj" fmla="val 0"/>
            </a:avLst>
          </a:prstGeom>
          <a:noFill/>
          <a:ln w="9525">
            <a:solidFill>
              <a:srgbClr val="E2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条例</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出台的背景及主要内容</a:t>
            </a:r>
          </a:p>
        </p:txBody>
      </p:sp>
      <p:sp>
        <p:nvSpPr>
          <p:cNvPr id="44" name="圆角矩形 43"/>
          <p:cNvSpPr/>
          <p:nvPr/>
        </p:nvSpPr>
        <p:spPr>
          <a:xfrm>
            <a:off x="1143002" y="1203297"/>
            <a:ext cx="429511" cy="360000"/>
          </a:xfrm>
          <a:prstGeom prst="roundRect">
            <a:avLst>
              <a:gd name="adj" fmla="val 0"/>
            </a:avLst>
          </a:prstGeom>
          <a:solidFill>
            <a:srgbClr val="E20000"/>
          </a:solidFill>
          <a:ln w="9525">
            <a:solidFill>
              <a:srgbClr val="E20000"/>
            </a:solid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4378"/>
            <a:r>
              <a:rPr lang="en-US" altLang="zh-CN" sz="1600" dirty="0" smtClean="0">
                <a:solidFill>
                  <a:srgbClr val="FFFFFF"/>
                </a:solidFill>
                <a:latin typeface="微软雅黑" panose="020B0503020204020204" pitchFamily="34" charset="-122"/>
                <a:ea typeface="微软雅黑" panose="020B0503020204020204" pitchFamily="34" charset="-122"/>
                <a:cs typeface="+mn-ea"/>
                <a:sym typeface="+mn-lt"/>
              </a:rPr>
              <a:t>1</a:t>
            </a:r>
            <a:endParaRPr lang="zh-CN" altLang="en-US" sz="14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46" name="圆角矩形 45"/>
          <p:cNvSpPr/>
          <p:nvPr/>
        </p:nvSpPr>
        <p:spPr>
          <a:xfrm>
            <a:off x="1600200" y="1633588"/>
            <a:ext cx="3081557" cy="360000"/>
          </a:xfrm>
          <a:prstGeom prst="roundRect">
            <a:avLst>
              <a:gd name="adj" fmla="val 0"/>
            </a:avLst>
          </a:prstGeom>
          <a:noFill/>
          <a:ln w="9525">
            <a:solidFill>
              <a:srgbClr val="E2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食品安全风险监测和评估</a:t>
            </a:r>
          </a:p>
        </p:txBody>
      </p:sp>
      <p:sp>
        <p:nvSpPr>
          <p:cNvPr id="47" name="圆角矩形 46"/>
          <p:cNvSpPr/>
          <p:nvPr/>
        </p:nvSpPr>
        <p:spPr>
          <a:xfrm>
            <a:off x="1143002" y="1633588"/>
            <a:ext cx="429511" cy="360000"/>
          </a:xfrm>
          <a:prstGeom prst="roundRect">
            <a:avLst>
              <a:gd name="adj" fmla="val 0"/>
            </a:avLst>
          </a:prstGeom>
          <a:solidFill>
            <a:srgbClr val="E20000"/>
          </a:solidFill>
          <a:ln w="9525">
            <a:solidFill>
              <a:srgbClr val="E20000"/>
            </a:solid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4378"/>
            <a:r>
              <a:rPr lang="en-US" altLang="zh-CN" sz="1600" dirty="0" smtClean="0">
                <a:solidFill>
                  <a:srgbClr val="FFFFFF"/>
                </a:solidFill>
                <a:latin typeface="微软雅黑" panose="020B0503020204020204" pitchFamily="34" charset="-122"/>
                <a:ea typeface="微软雅黑" panose="020B0503020204020204" pitchFamily="34" charset="-122"/>
                <a:cs typeface="+mn-ea"/>
                <a:sym typeface="+mn-lt"/>
              </a:rPr>
              <a:t>3</a:t>
            </a:r>
            <a:endParaRPr lang="zh-CN" altLang="en-US" sz="14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49" name="圆角矩形 48"/>
          <p:cNvSpPr/>
          <p:nvPr/>
        </p:nvSpPr>
        <p:spPr>
          <a:xfrm>
            <a:off x="5410202" y="1633588"/>
            <a:ext cx="2514598" cy="360000"/>
          </a:xfrm>
          <a:prstGeom prst="roundRect">
            <a:avLst>
              <a:gd name="adj" fmla="val 0"/>
            </a:avLst>
          </a:prstGeom>
          <a:noFill/>
          <a:ln w="9525">
            <a:solidFill>
              <a:srgbClr val="E2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食品安全标准</a:t>
            </a:r>
          </a:p>
        </p:txBody>
      </p:sp>
      <p:sp>
        <p:nvSpPr>
          <p:cNvPr id="50" name="圆角矩形 49"/>
          <p:cNvSpPr/>
          <p:nvPr/>
        </p:nvSpPr>
        <p:spPr>
          <a:xfrm>
            <a:off x="4953000" y="1633588"/>
            <a:ext cx="460243" cy="360000"/>
          </a:xfrm>
          <a:prstGeom prst="roundRect">
            <a:avLst>
              <a:gd name="adj" fmla="val 0"/>
            </a:avLst>
          </a:prstGeom>
          <a:solidFill>
            <a:srgbClr val="E20000"/>
          </a:solidFill>
          <a:ln w="9525">
            <a:solidFill>
              <a:srgbClr val="E20000"/>
            </a:solid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4378"/>
            <a:r>
              <a:rPr lang="en-US" altLang="zh-CN" sz="1600" dirty="0" smtClean="0">
                <a:solidFill>
                  <a:srgbClr val="FFFFFF"/>
                </a:solidFill>
                <a:latin typeface="微软雅黑" panose="020B0503020204020204" pitchFamily="34" charset="-122"/>
                <a:ea typeface="微软雅黑" panose="020B0503020204020204" pitchFamily="34" charset="-122"/>
                <a:cs typeface="+mn-ea"/>
                <a:sym typeface="+mn-lt"/>
              </a:rPr>
              <a:t>4</a:t>
            </a:r>
            <a:endParaRPr lang="zh-CN" altLang="en-US" sz="14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52" name="圆角矩形 51"/>
          <p:cNvSpPr/>
          <p:nvPr/>
        </p:nvSpPr>
        <p:spPr>
          <a:xfrm>
            <a:off x="1600200" y="2063879"/>
            <a:ext cx="3081557" cy="360000"/>
          </a:xfrm>
          <a:prstGeom prst="roundRect">
            <a:avLst>
              <a:gd name="adj" fmla="val 0"/>
            </a:avLst>
          </a:prstGeom>
          <a:noFill/>
          <a:ln w="9525">
            <a:solidFill>
              <a:srgbClr val="E2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食品生产经营</a:t>
            </a:r>
          </a:p>
        </p:txBody>
      </p:sp>
      <p:sp>
        <p:nvSpPr>
          <p:cNvPr id="53" name="圆角矩形 52"/>
          <p:cNvSpPr/>
          <p:nvPr/>
        </p:nvSpPr>
        <p:spPr>
          <a:xfrm>
            <a:off x="1143002" y="2063879"/>
            <a:ext cx="429511" cy="360000"/>
          </a:xfrm>
          <a:prstGeom prst="roundRect">
            <a:avLst>
              <a:gd name="adj" fmla="val 0"/>
            </a:avLst>
          </a:prstGeom>
          <a:solidFill>
            <a:srgbClr val="E20000"/>
          </a:solidFill>
          <a:ln w="9525">
            <a:solidFill>
              <a:srgbClr val="E20000"/>
            </a:solid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4378"/>
            <a:r>
              <a:rPr lang="en-US" altLang="zh-CN" sz="1600" dirty="0" smtClean="0">
                <a:solidFill>
                  <a:srgbClr val="FFFFFF"/>
                </a:solidFill>
                <a:latin typeface="微软雅黑" panose="020B0503020204020204" pitchFamily="34" charset="-122"/>
                <a:ea typeface="微软雅黑" panose="020B0503020204020204" pitchFamily="34" charset="-122"/>
                <a:cs typeface="+mn-ea"/>
                <a:sym typeface="+mn-lt"/>
              </a:rPr>
              <a:t>5</a:t>
            </a:r>
            <a:endParaRPr lang="zh-CN" altLang="en-US" sz="14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55" name="圆角矩形 54"/>
          <p:cNvSpPr/>
          <p:nvPr/>
        </p:nvSpPr>
        <p:spPr>
          <a:xfrm>
            <a:off x="5410202" y="2063879"/>
            <a:ext cx="2514598" cy="360000"/>
          </a:xfrm>
          <a:prstGeom prst="roundRect">
            <a:avLst>
              <a:gd name="adj" fmla="val 0"/>
            </a:avLst>
          </a:prstGeom>
          <a:noFill/>
          <a:ln w="9525">
            <a:solidFill>
              <a:srgbClr val="E2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食品检验</a:t>
            </a:r>
          </a:p>
        </p:txBody>
      </p:sp>
      <p:sp>
        <p:nvSpPr>
          <p:cNvPr id="56" name="圆角矩形 55"/>
          <p:cNvSpPr/>
          <p:nvPr/>
        </p:nvSpPr>
        <p:spPr>
          <a:xfrm>
            <a:off x="4953000" y="2063879"/>
            <a:ext cx="460243" cy="360000"/>
          </a:xfrm>
          <a:prstGeom prst="roundRect">
            <a:avLst>
              <a:gd name="adj" fmla="val 0"/>
            </a:avLst>
          </a:prstGeom>
          <a:solidFill>
            <a:srgbClr val="E20000"/>
          </a:solidFill>
          <a:ln w="9525">
            <a:solidFill>
              <a:srgbClr val="E20000"/>
            </a:solid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4378"/>
            <a:r>
              <a:rPr lang="en-US" altLang="zh-CN" sz="1600" dirty="0" smtClean="0">
                <a:solidFill>
                  <a:srgbClr val="FFFFFF"/>
                </a:solidFill>
                <a:latin typeface="微软雅黑" panose="020B0503020204020204" pitchFamily="34" charset="-122"/>
                <a:ea typeface="微软雅黑" panose="020B0503020204020204" pitchFamily="34" charset="-122"/>
                <a:cs typeface="+mn-ea"/>
                <a:sym typeface="+mn-lt"/>
              </a:rPr>
              <a:t>6</a:t>
            </a:r>
            <a:endParaRPr lang="zh-CN" altLang="en-US" sz="14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58" name="圆角矩形 57"/>
          <p:cNvSpPr/>
          <p:nvPr/>
        </p:nvSpPr>
        <p:spPr>
          <a:xfrm>
            <a:off x="1600200" y="2494170"/>
            <a:ext cx="3081557" cy="360000"/>
          </a:xfrm>
          <a:prstGeom prst="roundRect">
            <a:avLst>
              <a:gd name="adj" fmla="val 0"/>
            </a:avLst>
          </a:prstGeom>
          <a:noFill/>
          <a:ln w="9525">
            <a:solidFill>
              <a:srgbClr val="E2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食品进出口</a:t>
            </a:r>
          </a:p>
        </p:txBody>
      </p:sp>
      <p:sp>
        <p:nvSpPr>
          <p:cNvPr id="59" name="圆角矩形 58"/>
          <p:cNvSpPr/>
          <p:nvPr/>
        </p:nvSpPr>
        <p:spPr>
          <a:xfrm>
            <a:off x="1143002" y="2494170"/>
            <a:ext cx="429511" cy="360000"/>
          </a:xfrm>
          <a:prstGeom prst="roundRect">
            <a:avLst>
              <a:gd name="adj" fmla="val 0"/>
            </a:avLst>
          </a:prstGeom>
          <a:solidFill>
            <a:srgbClr val="E20000"/>
          </a:solidFill>
          <a:ln w="9525">
            <a:solidFill>
              <a:srgbClr val="E20000"/>
            </a:solid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4378"/>
            <a:r>
              <a:rPr lang="en-US" altLang="zh-CN" sz="1600" dirty="0" smtClean="0">
                <a:solidFill>
                  <a:srgbClr val="FFFFFF"/>
                </a:solidFill>
                <a:latin typeface="微软雅黑" panose="020B0503020204020204" pitchFamily="34" charset="-122"/>
                <a:ea typeface="微软雅黑" panose="020B0503020204020204" pitchFamily="34" charset="-122"/>
                <a:cs typeface="+mn-ea"/>
                <a:sym typeface="+mn-lt"/>
              </a:rPr>
              <a:t>7</a:t>
            </a:r>
            <a:endParaRPr lang="zh-CN" altLang="en-US" sz="14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1" name="圆角矩形 60"/>
          <p:cNvSpPr/>
          <p:nvPr/>
        </p:nvSpPr>
        <p:spPr>
          <a:xfrm>
            <a:off x="5410202" y="2494170"/>
            <a:ext cx="2514598" cy="360000"/>
          </a:xfrm>
          <a:prstGeom prst="roundRect">
            <a:avLst>
              <a:gd name="adj" fmla="val 0"/>
            </a:avLst>
          </a:prstGeom>
          <a:noFill/>
          <a:ln w="9525">
            <a:solidFill>
              <a:srgbClr val="E2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食品安全事故处置</a:t>
            </a:r>
          </a:p>
        </p:txBody>
      </p:sp>
      <p:sp>
        <p:nvSpPr>
          <p:cNvPr id="62" name="圆角矩形 61"/>
          <p:cNvSpPr/>
          <p:nvPr/>
        </p:nvSpPr>
        <p:spPr>
          <a:xfrm>
            <a:off x="4953000" y="2494170"/>
            <a:ext cx="460243" cy="360000"/>
          </a:xfrm>
          <a:prstGeom prst="roundRect">
            <a:avLst>
              <a:gd name="adj" fmla="val 0"/>
            </a:avLst>
          </a:prstGeom>
          <a:solidFill>
            <a:srgbClr val="E20000"/>
          </a:solidFill>
          <a:ln w="9525">
            <a:solidFill>
              <a:srgbClr val="E20000"/>
            </a:solid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4378"/>
            <a:r>
              <a:rPr lang="en-US" altLang="zh-CN" sz="1400" dirty="0" smtClean="0">
                <a:solidFill>
                  <a:srgbClr val="FFFFFF"/>
                </a:solidFill>
                <a:latin typeface="微软雅黑" panose="020B0503020204020204" pitchFamily="34" charset="-122"/>
                <a:ea typeface="微软雅黑" panose="020B0503020204020204" pitchFamily="34" charset="-122"/>
                <a:cs typeface="+mn-ea"/>
                <a:sym typeface="+mn-lt"/>
              </a:rPr>
              <a:t>8</a:t>
            </a:r>
            <a:endParaRPr lang="zh-CN" altLang="en-US" sz="14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4" name="圆角矩形 63"/>
          <p:cNvSpPr/>
          <p:nvPr/>
        </p:nvSpPr>
        <p:spPr>
          <a:xfrm>
            <a:off x="1600201" y="2924461"/>
            <a:ext cx="3081556" cy="360000"/>
          </a:xfrm>
          <a:prstGeom prst="roundRect">
            <a:avLst>
              <a:gd name="adj" fmla="val 0"/>
            </a:avLst>
          </a:prstGeom>
          <a:noFill/>
          <a:ln w="9525">
            <a:solidFill>
              <a:srgbClr val="E2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监督管理</a:t>
            </a:r>
          </a:p>
        </p:txBody>
      </p:sp>
      <p:sp>
        <p:nvSpPr>
          <p:cNvPr id="65" name="圆角矩形 64"/>
          <p:cNvSpPr/>
          <p:nvPr/>
        </p:nvSpPr>
        <p:spPr>
          <a:xfrm>
            <a:off x="1143002" y="2924461"/>
            <a:ext cx="429513" cy="360000"/>
          </a:xfrm>
          <a:prstGeom prst="roundRect">
            <a:avLst>
              <a:gd name="adj" fmla="val 0"/>
            </a:avLst>
          </a:prstGeom>
          <a:solidFill>
            <a:srgbClr val="E20000"/>
          </a:solidFill>
          <a:ln w="9525">
            <a:solidFill>
              <a:srgbClr val="E20000"/>
            </a:solid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4378"/>
            <a:r>
              <a:rPr lang="en-US" altLang="zh-CN" sz="1600" dirty="0" smtClean="0">
                <a:solidFill>
                  <a:srgbClr val="FFFFFF"/>
                </a:solidFill>
                <a:latin typeface="微软雅黑" panose="020B0503020204020204" pitchFamily="34" charset="-122"/>
                <a:ea typeface="微软雅黑" panose="020B0503020204020204" pitchFamily="34" charset="-122"/>
                <a:cs typeface="+mn-ea"/>
                <a:sym typeface="+mn-lt"/>
              </a:rPr>
              <a:t>9</a:t>
            </a:r>
            <a:endParaRPr lang="zh-CN" altLang="en-US" sz="14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7" name="圆角矩形 66"/>
          <p:cNvSpPr/>
          <p:nvPr/>
        </p:nvSpPr>
        <p:spPr>
          <a:xfrm>
            <a:off x="5410200" y="2924461"/>
            <a:ext cx="2514598" cy="360000"/>
          </a:xfrm>
          <a:prstGeom prst="roundRect">
            <a:avLst>
              <a:gd name="adj" fmla="val 0"/>
            </a:avLst>
          </a:prstGeom>
          <a:noFill/>
          <a:ln w="9525">
            <a:solidFill>
              <a:srgbClr val="E2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法律责任</a:t>
            </a:r>
          </a:p>
        </p:txBody>
      </p:sp>
      <p:sp>
        <p:nvSpPr>
          <p:cNvPr id="68" name="圆角矩形 67"/>
          <p:cNvSpPr/>
          <p:nvPr/>
        </p:nvSpPr>
        <p:spPr>
          <a:xfrm>
            <a:off x="4953000" y="2924461"/>
            <a:ext cx="460242" cy="360000"/>
          </a:xfrm>
          <a:prstGeom prst="roundRect">
            <a:avLst>
              <a:gd name="adj" fmla="val 0"/>
            </a:avLst>
          </a:prstGeom>
          <a:solidFill>
            <a:srgbClr val="E20000"/>
          </a:solidFill>
          <a:ln w="9525">
            <a:solidFill>
              <a:srgbClr val="E20000"/>
            </a:solid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4378"/>
            <a:r>
              <a:rPr lang="en-US" altLang="zh-CN" sz="1400" dirty="0" smtClean="0">
                <a:solidFill>
                  <a:srgbClr val="FFFFFF"/>
                </a:solidFill>
                <a:latin typeface="微软雅黑" panose="020B0503020204020204" pitchFamily="34" charset="-122"/>
                <a:ea typeface="微软雅黑" panose="020B0503020204020204" pitchFamily="34" charset="-122"/>
                <a:cs typeface="+mn-ea"/>
                <a:sym typeface="+mn-lt"/>
              </a:rPr>
              <a:t>10</a:t>
            </a:r>
            <a:endParaRPr lang="zh-CN" altLang="en-US" sz="12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70" name="圆角矩形 69"/>
          <p:cNvSpPr/>
          <p:nvPr/>
        </p:nvSpPr>
        <p:spPr>
          <a:xfrm>
            <a:off x="1600201" y="3354750"/>
            <a:ext cx="3081559" cy="360000"/>
          </a:xfrm>
          <a:prstGeom prst="roundRect">
            <a:avLst>
              <a:gd name="adj" fmla="val 0"/>
            </a:avLst>
          </a:prstGeom>
          <a:noFill/>
          <a:ln w="9525">
            <a:solidFill>
              <a:srgbClr val="E2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食品安全条例</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附则</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71" name="圆角矩形 70"/>
          <p:cNvSpPr/>
          <p:nvPr/>
        </p:nvSpPr>
        <p:spPr>
          <a:xfrm>
            <a:off x="1143000" y="3354750"/>
            <a:ext cx="429513" cy="360000"/>
          </a:xfrm>
          <a:prstGeom prst="roundRect">
            <a:avLst>
              <a:gd name="adj" fmla="val 0"/>
            </a:avLst>
          </a:prstGeom>
          <a:solidFill>
            <a:srgbClr val="E20000"/>
          </a:solidFill>
          <a:ln w="9525">
            <a:solidFill>
              <a:srgbClr val="E20000"/>
            </a:solid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4378"/>
            <a:r>
              <a:rPr lang="en-US" altLang="zh-CN" sz="1600" dirty="0" smtClean="0">
                <a:solidFill>
                  <a:srgbClr val="FFFFFF"/>
                </a:solidFill>
                <a:latin typeface="微软雅黑" panose="020B0503020204020204" pitchFamily="34" charset="-122"/>
                <a:ea typeface="微软雅黑" panose="020B0503020204020204" pitchFamily="34" charset="-122"/>
                <a:cs typeface="+mn-ea"/>
                <a:sym typeface="+mn-lt"/>
              </a:rPr>
              <a:t>11</a:t>
            </a:r>
            <a:endParaRPr lang="zh-CN" altLang="en-US" sz="14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73" name="圆角矩形 72"/>
          <p:cNvSpPr/>
          <p:nvPr/>
        </p:nvSpPr>
        <p:spPr>
          <a:xfrm>
            <a:off x="5410202" y="1203297"/>
            <a:ext cx="2514598" cy="360000"/>
          </a:xfrm>
          <a:prstGeom prst="roundRect">
            <a:avLst>
              <a:gd name="adj" fmla="val 0"/>
            </a:avLst>
          </a:prstGeom>
          <a:noFill/>
          <a:ln w="9525">
            <a:solidFill>
              <a:srgbClr val="E20000"/>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食品安全条例总则</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74" name="圆角矩形 73"/>
          <p:cNvSpPr/>
          <p:nvPr/>
        </p:nvSpPr>
        <p:spPr>
          <a:xfrm>
            <a:off x="4953000" y="1203297"/>
            <a:ext cx="460243" cy="360000"/>
          </a:xfrm>
          <a:prstGeom prst="roundRect">
            <a:avLst>
              <a:gd name="adj" fmla="val 0"/>
            </a:avLst>
          </a:prstGeom>
          <a:solidFill>
            <a:srgbClr val="E20000"/>
          </a:solidFill>
          <a:ln w="9525">
            <a:solidFill>
              <a:srgbClr val="E20000"/>
            </a:solid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4378"/>
            <a:r>
              <a:rPr lang="en-US" altLang="zh-CN" sz="1600" dirty="0" smtClean="0">
                <a:solidFill>
                  <a:srgbClr val="FFFFFF"/>
                </a:solidFill>
                <a:latin typeface="微软雅黑" panose="020B0503020204020204" pitchFamily="34" charset="-122"/>
                <a:ea typeface="微软雅黑" panose="020B0503020204020204" pitchFamily="34" charset="-122"/>
                <a:cs typeface="+mn-ea"/>
                <a:sym typeface="+mn-lt"/>
              </a:rPr>
              <a:t>2</a:t>
            </a:r>
            <a:endParaRPr lang="zh-CN" altLang="en-US" sz="1400" dirty="0">
              <a:solidFill>
                <a:srgbClr val="FFFFFF"/>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54095455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2" presetClass="entr" presetSubtype="3"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16" presetClass="entr" presetSubtype="21"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barn(inVertical)">
                                      <p:cBhvr>
                                        <p:cTn id="24" dur="500"/>
                                        <p:tgtEl>
                                          <p:spTgt spid="13"/>
                                        </p:tgtEl>
                                      </p:cBhvr>
                                    </p:animEffect>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cBhvr>
                                        <p:cTn id="28" dur="500" fill="hold"/>
                                        <p:tgtEl>
                                          <p:spTgt spid="43"/>
                                        </p:tgtEl>
                                        <p:attrNameLst>
                                          <p:attrName>ppt_w</p:attrName>
                                        </p:attrNameLst>
                                      </p:cBhvr>
                                      <p:tavLst>
                                        <p:tav tm="0">
                                          <p:val>
                                            <p:fltVal val="0"/>
                                          </p:val>
                                        </p:tav>
                                        <p:tav tm="100000">
                                          <p:val>
                                            <p:strVal val="#ppt_w"/>
                                          </p:val>
                                        </p:tav>
                                      </p:tavLst>
                                    </p:anim>
                                    <p:anim calcmode="lin" valueType="num">
                                      <p:cBhvr>
                                        <p:cTn id="29" dur="500" fill="hold"/>
                                        <p:tgtEl>
                                          <p:spTgt spid="43"/>
                                        </p:tgtEl>
                                        <p:attrNameLst>
                                          <p:attrName>ppt_h</p:attrName>
                                        </p:attrNameLst>
                                      </p:cBhvr>
                                      <p:tavLst>
                                        <p:tav tm="0">
                                          <p:val>
                                            <p:fltVal val="0"/>
                                          </p:val>
                                        </p:tav>
                                        <p:tav tm="100000">
                                          <p:val>
                                            <p:strVal val="#ppt_h"/>
                                          </p:val>
                                        </p:tav>
                                      </p:tavLst>
                                    </p:anim>
                                    <p:animEffect transition="in" filter="fade">
                                      <p:cBhvr>
                                        <p:cTn id="30" dur="500"/>
                                        <p:tgtEl>
                                          <p:spTgt spid="43"/>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p:cTn id="33" dur="500" fill="hold"/>
                                        <p:tgtEl>
                                          <p:spTgt spid="44"/>
                                        </p:tgtEl>
                                        <p:attrNameLst>
                                          <p:attrName>ppt_w</p:attrName>
                                        </p:attrNameLst>
                                      </p:cBhvr>
                                      <p:tavLst>
                                        <p:tav tm="0">
                                          <p:val>
                                            <p:fltVal val="0"/>
                                          </p:val>
                                        </p:tav>
                                        <p:tav tm="100000">
                                          <p:val>
                                            <p:strVal val="#ppt_w"/>
                                          </p:val>
                                        </p:tav>
                                      </p:tavLst>
                                    </p:anim>
                                    <p:anim calcmode="lin" valueType="num">
                                      <p:cBhvr>
                                        <p:cTn id="34" dur="500" fill="hold"/>
                                        <p:tgtEl>
                                          <p:spTgt spid="44"/>
                                        </p:tgtEl>
                                        <p:attrNameLst>
                                          <p:attrName>ppt_h</p:attrName>
                                        </p:attrNameLst>
                                      </p:cBhvr>
                                      <p:tavLst>
                                        <p:tav tm="0">
                                          <p:val>
                                            <p:fltVal val="0"/>
                                          </p:val>
                                        </p:tav>
                                        <p:tav tm="100000">
                                          <p:val>
                                            <p:strVal val="#ppt_h"/>
                                          </p:val>
                                        </p:tav>
                                      </p:tavLst>
                                    </p:anim>
                                    <p:animEffect transition="in" filter="fade">
                                      <p:cBhvr>
                                        <p:cTn id="35" dur="500"/>
                                        <p:tgtEl>
                                          <p:spTgt spid="44"/>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p:cTn id="38" dur="500" fill="hold"/>
                                        <p:tgtEl>
                                          <p:spTgt spid="46"/>
                                        </p:tgtEl>
                                        <p:attrNameLst>
                                          <p:attrName>ppt_w</p:attrName>
                                        </p:attrNameLst>
                                      </p:cBhvr>
                                      <p:tavLst>
                                        <p:tav tm="0">
                                          <p:val>
                                            <p:fltVal val="0"/>
                                          </p:val>
                                        </p:tav>
                                        <p:tav tm="100000">
                                          <p:val>
                                            <p:strVal val="#ppt_w"/>
                                          </p:val>
                                        </p:tav>
                                      </p:tavLst>
                                    </p:anim>
                                    <p:anim calcmode="lin" valueType="num">
                                      <p:cBhvr>
                                        <p:cTn id="39" dur="500" fill="hold"/>
                                        <p:tgtEl>
                                          <p:spTgt spid="46"/>
                                        </p:tgtEl>
                                        <p:attrNameLst>
                                          <p:attrName>ppt_h</p:attrName>
                                        </p:attrNameLst>
                                      </p:cBhvr>
                                      <p:tavLst>
                                        <p:tav tm="0">
                                          <p:val>
                                            <p:fltVal val="0"/>
                                          </p:val>
                                        </p:tav>
                                        <p:tav tm="100000">
                                          <p:val>
                                            <p:strVal val="#ppt_h"/>
                                          </p:val>
                                        </p:tav>
                                      </p:tavLst>
                                    </p:anim>
                                    <p:animEffect transition="in" filter="fade">
                                      <p:cBhvr>
                                        <p:cTn id="40" dur="500"/>
                                        <p:tgtEl>
                                          <p:spTgt spid="46"/>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p:cTn id="43" dur="500" fill="hold"/>
                                        <p:tgtEl>
                                          <p:spTgt spid="47"/>
                                        </p:tgtEl>
                                        <p:attrNameLst>
                                          <p:attrName>ppt_w</p:attrName>
                                        </p:attrNameLst>
                                      </p:cBhvr>
                                      <p:tavLst>
                                        <p:tav tm="0">
                                          <p:val>
                                            <p:fltVal val="0"/>
                                          </p:val>
                                        </p:tav>
                                        <p:tav tm="100000">
                                          <p:val>
                                            <p:strVal val="#ppt_w"/>
                                          </p:val>
                                        </p:tav>
                                      </p:tavLst>
                                    </p:anim>
                                    <p:anim calcmode="lin" valueType="num">
                                      <p:cBhvr>
                                        <p:cTn id="44" dur="500" fill="hold"/>
                                        <p:tgtEl>
                                          <p:spTgt spid="47"/>
                                        </p:tgtEl>
                                        <p:attrNameLst>
                                          <p:attrName>ppt_h</p:attrName>
                                        </p:attrNameLst>
                                      </p:cBhvr>
                                      <p:tavLst>
                                        <p:tav tm="0">
                                          <p:val>
                                            <p:fltVal val="0"/>
                                          </p:val>
                                        </p:tav>
                                        <p:tav tm="100000">
                                          <p:val>
                                            <p:strVal val="#ppt_h"/>
                                          </p:val>
                                        </p:tav>
                                      </p:tavLst>
                                    </p:anim>
                                    <p:animEffect transition="in" filter="fade">
                                      <p:cBhvr>
                                        <p:cTn id="45" dur="500"/>
                                        <p:tgtEl>
                                          <p:spTgt spid="47"/>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50"/>
                                        </p:tgtEl>
                                        <p:attrNameLst>
                                          <p:attrName>style.visibility</p:attrName>
                                        </p:attrNameLst>
                                      </p:cBhvr>
                                      <p:to>
                                        <p:strVal val="visible"/>
                                      </p:to>
                                    </p:set>
                                    <p:anim calcmode="lin" valueType="num">
                                      <p:cBhvr>
                                        <p:cTn id="53" dur="500" fill="hold"/>
                                        <p:tgtEl>
                                          <p:spTgt spid="50"/>
                                        </p:tgtEl>
                                        <p:attrNameLst>
                                          <p:attrName>ppt_w</p:attrName>
                                        </p:attrNameLst>
                                      </p:cBhvr>
                                      <p:tavLst>
                                        <p:tav tm="0">
                                          <p:val>
                                            <p:fltVal val="0"/>
                                          </p:val>
                                        </p:tav>
                                        <p:tav tm="100000">
                                          <p:val>
                                            <p:strVal val="#ppt_w"/>
                                          </p:val>
                                        </p:tav>
                                      </p:tavLst>
                                    </p:anim>
                                    <p:anim calcmode="lin" valueType="num">
                                      <p:cBhvr>
                                        <p:cTn id="54" dur="500" fill="hold"/>
                                        <p:tgtEl>
                                          <p:spTgt spid="50"/>
                                        </p:tgtEl>
                                        <p:attrNameLst>
                                          <p:attrName>ppt_h</p:attrName>
                                        </p:attrNameLst>
                                      </p:cBhvr>
                                      <p:tavLst>
                                        <p:tav tm="0">
                                          <p:val>
                                            <p:fltVal val="0"/>
                                          </p:val>
                                        </p:tav>
                                        <p:tav tm="100000">
                                          <p:val>
                                            <p:strVal val="#ppt_h"/>
                                          </p:val>
                                        </p:tav>
                                      </p:tavLst>
                                    </p:anim>
                                    <p:animEffect transition="in" filter="fade">
                                      <p:cBhvr>
                                        <p:cTn id="55" dur="500"/>
                                        <p:tgtEl>
                                          <p:spTgt spid="50"/>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52"/>
                                        </p:tgtEl>
                                        <p:attrNameLst>
                                          <p:attrName>style.visibility</p:attrName>
                                        </p:attrNameLst>
                                      </p:cBhvr>
                                      <p:to>
                                        <p:strVal val="visible"/>
                                      </p:to>
                                    </p:set>
                                    <p:anim calcmode="lin" valueType="num">
                                      <p:cBhvr>
                                        <p:cTn id="58" dur="500" fill="hold"/>
                                        <p:tgtEl>
                                          <p:spTgt spid="52"/>
                                        </p:tgtEl>
                                        <p:attrNameLst>
                                          <p:attrName>ppt_w</p:attrName>
                                        </p:attrNameLst>
                                      </p:cBhvr>
                                      <p:tavLst>
                                        <p:tav tm="0">
                                          <p:val>
                                            <p:fltVal val="0"/>
                                          </p:val>
                                        </p:tav>
                                        <p:tav tm="100000">
                                          <p:val>
                                            <p:strVal val="#ppt_w"/>
                                          </p:val>
                                        </p:tav>
                                      </p:tavLst>
                                    </p:anim>
                                    <p:anim calcmode="lin" valueType="num">
                                      <p:cBhvr>
                                        <p:cTn id="59" dur="500" fill="hold"/>
                                        <p:tgtEl>
                                          <p:spTgt spid="52"/>
                                        </p:tgtEl>
                                        <p:attrNameLst>
                                          <p:attrName>ppt_h</p:attrName>
                                        </p:attrNameLst>
                                      </p:cBhvr>
                                      <p:tavLst>
                                        <p:tav tm="0">
                                          <p:val>
                                            <p:fltVal val="0"/>
                                          </p:val>
                                        </p:tav>
                                        <p:tav tm="100000">
                                          <p:val>
                                            <p:strVal val="#ppt_h"/>
                                          </p:val>
                                        </p:tav>
                                      </p:tavLst>
                                    </p:anim>
                                    <p:animEffect transition="in" filter="fade">
                                      <p:cBhvr>
                                        <p:cTn id="60" dur="500"/>
                                        <p:tgtEl>
                                          <p:spTgt spid="52"/>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53"/>
                                        </p:tgtEl>
                                        <p:attrNameLst>
                                          <p:attrName>style.visibility</p:attrName>
                                        </p:attrNameLst>
                                      </p:cBhvr>
                                      <p:to>
                                        <p:strVal val="visible"/>
                                      </p:to>
                                    </p:set>
                                    <p:anim calcmode="lin" valueType="num">
                                      <p:cBhvr>
                                        <p:cTn id="63" dur="500" fill="hold"/>
                                        <p:tgtEl>
                                          <p:spTgt spid="53"/>
                                        </p:tgtEl>
                                        <p:attrNameLst>
                                          <p:attrName>ppt_w</p:attrName>
                                        </p:attrNameLst>
                                      </p:cBhvr>
                                      <p:tavLst>
                                        <p:tav tm="0">
                                          <p:val>
                                            <p:fltVal val="0"/>
                                          </p:val>
                                        </p:tav>
                                        <p:tav tm="100000">
                                          <p:val>
                                            <p:strVal val="#ppt_w"/>
                                          </p:val>
                                        </p:tav>
                                      </p:tavLst>
                                    </p:anim>
                                    <p:anim calcmode="lin" valueType="num">
                                      <p:cBhvr>
                                        <p:cTn id="64" dur="500" fill="hold"/>
                                        <p:tgtEl>
                                          <p:spTgt spid="53"/>
                                        </p:tgtEl>
                                        <p:attrNameLst>
                                          <p:attrName>ppt_h</p:attrName>
                                        </p:attrNameLst>
                                      </p:cBhvr>
                                      <p:tavLst>
                                        <p:tav tm="0">
                                          <p:val>
                                            <p:fltVal val="0"/>
                                          </p:val>
                                        </p:tav>
                                        <p:tav tm="100000">
                                          <p:val>
                                            <p:strVal val="#ppt_h"/>
                                          </p:val>
                                        </p:tav>
                                      </p:tavLst>
                                    </p:anim>
                                    <p:animEffect transition="in" filter="fade">
                                      <p:cBhvr>
                                        <p:cTn id="65" dur="500"/>
                                        <p:tgtEl>
                                          <p:spTgt spid="53"/>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55"/>
                                        </p:tgtEl>
                                        <p:attrNameLst>
                                          <p:attrName>style.visibility</p:attrName>
                                        </p:attrNameLst>
                                      </p:cBhvr>
                                      <p:to>
                                        <p:strVal val="visible"/>
                                      </p:to>
                                    </p:set>
                                    <p:anim calcmode="lin" valueType="num">
                                      <p:cBhvr>
                                        <p:cTn id="68" dur="500" fill="hold"/>
                                        <p:tgtEl>
                                          <p:spTgt spid="55"/>
                                        </p:tgtEl>
                                        <p:attrNameLst>
                                          <p:attrName>ppt_w</p:attrName>
                                        </p:attrNameLst>
                                      </p:cBhvr>
                                      <p:tavLst>
                                        <p:tav tm="0">
                                          <p:val>
                                            <p:fltVal val="0"/>
                                          </p:val>
                                        </p:tav>
                                        <p:tav tm="100000">
                                          <p:val>
                                            <p:strVal val="#ppt_w"/>
                                          </p:val>
                                        </p:tav>
                                      </p:tavLst>
                                    </p:anim>
                                    <p:anim calcmode="lin" valueType="num">
                                      <p:cBhvr>
                                        <p:cTn id="69" dur="500" fill="hold"/>
                                        <p:tgtEl>
                                          <p:spTgt spid="55"/>
                                        </p:tgtEl>
                                        <p:attrNameLst>
                                          <p:attrName>ppt_h</p:attrName>
                                        </p:attrNameLst>
                                      </p:cBhvr>
                                      <p:tavLst>
                                        <p:tav tm="0">
                                          <p:val>
                                            <p:fltVal val="0"/>
                                          </p:val>
                                        </p:tav>
                                        <p:tav tm="100000">
                                          <p:val>
                                            <p:strVal val="#ppt_h"/>
                                          </p:val>
                                        </p:tav>
                                      </p:tavLst>
                                    </p:anim>
                                    <p:animEffect transition="in" filter="fade">
                                      <p:cBhvr>
                                        <p:cTn id="70" dur="500"/>
                                        <p:tgtEl>
                                          <p:spTgt spid="55"/>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56"/>
                                        </p:tgtEl>
                                        <p:attrNameLst>
                                          <p:attrName>style.visibility</p:attrName>
                                        </p:attrNameLst>
                                      </p:cBhvr>
                                      <p:to>
                                        <p:strVal val="visible"/>
                                      </p:to>
                                    </p:set>
                                    <p:anim calcmode="lin" valueType="num">
                                      <p:cBhvr>
                                        <p:cTn id="73" dur="500" fill="hold"/>
                                        <p:tgtEl>
                                          <p:spTgt spid="56"/>
                                        </p:tgtEl>
                                        <p:attrNameLst>
                                          <p:attrName>ppt_w</p:attrName>
                                        </p:attrNameLst>
                                      </p:cBhvr>
                                      <p:tavLst>
                                        <p:tav tm="0">
                                          <p:val>
                                            <p:fltVal val="0"/>
                                          </p:val>
                                        </p:tav>
                                        <p:tav tm="100000">
                                          <p:val>
                                            <p:strVal val="#ppt_w"/>
                                          </p:val>
                                        </p:tav>
                                      </p:tavLst>
                                    </p:anim>
                                    <p:anim calcmode="lin" valueType="num">
                                      <p:cBhvr>
                                        <p:cTn id="74" dur="500" fill="hold"/>
                                        <p:tgtEl>
                                          <p:spTgt spid="56"/>
                                        </p:tgtEl>
                                        <p:attrNameLst>
                                          <p:attrName>ppt_h</p:attrName>
                                        </p:attrNameLst>
                                      </p:cBhvr>
                                      <p:tavLst>
                                        <p:tav tm="0">
                                          <p:val>
                                            <p:fltVal val="0"/>
                                          </p:val>
                                        </p:tav>
                                        <p:tav tm="100000">
                                          <p:val>
                                            <p:strVal val="#ppt_h"/>
                                          </p:val>
                                        </p:tav>
                                      </p:tavLst>
                                    </p:anim>
                                    <p:animEffect transition="in" filter="fade">
                                      <p:cBhvr>
                                        <p:cTn id="75" dur="500"/>
                                        <p:tgtEl>
                                          <p:spTgt spid="56"/>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 calcmode="lin" valueType="num">
                                      <p:cBhvr>
                                        <p:cTn id="78" dur="500" fill="hold"/>
                                        <p:tgtEl>
                                          <p:spTgt spid="58"/>
                                        </p:tgtEl>
                                        <p:attrNameLst>
                                          <p:attrName>ppt_w</p:attrName>
                                        </p:attrNameLst>
                                      </p:cBhvr>
                                      <p:tavLst>
                                        <p:tav tm="0">
                                          <p:val>
                                            <p:fltVal val="0"/>
                                          </p:val>
                                        </p:tav>
                                        <p:tav tm="100000">
                                          <p:val>
                                            <p:strVal val="#ppt_w"/>
                                          </p:val>
                                        </p:tav>
                                      </p:tavLst>
                                    </p:anim>
                                    <p:anim calcmode="lin" valueType="num">
                                      <p:cBhvr>
                                        <p:cTn id="79" dur="500" fill="hold"/>
                                        <p:tgtEl>
                                          <p:spTgt spid="58"/>
                                        </p:tgtEl>
                                        <p:attrNameLst>
                                          <p:attrName>ppt_h</p:attrName>
                                        </p:attrNameLst>
                                      </p:cBhvr>
                                      <p:tavLst>
                                        <p:tav tm="0">
                                          <p:val>
                                            <p:fltVal val="0"/>
                                          </p:val>
                                        </p:tav>
                                        <p:tav tm="100000">
                                          <p:val>
                                            <p:strVal val="#ppt_h"/>
                                          </p:val>
                                        </p:tav>
                                      </p:tavLst>
                                    </p:anim>
                                    <p:animEffect transition="in" filter="fade">
                                      <p:cBhvr>
                                        <p:cTn id="80" dur="500"/>
                                        <p:tgtEl>
                                          <p:spTgt spid="58"/>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59"/>
                                        </p:tgtEl>
                                        <p:attrNameLst>
                                          <p:attrName>style.visibility</p:attrName>
                                        </p:attrNameLst>
                                      </p:cBhvr>
                                      <p:to>
                                        <p:strVal val="visible"/>
                                      </p:to>
                                    </p:set>
                                    <p:anim calcmode="lin" valueType="num">
                                      <p:cBhvr>
                                        <p:cTn id="83" dur="500" fill="hold"/>
                                        <p:tgtEl>
                                          <p:spTgt spid="59"/>
                                        </p:tgtEl>
                                        <p:attrNameLst>
                                          <p:attrName>ppt_w</p:attrName>
                                        </p:attrNameLst>
                                      </p:cBhvr>
                                      <p:tavLst>
                                        <p:tav tm="0">
                                          <p:val>
                                            <p:fltVal val="0"/>
                                          </p:val>
                                        </p:tav>
                                        <p:tav tm="100000">
                                          <p:val>
                                            <p:strVal val="#ppt_w"/>
                                          </p:val>
                                        </p:tav>
                                      </p:tavLst>
                                    </p:anim>
                                    <p:anim calcmode="lin" valueType="num">
                                      <p:cBhvr>
                                        <p:cTn id="84" dur="500" fill="hold"/>
                                        <p:tgtEl>
                                          <p:spTgt spid="59"/>
                                        </p:tgtEl>
                                        <p:attrNameLst>
                                          <p:attrName>ppt_h</p:attrName>
                                        </p:attrNameLst>
                                      </p:cBhvr>
                                      <p:tavLst>
                                        <p:tav tm="0">
                                          <p:val>
                                            <p:fltVal val="0"/>
                                          </p:val>
                                        </p:tav>
                                        <p:tav tm="100000">
                                          <p:val>
                                            <p:strVal val="#ppt_h"/>
                                          </p:val>
                                        </p:tav>
                                      </p:tavLst>
                                    </p:anim>
                                    <p:animEffect transition="in" filter="fade">
                                      <p:cBhvr>
                                        <p:cTn id="85" dur="500"/>
                                        <p:tgtEl>
                                          <p:spTgt spid="59"/>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61"/>
                                        </p:tgtEl>
                                        <p:attrNameLst>
                                          <p:attrName>style.visibility</p:attrName>
                                        </p:attrNameLst>
                                      </p:cBhvr>
                                      <p:to>
                                        <p:strVal val="visible"/>
                                      </p:to>
                                    </p:set>
                                    <p:anim calcmode="lin" valueType="num">
                                      <p:cBhvr>
                                        <p:cTn id="88" dur="500" fill="hold"/>
                                        <p:tgtEl>
                                          <p:spTgt spid="61"/>
                                        </p:tgtEl>
                                        <p:attrNameLst>
                                          <p:attrName>ppt_w</p:attrName>
                                        </p:attrNameLst>
                                      </p:cBhvr>
                                      <p:tavLst>
                                        <p:tav tm="0">
                                          <p:val>
                                            <p:fltVal val="0"/>
                                          </p:val>
                                        </p:tav>
                                        <p:tav tm="100000">
                                          <p:val>
                                            <p:strVal val="#ppt_w"/>
                                          </p:val>
                                        </p:tav>
                                      </p:tavLst>
                                    </p:anim>
                                    <p:anim calcmode="lin" valueType="num">
                                      <p:cBhvr>
                                        <p:cTn id="89" dur="500" fill="hold"/>
                                        <p:tgtEl>
                                          <p:spTgt spid="61"/>
                                        </p:tgtEl>
                                        <p:attrNameLst>
                                          <p:attrName>ppt_h</p:attrName>
                                        </p:attrNameLst>
                                      </p:cBhvr>
                                      <p:tavLst>
                                        <p:tav tm="0">
                                          <p:val>
                                            <p:fltVal val="0"/>
                                          </p:val>
                                        </p:tav>
                                        <p:tav tm="100000">
                                          <p:val>
                                            <p:strVal val="#ppt_h"/>
                                          </p:val>
                                        </p:tav>
                                      </p:tavLst>
                                    </p:anim>
                                    <p:animEffect transition="in" filter="fade">
                                      <p:cBhvr>
                                        <p:cTn id="90" dur="500"/>
                                        <p:tgtEl>
                                          <p:spTgt spid="61"/>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62"/>
                                        </p:tgtEl>
                                        <p:attrNameLst>
                                          <p:attrName>style.visibility</p:attrName>
                                        </p:attrNameLst>
                                      </p:cBhvr>
                                      <p:to>
                                        <p:strVal val="visible"/>
                                      </p:to>
                                    </p:set>
                                    <p:anim calcmode="lin" valueType="num">
                                      <p:cBhvr>
                                        <p:cTn id="93" dur="500" fill="hold"/>
                                        <p:tgtEl>
                                          <p:spTgt spid="62"/>
                                        </p:tgtEl>
                                        <p:attrNameLst>
                                          <p:attrName>ppt_w</p:attrName>
                                        </p:attrNameLst>
                                      </p:cBhvr>
                                      <p:tavLst>
                                        <p:tav tm="0">
                                          <p:val>
                                            <p:fltVal val="0"/>
                                          </p:val>
                                        </p:tav>
                                        <p:tav tm="100000">
                                          <p:val>
                                            <p:strVal val="#ppt_w"/>
                                          </p:val>
                                        </p:tav>
                                      </p:tavLst>
                                    </p:anim>
                                    <p:anim calcmode="lin" valueType="num">
                                      <p:cBhvr>
                                        <p:cTn id="94" dur="500" fill="hold"/>
                                        <p:tgtEl>
                                          <p:spTgt spid="62"/>
                                        </p:tgtEl>
                                        <p:attrNameLst>
                                          <p:attrName>ppt_h</p:attrName>
                                        </p:attrNameLst>
                                      </p:cBhvr>
                                      <p:tavLst>
                                        <p:tav tm="0">
                                          <p:val>
                                            <p:fltVal val="0"/>
                                          </p:val>
                                        </p:tav>
                                        <p:tav tm="100000">
                                          <p:val>
                                            <p:strVal val="#ppt_h"/>
                                          </p:val>
                                        </p:tav>
                                      </p:tavLst>
                                    </p:anim>
                                    <p:animEffect transition="in" filter="fade">
                                      <p:cBhvr>
                                        <p:cTn id="95" dur="500"/>
                                        <p:tgtEl>
                                          <p:spTgt spid="62"/>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64"/>
                                        </p:tgtEl>
                                        <p:attrNameLst>
                                          <p:attrName>style.visibility</p:attrName>
                                        </p:attrNameLst>
                                      </p:cBhvr>
                                      <p:to>
                                        <p:strVal val="visible"/>
                                      </p:to>
                                    </p:set>
                                    <p:anim calcmode="lin" valueType="num">
                                      <p:cBhvr>
                                        <p:cTn id="98" dur="500" fill="hold"/>
                                        <p:tgtEl>
                                          <p:spTgt spid="64"/>
                                        </p:tgtEl>
                                        <p:attrNameLst>
                                          <p:attrName>ppt_w</p:attrName>
                                        </p:attrNameLst>
                                      </p:cBhvr>
                                      <p:tavLst>
                                        <p:tav tm="0">
                                          <p:val>
                                            <p:fltVal val="0"/>
                                          </p:val>
                                        </p:tav>
                                        <p:tav tm="100000">
                                          <p:val>
                                            <p:strVal val="#ppt_w"/>
                                          </p:val>
                                        </p:tav>
                                      </p:tavLst>
                                    </p:anim>
                                    <p:anim calcmode="lin" valueType="num">
                                      <p:cBhvr>
                                        <p:cTn id="99" dur="500" fill="hold"/>
                                        <p:tgtEl>
                                          <p:spTgt spid="64"/>
                                        </p:tgtEl>
                                        <p:attrNameLst>
                                          <p:attrName>ppt_h</p:attrName>
                                        </p:attrNameLst>
                                      </p:cBhvr>
                                      <p:tavLst>
                                        <p:tav tm="0">
                                          <p:val>
                                            <p:fltVal val="0"/>
                                          </p:val>
                                        </p:tav>
                                        <p:tav tm="100000">
                                          <p:val>
                                            <p:strVal val="#ppt_h"/>
                                          </p:val>
                                        </p:tav>
                                      </p:tavLst>
                                    </p:anim>
                                    <p:animEffect transition="in" filter="fade">
                                      <p:cBhvr>
                                        <p:cTn id="100" dur="500"/>
                                        <p:tgtEl>
                                          <p:spTgt spid="64"/>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65"/>
                                        </p:tgtEl>
                                        <p:attrNameLst>
                                          <p:attrName>style.visibility</p:attrName>
                                        </p:attrNameLst>
                                      </p:cBhvr>
                                      <p:to>
                                        <p:strVal val="visible"/>
                                      </p:to>
                                    </p:set>
                                    <p:anim calcmode="lin" valueType="num">
                                      <p:cBhvr>
                                        <p:cTn id="103" dur="500" fill="hold"/>
                                        <p:tgtEl>
                                          <p:spTgt spid="65"/>
                                        </p:tgtEl>
                                        <p:attrNameLst>
                                          <p:attrName>ppt_w</p:attrName>
                                        </p:attrNameLst>
                                      </p:cBhvr>
                                      <p:tavLst>
                                        <p:tav tm="0">
                                          <p:val>
                                            <p:fltVal val="0"/>
                                          </p:val>
                                        </p:tav>
                                        <p:tav tm="100000">
                                          <p:val>
                                            <p:strVal val="#ppt_w"/>
                                          </p:val>
                                        </p:tav>
                                      </p:tavLst>
                                    </p:anim>
                                    <p:anim calcmode="lin" valueType="num">
                                      <p:cBhvr>
                                        <p:cTn id="104" dur="500" fill="hold"/>
                                        <p:tgtEl>
                                          <p:spTgt spid="65"/>
                                        </p:tgtEl>
                                        <p:attrNameLst>
                                          <p:attrName>ppt_h</p:attrName>
                                        </p:attrNameLst>
                                      </p:cBhvr>
                                      <p:tavLst>
                                        <p:tav tm="0">
                                          <p:val>
                                            <p:fltVal val="0"/>
                                          </p:val>
                                        </p:tav>
                                        <p:tav tm="100000">
                                          <p:val>
                                            <p:strVal val="#ppt_h"/>
                                          </p:val>
                                        </p:tav>
                                      </p:tavLst>
                                    </p:anim>
                                    <p:animEffect transition="in" filter="fade">
                                      <p:cBhvr>
                                        <p:cTn id="105" dur="500"/>
                                        <p:tgtEl>
                                          <p:spTgt spid="65"/>
                                        </p:tgtEl>
                                      </p:cBhvr>
                                    </p:animEffect>
                                  </p:childTnLst>
                                </p:cTn>
                              </p:par>
                              <p:par>
                                <p:cTn id="106" presetID="53" presetClass="entr" presetSubtype="16" fill="hold" grpId="0" nodeType="withEffect">
                                  <p:stCondLst>
                                    <p:cond delay="0"/>
                                  </p:stCondLst>
                                  <p:childTnLst>
                                    <p:set>
                                      <p:cBhvr>
                                        <p:cTn id="107" dur="1" fill="hold">
                                          <p:stCondLst>
                                            <p:cond delay="0"/>
                                          </p:stCondLst>
                                        </p:cTn>
                                        <p:tgtEl>
                                          <p:spTgt spid="67"/>
                                        </p:tgtEl>
                                        <p:attrNameLst>
                                          <p:attrName>style.visibility</p:attrName>
                                        </p:attrNameLst>
                                      </p:cBhvr>
                                      <p:to>
                                        <p:strVal val="visible"/>
                                      </p:to>
                                    </p:set>
                                    <p:anim calcmode="lin" valueType="num">
                                      <p:cBhvr>
                                        <p:cTn id="108" dur="500" fill="hold"/>
                                        <p:tgtEl>
                                          <p:spTgt spid="67"/>
                                        </p:tgtEl>
                                        <p:attrNameLst>
                                          <p:attrName>ppt_w</p:attrName>
                                        </p:attrNameLst>
                                      </p:cBhvr>
                                      <p:tavLst>
                                        <p:tav tm="0">
                                          <p:val>
                                            <p:fltVal val="0"/>
                                          </p:val>
                                        </p:tav>
                                        <p:tav tm="100000">
                                          <p:val>
                                            <p:strVal val="#ppt_w"/>
                                          </p:val>
                                        </p:tav>
                                      </p:tavLst>
                                    </p:anim>
                                    <p:anim calcmode="lin" valueType="num">
                                      <p:cBhvr>
                                        <p:cTn id="109" dur="500" fill="hold"/>
                                        <p:tgtEl>
                                          <p:spTgt spid="67"/>
                                        </p:tgtEl>
                                        <p:attrNameLst>
                                          <p:attrName>ppt_h</p:attrName>
                                        </p:attrNameLst>
                                      </p:cBhvr>
                                      <p:tavLst>
                                        <p:tav tm="0">
                                          <p:val>
                                            <p:fltVal val="0"/>
                                          </p:val>
                                        </p:tav>
                                        <p:tav tm="100000">
                                          <p:val>
                                            <p:strVal val="#ppt_h"/>
                                          </p:val>
                                        </p:tav>
                                      </p:tavLst>
                                    </p:anim>
                                    <p:animEffect transition="in" filter="fade">
                                      <p:cBhvr>
                                        <p:cTn id="110" dur="500"/>
                                        <p:tgtEl>
                                          <p:spTgt spid="67"/>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68"/>
                                        </p:tgtEl>
                                        <p:attrNameLst>
                                          <p:attrName>style.visibility</p:attrName>
                                        </p:attrNameLst>
                                      </p:cBhvr>
                                      <p:to>
                                        <p:strVal val="visible"/>
                                      </p:to>
                                    </p:set>
                                    <p:anim calcmode="lin" valueType="num">
                                      <p:cBhvr>
                                        <p:cTn id="113" dur="500" fill="hold"/>
                                        <p:tgtEl>
                                          <p:spTgt spid="68"/>
                                        </p:tgtEl>
                                        <p:attrNameLst>
                                          <p:attrName>ppt_w</p:attrName>
                                        </p:attrNameLst>
                                      </p:cBhvr>
                                      <p:tavLst>
                                        <p:tav tm="0">
                                          <p:val>
                                            <p:fltVal val="0"/>
                                          </p:val>
                                        </p:tav>
                                        <p:tav tm="100000">
                                          <p:val>
                                            <p:strVal val="#ppt_w"/>
                                          </p:val>
                                        </p:tav>
                                      </p:tavLst>
                                    </p:anim>
                                    <p:anim calcmode="lin" valueType="num">
                                      <p:cBhvr>
                                        <p:cTn id="114" dur="500" fill="hold"/>
                                        <p:tgtEl>
                                          <p:spTgt spid="68"/>
                                        </p:tgtEl>
                                        <p:attrNameLst>
                                          <p:attrName>ppt_h</p:attrName>
                                        </p:attrNameLst>
                                      </p:cBhvr>
                                      <p:tavLst>
                                        <p:tav tm="0">
                                          <p:val>
                                            <p:fltVal val="0"/>
                                          </p:val>
                                        </p:tav>
                                        <p:tav tm="100000">
                                          <p:val>
                                            <p:strVal val="#ppt_h"/>
                                          </p:val>
                                        </p:tav>
                                      </p:tavLst>
                                    </p:anim>
                                    <p:animEffect transition="in" filter="fade">
                                      <p:cBhvr>
                                        <p:cTn id="115" dur="500"/>
                                        <p:tgtEl>
                                          <p:spTgt spid="68"/>
                                        </p:tgtEl>
                                      </p:cBhvr>
                                    </p:animEffect>
                                  </p:childTnLst>
                                </p:cTn>
                              </p:par>
                              <p:par>
                                <p:cTn id="116" presetID="53" presetClass="entr" presetSubtype="16" fill="hold" grpId="0" nodeType="withEffect">
                                  <p:stCondLst>
                                    <p:cond delay="0"/>
                                  </p:stCondLst>
                                  <p:childTnLst>
                                    <p:set>
                                      <p:cBhvr>
                                        <p:cTn id="117" dur="1" fill="hold">
                                          <p:stCondLst>
                                            <p:cond delay="0"/>
                                          </p:stCondLst>
                                        </p:cTn>
                                        <p:tgtEl>
                                          <p:spTgt spid="70"/>
                                        </p:tgtEl>
                                        <p:attrNameLst>
                                          <p:attrName>style.visibility</p:attrName>
                                        </p:attrNameLst>
                                      </p:cBhvr>
                                      <p:to>
                                        <p:strVal val="visible"/>
                                      </p:to>
                                    </p:set>
                                    <p:anim calcmode="lin" valueType="num">
                                      <p:cBhvr>
                                        <p:cTn id="118" dur="500" fill="hold"/>
                                        <p:tgtEl>
                                          <p:spTgt spid="70"/>
                                        </p:tgtEl>
                                        <p:attrNameLst>
                                          <p:attrName>ppt_w</p:attrName>
                                        </p:attrNameLst>
                                      </p:cBhvr>
                                      <p:tavLst>
                                        <p:tav tm="0">
                                          <p:val>
                                            <p:fltVal val="0"/>
                                          </p:val>
                                        </p:tav>
                                        <p:tav tm="100000">
                                          <p:val>
                                            <p:strVal val="#ppt_w"/>
                                          </p:val>
                                        </p:tav>
                                      </p:tavLst>
                                    </p:anim>
                                    <p:anim calcmode="lin" valueType="num">
                                      <p:cBhvr>
                                        <p:cTn id="119" dur="500" fill="hold"/>
                                        <p:tgtEl>
                                          <p:spTgt spid="70"/>
                                        </p:tgtEl>
                                        <p:attrNameLst>
                                          <p:attrName>ppt_h</p:attrName>
                                        </p:attrNameLst>
                                      </p:cBhvr>
                                      <p:tavLst>
                                        <p:tav tm="0">
                                          <p:val>
                                            <p:fltVal val="0"/>
                                          </p:val>
                                        </p:tav>
                                        <p:tav tm="100000">
                                          <p:val>
                                            <p:strVal val="#ppt_h"/>
                                          </p:val>
                                        </p:tav>
                                      </p:tavLst>
                                    </p:anim>
                                    <p:animEffect transition="in" filter="fade">
                                      <p:cBhvr>
                                        <p:cTn id="120" dur="500"/>
                                        <p:tgtEl>
                                          <p:spTgt spid="70"/>
                                        </p:tgtEl>
                                      </p:cBhvr>
                                    </p:animEffect>
                                  </p:childTnLst>
                                </p:cTn>
                              </p:par>
                              <p:par>
                                <p:cTn id="121" presetID="53" presetClass="entr" presetSubtype="16" fill="hold" grpId="0" nodeType="withEffect">
                                  <p:stCondLst>
                                    <p:cond delay="0"/>
                                  </p:stCondLst>
                                  <p:childTnLst>
                                    <p:set>
                                      <p:cBhvr>
                                        <p:cTn id="122" dur="1" fill="hold">
                                          <p:stCondLst>
                                            <p:cond delay="0"/>
                                          </p:stCondLst>
                                        </p:cTn>
                                        <p:tgtEl>
                                          <p:spTgt spid="71"/>
                                        </p:tgtEl>
                                        <p:attrNameLst>
                                          <p:attrName>style.visibility</p:attrName>
                                        </p:attrNameLst>
                                      </p:cBhvr>
                                      <p:to>
                                        <p:strVal val="visible"/>
                                      </p:to>
                                    </p:set>
                                    <p:anim calcmode="lin" valueType="num">
                                      <p:cBhvr>
                                        <p:cTn id="123" dur="500" fill="hold"/>
                                        <p:tgtEl>
                                          <p:spTgt spid="71"/>
                                        </p:tgtEl>
                                        <p:attrNameLst>
                                          <p:attrName>ppt_w</p:attrName>
                                        </p:attrNameLst>
                                      </p:cBhvr>
                                      <p:tavLst>
                                        <p:tav tm="0">
                                          <p:val>
                                            <p:fltVal val="0"/>
                                          </p:val>
                                        </p:tav>
                                        <p:tav tm="100000">
                                          <p:val>
                                            <p:strVal val="#ppt_w"/>
                                          </p:val>
                                        </p:tav>
                                      </p:tavLst>
                                    </p:anim>
                                    <p:anim calcmode="lin" valueType="num">
                                      <p:cBhvr>
                                        <p:cTn id="124" dur="500" fill="hold"/>
                                        <p:tgtEl>
                                          <p:spTgt spid="71"/>
                                        </p:tgtEl>
                                        <p:attrNameLst>
                                          <p:attrName>ppt_h</p:attrName>
                                        </p:attrNameLst>
                                      </p:cBhvr>
                                      <p:tavLst>
                                        <p:tav tm="0">
                                          <p:val>
                                            <p:fltVal val="0"/>
                                          </p:val>
                                        </p:tav>
                                        <p:tav tm="100000">
                                          <p:val>
                                            <p:strVal val="#ppt_h"/>
                                          </p:val>
                                        </p:tav>
                                      </p:tavLst>
                                    </p:anim>
                                    <p:animEffect transition="in" filter="fade">
                                      <p:cBhvr>
                                        <p:cTn id="125" dur="500"/>
                                        <p:tgtEl>
                                          <p:spTgt spid="71"/>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73"/>
                                        </p:tgtEl>
                                        <p:attrNameLst>
                                          <p:attrName>style.visibility</p:attrName>
                                        </p:attrNameLst>
                                      </p:cBhvr>
                                      <p:to>
                                        <p:strVal val="visible"/>
                                      </p:to>
                                    </p:set>
                                    <p:anim calcmode="lin" valueType="num">
                                      <p:cBhvr>
                                        <p:cTn id="128" dur="500" fill="hold"/>
                                        <p:tgtEl>
                                          <p:spTgt spid="73"/>
                                        </p:tgtEl>
                                        <p:attrNameLst>
                                          <p:attrName>ppt_w</p:attrName>
                                        </p:attrNameLst>
                                      </p:cBhvr>
                                      <p:tavLst>
                                        <p:tav tm="0">
                                          <p:val>
                                            <p:fltVal val="0"/>
                                          </p:val>
                                        </p:tav>
                                        <p:tav tm="100000">
                                          <p:val>
                                            <p:strVal val="#ppt_w"/>
                                          </p:val>
                                        </p:tav>
                                      </p:tavLst>
                                    </p:anim>
                                    <p:anim calcmode="lin" valueType="num">
                                      <p:cBhvr>
                                        <p:cTn id="129" dur="500" fill="hold"/>
                                        <p:tgtEl>
                                          <p:spTgt spid="73"/>
                                        </p:tgtEl>
                                        <p:attrNameLst>
                                          <p:attrName>ppt_h</p:attrName>
                                        </p:attrNameLst>
                                      </p:cBhvr>
                                      <p:tavLst>
                                        <p:tav tm="0">
                                          <p:val>
                                            <p:fltVal val="0"/>
                                          </p:val>
                                        </p:tav>
                                        <p:tav tm="100000">
                                          <p:val>
                                            <p:strVal val="#ppt_h"/>
                                          </p:val>
                                        </p:tav>
                                      </p:tavLst>
                                    </p:anim>
                                    <p:animEffect transition="in" filter="fade">
                                      <p:cBhvr>
                                        <p:cTn id="130" dur="500"/>
                                        <p:tgtEl>
                                          <p:spTgt spid="73"/>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74"/>
                                        </p:tgtEl>
                                        <p:attrNameLst>
                                          <p:attrName>style.visibility</p:attrName>
                                        </p:attrNameLst>
                                      </p:cBhvr>
                                      <p:to>
                                        <p:strVal val="visible"/>
                                      </p:to>
                                    </p:set>
                                    <p:anim calcmode="lin" valueType="num">
                                      <p:cBhvr>
                                        <p:cTn id="133" dur="500" fill="hold"/>
                                        <p:tgtEl>
                                          <p:spTgt spid="74"/>
                                        </p:tgtEl>
                                        <p:attrNameLst>
                                          <p:attrName>ppt_w</p:attrName>
                                        </p:attrNameLst>
                                      </p:cBhvr>
                                      <p:tavLst>
                                        <p:tav tm="0">
                                          <p:val>
                                            <p:fltVal val="0"/>
                                          </p:val>
                                        </p:tav>
                                        <p:tav tm="100000">
                                          <p:val>
                                            <p:strVal val="#ppt_w"/>
                                          </p:val>
                                        </p:tav>
                                      </p:tavLst>
                                    </p:anim>
                                    <p:anim calcmode="lin" valueType="num">
                                      <p:cBhvr>
                                        <p:cTn id="134" dur="500" fill="hold"/>
                                        <p:tgtEl>
                                          <p:spTgt spid="74"/>
                                        </p:tgtEl>
                                        <p:attrNameLst>
                                          <p:attrName>ppt_h</p:attrName>
                                        </p:attrNameLst>
                                      </p:cBhvr>
                                      <p:tavLst>
                                        <p:tav tm="0">
                                          <p:val>
                                            <p:fltVal val="0"/>
                                          </p:val>
                                        </p:tav>
                                        <p:tav tm="100000">
                                          <p:val>
                                            <p:strVal val="#ppt_h"/>
                                          </p:val>
                                        </p:tav>
                                      </p:tavLst>
                                    </p:anim>
                                    <p:animEffect transition="in" filter="fade">
                                      <p:cBhvr>
                                        <p:cTn id="135"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43" grpId="0" animBg="1"/>
      <p:bldP spid="44" grpId="0" animBg="1"/>
      <p:bldP spid="46" grpId="0" animBg="1"/>
      <p:bldP spid="47" grpId="0" animBg="1"/>
      <p:bldP spid="49" grpId="0" animBg="1"/>
      <p:bldP spid="50" grpId="0" animBg="1"/>
      <p:bldP spid="52" grpId="0" animBg="1"/>
      <p:bldP spid="53" grpId="0" animBg="1"/>
      <p:bldP spid="55" grpId="0" animBg="1"/>
      <p:bldP spid="56" grpId="0" animBg="1"/>
      <p:bldP spid="58" grpId="0" animBg="1"/>
      <p:bldP spid="59" grpId="0" animBg="1"/>
      <p:bldP spid="61" grpId="0" animBg="1"/>
      <p:bldP spid="62" grpId="0" animBg="1"/>
      <p:bldP spid="64" grpId="0" animBg="1"/>
      <p:bldP spid="65" grpId="0" animBg="1"/>
      <p:bldP spid="67" grpId="0" animBg="1"/>
      <p:bldP spid="68" grpId="0" animBg="1"/>
      <p:bldP spid="70" grpId="0" animBg="1"/>
      <p:bldP spid="71" grpId="0" animBg="1"/>
      <p:bldP spid="73" grpId="0" animBg="1"/>
      <p:bldP spid="7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971997" y="1191902"/>
            <a:ext cx="7200002" cy="650947"/>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对</a:t>
            </a:r>
            <a:r>
              <a:rPr lang="zh-CN" altLang="en-US" sz="1400" dirty="0">
                <a:solidFill>
                  <a:srgbClr val="000000"/>
                </a:solidFill>
                <a:latin typeface="微软雅黑" panose="020B0503020204020204" pitchFamily="34" charset="-122"/>
                <a:ea typeface="微软雅黑" panose="020B0503020204020204" pitchFamily="34" charset="-122"/>
              </a:rPr>
              <a:t>食品进行抽样检验，应当按照食品安全标准、注册或者备案的特殊食品的产品技术要求以及国家有关规定确定的检验项目和检验方法进行。</a:t>
            </a:r>
          </a:p>
        </p:txBody>
      </p:sp>
      <p:sp>
        <p:nvSpPr>
          <p:cNvPr id="19" name="Pentagon 35"/>
          <p:cNvSpPr/>
          <p:nvPr/>
        </p:nvSpPr>
        <p:spPr>
          <a:xfrm>
            <a:off x="971998" y="1119893"/>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第四十条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971998" y="2000871"/>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971997" y="2288904"/>
            <a:ext cx="4392092" cy="2105192"/>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对</a:t>
            </a:r>
            <a:r>
              <a:rPr lang="zh-CN" altLang="en-US" sz="1400" dirty="0">
                <a:solidFill>
                  <a:srgbClr val="000000"/>
                </a:solidFill>
                <a:latin typeface="微软雅黑" panose="020B0503020204020204" pitchFamily="34" charset="-122"/>
                <a:ea typeface="微软雅黑" panose="020B0503020204020204" pitchFamily="34" charset="-122"/>
              </a:rPr>
              <a:t>可能掺杂掺假的食品，按照现有食品安全标准规定的检验项目和检验方法以及依照食品安全法第一百一十一条和本条例第六十三条规定制定的检验项目和检验方法无法检验的，国务院食品安全监督管理部门可以制定补充检验项目和检验方法，用于对食品的抽样检验、食品安全案件调查处理和食品安全事故处置。</a:t>
            </a:r>
          </a:p>
        </p:txBody>
      </p:sp>
      <p:sp>
        <p:nvSpPr>
          <p:cNvPr id="13" name="Pentagon 35"/>
          <p:cNvSpPr/>
          <p:nvPr/>
        </p:nvSpPr>
        <p:spPr>
          <a:xfrm>
            <a:off x="971998" y="2216895"/>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第四十一条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65865" y="2114550"/>
            <a:ext cx="2591886" cy="2411713"/>
          </a:xfrm>
          <a:prstGeom prst="rect">
            <a:avLst/>
          </a:prstGeom>
        </p:spPr>
      </p:pic>
      <p:pic>
        <p:nvPicPr>
          <p:cNvPr id="8" name="图片 7"/>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9" name="圆角矩形 8"/>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食品检验</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66780248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slide(fromLef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slide(fromLeft)">
                                      <p:cBhvr>
                                        <p:cTn id="21" dur="500"/>
                                        <p:tgtEl>
                                          <p:spTgt spid="13"/>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31" presetClass="entr" presetSubtype="0"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1000" fill="hold"/>
                                        <p:tgtEl>
                                          <p:spTgt spid="17"/>
                                        </p:tgtEl>
                                        <p:attrNameLst>
                                          <p:attrName>ppt_w</p:attrName>
                                        </p:attrNameLst>
                                      </p:cBhvr>
                                      <p:tavLst>
                                        <p:tav tm="0">
                                          <p:val>
                                            <p:fltVal val="0"/>
                                          </p:val>
                                        </p:tav>
                                        <p:tav tm="100000">
                                          <p:val>
                                            <p:strVal val="#ppt_w"/>
                                          </p:val>
                                        </p:tav>
                                      </p:tavLst>
                                    </p:anim>
                                    <p:anim calcmode="lin" valueType="num">
                                      <p:cBhvr>
                                        <p:cTn id="30" dur="1000" fill="hold"/>
                                        <p:tgtEl>
                                          <p:spTgt spid="17"/>
                                        </p:tgtEl>
                                        <p:attrNameLst>
                                          <p:attrName>ppt_h</p:attrName>
                                        </p:attrNameLst>
                                      </p:cBhvr>
                                      <p:tavLst>
                                        <p:tav tm="0">
                                          <p:val>
                                            <p:fltVal val="0"/>
                                          </p:val>
                                        </p:tav>
                                        <p:tav tm="100000">
                                          <p:val>
                                            <p:strVal val="#ppt_h"/>
                                          </p:val>
                                        </p:tav>
                                      </p:tavLst>
                                    </p:anim>
                                    <p:anim calcmode="lin" valueType="num">
                                      <p:cBhvr>
                                        <p:cTn id="31" dur="1000" fill="hold"/>
                                        <p:tgtEl>
                                          <p:spTgt spid="17"/>
                                        </p:tgtEl>
                                        <p:attrNameLst>
                                          <p:attrName>style.rotation</p:attrName>
                                        </p:attrNameLst>
                                      </p:cBhvr>
                                      <p:tavLst>
                                        <p:tav tm="0">
                                          <p:val>
                                            <p:fltVal val="90"/>
                                          </p:val>
                                        </p:tav>
                                        <p:tav tm="100000">
                                          <p:val>
                                            <p:fltVal val="0"/>
                                          </p:val>
                                        </p:tav>
                                      </p:tavLst>
                                    </p:anim>
                                    <p:animEffect transition="in" filter="fade">
                                      <p:cBhvr>
                                        <p:cTn id="32"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12" grpId="0"/>
      <p:bldP spid="1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971997" y="1537081"/>
            <a:ext cx="7200002" cy="1361911"/>
          </a:xfrm>
          <a:prstGeom prst="rect">
            <a:avLst/>
          </a:prstGeom>
        </p:spPr>
        <p:txBody>
          <a:bodyPr wrap="square" lIns="68580" tIns="34290" rIns="68580" bIns="34290">
            <a:spAutoFit/>
          </a:bodyPr>
          <a:lstStyle/>
          <a:p>
            <a:pPr marL="285743" indent="-285743" defTabSz="914378">
              <a:lnSpc>
                <a:spcPct val="150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依照食品安全法第八十八条的规定申请复检的，申请人应当向复检机构先行支付复检费用。复检结论表明食品不合格的，复检费用由复检申请人承担；复检结论表明食品合格的，复检费用由实施抽样检验的食品安全监督管理部门承担。</a:t>
            </a:r>
          </a:p>
          <a:p>
            <a:pPr marL="285743" indent="-285743" defTabSz="914378">
              <a:lnSpc>
                <a:spcPct val="150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复检机构无正当理由不得拒绝承担复检任务。</a:t>
            </a:r>
          </a:p>
        </p:txBody>
      </p:sp>
      <p:sp>
        <p:nvSpPr>
          <p:cNvPr id="10" name="Pentagon 35"/>
          <p:cNvSpPr/>
          <p:nvPr/>
        </p:nvSpPr>
        <p:spPr>
          <a:xfrm>
            <a:off x="971998" y="1131590"/>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第四十二条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971998" y="3049249"/>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971997" y="3376382"/>
            <a:ext cx="7200002" cy="1038746"/>
          </a:xfrm>
          <a:prstGeom prst="rect">
            <a:avLst/>
          </a:prstGeom>
        </p:spPr>
        <p:txBody>
          <a:bodyPr wrap="square" lIns="68580" tIns="34290" rIns="68580" bIns="34290">
            <a:spAutoFit/>
          </a:bodyPr>
          <a:lstStyle/>
          <a:p>
            <a:pPr defTabSz="914378">
              <a:lnSpc>
                <a:spcPct val="150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任何</a:t>
            </a:r>
            <a:r>
              <a:rPr lang="zh-CN" altLang="en-US" sz="1400" dirty="0">
                <a:solidFill>
                  <a:srgbClr val="000000"/>
                </a:solidFill>
                <a:latin typeface="微软雅黑" panose="020B0503020204020204" pitchFamily="34" charset="-122"/>
                <a:ea typeface="微软雅黑" panose="020B0503020204020204" pitchFamily="34" charset="-122"/>
              </a:rPr>
              <a:t>单位和个人不得发布未依法取得资质认定的食品检验机构出具的食品检验信息，不得利用上述检验信息对食品、食品生产经营者进行等级评定，欺骗、误导消费者。</a:t>
            </a:r>
          </a:p>
        </p:txBody>
      </p:sp>
      <p:sp>
        <p:nvSpPr>
          <p:cNvPr id="20" name="Pentagon 35"/>
          <p:cNvSpPr/>
          <p:nvPr/>
        </p:nvSpPr>
        <p:spPr>
          <a:xfrm>
            <a:off x="971998" y="3304373"/>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第四十三条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8" name="圆角矩形 7"/>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食品检验</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50392716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lide(fromLeft)">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slide(fromLeft)">
                                      <p:cBhvr>
                                        <p:cTn id="21" dur="500"/>
                                        <p:tgtEl>
                                          <p:spTgt spid="2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5" grpId="0"/>
      <p:bldP spid="2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989240"/>
            <a:ext cx="9144000" cy="2172027"/>
          </a:xfrm>
          <a:prstGeom prst="rect">
            <a:avLst/>
          </a:prstGeom>
        </p:spPr>
      </p:pic>
      <p:pic>
        <p:nvPicPr>
          <p:cNvPr id="3" name="图片 2"/>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732599" y="3191161"/>
            <a:ext cx="1676400" cy="1768184"/>
          </a:xfrm>
          <a:prstGeom prst="rect">
            <a:avLst/>
          </a:prstGeom>
        </p:spPr>
      </p:pic>
      <p:pic>
        <p:nvPicPr>
          <p:cNvPr id="6" name="图片 5"/>
          <p:cNvPicPr>
            <a:picLocks noChangeAspect="1"/>
          </p:cNvPicPr>
          <p:nvPr/>
        </p:nvPicPr>
        <p:blipFill>
          <a:blip r:embed="rId5">
            <a:extLst>
              <a:ext uri="{BEBA8EAE-BF5A-486C-A8C5-ECC9F3942E4B}">
                <a14:imgProps xmlns:a14="http://schemas.microsoft.com/office/drawing/2010/main">
                  <a14:imgLayer>
                    <a14:imgEffect>
                      <a14:brightnessContrast contrast="40000"/>
                    </a14:imgEffect>
                  </a14:imgLayer>
                </a14:imgProps>
              </a:ext>
            </a:extLst>
          </a:blip>
          <a:stretch>
            <a:fillRect/>
          </a:stretch>
        </p:blipFill>
        <p:spPr>
          <a:xfrm>
            <a:off x="7159666" y="590550"/>
            <a:ext cx="993734" cy="749873"/>
          </a:xfrm>
          <a:prstGeom prst="rect">
            <a:avLst/>
          </a:prstGeom>
        </p:spPr>
      </p:pic>
      <p:sp>
        <p:nvSpPr>
          <p:cNvPr id="7" name="文本框 11"/>
          <p:cNvSpPr txBox="1"/>
          <p:nvPr/>
        </p:nvSpPr>
        <p:spPr>
          <a:xfrm>
            <a:off x="1216798" y="1809750"/>
            <a:ext cx="6708002" cy="807913"/>
          </a:xfrm>
          <a:prstGeom prst="rect">
            <a:avLst/>
          </a:prstGeom>
          <a:noFill/>
        </p:spPr>
        <p:txBody>
          <a:bodyPr wrap="square" lIns="68580" tIns="34290" rIns="68580" bIns="34290" rtlCol="0">
            <a:spAutoFit/>
          </a:bodyPr>
          <a:lstStyle/>
          <a:p>
            <a:pPr algn="ctr" defTabSz="914378"/>
            <a:r>
              <a:rPr lang="zh-CN" altLang="en-US" sz="4800" b="1" spc="600" dirty="0">
                <a:solidFill>
                  <a:srgbClr val="E20000"/>
                </a:solidFill>
                <a:latin typeface="微软雅黑" panose="020B0503020204020204" pitchFamily="34" charset="-122"/>
                <a:ea typeface="微软雅黑" panose="020B0503020204020204" pitchFamily="34" charset="-122"/>
              </a:rPr>
              <a:t>食 品 进 出 口</a:t>
            </a:r>
          </a:p>
        </p:txBody>
      </p:sp>
      <p:sp>
        <p:nvSpPr>
          <p:cNvPr id="8" name="文本框 11"/>
          <p:cNvSpPr txBox="1"/>
          <p:nvPr/>
        </p:nvSpPr>
        <p:spPr>
          <a:xfrm>
            <a:off x="3507604" y="1047750"/>
            <a:ext cx="2133598" cy="768415"/>
          </a:xfrm>
          <a:prstGeom prst="rect">
            <a:avLst/>
          </a:prstGeom>
          <a:noFill/>
        </p:spPr>
        <p:txBody>
          <a:bodyPr wrap="square" lIns="68580" tIns="34290" rIns="68580" bIns="34290" rtlCol="0">
            <a:spAutoFit/>
          </a:bodyPr>
          <a:lstStyle/>
          <a:p>
            <a:pPr algn="ctr" defTabSz="914378">
              <a:lnSpc>
                <a:spcPct val="125000"/>
              </a:lnSpc>
            </a:pPr>
            <a:r>
              <a:rPr lang="zh-CN" altLang="en-US" sz="4000" dirty="0" smtClean="0">
                <a:solidFill>
                  <a:schemeClr val="accent1"/>
                </a:solidFill>
                <a:latin typeface="微软雅黑" panose="020B0503020204020204" pitchFamily="34" charset="-122"/>
                <a:ea typeface="微软雅黑" panose="020B0503020204020204" pitchFamily="34" charset="-122"/>
              </a:rPr>
              <a:t>第七章</a:t>
            </a:r>
            <a:endParaRPr lang="zh-CN" altLang="en-US" sz="4000" dirty="0">
              <a:solidFill>
                <a:schemeClr val="accent1"/>
              </a:solidFill>
              <a:latin typeface="微软雅黑" panose="020B0503020204020204" pitchFamily="34" charset="-122"/>
              <a:ea typeface="微软雅黑" panose="020B0503020204020204" pitchFamily="34" charset="-122"/>
            </a:endParaRPr>
          </a:p>
        </p:txBody>
      </p:sp>
      <p:sp>
        <p:nvSpPr>
          <p:cNvPr id="9" name="矩形 8"/>
          <p:cNvSpPr/>
          <p:nvPr/>
        </p:nvSpPr>
        <p:spPr>
          <a:xfrm>
            <a:off x="2683338" y="2724150"/>
            <a:ext cx="3774922" cy="338554"/>
          </a:xfrm>
          <a:prstGeom prst="rect">
            <a:avLst/>
          </a:prstGeom>
        </p:spPr>
        <p:txBody>
          <a:bodyPr wrap="square" lIns="68580" tIns="34290" rIns="68580" bIns="34290">
            <a:spAutoFit/>
          </a:bodyPr>
          <a:lstStyle/>
          <a:p>
            <a:pPr algn="ctr" defTabSz="914378">
              <a:lnSpc>
                <a:spcPct val="125000"/>
              </a:lnSpc>
              <a:buClr>
                <a:srgbClr val="E20000"/>
              </a:buClr>
            </a:pPr>
            <a:r>
              <a:rPr lang="en-US" altLang="zh-CN" sz="1400" dirty="0">
                <a:solidFill>
                  <a:srgbClr val="000000"/>
                </a:solidFill>
                <a:latin typeface="微软雅黑" panose="020B0503020204020204" pitchFamily="34" charset="-122"/>
                <a:ea typeface="微软雅黑" panose="020B0503020204020204" pitchFamily="34" charset="-122"/>
              </a:rPr>
              <a:t>《</a:t>
            </a:r>
            <a:r>
              <a:rPr lang="zh-CN" altLang="en-US" sz="1400" dirty="0">
                <a:solidFill>
                  <a:srgbClr val="000000"/>
                </a:solidFill>
                <a:latin typeface="微软雅黑" panose="020B0503020204020204" pitchFamily="34" charset="-122"/>
                <a:ea typeface="微软雅黑" panose="020B0503020204020204" pitchFamily="34" charset="-122"/>
              </a:rPr>
              <a:t>中华人民共和国食品安全法实施条例</a:t>
            </a:r>
            <a:r>
              <a:rPr lang="en-US" altLang="zh-CN" sz="1400" dirty="0">
                <a:solidFill>
                  <a:srgbClr val="000000"/>
                </a:solidFill>
                <a:latin typeface="微软雅黑" panose="020B0503020204020204" pitchFamily="34" charset="-122"/>
                <a:ea typeface="微软雅黑" panose="020B0503020204020204" pitchFamily="34" charset="-122"/>
              </a:rPr>
              <a:t>》</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4548713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2" presetClass="entr" presetSubtype="3"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par>
                          <p:cTn id="27" fill="hold">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971997" y="1191902"/>
            <a:ext cx="7200002" cy="650947"/>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进口商</a:t>
            </a:r>
            <a:r>
              <a:rPr lang="zh-CN" altLang="en-US" sz="1400" dirty="0">
                <a:solidFill>
                  <a:srgbClr val="000000"/>
                </a:solidFill>
                <a:latin typeface="微软雅黑" panose="020B0503020204020204" pitchFamily="34" charset="-122"/>
                <a:ea typeface="微软雅黑" panose="020B0503020204020204" pitchFamily="34" charset="-122"/>
              </a:rPr>
              <a:t>进口食品、食品添加剂，应当按照规定向出入境检验检疫机构报检，如实申报产品相关信息，并随附法律、行政法规规定的合格证明材料。</a:t>
            </a:r>
          </a:p>
        </p:txBody>
      </p:sp>
      <p:sp>
        <p:nvSpPr>
          <p:cNvPr id="19" name="Pentagon 35"/>
          <p:cNvSpPr/>
          <p:nvPr/>
        </p:nvSpPr>
        <p:spPr>
          <a:xfrm>
            <a:off x="971998" y="1119893"/>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第四十四条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4" name="直接连接符 13"/>
          <p:cNvCxnSpPr/>
          <p:nvPr/>
        </p:nvCxnSpPr>
        <p:spPr>
          <a:xfrm>
            <a:off x="971998" y="2000871"/>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971997" y="2285362"/>
            <a:ext cx="7200002" cy="941796"/>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进口</a:t>
            </a:r>
            <a:r>
              <a:rPr lang="zh-CN" altLang="en-US" sz="1400" dirty="0">
                <a:solidFill>
                  <a:srgbClr val="000000"/>
                </a:solidFill>
                <a:latin typeface="微软雅黑" panose="020B0503020204020204" pitchFamily="34" charset="-122"/>
                <a:ea typeface="微软雅黑" panose="020B0503020204020204" pitchFamily="34" charset="-122"/>
              </a:rPr>
              <a:t>食品运达口岸后，应当存放在出入境检验检疫机构指定或者认可的场所；需要移动的，应当按照出入境检验检疫机构的要求采取必要的安全防护措施。大宗散装进口食品应当在卸货口岸进行检验。</a:t>
            </a:r>
          </a:p>
        </p:txBody>
      </p:sp>
      <p:sp>
        <p:nvSpPr>
          <p:cNvPr id="10" name="Pentagon 35"/>
          <p:cNvSpPr/>
          <p:nvPr/>
        </p:nvSpPr>
        <p:spPr>
          <a:xfrm>
            <a:off x="971998" y="2213353"/>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第四十五条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971998" y="3363838"/>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971997" y="3648328"/>
            <a:ext cx="7200002" cy="650947"/>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 </a:t>
            </a:r>
            <a:r>
              <a:rPr lang="zh-CN" altLang="en-US" sz="1400" dirty="0">
                <a:solidFill>
                  <a:srgbClr val="000000"/>
                </a:solidFill>
                <a:latin typeface="微软雅黑" panose="020B0503020204020204" pitchFamily="34" charset="-122"/>
                <a:ea typeface="微软雅黑" panose="020B0503020204020204" pitchFamily="34" charset="-122"/>
              </a:rPr>
              <a:t>国家出入境检验检疫部门根据风险管理需要，可以对部分食品实行指定口岸进口。</a:t>
            </a:r>
          </a:p>
        </p:txBody>
      </p:sp>
      <p:sp>
        <p:nvSpPr>
          <p:cNvPr id="20" name="Pentagon 35"/>
          <p:cNvSpPr/>
          <p:nvPr/>
        </p:nvSpPr>
        <p:spPr>
          <a:xfrm>
            <a:off x="971998" y="3576320"/>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第四十六条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13" name="圆角矩形 12"/>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食品进出口</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02486048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slide(fromLef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slide(fromLeft)">
                                      <p:cBhvr>
                                        <p:cTn id="21" dur="500"/>
                                        <p:tgtEl>
                                          <p:spTgt spid="1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slide(fromLeft)">
                                      <p:cBhvr>
                                        <p:cTn id="35" dur="500"/>
                                        <p:tgtEl>
                                          <p:spTgt spid="20"/>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left)">
                                      <p:cBhvr>
                                        <p:cTn id="3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9" grpId="0"/>
      <p:bldP spid="10" grpId="0" animBg="1"/>
      <p:bldP spid="15" grpId="0"/>
      <p:bldP spid="2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971997" y="1537081"/>
            <a:ext cx="7200002" cy="1685077"/>
          </a:xfrm>
          <a:prstGeom prst="rect">
            <a:avLst/>
          </a:prstGeom>
        </p:spPr>
        <p:txBody>
          <a:bodyPr wrap="square" lIns="68580" tIns="34290" rIns="68580" bIns="34290">
            <a:spAutoFit/>
          </a:bodyPr>
          <a:lstStyle/>
          <a:p>
            <a:pPr marL="285743" indent="-285743" defTabSz="914378">
              <a:lnSpc>
                <a:spcPct val="12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国务院卫生行政部门依照食品安全法第九十三条的规定对境外出口商、境外生产企业或者其委托的进口商提交的相关国家（地区）标准或者国际标准进行审查，认为符合食品安全要求的，决定暂予适用并予以公布；暂予适用的标准公布前，不得进口尚无食品安全国家标准的食品。</a:t>
            </a:r>
          </a:p>
          <a:p>
            <a:pPr marL="285743" indent="-285743" defTabSz="914378">
              <a:lnSpc>
                <a:spcPct val="12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食品安全国家标准中通用标准已经涵盖的食品不属于食品安全法第九十三条规定的尚无食品安全国家标准的食品。</a:t>
            </a:r>
          </a:p>
        </p:txBody>
      </p:sp>
      <p:sp>
        <p:nvSpPr>
          <p:cNvPr id="13" name="Pentagon 35"/>
          <p:cNvSpPr/>
          <p:nvPr/>
        </p:nvSpPr>
        <p:spPr>
          <a:xfrm>
            <a:off x="971998" y="1131590"/>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第四十七条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971998" y="3335979"/>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971997" y="3620469"/>
            <a:ext cx="7200002" cy="941796"/>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进口商</a:t>
            </a:r>
            <a:r>
              <a:rPr lang="zh-CN" altLang="en-US" sz="1400" dirty="0">
                <a:solidFill>
                  <a:srgbClr val="000000"/>
                </a:solidFill>
                <a:latin typeface="微软雅黑" panose="020B0503020204020204" pitchFamily="34" charset="-122"/>
                <a:ea typeface="微软雅黑" panose="020B0503020204020204" pitchFamily="34" charset="-122"/>
              </a:rPr>
              <a:t>应当建立境外出口商、境外生产企业审核制度，重点审核境外出口商、境外生产企业制定和执行食品安全风险控制措施的情况以及向我国出口的食品是否符合食品安全法、本条例和其他有关法律、行政法规的规定以及食品安全国家标准的要求。</a:t>
            </a:r>
          </a:p>
        </p:txBody>
      </p:sp>
      <p:sp>
        <p:nvSpPr>
          <p:cNvPr id="22" name="Pentagon 35"/>
          <p:cNvSpPr/>
          <p:nvPr/>
        </p:nvSpPr>
        <p:spPr>
          <a:xfrm>
            <a:off x="971998" y="3548461"/>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第四十八条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8" name="圆角矩形 7"/>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食品进出口</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17233583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lide(fromLeft)">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500" fill="hold"/>
                                        <p:tgtEl>
                                          <p:spTgt spid="17"/>
                                        </p:tgtEl>
                                        <p:attrNameLst>
                                          <p:attrName>ppt_w</p:attrName>
                                        </p:attrNameLst>
                                      </p:cBhvr>
                                      <p:tavLst>
                                        <p:tav tm="0">
                                          <p:val>
                                            <p:fltVal val="0"/>
                                          </p:val>
                                        </p:tav>
                                        <p:tav tm="100000">
                                          <p:val>
                                            <p:strVal val="#ppt_w"/>
                                          </p:val>
                                        </p:tav>
                                      </p:tavLst>
                                    </p:anim>
                                    <p:anim calcmode="lin" valueType="num">
                                      <p:cBhvr>
                                        <p:cTn id="16" dur="500" fill="hold"/>
                                        <p:tgtEl>
                                          <p:spTgt spid="17"/>
                                        </p:tgtEl>
                                        <p:attrNameLst>
                                          <p:attrName>ppt_h</p:attrName>
                                        </p:attrNameLst>
                                      </p:cBhvr>
                                      <p:tavLst>
                                        <p:tav tm="0">
                                          <p:val>
                                            <p:fltVal val="0"/>
                                          </p:val>
                                        </p:tav>
                                        <p:tav tm="100000">
                                          <p:val>
                                            <p:strVal val="#ppt_h"/>
                                          </p:val>
                                        </p:tav>
                                      </p:tavLst>
                                    </p:anim>
                                    <p:animEffect transition="in" filter="fade">
                                      <p:cBhvr>
                                        <p:cTn id="17" dur="500"/>
                                        <p:tgtEl>
                                          <p:spTgt spid="17"/>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slide(fromLeft)">
                                      <p:cBhvr>
                                        <p:cTn id="21" dur="500"/>
                                        <p:tgtEl>
                                          <p:spTgt spid="22"/>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left)">
                                      <p:cBhvr>
                                        <p:cTn id="2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21" grpId="0"/>
      <p:bldP spid="2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971997" y="1203598"/>
            <a:ext cx="7200002" cy="877163"/>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进口商</a:t>
            </a:r>
            <a:r>
              <a:rPr lang="zh-CN" altLang="en-US" sz="1400" dirty="0">
                <a:solidFill>
                  <a:srgbClr val="000000"/>
                </a:solidFill>
                <a:latin typeface="微软雅黑" panose="020B0503020204020204" pitchFamily="34" charset="-122"/>
                <a:ea typeface="微软雅黑" panose="020B0503020204020204" pitchFamily="34" charset="-122"/>
              </a:rPr>
              <a:t>依照食品安全法第九十四条第三款的规定召回进口食品的，应当将食品召回和处理情况向所在地县级人民政府食品安全监督管理部门和所在地出入境检验检疫机构报告。</a:t>
            </a:r>
          </a:p>
        </p:txBody>
      </p:sp>
      <p:sp>
        <p:nvSpPr>
          <p:cNvPr id="22" name="Pentagon 35"/>
          <p:cNvSpPr/>
          <p:nvPr/>
        </p:nvSpPr>
        <p:spPr>
          <a:xfrm>
            <a:off x="971998" y="1131590"/>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第四十九条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971998" y="2211710"/>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971997" y="2496200"/>
            <a:ext cx="7200002" cy="877163"/>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国家</a:t>
            </a:r>
            <a:r>
              <a:rPr lang="zh-CN" altLang="en-US" sz="1400" dirty="0">
                <a:solidFill>
                  <a:srgbClr val="000000"/>
                </a:solidFill>
                <a:latin typeface="微软雅黑" panose="020B0503020204020204" pitchFamily="34" charset="-122"/>
                <a:ea typeface="微软雅黑" panose="020B0503020204020204" pitchFamily="34" charset="-122"/>
              </a:rPr>
              <a:t>出入境检验检疫部门发现已经注册的境外食品生产企业不再符合注册要求的，应当责令其在规定期限内整改，整改期间暂停进口其生产的食品；经整改仍不符合注册要求的，国家出入境检验检疫部门应当撤销境外食品生产企业注册并公告。</a:t>
            </a:r>
          </a:p>
        </p:txBody>
      </p:sp>
      <p:sp>
        <p:nvSpPr>
          <p:cNvPr id="10" name="Pentagon 35"/>
          <p:cNvSpPr/>
          <p:nvPr/>
        </p:nvSpPr>
        <p:spPr>
          <a:xfrm>
            <a:off x="971998" y="2424192"/>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第五十条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971998" y="3525560"/>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971997" y="3810050"/>
            <a:ext cx="7200002" cy="877163"/>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对</a:t>
            </a:r>
            <a:r>
              <a:rPr lang="zh-CN" altLang="en-US" sz="1400" dirty="0">
                <a:solidFill>
                  <a:srgbClr val="000000"/>
                </a:solidFill>
                <a:latin typeface="微软雅黑" panose="020B0503020204020204" pitchFamily="34" charset="-122"/>
                <a:ea typeface="微软雅黑" panose="020B0503020204020204" pitchFamily="34" charset="-122"/>
              </a:rPr>
              <a:t>通过我国良好生产规范、危害分析与关键控制点体系认证的境外生产企业，认证机构应当依法实施跟踪调查。对不再符合认证要求的企业，认证机构应当依法撤销认证并向社会公布。</a:t>
            </a:r>
          </a:p>
        </p:txBody>
      </p:sp>
      <p:sp>
        <p:nvSpPr>
          <p:cNvPr id="15" name="Pentagon 35"/>
          <p:cNvSpPr/>
          <p:nvPr/>
        </p:nvSpPr>
        <p:spPr>
          <a:xfrm>
            <a:off x="971998" y="3738042"/>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第五十一条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13" name="圆角矩形 12"/>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食品进出口</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19077437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slide(from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slide(fromLeft)">
                                      <p:cBhvr>
                                        <p:cTn id="21" dur="500"/>
                                        <p:tgtEl>
                                          <p:spTgt spid="1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slide(fromLeft)">
                                      <p:cBhvr>
                                        <p:cTn id="35" dur="500"/>
                                        <p:tgtEl>
                                          <p:spTgt spid="15"/>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animBg="1"/>
      <p:bldP spid="9" grpId="0"/>
      <p:bldP spid="10" grpId="0" animBg="1"/>
      <p:bldP spid="14" grpId="0"/>
      <p:bldP spid="1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971997" y="1261246"/>
            <a:ext cx="7200002" cy="1038746"/>
          </a:xfrm>
          <a:prstGeom prst="rect">
            <a:avLst/>
          </a:prstGeom>
        </p:spPr>
        <p:txBody>
          <a:bodyPr wrap="square" lIns="68580" tIns="34290" rIns="68580" bIns="34290">
            <a:spAutoFit/>
          </a:bodyPr>
          <a:lstStyle/>
          <a:p>
            <a:pPr defTabSz="914378">
              <a:lnSpc>
                <a:spcPct val="150000"/>
              </a:lnSpc>
              <a:buClr>
                <a:srgbClr val="E20000"/>
              </a:buClr>
            </a:pPr>
            <a:r>
              <a:rPr lang="zh-CN" altLang="en-US" sz="1400" dirty="0">
                <a:solidFill>
                  <a:srgbClr val="E20000"/>
                </a:solidFill>
                <a:latin typeface="微软雅黑" panose="020B0503020204020204" pitchFamily="34" charset="-122"/>
                <a:ea typeface="微软雅黑" panose="020B0503020204020204" pitchFamily="34" charset="-122"/>
              </a:rPr>
              <a:t>                           </a:t>
            </a:r>
            <a:r>
              <a:rPr lang="zh-CN" altLang="en-US" sz="1400" dirty="0" smtClean="0">
                <a:solidFill>
                  <a:srgbClr val="E20000"/>
                </a:solidFill>
                <a:latin typeface="微软雅黑" panose="020B0503020204020204" pitchFamily="34" charset="-122"/>
                <a:ea typeface="微软雅黑" panose="020B0503020204020204" pitchFamily="34" charset="-122"/>
              </a:rPr>
              <a:t> </a:t>
            </a:r>
            <a:r>
              <a:rPr lang="zh-CN" altLang="en-US" sz="1400" dirty="0">
                <a:solidFill>
                  <a:srgbClr val="E20000"/>
                </a:solidFill>
                <a:latin typeface="微软雅黑" panose="020B0503020204020204" pitchFamily="34" charset="-122"/>
                <a:ea typeface="微软雅黑" panose="020B0503020204020204" pitchFamily="34" charset="-122"/>
              </a:rPr>
              <a:t>境外发生的食品安全事件可能对我国境内造成影响，或者在进口食品、食品添加剂、食品相关产品中发现严重食品安全问题的，国家出入境检验检疫部门应当及时进行风险预警，并可以对相关的食品、食品添加剂、食品相关产品采取下列控制措施：</a:t>
            </a:r>
          </a:p>
        </p:txBody>
      </p:sp>
      <p:sp>
        <p:nvSpPr>
          <p:cNvPr id="22" name="Pentagon 35"/>
          <p:cNvSpPr/>
          <p:nvPr/>
        </p:nvSpPr>
        <p:spPr>
          <a:xfrm>
            <a:off x="971998" y="1189238"/>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第五十二条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sp>
        <p:nvSpPr>
          <p:cNvPr id="12" name="矩形 11"/>
          <p:cNvSpPr/>
          <p:nvPr/>
        </p:nvSpPr>
        <p:spPr>
          <a:xfrm>
            <a:off x="971997" y="2333545"/>
            <a:ext cx="2519884" cy="313932"/>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（一）退货或者销毁处理；</a:t>
            </a:r>
          </a:p>
        </p:txBody>
      </p:sp>
      <p:sp>
        <p:nvSpPr>
          <p:cNvPr id="13" name="矩形 12"/>
          <p:cNvSpPr/>
          <p:nvPr/>
        </p:nvSpPr>
        <p:spPr>
          <a:xfrm>
            <a:off x="5511659" y="2333545"/>
            <a:ext cx="2519884" cy="313932"/>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（三）暂停或者禁止进口。</a:t>
            </a:r>
          </a:p>
        </p:txBody>
      </p:sp>
      <p:sp>
        <p:nvSpPr>
          <p:cNvPr id="17" name="矩形 16"/>
          <p:cNvSpPr/>
          <p:nvPr/>
        </p:nvSpPr>
        <p:spPr>
          <a:xfrm>
            <a:off x="3241827" y="2333545"/>
            <a:ext cx="2519884" cy="313932"/>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（二）有条件地限制进口；</a:t>
            </a:r>
          </a:p>
        </p:txBody>
      </p:sp>
      <p:cxnSp>
        <p:nvCxnSpPr>
          <p:cNvPr id="18" name="直接连接符 17"/>
          <p:cNvCxnSpPr/>
          <p:nvPr/>
        </p:nvCxnSpPr>
        <p:spPr>
          <a:xfrm>
            <a:off x="971998" y="2917430"/>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971997" y="3294667"/>
            <a:ext cx="7200002" cy="1038746"/>
          </a:xfrm>
          <a:prstGeom prst="rect">
            <a:avLst/>
          </a:prstGeom>
        </p:spPr>
        <p:txBody>
          <a:bodyPr wrap="square" lIns="68580" tIns="34290" rIns="68580" bIns="34290">
            <a:spAutoFit/>
          </a:bodyPr>
          <a:lstStyle/>
          <a:p>
            <a:pPr defTabSz="914378">
              <a:lnSpc>
                <a:spcPct val="150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出口</a:t>
            </a:r>
            <a:r>
              <a:rPr lang="zh-CN" altLang="en-US" sz="1400" dirty="0">
                <a:solidFill>
                  <a:srgbClr val="000000"/>
                </a:solidFill>
                <a:latin typeface="微软雅黑" panose="020B0503020204020204" pitchFamily="34" charset="-122"/>
                <a:ea typeface="微软雅黑" panose="020B0503020204020204" pitchFamily="34" charset="-122"/>
              </a:rPr>
              <a:t>食品、食品添加剂的生产企业应当保证其出口食品、食品添加剂符合进口国家（地区）的标准或者合同要求；我国缔结或者参加的国际条约、协定有要求的，还应当符合国际条约、协定的要求。</a:t>
            </a:r>
          </a:p>
        </p:txBody>
      </p:sp>
      <p:sp>
        <p:nvSpPr>
          <p:cNvPr id="20" name="Pentagon 35"/>
          <p:cNvSpPr/>
          <p:nvPr/>
        </p:nvSpPr>
        <p:spPr>
          <a:xfrm>
            <a:off x="971998" y="3222659"/>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第五十三条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11" name="圆角矩形 10"/>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食品进出口</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0262950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slide(from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childTnLst>
                          </p:cTn>
                        </p:par>
                        <p:par>
                          <p:cTn id="30" fill="hold">
                            <p:stCondLst>
                              <p:cond delay="3000"/>
                            </p:stCondLst>
                            <p:childTnLst>
                              <p:par>
                                <p:cTn id="31" presetID="12" presetClass="entr" presetSubtype="8"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slide(fromLeft)">
                                      <p:cBhvr>
                                        <p:cTn id="33" dur="500"/>
                                        <p:tgtEl>
                                          <p:spTgt spid="2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animBg="1"/>
      <p:bldP spid="12" grpId="0"/>
      <p:bldP spid="13" grpId="0"/>
      <p:bldP spid="17" grpId="0"/>
      <p:bldP spid="19" grpId="0"/>
      <p:bldP spid="2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989240"/>
            <a:ext cx="9144000" cy="2172027"/>
          </a:xfrm>
          <a:prstGeom prst="rect">
            <a:avLst/>
          </a:prstGeom>
        </p:spPr>
      </p:pic>
      <p:pic>
        <p:nvPicPr>
          <p:cNvPr id="3" name="图片 2"/>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732599" y="3191161"/>
            <a:ext cx="1676400" cy="1768184"/>
          </a:xfrm>
          <a:prstGeom prst="rect">
            <a:avLst/>
          </a:prstGeom>
        </p:spPr>
      </p:pic>
      <p:pic>
        <p:nvPicPr>
          <p:cNvPr id="6" name="图片 5"/>
          <p:cNvPicPr>
            <a:picLocks noChangeAspect="1"/>
          </p:cNvPicPr>
          <p:nvPr/>
        </p:nvPicPr>
        <p:blipFill>
          <a:blip r:embed="rId5">
            <a:extLst>
              <a:ext uri="{BEBA8EAE-BF5A-486C-A8C5-ECC9F3942E4B}">
                <a14:imgProps xmlns:a14="http://schemas.microsoft.com/office/drawing/2010/main">
                  <a14:imgLayer>
                    <a14:imgEffect>
                      <a14:brightnessContrast contrast="40000"/>
                    </a14:imgEffect>
                  </a14:imgLayer>
                </a14:imgProps>
              </a:ext>
            </a:extLst>
          </a:blip>
          <a:stretch>
            <a:fillRect/>
          </a:stretch>
        </p:blipFill>
        <p:spPr>
          <a:xfrm>
            <a:off x="7159666" y="590550"/>
            <a:ext cx="993734" cy="749873"/>
          </a:xfrm>
          <a:prstGeom prst="rect">
            <a:avLst/>
          </a:prstGeom>
        </p:spPr>
      </p:pic>
      <p:sp>
        <p:nvSpPr>
          <p:cNvPr id="7" name="文本框 11"/>
          <p:cNvSpPr txBox="1"/>
          <p:nvPr/>
        </p:nvSpPr>
        <p:spPr>
          <a:xfrm>
            <a:off x="1216798" y="1809750"/>
            <a:ext cx="6708002" cy="807913"/>
          </a:xfrm>
          <a:prstGeom prst="rect">
            <a:avLst/>
          </a:prstGeom>
          <a:noFill/>
        </p:spPr>
        <p:txBody>
          <a:bodyPr wrap="square" lIns="68580" tIns="34290" rIns="68580" bIns="34290" rtlCol="0">
            <a:spAutoFit/>
          </a:bodyPr>
          <a:lstStyle/>
          <a:p>
            <a:pPr algn="ctr" defTabSz="914378"/>
            <a:r>
              <a:rPr lang="zh-CN" altLang="en-US" sz="4800" b="1" spc="600" dirty="0">
                <a:solidFill>
                  <a:srgbClr val="E20000"/>
                </a:solidFill>
                <a:latin typeface="微软雅黑" panose="020B0503020204020204" pitchFamily="34" charset="-122"/>
                <a:ea typeface="微软雅黑" panose="020B0503020204020204" pitchFamily="34" charset="-122"/>
              </a:rPr>
              <a:t>食品安全事故处置</a:t>
            </a:r>
          </a:p>
        </p:txBody>
      </p:sp>
      <p:sp>
        <p:nvSpPr>
          <p:cNvPr id="8" name="文本框 11"/>
          <p:cNvSpPr txBox="1"/>
          <p:nvPr/>
        </p:nvSpPr>
        <p:spPr>
          <a:xfrm>
            <a:off x="3507604" y="1047750"/>
            <a:ext cx="2133598" cy="768415"/>
          </a:xfrm>
          <a:prstGeom prst="rect">
            <a:avLst/>
          </a:prstGeom>
          <a:noFill/>
        </p:spPr>
        <p:txBody>
          <a:bodyPr wrap="square" lIns="68580" tIns="34290" rIns="68580" bIns="34290" rtlCol="0">
            <a:spAutoFit/>
          </a:bodyPr>
          <a:lstStyle/>
          <a:p>
            <a:pPr algn="ctr" defTabSz="914378">
              <a:lnSpc>
                <a:spcPct val="125000"/>
              </a:lnSpc>
            </a:pPr>
            <a:r>
              <a:rPr lang="zh-CN" altLang="en-US" sz="4000" dirty="0" smtClean="0">
                <a:solidFill>
                  <a:schemeClr val="accent1"/>
                </a:solidFill>
                <a:latin typeface="微软雅黑" panose="020B0503020204020204" pitchFamily="34" charset="-122"/>
                <a:ea typeface="微软雅黑" panose="020B0503020204020204" pitchFamily="34" charset="-122"/>
              </a:rPr>
              <a:t>第八章</a:t>
            </a:r>
            <a:endParaRPr lang="zh-CN" altLang="en-US" sz="4000" dirty="0">
              <a:solidFill>
                <a:schemeClr val="accent1"/>
              </a:solidFill>
              <a:latin typeface="微软雅黑" panose="020B0503020204020204" pitchFamily="34" charset="-122"/>
              <a:ea typeface="微软雅黑" panose="020B0503020204020204" pitchFamily="34" charset="-122"/>
            </a:endParaRPr>
          </a:p>
        </p:txBody>
      </p:sp>
      <p:sp>
        <p:nvSpPr>
          <p:cNvPr id="9" name="矩形 8"/>
          <p:cNvSpPr/>
          <p:nvPr/>
        </p:nvSpPr>
        <p:spPr>
          <a:xfrm>
            <a:off x="2683338" y="2724150"/>
            <a:ext cx="3774922" cy="338554"/>
          </a:xfrm>
          <a:prstGeom prst="rect">
            <a:avLst/>
          </a:prstGeom>
        </p:spPr>
        <p:txBody>
          <a:bodyPr wrap="square" lIns="68580" tIns="34290" rIns="68580" bIns="34290">
            <a:spAutoFit/>
          </a:bodyPr>
          <a:lstStyle/>
          <a:p>
            <a:pPr algn="ctr" defTabSz="914378">
              <a:lnSpc>
                <a:spcPct val="125000"/>
              </a:lnSpc>
              <a:buClr>
                <a:srgbClr val="E20000"/>
              </a:buClr>
            </a:pPr>
            <a:r>
              <a:rPr lang="en-US" altLang="zh-CN" sz="1400" dirty="0">
                <a:solidFill>
                  <a:srgbClr val="000000"/>
                </a:solidFill>
                <a:latin typeface="微软雅黑" panose="020B0503020204020204" pitchFamily="34" charset="-122"/>
                <a:ea typeface="微软雅黑" panose="020B0503020204020204" pitchFamily="34" charset="-122"/>
              </a:rPr>
              <a:t>《</a:t>
            </a:r>
            <a:r>
              <a:rPr lang="zh-CN" altLang="en-US" sz="1400" dirty="0">
                <a:solidFill>
                  <a:srgbClr val="000000"/>
                </a:solidFill>
                <a:latin typeface="微软雅黑" panose="020B0503020204020204" pitchFamily="34" charset="-122"/>
                <a:ea typeface="微软雅黑" panose="020B0503020204020204" pitchFamily="34" charset="-122"/>
              </a:rPr>
              <a:t>中华人民共和国食品安全法实施条例</a:t>
            </a:r>
            <a:r>
              <a:rPr lang="en-US" altLang="zh-CN" sz="1400" dirty="0">
                <a:solidFill>
                  <a:srgbClr val="000000"/>
                </a:solidFill>
                <a:latin typeface="微软雅黑" panose="020B0503020204020204" pitchFamily="34" charset="-122"/>
                <a:ea typeface="微软雅黑" panose="020B0503020204020204" pitchFamily="34" charset="-122"/>
              </a:rPr>
              <a:t>》</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78674550"/>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2" presetClass="entr" presetSubtype="3"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par>
                          <p:cTn id="27" fill="hold">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entagon 35"/>
          <p:cNvSpPr/>
          <p:nvPr/>
        </p:nvSpPr>
        <p:spPr>
          <a:xfrm>
            <a:off x="971998" y="1131590"/>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第五十四条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sp>
        <p:nvSpPr>
          <p:cNvPr id="12" name="矩形 11"/>
          <p:cNvSpPr/>
          <p:nvPr/>
        </p:nvSpPr>
        <p:spPr>
          <a:xfrm>
            <a:off x="971997" y="1537081"/>
            <a:ext cx="7200002" cy="877163"/>
          </a:xfrm>
          <a:prstGeom prst="rect">
            <a:avLst/>
          </a:prstGeom>
        </p:spPr>
        <p:txBody>
          <a:bodyPr wrap="square" lIns="68580" tIns="34290" rIns="68580" bIns="34290">
            <a:spAutoFit/>
          </a:bodyPr>
          <a:lstStyle/>
          <a:p>
            <a:pPr marL="285743" indent="-285743" defTabSz="914378">
              <a:lnSpc>
                <a:spcPct val="12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食品安全事故按照国家食品安全事故应急预案实行分级管理。县级以上人民政府食品安全监督管理部门会同同级有关部门负责食品安全事故调查处理。</a:t>
            </a:r>
          </a:p>
          <a:p>
            <a:pPr marL="285743" indent="-285743" defTabSz="914378">
              <a:lnSpc>
                <a:spcPct val="12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县级以上人民政府应当根据实际情况及时修改、完善食品安全事故应急预案。</a:t>
            </a:r>
          </a:p>
        </p:txBody>
      </p:sp>
      <p:cxnSp>
        <p:nvCxnSpPr>
          <p:cNvPr id="13" name="直接连接符 12"/>
          <p:cNvCxnSpPr/>
          <p:nvPr/>
        </p:nvCxnSpPr>
        <p:spPr>
          <a:xfrm>
            <a:off x="971998" y="2571750"/>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971997" y="2856241"/>
            <a:ext cx="7200002" cy="607859"/>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县</a:t>
            </a:r>
            <a:r>
              <a:rPr lang="zh-CN" altLang="en-US" sz="1400" dirty="0">
                <a:solidFill>
                  <a:srgbClr val="000000"/>
                </a:solidFill>
                <a:latin typeface="微软雅黑" panose="020B0503020204020204" pitchFamily="34" charset="-122"/>
                <a:ea typeface="微软雅黑" panose="020B0503020204020204" pitchFamily="34" charset="-122"/>
              </a:rPr>
              <a:t>级以上人民政府应当完善食品安全事故应急管理机制，改善应急装备，做好应急物资储备和应急队伍建设，加强应急培训、演练。</a:t>
            </a:r>
          </a:p>
        </p:txBody>
      </p:sp>
      <p:sp>
        <p:nvSpPr>
          <p:cNvPr id="18" name="Pentagon 35"/>
          <p:cNvSpPr/>
          <p:nvPr/>
        </p:nvSpPr>
        <p:spPr>
          <a:xfrm>
            <a:off x="971998" y="2784232"/>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第五十五条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9" name="直接连接符 18"/>
          <p:cNvCxnSpPr/>
          <p:nvPr/>
        </p:nvCxnSpPr>
        <p:spPr>
          <a:xfrm>
            <a:off x="971998" y="3598381"/>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971997" y="3882871"/>
            <a:ext cx="7200002" cy="607859"/>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发生</a:t>
            </a:r>
            <a:r>
              <a:rPr lang="zh-CN" altLang="en-US" sz="1400" dirty="0">
                <a:solidFill>
                  <a:srgbClr val="000000"/>
                </a:solidFill>
                <a:latin typeface="微软雅黑" panose="020B0503020204020204" pitchFamily="34" charset="-122"/>
                <a:ea typeface="微软雅黑" panose="020B0503020204020204" pitchFamily="34" charset="-122"/>
              </a:rPr>
              <a:t>食品安全事故的单位应当对导致或者可能导致食品安全事故的食品及原料、工具、设备、设施等，立即采取封存等控制措施。</a:t>
            </a:r>
          </a:p>
        </p:txBody>
      </p:sp>
      <p:sp>
        <p:nvSpPr>
          <p:cNvPr id="23" name="Pentagon 35"/>
          <p:cNvSpPr/>
          <p:nvPr/>
        </p:nvSpPr>
        <p:spPr>
          <a:xfrm>
            <a:off x="971998" y="3810863"/>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第五十六条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11" name="圆角矩形 10"/>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食品安全事故处置</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26675359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slide(from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slide(fromLeft)">
                                      <p:cBhvr>
                                        <p:cTn id="21" dur="500"/>
                                        <p:tgtEl>
                                          <p:spTgt spid="1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slide(fromLeft)">
                                      <p:cBhvr>
                                        <p:cTn id="35" dur="500"/>
                                        <p:tgtEl>
                                          <p:spTgt spid="2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2" grpId="0"/>
      <p:bldP spid="17" grpId="0"/>
      <p:bldP spid="18" grpId="0" animBg="1"/>
      <p:bldP spid="20" grpId="0"/>
      <p:bldP spid="2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entagon 35"/>
          <p:cNvSpPr/>
          <p:nvPr/>
        </p:nvSpPr>
        <p:spPr>
          <a:xfrm>
            <a:off x="971998" y="990932"/>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第五十七条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sp>
        <p:nvSpPr>
          <p:cNvPr id="12" name="矩形 11"/>
          <p:cNvSpPr/>
          <p:nvPr/>
        </p:nvSpPr>
        <p:spPr>
          <a:xfrm>
            <a:off x="971997" y="1371675"/>
            <a:ext cx="7200002" cy="2406428"/>
          </a:xfrm>
          <a:prstGeom prst="rect">
            <a:avLst/>
          </a:prstGeom>
        </p:spPr>
        <p:txBody>
          <a:bodyPr wrap="square" lIns="68580" tIns="34290" rIns="68580" bIns="34290">
            <a:spAutoFit/>
          </a:bodyPr>
          <a:lstStyle/>
          <a:p>
            <a:pPr marL="285743" indent="-285743" defTabSz="914378">
              <a:lnSpc>
                <a:spcPct val="125000"/>
              </a:lnSpc>
              <a:buClr>
                <a:srgbClr val="E20000"/>
              </a:buClr>
              <a:buFont typeface="Wingdings" panose="05000000000000000000" pitchFamily="2" charset="2"/>
              <a:buChar char="u"/>
            </a:pPr>
            <a:r>
              <a:rPr lang="zh-CN" altLang="en-US" sz="1350" dirty="0">
                <a:solidFill>
                  <a:srgbClr val="000000"/>
                </a:solidFill>
                <a:latin typeface="微软雅黑" panose="020B0503020204020204" pitchFamily="34" charset="-122"/>
                <a:ea typeface="微软雅黑" panose="020B0503020204020204" pitchFamily="34" charset="-122"/>
              </a:rPr>
              <a:t>县级以上人民政府食品安全监督管理部门接到食品安全事故报告后，应当立即会同同级卫生行政、农业行政等部门依照食品安全法第一百零五条的规定进行调查处理。食品安全监督管理部门应当对事故单位封存的食品及原料、工具、设备、设施等予以保护，需要封存而事故单位尚未封存的应当直接封存或者责令事故单位立即封存，并通知疾病预防控制机构对与事故有关的因素开展流行病学调查。</a:t>
            </a:r>
          </a:p>
          <a:p>
            <a:pPr marL="285743" indent="-285743" defTabSz="914378">
              <a:lnSpc>
                <a:spcPct val="125000"/>
              </a:lnSpc>
              <a:buClr>
                <a:srgbClr val="E20000"/>
              </a:buClr>
              <a:buFont typeface="Wingdings" panose="05000000000000000000" pitchFamily="2" charset="2"/>
              <a:buChar char="u"/>
            </a:pPr>
            <a:r>
              <a:rPr lang="zh-CN" altLang="en-US" sz="1350" dirty="0">
                <a:solidFill>
                  <a:srgbClr val="000000"/>
                </a:solidFill>
                <a:latin typeface="微软雅黑" panose="020B0503020204020204" pitchFamily="34" charset="-122"/>
                <a:ea typeface="微软雅黑" panose="020B0503020204020204" pitchFamily="34" charset="-122"/>
              </a:rPr>
              <a:t>疾病预防控制机构应当在调查结束后向同级食品安全监督管理、卫生行政部门同时提交流行病学调查报告。</a:t>
            </a:r>
          </a:p>
          <a:p>
            <a:pPr marL="285743" indent="-285743" defTabSz="914378">
              <a:lnSpc>
                <a:spcPct val="125000"/>
              </a:lnSpc>
              <a:buClr>
                <a:srgbClr val="E20000"/>
              </a:buClr>
              <a:buFont typeface="Wingdings" panose="05000000000000000000" pitchFamily="2" charset="2"/>
              <a:buChar char="u"/>
            </a:pPr>
            <a:r>
              <a:rPr lang="zh-CN" altLang="en-US" sz="1350" dirty="0">
                <a:solidFill>
                  <a:srgbClr val="000000"/>
                </a:solidFill>
                <a:latin typeface="微软雅黑" panose="020B0503020204020204" pitchFamily="34" charset="-122"/>
                <a:ea typeface="微软雅黑" panose="020B0503020204020204" pitchFamily="34" charset="-122"/>
              </a:rPr>
              <a:t>任何单位和个人不得拒绝、阻挠疾病预防控制机构开展流行病学调查。有关部门应当对疾病预防控制机构开展流行病学调查予以协助。</a:t>
            </a:r>
          </a:p>
        </p:txBody>
      </p:sp>
      <p:cxnSp>
        <p:nvCxnSpPr>
          <p:cNvPr id="13" name="直接连接符 12"/>
          <p:cNvCxnSpPr/>
          <p:nvPr/>
        </p:nvCxnSpPr>
        <p:spPr>
          <a:xfrm>
            <a:off x="971998" y="3867894"/>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971997" y="4083919"/>
            <a:ext cx="7200002" cy="588623"/>
          </a:xfrm>
          <a:prstGeom prst="rect">
            <a:avLst/>
          </a:prstGeom>
        </p:spPr>
        <p:txBody>
          <a:bodyPr wrap="square" lIns="68580" tIns="34290" rIns="68580" bIns="34290">
            <a:spAutoFit/>
          </a:bodyPr>
          <a:lstStyle/>
          <a:p>
            <a:pPr defTabSz="914378">
              <a:lnSpc>
                <a:spcPct val="125000"/>
              </a:lnSpc>
              <a:buClr>
                <a:srgbClr val="E20000"/>
              </a:buClr>
            </a:pPr>
            <a:r>
              <a:rPr lang="zh-CN" altLang="en-US" sz="1350" dirty="0">
                <a:solidFill>
                  <a:srgbClr val="000000"/>
                </a:solidFill>
                <a:latin typeface="微软雅黑" panose="020B0503020204020204" pitchFamily="34" charset="-122"/>
                <a:ea typeface="微软雅黑" panose="020B0503020204020204" pitchFamily="34" charset="-122"/>
              </a:rPr>
              <a:t>                           </a:t>
            </a:r>
            <a:r>
              <a:rPr lang="zh-CN" altLang="en-US" sz="1350" dirty="0" smtClean="0">
                <a:solidFill>
                  <a:srgbClr val="000000"/>
                </a:solidFill>
                <a:latin typeface="微软雅黑" panose="020B0503020204020204" pitchFamily="34" charset="-122"/>
                <a:ea typeface="微软雅黑" panose="020B0503020204020204" pitchFamily="34" charset="-122"/>
              </a:rPr>
              <a:t>国务院</a:t>
            </a:r>
            <a:r>
              <a:rPr lang="zh-CN" altLang="en-US" sz="1350" dirty="0">
                <a:solidFill>
                  <a:srgbClr val="000000"/>
                </a:solidFill>
                <a:latin typeface="微软雅黑" panose="020B0503020204020204" pitchFamily="34" charset="-122"/>
                <a:ea typeface="微软雅黑" panose="020B0503020204020204" pitchFamily="34" charset="-122"/>
              </a:rPr>
              <a:t>食品安全监督管理部门会同国务院卫生行政、农业行政等部门定期对全国食品安全事故情况进行分析，完善食品安全监督管理措施，预防和减少事故的发生。</a:t>
            </a:r>
          </a:p>
        </p:txBody>
      </p:sp>
      <p:sp>
        <p:nvSpPr>
          <p:cNvPr id="18" name="Pentagon 35"/>
          <p:cNvSpPr/>
          <p:nvPr/>
        </p:nvSpPr>
        <p:spPr>
          <a:xfrm>
            <a:off x="971998" y="4011910"/>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第五十八条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8" name="圆角矩形 7"/>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食品安全事故处置</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8221640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slide(from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slide(fromLeft)">
                                      <p:cBhvr>
                                        <p:cTn id="21" dur="500"/>
                                        <p:tgtEl>
                                          <p:spTgt spid="1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2" grpId="0"/>
      <p:bldP spid="17" grpId="0"/>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989240"/>
            <a:ext cx="9144000" cy="2172027"/>
          </a:xfrm>
          <a:prstGeom prst="rect">
            <a:avLst/>
          </a:prstGeom>
        </p:spPr>
      </p:pic>
      <p:pic>
        <p:nvPicPr>
          <p:cNvPr id="3" name="图片 2"/>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732599" y="3191161"/>
            <a:ext cx="1676400" cy="1768184"/>
          </a:xfrm>
          <a:prstGeom prst="rect">
            <a:avLst/>
          </a:prstGeom>
        </p:spPr>
      </p:pic>
      <p:pic>
        <p:nvPicPr>
          <p:cNvPr id="6" name="图片 5"/>
          <p:cNvPicPr>
            <a:picLocks noChangeAspect="1"/>
          </p:cNvPicPr>
          <p:nvPr/>
        </p:nvPicPr>
        <p:blipFill>
          <a:blip r:embed="rId5">
            <a:extLst>
              <a:ext uri="{BEBA8EAE-BF5A-486C-A8C5-ECC9F3942E4B}">
                <a14:imgProps xmlns:a14="http://schemas.microsoft.com/office/drawing/2010/main">
                  <a14:imgLayer>
                    <a14:imgEffect>
                      <a14:brightnessContrast contrast="40000"/>
                    </a14:imgEffect>
                  </a14:imgLayer>
                </a14:imgProps>
              </a:ext>
            </a:extLst>
          </a:blip>
          <a:stretch>
            <a:fillRect/>
          </a:stretch>
        </p:blipFill>
        <p:spPr>
          <a:xfrm>
            <a:off x="7159666" y="590550"/>
            <a:ext cx="993734" cy="749873"/>
          </a:xfrm>
          <a:prstGeom prst="rect">
            <a:avLst/>
          </a:prstGeom>
        </p:spPr>
      </p:pic>
      <p:sp>
        <p:nvSpPr>
          <p:cNvPr id="7" name="文本框 11"/>
          <p:cNvSpPr txBox="1"/>
          <p:nvPr/>
        </p:nvSpPr>
        <p:spPr>
          <a:xfrm>
            <a:off x="1143000" y="1605483"/>
            <a:ext cx="6708002" cy="1423467"/>
          </a:xfrm>
          <a:prstGeom prst="rect">
            <a:avLst/>
          </a:prstGeom>
          <a:noFill/>
        </p:spPr>
        <p:txBody>
          <a:bodyPr wrap="square" lIns="68580" tIns="34290" rIns="68580" bIns="34290" rtlCol="0">
            <a:spAutoFit/>
          </a:bodyPr>
          <a:lstStyle/>
          <a:p>
            <a:pPr algn="ctr" defTabSz="914378"/>
            <a:r>
              <a:rPr lang="en-US" altLang="zh-CN" sz="4400" b="1" dirty="0">
                <a:solidFill>
                  <a:srgbClr val="E20000"/>
                </a:solidFill>
                <a:latin typeface="微软雅黑" panose="020B0503020204020204" pitchFamily="34" charset="-122"/>
                <a:ea typeface="微软雅黑" panose="020B0503020204020204" pitchFamily="34" charset="-122"/>
              </a:rPr>
              <a:t>《</a:t>
            </a:r>
            <a:r>
              <a:rPr lang="zh-CN" altLang="en-US" sz="4400" b="1" dirty="0">
                <a:solidFill>
                  <a:srgbClr val="E20000"/>
                </a:solidFill>
                <a:latin typeface="微软雅黑" panose="020B0503020204020204" pitchFamily="34" charset="-122"/>
                <a:ea typeface="微软雅黑" panose="020B0503020204020204" pitchFamily="34" charset="-122"/>
              </a:rPr>
              <a:t>条例</a:t>
            </a:r>
            <a:r>
              <a:rPr lang="en-US" altLang="zh-CN" sz="4400" b="1" dirty="0" smtClean="0">
                <a:solidFill>
                  <a:srgbClr val="E20000"/>
                </a:solidFill>
                <a:latin typeface="微软雅黑" panose="020B0503020204020204" pitchFamily="34" charset="-122"/>
                <a:ea typeface="微软雅黑" panose="020B0503020204020204" pitchFamily="34" charset="-122"/>
              </a:rPr>
              <a:t>》</a:t>
            </a:r>
            <a:r>
              <a:rPr lang="zh-CN" altLang="en-US" sz="4400" b="1" dirty="0" smtClean="0">
                <a:solidFill>
                  <a:srgbClr val="E20000"/>
                </a:solidFill>
                <a:latin typeface="微软雅黑" panose="020B0503020204020204" pitchFamily="34" charset="-122"/>
                <a:ea typeface="微软雅黑" panose="020B0503020204020204" pitchFamily="34" charset="-122"/>
              </a:rPr>
              <a:t>出台</a:t>
            </a:r>
            <a:r>
              <a:rPr lang="zh-CN" altLang="en-US" sz="4400" b="1" dirty="0">
                <a:solidFill>
                  <a:srgbClr val="E20000"/>
                </a:solidFill>
                <a:latin typeface="微软雅黑" panose="020B0503020204020204" pitchFamily="34" charset="-122"/>
                <a:ea typeface="微软雅黑" panose="020B0503020204020204" pitchFamily="34" charset="-122"/>
              </a:rPr>
              <a:t>的</a:t>
            </a:r>
            <a:r>
              <a:rPr lang="zh-CN" altLang="en-US" sz="4400" b="1" dirty="0" smtClean="0">
                <a:solidFill>
                  <a:srgbClr val="E20000"/>
                </a:solidFill>
                <a:latin typeface="微软雅黑" panose="020B0503020204020204" pitchFamily="34" charset="-122"/>
                <a:ea typeface="微软雅黑" panose="020B0503020204020204" pitchFamily="34" charset="-122"/>
              </a:rPr>
              <a:t>背景及</a:t>
            </a:r>
            <a:endParaRPr lang="en-US" altLang="zh-CN" sz="4400" b="1" dirty="0" smtClean="0">
              <a:solidFill>
                <a:srgbClr val="E20000"/>
              </a:solidFill>
              <a:latin typeface="微软雅黑" panose="020B0503020204020204" pitchFamily="34" charset="-122"/>
              <a:ea typeface="微软雅黑" panose="020B0503020204020204" pitchFamily="34" charset="-122"/>
            </a:endParaRPr>
          </a:p>
          <a:p>
            <a:pPr algn="ctr" defTabSz="914378"/>
            <a:r>
              <a:rPr lang="zh-CN" altLang="en-US" sz="4400" b="1" dirty="0" smtClean="0">
                <a:solidFill>
                  <a:srgbClr val="E20000"/>
                </a:solidFill>
                <a:latin typeface="微软雅黑" panose="020B0503020204020204" pitchFamily="34" charset="-122"/>
                <a:ea typeface="微软雅黑" panose="020B0503020204020204" pitchFamily="34" charset="-122"/>
              </a:rPr>
              <a:t>主要</a:t>
            </a:r>
            <a:r>
              <a:rPr lang="zh-CN" altLang="en-US" sz="4400" b="1" dirty="0">
                <a:solidFill>
                  <a:srgbClr val="E20000"/>
                </a:solidFill>
                <a:latin typeface="微软雅黑" panose="020B0503020204020204" pitchFamily="34" charset="-122"/>
                <a:ea typeface="微软雅黑" panose="020B0503020204020204" pitchFamily="34" charset="-122"/>
              </a:rPr>
              <a:t>内容</a:t>
            </a:r>
          </a:p>
        </p:txBody>
      </p:sp>
      <p:sp>
        <p:nvSpPr>
          <p:cNvPr id="8" name="文本框 11"/>
          <p:cNvSpPr txBox="1"/>
          <p:nvPr/>
        </p:nvSpPr>
        <p:spPr>
          <a:xfrm>
            <a:off x="3507604" y="843483"/>
            <a:ext cx="2133598" cy="768415"/>
          </a:xfrm>
          <a:prstGeom prst="rect">
            <a:avLst/>
          </a:prstGeom>
          <a:noFill/>
        </p:spPr>
        <p:txBody>
          <a:bodyPr wrap="square" lIns="68580" tIns="34290" rIns="68580" bIns="34290" rtlCol="0">
            <a:spAutoFit/>
          </a:bodyPr>
          <a:lstStyle/>
          <a:p>
            <a:pPr algn="ctr" defTabSz="914378">
              <a:lnSpc>
                <a:spcPct val="125000"/>
              </a:lnSpc>
            </a:pPr>
            <a:r>
              <a:rPr lang="zh-CN" altLang="en-US" sz="4000" dirty="0">
                <a:solidFill>
                  <a:schemeClr val="accent1"/>
                </a:solidFill>
                <a:latin typeface="微软雅黑" panose="020B0503020204020204" pitchFamily="34" charset="-122"/>
                <a:ea typeface="微软雅黑" panose="020B0503020204020204" pitchFamily="34" charset="-122"/>
              </a:rPr>
              <a:t>第一章</a:t>
            </a:r>
          </a:p>
        </p:txBody>
      </p:sp>
      <p:sp>
        <p:nvSpPr>
          <p:cNvPr id="9" name="矩形 8"/>
          <p:cNvSpPr/>
          <p:nvPr/>
        </p:nvSpPr>
        <p:spPr>
          <a:xfrm>
            <a:off x="2702078" y="2995196"/>
            <a:ext cx="3774922" cy="338554"/>
          </a:xfrm>
          <a:prstGeom prst="rect">
            <a:avLst/>
          </a:prstGeom>
        </p:spPr>
        <p:txBody>
          <a:bodyPr wrap="square" lIns="68580" tIns="34290" rIns="68580" bIns="34290">
            <a:spAutoFit/>
          </a:bodyPr>
          <a:lstStyle/>
          <a:p>
            <a:pPr algn="ctr" defTabSz="914378">
              <a:lnSpc>
                <a:spcPct val="125000"/>
              </a:lnSpc>
              <a:buClr>
                <a:srgbClr val="E20000"/>
              </a:buClr>
            </a:pPr>
            <a:r>
              <a:rPr lang="en-US" altLang="zh-CN" sz="1400" dirty="0">
                <a:solidFill>
                  <a:srgbClr val="000000"/>
                </a:solidFill>
                <a:latin typeface="微软雅黑" panose="020B0503020204020204" pitchFamily="34" charset="-122"/>
                <a:ea typeface="微软雅黑" panose="020B0503020204020204" pitchFamily="34" charset="-122"/>
              </a:rPr>
              <a:t>《</a:t>
            </a:r>
            <a:r>
              <a:rPr lang="zh-CN" altLang="en-US" sz="1400" dirty="0">
                <a:solidFill>
                  <a:srgbClr val="000000"/>
                </a:solidFill>
                <a:latin typeface="微软雅黑" panose="020B0503020204020204" pitchFamily="34" charset="-122"/>
                <a:ea typeface="微软雅黑" panose="020B0503020204020204" pitchFamily="34" charset="-122"/>
              </a:rPr>
              <a:t>中华人民共和国食品安全法实施条例</a:t>
            </a:r>
            <a:r>
              <a:rPr lang="en-US" altLang="zh-CN" sz="1400" dirty="0">
                <a:solidFill>
                  <a:srgbClr val="000000"/>
                </a:solidFill>
                <a:latin typeface="微软雅黑" panose="020B0503020204020204" pitchFamily="34" charset="-122"/>
                <a:ea typeface="微软雅黑" panose="020B0503020204020204" pitchFamily="34" charset="-122"/>
              </a:rPr>
              <a:t>》</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250390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2" presetClass="entr" presetSubtype="3"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par>
                          <p:cTn id="27" fill="hold">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989240"/>
            <a:ext cx="9144000" cy="2172027"/>
          </a:xfrm>
          <a:prstGeom prst="rect">
            <a:avLst/>
          </a:prstGeom>
        </p:spPr>
      </p:pic>
      <p:pic>
        <p:nvPicPr>
          <p:cNvPr id="3" name="图片 2"/>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732599" y="3191161"/>
            <a:ext cx="1676400" cy="1768184"/>
          </a:xfrm>
          <a:prstGeom prst="rect">
            <a:avLst/>
          </a:prstGeom>
        </p:spPr>
      </p:pic>
      <p:pic>
        <p:nvPicPr>
          <p:cNvPr id="6" name="图片 5"/>
          <p:cNvPicPr>
            <a:picLocks noChangeAspect="1"/>
          </p:cNvPicPr>
          <p:nvPr/>
        </p:nvPicPr>
        <p:blipFill>
          <a:blip r:embed="rId5">
            <a:extLst>
              <a:ext uri="{BEBA8EAE-BF5A-486C-A8C5-ECC9F3942E4B}">
                <a14:imgProps xmlns:a14="http://schemas.microsoft.com/office/drawing/2010/main">
                  <a14:imgLayer>
                    <a14:imgEffect>
                      <a14:brightnessContrast contrast="40000"/>
                    </a14:imgEffect>
                  </a14:imgLayer>
                </a14:imgProps>
              </a:ext>
            </a:extLst>
          </a:blip>
          <a:stretch>
            <a:fillRect/>
          </a:stretch>
        </p:blipFill>
        <p:spPr>
          <a:xfrm>
            <a:off x="7159666" y="590550"/>
            <a:ext cx="993734" cy="749873"/>
          </a:xfrm>
          <a:prstGeom prst="rect">
            <a:avLst/>
          </a:prstGeom>
        </p:spPr>
      </p:pic>
      <p:sp>
        <p:nvSpPr>
          <p:cNvPr id="7" name="文本框 11"/>
          <p:cNvSpPr txBox="1"/>
          <p:nvPr/>
        </p:nvSpPr>
        <p:spPr>
          <a:xfrm>
            <a:off x="1216798" y="1809750"/>
            <a:ext cx="6708002" cy="807913"/>
          </a:xfrm>
          <a:prstGeom prst="rect">
            <a:avLst/>
          </a:prstGeom>
          <a:noFill/>
        </p:spPr>
        <p:txBody>
          <a:bodyPr wrap="square" lIns="68580" tIns="34290" rIns="68580" bIns="34290" rtlCol="0">
            <a:spAutoFit/>
          </a:bodyPr>
          <a:lstStyle/>
          <a:p>
            <a:pPr algn="ctr" defTabSz="914378"/>
            <a:r>
              <a:rPr lang="zh-CN" altLang="en-US" sz="4800" b="1" spc="600" dirty="0" smtClean="0">
                <a:solidFill>
                  <a:srgbClr val="E20000"/>
                </a:solidFill>
                <a:latin typeface="微软雅黑" panose="020B0503020204020204" pitchFamily="34" charset="-122"/>
                <a:ea typeface="微软雅黑" panose="020B0503020204020204" pitchFamily="34" charset="-122"/>
              </a:rPr>
              <a:t>监  督  </a:t>
            </a:r>
            <a:r>
              <a:rPr lang="zh-CN" altLang="en-US" sz="4800" b="1" spc="600" dirty="0">
                <a:solidFill>
                  <a:srgbClr val="E20000"/>
                </a:solidFill>
                <a:latin typeface="微软雅黑" panose="020B0503020204020204" pitchFamily="34" charset="-122"/>
                <a:ea typeface="微软雅黑" panose="020B0503020204020204" pitchFamily="34" charset="-122"/>
              </a:rPr>
              <a:t>管 </a:t>
            </a:r>
            <a:r>
              <a:rPr lang="zh-CN" altLang="en-US" sz="4800" b="1" spc="600" dirty="0" smtClean="0">
                <a:solidFill>
                  <a:srgbClr val="E20000"/>
                </a:solidFill>
                <a:latin typeface="微软雅黑" panose="020B0503020204020204" pitchFamily="34" charset="-122"/>
                <a:ea typeface="微软雅黑" panose="020B0503020204020204" pitchFamily="34" charset="-122"/>
              </a:rPr>
              <a:t> 理</a:t>
            </a:r>
            <a:endParaRPr lang="zh-CN" altLang="en-US" sz="4800" b="1" spc="600" dirty="0">
              <a:solidFill>
                <a:srgbClr val="E20000"/>
              </a:solidFill>
              <a:latin typeface="微软雅黑" panose="020B0503020204020204" pitchFamily="34" charset="-122"/>
              <a:ea typeface="微软雅黑" panose="020B0503020204020204" pitchFamily="34" charset="-122"/>
            </a:endParaRPr>
          </a:p>
        </p:txBody>
      </p:sp>
      <p:sp>
        <p:nvSpPr>
          <p:cNvPr id="8" name="文本框 11"/>
          <p:cNvSpPr txBox="1"/>
          <p:nvPr/>
        </p:nvSpPr>
        <p:spPr>
          <a:xfrm>
            <a:off x="3507604" y="1047750"/>
            <a:ext cx="2133598" cy="768415"/>
          </a:xfrm>
          <a:prstGeom prst="rect">
            <a:avLst/>
          </a:prstGeom>
          <a:noFill/>
        </p:spPr>
        <p:txBody>
          <a:bodyPr wrap="square" lIns="68580" tIns="34290" rIns="68580" bIns="34290" rtlCol="0">
            <a:spAutoFit/>
          </a:bodyPr>
          <a:lstStyle/>
          <a:p>
            <a:pPr algn="ctr" defTabSz="914378">
              <a:lnSpc>
                <a:spcPct val="125000"/>
              </a:lnSpc>
            </a:pPr>
            <a:r>
              <a:rPr lang="zh-CN" altLang="en-US" sz="4000" dirty="0" smtClean="0">
                <a:solidFill>
                  <a:schemeClr val="accent1"/>
                </a:solidFill>
                <a:latin typeface="微软雅黑" panose="020B0503020204020204" pitchFamily="34" charset="-122"/>
                <a:ea typeface="微软雅黑" panose="020B0503020204020204" pitchFamily="34" charset="-122"/>
              </a:rPr>
              <a:t>第九章</a:t>
            </a:r>
            <a:endParaRPr lang="zh-CN" altLang="en-US" sz="4000" dirty="0">
              <a:solidFill>
                <a:schemeClr val="accent1"/>
              </a:solidFill>
              <a:latin typeface="微软雅黑" panose="020B0503020204020204" pitchFamily="34" charset="-122"/>
              <a:ea typeface="微软雅黑" panose="020B0503020204020204" pitchFamily="34" charset="-122"/>
            </a:endParaRPr>
          </a:p>
        </p:txBody>
      </p:sp>
      <p:sp>
        <p:nvSpPr>
          <p:cNvPr id="9" name="矩形 8"/>
          <p:cNvSpPr/>
          <p:nvPr/>
        </p:nvSpPr>
        <p:spPr>
          <a:xfrm>
            <a:off x="2683338" y="2724150"/>
            <a:ext cx="3774922" cy="338554"/>
          </a:xfrm>
          <a:prstGeom prst="rect">
            <a:avLst/>
          </a:prstGeom>
        </p:spPr>
        <p:txBody>
          <a:bodyPr wrap="square" lIns="68580" tIns="34290" rIns="68580" bIns="34290">
            <a:spAutoFit/>
          </a:bodyPr>
          <a:lstStyle/>
          <a:p>
            <a:pPr algn="ctr" defTabSz="914378">
              <a:lnSpc>
                <a:spcPct val="125000"/>
              </a:lnSpc>
              <a:buClr>
                <a:srgbClr val="E20000"/>
              </a:buClr>
            </a:pPr>
            <a:r>
              <a:rPr lang="en-US" altLang="zh-CN" sz="1400" dirty="0">
                <a:solidFill>
                  <a:srgbClr val="000000"/>
                </a:solidFill>
                <a:latin typeface="微软雅黑" panose="020B0503020204020204" pitchFamily="34" charset="-122"/>
                <a:ea typeface="微软雅黑" panose="020B0503020204020204" pitchFamily="34" charset="-122"/>
              </a:rPr>
              <a:t>《</a:t>
            </a:r>
            <a:r>
              <a:rPr lang="zh-CN" altLang="en-US" sz="1400" dirty="0">
                <a:solidFill>
                  <a:srgbClr val="000000"/>
                </a:solidFill>
                <a:latin typeface="微软雅黑" panose="020B0503020204020204" pitchFamily="34" charset="-122"/>
                <a:ea typeface="微软雅黑" panose="020B0503020204020204" pitchFamily="34" charset="-122"/>
              </a:rPr>
              <a:t>中华人民共和国食品安全法实施条例</a:t>
            </a:r>
            <a:r>
              <a:rPr lang="en-US" altLang="zh-CN" sz="1400" dirty="0">
                <a:solidFill>
                  <a:srgbClr val="000000"/>
                </a:solidFill>
                <a:latin typeface="微软雅黑" panose="020B0503020204020204" pitchFamily="34" charset="-122"/>
                <a:ea typeface="微软雅黑" panose="020B0503020204020204" pitchFamily="34" charset="-122"/>
              </a:rPr>
              <a:t>》</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0387519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2" presetClass="entr" presetSubtype="3"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par>
                          <p:cTn id="27" fill="hold">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entagon 35"/>
          <p:cNvSpPr/>
          <p:nvPr/>
        </p:nvSpPr>
        <p:spPr>
          <a:xfrm>
            <a:off x="971998" y="1131590"/>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第五十九条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sp>
        <p:nvSpPr>
          <p:cNvPr id="12" name="矩形 11"/>
          <p:cNvSpPr/>
          <p:nvPr/>
        </p:nvSpPr>
        <p:spPr>
          <a:xfrm>
            <a:off x="971997" y="1537082"/>
            <a:ext cx="7200002" cy="1814343"/>
          </a:xfrm>
          <a:prstGeom prst="rect">
            <a:avLst/>
          </a:prstGeom>
        </p:spPr>
        <p:txBody>
          <a:bodyPr wrap="square" lIns="68580" tIns="34290" rIns="68580" bIns="34290">
            <a:spAutoFit/>
          </a:bodyPr>
          <a:lstStyle/>
          <a:p>
            <a:pPr marL="285743" indent="-285743" defTabSz="914378">
              <a:lnSpc>
                <a:spcPct val="13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设区的市级以上人民政府食品安全监督管理部门根据监督管理工作需要，可以对由下级人民政府食品安全监督管理部门负责日常监督管理的食品生产经营者实施随机监督检查，也可以组织下级人民政府食品安全监督管理部门对食品生产经营者实施异地监督检查。</a:t>
            </a:r>
          </a:p>
          <a:p>
            <a:pPr marL="285743" indent="-285743" defTabSz="914378">
              <a:lnSpc>
                <a:spcPct val="135000"/>
              </a:lnSpc>
              <a:buClr>
                <a:srgbClr val="E20000"/>
              </a:buClr>
              <a:buFont typeface="Wingdings" panose="05000000000000000000" pitchFamily="2" charset="2"/>
              <a:buChar char="u"/>
            </a:pPr>
            <a:r>
              <a:rPr lang="zh-CN" altLang="en-US" sz="1400" dirty="0">
                <a:solidFill>
                  <a:srgbClr val="000000"/>
                </a:solidFill>
                <a:latin typeface="微软雅黑" panose="020B0503020204020204" pitchFamily="34" charset="-122"/>
                <a:ea typeface="微软雅黑" panose="020B0503020204020204" pitchFamily="34" charset="-122"/>
              </a:rPr>
              <a:t>设区的市级以上人民政府食品安全监督管理部门认为必要的，可以直接调查处理下级人民政府食品安全监督管理部门管辖的食品安全违法案件，也可以指定其他下级人民政府食品安全监督管理部门调查处理。</a:t>
            </a:r>
          </a:p>
        </p:txBody>
      </p:sp>
      <p:cxnSp>
        <p:nvCxnSpPr>
          <p:cNvPr id="13" name="直接连接符 12"/>
          <p:cNvCxnSpPr/>
          <p:nvPr/>
        </p:nvCxnSpPr>
        <p:spPr>
          <a:xfrm>
            <a:off x="971998" y="3507854"/>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971997" y="3792345"/>
            <a:ext cx="7200002" cy="650947"/>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国家</a:t>
            </a:r>
            <a:r>
              <a:rPr lang="zh-CN" altLang="en-US" sz="1400" dirty="0">
                <a:solidFill>
                  <a:srgbClr val="000000"/>
                </a:solidFill>
                <a:latin typeface="微软雅黑" panose="020B0503020204020204" pitchFamily="34" charset="-122"/>
                <a:ea typeface="微软雅黑" panose="020B0503020204020204" pitchFamily="34" charset="-122"/>
              </a:rPr>
              <a:t>建立食品安全检查员制度，依托现有资源加强职业化检查员队伍建设，强化考核培训，提高检查员专业化水平。</a:t>
            </a:r>
          </a:p>
        </p:txBody>
      </p:sp>
      <p:sp>
        <p:nvSpPr>
          <p:cNvPr id="18" name="Pentagon 35"/>
          <p:cNvSpPr/>
          <p:nvPr/>
        </p:nvSpPr>
        <p:spPr>
          <a:xfrm>
            <a:off x="971998" y="3720336"/>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第六十条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8" name="圆角矩形 7"/>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监督管理</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18627487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slide(from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slide(fromLeft)">
                                      <p:cBhvr>
                                        <p:cTn id="21" dur="500"/>
                                        <p:tgtEl>
                                          <p:spTgt spid="1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2" grpId="0"/>
      <p:bldP spid="17" grpId="0"/>
      <p:bldP spid="18"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971997" y="1203598"/>
            <a:ext cx="7200002" cy="877163"/>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县</a:t>
            </a:r>
            <a:r>
              <a:rPr lang="zh-CN" altLang="en-US" sz="1400" dirty="0">
                <a:solidFill>
                  <a:srgbClr val="000000"/>
                </a:solidFill>
                <a:latin typeface="微软雅黑" panose="020B0503020204020204" pitchFamily="34" charset="-122"/>
                <a:ea typeface="微软雅黑" panose="020B0503020204020204" pitchFamily="34" charset="-122"/>
              </a:rPr>
              <a:t>级以上人民政府食品安全监督管理部门依照食品安全法第一百一十条的规定实施查封、扣押措施，查封、扣押的期限不得超过</a:t>
            </a:r>
            <a:r>
              <a:rPr lang="en-US" altLang="zh-CN" sz="1400" dirty="0">
                <a:solidFill>
                  <a:srgbClr val="000000"/>
                </a:solidFill>
                <a:latin typeface="微软雅黑" panose="020B0503020204020204" pitchFamily="34" charset="-122"/>
                <a:ea typeface="微软雅黑" panose="020B0503020204020204" pitchFamily="34" charset="-122"/>
              </a:rPr>
              <a:t>30</a:t>
            </a:r>
            <a:r>
              <a:rPr lang="zh-CN" altLang="en-US" sz="1400" dirty="0">
                <a:solidFill>
                  <a:srgbClr val="000000"/>
                </a:solidFill>
                <a:latin typeface="微软雅黑" panose="020B0503020204020204" pitchFamily="34" charset="-122"/>
                <a:ea typeface="微软雅黑" panose="020B0503020204020204" pitchFamily="34" charset="-122"/>
              </a:rPr>
              <a:t>日；情况复杂的，经实施查封、扣押措施的食品安全监督管理部门负责人批准，可以延长，延长期限不得超过</a:t>
            </a:r>
            <a:r>
              <a:rPr lang="en-US" altLang="zh-CN" sz="1400" dirty="0">
                <a:solidFill>
                  <a:srgbClr val="000000"/>
                </a:solidFill>
                <a:latin typeface="微软雅黑" panose="020B0503020204020204" pitchFamily="34" charset="-122"/>
                <a:ea typeface="微软雅黑" panose="020B0503020204020204" pitchFamily="34" charset="-122"/>
              </a:rPr>
              <a:t>45</a:t>
            </a:r>
            <a:r>
              <a:rPr lang="zh-CN" altLang="en-US" sz="1400" dirty="0">
                <a:solidFill>
                  <a:srgbClr val="000000"/>
                </a:solidFill>
                <a:latin typeface="微软雅黑" panose="020B0503020204020204" pitchFamily="34" charset="-122"/>
                <a:ea typeface="微软雅黑" panose="020B0503020204020204" pitchFamily="34" charset="-122"/>
              </a:rPr>
              <a:t>日。</a:t>
            </a:r>
          </a:p>
        </p:txBody>
      </p:sp>
      <p:sp>
        <p:nvSpPr>
          <p:cNvPr id="18" name="Pentagon 35"/>
          <p:cNvSpPr/>
          <p:nvPr/>
        </p:nvSpPr>
        <p:spPr>
          <a:xfrm>
            <a:off x="971998" y="1131590"/>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第六十一条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971998" y="2211710"/>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971997" y="2435581"/>
            <a:ext cx="7200002" cy="877163"/>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网络</a:t>
            </a:r>
            <a:r>
              <a:rPr lang="zh-CN" altLang="en-US" sz="1400" dirty="0">
                <a:solidFill>
                  <a:srgbClr val="000000"/>
                </a:solidFill>
                <a:latin typeface="微软雅黑" panose="020B0503020204020204" pitchFamily="34" charset="-122"/>
                <a:ea typeface="微软雅黑" panose="020B0503020204020204" pitchFamily="34" charset="-122"/>
              </a:rPr>
              <a:t>食品交易第三方平台多次出现入网食品经营者违法经营或者入网食品经营者的违法经营行为造成严重后果的，县级以上人民政府食品安全监督管理部门可以对网络食品交易第三方平台提供者的法定代表人或者主要负责人进行责任约谈。</a:t>
            </a:r>
          </a:p>
        </p:txBody>
      </p:sp>
      <p:sp>
        <p:nvSpPr>
          <p:cNvPr id="15" name="Pentagon 35"/>
          <p:cNvSpPr/>
          <p:nvPr/>
        </p:nvSpPr>
        <p:spPr>
          <a:xfrm>
            <a:off x="971998" y="2363573"/>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第六十二条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21" name="直接连接符 20"/>
          <p:cNvCxnSpPr/>
          <p:nvPr/>
        </p:nvCxnSpPr>
        <p:spPr>
          <a:xfrm>
            <a:off x="971998" y="3435846"/>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971997" y="3659717"/>
            <a:ext cx="7200002" cy="877163"/>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国务院</a:t>
            </a:r>
            <a:r>
              <a:rPr lang="zh-CN" altLang="en-US" sz="1400" dirty="0">
                <a:solidFill>
                  <a:srgbClr val="000000"/>
                </a:solidFill>
                <a:latin typeface="微软雅黑" panose="020B0503020204020204" pitchFamily="34" charset="-122"/>
                <a:ea typeface="微软雅黑" panose="020B0503020204020204" pitchFamily="34" charset="-122"/>
              </a:rPr>
              <a:t>食品安全监督管理部门会同国务院卫生行政等部门根据食源性疾病信息、食品安全风险监测信息和监督管理信息等，对发现的添加或者可能添加到食品中的非食品用化学物质和其他可能危害人体健康的物质，制定名录及检测方法并予以公布。</a:t>
            </a:r>
          </a:p>
        </p:txBody>
      </p:sp>
      <p:sp>
        <p:nvSpPr>
          <p:cNvPr id="25" name="Pentagon 35"/>
          <p:cNvSpPr/>
          <p:nvPr/>
        </p:nvSpPr>
        <p:spPr>
          <a:xfrm>
            <a:off x="971998" y="3587709"/>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第六十三条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12" name="圆角矩形 11"/>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监督管理</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17788789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slide(from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slide(fromLeft)">
                                      <p:cBhvr>
                                        <p:cTn id="21" dur="500"/>
                                        <p:tgtEl>
                                          <p:spTgt spid="15"/>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slide(fromLeft)">
                                      <p:cBhvr>
                                        <p:cTn id="35" dur="500"/>
                                        <p:tgtEl>
                                          <p:spTgt spid="25"/>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left)">
                                      <p:cBhvr>
                                        <p:cTn id="3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14" grpId="0"/>
      <p:bldP spid="15" grpId="0" animBg="1"/>
      <p:bldP spid="24" grpId="0"/>
      <p:bldP spid="2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971997" y="967359"/>
            <a:ext cx="7200002" cy="817147"/>
          </a:xfrm>
          <a:prstGeom prst="rect">
            <a:avLst/>
          </a:prstGeom>
        </p:spPr>
        <p:txBody>
          <a:bodyPr wrap="square" lIns="68580" tIns="34290" rIns="68580" bIns="34290">
            <a:spAutoFit/>
          </a:bodyPr>
          <a:lstStyle/>
          <a:p>
            <a:pPr defTabSz="914378">
              <a:lnSpc>
                <a:spcPct val="135000"/>
              </a:lnSpc>
              <a:buClr>
                <a:srgbClr val="E20000"/>
              </a:buClr>
            </a:pPr>
            <a:r>
              <a:rPr lang="zh-CN" altLang="en-US" sz="1200" dirty="0">
                <a:solidFill>
                  <a:srgbClr val="000000"/>
                </a:solidFill>
                <a:latin typeface="微软雅黑" panose="020B0503020204020204" pitchFamily="34" charset="-122"/>
                <a:ea typeface="微软雅黑" panose="020B0503020204020204" pitchFamily="34" charset="-122"/>
              </a:rPr>
              <a:t>                  </a:t>
            </a:r>
            <a:r>
              <a:rPr lang="zh-CN" altLang="en-US" sz="1200" dirty="0" smtClean="0">
                <a:solidFill>
                  <a:srgbClr val="000000"/>
                </a:solidFill>
                <a:latin typeface="微软雅黑" panose="020B0503020204020204" pitchFamily="34" charset="-122"/>
                <a:ea typeface="微软雅黑" panose="020B0503020204020204" pitchFamily="34" charset="-122"/>
              </a:rPr>
              <a:t>             县</a:t>
            </a:r>
            <a:r>
              <a:rPr lang="zh-CN" altLang="en-US" sz="1200" dirty="0">
                <a:solidFill>
                  <a:srgbClr val="000000"/>
                </a:solidFill>
                <a:latin typeface="微软雅黑" panose="020B0503020204020204" pitchFamily="34" charset="-122"/>
                <a:ea typeface="微软雅黑" panose="020B0503020204020204" pitchFamily="34" charset="-122"/>
              </a:rPr>
              <a:t>级以上地方人民政府卫生行政部门应当对餐具饮具集中消毒服务单位进行监督检查，发现不符合法律、法规、国家相关标准以及相关卫生规范等要求的，应当及时调查处理。监督检查的结果应当向社会公布。</a:t>
            </a:r>
          </a:p>
        </p:txBody>
      </p:sp>
      <p:sp>
        <p:nvSpPr>
          <p:cNvPr id="18" name="Pentagon 35"/>
          <p:cNvSpPr/>
          <p:nvPr/>
        </p:nvSpPr>
        <p:spPr>
          <a:xfrm>
            <a:off x="971998" y="895350"/>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第六十四条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971998" y="1809750"/>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971997" y="2343656"/>
            <a:ext cx="7200002" cy="1290033"/>
          </a:xfrm>
          <a:prstGeom prst="rect">
            <a:avLst/>
          </a:prstGeom>
        </p:spPr>
        <p:txBody>
          <a:bodyPr wrap="square" lIns="68580" tIns="34290" rIns="68580" bIns="34290">
            <a:spAutoFit/>
          </a:bodyPr>
          <a:lstStyle/>
          <a:p>
            <a:pPr marL="285743" indent="-285743" defTabSz="914378">
              <a:lnSpc>
                <a:spcPct val="135000"/>
              </a:lnSpc>
              <a:buClr>
                <a:srgbClr val="E20000"/>
              </a:buClr>
              <a:buFont typeface="Wingdings" panose="05000000000000000000" pitchFamily="2" charset="2"/>
              <a:buChar char="u"/>
            </a:pPr>
            <a:r>
              <a:rPr lang="zh-CN" altLang="en-US" sz="1200" dirty="0">
                <a:solidFill>
                  <a:srgbClr val="000000"/>
                </a:solidFill>
                <a:latin typeface="微软雅黑" panose="020B0503020204020204" pitchFamily="34" charset="-122"/>
                <a:ea typeface="微软雅黑" panose="020B0503020204020204" pitchFamily="34" charset="-122"/>
              </a:rPr>
              <a:t>国家实行食品安全违法行为举报奖励制度，对查证属实的举报，给予举报人奖励。举报人举报所在企业食品安全重大违法犯罪行为的，应当加大奖励力度。有关部门应当对举报人的信息予以保密，保护举报人的合法权益。食品安全违法行为举报奖励办法由国务院食品安全监督管理部门会同国务院财政等有关部门制定。</a:t>
            </a:r>
          </a:p>
          <a:p>
            <a:pPr marL="285743" indent="-285743" defTabSz="914378">
              <a:lnSpc>
                <a:spcPct val="135000"/>
              </a:lnSpc>
              <a:buClr>
                <a:srgbClr val="E20000"/>
              </a:buClr>
              <a:buFont typeface="Wingdings" panose="05000000000000000000" pitchFamily="2" charset="2"/>
              <a:buChar char="u"/>
            </a:pPr>
            <a:r>
              <a:rPr lang="zh-CN" altLang="en-US" sz="1200" dirty="0">
                <a:solidFill>
                  <a:srgbClr val="000000"/>
                </a:solidFill>
                <a:latin typeface="微软雅黑" panose="020B0503020204020204" pitchFamily="34" charset="-122"/>
                <a:ea typeface="微软雅黑" panose="020B0503020204020204" pitchFamily="34" charset="-122"/>
              </a:rPr>
              <a:t>食品安全违法行为举报奖励资金纳入各级人民政府预算。</a:t>
            </a:r>
          </a:p>
        </p:txBody>
      </p:sp>
      <p:sp>
        <p:nvSpPr>
          <p:cNvPr id="15" name="Pentagon 35"/>
          <p:cNvSpPr/>
          <p:nvPr/>
        </p:nvSpPr>
        <p:spPr>
          <a:xfrm>
            <a:off x="971998" y="1972753"/>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第六十五条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sp>
        <p:nvSpPr>
          <p:cNvPr id="9" name="矩形 8"/>
          <p:cNvSpPr/>
          <p:nvPr/>
        </p:nvSpPr>
        <p:spPr>
          <a:xfrm>
            <a:off x="914400" y="3805104"/>
            <a:ext cx="7467600" cy="900246"/>
          </a:xfrm>
          <a:prstGeom prst="rect">
            <a:avLst/>
          </a:prstGeom>
        </p:spPr>
        <p:txBody>
          <a:bodyPr wrap="square" lIns="68580" tIns="34290" rIns="68580" bIns="34290">
            <a:spAutoFit/>
          </a:bodyPr>
          <a:lstStyle/>
          <a:p>
            <a:pPr defTabSz="914378">
              <a:lnSpc>
                <a:spcPct val="150000"/>
              </a:lnSpc>
              <a:buClr>
                <a:srgbClr val="E20000"/>
              </a:buClr>
            </a:pPr>
            <a:r>
              <a:rPr lang="zh-CN" altLang="en-US" sz="1200" dirty="0">
                <a:solidFill>
                  <a:srgbClr val="000000"/>
                </a:solidFill>
                <a:latin typeface="微软雅黑" panose="020B0503020204020204" pitchFamily="34" charset="-122"/>
                <a:ea typeface="微软雅黑" panose="020B0503020204020204" pitchFamily="34" charset="-122"/>
              </a:rPr>
              <a:t>                         </a:t>
            </a:r>
            <a:r>
              <a:rPr lang="zh-CN" altLang="en-US" sz="1200" dirty="0" smtClean="0">
                <a:solidFill>
                  <a:srgbClr val="000000"/>
                </a:solidFill>
                <a:latin typeface="微软雅黑" panose="020B0503020204020204" pitchFamily="34" charset="-122"/>
                <a:ea typeface="微软雅黑" panose="020B0503020204020204" pitchFamily="34" charset="-122"/>
              </a:rPr>
              <a:t>      国务院</a:t>
            </a:r>
            <a:r>
              <a:rPr lang="zh-CN" altLang="en-US" sz="1200" dirty="0">
                <a:solidFill>
                  <a:srgbClr val="000000"/>
                </a:solidFill>
                <a:latin typeface="微软雅黑" panose="020B0503020204020204" pitchFamily="34" charset="-122"/>
                <a:ea typeface="微软雅黑" panose="020B0503020204020204" pitchFamily="34" charset="-122"/>
              </a:rPr>
              <a:t>食品安全监督管理部门应当会同国务院有关部门建立守信联合激励和失信联合惩戒机制，结合食品生产经营者信用档案，建立严重违法生产经营者黑名单制度，将食品安全信用状况与准入、融资、信贷、征信等相衔接，及时向社会公布。</a:t>
            </a:r>
          </a:p>
        </p:txBody>
      </p:sp>
      <p:sp>
        <p:nvSpPr>
          <p:cNvPr id="10" name="Pentagon 35"/>
          <p:cNvSpPr/>
          <p:nvPr/>
        </p:nvSpPr>
        <p:spPr>
          <a:xfrm>
            <a:off x="919093" y="3787496"/>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第六十六条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914400" y="3700850"/>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16" name="圆角矩形 15"/>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监督管理</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65388358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slide(from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slide(fromLeft)">
                                      <p:cBhvr>
                                        <p:cTn id="21" dur="500"/>
                                        <p:tgtEl>
                                          <p:spTgt spid="15"/>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left)">
                                      <p:cBhvr>
                                        <p:cTn id="25" dur="500"/>
                                        <p:tgtEl>
                                          <p:spTgt spid="14"/>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slide(fromLeft)">
                                      <p:cBhvr>
                                        <p:cTn id="35" dur="500"/>
                                        <p:tgtEl>
                                          <p:spTgt spid="10"/>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14" grpId="0"/>
      <p:bldP spid="15" grpId="0" animBg="1"/>
      <p:bldP spid="9" grpId="0"/>
      <p:bldP spid="10"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989240"/>
            <a:ext cx="9144000" cy="2172027"/>
          </a:xfrm>
          <a:prstGeom prst="rect">
            <a:avLst/>
          </a:prstGeom>
        </p:spPr>
      </p:pic>
      <p:pic>
        <p:nvPicPr>
          <p:cNvPr id="3" name="图片 2"/>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732599" y="3191161"/>
            <a:ext cx="1676400" cy="1768184"/>
          </a:xfrm>
          <a:prstGeom prst="rect">
            <a:avLst/>
          </a:prstGeom>
        </p:spPr>
      </p:pic>
      <p:pic>
        <p:nvPicPr>
          <p:cNvPr id="6" name="图片 5"/>
          <p:cNvPicPr>
            <a:picLocks noChangeAspect="1"/>
          </p:cNvPicPr>
          <p:nvPr/>
        </p:nvPicPr>
        <p:blipFill>
          <a:blip r:embed="rId5">
            <a:extLst>
              <a:ext uri="{BEBA8EAE-BF5A-486C-A8C5-ECC9F3942E4B}">
                <a14:imgProps xmlns:a14="http://schemas.microsoft.com/office/drawing/2010/main">
                  <a14:imgLayer>
                    <a14:imgEffect>
                      <a14:brightnessContrast contrast="40000"/>
                    </a14:imgEffect>
                  </a14:imgLayer>
                </a14:imgProps>
              </a:ext>
            </a:extLst>
          </a:blip>
          <a:stretch>
            <a:fillRect/>
          </a:stretch>
        </p:blipFill>
        <p:spPr>
          <a:xfrm>
            <a:off x="7159666" y="590550"/>
            <a:ext cx="993734" cy="749873"/>
          </a:xfrm>
          <a:prstGeom prst="rect">
            <a:avLst/>
          </a:prstGeom>
        </p:spPr>
      </p:pic>
      <p:sp>
        <p:nvSpPr>
          <p:cNvPr id="7" name="文本框 11"/>
          <p:cNvSpPr txBox="1"/>
          <p:nvPr/>
        </p:nvSpPr>
        <p:spPr>
          <a:xfrm>
            <a:off x="1216798" y="1809750"/>
            <a:ext cx="6708002" cy="807913"/>
          </a:xfrm>
          <a:prstGeom prst="rect">
            <a:avLst/>
          </a:prstGeom>
          <a:noFill/>
        </p:spPr>
        <p:txBody>
          <a:bodyPr wrap="square" lIns="68580" tIns="34290" rIns="68580" bIns="34290" rtlCol="0">
            <a:spAutoFit/>
          </a:bodyPr>
          <a:lstStyle/>
          <a:p>
            <a:pPr algn="ctr" defTabSz="914378"/>
            <a:r>
              <a:rPr lang="zh-CN" altLang="en-US" sz="4800" b="1" spc="600" dirty="0">
                <a:solidFill>
                  <a:srgbClr val="E20000"/>
                </a:solidFill>
                <a:latin typeface="微软雅黑" panose="020B0503020204020204" pitchFamily="34" charset="-122"/>
                <a:ea typeface="微软雅黑" panose="020B0503020204020204" pitchFamily="34" charset="-122"/>
              </a:rPr>
              <a:t>法 </a:t>
            </a:r>
            <a:r>
              <a:rPr lang="zh-CN" altLang="en-US" sz="4800" b="1" spc="600" dirty="0" smtClean="0">
                <a:solidFill>
                  <a:srgbClr val="E20000"/>
                </a:solidFill>
                <a:latin typeface="微软雅黑" panose="020B0503020204020204" pitchFamily="34" charset="-122"/>
                <a:ea typeface="微软雅黑" panose="020B0503020204020204" pitchFamily="34" charset="-122"/>
              </a:rPr>
              <a:t> 律  </a:t>
            </a:r>
            <a:r>
              <a:rPr lang="zh-CN" altLang="en-US" sz="4800" b="1" spc="600" dirty="0">
                <a:solidFill>
                  <a:srgbClr val="E20000"/>
                </a:solidFill>
                <a:latin typeface="微软雅黑" panose="020B0503020204020204" pitchFamily="34" charset="-122"/>
                <a:ea typeface="微软雅黑" panose="020B0503020204020204" pitchFamily="34" charset="-122"/>
              </a:rPr>
              <a:t>责 </a:t>
            </a:r>
            <a:r>
              <a:rPr lang="zh-CN" altLang="en-US" sz="4800" b="1" spc="600" dirty="0" smtClean="0">
                <a:solidFill>
                  <a:srgbClr val="E20000"/>
                </a:solidFill>
                <a:latin typeface="微软雅黑" panose="020B0503020204020204" pitchFamily="34" charset="-122"/>
                <a:ea typeface="微软雅黑" panose="020B0503020204020204" pitchFamily="34" charset="-122"/>
              </a:rPr>
              <a:t> 任</a:t>
            </a:r>
            <a:endParaRPr lang="zh-CN" altLang="en-US" sz="4800" b="1" spc="600" dirty="0">
              <a:solidFill>
                <a:srgbClr val="E20000"/>
              </a:solidFill>
              <a:latin typeface="微软雅黑" panose="020B0503020204020204" pitchFamily="34" charset="-122"/>
              <a:ea typeface="微软雅黑" panose="020B0503020204020204" pitchFamily="34" charset="-122"/>
            </a:endParaRPr>
          </a:p>
        </p:txBody>
      </p:sp>
      <p:sp>
        <p:nvSpPr>
          <p:cNvPr id="8" name="文本框 11"/>
          <p:cNvSpPr txBox="1"/>
          <p:nvPr/>
        </p:nvSpPr>
        <p:spPr>
          <a:xfrm>
            <a:off x="3507604" y="1047750"/>
            <a:ext cx="2133598" cy="768415"/>
          </a:xfrm>
          <a:prstGeom prst="rect">
            <a:avLst/>
          </a:prstGeom>
          <a:noFill/>
        </p:spPr>
        <p:txBody>
          <a:bodyPr wrap="square" lIns="68580" tIns="34290" rIns="68580" bIns="34290" rtlCol="0">
            <a:spAutoFit/>
          </a:bodyPr>
          <a:lstStyle/>
          <a:p>
            <a:pPr algn="ctr" defTabSz="914378">
              <a:lnSpc>
                <a:spcPct val="125000"/>
              </a:lnSpc>
            </a:pPr>
            <a:r>
              <a:rPr lang="zh-CN" altLang="en-US" sz="4000" dirty="0" smtClean="0">
                <a:solidFill>
                  <a:schemeClr val="accent1"/>
                </a:solidFill>
                <a:latin typeface="微软雅黑" panose="020B0503020204020204" pitchFamily="34" charset="-122"/>
                <a:ea typeface="微软雅黑" panose="020B0503020204020204" pitchFamily="34" charset="-122"/>
              </a:rPr>
              <a:t>第十章</a:t>
            </a:r>
            <a:endParaRPr lang="zh-CN" altLang="en-US" sz="4000" dirty="0">
              <a:solidFill>
                <a:schemeClr val="accent1"/>
              </a:solidFill>
              <a:latin typeface="微软雅黑" panose="020B0503020204020204" pitchFamily="34" charset="-122"/>
              <a:ea typeface="微软雅黑" panose="020B0503020204020204" pitchFamily="34" charset="-122"/>
            </a:endParaRPr>
          </a:p>
        </p:txBody>
      </p:sp>
      <p:sp>
        <p:nvSpPr>
          <p:cNvPr id="9" name="矩形 8"/>
          <p:cNvSpPr/>
          <p:nvPr/>
        </p:nvSpPr>
        <p:spPr>
          <a:xfrm>
            <a:off x="2683338" y="2724150"/>
            <a:ext cx="3774922" cy="338554"/>
          </a:xfrm>
          <a:prstGeom prst="rect">
            <a:avLst/>
          </a:prstGeom>
        </p:spPr>
        <p:txBody>
          <a:bodyPr wrap="square" lIns="68580" tIns="34290" rIns="68580" bIns="34290">
            <a:spAutoFit/>
          </a:bodyPr>
          <a:lstStyle/>
          <a:p>
            <a:pPr algn="ctr" defTabSz="914378">
              <a:lnSpc>
                <a:spcPct val="125000"/>
              </a:lnSpc>
              <a:buClr>
                <a:srgbClr val="E20000"/>
              </a:buClr>
            </a:pPr>
            <a:r>
              <a:rPr lang="en-US" altLang="zh-CN" sz="1400" dirty="0">
                <a:solidFill>
                  <a:srgbClr val="000000"/>
                </a:solidFill>
                <a:latin typeface="微软雅黑" panose="020B0503020204020204" pitchFamily="34" charset="-122"/>
                <a:ea typeface="微软雅黑" panose="020B0503020204020204" pitchFamily="34" charset="-122"/>
              </a:rPr>
              <a:t>《</a:t>
            </a:r>
            <a:r>
              <a:rPr lang="zh-CN" altLang="en-US" sz="1400" dirty="0">
                <a:solidFill>
                  <a:srgbClr val="000000"/>
                </a:solidFill>
                <a:latin typeface="微软雅黑" panose="020B0503020204020204" pitchFamily="34" charset="-122"/>
                <a:ea typeface="微软雅黑" panose="020B0503020204020204" pitchFamily="34" charset="-122"/>
              </a:rPr>
              <a:t>中华人民共和国食品安全法实施条例</a:t>
            </a:r>
            <a:r>
              <a:rPr lang="en-US" altLang="zh-CN" sz="1400" dirty="0">
                <a:solidFill>
                  <a:srgbClr val="000000"/>
                </a:solidFill>
                <a:latin typeface="微软雅黑" panose="020B0503020204020204" pitchFamily="34" charset="-122"/>
                <a:ea typeface="微软雅黑" panose="020B0503020204020204" pitchFamily="34" charset="-122"/>
              </a:rPr>
              <a:t>》</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2936716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2" presetClass="entr" presetSubtype="3"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par>
                          <p:cTn id="27" fill="hold">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971997" y="1164644"/>
            <a:ext cx="7200002" cy="650947"/>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E20000"/>
                </a:solidFill>
                <a:latin typeface="微软雅黑" panose="020B0503020204020204" pitchFamily="34" charset="-122"/>
                <a:ea typeface="微软雅黑" panose="020B0503020204020204" pitchFamily="34" charset="-122"/>
              </a:rPr>
              <a:t>                           </a:t>
            </a:r>
            <a:r>
              <a:rPr lang="zh-CN" altLang="en-US" sz="1400" dirty="0" smtClean="0">
                <a:solidFill>
                  <a:srgbClr val="E20000"/>
                </a:solidFill>
                <a:latin typeface="微软雅黑" panose="020B0503020204020204" pitchFamily="34" charset="-122"/>
                <a:ea typeface="微软雅黑" panose="020B0503020204020204" pitchFamily="34" charset="-122"/>
              </a:rPr>
              <a:t>有</a:t>
            </a:r>
            <a:r>
              <a:rPr lang="zh-CN" altLang="en-US" sz="1400" dirty="0">
                <a:solidFill>
                  <a:srgbClr val="E20000"/>
                </a:solidFill>
                <a:latin typeface="微软雅黑" panose="020B0503020204020204" pitchFamily="34" charset="-122"/>
                <a:ea typeface="微软雅黑" panose="020B0503020204020204" pitchFamily="34" charset="-122"/>
              </a:rPr>
              <a:t>下列情形之一的，属于食品安全法第一百二十三条至第一百二十六条、第一百三十二条以及本条例第七十二条、第七十三条规定的情节严重情形：</a:t>
            </a:r>
          </a:p>
        </p:txBody>
      </p:sp>
      <p:sp>
        <p:nvSpPr>
          <p:cNvPr id="22" name="Pentagon 35"/>
          <p:cNvSpPr/>
          <p:nvPr/>
        </p:nvSpPr>
        <p:spPr>
          <a:xfrm>
            <a:off x="971998" y="1092635"/>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第六十七条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sp>
        <p:nvSpPr>
          <p:cNvPr id="12" name="矩形 11"/>
          <p:cNvSpPr/>
          <p:nvPr/>
        </p:nvSpPr>
        <p:spPr>
          <a:xfrm>
            <a:off x="971996" y="1843517"/>
            <a:ext cx="7200000" cy="1954381"/>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（一）违法行为涉及的产品货值金额</a:t>
            </a:r>
            <a:r>
              <a:rPr lang="en-US" altLang="zh-CN" sz="1400" dirty="0">
                <a:solidFill>
                  <a:srgbClr val="000000"/>
                </a:solidFill>
                <a:latin typeface="微软雅黑" panose="020B0503020204020204" pitchFamily="34" charset="-122"/>
                <a:ea typeface="微软雅黑" panose="020B0503020204020204" pitchFamily="34" charset="-122"/>
              </a:rPr>
              <a:t>2</a:t>
            </a:r>
            <a:r>
              <a:rPr lang="zh-CN" altLang="en-US" sz="1400" dirty="0">
                <a:solidFill>
                  <a:srgbClr val="000000"/>
                </a:solidFill>
                <a:latin typeface="微软雅黑" panose="020B0503020204020204" pitchFamily="34" charset="-122"/>
                <a:ea typeface="微软雅黑" panose="020B0503020204020204" pitchFamily="34" charset="-122"/>
              </a:rPr>
              <a:t>万元以上或者违法行为持续时间</a:t>
            </a:r>
            <a:r>
              <a:rPr lang="en-US" altLang="zh-CN" sz="1400" dirty="0">
                <a:solidFill>
                  <a:srgbClr val="000000"/>
                </a:solidFill>
                <a:latin typeface="微软雅黑" panose="020B0503020204020204" pitchFamily="34" charset="-122"/>
                <a:ea typeface="微软雅黑" panose="020B0503020204020204" pitchFamily="34" charset="-122"/>
              </a:rPr>
              <a:t>3</a:t>
            </a:r>
            <a:r>
              <a:rPr lang="zh-CN" altLang="en-US" sz="1400" dirty="0">
                <a:solidFill>
                  <a:srgbClr val="000000"/>
                </a:solidFill>
                <a:latin typeface="微软雅黑" panose="020B0503020204020204" pitchFamily="34" charset="-122"/>
                <a:ea typeface="微软雅黑" panose="020B0503020204020204" pitchFamily="34" charset="-122"/>
              </a:rPr>
              <a:t>个月以上；</a:t>
            </a:r>
          </a:p>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（二）造成食源性疾病并出现死亡病例，或者造成</a:t>
            </a:r>
            <a:r>
              <a:rPr lang="en-US" altLang="zh-CN" sz="1400" dirty="0">
                <a:solidFill>
                  <a:srgbClr val="000000"/>
                </a:solidFill>
                <a:latin typeface="微软雅黑" panose="020B0503020204020204" pitchFamily="34" charset="-122"/>
                <a:ea typeface="微软雅黑" panose="020B0503020204020204" pitchFamily="34" charset="-122"/>
              </a:rPr>
              <a:t>30</a:t>
            </a:r>
            <a:r>
              <a:rPr lang="zh-CN" altLang="en-US" sz="1400" dirty="0">
                <a:solidFill>
                  <a:srgbClr val="000000"/>
                </a:solidFill>
                <a:latin typeface="微软雅黑" panose="020B0503020204020204" pitchFamily="34" charset="-122"/>
                <a:ea typeface="微软雅黑" panose="020B0503020204020204" pitchFamily="34" charset="-122"/>
              </a:rPr>
              <a:t>人以上食源性疾病但未出现死亡病例；</a:t>
            </a:r>
          </a:p>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（三）故意提供虚假信息或者隐瞒真实情况；</a:t>
            </a:r>
          </a:p>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（四）拒绝、逃避监督检查；</a:t>
            </a:r>
          </a:p>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（五）因违反食品安全法律、法规受到行政处罚后</a:t>
            </a:r>
            <a:r>
              <a:rPr lang="en-US" altLang="zh-CN" sz="1400" dirty="0">
                <a:solidFill>
                  <a:srgbClr val="000000"/>
                </a:solidFill>
                <a:latin typeface="微软雅黑" panose="020B0503020204020204" pitchFamily="34" charset="-122"/>
                <a:ea typeface="微软雅黑" panose="020B0503020204020204" pitchFamily="34" charset="-122"/>
              </a:rPr>
              <a:t>1</a:t>
            </a:r>
            <a:r>
              <a:rPr lang="zh-CN" altLang="en-US" sz="1400" dirty="0">
                <a:solidFill>
                  <a:srgbClr val="000000"/>
                </a:solidFill>
                <a:latin typeface="微软雅黑" panose="020B0503020204020204" pitchFamily="34" charset="-122"/>
                <a:ea typeface="微软雅黑" panose="020B0503020204020204" pitchFamily="34" charset="-122"/>
              </a:rPr>
              <a:t>年内又实施同一性质的食品安全违法行为，或者因违反食品安全法律、法规受到刑事处罚后又实施食品安全违法行为；</a:t>
            </a:r>
          </a:p>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（六）其他情节严重的情形。</a:t>
            </a:r>
          </a:p>
        </p:txBody>
      </p:sp>
      <p:sp>
        <p:nvSpPr>
          <p:cNvPr id="14" name="Pentagon 35"/>
          <p:cNvSpPr/>
          <p:nvPr/>
        </p:nvSpPr>
        <p:spPr>
          <a:xfrm>
            <a:off x="971996" y="3867894"/>
            <a:ext cx="7200000" cy="432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zh-CN" altLang="en-US" sz="1600" dirty="0">
                <a:solidFill>
                  <a:srgbClr val="FFFFFF"/>
                </a:solidFill>
                <a:latin typeface="微软雅黑" panose="020B0503020204020204" pitchFamily="34" charset="-122"/>
                <a:ea typeface="微软雅黑" panose="020B0503020204020204" pitchFamily="34" charset="-122"/>
              </a:rPr>
              <a:t>对情节严重的违法行为处以罚款时，应当依法从重从严。</a:t>
            </a:r>
          </a:p>
        </p:txBody>
      </p:sp>
      <p:pic>
        <p:nvPicPr>
          <p:cNvPr id="6" name="图片 5"/>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7" name="圆角矩形 6"/>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法律责任</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80157262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slide(from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12" presetClass="entr" presetSubtype="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p:tgtEl>
                                          <p:spTgt spid="14"/>
                                        </p:tgtEl>
                                        <p:attrNameLst>
                                          <p:attrName>ppt_y</p:attrName>
                                        </p:attrNameLst>
                                      </p:cBhvr>
                                      <p:tavLst>
                                        <p:tav tm="0">
                                          <p:val>
                                            <p:strVal val="#ppt_y-#ppt_h*1.125000"/>
                                          </p:val>
                                        </p:tav>
                                        <p:tav tm="100000">
                                          <p:val>
                                            <p:strVal val="#ppt_y"/>
                                          </p:val>
                                        </p:tav>
                                      </p:tavLst>
                                    </p:anim>
                                    <p:animEffect transition="in" filter="wipe(down)">
                                      <p:cBhvr>
                                        <p:cTn id="2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animBg="1"/>
      <p:bldP spid="12" grpId="0"/>
      <p:bldP spid="14"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971996" y="1342774"/>
            <a:ext cx="4752132" cy="650947"/>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E20000"/>
                </a:solidFill>
                <a:latin typeface="微软雅黑" panose="020B0503020204020204" pitchFamily="34" charset="-122"/>
                <a:ea typeface="微软雅黑" panose="020B0503020204020204" pitchFamily="34" charset="-122"/>
              </a:rPr>
              <a:t>                          </a:t>
            </a:r>
            <a:r>
              <a:rPr lang="zh-CN" altLang="en-US" sz="1400" dirty="0" smtClean="0">
                <a:solidFill>
                  <a:srgbClr val="E20000"/>
                </a:solidFill>
                <a:latin typeface="微软雅黑" panose="020B0503020204020204" pitchFamily="34" charset="-122"/>
                <a:ea typeface="微软雅黑" panose="020B0503020204020204" pitchFamily="34" charset="-122"/>
              </a:rPr>
              <a:t> </a:t>
            </a:r>
            <a:r>
              <a:rPr lang="zh-CN" altLang="en-US" sz="1400" dirty="0">
                <a:solidFill>
                  <a:srgbClr val="E20000"/>
                </a:solidFill>
                <a:latin typeface="微软雅黑" panose="020B0503020204020204" pitchFamily="34" charset="-122"/>
                <a:ea typeface="微软雅黑" panose="020B0503020204020204" pitchFamily="34" charset="-122"/>
              </a:rPr>
              <a:t>有下列情形之一的，依照食品安全法第一百二十五条第一款、本条例第七十五条的规定给予处罚：</a:t>
            </a:r>
          </a:p>
        </p:txBody>
      </p:sp>
      <p:sp>
        <p:nvSpPr>
          <p:cNvPr id="22" name="Pentagon 35"/>
          <p:cNvSpPr/>
          <p:nvPr/>
        </p:nvSpPr>
        <p:spPr>
          <a:xfrm>
            <a:off x="971998" y="1270765"/>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第六十八条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sp>
        <p:nvSpPr>
          <p:cNvPr id="12" name="矩形 11"/>
          <p:cNvSpPr/>
          <p:nvPr/>
        </p:nvSpPr>
        <p:spPr>
          <a:xfrm>
            <a:off x="971997" y="2065728"/>
            <a:ext cx="4752131" cy="2223686"/>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（一）在食品生产、加工场所贮存依照本条例第六十三条规定制定的名录中的物质；</a:t>
            </a:r>
          </a:p>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（二）生产经营的保健食品之外的食品的标签、说明书声称具有保健功能；</a:t>
            </a:r>
          </a:p>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（三）以食品安全国家标准规定的选择性添加物质命名婴幼儿配方食品；</a:t>
            </a:r>
          </a:p>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（四）生产经营的特殊食品的标签、说明书内容与注册或者备案的标签、说明书不一致。</a:t>
            </a:r>
          </a:p>
        </p:txBody>
      </p: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6148" y="1342774"/>
            <a:ext cx="2761126" cy="2569189"/>
          </a:xfrm>
          <a:prstGeom prst="rect">
            <a:avLst/>
          </a:prstGeom>
        </p:spPr>
      </p:pic>
      <p:pic>
        <p:nvPicPr>
          <p:cNvPr id="6" name="图片 5"/>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7" name="圆角矩形 6"/>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法律责任</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69214168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slide(from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animBg="1"/>
      <p:bldP spid="1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971997" y="1419622"/>
            <a:ext cx="7200002" cy="650947"/>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E20000"/>
                </a:solidFill>
                <a:latin typeface="微软雅黑" panose="020B0503020204020204" pitchFamily="34" charset="-122"/>
                <a:ea typeface="微软雅黑" panose="020B0503020204020204" pitchFamily="34" charset="-122"/>
              </a:rPr>
              <a:t>                          </a:t>
            </a:r>
            <a:r>
              <a:rPr lang="zh-CN" altLang="en-US" sz="1400" dirty="0" smtClean="0">
                <a:solidFill>
                  <a:srgbClr val="E20000"/>
                </a:solidFill>
                <a:latin typeface="微软雅黑" panose="020B0503020204020204" pitchFamily="34" charset="-122"/>
                <a:ea typeface="微软雅黑" panose="020B0503020204020204" pitchFamily="34" charset="-122"/>
              </a:rPr>
              <a:t>有</a:t>
            </a:r>
            <a:r>
              <a:rPr lang="zh-CN" altLang="en-US" sz="1400" dirty="0">
                <a:solidFill>
                  <a:srgbClr val="E20000"/>
                </a:solidFill>
                <a:latin typeface="微软雅黑" panose="020B0503020204020204" pitchFamily="34" charset="-122"/>
                <a:ea typeface="微软雅黑" panose="020B0503020204020204" pitchFamily="34" charset="-122"/>
              </a:rPr>
              <a:t>下列情形之一的，依照食品安全法第一百二十六条第一款、本条例第七十五条的规定给予处罚：</a:t>
            </a:r>
          </a:p>
        </p:txBody>
      </p:sp>
      <p:sp>
        <p:nvSpPr>
          <p:cNvPr id="9" name="Pentagon 35"/>
          <p:cNvSpPr/>
          <p:nvPr/>
        </p:nvSpPr>
        <p:spPr>
          <a:xfrm>
            <a:off x="971998" y="1347614"/>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第六十九条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sp>
        <p:nvSpPr>
          <p:cNvPr id="10" name="矩形 9"/>
          <p:cNvSpPr/>
          <p:nvPr/>
        </p:nvSpPr>
        <p:spPr>
          <a:xfrm>
            <a:off x="971996" y="2034641"/>
            <a:ext cx="7200000" cy="2223686"/>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（一）接受食品生产经营者委托贮存、运输食品，未按照规定记录保存信息；</a:t>
            </a:r>
          </a:p>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（二）餐饮服务提供者未查验、留存餐具饮具集中消毒服务单位的营业执照复印件和消毒合格证明；</a:t>
            </a:r>
          </a:p>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（三）食品生产经营者未按照规定对变质、超过保质期或者回收的食品进行标示或者存放，或者未及时对上述食品采取无害化处理、销毁等措施并如实记录；</a:t>
            </a:r>
          </a:p>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（四）医疗机构和药品零售企业之外的单位或者个人向消费者销售特殊医学用途配方食品中的特定全营养配方食品；</a:t>
            </a:r>
          </a:p>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（五）将特殊食品与普通食品或者药品混放销售。</a:t>
            </a:r>
          </a:p>
        </p:txBody>
      </p:sp>
      <p:pic>
        <p:nvPicPr>
          <p:cNvPr id="5" name="图片 4"/>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6" name="圆角矩形 5"/>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法律责任</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74877483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Left)">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71997" y="1225304"/>
            <a:ext cx="7200002" cy="1361911"/>
          </a:xfrm>
          <a:prstGeom prst="rect">
            <a:avLst/>
          </a:prstGeom>
        </p:spPr>
        <p:txBody>
          <a:bodyPr wrap="square" lIns="68580" tIns="34290" rIns="68580" bIns="34290">
            <a:spAutoFit/>
          </a:bodyPr>
          <a:lstStyle/>
          <a:p>
            <a:pPr defTabSz="914378">
              <a:lnSpc>
                <a:spcPct val="150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除</a:t>
            </a:r>
            <a:r>
              <a:rPr lang="zh-CN" altLang="en-US" sz="1400" dirty="0">
                <a:solidFill>
                  <a:srgbClr val="000000"/>
                </a:solidFill>
                <a:latin typeface="微软雅黑" panose="020B0503020204020204" pitchFamily="34" charset="-122"/>
                <a:ea typeface="微软雅黑" panose="020B0503020204020204" pitchFamily="34" charset="-122"/>
              </a:rPr>
              <a:t>食品安全法第一百二十五条第一款、第一百二十六条规定的情形外，食品生产经营者的生产经营行为不符合食品安全法第三十三条第一款第五项、第七项至第十项的规定，或者不符合有关食品生产经营过程要求的食品安全国家标准的，依照食品安全法第一百二十六条第一款、本条例第七十五条的规定给予处罚。</a:t>
            </a:r>
          </a:p>
        </p:txBody>
      </p:sp>
      <p:sp>
        <p:nvSpPr>
          <p:cNvPr id="7" name="Pentagon 35"/>
          <p:cNvSpPr/>
          <p:nvPr/>
        </p:nvSpPr>
        <p:spPr>
          <a:xfrm>
            <a:off x="971998" y="1203598"/>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第七十条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971998" y="2874454"/>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971997" y="3222659"/>
            <a:ext cx="7200002" cy="1038746"/>
          </a:xfrm>
          <a:prstGeom prst="rect">
            <a:avLst/>
          </a:prstGeom>
        </p:spPr>
        <p:txBody>
          <a:bodyPr wrap="square" lIns="68580" tIns="34290" rIns="68580" bIns="34290">
            <a:spAutoFit/>
          </a:bodyPr>
          <a:lstStyle/>
          <a:p>
            <a:pPr defTabSz="914378">
              <a:lnSpc>
                <a:spcPct val="150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餐具</a:t>
            </a:r>
            <a:r>
              <a:rPr lang="zh-CN" altLang="en-US" sz="1400" dirty="0">
                <a:solidFill>
                  <a:srgbClr val="000000"/>
                </a:solidFill>
                <a:latin typeface="微软雅黑" panose="020B0503020204020204" pitchFamily="34" charset="-122"/>
                <a:ea typeface="微软雅黑" panose="020B0503020204020204" pitchFamily="34" charset="-122"/>
              </a:rPr>
              <a:t>饮具集中消毒服务单位未按照规定建立并遵守出厂检验记录制度的，由县级以上人民政府卫生行政部门依照食品安全法第一百二十六条第一款、本条例第七十五条的规定给予处罚。</a:t>
            </a:r>
          </a:p>
        </p:txBody>
      </p:sp>
      <p:sp>
        <p:nvSpPr>
          <p:cNvPr id="13" name="Pentagon 35"/>
          <p:cNvSpPr/>
          <p:nvPr/>
        </p:nvSpPr>
        <p:spPr>
          <a:xfrm>
            <a:off x="971998" y="3200954"/>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第七十一条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9" name="圆角矩形 8"/>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法律责任</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66786521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lide(fromLef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slide(fromLeft)">
                                      <p:cBhvr>
                                        <p:cTn id="21" dur="500"/>
                                        <p:tgtEl>
                                          <p:spTgt spid="13"/>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2" grpId="0"/>
      <p:bldP spid="13"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71997" y="1225304"/>
            <a:ext cx="7200002" cy="1232645"/>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 </a:t>
            </a:r>
            <a:r>
              <a:rPr lang="zh-CN" altLang="en-US" sz="1400" dirty="0">
                <a:solidFill>
                  <a:srgbClr val="000000"/>
                </a:solidFill>
                <a:latin typeface="微软雅黑" panose="020B0503020204020204" pitchFamily="34" charset="-122"/>
                <a:ea typeface="微软雅黑" panose="020B0503020204020204" pitchFamily="34" charset="-122"/>
              </a:rPr>
              <a:t>从事对温度、湿度等有特殊要求的食品贮存业务的非食品生产经营者，食品集中交易市场的开办者、食品展销会的举办者，未按照规定备案或者报告的，由县级以上人民政府食品安全监督管理部门责令改正，给予警告；拒不改正的，处</a:t>
            </a:r>
            <a:r>
              <a:rPr lang="en-US" altLang="zh-CN" sz="1400" dirty="0">
                <a:solidFill>
                  <a:srgbClr val="000000"/>
                </a:solidFill>
                <a:latin typeface="微软雅黑" panose="020B0503020204020204" pitchFamily="34" charset="-122"/>
                <a:ea typeface="微软雅黑" panose="020B0503020204020204" pitchFamily="34" charset="-122"/>
              </a:rPr>
              <a:t>1</a:t>
            </a:r>
            <a:r>
              <a:rPr lang="zh-CN" altLang="en-US" sz="1400" dirty="0">
                <a:solidFill>
                  <a:srgbClr val="000000"/>
                </a:solidFill>
                <a:latin typeface="微软雅黑" panose="020B0503020204020204" pitchFamily="34" charset="-122"/>
                <a:ea typeface="微软雅黑" panose="020B0503020204020204" pitchFamily="34" charset="-122"/>
              </a:rPr>
              <a:t>万元以上</a:t>
            </a:r>
            <a:r>
              <a:rPr lang="en-US" altLang="zh-CN" sz="1400" dirty="0">
                <a:solidFill>
                  <a:srgbClr val="000000"/>
                </a:solidFill>
                <a:latin typeface="微软雅黑" panose="020B0503020204020204" pitchFamily="34" charset="-122"/>
                <a:ea typeface="微软雅黑" panose="020B0503020204020204" pitchFamily="34" charset="-122"/>
              </a:rPr>
              <a:t>5</a:t>
            </a:r>
            <a:r>
              <a:rPr lang="zh-CN" altLang="en-US" sz="1400" dirty="0">
                <a:solidFill>
                  <a:srgbClr val="000000"/>
                </a:solidFill>
                <a:latin typeface="微软雅黑" panose="020B0503020204020204" pitchFamily="34" charset="-122"/>
                <a:ea typeface="微软雅黑" panose="020B0503020204020204" pitchFamily="34" charset="-122"/>
              </a:rPr>
              <a:t>万元以下罚款；情节严重的，责令停产停业，并处</a:t>
            </a:r>
            <a:r>
              <a:rPr lang="en-US" altLang="zh-CN" sz="1400" dirty="0">
                <a:solidFill>
                  <a:srgbClr val="000000"/>
                </a:solidFill>
                <a:latin typeface="微软雅黑" panose="020B0503020204020204" pitchFamily="34" charset="-122"/>
                <a:ea typeface="微软雅黑" panose="020B0503020204020204" pitchFamily="34" charset="-122"/>
              </a:rPr>
              <a:t>5</a:t>
            </a:r>
            <a:r>
              <a:rPr lang="zh-CN" altLang="en-US" sz="1400" dirty="0">
                <a:solidFill>
                  <a:srgbClr val="000000"/>
                </a:solidFill>
                <a:latin typeface="微软雅黑" panose="020B0503020204020204" pitchFamily="34" charset="-122"/>
                <a:ea typeface="微软雅黑" panose="020B0503020204020204" pitchFamily="34" charset="-122"/>
              </a:rPr>
              <a:t>万元以上</a:t>
            </a:r>
            <a:r>
              <a:rPr lang="en-US" altLang="zh-CN" sz="1400" dirty="0">
                <a:solidFill>
                  <a:srgbClr val="000000"/>
                </a:solidFill>
                <a:latin typeface="微软雅黑" panose="020B0503020204020204" pitchFamily="34" charset="-122"/>
                <a:ea typeface="微软雅黑" panose="020B0503020204020204" pitchFamily="34" charset="-122"/>
              </a:rPr>
              <a:t>20</a:t>
            </a:r>
            <a:r>
              <a:rPr lang="zh-CN" altLang="en-US" sz="1400" dirty="0">
                <a:solidFill>
                  <a:srgbClr val="000000"/>
                </a:solidFill>
                <a:latin typeface="微软雅黑" panose="020B0503020204020204" pitchFamily="34" charset="-122"/>
                <a:ea typeface="微软雅黑" panose="020B0503020204020204" pitchFamily="34" charset="-122"/>
              </a:rPr>
              <a:t>万元以下罚款。</a:t>
            </a:r>
          </a:p>
        </p:txBody>
      </p:sp>
      <p:sp>
        <p:nvSpPr>
          <p:cNvPr id="7" name="Pentagon 35"/>
          <p:cNvSpPr/>
          <p:nvPr/>
        </p:nvSpPr>
        <p:spPr>
          <a:xfrm>
            <a:off x="971998" y="1203598"/>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第七十二条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971998" y="2643758"/>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971997" y="2872616"/>
            <a:ext cx="7200002" cy="1523494"/>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利用</a:t>
            </a:r>
            <a:r>
              <a:rPr lang="zh-CN" altLang="en-US" sz="1400" dirty="0">
                <a:solidFill>
                  <a:srgbClr val="000000"/>
                </a:solidFill>
                <a:latin typeface="微软雅黑" panose="020B0503020204020204" pitchFamily="34" charset="-122"/>
                <a:ea typeface="微软雅黑" panose="020B0503020204020204" pitchFamily="34" charset="-122"/>
              </a:rPr>
              <a:t>会议、讲座、健康咨询等方式对食品进行虚假宣传的，由县级以上人民政府食品安全监督管理部门责令消除影响，有违法所得的，没收违法所得；情节严重的，依照食品安全法第一百四十条第五款的规定进行处罚；属于单位违法的，还应当依照本条例第七十五条的规定对单位的法定代表人、主要负责人、直接负责的主管人员和其他直接责任人员给予处罚。</a:t>
            </a:r>
          </a:p>
        </p:txBody>
      </p:sp>
      <p:sp>
        <p:nvSpPr>
          <p:cNvPr id="13" name="Pentagon 35"/>
          <p:cNvSpPr/>
          <p:nvPr/>
        </p:nvSpPr>
        <p:spPr>
          <a:xfrm>
            <a:off x="971998" y="2850910"/>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第七十三条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9" name="圆角矩形 8"/>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法律责任</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0500524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lide(fromLef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slide(fromLeft)">
                                      <p:cBhvr>
                                        <p:cTn id="21" dur="500"/>
                                        <p:tgtEl>
                                          <p:spTgt spid="13"/>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2" grpId="0"/>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圆角矩形 22"/>
          <p:cNvSpPr/>
          <p:nvPr/>
        </p:nvSpPr>
        <p:spPr>
          <a:xfrm>
            <a:off x="972000" y="1107740"/>
            <a:ext cx="7200000" cy="549610"/>
          </a:xfrm>
          <a:prstGeom prst="roundRect">
            <a:avLst>
              <a:gd name="adj" fmla="val 0"/>
            </a:avLst>
          </a:prstGeom>
          <a:solidFill>
            <a:srgbClr val="E20000"/>
          </a:solidFill>
          <a:ln>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2400" dirty="0">
                <a:solidFill>
                  <a:srgbClr val="FFFFFF"/>
                </a:solidFill>
                <a:latin typeface="微软雅黑" panose="020B0503020204020204" pitchFamily="34" charset="-122"/>
                <a:ea typeface="微软雅黑" panose="020B0503020204020204" pitchFamily="34" charset="-122"/>
              </a:rPr>
              <a:t>《</a:t>
            </a:r>
            <a:r>
              <a:rPr lang="zh-CN" altLang="en-US" sz="2400" dirty="0">
                <a:solidFill>
                  <a:srgbClr val="FFFFFF"/>
                </a:solidFill>
                <a:latin typeface="微软雅黑" panose="020B0503020204020204" pitchFamily="34" charset="-122"/>
                <a:ea typeface="微软雅黑" panose="020B0503020204020204" pitchFamily="34" charset="-122"/>
              </a:rPr>
              <a:t>条例</a:t>
            </a:r>
            <a:r>
              <a:rPr lang="en-US" altLang="zh-CN" sz="2400" dirty="0">
                <a:solidFill>
                  <a:srgbClr val="FFFFFF"/>
                </a:solidFill>
                <a:latin typeface="微软雅黑" panose="020B0503020204020204" pitchFamily="34" charset="-122"/>
                <a:ea typeface="微软雅黑" panose="020B0503020204020204" pitchFamily="34" charset="-122"/>
              </a:rPr>
              <a:t>》</a:t>
            </a:r>
            <a:r>
              <a:rPr lang="zh-CN" altLang="en-US" sz="2400" dirty="0">
                <a:solidFill>
                  <a:srgbClr val="FFFFFF"/>
                </a:solidFill>
                <a:latin typeface="微软雅黑" panose="020B0503020204020204" pitchFamily="34" charset="-122"/>
                <a:ea typeface="微软雅黑" panose="020B0503020204020204" pitchFamily="34" charset="-122"/>
              </a:rPr>
              <a:t>出台的背景</a:t>
            </a:r>
            <a:endParaRPr lang="zh-CN" altLang="en-US" sz="2400" dirty="0">
              <a:solidFill>
                <a:srgbClr val="FFFF00"/>
              </a:solidFill>
              <a:latin typeface="微软雅黑" panose="020B0503020204020204" pitchFamily="34" charset="-122"/>
              <a:ea typeface="微软雅黑" panose="020B0503020204020204" pitchFamily="34" charset="-122"/>
            </a:endParaRPr>
          </a:p>
        </p:txBody>
      </p:sp>
      <p:sp>
        <p:nvSpPr>
          <p:cNvPr id="12" name="矩形 11"/>
          <p:cNvSpPr/>
          <p:nvPr/>
        </p:nvSpPr>
        <p:spPr>
          <a:xfrm>
            <a:off x="972562" y="1914510"/>
            <a:ext cx="4031487" cy="2250616"/>
          </a:xfrm>
          <a:prstGeom prst="rect">
            <a:avLst/>
          </a:prstGeom>
        </p:spPr>
        <p:txBody>
          <a:bodyPr wrap="square" lIns="68580" tIns="34290" rIns="68580" bIns="34290">
            <a:spAutoFit/>
          </a:bodyPr>
          <a:lstStyle/>
          <a:p>
            <a:pPr defTabSz="914378">
              <a:lnSpc>
                <a:spcPct val="135000"/>
              </a:lnSpc>
              <a:buClr>
                <a:srgbClr val="E20000"/>
              </a:buClr>
            </a:pPr>
            <a:r>
              <a:rPr lang="zh-CN" altLang="en-US" sz="1500" dirty="0" smtClean="0">
                <a:solidFill>
                  <a:srgbClr val="000000"/>
                </a:solidFill>
                <a:latin typeface="微软雅黑" panose="020B0503020204020204" pitchFamily="34" charset="-122"/>
                <a:ea typeface="微软雅黑" panose="020B0503020204020204" pitchFamily="34" charset="-122"/>
                <a:cs typeface="+mn-ea"/>
                <a:sym typeface="+mn-lt"/>
              </a:rPr>
              <a:t>党中央</a:t>
            </a:r>
            <a:r>
              <a:rPr lang="zh-CN" altLang="en-US" sz="1500" dirty="0">
                <a:solidFill>
                  <a:srgbClr val="000000"/>
                </a:solidFill>
                <a:latin typeface="微软雅黑" panose="020B0503020204020204" pitchFamily="34" charset="-122"/>
                <a:ea typeface="微软雅黑" panose="020B0503020204020204" pitchFamily="34" charset="-122"/>
                <a:cs typeface="+mn-ea"/>
                <a:sym typeface="+mn-lt"/>
              </a:rPr>
              <a:t>、国务院高度重视食品安全。</a:t>
            </a:r>
            <a:r>
              <a:rPr lang="en-US" altLang="zh-CN" sz="1500" dirty="0">
                <a:solidFill>
                  <a:srgbClr val="000000"/>
                </a:solidFill>
                <a:latin typeface="微软雅黑" panose="020B0503020204020204" pitchFamily="34" charset="-122"/>
                <a:ea typeface="微软雅黑" panose="020B0503020204020204" pitchFamily="34" charset="-122"/>
                <a:cs typeface="+mn-ea"/>
                <a:sym typeface="+mn-lt"/>
              </a:rPr>
              <a:t>2015</a:t>
            </a:r>
            <a:r>
              <a:rPr lang="zh-CN" altLang="en-US" sz="1500" dirty="0">
                <a:solidFill>
                  <a:srgbClr val="000000"/>
                </a:solidFill>
                <a:latin typeface="微软雅黑" panose="020B0503020204020204" pitchFamily="34" charset="-122"/>
                <a:ea typeface="微软雅黑" panose="020B0503020204020204" pitchFamily="34" charset="-122"/>
                <a:cs typeface="+mn-ea"/>
                <a:sym typeface="+mn-lt"/>
              </a:rPr>
              <a:t>年新修订的食品安全法的实施，有力推动了我国食品安全整体水平提升。同时，食品安全工作仍面临不少困难和挑战，监管实践中一些有效做法也需要总结、上升为法律规范。为进一步细化和落实新修订的食品安全法，解决实践中仍存在的问题，有必要对</a:t>
            </a:r>
            <a:r>
              <a:rPr lang="en-US" altLang="zh-CN" sz="1500" dirty="0">
                <a:solidFill>
                  <a:srgbClr val="000000"/>
                </a:solidFill>
                <a:latin typeface="微软雅黑" panose="020B0503020204020204" pitchFamily="34" charset="-122"/>
                <a:ea typeface="微软雅黑" panose="020B0503020204020204" pitchFamily="34" charset="-122"/>
                <a:cs typeface="+mn-ea"/>
                <a:sym typeface="+mn-lt"/>
              </a:rPr>
              <a:t>《</a:t>
            </a:r>
            <a:r>
              <a:rPr lang="zh-CN" altLang="en-US" sz="1500" dirty="0">
                <a:solidFill>
                  <a:srgbClr val="000000"/>
                </a:solidFill>
                <a:latin typeface="微软雅黑" panose="020B0503020204020204" pitchFamily="34" charset="-122"/>
                <a:ea typeface="微软雅黑" panose="020B0503020204020204" pitchFamily="34" charset="-122"/>
                <a:cs typeface="+mn-ea"/>
                <a:sym typeface="+mn-lt"/>
              </a:rPr>
              <a:t>条例</a:t>
            </a:r>
            <a:r>
              <a:rPr lang="en-US" altLang="zh-CN" sz="1500" dirty="0">
                <a:solidFill>
                  <a:srgbClr val="000000"/>
                </a:solidFill>
                <a:latin typeface="微软雅黑" panose="020B0503020204020204" pitchFamily="34" charset="-122"/>
                <a:ea typeface="微软雅黑" panose="020B0503020204020204" pitchFamily="34" charset="-122"/>
                <a:cs typeface="+mn-ea"/>
                <a:sym typeface="+mn-lt"/>
              </a:rPr>
              <a:t>》</a:t>
            </a:r>
            <a:r>
              <a:rPr lang="zh-CN" altLang="en-US" sz="1500" dirty="0">
                <a:solidFill>
                  <a:srgbClr val="000000"/>
                </a:solidFill>
                <a:latin typeface="微软雅黑" panose="020B0503020204020204" pitchFamily="34" charset="-122"/>
                <a:ea typeface="微软雅黑" panose="020B0503020204020204" pitchFamily="34" charset="-122"/>
                <a:cs typeface="+mn-ea"/>
                <a:sym typeface="+mn-lt"/>
              </a:rPr>
              <a:t>进行修订。</a:t>
            </a:r>
          </a:p>
        </p:txBody>
      </p:sp>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88260" y="1369488"/>
            <a:ext cx="3293740" cy="3293740"/>
          </a:xfrm>
          <a:prstGeom prst="rect">
            <a:avLst/>
          </a:prstGeom>
        </p:spPr>
      </p:pic>
      <p:pic>
        <p:nvPicPr>
          <p:cNvPr id="5" name="图片 4"/>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6" name="圆角矩形 5"/>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条例</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出台的背景及主要内容</a:t>
            </a:r>
          </a:p>
        </p:txBody>
      </p:sp>
    </p:spTree>
    <p:extLst>
      <p:ext uri="{BB962C8B-B14F-4D97-AF65-F5344CB8AC3E}">
        <p14:creationId xmlns:p14="http://schemas.microsoft.com/office/powerpoint/2010/main" val="122654546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p:tgtEl>
                                          <p:spTgt spid="23"/>
                                        </p:tgtEl>
                                        <p:attrNameLst>
                                          <p:attrName>ppt_y</p:attrName>
                                        </p:attrNameLst>
                                      </p:cBhvr>
                                      <p:tavLst>
                                        <p:tav tm="0">
                                          <p:val>
                                            <p:strVal val="#ppt_y-#ppt_h*1.125000"/>
                                          </p:val>
                                        </p:tav>
                                        <p:tav tm="100000">
                                          <p:val>
                                            <p:strVal val="#ppt_y"/>
                                          </p:val>
                                        </p:tav>
                                      </p:tavLst>
                                    </p:anim>
                                    <p:animEffect transition="in" filter="wipe(down)">
                                      <p:cBhvr>
                                        <p:cTn id="8" dur="500"/>
                                        <p:tgtEl>
                                          <p:spTgt spid="23"/>
                                        </p:tgtEl>
                                      </p:cBhvr>
                                    </p:animEffect>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up)">
                                      <p:cBhvr>
                                        <p:cTn id="13" dur="500"/>
                                        <p:tgtEl>
                                          <p:spTgt spid="12"/>
                                        </p:tgtEl>
                                      </p:cBhvr>
                                    </p:animEffect>
                                  </p:childTnLst>
                                </p:cTn>
                              </p:par>
                            </p:childTnLst>
                          </p:cTn>
                        </p:par>
                        <p:par>
                          <p:cTn id="14" fill="hold">
                            <p:stCondLst>
                              <p:cond delay="500"/>
                            </p:stCondLst>
                            <p:childTnLst>
                              <p:par>
                                <p:cTn id="15" presetID="9" presetClass="entr" presetSubtype="0"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dissolve">
                                      <p:cBhvr>
                                        <p:cTn id="1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1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71997" y="1059583"/>
            <a:ext cx="7200002" cy="1415772"/>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 </a:t>
            </a:r>
            <a:r>
              <a:rPr lang="zh-CN" altLang="en-US" sz="1400" dirty="0">
                <a:solidFill>
                  <a:srgbClr val="000000"/>
                </a:solidFill>
                <a:latin typeface="微软雅黑" panose="020B0503020204020204" pitchFamily="34" charset="-122"/>
                <a:ea typeface="微软雅黑" panose="020B0503020204020204" pitchFamily="34" charset="-122"/>
              </a:rPr>
              <a:t>食品生产经营者生产经营的食品符合食品安全标准但不符合食品所标注的企业标准规定的食品安全指标的，由县级以上人民政府食品安全监督管理部门给予警告，并责令食品经营者停止经营该食品，责令食品生产企业改正；拒不停止经营或者改正的，没收不符合企业标准规定的食品安全指标的食品，货值金额不足</a:t>
            </a:r>
            <a:r>
              <a:rPr lang="en-US" altLang="zh-CN" sz="1400" dirty="0">
                <a:solidFill>
                  <a:srgbClr val="000000"/>
                </a:solidFill>
                <a:latin typeface="微软雅黑" panose="020B0503020204020204" pitchFamily="34" charset="-122"/>
                <a:ea typeface="微软雅黑" panose="020B0503020204020204" pitchFamily="34" charset="-122"/>
              </a:rPr>
              <a:t>1</a:t>
            </a:r>
            <a:r>
              <a:rPr lang="zh-CN" altLang="en-US" sz="1400" dirty="0">
                <a:solidFill>
                  <a:srgbClr val="000000"/>
                </a:solidFill>
                <a:latin typeface="微软雅黑" panose="020B0503020204020204" pitchFamily="34" charset="-122"/>
                <a:ea typeface="微软雅黑" panose="020B0503020204020204" pitchFamily="34" charset="-122"/>
              </a:rPr>
              <a:t>万元的，并处</a:t>
            </a:r>
            <a:r>
              <a:rPr lang="en-US" altLang="zh-CN" sz="1400" dirty="0">
                <a:solidFill>
                  <a:srgbClr val="000000"/>
                </a:solidFill>
                <a:latin typeface="微软雅黑" panose="020B0503020204020204" pitchFamily="34" charset="-122"/>
                <a:ea typeface="微软雅黑" panose="020B0503020204020204" pitchFamily="34" charset="-122"/>
              </a:rPr>
              <a:t>1</a:t>
            </a:r>
            <a:r>
              <a:rPr lang="zh-CN" altLang="en-US" sz="1400" dirty="0">
                <a:solidFill>
                  <a:srgbClr val="000000"/>
                </a:solidFill>
                <a:latin typeface="微软雅黑" panose="020B0503020204020204" pitchFamily="34" charset="-122"/>
                <a:ea typeface="微软雅黑" panose="020B0503020204020204" pitchFamily="34" charset="-122"/>
              </a:rPr>
              <a:t>万元以上</a:t>
            </a:r>
            <a:r>
              <a:rPr lang="en-US" altLang="zh-CN" sz="1400" dirty="0">
                <a:solidFill>
                  <a:srgbClr val="000000"/>
                </a:solidFill>
                <a:latin typeface="微软雅黑" panose="020B0503020204020204" pitchFamily="34" charset="-122"/>
                <a:ea typeface="微软雅黑" panose="020B0503020204020204" pitchFamily="34" charset="-122"/>
              </a:rPr>
              <a:t>5</a:t>
            </a:r>
            <a:r>
              <a:rPr lang="zh-CN" altLang="en-US" sz="1400" dirty="0">
                <a:solidFill>
                  <a:srgbClr val="000000"/>
                </a:solidFill>
                <a:latin typeface="微软雅黑" panose="020B0503020204020204" pitchFamily="34" charset="-122"/>
                <a:ea typeface="微软雅黑" panose="020B0503020204020204" pitchFamily="34" charset="-122"/>
              </a:rPr>
              <a:t>万元以下罚款，货值金额</a:t>
            </a:r>
            <a:r>
              <a:rPr lang="en-US" altLang="zh-CN" sz="1400" dirty="0">
                <a:solidFill>
                  <a:srgbClr val="000000"/>
                </a:solidFill>
                <a:latin typeface="微软雅黑" panose="020B0503020204020204" pitchFamily="34" charset="-122"/>
                <a:ea typeface="微软雅黑" panose="020B0503020204020204" pitchFamily="34" charset="-122"/>
              </a:rPr>
              <a:t>1</a:t>
            </a:r>
            <a:r>
              <a:rPr lang="zh-CN" altLang="en-US" sz="1400" dirty="0">
                <a:solidFill>
                  <a:srgbClr val="000000"/>
                </a:solidFill>
                <a:latin typeface="微软雅黑" panose="020B0503020204020204" pitchFamily="34" charset="-122"/>
                <a:ea typeface="微软雅黑" panose="020B0503020204020204" pitchFamily="34" charset="-122"/>
              </a:rPr>
              <a:t>万元以上的，并处货值金额</a:t>
            </a:r>
            <a:r>
              <a:rPr lang="en-US" altLang="zh-CN" sz="1400" dirty="0">
                <a:solidFill>
                  <a:srgbClr val="000000"/>
                </a:solidFill>
                <a:latin typeface="微软雅黑" panose="020B0503020204020204" pitchFamily="34" charset="-122"/>
                <a:ea typeface="微软雅黑" panose="020B0503020204020204" pitchFamily="34" charset="-122"/>
              </a:rPr>
              <a:t>5</a:t>
            </a:r>
            <a:r>
              <a:rPr lang="zh-CN" altLang="en-US" sz="1400" dirty="0">
                <a:solidFill>
                  <a:srgbClr val="000000"/>
                </a:solidFill>
                <a:latin typeface="微软雅黑" panose="020B0503020204020204" pitchFamily="34" charset="-122"/>
                <a:ea typeface="微软雅黑" panose="020B0503020204020204" pitchFamily="34" charset="-122"/>
              </a:rPr>
              <a:t>倍以上</a:t>
            </a:r>
            <a:r>
              <a:rPr lang="en-US" altLang="zh-CN" sz="1400" dirty="0">
                <a:solidFill>
                  <a:srgbClr val="000000"/>
                </a:solidFill>
                <a:latin typeface="微软雅黑" panose="020B0503020204020204" pitchFamily="34" charset="-122"/>
                <a:ea typeface="微软雅黑" panose="020B0503020204020204" pitchFamily="34" charset="-122"/>
              </a:rPr>
              <a:t>10</a:t>
            </a:r>
            <a:r>
              <a:rPr lang="zh-CN" altLang="en-US" sz="1400" dirty="0">
                <a:solidFill>
                  <a:srgbClr val="000000"/>
                </a:solidFill>
                <a:latin typeface="微软雅黑" panose="020B0503020204020204" pitchFamily="34" charset="-122"/>
                <a:ea typeface="微软雅黑" panose="020B0503020204020204" pitchFamily="34" charset="-122"/>
              </a:rPr>
              <a:t>倍以下罚款。</a:t>
            </a:r>
          </a:p>
        </p:txBody>
      </p:sp>
      <p:sp>
        <p:nvSpPr>
          <p:cNvPr id="7" name="Pentagon 35"/>
          <p:cNvSpPr/>
          <p:nvPr/>
        </p:nvSpPr>
        <p:spPr>
          <a:xfrm>
            <a:off x="971998" y="978702"/>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第七十四条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971998" y="2536229"/>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971997" y="2824262"/>
            <a:ext cx="7200002" cy="848309"/>
          </a:xfrm>
          <a:prstGeom prst="rect">
            <a:avLst/>
          </a:prstGeom>
        </p:spPr>
        <p:txBody>
          <a:bodyPr wrap="square" lIns="68580" tIns="34290" rIns="68580" bIns="34290">
            <a:spAutoFit/>
          </a:bodyPr>
          <a:lstStyle/>
          <a:p>
            <a:pPr defTabSz="914378">
              <a:lnSpc>
                <a:spcPct val="125000"/>
              </a:lnSpc>
              <a:buClr>
                <a:srgbClr val="E20000"/>
              </a:buClr>
            </a:pPr>
            <a:r>
              <a:rPr lang="zh-CN" altLang="en-US" sz="1350" dirty="0">
                <a:solidFill>
                  <a:srgbClr val="E20000"/>
                </a:solidFill>
                <a:latin typeface="微软雅黑" panose="020B0503020204020204" pitchFamily="34" charset="-122"/>
                <a:ea typeface="微软雅黑" panose="020B0503020204020204" pitchFamily="34" charset="-122"/>
              </a:rPr>
              <a:t>                            </a:t>
            </a:r>
            <a:r>
              <a:rPr lang="zh-CN" altLang="en-US" sz="1350" dirty="0" smtClean="0">
                <a:solidFill>
                  <a:srgbClr val="E20000"/>
                </a:solidFill>
                <a:latin typeface="微软雅黑" panose="020B0503020204020204" pitchFamily="34" charset="-122"/>
                <a:ea typeface="微软雅黑" panose="020B0503020204020204" pitchFamily="34" charset="-122"/>
              </a:rPr>
              <a:t>食品</a:t>
            </a:r>
            <a:r>
              <a:rPr lang="zh-CN" altLang="en-US" sz="1350" dirty="0">
                <a:solidFill>
                  <a:srgbClr val="E20000"/>
                </a:solidFill>
                <a:latin typeface="微软雅黑" panose="020B0503020204020204" pitchFamily="34" charset="-122"/>
                <a:ea typeface="微软雅黑" panose="020B0503020204020204" pitchFamily="34" charset="-122"/>
              </a:rPr>
              <a:t>生产经营企业等单位有食品安全法规定的违法情形，除依照食品安全法的规定给予处罚外，有下列情形之一的，对单位的法定代表人、主要负责人、直接负责的主管人员和其他直接责任人员处以其上一年度从本单位取得收入的</a:t>
            </a:r>
            <a:r>
              <a:rPr lang="en-US" altLang="zh-CN" sz="1350" dirty="0">
                <a:solidFill>
                  <a:srgbClr val="E20000"/>
                </a:solidFill>
                <a:latin typeface="微软雅黑" panose="020B0503020204020204" pitchFamily="34" charset="-122"/>
                <a:ea typeface="微软雅黑" panose="020B0503020204020204" pitchFamily="34" charset="-122"/>
              </a:rPr>
              <a:t>1</a:t>
            </a:r>
            <a:r>
              <a:rPr lang="zh-CN" altLang="en-US" sz="1350" dirty="0">
                <a:solidFill>
                  <a:srgbClr val="E20000"/>
                </a:solidFill>
                <a:latin typeface="微软雅黑" panose="020B0503020204020204" pitchFamily="34" charset="-122"/>
                <a:ea typeface="微软雅黑" panose="020B0503020204020204" pitchFamily="34" charset="-122"/>
              </a:rPr>
              <a:t>倍以上</a:t>
            </a:r>
            <a:r>
              <a:rPr lang="en-US" altLang="zh-CN" sz="1350" dirty="0">
                <a:solidFill>
                  <a:srgbClr val="E20000"/>
                </a:solidFill>
                <a:latin typeface="微软雅黑" panose="020B0503020204020204" pitchFamily="34" charset="-122"/>
                <a:ea typeface="微软雅黑" panose="020B0503020204020204" pitchFamily="34" charset="-122"/>
              </a:rPr>
              <a:t>10</a:t>
            </a:r>
            <a:r>
              <a:rPr lang="zh-CN" altLang="en-US" sz="1350" dirty="0">
                <a:solidFill>
                  <a:srgbClr val="E20000"/>
                </a:solidFill>
                <a:latin typeface="微软雅黑" panose="020B0503020204020204" pitchFamily="34" charset="-122"/>
                <a:ea typeface="微软雅黑" panose="020B0503020204020204" pitchFamily="34" charset="-122"/>
              </a:rPr>
              <a:t>倍以下罚款：</a:t>
            </a:r>
          </a:p>
        </p:txBody>
      </p:sp>
      <p:sp>
        <p:nvSpPr>
          <p:cNvPr id="13" name="Pentagon 35"/>
          <p:cNvSpPr/>
          <p:nvPr/>
        </p:nvSpPr>
        <p:spPr>
          <a:xfrm>
            <a:off x="971998" y="2743381"/>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第七十五条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sp>
        <p:nvSpPr>
          <p:cNvPr id="8" name="矩形 7"/>
          <p:cNvSpPr/>
          <p:nvPr/>
        </p:nvSpPr>
        <p:spPr>
          <a:xfrm>
            <a:off x="971997" y="3702882"/>
            <a:ext cx="2519884" cy="313932"/>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（一）故意实施违法行为；</a:t>
            </a:r>
          </a:p>
        </p:txBody>
      </p:sp>
      <p:sp>
        <p:nvSpPr>
          <p:cNvPr id="9" name="矩形 8"/>
          <p:cNvSpPr/>
          <p:nvPr/>
        </p:nvSpPr>
        <p:spPr>
          <a:xfrm>
            <a:off x="5511659" y="3702882"/>
            <a:ext cx="2519884" cy="313932"/>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（三）违法行为造成严重后果。</a:t>
            </a:r>
          </a:p>
        </p:txBody>
      </p:sp>
      <p:sp>
        <p:nvSpPr>
          <p:cNvPr id="10" name="矩形 9"/>
          <p:cNvSpPr/>
          <p:nvPr/>
        </p:nvSpPr>
        <p:spPr>
          <a:xfrm>
            <a:off x="3241827" y="3702882"/>
            <a:ext cx="2519884" cy="313932"/>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（二）违法行为性质恶劣；</a:t>
            </a:r>
          </a:p>
        </p:txBody>
      </p:sp>
      <p:sp>
        <p:nvSpPr>
          <p:cNvPr id="14" name="Pentagon 35"/>
          <p:cNvSpPr/>
          <p:nvPr/>
        </p:nvSpPr>
        <p:spPr>
          <a:xfrm>
            <a:off x="971996" y="4097108"/>
            <a:ext cx="7200000" cy="432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zh-CN" altLang="en-US" sz="1600" dirty="0">
                <a:solidFill>
                  <a:srgbClr val="FFFFFF"/>
                </a:solidFill>
                <a:latin typeface="微软雅黑" panose="020B0503020204020204" pitchFamily="34" charset="-122"/>
                <a:ea typeface="微软雅黑" panose="020B0503020204020204" pitchFamily="34" charset="-122"/>
              </a:rPr>
              <a:t>属于食品安全法第一百二十五条第二款规定情形的，不适用前款规定。</a:t>
            </a:r>
          </a:p>
        </p:txBody>
      </p:sp>
      <p:pic>
        <p:nvPicPr>
          <p:cNvPr id="15" name="图片 14"/>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16" name="圆角矩形 15"/>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法律责任</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35420701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lide(fromLef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slide(fromLeft)">
                                      <p:cBhvr>
                                        <p:cTn id="21" dur="500"/>
                                        <p:tgtEl>
                                          <p:spTgt spid="13"/>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par>
                          <p:cTn id="38" fill="hold">
                            <p:stCondLst>
                              <p:cond delay="4000"/>
                            </p:stCondLst>
                            <p:childTnLst>
                              <p:par>
                                <p:cTn id="39" presetID="12" presetClass="entr" presetSubtype="1"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p:tgtEl>
                                          <p:spTgt spid="14"/>
                                        </p:tgtEl>
                                        <p:attrNameLst>
                                          <p:attrName>ppt_y</p:attrName>
                                        </p:attrNameLst>
                                      </p:cBhvr>
                                      <p:tavLst>
                                        <p:tav tm="0">
                                          <p:val>
                                            <p:strVal val="#ppt_y-#ppt_h*1.125000"/>
                                          </p:val>
                                        </p:tav>
                                        <p:tav tm="100000">
                                          <p:val>
                                            <p:strVal val="#ppt_y"/>
                                          </p:val>
                                        </p:tav>
                                      </p:tavLst>
                                    </p:anim>
                                    <p:animEffect transition="in" filter="wipe(down)">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2" grpId="0"/>
      <p:bldP spid="13" grpId="0" animBg="1"/>
      <p:bldP spid="8" grpId="0"/>
      <p:bldP spid="9" grpId="0"/>
      <p:bldP spid="10" grpId="0"/>
      <p:bldP spid="14"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71997" y="1203599"/>
            <a:ext cx="7200002" cy="941796"/>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 </a:t>
            </a:r>
            <a:r>
              <a:rPr lang="zh-CN" altLang="en-US" sz="1400" dirty="0">
                <a:solidFill>
                  <a:srgbClr val="000000"/>
                </a:solidFill>
                <a:latin typeface="微软雅黑" panose="020B0503020204020204" pitchFamily="34" charset="-122"/>
                <a:ea typeface="微软雅黑" panose="020B0503020204020204" pitchFamily="34" charset="-122"/>
              </a:rPr>
              <a:t>食品生产经营者依照食品安全法第六十三条第一款、第二款的规定停止生产、经营，实施食品召回，或者采取其他有效措施减轻或者消除食品安全风险，未造成危害后果的，可以从轻或者减轻处罚。</a:t>
            </a:r>
          </a:p>
        </p:txBody>
      </p:sp>
      <p:sp>
        <p:nvSpPr>
          <p:cNvPr id="7" name="Pentagon 35"/>
          <p:cNvSpPr/>
          <p:nvPr/>
        </p:nvSpPr>
        <p:spPr>
          <a:xfrm>
            <a:off x="971998" y="1122718"/>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第七十六条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971998" y="2360002"/>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971997" y="2720042"/>
            <a:ext cx="7200002" cy="1523494"/>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县</a:t>
            </a:r>
            <a:r>
              <a:rPr lang="zh-CN" altLang="en-US" sz="1400" dirty="0">
                <a:solidFill>
                  <a:srgbClr val="000000"/>
                </a:solidFill>
                <a:latin typeface="微软雅黑" panose="020B0503020204020204" pitchFamily="34" charset="-122"/>
                <a:ea typeface="微软雅黑" panose="020B0503020204020204" pitchFamily="34" charset="-122"/>
              </a:rPr>
              <a:t>级以上地方人民政府食品安全监督管理等部门对有食品安全法第一百二十三条规定的违法情形且情节严重，可能需要行政拘留的，应当及时将案件及有关材料移送同级公安机关。公安机关认为需要补充材料的，食品安全监督管理等部门应当及时提供。公安机关经审查认为不符合行政拘留条件的，应当及时将案件及有关材料退回移送的食品安全监督管理等部门。</a:t>
            </a:r>
          </a:p>
        </p:txBody>
      </p:sp>
      <p:sp>
        <p:nvSpPr>
          <p:cNvPr id="17" name="Pentagon 35"/>
          <p:cNvSpPr/>
          <p:nvPr/>
        </p:nvSpPr>
        <p:spPr>
          <a:xfrm>
            <a:off x="971998" y="2639162"/>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第七十七条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9" name="圆角矩形 8"/>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法律责任</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42024196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lide(fromLef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slide(fromLeft)">
                                      <p:cBhvr>
                                        <p:cTn id="21" dur="500"/>
                                        <p:tgtEl>
                                          <p:spTgt spid="1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5" grpId="0"/>
      <p:bldP spid="17"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838200" y="1200150"/>
            <a:ext cx="7467600" cy="1232645"/>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公安机关</a:t>
            </a:r>
            <a:r>
              <a:rPr lang="zh-CN" altLang="en-US" sz="1400" dirty="0">
                <a:solidFill>
                  <a:srgbClr val="000000"/>
                </a:solidFill>
                <a:latin typeface="微软雅黑" panose="020B0503020204020204" pitchFamily="34" charset="-122"/>
                <a:ea typeface="微软雅黑" panose="020B0503020204020204" pitchFamily="34" charset="-122"/>
              </a:rPr>
              <a:t>对发现的食品安全违法行为，经审查没有犯罪事实或者立案侦查后认为不需要追究刑事责任，但依法应当予以行政拘留的，应当及时作出行政拘留的处罚决定；不需要予以行政拘留但依法应当追究其他行政责任的，应当及时将案件及有关材料移送同级食品安全监督管理等部门。</a:t>
            </a:r>
          </a:p>
        </p:txBody>
      </p:sp>
      <p:sp>
        <p:nvSpPr>
          <p:cNvPr id="7" name="Pentagon 35"/>
          <p:cNvSpPr/>
          <p:nvPr/>
        </p:nvSpPr>
        <p:spPr>
          <a:xfrm>
            <a:off x="838200" y="1119269"/>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第七十八条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838414" y="2800350"/>
            <a:ext cx="7314986"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838200" y="3160390"/>
            <a:ext cx="7467600" cy="941796"/>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复检</a:t>
            </a:r>
            <a:r>
              <a:rPr lang="zh-CN" altLang="en-US" sz="1400" dirty="0">
                <a:solidFill>
                  <a:srgbClr val="000000"/>
                </a:solidFill>
                <a:latin typeface="微软雅黑" panose="020B0503020204020204" pitchFamily="34" charset="-122"/>
                <a:ea typeface="微软雅黑" panose="020B0503020204020204" pitchFamily="34" charset="-122"/>
              </a:rPr>
              <a:t>机构无正当理由拒绝承担复检任务的，由县级以上人民政府食品安全监督管理部门给予警告，无正当理由</a:t>
            </a:r>
            <a:r>
              <a:rPr lang="en-US" altLang="zh-CN" sz="1400" dirty="0">
                <a:solidFill>
                  <a:srgbClr val="000000"/>
                </a:solidFill>
                <a:latin typeface="微软雅黑" panose="020B0503020204020204" pitchFamily="34" charset="-122"/>
                <a:ea typeface="微软雅黑" panose="020B0503020204020204" pitchFamily="34" charset="-122"/>
              </a:rPr>
              <a:t>1</a:t>
            </a:r>
            <a:r>
              <a:rPr lang="zh-CN" altLang="en-US" sz="1400" dirty="0">
                <a:solidFill>
                  <a:srgbClr val="000000"/>
                </a:solidFill>
                <a:latin typeface="微软雅黑" panose="020B0503020204020204" pitchFamily="34" charset="-122"/>
                <a:ea typeface="微软雅黑" panose="020B0503020204020204" pitchFamily="34" charset="-122"/>
              </a:rPr>
              <a:t>年内</a:t>
            </a:r>
            <a:r>
              <a:rPr lang="en-US" altLang="zh-CN" sz="1400" dirty="0">
                <a:solidFill>
                  <a:srgbClr val="000000"/>
                </a:solidFill>
                <a:latin typeface="微软雅黑" panose="020B0503020204020204" pitchFamily="34" charset="-122"/>
                <a:ea typeface="微软雅黑" panose="020B0503020204020204" pitchFamily="34" charset="-122"/>
              </a:rPr>
              <a:t>2</a:t>
            </a:r>
            <a:r>
              <a:rPr lang="zh-CN" altLang="en-US" sz="1400" dirty="0">
                <a:solidFill>
                  <a:srgbClr val="000000"/>
                </a:solidFill>
                <a:latin typeface="微软雅黑" panose="020B0503020204020204" pitchFamily="34" charset="-122"/>
                <a:ea typeface="微软雅黑" panose="020B0503020204020204" pitchFamily="34" charset="-122"/>
              </a:rPr>
              <a:t>次拒绝承担复检任务的，由国务院有关部门撤销其复检机构资质并向社会公布。</a:t>
            </a:r>
          </a:p>
        </p:txBody>
      </p:sp>
      <p:sp>
        <p:nvSpPr>
          <p:cNvPr id="17" name="Pentagon 35"/>
          <p:cNvSpPr/>
          <p:nvPr/>
        </p:nvSpPr>
        <p:spPr>
          <a:xfrm>
            <a:off x="838200" y="3079510"/>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第七十九条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9" name="圆角矩形 8"/>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法律责任</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72805131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lide(fromLef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slide(fromLeft)">
                                      <p:cBhvr>
                                        <p:cTn id="21" dur="500"/>
                                        <p:tgtEl>
                                          <p:spTgt spid="1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5" grpId="0"/>
      <p:bldP spid="1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71997" y="1203598"/>
            <a:ext cx="7200002" cy="1415772"/>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发布</a:t>
            </a:r>
            <a:r>
              <a:rPr lang="zh-CN" altLang="en-US" sz="1400" dirty="0">
                <a:solidFill>
                  <a:srgbClr val="000000"/>
                </a:solidFill>
                <a:latin typeface="微软雅黑" panose="020B0503020204020204" pitchFamily="34" charset="-122"/>
                <a:ea typeface="微软雅黑" panose="020B0503020204020204" pitchFamily="34" charset="-122"/>
              </a:rPr>
              <a:t>未依法取得资质认定的食品检验机构出具的食品检验信息，或者利用上述检验信息对食品、食品生产经营者进行等级评定，欺骗、误导消费者的，由县级以上人民政府食品安全监督管理部门责令改正，有违法所得的，没收违法所得，并处</a:t>
            </a:r>
            <a:r>
              <a:rPr lang="en-US" altLang="zh-CN" sz="1400" dirty="0">
                <a:solidFill>
                  <a:srgbClr val="000000"/>
                </a:solidFill>
                <a:latin typeface="微软雅黑" panose="020B0503020204020204" pitchFamily="34" charset="-122"/>
                <a:ea typeface="微软雅黑" panose="020B0503020204020204" pitchFamily="34" charset="-122"/>
              </a:rPr>
              <a:t>10</a:t>
            </a:r>
            <a:r>
              <a:rPr lang="zh-CN" altLang="en-US" sz="1400" dirty="0">
                <a:solidFill>
                  <a:srgbClr val="000000"/>
                </a:solidFill>
                <a:latin typeface="微软雅黑" panose="020B0503020204020204" pitchFamily="34" charset="-122"/>
                <a:ea typeface="微软雅黑" panose="020B0503020204020204" pitchFamily="34" charset="-122"/>
              </a:rPr>
              <a:t>万元以上</a:t>
            </a:r>
            <a:r>
              <a:rPr lang="en-US" altLang="zh-CN" sz="1400" dirty="0">
                <a:solidFill>
                  <a:srgbClr val="000000"/>
                </a:solidFill>
                <a:latin typeface="微软雅黑" panose="020B0503020204020204" pitchFamily="34" charset="-122"/>
                <a:ea typeface="微软雅黑" panose="020B0503020204020204" pitchFamily="34" charset="-122"/>
              </a:rPr>
              <a:t>50</a:t>
            </a:r>
            <a:r>
              <a:rPr lang="zh-CN" altLang="en-US" sz="1400" dirty="0">
                <a:solidFill>
                  <a:srgbClr val="000000"/>
                </a:solidFill>
                <a:latin typeface="微软雅黑" panose="020B0503020204020204" pitchFamily="34" charset="-122"/>
                <a:ea typeface="微软雅黑" panose="020B0503020204020204" pitchFamily="34" charset="-122"/>
              </a:rPr>
              <a:t>万元以下罚款；拒不改正的，处</a:t>
            </a:r>
            <a:r>
              <a:rPr lang="en-US" altLang="zh-CN" sz="1400" dirty="0">
                <a:solidFill>
                  <a:srgbClr val="000000"/>
                </a:solidFill>
                <a:latin typeface="微软雅黑" panose="020B0503020204020204" pitchFamily="34" charset="-122"/>
                <a:ea typeface="微软雅黑" panose="020B0503020204020204" pitchFamily="34" charset="-122"/>
              </a:rPr>
              <a:t>50</a:t>
            </a:r>
            <a:r>
              <a:rPr lang="zh-CN" altLang="en-US" sz="1400" dirty="0">
                <a:solidFill>
                  <a:srgbClr val="000000"/>
                </a:solidFill>
                <a:latin typeface="微软雅黑" panose="020B0503020204020204" pitchFamily="34" charset="-122"/>
                <a:ea typeface="微软雅黑" panose="020B0503020204020204" pitchFamily="34" charset="-122"/>
              </a:rPr>
              <a:t>万元以上</a:t>
            </a:r>
            <a:r>
              <a:rPr lang="en-US" altLang="zh-CN" sz="1400" dirty="0">
                <a:solidFill>
                  <a:srgbClr val="000000"/>
                </a:solidFill>
                <a:latin typeface="微软雅黑" panose="020B0503020204020204" pitchFamily="34" charset="-122"/>
                <a:ea typeface="微软雅黑" panose="020B0503020204020204" pitchFamily="34" charset="-122"/>
              </a:rPr>
              <a:t>100</a:t>
            </a:r>
            <a:r>
              <a:rPr lang="zh-CN" altLang="en-US" sz="1400" dirty="0">
                <a:solidFill>
                  <a:srgbClr val="000000"/>
                </a:solidFill>
                <a:latin typeface="微软雅黑" panose="020B0503020204020204" pitchFamily="34" charset="-122"/>
                <a:ea typeface="微软雅黑" panose="020B0503020204020204" pitchFamily="34" charset="-122"/>
              </a:rPr>
              <a:t>万元以下罚款；构成违反治安管理行为的，由公安机关依法给予治安管理处罚。</a:t>
            </a:r>
          </a:p>
        </p:txBody>
      </p:sp>
      <p:sp>
        <p:nvSpPr>
          <p:cNvPr id="7" name="Pentagon 35"/>
          <p:cNvSpPr/>
          <p:nvPr/>
        </p:nvSpPr>
        <p:spPr>
          <a:xfrm>
            <a:off x="971998" y="1122718"/>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第八十条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971998" y="2715766"/>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971997" y="2940662"/>
            <a:ext cx="7200002" cy="877163"/>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 </a:t>
            </a:r>
            <a:r>
              <a:rPr lang="zh-CN" altLang="en-US" sz="1400" dirty="0">
                <a:solidFill>
                  <a:srgbClr val="000000"/>
                </a:solidFill>
                <a:latin typeface="微软雅黑" panose="020B0503020204020204" pitchFamily="34" charset="-122"/>
                <a:ea typeface="微软雅黑" panose="020B0503020204020204" pitchFamily="34" charset="-122"/>
              </a:rPr>
              <a:t>食品安全监督管理部门依照食品安全法、本条例对违法单位或者个人处以</a:t>
            </a:r>
            <a:r>
              <a:rPr lang="en-US" altLang="zh-CN" sz="1400" dirty="0">
                <a:solidFill>
                  <a:srgbClr val="000000"/>
                </a:solidFill>
                <a:latin typeface="微软雅黑" panose="020B0503020204020204" pitchFamily="34" charset="-122"/>
                <a:ea typeface="微软雅黑" panose="020B0503020204020204" pitchFamily="34" charset="-122"/>
              </a:rPr>
              <a:t>30</a:t>
            </a:r>
            <a:r>
              <a:rPr lang="zh-CN" altLang="en-US" sz="1400" dirty="0">
                <a:solidFill>
                  <a:srgbClr val="000000"/>
                </a:solidFill>
                <a:latin typeface="微软雅黑" panose="020B0503020204020204" pitchFamily="34" charset="-122"/>
                <a:ea typeface="微软雅黑" panose="020B0503020204020204" pitchFamily="34" charset="-122"/>
              </a:rPr>
              <a:t>万元以上罚款的，由设区的市级以上人民政府食品安全监督管理部门决定。罚款具体处罚权限由国务院食品安全监督管理部门规定。</a:t>
            </a:r>
          </a:p>
        </p:txBody>
      </p:sp>
      <p:sp>
        <p:nvSpPr>
          <p:cNvPr id="17" name="Pentagon 35"/>
          <p:cNvSpPr/>
          <p:nvPr/>
        </p:nvSpPr>
        <p:spPr>
          <a:xfrm>
            <a:off x="971998" y="2859782"/>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第八十一条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971998" y="3885148"/>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971997" y="4103596"/>
            <a:ext cx="7200002" cy="607859"/>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阻碍</a:t>
            </a:r>
            <a:r>
              <a:rPr lang="zh-CN" altLang="en-US" sz="1400" dirty="0">
                <a:solidFill>
                  <a:srgbClr val="000000"/>
                </a:solidFill>
                <a:latin typeface="微软雅黑" panose="020B0503020204020204" pitchFamily="34" charset="-122"/>
                <a:ea typeface="微软雅黑" panose="020B0503020204020204" pitchFamily="34" charset="-122"/>
              </a:rPr>
              <a:t>食品安全监督管理等部门工作人员依法执行职务，构成违反治安管理行为的，由公安机关依法给予治安管理处罚。</a:t>
            </a:r>
          </a:p>
        </p:txBody>
      </p:sp>
      <p:sp>
        <p:nvSpPr>
          <p:cNvPr id="13" name="Pentagon 35"/>
          <p:cNvSpPr/>
          <p:nvPr/>
        </p:nvSpPr>
        <p:spPr>
          <a:xfrm>
            <a:off x="971998" y="4022715"/>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第八十二条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14" name="圆角矩形 13"/>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法律责任</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333983120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lide(fromLef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slide(fromLeft)">
                                      <p:cBhvr>
                                        <p:cTn id="21" dur="500"/>
                                        <p:tgtEl>
                                          <p:spTgt spid="1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slide(fromLeft)">
                                      <p:cBhvr>
                                        <p:cTn id="35" dur="500"/>
                                        <p:tgtEl>
                                          <p:spTgt spid="1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left)">
                                      <p:cBhvr>
                                        <p:cTn id="3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5" grpId="0"/>
      <p:bldP spid="17" grpId="0" animBg="1"/>
      <p:bldP spid="12" grpId="0"/>
      <p:bldP spid="13"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971997" y="1347616"/>
            <a:ext cx="7200002" cy="941796"/>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 </a:t>
            </a:r>
            <a:r>
              <a:rPr lang="zh-CN" altLang="en-US" sz="1400" dirty="0">
                <a:solidFill>
                  <a:srgbClr val="000000"/>
                </a:solidFill>
                <a:latin typeface="微软雅黑" panose="020B0503020204020204" pitchFamily="34" charset="-122"/>
                <a:ea typeface="微软雅黑" panose="020B0503020204020204" pitchFamily="34" charset="-122"/>
              </a:rPr>
              <a:t>县级以上人民政府食品安全监督管理等部门发现单位或者个人违反食品安全法第一百二十条第一款规定，编造、散布虚假食品安全信息，涉嫌构成违反治安管理行为的，应当将相关情况通报同级公安机关。</a:t>
            </a:r>
          </a:p>
        </p:txBody>
      </p:sp>
      <p:sp>
        <p:nvSpPr>
          <p:cNvPr id="17" name="Pentagon 35"/>
          <p:cNvSpPr/>
          <p:nvPr/>
        </p:nvSpPr>
        <p:spPr>
          <a:xfrm>
            <a:off x="971998" y="1266734"/>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第八十三条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971998" y="2446141"/>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971997" y="2662768"/>
            <a:ext cx="7200002" cy="941796"/>
          </a:xfrm>
          <a:prstGeom prst="rect">
            <a:avLst/>
          </a:prstGeom>
        </p:spPr>
        <p:txBody>
          <a:bodyPr wrap="square" lIns="68580" tIns="34290" rIns="68580" bIns="34290">
            <a:spAutoFit/>
          </a:bodyPr>
          <a:lstStyle/>
          <a:p>
            <a:pPr defTabSz="914378">
              <a:lnSpc>
                <a:spcPct val="13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县</a:t>
            </a:r>
            <a:r>
              <a:rPr lang="zh-CN" altLang="en-US" sz="1400" dirty="0">
                <a:solidFill>
                  <a:srgbClr val="000000"/>
                </a:solidFill>
                <a:latin typeface="微软雅黑" panose="020B0503020204020204" pitchFamily="34" charset="-122"/>
                <a:ea typeface="微软雅黑" panose="020B0503020204020204" pitchFamily="34" charset="-122"/>
              </a:rPr>
              <a:t>级以上人民政府食品安全监督管理部门及其工作人员违法向他人提供网络食品交易第三方平台提供者提供的信息的，依照食品安全法第一百四十五条的规定给予处分。</a:t>
            </a:r>
          </a:p>
        </p:txBody>
      </p:sp>
      <p:sp>
        <p:nvSpPr>
          <p:cNvPr id="10" name="Pentagon 35"/>
          <p:cNvSpPr/>
          <p:nvPr/>
        </p:nvSpPr>
        <p:spPr>
          <a:xfrm>
            <a:off x="971998" y="2581887"/>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第八十四条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971998" y="3744762"/>
            <a:ext cx="7200000" cy="0"/>
          </a:xfrm>
          <a:prstGeom prst="line">
            <a:avLst/>
          </a:prstGeom>
          <a:ln>
            <a:solidFill>
              <a:srgbClr val="E20000"/>
            </a:solidFill>
            <a:prstDash val="dash"/>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971997" y="3961389"/>
            <a:ext cx="7200002" cy="338554"/>
          </a:xfrm>
          <a:prstGeom prst="rect">
            <a:avLst/>
          </a:prstGeom>
        </p:spPr>
        <p:txBody>
          <a:bodyPr wrap="square" lIns="68580" tIns="34290" rIns="68580" bIns="34290">
            <a:spAutoFit/>
          </a:bodyPr>
          <a:lstStyle/>
          <a:p>
            <a:pPr defTabSz="914378">
              <a:lnSpc>
                <a:spcPct val="125000"/>
              </a:lnSpc>
              <a:buClr>
                <a:srgbClr val="E20000"/>
              </a:buClr>
            </a:pPr>
            <a:r>
              <a:rPr lang="zh-CN" altLang="en-US" sz="1400" dirty="0">
                <a:solidFill>
                  <a:srgbClr val="000000"/>
                </a:solidFill>
                <a:latin typeface="微软雅黑" panose="020B0503020204020204" pitchFamily="34" charset="-122"/>
                <a:ea typeface="微软雅黑" panose="020B0503020204020204" pitchFamily="34" charset="-122"/>
              </a:rPr>
              <a:t>                           </a:t>
            </a:r>
            <a:r>
              <a:rPr lang="zh-CN" altLang="en-US" sz="1400" dirty="0" smtClean="0">
                <a:solidFill>
                  <a:srgbClr val="000000"/>
                </a:solidFill>
                <a:latin typeface="微软雅黑" panose="020B0503020204020204" pitchFamily="34" charset="-122"/>
                <a:ea typeface="微软雅黑" panose="020B0503020204020204" pitchFamily="34" charset="-122"/>
              </a:rPr>
              <a:t>违反</a:t>
            </a:r>
            <a:r>
              <a:rPr lang="zh-CN" altLang="en-US" sz="1400" dirty="0">
                <a:solidFill>
                  <a:srgbClr val="000000"/>
                </a:solidFill>
                <a:latin typeface="微软雅黑" panose="020B0503020204020204" pitchFamily="34" charset="-122"/>
                <a:ea typeface="微软雅黑" panose="020B0503020204020204" pitchFamily="34" charset="-122"/>
              </a:rPr>
              <a:t>本条例规定，构成犯罪的，依法追究刑事责任。</a:t>
            </a:r>
          </a:p>
        </p:txBody>
      </p:sp>
      <p:sp>
        <p:nvSpPr>
          <p:cNvPr id="14" name="Pentagon 35"/>
          <p:cNvSpPr/>
          <p:nvPr/>
        </p:nvSpPr>
        <p:spPr>
          <a:xfrm>
            <a:off x="971998" y="3880508"/>
            <a:ext cx="1367754" cy="324000"/>
          </a:xfrm>
          <a:prstGeom prst="homePlate">
            <a:avLst>
              <a:gd name="adj" fmla="val 0"/>
            </a:avLst>
          </a:prstGeom>
          <a:solidFill>
            <a:srgbClr val="E2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500" dirty="0">
                <a:solidFill>
                  <a:srgbClr val="FFFFFF"/>
                </a:solidFill>
                <a:latin typeface="微软雅黑" panose="020B0503020204020204" pitchFamily="34" charset="-122"/>
                <a:ea typeface="微软雅黑" panose="020B0503020204020204" pitchFamily="34" charset="-122"/>
              </a:rPr>
              <a:t>【</a:t>
            </a:r>
            <a:r>
              <a:rPr lang="zh-CN" altLang="en-US" sz="1500" dirty="0">
                <a:solidFill>
                  <a:srgbClr val="FFFFFF"/>
                </a:solidFill>
                <a:latin typeface="微软雅黑" panose="020B0503020204020204" pitchFamily="34" charset="-122"/>
                <a:ea typeface="微软雅黑" panose="020B0503020204020204" pitchFamily="34" charset="-122"/>
              </a:rPr>
              <a:t>第八十五条</a:t>
            </a:r>
            <a:r>
              <a:rPr lang="en-US" altLang="zh-CN" sz="1500" dirty="0">
                <a:solidFill>
                  <a:srgbClr val="FFFFFF"/>
                </a:solidFill>
                <a:latin typeface="微软雅黑" panose="020B0503020204020204" pitchFamily="34" charset="-122"/>
                <a:ea typeface="微软雅黑" panose="020B0503020204020204" pitchFamily="34" charset="-122"/>
              </a:rPr>
              <a:t>】</a:t>
            </a:r>
            <a:endParaRPr lang="zh-CN" altLang="en-US" sz="1500" dirty="0">
              <a:solidFill>
                <a:srgbClr val="FFFFFF"/>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16" name="圆角矩形 15"/>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法律责任</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20417314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Left)">
                                      <p:cBhvr>
                                        <p:cTn id="7" dur="500"/>
                                        <p:tgtEl>
                                          <p:spTgt spid="1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slide(fromLeft)">
                                      <p:cBhvr>
                                        <p:cTn id="21" dur="500"/>
                                        <p:tgtEl>
                                          <p:spTgt spid="1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slide(fromLeft)">
                                      <p:cBhvr>
                                        <p:cTn id="35" dur="500"/>
                                        <p:tgtEl>
                                          <p:spTgt spid="14"/>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animBg="1"/>
      <p:bldP spid="9" grpId="0"/>
      <p:bldP spid="10" grpId="0" animBg="1"/>
      <p:bldP spid="13" grpId="0"/>
      <p:bldP spid="14"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989240"/>
            <a:ext cx="9144000" cy="2172027"/>
          </a:xfrm>
          <a:prstGeom prst="rect">
            <a:avLst/>
          </a:prstGeom>
        </p:spPr>
      </p:pic>
      <p:pic>
        <p:nvPicPr>
          <p:cNvPr id="3" name="图片 2"/>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732599" y="3191161"/>
            <a:ext cx="1676400" cy="1768184"/>
          </a:xfrm>
          <a:prstGeom prst="rect">
            <a:avLst/>
          </a:prstGeom>
        </p:spPr>
      </p:pic>
      <p:pic>
        <p:nvPicPr>
          <p:cNvPr id="6" name="图片 5"/>
          <p:cNvPicPr>
            <a:picLocks noChangeAspect="1"/>
          </p:cNvPicPr>
          <p:nvPr/>
        </p:nvPicPr>
        <p:blipFill>
          <a:blip r:embed="rId5">
            <a:extLst>
              <a:ext uri="{BEBA8EAE-BF5A-486C-A8C5-ECC9F3942E4B}">
                <a14:imgProps xmlns:a14="http://schemas.microsoft.com/office/drawing/2010/main">
                  <a14:imgLayer>
                    <a14:imgEffect>
                      <a14:brightnessContrast contrast="40000"/>
                    </a14:imgEffect>
                  </a14:imgLayer>
                </a14:imgProps>
              </a:ext>
            </a:extLst>
          </a:blip>
          <a:stretch>
            <a:fillRect/>
          </a:stretch>
        </p:blipFill>
        <p:spPr>
          <a:xfrm>
            <a:off x="7159666" y="590550"/>
            <a:ext cx="993734" cy="749873"/>
          </a:xfrm>
          <a:prstGeom prst="rect">
            <a:avLst/>
          </a:prstGeom>
        </p:spPr>
      </p:pic>
      <p:sp>
        <p:nvSpPr>
          <p:cNvPr id="7" name="文本框 11"/>
          <p:cNvSpPr txBox="1"/>
          <p:nvPr/>
        </p:nvSpPr>
        <p:spPr>
          <a:xfrm>
            <a:off x="1216798" y="1809750"/>
            <a:ext cx="6708002" cy="807913"/>
          </a:xfrm>
          <a:prstGeom prst="rect">
            <a:avLst/>
          </a:prstGeom>
          <a:noFill/>
        </p:spPr>
        <p:txBody>
          <a:bodyPr wrap="square" lIns="68580" tIns="34290" rIns="68580" bIns="34290" rtlCol="0">
            <a:spAutoFit/>
          </a:bodyPr>
          <a:lstStyle/>
          <a:p>
            <a:pPr algn="ctr" defTabSz="914378"/>
            <a:r>
              <a:rPr lang="zh-CN" altLang="en-US" sz="4800" b="1" spc="600" dirty="0">
                <a:solidFill>
                  <a:srgbClr val="E20000"/>
                </a:solidFill>
                <a:latin typeface="微软雅黑" panose="020B0503020204020204" pitchFamily="34" charset="-122"/>
                <a:ea typeface="微软雅黑" panose="020B0503020204020204" pitchFamily="34" charset="-122"/>
              </a:rPr>
              <a:t>食品安全条例附则</a:t>
            </a:r>
          </a:p>
        </p:txBody>
      </p:sp>
      <p:sp>
        <p:nvSpPr>
          <p:cNvPr id="8" name="文本框 11"/>
          <p:cNvSpPr txBox="1"/>
          <p:nvPr/>
        </p:nvSpPr>
        <p:spPr>
          <a:xfrm>
            <a:off x="3200400" y="1047750"/>
            <a:ext cx="2512196" cy="838691"/>
          </a:xfrm>
          <a:prstGeom prst="rect">
            <a:avLst/>
          </a:prstGeom>
          <a:noFill/>
        </p:spPr>
        <p:txBody>
          <a:bodyPr wrap="square" lIns="68580" tIns="34290" rIns="68580" bIns="34290" rtlCol="0">
            <a:spAutoFit/>
          </a:bodyPr>
          <a:lstStyle/>
          <a:p>
            <a:pPr algn="ctr" defTabSz="914378">
              <a:lnSpc>
                <a:spcPct val="125000"/>
              </a:lnSpc>
            </a:pPr>
            <a:r>
              <a:rPr lang="zh-CN" altLang="en-US" sz="4000" dirty="0" smtClean="0">
                <a:solidFill>
                  <a:schemeClr val="accent1"/>
                </a:solidFill>
                <a:latin typeface="微软雅黑" panose="020B0503020204020204" pitchFamily="34" charset="-122"/>
                <a:ea typeface="微软雅黑" panose="020B0503020204020204" pitchFamily="34" charset="-122"/>
              </a:rPr>
              <a:t>第十一章</a:t>
            </a:r>
            <a:endParaRPr lang="zh-CN" altLang="en-US" sz="4000" dirty="0">
              <a:solidFill>
                <a:schemeClr val="accent1"/>
              </a:solidFill>
              <a:latin typeface="微软雅黑" panose="020B0503020204020204" pitchFamily="34" charset="-122"/>
              <a:ea typeface="微软雅黑" panose="020B0503020204020204" pitchFamily="34" charset="-122"/>
            </a:endParaRPr>
          </a:p>
        </p:txBody>
      </p:sp>
      <p:sp>
        <p:nvSpPr>
          <p:cNvPr id="9" name="矩形 8"/>
          <p:cNvSpPr/>
          <p:nvPr/>
        </p:nvSpPr>
        <p:spPr>
          <a:xfrm>
            <a:off x="2683338" y="2724150"/>
            <a:ext cx="3774922" cy="338554"/>
          </a:xfrm>
          <a:prstGeom prst="rect">
            <a:avLst/>
          </a:prstGeom>
        </p:spPr>
        <p:txBody>
          <a:bodyPr wrap="square" lIns="68580" tIns="34290" rIns="68580" bIns="34290">
            <a:spAutoFit/>
          </a:bodyPr>
          <a:lstStyle/>
          <a:p>
            <a:pPr algn="ctr" defTabSz="914378">
              <a:lnSpc>
                <a:spcPct val="125000"/>
              </a:lnSpc>
              <a:buClr>
                <a:srgbClr val="E20000"/>
              </a:buClr>
            </a:pPr>
            <a:r>
              <a:rPr lang="en-US" altLang="zh-CN" sz="1400" dirty="0">
                <a:solidFill>
                  <a:srgbClr val="000000"/>
                </a:solidFill>
                <a:latin typeface="微软雅黑" panose="020B0503020204020204" pitchFamily="34" charset="-122"/>
                <a:ea typeface="微软雅黑" panose="020B0503020204020204" pitchFamily="34" charset="-122"/>
              </a:rPr>
              <a:t>《</a:t>
            </a:r>
            <a:r>
              <a:rPr lang="zh-CN" altLang="en-US" sz="1400" dirty="0">
                <a:solidFill>
                  <a:srgbClr val="000000"/>
                </a:solidFill>
                <a:latin typeface="微软雅黑" panose="020B0503020204020204" pitchFamily="34" charset="-122"/>
                <a:ea typeface="微软雅黑" panose="020B0503020204020204" pitchFamily="34" charset="-122"/>
              </a:rPr>
              <a:t>中华人民共和国食品安全法实施条例</a:t>
            </a:r>
            <a:r>
              <a:rPr lang="en-US" altLang="zh-CN" sz="1400" dirty="0">
                <a:solidFill>
                  <a:srgbClr val="000000"/>
                </a:solidFill>
                <a:latin typeface="微软雅黑" panose="020B0503020204020204" pitchFamily="34" charset="-122"/>
                <a:ea typeface="微软雅黑" panose="020B0503020204020204" pitchFamily="34" charset="-122"/>
              </a:rPr>
              <a:t>》</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73612755"/>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2" presetClass="entr" presetSubtype="3"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par>
                          <p:cTn id="27" fill="hold">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972000" y="1423814"/>
            <a:ext cx="7200000" cy="1224136"/>
            <a:chOff x="794012" y="2731308"/>
            <a:chExt cx="1041684" cy="1224136"/>
          </a:xfrm>
        </p:grpSpPr>
        <p:sp>
          <p:nvSpPr>
            <p:cNvPr id="19" name="矩形 18"/>
            <p:cNvSpPr/>
            <p:nvPr/>
          </p:nvSpPr>
          <p:spPr>
            <a:xfrm>
              <a:off x="794012" y="2731308"/>
              <a:ext cx="1041684" cy="360000"/>
            </a:xfrm>
            <a:prstGeom prst="rect">
              <a:avLst/>
            </a:prstGeom>
            <a:solidFill>
              <a:srgbClr val="E20000"/>
            </a:solid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1600" dirty="0">
                  <a:solidFill>
                    <a:srgbClr val="FFFFFF"/>
                  </a:solidFill>
                  <a:latin typeface="微软雅黑" panose="020B0503020204020204" pitchFamily="34" charset="-122"/>
                  <a:ea typeface="微软雅黑" panose="020B0503020204020204" pitchFamily="34" charset="-122"/>
                  <a:cs typeface="+mn-ea"/>
                  <a:sym typeface="+mn-lt"/>
                </a:rPr>
                <a:t>【</a:t>
              </a:r>
              <a:r>
                <a:rPr lang="zh-CN" altLang="en-US" sz="1600" dirty="0">
                  <a:solidFill>
                    <a:srgbClr val="FFFFFF"/>
                  </a:solidFill>
                  <a:latin typeface="微软雅黑" panose="020B0503020204020204" pitchFamily="34" charset="-122"/>
                  <a:ea typeface="微软雅黑" panose="020B0503020204020204" pitchFamily="34" charset="-122"/>
                  <a:cs typeface="+mn-ea"/>
                  <a:sym typeface="+mn-lt"/>
                </a:rPr>
                <a:t>第八十六条</a:t>
              </a:r>
              <a:r>
                <a:rPr lang="en-US" altLang="zh-CN" sz="1600" dirty="0">
                  <a:solidFill>
                    <a:srgbClr val="FFFFFF"/>
                  </a:solidFill>
                  <a:latin typeface="微软雅黑" panose="020B0503020204020204" pitchFamily="34" charset="-122"/>
                  <a:ea typeface="微软雅黑" panose="020B0503020204020204" pitchFamily="34" charset="-122"/>
                  <a:cs typeface="+mn-ea"/>
                  <a:sym typeface="+mn-lt"/>
                </a:rPr>
                <a:t>】</a:t>
              </a:r>
              <a:endParaRPr lang="zh-CN" altLang="en-US" sz="16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20" name="矩形 19"/>
            <p:cNvSpPr/>
            <p:nvPr/>
          </p:nvSpPr>
          <p:spPr>
            <a:xfrm>
              <a:off x="794012" y="3091308"/>
              <a:ext cx="1041684" cy="864136"/>
            </a:xfrm>
            <a:prstGeom prst="rect">
              <a:avLst/>
            </a:prstGeom>
            <a:noFill/>
            <a:ln w="9525">
              <a:solidFill>
                <a:srgbClr val="E2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lnSpc>
                  <a:spcPct val="125000"/>
                </a:lnSpc>
                <a:buClr>
                  <a:srgbClr val="C51023"/>
                </a:buClr>
              </a:pPr>
              <a:r>
                <a:rPr lang="zh-CN" altLang="en-US" sz="3200" dirty="0">
                  <a:solidFill>
                    <a:srgbClr val="D50016"/>
                  </a:solidFill>
                  <a:latin typeface="微软雅黑" panose="020B0503020204020204" pitchFamily="34" charset="-122"/>
                  <a:ea typeface="微软雅黑" panose="020B0503020204020204" pitchFamily="34" charset="-122"/>
                  <a:cs typeface="+mn-ea"/>
                  <a:sym typeface="+mn-lt"/>
                </a:rPr>
                <a:t>本条例自</a:t>
              </a:r>
              <a:r>
                <a:rPr lang="en-US" altLang="zh-CN" sz="3200" dirty="0">
                  <a:solidFill>
                    <a:srgbClr val="D50016"/>
                  </a:solidFill>
                  <a:latin typeface="微软雅黑" panose="020B0503020204020204" pitchFamily="34" charset="-122"/>
                  <a:ea typeface="微软雅黑" panose="020B0503020204020204" pitchFamily="34" charset="-122"/>
                  <a:cs typeface="+mn-ea"/>
                  <a:sym typeface="+mn-lt"/>
                </a:rPr>
                <a:t>2019</a:t>
              </a:r>
              <a:r>
                <a:rPr lang="zh-CN" altLang="en-US" sz="3200" dirty="0">
                  <a:solidFill>
                    <a:srgbClr val="D50016"/>
                  </a:solidFill>
                  <a:latin typeface="微软雅黑" panose="020B0503020204020204" pitchFamily="34" charset="-122"/>
                  <a:ea typeface="微软雅黑" panose="020B0503020204020204" pitchFamily="34" charset="-122"/>
                  <a:cs typeface="+mn-ea"/>
                  <a:sym typeface="+mn-lt"/>
                </a:rPr>
                <a:t>年</a:t>
              </a:r>
              <a:r>
                <a:rPr lang="en-US" altLang="zh-CN" sz="3200" dirty="0">
                  <a:solidFill>
                    <a:srgbClr val="D50016"/>
                  </a:solidFill>
                  <a:latin typeface="微软雅黑" panose="020B0503020204020204" pitchFamily="34" charset="-122"/>
                  <a:ea typeface="微软雅黑" panose="020B0503020204020204" pitchFamily="34" charset="-122"/>
                  <a:cs typeface="+mn-ea"/>
                  <a:sym typeface="+mn-lt"/>
                </a:rPr>
                <a:t>12</a:t>
              </a:r>
              <a:r>
                <a:rPr lang="zh-CN" altLang="en-US" sz="3200" dirty="0">
                  <a:solidFill>
                    <a:srgbClr val="D50016"/>
                  </a:solidFill>
                  <a:latin typeface="微软雅黑" panose="020B0503020204020204" pitchFamily="34" charset="-122"/>
                  <a:ea typeface="微软雅黑" panose="020B0503020204020204" pitchFamily="34" charset="-122"/>
                  <a:cs typeface="+mn-ea"/>
                  <a:sym typeface="+mn-lt"/>
                </a:rPr>
                <a:t>月</a:t>
              </a:r>
              <a:r>
                <a:rPr lang="en-US" altLang="zh-CN" sz="3200" dirty="0">
                  <a:solidFill>
                    <a:srgbClr val="D50016"/>
                  </a:solidFill>
                  <a:latin typeface="微软雅黑" panose="020B0503020204020204" pitchFamily="34" charset="-122"/>
                  <a:ea typeface="微软雅黑" panose="020B0503020204020204" pitchFamily="34" charset="-122"/>
                  <a:cs typeface="+mn-ea"/>
                  <a:sym typeface="+mn-lt"/>
                </a:rPr>
                <a:t>1</a:t>
              </a:r>
              <a:r>
                <a:rPr lang="zh-CN" altLang="en-US" sz="3200" dirty="0">
                  <a:solidFill>
                    <a:srgbClr val="D50016"/>
                  </a:solidFill>
                  <a:latin typeface="微软雅黑" panose="020B0503020204020204" pitchFamily="34" charset="-122"/>
                  <a:ea typeface="微软雅黑" panose="020B0503020204020204" pitchFamily="34" charset="-122"/>
                  <a:cs typeface="+mn-ea"/>
                  <a:sym typeface="+mn-lt"/>
                </a:rPr>
                <a:t>日起施行。</a:t>
              </a:r>
            </a:p>
          </p:txBody>
        </p:sp>
      </p:gr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70304"/>
            <a:ext cx="9144000" cy="2443872"/>
          </a:xfrm>
          <a:prstGeom prst="rect">
            <a:avLst/>
          </a:prstGeom>
        </p:spPr>
      </p:pic>
      <p:pic>
        <p:nvPicPr>
          <p:cNvPr id="6" name="图片 5"/>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7" name="圆角矩形 6"/>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食品安全条例附则</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41094380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p:tgtEl>
                                          <p:spTgt spid="18"/>
                                        </p:tgtEl>
                                        <p:attrNameLst>
                                          <p:attrName>ppt_y</p:attrName>
                                        </p:attrNameLst>
                                      </p:cBhvr>
                                      <p:tavLst>
                                        <p:tav tm="0">
                                          <p:val>
                                            <p:strVal val="#ppt_y-#ppt_h*1.125000"/>
                                          </p:val>
                                        </p:tav>
                                        <p:tav tm="100000">
                                          <p:val>
                                            <p:strVal val="#ppt_y"/>
                                          </p:val>
                                        </p:tav>
                                      </p:tavLst>
                                    </p:anim>
                                    <p:animEffect transition="in" filter="wipe(down)">
                                      <p:cBhvr>
                                        <p:cTn id="1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989240"/>
            <a:ext cx="9144000" cy="2172027"/>
          </a:xfrm>
          <a:prstGeom prst="rect">
            <a:avLst/>
          </a:prstGeom>
        </p:spPr>
      </p:pic>
      <p:sp>
        <p:nvSpPr>
          <p:cNvPr id="40" name="TextBox 32">
            <a:hlinkClick r:id="" action="ppaction://hlinkshowjump?jump=nextslide"/>
            <a:extLst>
              <a:ext uri="{FF2B5EF4-FFF2-40B4-BE49-F238E27FC236}">
                <a16:creationId xmlns="" xmlns:a16="http://schemas.microsoft.com/office/drawing/2014/main" id="{47B5AC5A-AC8B-4688-A031-BB0931F6CC6E}"/>
              </a:ext>
            </a:extLst>
          </p:cNvPr>
          <p:cNvSpPr txBox="1">
            <a:spLocks noChangeArrowheads="1"/>
          </p:cNvSpPr>
          <p:nvPr/>
        </p:nvSpPr>
        <p:spPr bwMode="auto">
          <a:xfrm>
            <a:off x="994664" y="1556087"/>
            <a:ext cx="710964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defTabSz="914378"/>
            <a:r>
              <a:rPr lang="zh-CN" altLang="en-US" sz="6000" dirty="0" smtClean="0">
                <a:solidFill>
                  <a:schemeClr val="accent1"/>
                </a:solidFill>
                <a:latin typeface="阿里汉仪智能黑体" panose="00020600040101010101" pitchFamily="18" charset="-122"/>
                <a:ea typeface="阿里汉仪智能黑体" panose="00020600040101010101" pitchFamily="18" charset="-122"/>
              </a:rPr>
              <a:t>演示完毕感谢您观看</a:t>
            </a:r>
            <a:endParaRPr lang="zh-CN" altLang="en-US" sz="6000" dirty="0">
              <a:solidFill>
                <a:schemeClr val="accent1"/>
              </a:solidFill>
              <a:latin typeface="阿里汉仪智能黑体" panose="00020600040101010101" pitchFamily="18" charset="-122"/>
              <a:ea typeface="阿里汉仪智能黑体" panose="00020600040101010101" pitchFamily="18" charset="-122"/>
            </a:endParaRPr>
          </a:p>
        </p:txBody>
      </p:sp>
      <p:grpSp>
        <p:nvGrpSpPr>
          <p:cNvPr id="11" name="组合 10"/>
          <p:cNvGrpSpPr/>
          <p:nvPr/>
        </p:nvGrpSpPr>
        <p:grpSpPr>
          <a:xfrm>
            <a:off x="1981200" y="2519276"/>
            <a:ext cx="5257800" cy="360000"/>
            <a:chOff x="1981200" y="2519276"/>
            <a:chExt cx="5257800" cy="360000"/>
          </a:xfrm>
        </p:grpSpPr>
        <p:cxnSp>
          <p:nvCxnSpPr>
            <p:cNvPr id="10" name="直接连接符 9"/>
            <p:cNvCxnSpPr/>
            <p:nvPr/>
          </p:nvCxnSpPr>
          <p:spPr>
            <a:xfrm>
              <a:off x="1981200" y="2716481"/>
              <a:ext cx="5257800" cy="0"/>
            </a:xfrm>
            <a:prstGeom prst="line">
              <a:avLst/>
            </a:prstGeom>
          </p:spPr>
          <p:style>
            <a:lnRef idx="1">
              <a:schemeClr val="accent1"/>
            </a:lnRef>
            <a:fillRef idx="0">
              <a:schemeClr val="accent1"/>
            </a:fillRef>
            <a:effectRef idx="0">
              <a:schemeClr val="accent1"/>
            </a:effectRef>
            <a:fontRef idx="minor">
              <a:schemeClr val="tx1"/>
            </a:fontRef>
          </p:style>
        </p:cxnSp>
        <p:sp>
          <p:nvSpPr>
            <p:cNvPr id="43" name="矩形 42">
              <a:extLst>
                <a:ext uri="{FF2B5EF4-FFF2-40B4-BE49-F238E27FC236}">
                  <a16:creationId xmlns="" xmlns:a16="http://schemas.microsoft.com/office/drawing/2014/main" id="{E8C622EB-4081-446D-94E9-7FC3BF4BC740}"/>
                </a:ext>
              </a:extLst>
            </p:cNvPr>
            <p:cNvSpPr/>
            <p:nvPr/>
          </p:nvSpPr>
          <p:spPr>
            <a:xfrm>
              <a:off x="2860698" y="2519276"/>
              <a:ext cx="3420203" cy="360000"/>
            </a:xfrm>
            <a:prstGeom prst="rect">
              <a:avLst/>
            </a:prstGeom>
            <a:solidFill>
              <a:srgbClr val="E20000"/>
            </a:solidFill>
            <a:ln w="25400" cap="flat" cmpd="sng" algn="ctr">
              <a:solidFill>
                <a:srgbClr val="E20000"/>
              </a:solidFill>
              <a:prstDash val="solid"/>
            </a:ln>
            <a:effectLst/>
          </p:spPr>
          <p:txBody>
            <a:bodyPr rtlCol="0" anchor="ctr"/>
            <a:lstStyle/>
            <a:p>
              <a:pPr algn="ctr" defTabSz="914378">
                <a:defRPr/>
              </a:pPr>
              <a:r>
                <a:rPr lang="zh-CN" altLang="en-US" sz="1500" kern="0" dirty="0">
                  <a:solidFill>
                    <a:srgbClr val="FFFFFF"/>
                  </a:solidFill>
                  <a:latin typeface="+mn-ea"/>
                </a:rPr>
                <a:t>强化食品安全监管</a:t>
              </a:r>
              <a:r>
                <a:rPr lang="en-US" altLang="zh-CN" sz="1500" kern="0" dirty="0">
                  <a:solidFill>
                    <a:srgbClr val="FFFFFF"/>
                  </a:solidFill>
                  <a:latin typeface="+mn-ea"/>
                </a:rPr>
                <a:t>·</a:t>
              </a:r>
              <a:r>
                <a:rPr lang="zh-CN" altLang="en-US" sz="1500" kern="0" dirty="0">
                  <a:solidFill>
                    <a:srgbClr val="FFFFFF"/>
                  </a:solidFill>
                  <a:latin typeface="+mn-ea"/>
                </a:rPr>
                <a:t>加强监管能力建设</a:t>
              </a:r>
            </a:p>
          </p:txBody>
        </p:sp>
      </p:grpSp>
      <p:sp>
        <p:nvSpPr>
          <p:cNvPr id="44" name="文本框 5">
            <a:extLst>
              <a:ext uri="{FF2B5EF4-FFF2-40B4-BE49-F238E27FC236}">
                <a16:creationId xmlns="" xmlns:a16="http://schemas.microsoft.com/office/drawing/2014/main" id="{58262D46-E28B-402D-BEC2-091D87FD7552}"/>
              </a:ext>
            </a:extLst>
          </p:cNvPr>
          <p:cNvSpPr txBox="1"/>
          <p:nvPr/>
        </p:nvSpPr>
        <p:spPr>
          <a:xfrm>
            <a:off x="2950478" y="2952750"/>
            <a:ext cx="3240642" cy="284693"/>
          </a:xfrm>
          <a:prstGeom prst="rect">
            <a:avLst/>
          </a:prstGeom>
          <a:noFill/>
        </p:spPr>
        <p:txBody>
          <a:bodyPr wrap="square" lIns="68580" tIns="34290" rIns="68580" bIns="34290" rtlCol="0">
            <a:spAutoFit/>
          </a:bodyPr>
          <a:lstStyle/>
          <a:p>
            <a:pPr algn="ctr" defTabSz="914378"/>
            <a:r>
              <a:rPr lang="zh-CN" altLang="en-US" sz="1400" dirty="0" smtClean="0">
                <a:solidFill>
                  <a:schemeClr val="tx1">
                    <a:lumMod val="85000"/>
                    <a:lumOff val="15000"/>
                  </a:schemeClr>
                </a:solidFill>
                <a:latin typeface="+mn-ea"/>
              </a:rPr>
              <a:t>宣讲人：</a:t>
            </a:r>
            <a:r>
              <a:rPr lang="zh-CN" altLang="en-US" sz="1400" dirty="0">
                <a:solidFill>
                  <a:schemeClr val="tx1">
                    <a:lumMod val="85000"/>
                    <a:lumOff val="15000"/>
                  </a:schemeClr>
                </a:solidFill>
                <a:latin typeface="+mn-ea"/>
              </a:rPr>
              <a:t>优</a:t>
            </a:r>
            <a:r>
              <a:rPr lang="zh-CN" altLang="en-US" sz="1400" dirty="0" smtClean="0">
                <a:solidFill>
                  <a:schemeClr val="tx1">
                    <a:lumMod val="85000"/>
                    <a:lumOff val="15000"/>
                  </a:schemeClr>
                </a:solidFill>
                <a:latin typeface="+mn-ea"/>
              </a:rPr>
              <a:t>品</a:t>
            </a:r>
            <a:r>
              <a:rPr lang="en-US" altLang="zh-CN" sz="1400" dirty="0" smtClean="0">
                <a:solidFill>
                  <a:schemeClr val="tx1">
                    <a:lumMod val="85000"/>
                    <a:lumOff val="15000"/>
                  </a:schemeClr>
                </a:solidFill>
                <a:latin typeface="+mn-ea"/>
              </a:rPr>
              <a:t>PPT</a:t>
            </a:r>
            <a:r>
              <a:rPr lang="zh-CN" altLang="en-US" sz="1400" dirty="0" smtClean="0">
                <a:solidFill>
                  <a:schemeClr val="tx1">
                    <a:lumMod val="85000"/>
                    <a:lumOff val="15000"/>
                  </a:schemeClr>
                </a:solidFill>
                <a:latin typeface="+mn-ea"/>
              </a:rPr>
              <a:t>    时间：</a:t>
            </a:r>
            <a:r>
              <a:rPr lang="en-US" altLang="zh-CN" sz="1400" dirty="0" smtClean="0">
                <a:solidFill>
                  <a:schemeClr val="tx1">
                    <a:lumMod val="85000"/>
                    <a:lumOff val="15000"/>
                  </a:schemeClr>
                </a:solidFill>
                <a:latin typeface="+mn-ea"/>
              </a:rPr>
              <a:t>20XX.XX</a:t>
            </a:r>
            <a:endParaRPr lang="zh-CN" altLang="en-US" sz="1400" dirty="0">
              <a:solidFill>
                <a:schemeClr val="tx1">
                  <a:lumMod val="85000"/>
                  <a:lumOff val="15000"/>
                </a:schemeClr>
              </a:solidFill>
              <a:latin typeface="+mn-ea"/>
            </a:endParaRPr>
          </a:p>
        </p:txBody>
      </p:sp>
      <p:pic>
        <p:nvPicPr>
          <p:cNvPr id="3" name="图片 2"/>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732599" y="3191161"/>
            <a:ext cx="1676400" cy="1768184"/>
          </a:xfrm>
          <a:prstGeom prst="rect">
            <a:avLst/>
          </a:prstGeom>
        </p:spPr>
      </p:pic>
      <p:pic>
        <p:nvPicPr>
          <p:cNvPr id="6" name="图片 5"/>
          <p:cNvPicPr>
            <a:picLocks noChangeAspect="1"/>
          </p:cNvPicPr>
          <p:nvPr/>
        </p:nvPicPr>
        <p:blipFill>
          <a:blip r:embed="rId5">
            <a:extLst>
              <a:ext uri="{BEBA8EAE-BF5A-486C-A8C5-ECC9F3942E4B}">
                <a14:imgProps xmlns:a14="http://schemas.microsoft.com/office/drawing/2010/main">
                  <a14:imgLayer>
                    <a14:imgEffect>
                      <a14:brightnessContrast contrast="40000"/>
                    </a14:imgEffect>
                  </a14:imgLayer>
                </a14:imgProps>
              </a:ext>
            </a:extLst>
          </a:blip>
          <a:stretch>
            <a:fillRect/>
          </a:stretch>
        </p:blipFill>
        <p:spPr>
          <a:xfrm>
            <a:off x="6781800" y="619513"/>
            <a:ext cx="993734" cy="749873"/>
          </a:xfrm>
          <a:prstGeom prst="rect">
            <a:avLst/>
          </a:prstGeom>
        </p:spPr>
      </p:pic>
      <p:sp>
        <p:nvSpPr>
          <p:cNvPr id="26" name="TextBox 32">
            <a:hlinkClick r:id="" action="ppaction://hlinkshowjump?jump=nextslide"/>
            <a:extLst>
              <a:ext uri="{FF2B5EF4-FFF2-40B4-BE49-F238E27FC236}">
                <a16:creationId xmlns="" xmlns:a16="http://schemas.microsoft.com/office/drawing/2014/main" id="{47B5AC5A-AC8B-4688-A031-BB0931F6CC6E}"/>
              </a:ext>
            </a:extLst>
          </p:cNvPr>
          <p:cNvSpPr txBox="1">
            <a:spLocks noChangeArrowheads="1"/>
          </p:cNvSpPr>
          <p:nvPr/>
        </p:nvSpPr>
        <p:spPr bwMode="auto">
          <a:xfrm>
            <a:off x="3011616" y="1057930"/>
            <a:ext cx="32367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pitchFamily="2" charset="-122"/>
              </a:defRPr>
            </a:lvl1pPr>
            <a:lvl2pPr marL="742950" indent="-285750">
              <a:defRPr>
                <a:solidFill>
                  <a:schemeClr val="tx1"/>
                </a:solidFill>
                <a:latin typeface="Arial" charset="0"/>
                <a:ea typeface="宋体" pitchFamily="2" charset="-122"/>
              </a:defRPr>
            </a:lvl2pPr>
            <a:lvl3pPr marL="1143000" indent="-228600">
              <a:defRPr>
                <a:solidFill>
                  <a:schemeClr val="tx1"/>
                </a:solidFill>
                <a:latin typeface="Arial" charset="0"/>
                <a:ea typeface="宋体" pitchFamily="2" charset="-122"/>
              </a:defRPr>
            </a:lvl3pPr>
            <a:lvl4pPr marL="1600200" indent="-228600">
              <a:defRPr>
                <a:solidFill>
                  <a:schemeClr val="tx1"/>
                </a:solidFill>
                <a:latin typeface="Arial" charset="0"/>
                <a:ea typeface="宋体" pitchFamily="2" charset="-122"/>
              </a:defRPr>
            </a:lvl4pPr>
            <a:lvl5pPr marL="2057400" indent="-22860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defTabSz="914378"/>
            <a:r>
              <a:rPr lang="zh-CN" altLang="en-US" sz="2800" spc="600" dirty="0" smtClean="0">
                <a:solidFill>
                  <a:schemeClr val="accent1"/>
                </a:solidFill>
                <a:latin typeface="+mn-ea"/>
                <a:ea typeface="+mn-ea"/>
              </a:rPr>
              <a:t>中华人民共和国</a:t>
            </a:r>
            <a:endParaRPr lang="en-US" altLang="zh-CN" sz="2800" spc="600" dirty="0">
              <a:solidFill>
                <a:schemeClr val="accent1"/>
              </a:solidFill>
              <a:latin typeface="+mn-ea"/>
              <a:ea typeface="+mn-ea"/>
            </a:endParaRPr>
          </a:p>
        </p:txBody>
      </p:sp>
    </p:spTree>
    <p:extLst>
      <p:ext uri="{BB962C8B-B14F-4D97-AF65-F5344CB8AC3E}">
        <p14:creationId xmlns:p14="http://schemas.microsoft.com/office/powerpoint/2010/main" val="4229944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52" presetClass="entr" presetSubtype="0" fill="hold" grpId="0" nodeType="afterEffect">
                                  <p:stCondLst>
                                    <p:cond delay="0"/>
                                  </p:stCondLst>
                                  <p:iterate type="lt">
                                    <p:tmPct val="10000"/>
                                  </p:iterate>
                                  <p:childTnLst>
                                    <p:set>
                                      <p:cBhvr>
                                        <p:cTn id="18" dur="1" fill="hold">
                                          <p:stCondLst>
                                            <p:cond delay="0"/>
                                          </p:stCondLst>
                                        </p:cTn>
                                        <p:tgtEl>
                                          <p:spTgt spid="40"/>
                                        </p:tgtEl>
                                        <p:attrNameLst>
                                          <p:attrName>style.visibility</p:attrName>
                                        </p:attrNameLst>
                                      </p:cBhvr>
                                      <p:to>
                                        <p:strVal val="visible"/>
                                      </p:to>
                                    </p:set>
                                    <p:animScale>
                                      <p:cBhvr>
                                        <p:cTn id="19"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40"/>
                                        </p:tgtEl>
                                        <p:attrNameLst>
                                          <p:attrName>ppt_x</p:attrName>
                                          <p:attrName>ppt_y</p:attrName>
                                        </p:attrNameLst>
                                      </p:cBhvr>
                                    </p:animMotion>
                                    <p:animEffect transition="in" filter="fade">
                                      <p:cBhvr>
                                        <p:cTn id="21" dur="1000"/>
                                        <p:tgtEl>
                                          <p:spTgt spid="40"/>
                                        </p:tgtEl>
                                      </p:cBhvr>
                                    </p:animEffect>
                                  </p:childTnLst>
                                </p:cTn>
                              </p:par>
                            </p:childTnLst>
                          </p:cTn>
                        </p:par>
                        <p:par>
                          <p:cTn id="22" fill="hold">
                            <p:stCondLst>
                              <p:cond delay="3300"/>
                            </p:stCondLst>
                            <p:childTnLst>
                              <p:par>
                                <p:cTn id="23" presetID="16" presetClass="entr" presetSubtype="21"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barn(inVertical)">
                                      <p:cBhvr>
                                        <p:cTn id="25" dur="500"/>
                                        <p:tgtEl>
                                          <p:spTgt spid="26"/>
                                        </p:tgtEl>
                                      </p:cBhvr>
                                    </p:animEffect>
                                  </p:childTnLst>
                                </p:cTn>
                              </p:par>
                            </p:childTnLst>
                          </p:cTn>
                        </p:par>
                        <p:par>
                          <p:cTn id="26" fill="hold">
                            <p:stCondLst>
                              <p:cond delay="3800"/>
                            </p:stCondLst>
                            <p:childTnLst>
                              <p:par>
                                <p:cTn id="27" presetID="53" presetClass="entr" presetSubtype="16"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childTnLst>
                          </p:cTn>
                        </p:par>
                        <p:par>
                          <p:cTn id="32" fill="hold">
                            <p:stCondLst>
                              <p:cond delay="4300"/>
                            </p:stCondLst>
                            <p:childTnLst>
                              <p:par>
                                <p:cTn id="33" presetID="2" presetClass="entr" presetSubtype="4"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additive="base">
                                        <p:cTn id="35" dur="500" fill="hold"/>
                                        <p:tgtEl>
                                          <p:spTgt spid="44"/>
                                        </p:tgtEl>
                                        <p:attrNameLst>
                                          <p:attrName>ppt_x</p:attrName>
                                        </p:attrNameLst>
                                      </p:cBhvr>
                                      <p:tavLst>
                                        <p:tav tm="0">
                                          <p:val>
                                            <p:strVal val="#ppt_x"/>
                                          </p:val>
                                        </p:tav>
                                        <p:tav tm="100000">
                                          <p:val>
                                            <p:strVal val="#ppt_x"/>
                                          </p:val>
                                        </p:tav>
                                      </p:tavLst>
                                    </p:anim>
                                    <p:anim calcmode="lin" valueType="num">
                                      <p:cBhvr additive="base">
                                        <p:cTn id="36" dur="500" fill="hold"/>
                                        <p:tgtEl>
                                          <p:spTgt spid="44"/>
                                        </p:tgtEl>
                                        <p:attrNameLst>
                                          <p:attrName>ppt_y</p:attrName>
                                        </p:attrNameLst>
                                      </p:cBhvr>
                                      <p:tavLst>
                                        <p:tav tm="0">
                                          <p:val>
                                            <p:strVal val="1+#ppt_h/2"/>
                                          </p:val>
                                        </p:tav>
                                        <p:tav tm="100000">
                                          <p:val>
                                            <p:strVal val="#ppt_y"/>
                                          </p:val>
                                        </p:tav>
                                      </p:tavLst>
                                    </p:anim>
                                  </p:childTnLst>
                                </p:cTn>
                              </p:par>
                            </p:childTnLst>
                          </p:cTn>
                        </p:par>
                        <p:par>
                          <p:cTn id="37" fill="hold">
                            <p:stCondLst>
                              <p:cond delay="4800"/>
                            </p:stCondLst>
                            <p:childTnLst>
                              <p:par>
                                <p:cTn id="38" presetID="2" presetClass="entr" presetSubtype="3"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500" fill="hold"/>
                                        <p:tgtEl>
                                          <p:spTgt spid="6"/>
                                        </p:tgtEl>
                                        <p:attrNameLst>
                                          <p:attrName>ppt_x</p:attrName>
                                        </p:attrNameLst>
                                      </p:cBhvr>
                                      <p:tavLst>
                                        <p:tav tm="0">
                                          <p:val>
                                            <p:strVal val="1+#ppt_w/2"/>
                                          </p:val>
                                        </p:tav>
                                        <p:tav tm="100000">
                                          <p:val>
                                            <p:strVal val="#ppt_x"/>
                                          </p:val>
                                        </p:tav>
                                      </p:tavLst>
                                    </p:anim>
                                    <p:anim calcmode="lin" valueType="num">
                                      <p:cBhvr additive="base">
                                        <p:cTn id="41"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4" grpId="0"/>
      <p:bldP spid="26"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1758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圆角矩形 19"/>
          <p:cNvSpPr/>
          <p:nvPr/>
        </p:nvSpPr>
        <p:spPr>
          <a:xfrm>
            <a:off x="2971800" y="986053"/>
            <a:ext cx="3128767" cy="432000"/>
          </a:xfrm>
          <a:prstGeom prst="roundRect">
            <a:avLst>
              <a:gd name="adj" fmla="val 0"/>
            </a:avLst>
          </a:prstGeom>
          <a:solidFill>
            <a:srgbClr val="E2000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r>
              <a:rPr lang="en-US" altLang="zh-CN" sz="2000" dirty="0">
                <a:solidFill>
                  <a:srgbClr val="FFFFFF"/>
                </a:solidFill>
                <a:latin typeface="微软雅黑" panose="020B0503020204020204" pitchFamily="34" charset="-122"/>
                <a:ea typeface="微软雅黑" panose="020B0503020204020204" pitchFamily="34" charset="-122"/>
              </a:rPr>
              <a:t>《</a:t>
            </a:r>
            <a:r>
              <a:rPr lang="zh-CN" altLang="en-US" sz="2000" dirty="0">
                <a:solidFill>
                  <a:srgbClr val="FFFFFF"/>
                </a:solidFill>
                <a:latin typeface="微软雅黑" panose="020B0503020204020204" pitchFamily="34" charset="-122"/>
                <a:ea typeface="微软雅黑" panose="020B0503020204020204" pitchFamily="34" charset="-122"/>
              </a:rPr>
              <a:t>条例</a:t>
            </a:r>
            <a:r>
              <a:rPr lang="en-US" altLang="zh-CN" sz="2000" dirty="0">
                <a:solidFill>
                  <a:srgbClr val="FFFFFF"/>
                </a:solidFill>
                <a:latin typeface="微软雅黑" panose="020B0503020204020204" pitchFamily="34" charset="-122"/>
                <a:ea typeface="微软雅黑" panose="020B0503020204020204" pitchFamily="34" charset="-122"/>
              </a:rPr>
              <a:t>》</a:t>
            </a:r>
            <a:r>
              <a:rPr lang="zh-CN" altLang="en-US" sz="2000" dirty="0">
                <a:solidFill>
                  <a:srgbClr val="FFFFFF"/>
                </a:solidFill>
                <a:latin typeface="微软雅黑" panose="020B0503020204020204" pitchFamily="34" charset="-122"/>
                <a:ea typeface="微软雅黑" panose="020B0503020204020204" pitchFamily="34" charset="-122"/>
              </a:rPr>
              <a:t>的主要内容</a:t>
            </a:r>
          </a:p>
        </p:txBody>
      </p:sp>
      <p:grpSp>
        <p:nvGrpSpPr>
          <p:cNvPr id="36" name="组合 35"/>
          <p:cNvGrpSpPr/>
          <p:nvPr/>
        </p:nvGrpSpPr>
        <p:grpSpPr>
          <a:xfrm>
            <a:off x="971996" y="1581150"/>
            <a:ext cx="7200007" cy="720080"/>
            <a:chOff x="3004112" y="-209912"/>
            <a:chExt cx="1330864" cy="2749397"/>
          </a:xfrm>
        </p:grpSpPr>
        <p:sp>
          <p:nvSpPr>
            <p:cNvPr id="37" name="圆角矩形 36"/>
            <p:cNvSpPr/>
            <p:nvPr/>
          </p:nvSpPr>
          <p:spPr>
            <a:xfrm>
              <a:off x="3096030" y="-209912"/>
              <a:ext cx="1238946" cy="2749397"/>
            </a:xfrm>
            <a:prstGeom prst="roundRect">
              <a:avLst>
                <a:gd name="adj" fmla="val 0"/>
              </a:avLst>
            </a:prstGeom>
            <a:noFill/>
            <a:ln w="9525">
              <a:solidFill>
                <a:srgbClr val="E2000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en-US" altLang="zh-CN" sz="1300" dirty="0">
                  <a:solidFill>
                    <a:srgbClr val="000000"/>
                  </a:solidFill>
                  <a:latin typeface="微软雅黑" panose="020B0503020204020204" pitchFamily="34" charset="-122"/>
                  <a:ea typeface="微软雅黑" panose="020B0503020204020204" pitchFamily="34" charset="-122"/>
                  <a:cs typeface="+mn-ea"/>
                  <a:sym typeface="+mn-lt"/>
                </a:rPr>
                <a:t>《</a:t>
              </a:r>
              <a:r>
                <a:rPr lang="zh-CN" altLang="en-US" sz="1300" dirty="0">
                  <a:solidFill>
                    <a:srgbClr val="000000"/>
                  </a:solidFill>
                  <a:latin typeface="微软雅黑" panose="020B0503020204020204" pitchFamily="34" charset="-122"/>
                  <a:ea typeface="微软雅黑" panose="020B0503020204020204" pitchFamily="34" charset="-122"/>
                  <a:cs typeface="+mn-ea"/>
                  <a:sym typeface="+mn-lt"/>
                </a:rPr>
                <a:t>条例</a:t>
              </a:r>
              <a:r>
                <a:rPr lang="en-US" altLang="zh-CN" sz="1300" dirty="0">
                  <a:solidFill>
                    <a:srgbClr val="000000"/>
                  </a:solidFill>
                  <a:latin typeface="微软雅黑" panose="020B0503020204020204" pitchFamily="34" charset="-122"/>
                  <a:ea typeface="微软雅黑" panose="020B0503020204020204" pitchFamily="34" charset="-122"/>
                  <a:cs typeface="+mn-ea"/>
                  <a:sym typeface="+mn-lt"/>
                </a:rPr>
                <a:t>》</a:t>
              </a:r>
              <a:r>
                <a:rPr lang="zh-CN" altLang="en-US" sz="1300" dirty="0">
                  <a:solidFill>
                    <a:srgbClr val="000000"/>
                  </a:solidFill>
                  <a:latin typeface="微软雅黑" panose="020B0503020204020204" pitchFamily="34" charset="-122"/>
                  <a:ea typeface="微软雅黑" panose="020B0503020204020204" pitchFamily="34" charset="-122"/>
                  <a:cs typeface="+mn-ea"/>
                  <a:sym typeface="+mn-lt"/>
                </a:rPr>
                <a:t>强化了食品安全监管，要求县级以上人民政府建立统一权威的监管体制，加强监管能力建设，补充规定了随机监督检查、异地监督检查等监管手段，完善举报奖励制度，并建立严重违法生产经营者黑名单制度和失信联合惩戒机制。</a:t>
              </a:r>
            </a:p>
          </p:txBody>
        </p:sp>
        <p:sp>
          <p:nvSpPr>
            <p:cNvPr id="38" name="圆角矩形 37"/>
            <p:cNvSpPr/>
            <p:nvPr/>
          </p:nvSpPr>
          <p:spPr>
            <a:xfrm>
              <a:off x="3004112" y="-209912"/>
              <a:ext cx="79852" cy="2749397"/>
            </a:xfrm>
            <a:prstGeom prst="roundRect">
              <a:avLst>
                <a:gd name="adj" fmla="val 0"/>
              </a:avLst>
            </a:prstGeom>
            <a:solidFill>
              <a:srgbClr val="E20000"/>
            </a:solidFill>
            <a:ln w="9525">
              <a:solidFill>
                <a:srgbClr val="E20000"/>
              </a:solid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4378"/>
              <a:r>
                <a:rPr lang="zh-CN" altLang="en-US" sz="1600" dirty="0">
                  <a:solidFill>
                    <a:srgbClr val="FFFFFF"/>
                  </a:solidFill>
                  <a:latin typeface="微软雅黑" panose="020B0503020204020204" pitchFamily="34" charset="-122"/>
                  <a:ea typeface="微软雅黑" panose="020B0503020204020204" pitchFamily="34" charset="-122"/>
                  <a:cs typeface="+mn-ea"/>
                  <a:sym typeface="+mn-lt"/>
                </a:rPr>
                <a:t>一</a:t>
              </a:r>
              <a:endParaRPr lang="zh-CN" altLang="en-US" sz="1400"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nvGrpSpPr>
          <p:cNvPr id="15" name="组合 14"/>
          <p:cNvGrpSpPr/>
          <p:nvPr/>
        </p:nvGrpSpPr>
        <p:grpSpPr>
          <a:xfrm>
            <a:off x="971996" y="2365236"/>
            <a:ext cx="7200007" cy="720080"/>
            <a:chOff x="3004112" y="-209912"/>
            <a:chExt cx="1330864" cy="2749397"/>
          </a:xfrm>
        </p:grpSpPr>
        <p:sp>
          <p:nvSpPr>
            <p:cNvPr id="17" name="圆角矩形 16"/>
            <p:cNvSpPr/>
            <p:nvPr/>
          </p:nvSpPr>
          <p:spPr>
            <a:xfrm>
              <a:off x="3096030" y="-209912"/>
              <a:ext cx="1238946" cy="2749397"/>
            </a:xfrm>
            <a:prstGeom prst="roundRect">
              <a:avLst>
                <a:gd name="adj" fmla="val 0"/>
              </a:avLst>
            </a:prstGeom>
            <a:noFill/>
            <a:ln w="9525">
              <a:solidFill>
                <a:srgbClr val="E2000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en-US" altLang="zh-CN" sz="1300" dirty="0">
                  <a:solidFill>
                    <a:srgbClr val="000000"/>
                  </a:solidFill>
                  <a:latin typeface="微软雅黑" panose="020B0503020204020204" pitchFamily="34" charset="-122"/>
                  <a:ea typeface="微软雅黑" panose="020B0503020204020204" pitchFamily="34" charset="-122"/>
                  <a:cs typeface="+mn-ea"/>
                  <a:sym typeface="+mn-lt"/>
                </a:rPr>
                <a:t>《</a:t>
              </a:r>
              <a:r>
                <a:rPr lang="zh-CN" altLang="en-US" sz="1300" dirty="0">
                  <a:solidFill>
                    <a:srgbClr val="000000"/>
                  </a:solidFill>
                  <a:latin typeface="微软雅黑" panose="020B0503020204020204" pitchFamily="34" charset="-122"/>
                  <a:ea typeface="微软雅黑" panose="020B0503020204020204" pitchFamily="34" charset="-122"/>
                  <a:cs typeface="+mn-ea"/>
                  <a:sym typeface="+mn-lt"/>
                </a:rPr>
                <a:t>条例</a:t>
              </a:r>
              <a:r>
                <a:rPr lang="en-US" altLang="zh-CN" sz="1300" dirty="0">
                  <a:solidFill>
                    <a:srgbClr val="000000"/>
                  </a:solidFill>
                  <a:latin typeface="微软雅黑" panose="020B0503020204020204" pitchFamily="34" charset="-122"/>
                  <a:ea typeface="微软雅黑" panose="020B0503020204020204" pitchFamily="34" charset="-122"/>
                  <a:cs typeface="+mn-ea"/>
                  <a:sym typeface="+mn-lt"/>
                </a:rPr>
                <a:t>》</a:t>
              </a:r>
              <a:r>
                <a:rPr lang="zh-CN" altLang="en-US" sz="1300" dirty="0">
                  <a:solidFill>
                    <a:srgbClr val="000000"/>
                  </a:solidFill>
                  <a:latin typeface="微软雅黑" panose="020B0503020204020204" pitchFamily="34" charset="-122"/>
                  <a:ea typeface="微软雅黑" panose="020B0503020204020204" pitchFamily="34" charset="-122"/>
                  <a:cs typeface="+mn-ea"/>
                  <a:sym typeface="+mn-lt"/>
                </a:rPr>
                <a:t>完善了食品安全风险监测、食品安全标准等基础性制度，强化食品安全风险监测结果的运用，规范食品安全地方标准的制定，明确企业标准的备案范围，切实提高食品安全工作的科学性。</a:t>
              </a:r>
            </a:p>
          </p:txBody>
        </p:sp>
        <p:sp>
          <p:nvSpPr>
            <p:cNvPr id="21" name="圆角矩形 20"/>
            <p:cNvSpPr/>
            <p:nvPr/>
          </p:nvSpPr>
          <p:spPr>
            <a:xfrm>
              <a:off x="3004112" y="-209912"/>
              <a:ext cx="79852" cy="2749397"/>
            </a:xfrm>
            <a:prstGeom prst="roundRect">
              <a:avLst>
                <a:gd name="adj" fmla="val 0"/>
              </a:avLst>
            </a:prstGeom>
            <a:solidFill>
              <a:srgbClr val="E20000"/>
            </a:solidFill>
            <a:ln w="9525">
              <a:solidFill>
                <a:srgbClr val="E20000"/>
              </a:solid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4378"/>
              <a:r>
                <a:rPr lang="zh-CN" altLang="en-US" sz="1600" dirty="0">
                  <a:solidFill>
                    <a:srgbClr val="FFFFFF"/>
                  </a:solidFill>
                  <a:latin typeface="微软雅黑" panose="020B0503020204020204" pitchFamily="34" charset="-122"/>
                  <a:ea typeface="微软雅黑" panose="020B0503020204020204" pitchFamily="34" charset="-122"/>
                  <a:cs typeface="+mn-ea"/>
                  <a:sym typeface="+mn-lt"/>
                </a:rPr>
                <a:t>二</a:t>
              </a:r>
              <a:endParaRPr lang="zh-CN" altLang="en-US" sz="1400"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nvGrpSpPr>
          <p:cNvPr id="22" name="组合 21"/>
          <p:cNvGrpSpPr/>
          <p:nvPr/>
        </p:nvGrpSpPr>
        <p:grpSpPr>
          <a:xfrm>
            <a:off x="971996" y="3149321"/>
            <a:ext cx="7200007" cy="576064"/>
            <a:chOff x="3004112" y="-209912"/>
            <a:chExt cx="1330864" cy="2749397"/>
          </a:xfrm>
        </p:grpSpPr>
        <p:sp>
          <p:nvSpPr>
            <p:cNvPr id="24" name="圆角矩形 23"/>
            <p:cNvSpPr/>
            <p:nvPr/>
          </p:nvSpPr>
          <p:spPr>
            <a:xfrm>
              <a:off x="3096030" y="-209912"/>
              <a:ext cx="1238946" cy="2749397"/>
            </a:xfrm>
            <a:prstGeom prst="roundRect">
              <a:avLst>
                <a:gd name="adj" fmla="val 0"/>
              </a:avLst>
            </a:prstGeom>
            <a:noFill/>
            <a:ln w="9525">
              <a:solidFill>
                <a:srgbClr val="E2000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en-US" altLang="zh-CN" sz="1300" dirty="0">
                  <a:solidFill>
                    <a:srgbClr val="000000"/>
                  </a:solidFill>
                  <a:latin typeface="微软雅黑" panose="020B0503020204020204" pitchFamily="34" charset="-122"/>
                  <a:ea typeface="微软雅黑" panose="020B0503020204020204" pitchFamily="34" charset="-122"/>
                  <a:cs typeface="+mn-ea"/>
                  <a:sym typeface="+mn-lt"/>
                </a:rPr>
                <a:t>《</a:t>
              </a:r>
              <a:r>
                <a:rPr lang="zh-CN" altLang="en-US" sz="1300" dirty="0">
                  <a:solidFill>
                    <a:srgbClr val="000000"/>
                  </a:solidFill>
                  <a:latin typeface="微软雅黑" panose="020B0503020204020204" pitchFamily="34" charset="-122"/>
                  <a:ea typeface="微软雅黑" panose="020B0503020204020204" pitchFamily="34" charset="-122"/>
                  <a:cs typeface="+mn-ea"/>
                  <a:sym typeface="+mn-lt"/>
                </a:rPr>
                <a:t>条例</a:t>
              </a:r>
              <a:r>
                <a:rPr lang="en-US" altLang="zh-CN" sz="1300" dirty="0">
                  <a:solidFill>
                    <a:srgbClr val="000000"/>
                  </a:solidFill>
                  <a:latin typeface="微软雅黑" panose="020B0503020204020204" pitchFamily="34" charset="-122"/>
                  <a:ea typeface="微软雅黑" panose="020B0503020204020204" pitchFamily="34" charset="-122"/>
                  <a:cs typeface="+mn-ea"/>
                  <a:sym typeface="+mn-lt"/>
                </a:rPr>
                <a:t>》</a:t>
              </a:r>
              <a:r>
                <a:rPr lang="zh-CN" altLang="en-US" sz="1300" dirty="0">
                  <a:solidFill>
                    <a:srgbClr val="000000"/>
                  </a:solidFill>
                  <a:latin typeface="微软雅黑" panose="020B0503020204020204" pitchFamily="34" charset="-122"/>
                  <a:ea typeface="微软雅黑" panose="020B0503020204020204" pitchFamily="34" charset="-122"/>
                  <a:cs typeface="+mn-ea"/>
                  <a:sym typeface="+mn-lt"/>
                </a:rPr>
                <a:t>进一步落实了生产经营者的食品安全主体责任，细化企业主要负责人的责任，规范食品的贮存、运输，禁止对食品进行虚假宣传，并完善了特殊食品的管理制度。</a:t>
              </a:r>
            </a:p>
          </p:txBody>
        </p:sp>
        <p:sp>
          <p:nvSpPr>
            <p:cNvPr id="25" name="圆角矩形 24"/>
            <p:cNvSpPr/>
            <p:nvPr/>
          </p:nvSpPr>
          <p:spPr>
            <a:xfrm>
              <a:off x="3004112" y="-209912"/>
              <a:ext cx="79852" cy="2749397"/>
            </a:xfrm>
            <a:prstGeom prst="roundRect">
              <a:avLst>
                <a:gd name="adj" fmla="val 0"/>
              </a:avLst>
            </a:prstGeom>
            <a:solidFill>
              <a:srgbClr val="E20000"/>
            </a:solidFill>
            <a:ln w="9525">
              <a:solidFill>
                <a:srgbClr val="E20000"/>
              </a:solid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4378"/>
              <a:r>
                <a:rPr lang="zh-CN" altLang="en-US" sz="1600" dirty="0">
                  <a:solidFill>
                    <a:srgbClr val="FFFFFF"/>
                  </a:solidFill>
                  <a:latin typeface="微软雅黑" panose="020B0503020204020204" pitchFamily="34" charset="-122"/>
                  <a:ea typeface="微软雅黑" panose="020B0503020204020204" pitchFamily="34" charset="-122"/>
                  <a:cs typeface="+mn-ea"/>
                  <a:sym typeface="+mn-lt"/>
                </a:rPr>
                <a:t>三</a:t>
              </a:r>
              <a:endParaRPr lang="zh-CN" altLang="en-US" sz="1400" dirty="0">
                <a:solidFill>
                  <a:srgbClr val="FFFFFF"/>
                </a:solidFill>
                <a:latin typeface="微软雅黑" panose="020B0503020204020204" pitchFamily="34" charset="-122"/>
                <a:ea typeface="微软雅黑" panose="020B0503020204020204" pitchFamily="34" charset="-122"/>
                <a:cs typeface="+mn-ea"/>
                <a:sym typeface="+mn-lt"/>
              </a:endParaRPr>
            </a:p>
          </p:txBody>
        </p:sp>
      </p:grpSp>
      <p:grpSp>
        <p:nvGrpSpPr>
          <p:cNvPr id="26" name="组合 25"/>
          <p:cNvGrpSpPr/>
          <p:nvPr/>
        </p:nvGrpSpPr>
        <p:grpSpPr>
          <a:xfrm>
            <a:off x="971996" y="3789393"/>
            <a:ext cx="7200007" cy="720080"/>
            <a:chOff x="3004112" y="-209912"/>
            <a:chExt cx="1330864" cy="2749397"/>
          </a:xfrm>
        </p:grpSpPr>
        <p:sp>
          <p:nvSpPr>
            <p:cNvPr id="27" name="圆角矩形 26"/>
            <p:cNvSpPr/>
            <p:nvPr/>
          </p:nvSpPr>
          <p:spPr>
            <a:xfrm>
              <a:off x="3096030" y="-209912"/>
              <a:ext cx="1238946" cy="2749397"/>
            </a:xfrm>
            <a:prstGeom prst="roundRect">
              <a:avLst>
                <a:gd name="adj" fmla="val 0"/>
              </a:avLst>
            </a:prstGeom>
            <a:noFill/>
            <a:ln w="9525">
              <a:solidFill>
                <a:srgbClr val="E20000"/>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en-US" altLang="zh-CN" sz="1300" dirty="0">
                  <a:solidFill>
                    <a:srgbClr val="000000"/>
                  </a:solidFill>
                  <a:latin typeface="微软雅黑" panose="020B0503020204020204" pitchFamily="34" charset="-122"/>
                  <a:ea typeface="微软雅黑" panose="020B0503020204020204" pitchFamily="34" charset="-122"/>
                  <a:cs typeface="+mn-ea"/>
                  <a:sym typeface="+mn-lt"/>
                </a:rPr>
                <a:t>《</a:t>
              </a:r>
              <a:r>
                <a:rPr lang="zh-CN" altLang="en-US" sz="1300" dirty="0">
                  <a:solidFill>
                    <a:srgbClr val="000000"/>
                  </a:solidFill>
                  <a:latin typeface="微软雅黑" panose="020B0503020204020204" pitchFamily="34" charset="-122"/>
                  <a:ea typeface="微软雅黑" panose="020B0503020204020204" pitchFamily="34" charset="-122"/>
                  <a:cs typeface="+mn-ea"/>
                  <a:sym typeface="+mn-lt"/>
                </a:rPr>
                <a:t>条例</a:t>
              </a:r>
              <a:r>
                <a:rPr lang="en-US" altLang="zh-CN" sz="1300" dirty="0">
                  <a:solidFill>
                    <a:srgbClr val="000000"/>
                  </a:solidFill>
                  <a:latin typeface="微软雅黑" panose="020B0503020204020204" pitchFamily="34" charset="-122"/>
                  <a:ea typeface="微软雅黑" panose="020B0503020204020204" pitchFamily="34" charset="-122"/>
                  <a:cs typeface="+mn-ea"/>
                  <a:sym typeface="+mn-lt"/>
                </a:rPr>
                <a:t>》</a:t>
              </a:r>
              <a:r>
                <a:rPr lang="zh-CN" altLang="en-US" sz="1300" dirty="0">
                  <a:solidFill>
                    <a:srgbClr val="000000"/>
                  </a:solidFill>
                  <a:latin typeface="微软雅黑" panose="020B0503020204020204" pitchFamily="34" charset="-122"/>
                  <a:ea typeface="微软雅黑" panose="020B0503020204020204" pitchFamily="34" charset="-122"/>
                  <a:cs typeface="+mn-ea"/>
                  <a:sym typeface="+mn-lt"/>
                </a:rPr>
                <a:t>完善了食品安全违法行为的法律责任，规定对存在故意实施违法行为等情形单位的法定代表人、主要负责人、直接负责的主管人员和其他直接责任人员处以罚款，并对新增的义务性规定相应设定严格的法律责任。</a:t>
              </a:r>
            </a:p>
          </p:txBody>
        </p:sp>
        <p:sp>
          <p:nvSpPr>
            <p:cNvPr id="30" name="圆角矩形 29"/>
            <p:cNvSpPr/>
            <p:nvPr/>
          </p:nvSpPr>
          <p:spPr>
            <a:xfrm>
              <a:off x="3004112" y="-209912"/>
              <a:ext cx="79852" cy="2749397"/>
            </a:xfrm>
            <a:prstGeom prst="roundRect">
              <a:avLst>
                <a:gd name="adj" fmla="val 0"/>
              </a:avLst>
            </a:prstGeom>
            <a:solidFill>
              <a:srgbClr val="E20000"/>
            </a:solidFill>
            <a:ln w="9525">
              <a:solidFill>
                <a:srgbClr val="E20000"/>
              </a:solidFill>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defTabSz="914378"/>
              <a:r>
                <a:rPr lang="zh-CN" altLang="en-US" sz="1600" dirty="0">
                  <a:solidFill>
                    <a:srgbClr val="FFFFFF"/>
                  </a:solidFill>
                  <a:latin typeface="微软雅黑" panose="020B0503020204020204" pitchFamily="34" charset="-122"/>
                  <a:ea typeface="微软雅黑" panose="020B0503020204020204" pitchFamily="34" charset="-122"/>
                  <a:cs typeface="+mn-ea"/>
                  <a:sym typeface="+mn-lt"/>
                </a:rPr>
                <a:t>四</a:t>
              </a:r>
              <a:endParaRPr lang="zh-CN" altLang="en-US" sz="1400" dirty="0">
                <a:solidFill>
                  <a:srgbClr val="FFFFFF"/>
                </a:solidFill>
                <a:latin typeface="微软雅黑" panose="020B0503020204020204" pitchFamily="34" charset="-122"/>
                <a:ea typeface="微软雅黑" panose="020B0503020204020204" pitchFamily="34" charset="-122"/>
                <a:cs typeface="+mn-ea"/>
                <a:sym typeface="+mn-lt"/>
              </a:endParaRPr>
            </a:p>
          </p:txBody>
        </p:sp>
      </p:grpSp>
      <p:pic>
        <p:nvPicPr>
          <p:cNvPr id="16" name="图片 15"/>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18" name="圆角矩形 17"/>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条例</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出台的背景及主要内容</a:t>
            </a:r>
          </a:p>
        </p:txBody>
      </p:sp>
    </p:spTree>
    <p:extLst>
      <p:ext uri="{BB962C8B-B14F-4D97-AF65-F5344CB8AC3E}">
        <p14:creationId xmlns:p14="http://schemas.microsoft.com/office/powerpoint/2010/main" val="360929907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left)">
                                      <p:cBhvr>
                                        <p:cTn id="13" dur="500"/>
                                        <p:tgtEl>
                                          <p:spTgt spid="3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left)">
                                      <p:cBhvr>
                                        <p:cTn id="21" dur="500"/>
                                        <p:tgtEl>
                                          <p:spTgt spid="22"/>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wipe(left)">
                                      <p:cBhvr>
                                        <p:cTn id="2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989240"/>
            <a:ext cx="9144000" cy="2172027"/>
          </a:xfrm>
          <a:prstGeom prst="rect">
            <a:avLst/>
          </a:prstGeom>
        </p:spPr>
      </p:pic>
      <p:pic>
        <p:nvPicPr>
          <p:cNvPr id="3" name="图片 2"/>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732599" y="3191161"/>
            <a:ext cx="1676400" cy="1768184"/>
          </a:xfrm>
          <a:prstGeom prst="rect">
            <a:avLst/>
          </a:prstGeom>
        </p:spPr>
      </p:pic>
      <p:pic>
        <p:nvPicPr>
          <p:cNvPr id="6" name="图片 5"/>
          <p:cNvPicPr>
            <a:picLocks noChangeAspect="1"/>
          </p:cNvPicPr>
          <p:nvPr/>
        </p:nvPicPr>
        <p:blipFill>
          <a:blip r:embed="rId5">
            <a:extLst>
              <a:ext uri="{BEBA8EAE-BF5A-486C-A8C5-ECC9F3942E4B}">
                <a14:imgProps xmlns:a14="http://schemas.microsoft.com/office/drawing/2010/main">
                  <a14:imgLayer>
                    <a14:imgEffect>
                      <a14:brightnessContrast contrast="40000"/>
                    </a14:imgEffect>
                  </a14:imgLayer>
                </a14:imgProps>
              </a:ext>
            </a:extLst>
          </a:blip>
          <a:stretch>
            <a:fillRect/>
          </a:stretch>
        </p:blipFill>
        <p:spPr>
          <a:xfrm>
            <a:off x="7159666" y="590550"/>
            <a:ext cx="993734" cy="749873"/>
          </a:xfrm>
          <a:prstGeom prst="rect">
            <a:avLst/>
          </a:prstGeom>
        </p:spPr>
      </p:pic>
      <p:sp>
        <p:nvSpPr>
          <p:cNvPr id="7" name="文本框 11"/>
          <p:cNvSpPr txBox="1"/>
          <p:nvPr/>
        </p:nvSpPr>
        <p:spPr>
          <a:xfrm>
            <a:off x="1143000" y="1840037"/>
            <a:ext cx="6708002" cy="807913"/>
          </a:xfrm>
          <a:prstGeom prst="rect">
            <a:avLst/>
          </a:prstGeom>
          <a:noFill/>
        </p:spPr>
        <p:txBody>
          <a:bodyPr wrap="square" lIns="68580" tIns="34290" rIns="68580" bIns="34290" rtlCol="0">
            <a:spAutoFit/>
          </a:bodyPr>
          <a:lstStyle/>
          <a:p>
            <a:pPr algn="ctr" defTabSz="914378"/>
            <a:r>
              <a:rPr lang="zh-CN" altLang="en-US" sz="4800" b="1" dirty="0">
                <a:solidFill>
                  <a:srgbClr val="E20000"/>
                </a:solidFill>
                <a:latin typeface="微软雅黑" panose="020B0503020204020204" pitchFamily="34" charset="-122"/>
                <a:ea typeface="微软雅黑" panose="020B0503020204020204" pitchFamily="34" charset="-122"/>
              </a:rPr>
              <a:t>食品安全条例总则</a:t>
            </a:r>
          </a:p>
        </p:txBody>
      </p:sp>
      <p:sp>
        <p:nvSpPr>
          <p:cNvPr id="8" name="文本框 11"/>
          <p:cNvSpPr txBox="1"/>
          <p:nvPr/>
        </p:nvSpPr>
        <p:spPr>
          <a:xfrm>
            <a:off x="3507604" y="1139592"/>
            <a:ext cx="2133598" cy="768415"/>
          </a:xfrm>
          <a:prstGeom prst="rect">
            <a:avLst/>
          </a:prstGeom>
          <a:noFill/>
        </p:spPr>
        <p:txBody>
          <a:bodyPr wrap="square" lIns="68580" tIns="34290" rIns="68580" bIns="34290" rtlCol="0">
            <a:spAutoFit/>
          </a:bodyPr>
          <a:lstStyle/>
          <a:p>
            <a:pPr algn="ctr" defTabSz="914378">
              <a:lnSpc>
                <a:spcPct val="125000"/>
              </a:lnSpc>
            </a:pPr>
            <a:r>
              <a:rPr lang="zh-CN" altLang="en-US" sz="4000" dirty="0" smtClean="0">
                <a:solidFill>
                  <a:schemeClr val="accent1"/>
                </a:solidFill>
                <a:latin typeface="微软雅黑" panose="020B0503020204020204" pitchFamily="34" charset="-122"/>
                <a:ea typeface="微软雅黑" panose="020B0503020204020204" pitchFamily="34" charset="-122"/>
              </a:rPr>
              <a:t>第二章</a:t>
            </a:r>
            <a:endParaRPr lang="zh-CN" altLang="en-US" sz="4000" dirty="0">
              <a:solidFill>
                <a:schemeClr val="accent1"/>
              </a:solidFill>
              <a:latin typeface="微软雅黑" panose="020B0503020204020204" pitchFamily="34" charset="-122"/>
              <a:ea typeface="微软雅黑" panose="020B0503020204020204" pitchFamily="34" charset="-122"/>
            </a:endParaRPr>
          </a:p>
        </p:txBody>
      </p:sp>
      <p:sp>
        <p:nvSpPr>
          <p:cNvPr id="9" name="矩形 8"/>
          <p:cNvSpPr/>
          <p:nvPr/>
        </p:nvSpPr>
        <p:spPr>
          <a:xfrm>
            <a:off x="2683338" y="2751647"/>
            <a:ext cx="3774922" cy="338554"/>
          </a:xfrm>
          <a:prstGeom prst="rect">
            <a:avLst/>
          </a:prstGeom>
        </p:spPr>
        <p:txBody>
          <a:bodyPr wrap="square" lIns="68580" tIns="34290" rIns="68580" bIns="34290">
            <a:spAutoFit/>
          </a:bodyPr>
          <a:lstStyle/>
          <a:p>
            <a:pPr algn="ctr" defTabSz="914378">
              <a:lnSpc>
                <a:spcPct val="125000"/>
              </a:lnSpc>
              <a:buClr>
                <a:srgbClr val="E20000"/>
              </a:buClr>
            </a:pPr>
            <a:r>
              <a:rPr lang="en-US" altLang="zh-CN" sz="1400" dirty="0">
                <a:solidFill>
                  <a:srgbClr val="000000"/>
                </a:solidFill>
                <a:latin typeface="微软雅黑" panose="020B0503020204020204" pitchFamily="34" charset="-122"/>
                <a:ea typeface="微软雅黑" panose="020B0503020204020204" pitchFamily="34" charset="-122"/>
              </a:rPr>
              <a:t>《</a:t>
            </a:r>
            <a:r>
              <a:rPr lang="zh-CN" altLang="en-US" sz="1400" dirty="0">
                <a:solidFill>
                  <a:srgbClr val="000000"/>
                </a:solidFill>
                <a:latin typeface="微软雅黑" panose="020B0503020204020204" pitchFamily="34" charset="-122"/>
                <a:ea typeface="微软雅黑" panose="020B0503020204020204" pitchFamily="34" charset="-122"/>
              </a:rPr>
              <a:t>中华人民共和国食品安全法实施条例</a:t>
            </a:r>
            <a:r>
              <a:rPr lang="en-US" altLang="zh-CN" sz="1400" dirty="0">
                <a:solidFill>
                  <a:srgbClr val="000000"/>
                </a:solidFill>
                <a:latin typeface="微软雅黑" panose="020B0503020204020204" pitchFamily="34" charset="-122"/>
                <a:ea typeface="微软雅黑" panose="020B0503020204020204" pitchFamily="34" charset="-122"/>
              </a:rPr>
              <a:t>》</a:t>
            </a:r>
            <a:endParaRPr lang="zh-CN" altLang="en-US" sz="1400" dirty="0">
              <a:solidFill>
                <a:srgbClr val="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9386898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2" presetClass="entr" presetSubtype="3"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childTnLst>
                          </p:cTn>
                        </p:par>
                        <p:par>
                          <p:cTn id="27" fill="hold">
                            <p:stCondLst>
                              <p:cond delay="2500"/>
                            </p:stCondLst>
                            <p:childTnLst>
                              <p:par>
                                <p:cTn id="28" presetID="16" presetClass="entr" presetSubtype="21"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barn(inVertical)">
                                      <p:cBhvr>
                                        <p:cTn id="30" dur="500"/>
                                        <p:tgtEl>
                                          <p:spTgt spid="7"/>
                                        </p:tgtEl>
                                      </p:cBhvr>
                                    </p:animEffect>
                                  </p:childTnLst>
                                </p:cTn>
                              </p:par>
                            </p:childTnLst>
                          </p:cTn>
                        </p:par>
                        <p:par>
                          <p:cTn id="31" fill="hold">
                            <p:stCondLst>
                              <p:cond delay="3000"/>
                            </p:stCondLst>
                            <p:childTnLst>
                              <p:par>
                                <p:cTn id="32" presetID="53" presetClass="entr" presetSubtype="16"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972002" y="971550"/>
            <a:ext cx="7199997" cy="1069524"/>
          </a:xfrm>
          <a:prstGeom prst="rect">
            <a:avLst/>
          </a:prstGeom>
        </p:spPr>
        <p:txBody>
          <a:bodyPr wrap="square" lIns="68580" tIns="34290" rIns="68580" bIns="34290">
            <a:spAutoFit/>
          </a:bodyPr>
          <a:lstStyle/>
          <a:p>
            <a:pPr algn="ctr" defTabSz="914378">
              <a:lnSpc>
                <a:spcPct val="125000"/>
              </a:lnSpc>
              <a:buClr>
                <a:srgbClr val="E20000"/>
              </a:buClr>
            </a:pPr>
            <a:r>
              <a:rPr lang="zh-CN" altLang="en-US" sz="3600" dirty="0">
                <a:solidFill>
                  <a:srgbClr val="E20000"/>
                </a:solidFill>
                <a:latin typeface="微软雅黑" panose="020B0503020204020204" pitchFamily="34" charset="-122"/>
                <a:ea typeface="微软雅黑" panose="020B0503020204020204" pitchFamily="34" charset="-122"/>
                <a:cs typeface="+mn-ea"/>
                <a:sym typeface="+mn-lt"/>
              </a:rPr>
              <a:t>中华人民共和国国务院令</a:t>
            </a:r>
          </a:p>
          <a:p>
            <a:pPr algn="ctr" defTabSz="914378">
              <a:lnSpc>
                <a:spcPct val="125000"/>
              </a:lnSpc>
              <a:buClr>
                <a:srgbClr val="E20000"/>
              </a:buClr>
            </a:pPr>
            <a:r>
              <a:rPr lang="zh-CN" altLang="en-US" sz="1600" dirty="0">
                <a:solidFill>
                  <a:srgbClr val="000000"/>
                </a:solidFill>
                <a:latin typeface="微软雅黑" panose="020B0503020204020204" pitchFamily="34" charset="-122"/>
                <a:ea typeface="微软雅黑" panose="020B0503020204020204" pitchFamily="34" charset="-122"/>
                <a:cs typeface="+mn-ea"/>
                <a:sym typeface="+mn-lt"/>
              </a:rPr>
              <a:t>第</a:t>
            </a:r>
            <a:r>
              <a:rPr lang="en-US" altLang="zh-CN" sz="1600" dirty="0">
                <a:solidFill>
                  <a:srgbClr val="000000"/>
                </a:solidFill>
                <a:latin typeface="微软雅黑" panose="020B0503020204020204" pitchFamily="34" charset="-122"/>
                <a:ea typeface="微软雅黑" panose="020B0503020204020204" pitchFamily="34" charset="-122"/>
                <a:cs typeface="+mn-ea"/>
                <a:sym typeface="+mn-lt"/>
              </a:rPr>
              <a:t>721</a:t>
            </a:r>
            <a:r>
              <a:rPr lang="zh-CN" altLang="en-US" sz="1600" dirty="0">
                <a:solidFill>
                  <a:srgbClr val="000000"/>
                </a:solidFill>
                <a:latin typeface="微软雅黑" panose="020B0503020204020204" pitchFamily="34" charset="-122"/>
                <a:ea typeface="微软雅黑" panose="020B0503020204020204" pitchFamily="34" charset="-122"/>
                <a:cs typeface="+mn-ea"/>
                <a:sym typeface="+mn-lt"/>
              </a:rPr>
              <a:t>号</a:t>
            </a:r>
            <a:endParaRPr lang="zh-CN" altLang="en-US" sz="500" dirty="0">
              <a:solidFill>
                <a:srgbClr val="000000"/>
              </a:solidFill>
              <a:latin typeface="微软雅黑" panose="020B0503020204020204" pitchFamily="34" charset="-122"/>
              <a:ea typeface="微软雅黑" panose="020B0503020204020204" pitchFamily="34" charset="-122"/>
              <a:cs typeface="+mn-ea"/>
              <a:sym typeface="+mn-lt"/>
            </a:endParaRPr>
          </a:p>
        </p:txBody>
      </p:sp>
      <p:grpSp>
        <p:nvGrpSpPr>
          <p:cNvPr id="15" name="组合 14"/>
          <p:cNvGrpSpPr/>
          <p:nvPr/>
        </p:nvGrpSpPr>
        <p:grpSpPr>
          <a:xfrm>
            <a:off x="972000" y="2015204"/>
            <a:ext cx="7200000" cy="225025"/>
            <a:chOff x="932128" y="1726341"/>
            <a:chExt cx="7200000" cy="225025"/>
          </a:xfrm>
        </p:grpSpPr>
        <p:sp>
          <p:nvSpPr>
            <p:cNvPr id="17" name="矩形 16"/>
            <p:cNvSpPr/>
            <p:nvPr/>
          </p:nvSpPr>
          <p:spPr>
            <a:xfrm>
              <a:off x="932128" y="1829853"/>
              <a:ext cx="3348096" cy="1800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endParaRPr lang="zh-CN" altLang="en-US">
                <a:solidFill>
                  <a:srgbClr val="FFFFFF"/>
                </a:solidFill>
                <a:latin typeface="微软雅黑"/>
                <a:ea typeface="微软雅黑"/>
                <a:cs typeface="+mn-ea"/>
                <a:sym typeface="+mn-lt"/>
              </a:endParaRPr>
            </a:p>
          </p:txBody>
        </p:sp>
        <p:sp>
          <p:nvSpPr>
            <p:cNvPr id="18" name="五角星 17"/>
            <p:cNvSpPr/>
            <p:nvPr/>
          </p:nvSpPr>
          <p:spPr>
            <a:xfrm>
              <a:off x="4419615" y="1726341"/>
              <a:ext cx="225025" cy="225025"/>
            </a:xfrm>
            <a:prstGeom prst="star5">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endParaRPr lang="zh-CN" altLang="en-US">
                <a:solidFill>
                  <a:srgbClr val="FFFFFF"/>
                </a:solidFill>
                <a:latin typeface="微软雅黑"/>
                <a:ea typeface="微软雅黑"/>
                <a:cs typeface="+mn-ea"/>
                <a:sym typeface="+mn-lt"/>
              </a:endParaRPr>
            </a:p>
          </p:txBody>
        </p:sp>
        <p:sp>
          <p:nvSpPr>
            <p:cNvPr id="19" name="矩形 18"/>
            <p:cNvSpPr/>
            <p:nvPr/>
          </p:nvSpPr>
          <p:spPr>
            <a:xfrm>
              <a:off x="4784032" y="1829853"/>
              <a:ext cx="3348096" cy="18000"/>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endParaRPr lang="zh-CN" altLang="en-US">
                <a:solidFill>
                  <a:srgbClr val="FFFFFF"/>
                </a:solidFill>
                <a:latin typeface="微软雅黑"/>
                <a:ea typeface="微软雅黑"/>
                <a:cs typeface="+mn-ea"/>
                <a:sym typeface="+mn-lt"/>
              </a:endParaRPr>
            </a:p>
          </p:txBody>
        </p:sp>
      </p:grpSp>
      <p:sp>
        <p:nvSpPr>
          <p:cNvPr id="20" name="矩形 19"/>
          <p:cNvSpPr/>
          <p:nvPr/>
        </p:nvSpPr>
        <p:spPr>
          <a:xfrm>
            <a:off x="972000" y="2327197"/>
            <a:ext cx="7200000" cy="2100575"/>
          </a:xfrm>
          <a:prstGeom prst="rect">
            <a:avLst/>
          </a:prstGeom>
        </p:spPr>
        <p:txBody>
          <a:bodyPr wrap="square" lIns="68580" tIns="34290" rIns="68580" bIns="34290">
            <a:spAutoFit/>
          </a:bodyPr>
          <a:lstStyle/>
          <a:p>
            <a:pPr defTabSz="914378">
              <a:lnSpc>
                <a:spcPct val="150000"/>
              </a:lnSpc>
              <a:buClr>
                <a:srgbClr val="E20000"/>
              </a:buClr>
            </a:pPr>
            <a:r>
              <a:rPr lang="en-US" altLang="zh-CN" sz="1600" dirty="0">
                <a:solidFill>
                  <a:srgbClr val="000000"/>
                </a:solidFill>
                <a:latin typeface="微软雅黑" panose="020B0503020204020204" pitchFamily="34" charset="-122"/>
                <a:ea typeface="微软雅黑" panose="020B0503020204020204" pitchFamily="34" charset="-122"/>
              </a:rPr>
              <a:t>         《</a:t>
            </a:r>
            <a:r>
              <a:rPr lang="zh-CN" altLang="en-US" sz="1600" dirty="0">
                <a:solidFill>
                  <a:srgbClr val="000000"/>
                </a:solidFill>
                <a:latin typeface="微软雅黑" panose="020B0503020204020204" pitchFamily="34" charset="-122"/>
                <a:ea typeface="微软雅黑" panose="020B0503020204020204" pitchFamily="34" charset="-122"/>
              </a:rPr>
              <a:t>中华人民共和国食品安全法实施条例</a:t>
            </a:r>
            <a:r>
              <a:rPr lang="en-US" altLang="zh-CN" sz="1600" dirty="0">
                <a:solidFill>
                  <a:srgbClr val="000000"/>
                </a:solidFill>
                <a:latin typeface="微软雅黑" panose="020B0503020204020204" pitchFamily="34" charset="-122"/>
                <a:ea typeface="微软雅黑" panose="020B0503020204020204" pitchFamily="34" charset="-122"/>
              </a:rPr>
              <a:t>》</a:t>
            </a:r>
            <a:r>
              <a:rPr lang="zh-CN" altLang="en-US" sz="1600" dirty="0">
                <a:solidFill>
                  <a:srgbClr val="000000"/>
                </a:solidFill>
                <a:latin typeface="微软雅黑" panose="020B0503020204020204" pitchFamily="34" charset="-122"/>
                <a:ea typeface="微软雅黑" panose="020B0503020204020204" pitchFamily="34" charset="-122"/>
              </a:rPr>
              <a:t>已经</a:t>
            </a:r>
            <a:r>
              <a:rPr lang="en-US" altLang="zh-CN" sz="1600" dirty="0">
                <a:solidFill>
                  <a:srgbClr val="000000"/>
                </a:solidFill>
                <a:latin typeface="微软雅黑" panose="020B0503020204020204" pitchFamily="34" charset="-122"/>
                <a:ea typeface="微软雅黑" panose="020B0503020204020204" pitchFamily="34" charset="-122"/>
              </a:rPr>
              <a:t>2019</a:t>
            </a:r>
            <a:r>
              <a:rPr lang="zh-CN" altLang="en-US" sz="1600" dirty="0">
                <a:solidFill>
                  <a:srgbClr val="000000"/>
                </a:solidFill>
                <a:latin typeface="微软雅黑" panose="020B0503020204020204" pitchFamily="34" charset="-122"/>
                <a:ea typeface="微软雅黑" panose="020B0503020204020204" pitchFamily="34" charset="-122"/>
              </a:rPr>
              <a:t>年</a:t>
            </a:r>
            <a:r>
              <a:rPr lang="en-US" altLang="zh-CN" sz="1600" dirty="0">
                <a:solidFill>
                  <a:srgbClr val="000000"/>
                </a:solidFill>
                <a:latin typeface="微软雅黑" panose="020B0503020204020204" pitchFamily="34" charset="-122"/>
                <a:ea typeface="微软雅黑" panose="020B0503020204020204" pitchFamily="34" charset="-122"/>
              </a:rPr>
              <a:t>3</a:t>
            </a:r>
            <a:r>
              <a:rPr lang="zh-CN" altLang="en-US" sz="1600" dirty="0">
                <a:solidFill>
                  <a:srgbClr val="000000"/>
                </a:solidFill>
                <a:latin typeface="微软雅黑" panose="020B0503020204020204" pitchFamily="34" charset="-122"/>
                <a:ea typeface="微软雅黑" panose="020B0503020204020204" pitchFamily="34" charset="-122"/>
              </a:rPr>
              <a:t>月</a:t>
            </a:r>
            <a:r>
              <a:rPr lang="en-US" altLang="zh-CN" sz="1600" dirty="0">
                <a:solidFill>
                  <a:srgbClr val="000000"/>
                </a:solidFill>
                <a:latin typeface="微软雅黑" panose="020B0503020204020204" pitchFamily="34" charset="-122"/>
                <a:ea typeface="微软雅黑" panose="020B0503020204020204" pitchFamily="34" charset="-122"/>
              </a:rPr>
              <a:t>26</a:t>
            </a:r>
            <a:r>
              <a:rPr lang="zh-CN" altLang="en-US" sz="1600" dirty="0">
                <a:solidFill>
                  <a:srgbClr val="000000"/>
                </a:solidFill>
                <a:latin typeface="微软雅黑" panose="020B0503020204020204" pitchFamily="34" charset="-122"/>
                <a:ea typeface="微软雅黑" panose="020B0503020204020204" pitchFamily="34" charset="-122"/>
              </a:rPr>
              <a:t>日国务院第</a:t>
            </a:r>
            <a:r>
              <a:rPr lang="en-US" altLang="zh-CN" sz="1600" dirty="0">
                <a:solidFill>
                  <a:srgbClr val="000000"/>
                </a:solidFill>
                <a:latin typeface="微软雅黑" panose="020B0503020204020204" pitchFamily="34" charset="-122"/>
                <a:ea typeface="微软雅黑" panose="020B0503020204020204" pitchFamily="34" charset="-122"/>
              </a:rPr>
              <a:t>42</a:t>
            </a:r>
            <a:r>
              <a:rPr lang="zh-CN" altLang="en-US" sz="1600" dirty="0">
                <a:solidFill>
                  <a:srgbClr val="000000"/>
                </a:solidFill>
                <a:latin typeface="微软雅黑" panose="020B0503020204020204" pitchFamily="34" charset="-122"/>
                <a:ea typeface="微软雅黑" panose="020B0503020204020204" pitchFamily="34" charset="-122"/>
              </a:rPr>
              <a:t>次常务会议修订通过，现将修订后的</a:t>
            </a:r>
            <a:r>
              <a:rPr lang="en-US" altLang="zh-CN" sz="1600" dirty="0">
                <a:solidFill>
                  <a:srgbClr val="000000"/>
                </a:solidFill>
                <a:latin typeface="微软雅黑" panose="020B0503020204020204" pitchFamily="34" charset="-122"/>
                <a:ea typeface="微软雅黑" panose="020B0503020204020204" pitchFamily="34" charset="-122"/>
              </a:rPr>
              <a:t>《</a:t>
            </a:r>
            <a:r>
              <a:rPr lang="zh-CN" altLang="en-US" sz="1600" dirty="0">
                <a:solidFill>
                  <a:srgbClr val="000000"/>
                </a:solidFill>
                <a:latin typeface="微软雅黑" panose="020B0503020204020204" pitchFamily="34" charset="-122"/>
                <a:ea typeface="微软雅黑" panose="020B0503020204020204" pitchFamily="34" charset="-122"/>
              </a:rPr>
              <a:t>中华人民共和国食品安全法实施条例</a:t>
            </a:r>
            <a:r>
              <a:rPr lang="en-US" altLang="zh-CN" sz="1600" dirty="0">
                <a:solidFill>
                  <a:srgbClr val="000000"/>
                </a:solidFill>
                <a:latin typeface="微软雅黑" panose="020B0503020204020204" pitchFamily="34" charset="-122"/>
                <a:ea typeface="微软雅黑" panose="020B0503020204020204" pitchFamily="34" charset="-122"/>
              </a:rPr>
              <a:t>》</a:t>
            </a:r>
            <a:r>
              <a:rPr lang="zh-CN" altLang="en-US" sz="1600" dirty="0">
                <a:solidFill>
                  <a:srgbClr val="000000"/>
                </a:solidFill>
                <a:latin typeface="微软雅黑" panose="020B0503020204020204" pitchFamily="34" charset="-122"/>
                <a:ea typeface="微软雅黑" panose="020B0503020204020204" pitchFamily="34" charset="-122"/>
              </a:rPr>
              <a:t>公布，自</a:t>
            </a:r>
            <a:r>
              <a:rPr lang="en-US" altLang="zh-CN" sz="1600" dirty="0">
                <a:solidFill>
                  <a:srgbClr val="000000"/>
                </a:solidFill>
                <a:latin typeface="微软雅黑" panose="020B0503020204020204" pitchFamily="34" charset="-122"/>
                <a:ea typeface="微软雅黑" panose="020B0503020204020204" pitchFamily="34" charset="-122"/>
              </a:rPr>
              <a:t>2019</a:t>
            </a:r>
            <a:r>
              <a:rPr lang="zh-CN" altLang="en-US" sz="1600" dirty="0">
                <a:solidFill>
                  <a:srgbClr val="000000"/>
                </a:solidFill>
                <a:latin typeface="微软雅黑" panose="020B0503020204020204" pitchFamily="34" charset="-122"/>
                <a:ea typeface="微软雅黑" panose="020B0503020204020204" pitchFamily="34" charset="-122"/>
              </a:rPr>
              <a:t>年</a:t>
            </a:r>
            <a:r>
              <a:rPr lang="en-US" altLang="zh-CN" sz="1600" dirty="0">
                <a:solidFill>
                  <a:srgbClr val="000000"/>
                </a:solidFill>
                <a:latin typeface="微软雅黑" panose="020B0503020204020204" pitchFamily="34" charset="-122"/>
                <a:ea typeface="微软雅黑" panose="020B0503020204020204" pitchFamily="34" charset="-122"/>
              </a:rPr>
              <a:t>12</a:t>
            </a:r>
            <a:r>
              <a:rPr lang="zh-CN" altLang="en-US" sz="1600" dirty="0">
                <a:solidFill>
                  <a:srgbClr val="000000"/>
                </a:solidFill>
                <a:latin typeface="微软雅黑" panose="020B0503020204020204" pitchFamily="34" charset="-122"/>
                <a:ea typeface="微软雅黑" panose="020B0503020204020204" pitchFamily="34" charset="-122"/>
              </a:rPr>
              <a:t>月</a:t>
            </a:r>
            <a:r>
              <a:rPr lang="en-US" altLang="zh-CN" sz="1600" dirty="0">
                <a:solidFill>
                  <a:srgbClr val="000000"/>
                </a:solidFill>
                <a:latin typeface="微软雅黑" panose="020B0503020204020204" pitchFamily="34" charset="-122"/>
                <a:ea typeface="微软雅黑" panose="020B0503020204020204" pitchFamily="34" charset="-122"/>
              </a:rPr>
              <a:t>1</a:t>
            </a:r>
            <a:r>
              <a:rPr lang="zh-CN" altLang="en-US" sz="1600" dirty="0">
                <a:solidFill>
                  <a:srgbClr val="000000"/>
                </a:solidFill>
                <a:latin typeface="微软雅黑" panose="020B0503020204020204" pitchFamily="34" charset="-122"/>
                <a:ea typeface="微软雅黑" panose="020B0503020204020204" pitchFamily="34" charset="-122"/>
              </a:rPr>
              <a:t>日起施行。</a:t>
            </a:r>
            <a:endParaRPr lang="en-US" altLang="zh-CN" sz="1600" dirty="0">
              <a:solidFill>
                <a:srgbClr val="000000"/>
              </a:solidFill>
              <a:latin typeface="微软雅黑" panose="020B0503020204020204" pitchFamily="34" charset="-122"/>
              <a:ea typeface="微软雅黑" panose="020B0503020204020204" pitchFamily="34" charset="-122"/>
            </a:endParaRPr>
          </a:p>
          <a:p>
            <a:pPr defTabSz="914378">
              <a:lnSpc>
                <a:spcPct val="150000"/>
              </a:lnSpc>
              <a:buClr>
                <a:srgbClr val="E20000"/>
              </a:buClr>
            </a:pPr>
            <a:endParaRPr lang="zh-CN" altLang="en-US" sz="800" dirty="0">
              <a:solidFill>
                <a:srgbClr val="000000"/>
              </a:solidFill>
              <a:latin typeface="微软雅黑" panose="020B0503020204020204" pitchFamily="34" charset="-122"/>
              <a:ea typeface="微软雅黑" panose="020B0503020204020204" pitchFamily="34" charset="-122"/>
            </a:endParaRPr>
          </a:p>
          <a:p>
            <a:pPr algn="r" defTabSz="914378">
              <a:lnSpc>
                <a:spcPct val="150000"/>
              </a:lnSpc>
              <a:buClr>
                <a:srgbClr val="E20000"/>
              </a:buClr>
            </a:pPr>
            <a:r>
              <a:rPr lang="zh-CN" altLang="en-US" sz="1600" dirty="0">
                <a:solidFill>
                  <a:srgbClr val="000000"/>
                </a:solidFill>
                <a:latin typeface="微软雅黑" panose="020B0503020204020204" pitchFamily="34" charset="-122"/>
                <a:ea typeface="微软雅黑" panose="020B0503020204020204" pitchFamily="34" charset="-122"/>
              </a:rPr>
              <a:t>总理　李克强               </a:t>
            </a:r>
          </a:p>
          <a:p>
            <a:pPr algn="r" defTabSz="914378">
              <a:lnSpc>
                <a:spcPct val="150000"/>
              </a:lnSpc>
              <a:buClr>
                <a:srgbClr val="E20000"/>
              </a:buClr>
            </a:pPr>
            <a:r>
              <a:rPr lang="en-US" altLang="zh-CN" sz="1600" dirty="0">
                <a:solidFill>
                  <a:srgbClr val="000000"/>
                </a:solidFill>
                <a:latin typeface="微软雅黑" panose="020B0503020204020204" pitchFamily="34" charset="-122"/>
                <a:ea typeface="微软雅黑" panose="020B0503020204020204" pitchFamily="34" charset="-122"/>
              </a:rPr>
              <a:t>2019</a:t>
            </a:r>
            <a:r>
              <a:rPr lang="zh-CN" altLang="en-US" sz="1600" dirty="0">
                <a:solidFill>
                  <a:srgbClr val="000000"/>
                </a:solidFill>
                <a:latin typeface="微软雅黑" panose="020B0503020204020204" pitchFamily="34" charset="-122"/>
                <a:ea typeface="微软雅黑" panose="020B0503020204020204" pitchFamily="34" charset="-122"/>
              </a:rPr>
              <a:t>年</a:t>
            </a:r>
            <a:r>
              <a:rPr lang="en-US" altLang="zh-CN" sz="1600" dirty="0">
                <a:solidFill>
                  <a:srgbClr val="000000"/>
                </a:solidFill>
                <a:latin typeface="微软雅黑" panose="020B0503020204020204" pitchFamily="34" charset="-122"/>
                <a:ea typeface="微软雅黑" panose="020B0503020204020204" pitchFamily="34" charset="-122"/>
              </a:rPr>
              <a:t>10</a:t>
            </a:r>
            <a:r>
              <a:rPr lang="zh-CN" altLang="en-US" sz="1600" dirty="0">
                <a:solidFill>
                  <a:srgbClr val="000000"/>
                </a:solidFill>
                <a:latin typeface="微软雅黑" panose="020B0503020204020204" pitchFamily="34" charset="-122"/>
                <a:ea typeface="微软雅黑" panose="020B0503020204020204" pitchFamily="34" charset="-122"/>
              </a:rPr>
              <a:t>月</a:t>
            </a:r>
            <a:r>
              <a:rPr lang="en-US" altLang="zh-CN" sz="1600" dirty="0">
                <a:solidFill>
                  <a:srgbClr val="000000"/>
                </a:solidFill>
                <a:latin typeface="微软雅黑" panose="020B0503020204020204" pitchFamily="34" charset="-122"/>
                <a:ea typeface="微软雅黑" panose="020B0503020204020204" pitchFamily="34" charset="-122"/>
              </a:rPr>
              <a:t>11</a:t>
            </a:r>
            <a:r>
              <a:rPr lang="zh-CN" altLang="en-US" sz="1600" dirty="0">
                <a:solidFill>
                  <a:srgbClr val="000000"/>
                </a:solidFill>
                <a:latin typeface="微软雅黑" panose="020B0503020204020204" pitchFamily="34" charset="-122"/>
                <a:ea typeface="微软雅黑" panose="020B0503020204020204" pitchFamily="34" charset="-122"/>
              </a:rPr>
              <a:t>日 </a:t>
            </a:r>
          </a:p>
        </p:txBody>
      </p:sp>
      <p:pic>
        <p:nvPicPr>
          <p:cNvPr id="8" name="图片 7"/>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9" name="圆角矩形 8"/>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食品安全条例总则</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204128565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37"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arn(outVertical)">
                                      <p:cBhvr>
                                        <p:cTn id="13" dur="500"/>
                                        <p:tgtEl>
                                          <p:spTgt spid="15"/>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t="37072" b="19683"/>
          <a:stretch/>
        </p:blipFill>
        <p:spPr>
          <a:xfrm>
            <a:off x="-249677" y="2952750"/>
            <a:ext cx="9622277" cy="1981200"/>
          </a:xfrm>
          <a:prstGeom prst="rect">
            <a:avLst/>
          </a:prstGeom>
        </p:spPr>
      </p:pic>
      <p:grpSp>
        <p:nvGrpSpPr>
          <p:cNvPr id="10" name="组合 9"/>
          <p:cNvGrpSpPr/>
          <p:nvPr/>
        </p:nvGrpSpPr>
        <p:grpSpPr>
          <a:xfrm>
            <a:off x="990600" y="1200150"/>
            <a:ext cx="7200000" cy="656979"/>
            <a:chOff x="864096" y="1099943"/>
            <a:chExt cx="7200000" cy="656979"/>
          </a:xfrm>
        </p:grpSpPr>
        <p:grpSp>
          <p:nvGrpSpPr>
            <p:cNvPr id="11" name="组合 10"/>
            <p:cNvGrpSpPr/>
            <p:nvPr/>
          </p:nvGrpSpPr>
          <p:grpSpPr>
            <a:xfrm>
              <a:off x="864096" y="1099943"/>
              <a:ext cx="7200000" cy="656979"/>
              <a:chOff x="864096" y="1099943"/>
              <a:chExt cx="7200000" cy="656979"/>
            </a:xfrm>
          </p:grpSpPr>
          <p:grpSp>
            <p:nvGrpSpPr>
              <p:cNvPr id="13" name="组合 12"/>
              <p:cNvGrpSpPr/>
              <p:nvPr/>
            </p:nvGrpSpPr>
            <p:grpSpPr>
              <a:xfrm>
                <a:off x="864096" y="1099943"/>
                <a:ext cx="7200000" cy="656979"/>
                <a:chOff x="864096" y="1099943"/>
                <a:chExt cx="7200000" cy="656979"/>
              </a:xfrm>
            </p:grpSpPr>
            <p:sp>
              <p:nvSpPr>
                <p:cNvPr id="22" name="矩形 21"/>
                <p:cNvSpPr/>
                <p:nvPr/>
              </p:nvSpPr>
              <p:spPr>
                <a:xfrm>
                  <a:off x="864096" y="1099943"/>
                  <a:ext cx="7200000" cy="656979"/>
                </a:xfrm>
                <a:prstGeom prst="rect">
                  <a:avLst/>
                </a:prstGeom>
                <a:solidFill>
                  <a:srgbClr val="E2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defTabSz="914378"/>
                  <a:endParaRPr lang="zh-CN" altLang="en-US" sz="1400" dirty="0">
                    <a:solidFill>
                      <a:srgbClr val="FFFFFF"/>
                    </a:solidFill>
                    <a:latin typeface="微软雅黑" panose="020B0503020204020204" pitchFamily="34" charset="-122"/>
                    <a:ea typeface="微软雅黑" panose="020B0503020204020204" pitchFamily="34" charset="-122"/>
                    <a:cs typeface="+mn-ea"/>
                    <a:sym typeface="+mn-lt"/>
                  </a:endParaRPr>
                </a:p>
              </p:txBody>
            </p:sp>
            <p:pic>
              <p:nvPicPr>
                <p:cNvPr id="23" name="图片 22"/>
                <p:cNvPicPr>
                  <a:picLocks noChangeAspect="1"/>
                </p:cNvPicPr>
                <p:nvPr/>
              </p:nvPicPr>
              <p:blipFill rotWithShape="1">
                <a:blip r:embed="rId4" cstate="print">
                  <a:extLst>
                    <a:ext uri="{28A0092B-C50C-407E-A947-70E740481C1C}">
                      <a14:useLocalDpi xmlns:a14="http://schemas.microsoft.com/office/drawing/2010/main" val="0"/>
                    </a:ext>
                  </a:extLst>
                </a:blip>
                <a:srcRect r="35451"/>
                <a:stretch/>
              </p:blipFill>
              <p:spPr>
                <a:xfrm flipH="1">
                  <a:off x="864096" y="1272117"/>
                  <a:ext cx="1079720" cy="484805"/>
                </a:xfrm>
                <a:prstGeom prst="rect">
                  <a:avLst/>
                </a:prstGeom>
              </p:spPr>
            </p:pic>
            <p:pic>
              <p:nvPicPr>
                <p:cNvPr id="24" name="图片 23"/>
                <p:cNvPicPr>
                  <a:picLocks noChangeAspect="1"/>
                </p:cNvPicPr>
                <p:nvPr/>
              </p:nvPicPr>
              <p:blipFill rotWithShape="1">
                <a:blip r:embed="rId5" cstate="print">
                  <a:extLst>
                    <a:ext uri="{28A0092B-C50C-407E-A947-70E740481C1C}">
                      <a14:useLocalDpi xmlns:a14="http://schemas.microsoft.com/office/drawing/2010/main" val="0"/>
                    </a:ext>
                  </a:extLst>
                </a:blip>
                <a:srcRect r="20795"/>
                <a:stretch/>
              </p:blipFill>
              <p:spPr>
                <a:xfrm>
                  <a:off x="6009064" y="1099943"/>
                  <a:ext cx="2055032" cy="647998"/>
                </a:xfrm>
                <a:prstGeom prst="rect">
                  <a:avLst/>
                </a:prstGeom>
              </p:spPr>
            </p:pic>
          </p:grpSp>
          <p:sp>
            <p:nvSpPr>
              <p:cNvPr id="21" name="矩形 20"/>
              <p:cNvSpPr/>
              <p:nvPr/>
            </p:nvSpPr>
            <p:spPr>
              <a:xfrm>
                <a:off x="1180954" y="1193753"/>
                <a:ext cx="6566284" cy="469359"/>
              </a:xfrm>
              <a:prstGeom prst="rect">
                <a:avLst/>
              </a:prstGeom>
            </p:spPr>
            <p:txBody>
              <a:bodyPr wrap="square" lIns="68580" tIns="34290" rIns="68580" bIns="34290">
                <a:spAutoFit/>
              </a:bodyPr>
              <a:lstStyle/>
              <a:p>
                <a:pPr algn="ctr" defTabSz="914378"/>
                <a:r>
                  <a:rPr lang="zh-CN" altLang="en-US" sz="2600" dirty="0">
                    <a:solidFill>
                      <a:srgbClr val="FFFFFF"/>
                    </a:solidFill>
                    <a:latin typeface="微软雅黑" panose="020B0503020204020204" pitchFamily="34" charset="-122"/>
                    <a:ea typeface="微软雅黑" panose="020B0503020204020204" pitchFamily="34" charset="-122"/>
                    <a:cs typeface="+mn-ea"/>
                    <a:sym typeface="+mn-lt"/>
                  </a:rPr>
                  <a:t>中华人民共和国食品安全法实施条例</a:t>
                </a:r>
              </a:p>
            </p:txBody>
          </p:sp>
        </p:grpSp>
        <p:pic>
          <p:nvPicPr>
            <p:cNvPr id="12" name="Picture 2" descr="C:\Users\Administrator\Desktop\图网\素材\图层 4.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7207240" y="1275606"/>
              <a:ext cx="856856" cy="460190"/>
            </a:xfrm>
            <a:prstGeom prst="rect">
              <a:avLst/>
            </a:prstGeom>
            <a:noFill/>
            <a:extLst>
              <a:ext uri="{909E8E84-426E-40DD-AFC4-6F175D3DCCD1}">
                <a14:hiddenFill xmlns:a14="http://schemas.microsoft.com/office/drawing/2010/main">
                  <a:solidFill>
                    <a:srgbClr val="FFFFFF"/>
                  </a:solidFill>
                </a14:hiddenFill>
              </a:ext>
            </a:extLst>
          </p:spPr>
        </p:pic>
      </p:grpSp>
      <p:sp>
        <p:nvSpPr>
          <p:cNvPr id="26" name="矩形 25"/>
          <p:cNvSpPr/>
          <p:nvPr/>
        </p:nvSpPr>
        <p:spPr>
          <a:xfrm>
            <a:off x="959498" y="1920954"/>
            <a:ext cx="7346302" cy="1107996"/>
          </a:xfrm>
          <a:prstGeom prst="rect">
            <a:avLst/>
          </a:prstGeom>
        </p:spPr>
        <p:txBody>
          <a:bodyPr wrap="square" lIns="68580" tIns="34290" rIns="68580" bIns="34290">
            <a:spAutoFit/>
          </a:bodyPr>
          <a:lstStyle/>
          <a:p>
            <a:pPr algn="ctr" defTabSz="914378">
              <a:lnSpc>
                <a:spcPct val="125000"/>
              </a:lnSpc>
              <a:buClr>
                <a:srgbClr val="E20000"/>
              </a:buClr>
            </a:pPr>
            <a:r>
              <a:rPr lang="en-US" altLang="zh-CN" dirty="0">
                <a:solidFill>
                  <a:srgbClr val="000000"/>
                </a:solidFill>
                <a:latin typeface="微软雅黑" panose="020B0503020204020204" pitchFamily="34" charset="-122"/>
                <a:ea typeface="微软雅黑" panose="020B0503020204020204" pitchFamily="34" charset="-122"/>
              </a:rPr>
              <a:t>2009</a:t>
            </a:r>
            <a:r>
              <a:rPr lang="zh-CN" altLang="en-US" dirty="0">
                <a:solidFill>
                  <a:srgbClr val="000000"/>
                </a:solidFill>
                <a:latin typeface="微软雅黑" panose="020B0503020204020204" pitchFamily="34" charset="-122"/>
                <a:ea typeface="微软雅黑" panose="020B0503020204020204" pitchFamily="34" charset="-122"/>
              </a:rPr>
              <a:t>年</a:t>
            </a:r>
            <a:r>
              <a:rPr lang="en-US" altLang="zh-CN" dirty="0">
                <a:solidFill>
                  <a:srgbClr val="000000"/>
                </a:solidFill>
                <a:latin typeface="微软雅黑" panose="020B0503020204020204" pitchFamily="34" charset="-122"/>
                <a:ea typeface="微软雅黑" panose="020B0503020204020204" pitchFamily="34" charset="-122"/>
              </a:rPr>
              <a:t>7</a:t>
            </a:r>
            <a:r>
              <a:rPr lang="zh-CN" altLang="en-US" dirty="0">
                <a:solidFill>
                  <a:srgbClr val="000000"/>
                </a:solidFill>
                <a:latin typeface="微软雅黑" panose="020B0503020204020204" pitchFamily="34" charset="-122"/>
                <a:ea typeface="微软雅黑" panose="020B0503020204020204" pitchFamily="34" charset="-122"/>
              </a:rPr>
              <a:t>月</a:t>
            </a:r>
            <a:r>
              <a:rPr lang="en-US" altLang="zh-CN" dirty="0">
                <a:solidFill>
                  <a:srgbClr val="000000"/>
                </a:solidFill>
                <a:latin typeface="微软雅黑" panose="020B0503020204020204" pitchFamily="34" charset="-122"/>
                <a:ea typeface="微软雅黑" panose="020B0503020204020204" pitchFamily="34" charset="-122"/>
              </a:rPr>
              <a:t>20</a:t>
            </a:r>
            <a:r>
              <a:rPr lang="zh-CN" altLang="en-US" dirty="0">
                <a:solidFill>
                  <a:srgbClr val="000000"/>
                </a:solidFill>
                <a:latin typeface="微软雅黑" panose="020B0503020204020204" pitchFamily="34" charset="-122"/>
                <a:ea typeface="微软雅黑" panose="020B0503020204020204" pitchFamily="34" charset="-122"/>
              </a:rPr>
              <a:t>日中华人民共和国国务院令第</a:t>
            </a:r>
            <a:r>
              <a:rPr lang="en-US" altLang="zh-CN" dirty="0">
                <a:solidFill>
                  <a:srgbClr val="000000"/>
                </a:solidFill>
                <a:latin typeface="微软雅黑" panose="020B0503020204020204" pitchFamily="34" charset="-122"/>
                <a:ea typeface="微软雅黑" panose="020B0503020204020204" pitchFamily="34" charset="-122"/>
              </a:rPr>
              <a:t>557</a:t>
            </a:r>
            <a:r>
              <a:rPr lang="zh-CN" altLang="en-US" dirty="0">
                <a:solidFill>
                  <a:srgbClr val="000000"/>
                </a:solidFill>
                <a:latin typeface="微软雅黑" panose="020B0503020204020204" pitchFamily="34" charset="-122"/>
                <a:ea typeface="微软雅黑" panose="020B0503020204020204" pitchFamily="34" charset="-122"/>
              </a:rPr>
              <a:t>号</a:t>
            </a:r>
            <a:r>
              <a:rPr lang="zh-CN" altLang="en-US" dirty="0" smtClean="0">
                <a:solidFill>
                  <a:srgbClr val="000000"/>
                </a:solidFill>
                <a:latin typeface="微软雅黑" panose="020B0503020204020204" pitchFamily="34" charset="-122"/>
                <a:ea typeface="微软雅黑" panose="020B0503020204020204" pitchFamily="34" charset="-122"/>
              </a:rPr>
              <a:t>公布根据</a:t>
            </a:r>
            <a:r>
              <a:rPr lang="en-US" altLang="zh-CN" dirty="0">
                <a:solidFill>
                  <a:srgbClr val="000000"/>
                </a:solidFill>
                <a:latin typeface="微软雅黑" panose="020B0503020204020204" pitchFamily="34" charset="-122"/>
                <a:ea typeface="微软雅黑" panose="020B0503020204020204" pitchFamily="34" charset="-122"/>
              </a:rPr>
              <a:t>2016</a:t>
            </a:r>
            <a:r>
              <a:rPr lang="zh-CN" altLang="en-US" dirty="0">
                <a:solidFill>
                  <a:srgbClr val="000000"/>
                </a:solidFill>
                <a:latin typeface="微软雅黑" panose="020B0503020204020204" pitchFamily="34" charset="-122"/>
                <a:ea typeface="微软雅黑" panose="020B0503020204020204" pitchFamily="34" charset="-122"/>
              </a:rPr>
              <a:t>年</a:t>
            </a:r>
            <a:r>
              <a:rPr lang="en-US" altLang="zh-CN" dirty="0">
                <a:solidFill>
                  <a:srgbClr val="000000"/>
                </a:solidFill>
                <a:latin typeface="微软雅黑" panose="020B0503020204020204" pitchFamily="34" charset="-122"/>
                <a:ea typeface="微软雅黑" panose="020B0503020204020204" pitchFamily="34" charset="-122"/>
              </a:rPr>
              <a:t>2</a:t>
            </a:r>
            <a:r>
              <a:rPr lang="zh-CN" altLang="en-US" dirty="0">
                <a:solidFill>
                  <a:srgbClr val="000000"/>
                </a:solidFill>
                <a:latin typeface="微软雅黑" panose="020B0503020204020204" pitchFamily="34" charset="-122"/>
                <a:ea typeface="微软雅黑" panose="020B0503020204020204" pitchFamily="34" charset="-122"/>
              </a:rPr>
              <a:t>月</a:t>
            </a:r>
            <a:r>
              <a:rPr lang="en-US" altLang="zh-CN" dirty="0">
                <a:solidFill>
                  <a:srgbClr val="000000"/>
                </a:solidFill>
                <a:latin typeface="微软雅黑" panose="020B0503020204020204" pitchFamily="34" charset="-122"/>
                <a:ea typeface="微软雅黑" panose="020B0503020204020204" pitchFamily="34" charset="-122"/>
              </a:rPr>
              <a:t>6</a:t>
            </a:r>
            <a:r>
              <a:rPr lang="zh-CN" altLang="en-US" dirty="0">
                <a:solidFill>
                  <a:srgbClr val="000000"/>
                </a:solidFill>
                <a:latin typeface="微软雅黑" panose="020B0503020204020204" pitchFamily="34" charset="-122"/>
                <a:ea typeface="微软雅黑" panose="020B0503020204020204" pitchFamily="34" charset="-122"/>
              </a:rPr>
              <a:t>日</a:t>
            </a:r>
            <a:r>
              <a:rPr lang="en-US" altLang="zh-CN" dirty="0">
                <a:solidFill>
                  <a:srgbClr val="000000"/>
                </a:solidFill>
                <a:latin typeface="微软雅黑" panose="020B0503020204020204" pitchFamily="34" charset="-122"/>
                <a:ea typeface="微软雅黑" panose="020B0503020204020204" pitchFamily="34" charset="-122"/>
              </a:rPr>
              <a:t>《</a:t>
            </a:r>
            <a:r>
              <a:rPr lang="zh-CN" altLang="en-US" dirty="0">
                <a:solidFill>
                  <a:srgbClr val="000000"/>
                </a:solidFill>
                <a:latin typeface="微软雅黑" panose="020B0503020204020204" pitchFamily="34" charset="-122"/>
                <a:ea typeface="微软雅黑" panose="020B0503020204020204" pitchFamily="34" charset="-122"/>
              </a:rPr>
              <a:t>国务院关于修改部分行政法规的决定</a:t>
            </a:r>
            <a:r>
              <a:rPr lang="en-US" altLang="zh-CN" dirty="0" smtClean="0">
                <a:solidFill>
                  <a:srgbClr val="000000"/>
                </a:solidFill>
                <a:latin typeface="微软雅黑" panose="020B0503020204020204" pitchFamily="34" charset="-122"/>
                <a:ea typeface="微软雅黑" panose="020B0503020204020204" pitchFamily="34" charset="-122"/>
              </a:rPr>
              <a:t>》</a:t>
            </a:r>
            <a:r>
              <a:rPr lang="zh-CN" altLang="en-US" dirty="0" smtClean="0">
                <a:solidFill>
                  <a:srgbClr val="000000"/>
                </a:solidFill>
                <a:latin typeface="微软雅黑" panose="020B0503020204020204" pitchFamily="34" charset="-122"/>
                <a:ea typeface="微软雅黑" panose="020B0503020204020204" pitchFamily="34" charset="-122"/>
              </a:rPr>
              <a:t>修订</a:t>
            </a:r>
            <a:r>
              <a:rPr lang="zh-CN" altLang="en-US" dirty="0">
                <a:solidFill>
                  <a:srgbClr val="000000"/>
                </a:solidFill>
                <a:latin typeface="微软雅黑" panose="020B0503020204020204" pitchFamily="34" charset="-122"/>
                <a:ea typeface="微软雅黑" panose="020B0503020204020204" pitchFamily="34" charset="-122"/>
              </a:rPr>
              <a:t>　</a:t>
            </a:r>
            <a:r>
              <a:rPr lang="en-US" altLang="zh-CN" dirty="0">
                <a:solidFill>
                  <a:srgbClr val="000000"/>
                </a:solidFill>
                <a:latin typeface="微软雅黑" panose="020B0503020204020204" pitchFamily="34" charset="-122"/>
                <a:ea typeface="微软雅黑" panose="020B0503020204020204" pitchFamily="34" charset="-122"/>
              </a:rPr>
              <a:t>2019</a:t>
            </a:r>
            <a:r>
              <a:rPr lang="zh-CN" altLang="en-US" dirty="0">
                <a:solidFill>
                  <a:srgbClr val="000000"/>
                </a:solidFill>
                <a:latin typeface="微软雅黑" panose="020B0503020204020204" pitchFamily="34" charset="-122"/>
                <a:ea typeface="微软雅黑" panose="020B0503020204020204" pitchFamily="34" charset="-122"/>
              </a:rPr>
              <a:t>年</a:t>
            </a:r>
            <a:r>
              <a:rPr lang="en-US" altLang="zh-CN" dirty="0">
                <a:solidFill>
                  <a:srgbClr val="000000"/>
                </a:solidFill>
                <a:latin typeface="微软雅黑" panose="020B0503020204020204" pitchFamily="34" charset="-122"/>
                <a:ea typeface="微软雅黑" panose="020B0503020204020204" pitchFamily="34" charset="-122"/>
              </a:rPr>
              <a:t>3</a:t>
            </a:r>
            <a:r>
              <a:rPr lang="zh-CN" altLang="en-US" dirty="0">
                <a:solidFill>
                  <a:srgbClr val="000000"/>
                </a:solidFill>
                <a:latin typeface="微软雅黑" panose="020B0503020204020204" pitchFamily="34" charset="-122"/>
                <a:ea typeface="微软雅黑" panose="020B0503020204020204" pitchFamily="34" charset="-122"/>
              </a:rPr>
              <a:t>月</a:t>
            </a:r>
            <a:r>
              <a:rPr lang="en-US" altLang="zh-CN" dirty="0">
                <a:solidFill>
                  <a:srgbClr val="000000"/>
                </a:solidFill>
                <a:latin typeface="微软雅黑" panose="020B0503020204020204" pitchFamily="34" charset="-122"/>
                <a:ea typeface="微软雅黑" panose="020B0503020204020204" pitchFamily="34" charset="-122"/>
              </a:rPr>
              <a:t>26</a:t>
            </a:r>
            <a:r>
              <a:rPr lang="zh-CN" altLang="en-US" dirty="0">
                <a:solidFill>
                  <a:srgbClr val="000000"/>
                </a:solidFill>
                <a:latin typeface="微软雅黑" panose="020B0503020204020204" pitchFamily="34" charset="-122"/>
                <a:ea typeface="微软雅黑" panose="020B0503020204020204" pitchFamily="34" charset="-122"/>
              </a:rPr>
              <a:t>日国务院第</a:t>
            </a:r>
            <a:r>
              <a:rPr lang="en-US" altLang="zh-CN" dirty="0">
                <a:solidFill>
                  <a:srgbClr val="000000"/>
                </a:solidFill>
                <a:latin typeface="微软雅黑" panose="020B0503020204020204" pitchFamily="34" charset="-122"/>
                <a:ea typeface="微软雅黑" panose="020B0503020204020204" pitchFamily="34" charset="-122"/>
              </a:rPr>
              <a:t>42</a:t>
            </a:r>
            <a:r>
              <a:rPr lang="zh-CN" altLang="en-US" dirty="0">
                <a:solidFill>
                  <a:srgbClr val="000000"/>
                </a:solidFill>
                <a:latin typeface="微软雅黑" panose="020B0503020204020204" pitchFamily="34" charset="-122"/>
                <a:ea typeface="微软雅黑" panose="020B0503020204020204" pitchFamily="34" charset="-122"/>
              </a:rPr>
              <a:t>次常务会议修订通过</a:t>
            </a:r>
          </a:p>
        </p:txBody>
      </p:sp>
      <p:pic>
        <p:nvPicPr>
          <p:cNvPr id="14" name="图片 13"/>
          <p:cNvPicPr>
            <a:picLocks noChangeAspect="1"/>
          </p:cNvPicPr>
          <p:nvPr/>
        </p:nvPicPr>
        <p:blipFill>
          <a:blip r:embed="rId7"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95043" y="133350"/>
            <a:ext cx="433695" cy="457440"/>
          </a:xfrm>
          <a:prstGeom prst="rect">
            <a:avLst/>
          </a:prstGeom>
        </p:spPr>
      </p:pic>
      <p:sp>
        <p:nvSpPr>
          <p:cNvPr id="15" name="圆角矩形 14"/>
          <p:cNvSpPr/>
          <p:nvPr/>
        </p:nvSpPr>
        <p:spPr>
          <a:xfrm>
            <a:off x="499843" y="230790"/>
            <a:ext cx="3081557" cy="360000"/>
          </a:xfrm>
          <a:prstGeom prst="roundRect">
            <a:avLst>
              <a:gd name="adj" fmla="val 0"/>
            </a:avLst>
          </a:prstGeom>
          <a:noFill/>
          <a:ln w="9525">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defTabSz="914378"/>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食品安全条例总则</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400812539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1000"/>
                                        <p:tgtEl>
                                          <p:spTgt spid="26"/>
                                        </p:tgtEl>
                                      </p:cBhvr>
                                    </p:animEffect>
                                    <p:anim calcmode="lin" valueType="num">
                                      <p:cBhvr>
                                        <p:cTn id="14" dur="1000" fill="hold"/>
                                        <p:tgtEl>
                                          <p:spTgt spid="26"/>
                                        </p:tgtEl>
                                        <p:attrNameLst>
                                          <p:attrName>ppt_x</p:attrName>
                                        </p:attrNameLst>
                                      </p:cBhvr>
                                      <p:tavLst>
                                        <p:tav tm="0">
                                          <p:val>
                                            <p:strVal val="#ppt_x"/>
                                          </p:val>
                                        </p:tav>
                                        <p:tav tm="100000">
                                          <p:val>
                                            <p:strVal val="#ppt_x"/>
                                          </p:val>
                                        </p:tav>
                                      </p:tavLst>
                                    </p:anim>
                                    <p:anim calcmode="lin" valueType="num">
                                      <p:cBhvr>
                                        <p:cTn id="15"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ppt_x"/>
                                          </p:val>
                                        </p:tav>
                                        <p:tav tm="100000">
                                          <p:val>
                                            <p:strVal val="#ppt_x"/>
                                          </p:val>
                                        </p:tav>
                                      </p:tavLst>
                                    </p:anim>
                                    <p:anim calcmode="lin" valueType="num">
                                      <p:cBhvr additive="base">
                                        <p:cTn id="2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RATE_QUIZZES" val="0"/>
  <p:tag name="ISPRING_SCORM_PASSING_SCORE" val="100.000000"/>
  <p:tag name="ISPRING_SCORM_ENDPOINT" val="&lt;endpoint&gt;&lt;enable&gt;0&lt;/enable&gt;&lt;lrs&gt;http://&lt;/lrs&gt;&lt;auth&gt;0&lt;/auth&gt;&lt;login&gt;&lt;/login&gt;&lt;password&gt;&lt;/password&gt;&lt;key&gt;&lt;/key&gt;&lt;name&gt;&lt;/name&gt;&lt;email&gt;&lt;/email&gt;&lt;/endpoint&gt;&#10;"/>
  <p:tag name="ISPRING_OUTPUT_FOLDER" val="F:\我图VIP设计PPT上传\10月份上传文件\298"/>
  <p:tag name="ISPRING_FIRST_PUBLISH" val="1"/>
</p:tagLst>
</file>

<file path=ppt/theme/theme1.xml><?xml version="1.0" encoding="utf-8"?>
<a:theme xmlns:a="http://schemas.openxmlformats.org/drawingml/2006/main" name="Office 主题">
  <a:themeElements>
    <a:clrScheme name="自定义 98">
      <a:dk1>
        <a:srgbClr val="000000"/>
      </a:dk1>
      <a:lt1>
        <a:srgbClr val="FFFFFF"/>
      </a:lt1>
      <a:dk2>
        <a:srgbClr val="000000"/>
      </a:dk2>
      <a:lt2>
        <a:srgbClr val="FFFFFF"/>
      </a:lt2>
      <a:accent1>
        <a:srgbClr val="DA0000"/>
      </a:accent1>
      <a:accent2>
        <a:srgbClr val="FFC000"/>
      </a:accent2>
      <a:accent3>
        <a:srgbClr val="DA0000"/>
      </a:accent3>
      <a:accent4>
        <a:srgbClr val="FFC000"/>
      </a:accent4>
      <a:accent5>
        <a:srgbClr val="DA0000"/>
      </a:accent5>
      <a:accent6>
        <a:srgbClr val="FFC000"/>
      </a:accent6>
      <a:hlink>
        <a:srgbClr val="DA0000"/>
      </a:hlink>
      <a:folHlink>
        <a:srgbClr val="FFC000"/>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6409</Words>
  <Application>Microsoft Office PowerPoint</Application>
  <PresentationFormat>全屏显示(16:9)</PresentationFormat>
  <Paragraphs>411</Paragraphs>
  <Slides>58</Slides>
  <Notes>58</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58</vt:i4>
      </vt:variant>
    </vt:vector>
  </HeadingPairs>
  <TitlesOfParts>
    <vt:vector size="69" baseType="lpstr">
      <vt:lpstr>Meiryo</vt:lpstr>
      <vt:lpstr>阿里汉仪智能黑体</vt:lpstr>
      <vt:lpstr>宋体</vt:lpstr>
      <vt:lpstr>微软雅黑</vt:lpstr>
      <vt:lpstr>Arial</vt:lpstr>
      <vt:lpstr>Arial Black</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2019-05-13T21:35:27Z</dcterms:created>
  <dcterms:modified xsi:type="dcterms:W3CDTF">2020-08-13T01:36:25Z</dcterms:modified>
</cp:coreProperties>
</file>