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5" r:id="rId3"/>
  </p:sldMasterIdLst>
  <p:notesMasterIdLst>
    <p:notesMasterId r:id="rId33"/>
  </p:notesMasterIdLst>
  <p:sldIdLst>
    <p:sldId id="266" r:id="rId4"/>
    <p:sldId id="296" r:id="rId5"/>
    <p:sldId id="259" r:id="rId6"/>
    <p:sldId id="268" r:id="rId7"/>
    <p:sldId id="269" r:id="rId8"/>
    <p:sldId id="270" r:id="rId9"/>
    <p:sldId id="271" r:id="rId10"/>
    <p:sldId id="272" r:id="rId11"/>
    <p:sldId id="299" r:id="rId12"/>
    <p:sldId id="274" r:id="rId13"/>
    <p:sldId id="275" r:id="rId14"/>
    <p:sldId id="276" r:id="rId15"/>
    <p:sldId id="297" r:id="rId16"/>
    <p:sldId id="278" r:id="rId17"/>
    <p:sldId id="279" r:id="rId18"/>
    <p:sldId id="300" r:id="rId19"/>
    <p:sldId id="280" r:id="rId20"/>
    <p:sldId id="282" r:id="rId21"/>
    <p:sldId id="301" r:id="rId22"/>
    <p:sldId id="284" r:id="rId23"/>
    <p:sldId id="295" r:id="rId24"/>
    <p:sldId id="286" r:id="rId25"/>
    <p:sldId id="302" r:id="rId26"/>
    <p:sldId id="292" r:id="rId27"/>
    <p:sldId id="289" r:id="rId28"/>
    <p:sldId id="290" r:id="rId29"/>
    <p:sldId id="294" r:id="rId30"/>
    <p:sldId id="305" r:id="rId31"/>
    <p:sldId id="306"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7242">
          <p15:clr>
            <a:srgbClr val="A4A3A4"/>
          </p15:clr>
        </p15:guide>
        <p15:guide id="4" orient="horz" pos="368">
          <p15:clr>
            <a:srgbClr val="A4A3A4"/>
          </p15:clr>
        </p15:guide>
        <p15:guide id="5" pos="4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F4F"/>
    <a:srgbClr val="0A5688"/>
    <a:srgbClr val="FFD072"/>
    <a:srgbClr val="F76A68"/>
    <a:srgbClr val="E67B99"/>
    <a:srgbClr val="3865B6"/>
    <a:srgbClr val="08AAFD"/>
    <a:srgbClr val="4AE3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6314" autoAdjust="0"/>
  </p:normalViewPr>
  <p:slideViewPr>
    <p:cSldViewPr snapToGrid="0" showGuides="1">
      <p:cViewPr varScale="1">
        <p:scale>
          <a:sx n="108" d="100"/>
          <a:sy n="108" d="100"/>
        </p:scale>
        <p:origin x="612" y="126"/>
      </p:cViewPr>
      <p:guideLst>
        <p:guide orient="horz" pos="2160"/>
        <p:guide pos="3840"/>
        <p:guide pos="7242"/>
        <p:guide orient="horz" pos="368"/>
        <p:guide pos="438"/>
      </p:guideLst>
    </p:cSldViewPr>
  </p:slideViewPr>
  <p:notesTextViewPr>
    <p:cViewPr>
      <p:scale>
        <a:sx n="1" d="1"/>
        <a:sy n="1" d="1"/>
      </p:scale>
      <p:origin x="0" y="0"/>
    </p:cViewPr>
  </p:notesTextViewPr>
  <p:sorterViewPr>
    <p:cViewPr>
      <p:scale>
        <a:sx n="66" d="100"/>
        <a:sy n="66" d="100"/>
      </p:scale>
      <p:origin x="0" y="-191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437C60-F925-4865-BB76-6FD616364FBA}" type="datetimeFigureOut">
              <a:rPr lang="zh-CN" altLang="en-US" smtClean="0"/>
              <a:t>2020/9/8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0E5B32-4668-4765-BDD7-A1CB829DFDA0}" type="slidenum">
              <a:rPr lang="zh-CN" altLang="en-US" smtClean="0"/>
              <a:t>‹#›</a:t>
            </a:fld>
            <a:endParaRPr lang="zh-CN" altLang="en-US"/>
          </a:p>
        </p:txBody>
      </p:sp>
    </p:spTree>
    <p:extLst>
      <p:ext uri="{BB962C8B-B14F-4D97-AF65-F5344CB8AC3E}">
        <p14:creationId xmlns:p14="http://schemas.microsoft.com/office/powerpoint/2010/main" val="3159276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00E5B32-4668-4765-BDD7-A1CB829DFDA0}" type="slidenum">
              <a:rPr lang="zh-CN" altLang="en-US" smtClean="0"/>
              <a:t>1</a:t>
            </a:fld>
            <a:endParaRPr lang="zh-CN" altLang="en-US"/>
          </a:p>
        </p:txBody>
      </p:sp>
    </p:spTree>
    <p:extLst>
      <p:ext uri="{BB962C8B-B14F-4D97-AF65-F5344CB8AC3E}">
        <p14:creationId xmlns:p14="http://schemas.microsoft.com/office/powerpoint/2010/main" val="701757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00E5B32-4668-4765-BDD7-A1CB829DFDA0}" type="slidenum">
              <a:rPr lang="zh-CN" altLang="en-US" smtClean="0"/>
              <a:t>28</a:t>
            </a:fld>
            <a:endParaRPr lang="zh-CN" altLang="en-US"/>
          </a:p>
        </p:txBody>
      </p:sp>
    </p:spTree>
    <p:extLst>
      <p:ext uri="{BB962C8B-B14F-4D97-AF65-F5344CB8AC3E}">
        <p14:creationId xmlns:p14="http://schemas.microsoft.com/office/powerpoint/2010/main" val="1168218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2996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TextBox 9">
            <a:extLst>
              <a:ext uri="{FF2B5EF4-FFF2-40B4-BE49-F238E27FC236}">
                <a16:creationId xmlns="" xmlns:a16="http://schemas.microsoft.com/office/drawing/2014/main" id="{C7DD017A-5B78-4A10-927F-C694AED6279F}"/>
              </a:ext>
            </a:extLst>
          </p:cNvPr>
          <p:cNvSpPr txBox="1"/>
          <p:nvPr userDrawn="1"/>
        </p:nvSpPr>
        <p:spPr>
          <a:xfrm>
            <a:off x="1130262" y="318826"/>
            <a:ext cx="2643452"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流行性感冒定义 </a:t>
            </a:r>
          </a:p>
        </p:txBody>
      </p:sp>
      <p:pic>
        <p:nvPicPr>
          <p:cNvPr id="14" name="图片 13">
            <a:extLst>
              <a:ext uri="{FF2B5EF4-FFF2-40B4-BE49-F238E27FC236}">
                <a16:creationId xmlns="" xmlns:a16="http://schemas.microsoft.com/office/drawing/2014/main" id="{2090BAF5-C5A2-4E5A-AD8F-F0A2A5C1012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3889" t="50000" b="22222"/>
          <a:stretch/>
        </p:blipFill>
        <p:spPr>
          <a:xfrm>
            <a:off x="419100" y="34751"/>
            <a:ext cx="859536" cy="914400"/>
          </a:xfrm>
          <a:prstGeom prst="rect">
            <a:avLst/>
          </a:prstGeom>
        </p:spPr>
      </p:pic>
    </p:spTree>
    <p:extLst>
      <p:ext uri="{BB962C8B-B14F-4D97-AF65-F5344CB8AC3E}">
        <p14:creationId xmlns:p14="http://schemas.microsoft.com/office/powerpoint/2010/main" val="981692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TextBox 9">
            <a:extLst>
              <a:ext uri="{FF2B5EF4-FFF2-40B4-BE49-F238E27FC236}">
                <a16:creationId xmlns="" xmlns:a16="http://schemas.microsoft.com/office/drawing/2014/main" id="{5BBEFDAF-1EDE-4CA9-AFA0-3C32A811D51B}"/>
              </a:ext>
            </a:extLst>
          </p:cNvPr>
          <p:cNvSpPr txBox="1"/>
          <p:nvPr userDrawn="1"/>
        </p:nvSpPr>
        <p:spPr>
          <a:xfrm>
            <a:off x="1130262" y="318826"/>
            <a:ext cx="2643452"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临床表现 </a:t>
            </a:r>
          </a:p>
        </p:txBody>
      </p:sp>
      <p:pic>
        <p:nvPicPr>
          <p:cNvPr id="8" name="图片 7">
            <a:extLst>
              <a:ext uri="{FF2B5EF4-FFF2-40B4-BE49-F238E27FC236}">
                <a16:creationId xmlns="" xmlns:a16="http://schemas.microsoft.com/office/drawing/2014/main" id="{3A83B944-8F36-4EB6-83F9-33957FCE39C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3889" t="50000" b="22222"/>
          <a:stretch/>
        </p:blipFill>
        <p:spPr>
          <a:xfrm>
            <a:off x="419100" y="34751"/>
            <a:ext cx="859536" cy="914400"/>
          </a:xfrm>
          <a:prstGeom prst="rect">
            <a:avLst/>
          </a:prstGeom>
        </p:spPr>
      </p:pic>
    </p:spTree>
    <p:extLst>
      <p:ext uri="{BB962C8B-B14F-4D97-AF65-F5344CB8AC3E}">
        <p14:creationId xmlns:p14="http://schemas.microsoft.com/office/powerpoint/2010/main" val="2430372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7" name="TextBox 9">
            <a:extLst>
              <a:ext uri="{FF2B5EF4-FFF2-40B4-BE49-F238E27FC236}">
                <a16:creationId xmlns="" xmlns:a16="http://schemas.microsoft.com/office/drawing/2014/main" id="{5BBEFDAF-1EDE-4CA9-AFA0-3C32A811D51B}"/>
              </a:ext>
            </a:extLst>
          </p:cNvPr>
          <p:cNvSpPr txBox="1"/>
          <p:nvPr userDrawn="1"/>
        </p:nvSpPr>
        <p:spPr>
          <a:xfrm>
            <a:off x="1130262" y="318826"/>
            <a:ext cx="2643452"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流感预防</a:t>
            </a:r>
          </a:p>
        </p:txBody>
      </p:sp>
      <p:pic>
        <p:nvPicPr>
          <p:cNvPr id="8" name="图片 7">
            <a:extLst>
              <a:ext uri="{FF2B5EF4-FFF2-40B4-BE49-F238E27FC236}">
                <a16:creationId xmlns="" xmlns:a16="http://schemas.microsoft.com/office/drawing/2014/main" id="{3A83B944-8F36-4EB6-83F9-33957FCE39C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3889" t="50000" b="22222"/>
          <a:stretch/>
        </p:blipFill>
        <p:spPr>
          <a:xfrm>
            <a:off x="419100" y="34751"/>
            <a:ext cx="859536" cy="914400"/>
          </a:xfrm>
          <a:prstGeom prst="rect">
            <a:avLst/>
          </a:prstGeom>
        </p:spPr>
      </p:pic>
    </p:spTree>
    <p:extLst>
      <p:ext uri="{BB962C8B-B14F-4D97-AF65-F5344CB8AC3E}">
        <p14:creationId xmlns:p14="http://schemas.microsoft.com/office/powerpoint/2010/main" val="2389925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7" name="TextBox 9">
            <a:extLst>
              <a:ext uri="{FF2B5EF4-FFF2-40B4-BE49-F238E27FC236}">
                <a16:creationId xmlns="" xmlns:a16="http://schemas.microsoft.com/office/drawing/2014/main" id="{5BBEFDAF-1EDE-4CA9-AFA0-3C32A811D51B}"/>
              </a:ext>
            </a:extLst>
          </p:cNvPr>
          <p:cNvSpPr txBox="1"/>
          <p:nvPr userDrawn="1"/>
        </p:nvSpPr>
        <p:spPr>
          <a:xfrm>
            <a:off x="1130262" y="318826"/>
            <a:ext cx="2643452"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流感疫苗</a:t>
            </a:r>
          </a:p>
        </p:txBody>
      </p:sp>
      <p:pic>
        <p:nvPicPr>
          <p:cNvPr id="8" name="图片 7">
            <a:extLst>
              <a:ext uri="{FF2B5EF4-FFF2-40B4-BE49-F238E27FC236}">
                <a16:creationId xmlns="" xmlns:a16="http://schemas.microsoft.com/office/drawing/2014/main" id="{3A83B944-8F36-4EB6-83F9-33957FCE39C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3889" t="50000" b="22222"/>
          <a:stretch/>
        </p:blipFill>
        <p:spPr>
          <a:xfrm>
            <a:off x="419100" y="34751"/>
            <a:ext cx="859536" cy="914400"/>
          </a:xfrm>
          <a:prstGeom prst="rect">
            <a:avLst/>
          </a:prstGeom>
        </p:spPr>
      </p:pic>
    </p:spTree>
    <p:extLst>
      <p:ext uri="{BB962C8B-B14F-4D97-AF65-F5344CB8AC3E}">
        <p14:creationId xmlns:p14="http://schemas.microsoft.com/office/powerpoint/2010/main" val="12931829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7" name="TextBox 9">
            <a:extLst>
              <a:ext uri="{FF2B5EF4-FFF2-40B4-BE49-F238E27FC236}">
                <a16:creationId xmlns="" xmlns:a16="http://schemas.microsoft.com/office/drawing/2014/main" id="{5BBEFDAF-1EDE-4CA9-AFA0-3C32A811D51B}"/>
              </a:ext>
            </a:extLst>
          </p:cNvPr>
          <p:cNvSpPr txBox="1"/>
          <p:nvPr userDrawn="1"/>
        </p:nvSpPr>
        <p:spPr>
          <a:xfrm>
            <a:off x="1130262" y="318826"/>
            <a:ext cx="2643452"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流感饮食</a:t>
            </a:r>
          </a:p>
        </p:txBody>
      </p:sp>
      <p:pic>
        <p:nvPicPr>
          <p:cNvPr id="8" name="图片 7">
            <a:extLst>
              <a:ext uri="{FF2B5EF4-FFF2-40B4-BE49-F238E27FC236}">
                <a16:creationId xmlns="" xmlns:a16="http://schemas.microsoft.com/office/drawing/2014/main" id="{3A83B944-8F36-4EB6-83F9-33957FCE39C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3889" t="50000" b="22222"/>
          <a:stretch/>
        </p:blipFill>
        <p:spPr>
          <a:xfrm>
            <a:off x="419100" y="34751"/>
            <a:ext cx="859536" cy="914400"/>
          </a:xfrm>
          <a:prstGeom prst="rect">
            <a:avLst/>
          </a:prstGeom>
        </p:spPr>
      </p:pic>
    </p:spTree>
    <p:extLst>
      <p:ext uri="{BB962C8B-B14F-4D97-AF65-F5344CB8AC3E}">
        <p14:creationId xmlns:p14="http://schemas.microsoft.com/office/powerpoint/2010/main" val="2663299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4C17AF-33E6-4086-BFC1-529DD356196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491918DF-6E3E-4BFB-9F80-4530F4DF4DB0}"/>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86F10B4B-0323-446E-8438-52AFCD843692}"/>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5" name="页脚占位符 4">
            <a:extLst>
              <a:ext uri="{FF2B5EF4-FFF2-40B4-BE49-F238E27FC236}">
                <a16:creationId xmlns="" xmlns:a16="http://schemas.microsoft.com/office/drawing/2014/main" id="{80B85BD5-39A4-4C9B-AAB3-3949F9AF986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F57E44BC-AA98-4080-A650-8A087EA88B4C}"/>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39717334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D898B1C-B097-4B17-A536-7C319257719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96087BE-CD9C-4014-8447-F7B03A456BCB}"/>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1C01662-E808-4CE2-9131-92FC61A44F60}"/>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35BC2007-5AA3-49D0-B627-79E375B9C006}"/>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6" name="页脚占位符 5">
            <a:extLst>
              <a:ext uri="{FF2B5EF4-FFF2-40B4-BE49-F238E27FC236}">
                <a16:creationId xmlns="" xmlns:a16="http://schemas.microsoft.com/office/drawing/2014/main" id="{FEEB48D7-FB11-4D9E-BF80-040BEA9159A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5D4CA9D3-67D2-4696-A606-4AEDEAD5FA01}"/>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4173201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3FAE303-EBBE-4A3B-9D99-8C56854F8D1D}"/>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F37EA61-9BDD-4FE4-8E37-78AA1A027DD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57485648-632F-4DA1-8BA7-606700443E4F}"/>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657F5E5-8285-4DDB-B993-FEDDDE5A7B64}"/>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D4A06F2E-CF52-43C4-8DAA-49E80317855D}"/>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3B054595-97F6-4F16-A540-0A301E487576}"/>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8" name="页脚占位符 7">
            <a:extLst>
              <a:ext uri="{FF2B5EF4-FFF2-40B4-BE49-F238E27FC236}">
                <a16:creationId xmlns="" xmlns:a16="http://schemas.microsoft.com/office/drawing/2014/main" id="{5A071427-A5E6-4BA2-B86E-68C1D23505E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CEF187C4-80F8-45FF-AEE3-5E3FA7092059}"/>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1594967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43222D2-8A25-4A25-BA11-527A88E283B7}"/>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579F97B4-F350-443F-8FEB-DD559D675952}"/>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4" name="页脚占位符 3">
            <a:extLst>
              <a:ext uri="{FF2B5EF4-FFF2-40B4-BE49-F238E27FC236}">
                <a16:creationId xmlns="" xmlns:a16="http://schemas.microsoft.com/office/drawing/2014/main" id="{57DD53F8-F740-4A4C-9CF4-2E6209DEAEE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79E9A24F-E0A0-411B-9C4D-5FA166FC3FB6}"/>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31254054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B576100B-3BD3-40A4-80B7-93FF9979B710}"/>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3" name="页脚占位符 2">
            <a:extLst>
              <a:ext uri="{FF2B5EF4-FFF2-40B4-BE49-F238E27FC236}">
                <a16:creationId xmlns="" xmlns:a16="http://schemas.microsoft.com/office/drawing/2014/main" id="{623BB031-DDAE-453C-A72E-ADBEAB5653A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BCE58819-6683-47C8-8DD8-7D6930B8BC51}"/>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3631831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BB0014-02EC-4EBA-B168-0F32E43B65E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AE4A73F4-D739-468C-886F-ECA1F85E4A1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0A7646C9-CA51-4790-AC2F-AF67FB11F6C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4A60498-5D8B-4B33-BDAD-C73584C61487}"/>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6" name="页脚占位符 5">
            <a:extLst>
              <a:ext uri="{FF2B5EF4-FFF2-40B4-BE49-F238E27FC236}">
                <a16:creationId xmlns="" xmlns:a16="http://schemas.microsoft.com/office/drawing/2014/main" id="{6094E208-62EB-4220-A93D-700C99A6FE7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842DB1D7-1010-4210-8D6A-620E67BBDB56}"/>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3103650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E90EC62-E232-4925-AC18-038BB971B0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B3C9B6B-DE37-42EE-8602-FE35EFA1870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9A45583-8F4C-4DF1-9C62-A7EC562CAEB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300C4F4-7601-4B8C-B1B8-78B6B4A2BF4C}"/>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6" name="页脚占位符 5">
            <a:extLst>
              <a:ext uri="{FF2B5EF4-FFF2-40B4-BE49-F238E27FC236}">
                <a16:creationId xmlns="" xmlns:a16="http://schemas.microsoft.com/office/drawing/2014/main" id="{24AB37A4-CEE6-4865-8760-1284B516355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99561641-2E70-4BAF-9A9C-B36F90C0585A}"/>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31593666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CCD8005-AFCE-498B-8725-0594CDE0F4B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AC9DD9F-C320-4E82-A922-37ECF3E38BE7}"/>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810DA7B-3D48-4B54-8A00-6FE5FE7DDE4A}"/>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5" name="页脚占位符 4">
            <a:extLst>
              <a:ext uri="{FF2B5EF4-FFF2-40B4-BE49-F238E27FC236}">
                <a16:creationId xmlns="" xmlns:a16="http://schemas.microsoft.com/office/drawing/2014/main" id="{C56FF659-4CD7-49E5-811B-CA454A34593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5A94834B-B3CF-456D-81A6-761D8EDA384E}"/>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16537135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FDBF144-3F88-43DE-AD11-727D294EEB16}"/>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E2A4433-E4A4-4AA5-A24A-E61A20326466}"/>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CDE3FE8-EF64-4049-8FB8-B9AA2D0BC34B}"/>
              </a:ext>
            </a:extLst>
          </p:cNvPr>
          <p:cNvSpPr>
            <a:spLocks noGrp="1"/>
          </p:cNvSpPr>
          <p:nvPr>
            <p:ph type="dt" sz="half" idx="10"/>
          </p:nvPr>
        </p:nvSpPr>
        <p:spPr>
          <a:xfrm>
            <a:off x="838200" y="6356350"/>
            <a:ext cx="2743200" cy="365125"/>
          </a:xfrm>
          <a:prstGeom prst="rect">
            <a:avLst/>
          </a:prstGeom>
        </p:spPr>
        <p:txBody>
          <a:bodyPr/>
          <a:lstStyle/>
          <a:p>
            <a:fld id="{A0941960-1017-41F6-94B0-7D2C971997BB}" type="datetimeFigureOut">
              <a:rPr lang="zh-CN" altLang="en-US" smtClean="0"/>
              <a:t>2020/9/8</a:t>
            </a:fld>
            <a:endParaRPr lang="zh-CN" altLang="en-US"/>
          </a:p>
        </p:txBody>
      </p:sp>
      <p:sp>
        <p:nvSpPr>
          <p:cNvPr id="5" name="页脚占位符 4">
            <a:extLst>
              <a:ext uri="{FF2B5EF4-FFF2-40B4-BE49-F238E27FC236}">
                <a16:creationId xmlns="" xmlns:a16="http://schemas.microsoft.com/office/drawing/2014/main" id="{D445D233-9136-4432-A59D-4AF988F98E7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1A5F9DE8-ACB4-4DA6-AA2E-93EB5CC84902}"/>
              </a:ext>
            </a:extLst>
          </p:cNvPr>
          <p:cNvSpPr>
            <a:spLocks noGrp="1"/>
          </p:cNvSpPr>
          <p:nvPr>
            <p:ph type="sldNum" sz="quarter" idx="12"/>
          </p:nvPr>
        </p:nvSpPr>
        <p:spPr>
          <a:xfrm>
            <a:off x="8610600" y="6356350"/>
            <a:ext cx="2743200" cy="365125"/>
          </a:xfrm>
          <a:prstGeom prst="rect">
            <a:avLst/>
          </a:prstGeom>
        </p:spPr>
        <p:txBody>
          <a:bodyPr/>
          <a:lstStyle/>
          <a:p>
            <a:fld id="{0903CF65-C9D9-4A39-93D0-476FDCE39E71}" type="slidenum">
              <a:rPr lang="zh-CN" altLang="en-US" smtClean="0"/>
              <a:t>‹#›</a:t>
            </a:fld>
            <a:endParaRPr lang="zh-CN" altLang="en-US"/>
          </a:p>
        </p:txBody>
      </p:sp>
    </p:spTree>
    <p:extLst>
      <p:ext uri="{BB962C8B-B14F-4D97-AF65-F5344CB8AC3E}">
        <p14:creationId xmlns:p14="http://schemas.microsoft.com/office/powerpoint/2010/main" val="5636081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70430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6449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2198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2703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98602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04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9846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34185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52199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006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349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3E6488BE-7684-4DF9-AD32-859DAADD8247}" type="datetimeFigureOut">
              <a:rPr lang="zh-CN" altLang="en-US" smtClean="0"/>
              <a:t>2020/9/8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09094DD-5C70-4420-B3A6-6A7E177314E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组合 6"/>
          <p:cNvGrpSpPr/>
          <p:nvPr userDrawn="1"/>
        </p:nvGrpSpPr>
        <p:grpSpPr>
          <a:xfrm>
            <a:off x="0" y="-21842"/>
            <a:ext cx="12192000" cy="6901684"/>
            <a:chOff x="0" y="0"/>
            <a:chExt cx="12192000" cy="6901684"/>
          </a:xfrm>
        </p:grpSpPr>
        <p:sp>
          <p:nvSpPr>
            <p:cNvPr id="8" name="矩形 7"/>
            <p:cNvSpPr/>
            <p:nvPr userDrawn="1"/>
          </p:nvSpPr>
          <p:spPr>
            <a:xfrm>
              <a:off x="0" y="0"/>
              <a:ext cx="12192000" cy="6901684"/>
            </a:xfrm>
            <a:prstGeom prst="rect">
              <a:avLst/>
            </a:prstGeom>
            <a:solidFill>
              <a:srgbClr val="39A0C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a:xfrm>
              <a:off x="0" y="0"/>
              <a:ext cx="12192000" cy="6901684"/>
            </a:xfrm>
            <a:custGeom>
              <a:avLst/>
              <a:gdLst>
                <a:gd name="connsiteX0" fmla="*/ 0 w 12192000"/>
                <a:gd name="connsiteY0" fmla="*/ 0 h 6901684"/>
                <a:gd name="connsiteX1" fmla="*/ 12192000 w 12192000"/>
                <a:gd name="connsiteY1" fmla="*/ 0 h 6901684"/>
                <a:gd name="connsiteX2" fmla="*/ 12192000 w 12192000"/>
                <a:gd name="connsiteY2" fmla="*/ 6901684 h 6901684"/>
                <a:gd name="connsiteX3" fmla="*/ 0 w 12192000"/>
                <a:gd name="connsiteY3" fmla="*/ 6901684 h 6901684"/>
              </a:gdLst>
              <a:ahLst/>
              <a:cxnLst>
                <a:cxn ang="0">
                  <a:pos x="connsiteX0" y="connsiteY0"/>
                </a:cxn>
                <a:cxn ang="0">
                  <a:pos x="connsiteX1" y="connsiteY1"/>
                </a:cxn>
                <a:cxn ang="0">
                  <a:pos x="connsiteX2" y="connsiteY2"/>
                </a:cxn>
                <a:cxn ang="0">
                  <a:pos x="connsiteX3" y="connsiteY3"/>
                </a:cxn>
              </a:cxnLst>
              <a:rect l="l" t="t" r="r" b="b"/>
              <a:pathLst>
                <a:path w="12192000" h="6901684">
                  <a:moveTo>
                    <a:pt x="0" y="0"/>
                  </a:moveTo>
                  <a:lnTo>
                    <a:pt x="12192000" y="0"/>
                  </a:lnTo>
                  <a:lnTo>
                    <a:pt x="12192000" y="6901684"/>
                  </a:lnTo>
                  <a:lnTo>
                    <a:pt x="0" y="6901684"/>
                  </a:lnTo>
                  <a:close/>
                </a:path>
              </a:pathLst>
            </a:custGeom>
          </p:spPr>
        </p:pic>
        <p:sp>
          <p:nvSpPr>
            <p:cNvPr id="10" name="矩形 9"/>
            <p:cNvSpPr/>
            <p:nvPr userDrawn="1"/>
          </p:nvSpPr>
          <p:spPr>
            <a:xfrm>
              <a:off x="0" y="0"/>
              <a:ext cx="12192000" cy="6901684"/>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 xmlns:a16="http://schemas.microsoft.com/office/drawing/2014/main" id="{B3CA6C31-06C7-4CE3-B952-9A5BAA03D720}"/>
              </a:ext>
            </a:extLst>
          </p:cNvPr>
          <p:cNvSpPr/>
          <p:nvPr userDrawn="1"/>
        </p:nvSpPr>
        <p:spPr>
          <a:xfrm>
            <a:off x="0" y="-21842"/>
            <a:ext cx="12192000" cy="687984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 xmlns:a16="http://schemas.microsoft.com/office/drawing/2014/main" id="{AAF1B2B9-256A-4B09-A0A5-174222FE7A32}"/>
              </a:ext>
            </a:extLst>
          </p:cNvPr>
          <p:cNvSpPr/>
          <p:nvPr userDrawn="1"/>
        </p:nvSpPr>
        <p:spPr>
          <a:xfrm>
            <a:off x="-1016981" y="-539949"/>
            <a:ext cx="14225962" cy="7513439"/>
          </a:xfrm>
          <a:prstGeom prst="ellipse">
            <a:avLst/>
          </a:prstGeom>
          <a:solidFill>
            <a:srgbClr val="386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a:extLst>
              <a:ext uri="{FF2B5EF4-FFF2-40B4-BE49-F238E27FC236}">
                <a16:creationId xmlns="" xmlns:a16="http://schemas.microsoft.com/office/drawing/2014/main" id="{B7ED0C60-1BC7-4099-A612-858E5E0A3151}"/>
              </a:ext>
            </a:extLst>
          </p:cNvPr>
          <p:cNvSpPr/>
          <p:nvPr userDrawn="1"/>
        </p:nvSpPr>
        <p:spPr>
          <a:xfrm>
            <a:off x="-1016981" y="-2324100"/>
            <a:ext cx="14225962" cy="84218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9097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74"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36228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3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a:extLst>
              <a:ext uri="{FF2B5EF4-FFF2-40B4-BE49-F238E27FC236}">
                <a16:creationId xmlns="" xmlns:a16="http://schemas.microsoft.com/office/drawing/2014/main" id="{9137CAEF-F88B-4A7E-8DD7-E05F0BC93974}"/>
              </a:ext>
            </a:extLst>
          </p:cNvPr>
          <p:cNvSpPr/>
          <p:nvPr/>
        </p:nvSpPr>
        <p:spPr>
          <a:xfrm>
            <a:off x="-1016981" y="-589935"/>
            <a:ext cx="14225962" cy="7563425"/>
          </a:xfrm>
          <a:prstGeom prst="ellipse">
            <a:avLst/>
          </a:prstGeom>
          <a:solidFill>
            <a:srgbClr val="386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椭圆 35">
            <a:extLst>
              <a:ext uri="{FF2B5EF4-FFF2-40B4-BE49-F238E27FC236}">
                <a16:creationId xmlns="" xmlns:a16="http://schemas.microsoft.com/office/drawing/2014/main" id="{54BDEDB6-4FD9-44C8-A80D-8DF8F21BC6DE}"/>
              </a:ext>
            </a:extLst>
          </p:cNvPr>
          <p:cNvSpPr/>
          <p:nvPr/>
        </p:nvSpPr>
        <p:spPr>
          <a:xfrm>
            <a:off x="-1016981" y="-2324100"/>
            <a:ext cx="14225962" cy="87529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a:extLst>
              <a:ext uri="{FF2B5EF4-FFF2-40B4-BE49-F238E27FC236}">
                <a16:creationId xmlns="" xmlns:a16="http://schemas.microsoft.com/office/drawing/2014/main" id="{4DCB823B-5C7D-4128-B4C7-688A0CE4F944}"/>
              </a:ext>
            </a:extLst>
          </p:cNvPr>
          <p:cNvSpPr txBox="1"/>
          <p:nvPr/>
        </p:nvSpPr>
        <p:spPr>
          <a:xfrm>
            <a:off x="-1954073" y="1369040"/>
            <a:ext cx="7734300" cy="1107996"/>
          </a:xfrm>
          <a:prstGeom prst="rect">
            <a:avLst/>
          </a:prstGeom>
          <a:noFill/>
        </p:spPr>
        <p:txBody>
          <a:bodyPr wrap="square" rtlCol="0">
            <a:spAutoFit/>
          </a:bodyPr>
          <a:lstStyle/>
          <a:p>
            <a:pPr algn="r"/>
            <a:r>
              <a:rPr lang="zh-CN" altLang="en-US" sz="6600" dirty="0">
                <a:solidFill>
                  <a:srgbClr val="FF4F4F"/>
                </a:solidFill>
                <a:cs typeface="+mn-ea"/>
                <a:sym typeface="+mn-lt"/>
              </a:rPr>
              <a:t>流感预防</a:t>
            </a:r>
          </a:p>
        </p:txBody>
      </p:sp>
      <p:sp>
        <p:nvSpPr>
          <p:cNvPr id="67" name="文本框 66">
            <a:extLst>
              <a:ext uri="{FF2B5EF4-FFF2-40B4-BE49-F238E27FC236}">
                <a16:creationId xmlns="" xmlns:a16="http://schemas.microsoft.com/office/drawing/2014/main" id="{0629792A-C03D-4663-8D09-D582576727DC}"/>
              </a:ext>
            </a:extLst>
          </p:cNvPr>
          <p:cNvSpPr txBox="1"/>
          <p:nvPr/>
        </p:nvSpPr>
        <p:spPr>
          <a:xfrm>
            <a:off x="-1954073" y="2617787"/>
            <a:ext cx="7734300" cy="923330"/>
          </a:xfrm>
          <a:prstGeom prst="rect">
            <a:avLst/>
          </a:prstGeom>
          <a:noFill/>
        </p:spPr>
        <p:txBody>
          <a:bodyPr wrap="square" rtlCol="0">
            <a:spAutoFit/>
          </a:bodyPr>
          <a:lstStyle/>
          <a:p>
            <a:pPr algn="r"/>
            <a:r>
              <a:rPr lang="zh-CN" altLang="en-US" sz="5400" dirty="0">
                <a:solidFill>
                  <a:srgbClr val="0A5688"/>
                </a:solidFill>
                <a:cs typeface="+mn-ea"/>
                <a:sym typeface="+mn-lt"/>
              </a:rPr>
              <a:t>流感预防与护理</a:t>
            </a:r>
          </a:p>
        </p:txBody>
      </p:sp>
      <p:sp>
        <p:nvSpPr>
          <p:cNvPr id="68" name="矩形 67">
            <a:extLst>
              <a:ext uri="{FF2B5EF4-FFF2-40B4-BE49-F238E27FC236}">
                <a16:creationId xmlns="" xmlns:a16="http://schemas.microsoft.com/office/drawing/2014/main" id="{E17E61D5-2265-4762-BAB8-0E95B4FEB740}"/>
              </a:ext>
            </a:extLst>
          </p:cNvPr>
          <p:cNvSpPr/>
          <p:nvPr/>
        </p:nvSpPr>
        <p:spPr>
          <a:xfrm>
            <a:off x="729878" y="3752398"/>
            <a:ext cx="4981626" cy="561692"/>
          </a:xfrm>
          <a:prstGeom prst="rect">
            <a:avLst/>
          </a:prstGeom>
        </p:spPr>
        <p:txBody>
          <a:bodyPr wrap="square" lIns="68580" tIns="34290" rIns="68580" bIns="34290">
            <a:spAutoFit/>
          </a:bodyPr>
          <a:lstStyle/>
          <a:p>
            <a:pPr algn="r"/>
            <a:r>
              <a:rPr lang="en-US" altLang="zh-CN" sz="1600" dirty="0">
                <a:solidFill>
                  <a:schemeClr val="bg1">
                    <a:lumMod val="65000"/>
                  </a:schemeClr>
                </a:solidFill>
                <a:cs typeface="+mn-ea"/>
                <a:sym typeface="+mn-lt"/>
              </a:rPr>
              <a:t>PREVENTION AND NURSING OF INFLUENZA</a:t>
            </a:r>
            <a:endParaRPr lang="zh-CN" altLang="en-US" sz="1600" dirty="0">
              <a:solidFill>
                <a:schemeClr val="bg1">
                  <a:lumMod val="65000"/>
                </a:schemeClr>
              </a:solidFill>
              <a:cs typeface="+mn-ea"/>
              <a:sym typeface="+mn-lt"/>
            </a:endParaRPr>
          </a:p>
        </p:txBody>
      </p:sp>
      <p:sp>
        <p:nvSpPr>
          <p:cNvPr id="69" name="矩形 68">
            <a:extLst>
              <a:ext uri="{FF2B5EF4-FFF2-40B4-BE49-F238E27FC236}">
                <a16:creationId xmlns="" xmlns:a16="http://schemas.microsoft.com/office/drawing/2014/main" id="{DD2A4DF5-FCE2-40B1-96BC-09CCD7AE5025}"/>
              </a:ext>
            </a:extLst>
          </p:cNvPr>
          <p:cNvSpPr/>
          <p:nvPr/>
        </p:nvSpPr>
        <p:spPr>
          <a:xfrm>
            <a:off x="2337687" y="572620"/>
            <a:ext cx="7419581" cy="253916"/>
          </a:xfrm>
          <a:prstGeom prst="rect">
            <a:avLst/>
          </a:prstGeom>
        </p:spPr>
        <p:txBody>
          <a:bodyPr wrap="square" lIns="68580" tIns="34290" rIns="68580" bIns="34290">
            <a:spAutoFit/>
          </a:bodyPr>
          <a:lstStyle/>
          <a:p>
            <a:pPr algn="dist"/>
            <a:r>
              <a:rPr lang="en-US" altLang="zh-CN" sz="1200" dirty="0">
                <a:solidFill>
                  <a:schemeClr val="bg1">
                    <a:lumMod val="65000"/>
                  </a:schemeClr>
                </a:solidFill>
                <a:cs typeface="+mn-ea"/>
                <a:sym typeface="+mn-lt"/>
              </a:rPr>
              <a:t>PREVENTION AND NURSING OF INFLUENZA</a:t>
            </a:r>
            <a:endParaRPr lang="zh-CN" altLang="en-US" sz="1200" dirty="0">
              <a:solidFill>
                <a:schemeClr val="bg1">
                  <a:lumMod val="65000"/>
                </a:schemeClr>
              </a:solidFill>
              <a:cs typeface="+mn-ea"/>
              <a:sym typeface="+mn-lt"/>
            </a:endParaRPr>
          </a:p>
        </p:txBody>
      </p:sp>
      <p:pic>
        <p:nvPicPr>
          <p:cNvPr id="72" name="图片 71">
            <a:extLst>
              <a:ext uri="{FF2B5EF4-FFF2-40B4-BE49-F238E27FC236}">
                <a16:creationId xmlns="" xmlns:a16="http://schemas.microsoft.com/office/drawing/2014/main" id="{360C9CE0-FDE0-4218-B4BF-1C78664D88E3}"/>
              </a:ext>
            </a:extLst>
          </p:cNvPr>
          <p:cNvPicPr>
            <a:picLocks noChangeAspect="1"/>
          </p:cNvPicPr>
          <p:nvPr/>
        </p:nvPicPr>
        <p:blipFill rotWithShape="1">
          <a:blip r:embed="rId3">
            <a:extLst>
              <a:ext uri="{28A0092B-C50C-407E-A947-70E740481C1C}">
                <a14:useLocalDpi xmlns:a14="http://schemas.microsoft.com/office/drawing/2010/main" val="0"/>
              </a:ext>
            </a:extLst>
          </a:blip>
          <a:srcRect l="23546" t="2945" r="61694" b="74813"/>
          <a:stretch/>
        </p:blipFill>
        <p:spPr>
          <a:xfrm>
            <a:off x="4739863" y="4632905"/>
            <a:ext cx="947704" cy="1107996"/>
          </a:xfrm>
          <a:prstGeom prst="rect">
            <a:avLst/>
          </a:prstGeom>
          <a:effectLst>
            <a:outerShdw blurRad="63500" sx="102000" sy="102000" algn="ctr" rotWithShape="0">
              <a:prstClr val="black">
                <a:alpha val="20000"/>
              </a:prstClr>
            </a:outerShdw>
          </a:effectLst>
        </p:spPr>
      </p:pic>
      <p:pic>
        <p:nvPicPr>
          <p:cNvPr id="21" name="图片 20">
            <a:extLst>
              <a:ext uri="{FF2B5EF4-FFF2-40B4-BE49-F238E27FC236}">
                <a16:creationId xmlns="" xmlns:a16="http://schemas.microsoft.com/office/drawing/2014/main" id="{24B30D04-1EB0-4DF2-9E45-CD0DA6E0F82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116200" y="429149"/>
            <a:ext cx="6382506" cy="6382506"/>
          </a:xfrm>
          <a:prstGeom prst="rect">
            <a:avLst/>
          </a:prstGeom>
          <a:effectLst>
            <a:outerShdw blurRad="63500" sx="102000" sy="102000" algn="ctr" rotWithShape="0">
              <a:prstClr val="black">
                <a:alpha val="20000"/>
              </a:prstClr>
            </a:outerShdw>
          </a:effectLst>
        </p:spPr>
      </p:pic>
      <p:sp>
        <p:nvSpPr>
          <p:cNvPr id="11" name="矩形 10">
            <a:extLst>
              <a:ext uri="{FF2B5EF4-FFF2-40B4-BE49-F238E27FC236}">
                <a16:creationId xmlns="" xmlns:a16="http://schemas.microsoft.com/office/drawing/2014/main" id="{3EF14946-5FED-40A9-A613-1D687DD3C666}"/>
              </a:ext>
            </a:extLst>
          </p:cNvPr>
          <p:cNvSpPr/>
          <p:nvPr/>
        </p:nvSpPr>
        <p:spPr>
          <a:xfrm>
            <a:off x="-263551" y="4911054"/>
            <a:ext cx="4981626" cy="346249"/>
          </a:xfrm>
          <a:prstGeom prst="rect">
            <a:avLst/>
          </a:prstGeom>
        </p:spPr>
        <p:txBody>
          <a:bodyPr wrap="square" lIns="68580" tIns="34290" rIns="68580" bIns="34290">
            <a:spAutoFit/>
          </a:bodyPr>
          <a:lstStyle/>
          <a:p>
            <a:pPr algn="r"/>
            <a:r>
              <a:rPr lang="zh-CN" altLang="en-US" dirty="0">
                <a:solidFill>
                  <a:srgbClr val="FF4F4F"/>
                </a:solidFill>
                <a:cs typeface="+mn-ea"/>
                <a:sym typeface="+mn-lt"/>
              </a:rPr>
              <a:t>汇报人</a:t>
            </a:r>
            <a:r>
              <a:rPr lang="zh-CN" altLang="en-US" dirty="0" smtClean="0">
                <a:solidFill>
                  <a:srgbClr val="FF4F4F"/>
                </a:solidFill>
                <a:cs typeface="+mn-ea"/>
                <a:sym typeface="+mn-lt"/>
              </a:rPr>
              <a:t>：</a:t>
            </a:r>
            <a:r>
              <a:rPr lang="zh-CN" altLang="en-US" dirty="0">
                <a:solidFill>
                  <a:srgbClr val="FF4F4F"/>
                </a:solidFill>
                <a:cs typeface="+mn-ea"/>
                <a:sym typeface="+mn-lt"/>
              </a:rPr>
              <a:t>优</a:t>
            </a:r>
            <a:r>
              <a:rPr lang="zh-CN" altLang="en-US" dirty="0" smtClean="0">
                <a:solidFill>
                  <a:srgbClr val="FF4F4F"/>
                </a:solidFill>
                <a:cs typeface="+mn-ea"/>
                <a:sym typeface="+mn-lt"/>
              </a:rPr>
              <a:t>品</a:t>
            </a:r>
            <a:r>
              <a:rPr lang="en-US" altLang="zh-CN" dirty="0" smtClean="0">
                <a:solidFill>
                  <a:srgbClr val="FF4F4F"/>
                </a:solidFill>
                <a:cs typeface="+mn-ea"/>
                <a:sym typeface="+mn-lt"/>
              </a:rPr>
              <a:t>PPT</a:t>
            </a:r>
            <a:endParaRPr lang="zh-CN" altLang="en-US" dirty="0">
              <a:solidFill>
                <a:srgbClr val="FF4F4F"/>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fade">
                                      <p:cBhvr>
                                        <p:cTn id="12" dur="1000"/>
                                        <p:tgtEl>
                                          <p:spTgt spid="67"/>
                                        </p:tgtEl>
                                      </p:cBhvr>
                                    </p:animEffect>
                                    <p:anim calcmode="lin" valueType="num">
                                      <p:cBhvr>
                                        <p:cTn id="13" dur="1000" fill="hold"/>
                                        <p:tgtEl>
                                          <p:spTgt spid="67"/>
                                        </p:tgtEl>
                                        <p:attrNameLst>
                                          <p:attrName>ppt_x</p:attrName>
                                        </p:attrNameLst>
                                      </p:cBhvr>
                                      <p:tavLst>
                                        <p:tav tm="0">
                                          <p:val>
                                            <p:strVal val="#ppt_x"/>
                                          </p:val>
                                        </p:tav>
                                        <p:tav tm="100000">
                                          <p:val>
                                            <p:strVal val="#ppt_x"/>
                                          </p:val>
                                        </p:tav>
                                      </p:tavLst>
                                    </p:anim>
                                    <p:anim calcmode="lin" valueType="num">
                                      <p:cBhvr>
                                        <p:cTn id="1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grpId="0" nodeType="click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barn(outVertic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wipe(left)">
                                      <p:cBhvr>
                                        <p:cTn id="31" dur="500"/>
                                        <p:tgtEl>
                                          <p:spTgt spid="69"/>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1000"/>
                                        <p:tgtEl>
                                          <p:spTgt spid="72"/>
                                        </p:tgtEl>
                                      </p:cBhvr>
                                    </p:animEffect>
                                    <p:anim calcmode="lin" valueType="num">
                                      <p:cBhvr>
                                        <p:cTn id="37" dur="1000" fill="hold"/>
                                        <p:tgtEl>
                                          <p:spTgt spid="72"/>
                                        </p:tgtEl>
                                        <p:attrNameLst>
                                          <p:attrName>ppt_x</p:attrName>
                                        </p:attrNameLst>
                                      </p:cBhvr>
                                      <p:tavLst>
                                        <p:tav tm="0">
                                          <p:val>
                                            <p:strVal val="#ppt_x"/>
                                          </p:val>
                                        </p:tav>
                                        <p:tav tm="100000">
                                          <p:val>
                                            <p:strVal val="#ppt_x"/>
                                          </p:val>
                                        </p:tav>
                                      </p:tavLst>
                                    </p:anim>
                                    <p:anim calcmode="lin" valueType="num">
                                      <p:cBhvr>
                                        <p:cTn id="38"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2" presetClass="emph" presetSubtype="0" fill="hold" nodeType="clickEffect">
                                  <p:stCondLst>
                                    <p:cond delay="0"/>
                                  </p:stCondLst>
                                  <p:childTnLst>
                                    <p:animRot by="120000">
                                      <p:cBhvr>
                                        <p:cTn id="42" dur="100" fill="hold">
                                          <p:stCondLst>
                                            <p:cond delay="0"/>
                                          </p:stCondLst>
                                        </p:cTn>
                                        <p:tgtEl>
                                          <p:spTgt spid="72"/>
                                        </p:tgtEl>
                                        <p:attrNameLst>
                                          <p:attrName>r</p:attrName>
                                        </p:attrNameLst>
                                      </p:cBhvr>
                                    </p:animRot>
                                    <p:animRot by="-240000">
                                      <p:cBhvr>
                                        <p:cTn id="43" dur="200" fill="hold">
                                          <p:stCondLst>
                                            <p:cond delay="200"/>
                                          </p:stCondLst>
                                        </p:cTn>
                                        <p:tgtEl>
                                          <p:spTgt spid="72"/>
                                        </p:tgtEl>
                                        <p:attrNameLst>
                                          <p:attrName>r</p:attrName>
                                        </p:attrNameLst>
                                      </p:cBhvr>
                                    </p:animRot>
                                    <p:animRot by="240000">
                                      <p:cBhvr>
                                        <p:cTn id="44" dur="200" fill="hold">
                                          <p:stCondLst>
                                            <p:cond delay="400"/>
                                          </p:stCondLst>
                                        </p:cTn>
                                        <p:tgtEl>
                                          <p:spTgt spid="72"/>
                                        </p:tgtEl>
                                        <p:attrNameLst>
                                          <p:attrName>r</p:attrName>
                                        </p:attrNameLst>
                                      </p:cBhvr>
                                    </p:animRot>
                                    <p:animRot by="-240000">
                                      <p:cBhvr>
                                        <p:cTn id="45" dur="200" fill="hold">
                                          <p:stCondLst>
                                            <p:cond delay="600"/>
                                          </p:stCondLst>
                                        </p:cTn>
                                        <p:tgtEl>
                                          <p:spTgt spid="72"/>
                                        </p:tgtEl>
                                        <p:attrNameLst>
                                          <p:attrName>r</p:attrName>
                                        </p:attrNameLst>
                                      </p:cBhvr>
                                    </p:animRot>
                                    <p:animRot by="120000">
                                      <p:cBhvr>
                                        <p:cTn id="46" dur="200" fill="hold">
                                          <p:stCondLst>
                                            <p:cond delay="800"/>
                                          </p:stCondLst>
                                        </p:cTn>
                                        <p:tgtEl>
                                          <p:spTgt spid="72"/>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16" presetClass="entr" presetSubtype="37"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barn(outVertical)">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7" grpId="0"/>
      <p:bldP spid="68" grpId="0"/>
      <p:bldP spid="69"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49079" y="752864"/>
            <a:ext cx="5982306" cy="5982306"/>
          </a:xfrm>
          <a:custGeom>
            <a:avLst/>
            <a:gdLst>
              <a:gd name="connsiteX0" fmla="*/ 0 w 3746028"/>
              <a:gd name="connsiteY0" fmla="*/ 0 h 1816318"/>
              <a:gd name="connsiteX1" fmla="*/ 3746028 w 3746028"/>
              <a:gd name="connsiteY1" fmla="*/ 0 h 1816318"/>
              <a:gd name="connsiteX2" fmla="*/ 3746028 w 3746028"/>
              <a:gd name="connsiteY2" fmla="*/ 1816318 h 1816318"/>
              <a:gd name="connsiteX3" fmla="*/ 0 w 3746028"/>
              <a:gd name="connsiteY3" fmla="*/ 1816318 h 1816318"/>
            </a:gdLst>
            <a:ahLst/>
            <a:cxnLst>
              <a:cxn ang="0">
                <a:pos x="connsiteX0" y="connsiteY0"/>
              </a:cxn>
              <a:cxn ang="0">
                <a:pos x="connsiteX1" y="connsiteY1"/>
              </a:cxn>
              <a:cxn ang="0">
                <a:pos x="connsiteX2" y="connsiteY2"/>
              </a:cxn>
              <a:cxn ang="0">
                <a:pos x="connsiteX3" y="connsiteY3"/>
              </a:cxn>
            </a:cxnLst>
            <a:rect l="l" t="t" r="r" b="b"/>
            <a:pathLst>
              <a:path w="3746028" h="1816318">
                <a:moveTo>
                  <a:pt x="0" y="0"/>
                </a:moveTo>
                <a:lnTo>
                  <a:pt x="3746028" y="0"/>
                </a:lnTo>
                <a:lnTo>
                  <a:pt x="3746028" y="1816318"/>
                </a:lnTo>
                <a:lnTo>
                  <a:pt x="0" y="1816318"/>
                </a:lnTo>
                <a:close/>
              </a:path>
            </a:pathLst>
          </a:custGeom>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cxnSp>
        <p:nvCxnSpPr>
          <p:cNvPr id="60" name="直接连接符 59"/>
          <p:cNvCxnSpPr/>
          <p:nvPr/>
        </p:nvCxnSpPr>
        <p:spPr>
          <a:xfrm>
            <a:off x="833941" y="1642127"/>
            <a:ext cx="4234113" cy="0"/>
          </a:xfrm>
          <a:prstGeom prst="line">
            <a:avLst/>
          </a:prstGeom>
          <a:ln w="19050">
            <a:solidFill>
              <a:srgbClr val="0A5688"/>
            </a:solidFill>
          </a:ln>
        </p:spPr>
        <p:style>
          <a:lnRef idx="1">
            <a:schemeClr val="accent1"/>
          </a:lnRef>
          <a:fillRef idx="0">
            <a:schemeClr val="accent1"/>
          </a:fillRef>
          <a:effectRef idx="0">
            <a:schemeClr val="accent1"/>
          </a:effectRef>
          <a:fontRef idx="minor">
            <a:schemeClr val="tx1"/>
          </a:fontRef>
        </p:style>
      </p:cxnSp>
      <p:sp>
        <p:nvSpPr>
          <p:cNvPr id="61" name="TextBox 12"/>
          <p:cNvSpPr txBox="1"/>
          <p:nvPr/>
        </p:nvSpPr>
        <p:spPr>
          <a:xfrm>
            <a:off x="1065368" y="2238199"/>
            <a:ext cx="4002686" cy="2653034"/>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600" dirty="0">
                <a:solidFill>
                  <a:schemeClr val="tx1">
                    <a:lumMod val="65000"/>
                    <a:lumOff val="35000"/>
                  </a:schemeClr>
                </a:solidFill>
                <a:cs typeface="+mn-ea"/>
                <a:sym typeface="+mn-lt"/>
              </a:rPr>
              <a:t>最常见，以发热、全身中毒症状为主。</a:t>
            </a:r>
            <a:endParaRPr lang="en-US" altLang="zh-CN" sz="1600" dirty="0">
              <a:solidFill>
                <a:schemeClr val="tx1">
                  <a:lumMod val="65000"/>
                  <a:lumOff val="35000"/>
                </a:schemeClr>
              </a:solidFill>
              <a:cs typeface="+mn-ea"/>
              <a:sym typeface="+mn-lt"/>
            </a:endParaRPr>
          </a:p>
          <a:p>
            <a:pPr marL="285750" indent="-285750">
              <a:lnSpc>
                <a:spcPct val="130000"/>
              </a:lnSpc>
              <a:buFont typeface="Wingdings" panose="05000000000000000000" pitchFamily="2" charset="2"/>
              <a:buChar char="l"/>
            </a:pPr>
            <a:r>
              <a:rPr lang="zh-CN" altLang="en-US" sz="1600" dirty="0">
                <a:solidFill>
                  <a:schemeClr val="tx1">
                    <a:lumMod val="65000"/>
                    <a:lumOff val="35000"/>
                  </a:schemeClr>
                </a:solidFill>
                <a:cs typeface="+mn-ea"/>
                <a:sym typeface="+mn-lt"/>
              </a:rPr>
              <a:t>高热39～40℃，持续4-7d；</a:t>
            </a:r>
            <a:endParaRPr lang="en-US" altLang="zh-CN" sz="1600" dirty="0">
              <a:solidFill>
                <a:schemeClr val="tx1">
                  <a:lumMod val="65000"/>
                  <a:lumOff val="35000"/>
                </a:schemeClr>
              </a:solidFill>
              <a:cs typeface="+mn-ea"/>
              <a:sym typeface="+mn-lt"/>
            </a:endParaRPr>
          </a:p>
          <a:p>
            <a:pPr marL="285750" indent="-285750">
              <a:lnSpc>
                <a:spcPct val="130000"/>
              </a:lnSpc>
              <a:buFont typeface="Wingdings" panose="05000000000000000000" pitchFamily="2" charset="2"/>
              <a:buChar char="l"/>
            </a:pPr>
            <a:r>
              <a:rPr lang="zh-CN" altLang="en-US" sz="1600" dirty="0">
                <a:solidFill>
                  <a:schemeClr val="tx1">
                    <a:lumMod val="65000"/>
                    <a:lumOff val="35000"/>
                  </a:schemeClr>
                </a:solidFill>
                <a:cs typeface="+mn-ea"/>
                <a:sym typeface="+mn-lt"/>
              </a:rPr>
              <a:t>伴畏寒或寒战、头痛、关节痛、肌痛、全身不适及纳差等。</a:t>
            </a:r>
            <a:endParaRPr lang="en-US" altLang="zh-CN" sz="1600" dirty="0">
              <a:solidFill>
                <a:schemeClr val="tx1">
                  <a:lumMod val="65000"/>
                  <a:lumOff val="35000"/>
                </a:schemeClr>
              </a:solidFill>
              <a:cs typeface="+mn-ea"/>
              <a:sym typeface="+mn-lt"/>
            </a:endParaRPr>
          </a:p>
          <a:p>
            <a:pPr marL="285750" indent="-285750">
              <a:lnSpc>
                <a:spcPct val="130000"/>
              </a:lnSpc>
              <a:buFont typeface="Wingdings" panose="05000000000000000000" pitchFamily="2" charset="2"/>
              <a:buChar char="l"/>
            </a:pPr>
            <a:r>
              <a:rPr lang="zh-CN" altLang="en-US" sz="1600" dirty="0">
                <a:solidFill>
                  <a:schemeClr val="tx1">
                    <a:lumMod val="65000"/>
                    <a:lumOff val="35000"/>
                  </a:schemeClr>
                </a:solidFill>
                <a:cs typeface="+mn-ea"/>
                <a:sym typeface="+mn-lt"/>
              </a:rPr>
              <a:t>中毒症状的严重程度与体温高低有关。</a:t>
            </a:r>
            <a:endParaRPr lang="en-US" altLang="zh-CN" sz="1600" dirty="0">
              <a:solidFill>
                <a:schemeClr val="tx1">
                  <a:lumMod val="65000"/>
                  <a:lumOff val="35000"/>
                </a:schemeClr>
              </a:solidFill>
              <a:cs typeface="+mn-ea"/>
              <a:sym typeface="+mn-lt"/>
            </a:endParaRPr>
          </a:p>
          <a:p>
            <a:pPr marL="285750" indent="-285750">
              <a:lnSpc>
                <a:spcPct val="130000"/>
              </a:lnSpc>
              <a:buFont typeface="Wingdings" panose="05000000000000000000" pitchFamily="2" charset="2"/>
              <a:buChar char="l"/>
            </a:pPr>
            <a:r>
              <a:rPr lang="zh-CN" altLang="en-US" sz="1600" dirty="0">
                <a:solidFill>
                  <a:schemeClr val="tx1">
                    <a:lumMod val="65000"/>
                    <a:lumOff val="35000"/>
                  </a:schemeClr>
                </a:solidFill>
                <a:cs typeface="+mn-ea"/>
                <a:sym typeface="+mn-lt"/>
              </a:rPr>
              <a:t>患者面颊潮红、眼结膜轻度充血、咽部充血，肺部听诊</a:t>
            </a:r>
            <a:r>
              <a:rPr lang="en-US" altLang="zh-CN" sz="1600" dirty="0" err="1">
                <a:solidFill>
                  <a:schemeClr val="tx1">
                    <a:lumMod val="65000"/>
                    <a:lumOff val="35000"/>
                  </a:schemeClr>
                </a:solidFill>
                <a:cs typeface="+mn-ea"/>
                <a:sym typeface="+mn-lt"/>
              </a:rPr>
              <a:t>可闻及</a:t>
            </a:r>
            <a:r>
              <a:rPr lang="zh-CN" altLang="en-US" sz="1600" dirty="0">
                <a:solidFill>
                  <a:schemeClr val="tx1">
                    <a:lumMod val="65000"/>
                    <a:lumOff val="35000"/>
                  </a:schemeClr>
                </a:solidFill>
                <a:cs typeface="+mn-ea"/>
                <a:sym typeface="+mn-lt"/>
              </a:rPr>
              <a:t>干啰音</a:t>
            </a:r>
            <a:r>
              <a:rPr lang="en-US" altLang="zh-CN" sz="1600" dirty="0">
                <a:solidFill>
                  <a:schemeClr val="tx1">
                    <a:lumMod val="65000"/>
                    <a:lumOff val="35000"/>
                  </a:schemeClr>
                </a:solidFill>
                <a:cs typeface="+mn-ea"/>
                <a:sym typeface="+mn-lt"/>
              </a:rPr>
              <a:t>。   </a:t>
            </a:r>
            <a:br>
              <a:rPr lang="en-US" altLang="zh-CN" sz="1600" dirty="0">
                <a:solidFill>
                  <a:schemeClr val="tx1">
                    <a:lumMod val="65000"/>
                    <a:lumOff val="35000"/>
                  </a:schemeClr>
                </a:solidFill>
                <a:cs typeface="+mn-ea"/>
                <a:sym typeface="+mn-lt"/>
              </a:rPr>
            </a:br>
            <a:r>
              <a:rPr lang="zh-CN" altLang="en-US" sz="1600" dirty="0">
                <a:solidFill>
                  <a:schemeClr val="tx1">
                    <a:lumMod val="65000"/>
                    <a:lumOff val="35000"/>
                  </a:schemeClr>
                </a:solidFill>
                <a:cs typeface="+mn-ea"/>
                <a:sym typeface="+mn-lt"/>
              </a:rPr>
              <a:t>病程</a:t>
            </a:r>
            <a:r>
              <a:rPr lang="en-US" altLang="zh-CN" sz="1600" dirty="0">
                <a:solidFill>
                  <a:schemeClr val="tx1">
                    <a:lumMod val="65000"/>
                    <a:lumOff val="35000"/>
                  </a:schemeClr>
                </a:solidFill>
                <a:cs typeface="+mn-ea"/>
                <a:sym typeface="+mn-lt"/>
              </a:rPr>
              <a:t>4-7</a:t>
            </a:r>
            <a:r>
              <a:rPr lang="zh-CN" altLang="en-US" sz="1600" dirty="0">
                <a:solidFill>
                  <a:schemeClr val="tx1">
                    <a:lumMod val="65000"/>
                    <a:lumOff val="35000"/>
                  </a:schemeClr>
                </a:solidFill>
                <a:cs typeface="+mn-ea"/>
                <a:sym typeface="+mn-lt"/>
              </a:rPr>
              <a:t>天，咳嗽和乏力可持续数周。</a:t>
            </a:r>
          </a:p>
        </p:txBody>
      </p:sp>
      <p:sp>
        <p:nvSpPr>
          <p:cNvPr id="62" name="TextBox 13"/>
          <p:cNvSpPr txBox="1"/>
          <p:nvPr/>
        </p:nvSpPr>
        <p:spPr>
          <a:xfrm>
            <a:off x="1065368" y="1209517"/>
            <a:ext cx="1210588" cy="400110"/>
          </a:xfrm>
          <a:prstGeom prst="rect">
            <a:avLst/>
          </a:prstGeom>
          <a:noFill/>
        </p:spPr>
        <p:txBody>
          <a:bodyPr wrap="none" rtlCol="0">
            <a:spAutoFit/>
          </a:bodyPr>
          <a:lstStyle/>
          <a:p>
            <a:r>
              <a:rPr lang="zh-CN" altLang="en-US" sz="2000" b="1" dirty="0">
                <a:solidFill>
                  <a:srgbClr val="0A5688"/>
                </a:solidFill>
                <a:cs typeface="+mn-ea"/>
                <a:sym typeface="+mn-lt"/>
              </a:rPr>
              <a:t>典型流感</a:t>
            </a:r>
          </a:p>
        </p:txBody>
      </p:sp>
      <p:sp>
        <p:nvSpPr>
          <p:cNvPr id="63" name="TextBox 13"/>
          <p:cNvSpPr txBox="1"/>
          <p:nvPr/>
        </p:nvSpPr>
        <p:spPr>
          <a:xfrm>
            <a:off x="1065369" y="1800002"/>
            <a:ext cx="3308919" cy="369332"/>
          </a:xfrm>
          <a:prstGeom prst="rect">
            <a:avLst/>
          </a:prstGeom>
          <a:noFill/>
        </p:spPr>
        <p:txBody>
          <a:bodyPr wrap="none" rtlCol="0">
            <a:spAutoFit/>
          </a:bodyPr>
          <a:lstStyle/>
          <a:p>
            <a:r>
              <a:rPr lang="zh-CN" altLang="en-US" b="1" dirty="0">
                <a:solidFill>
                  <a:srgbClr val="08AAFD"/>
                </a:solidFill>
                <a:cs typeface="+mn-ea"/>
                <a:sym typeface="+mn-lt"/>
              </a:rPr>
              <a:t>潜伏期</a:t>
            </a:r>
            <a:r>
              <a:rPr lang="en-US" altLang="zh-CN" b="1" dirty="0">
                <a:solidFill>
                  <a:srgbClr val="08AAFD"/>
                </a:solidFill>
                <a:cs typeface="+mn-ea"/>
                <a:sym typeface="+mn-lt"/>
              </a:rPr>
              <a:t>1</a:t>
            </a:r>
            <a:r>
              <a:rPr lang="zh-CN" altLang="en-US" b="1" dirty="0">
                <a:solidFill>
                  <a:srgbClr val="08AAFD"/>
                </a:solidFill>
                <a:cs typeface="+mn-ea"/>
                <a:sym typeface="+mn-lt"/>
              </a:rPr>
              <a:t>～</a:t>
            </a:r>
            <a:r>
              <a:rPr lang="en-US" altLang="zh-CN" b="1" dirty="0">
                <a:solidFill>
                  <a:srgbClr val="08AAFD"/>
                </a:solidFill>
                <a:cs typeface="+mn-ea"/>
                <a:sym typeface="+mn-lt"/>
              </a:rPr>
              <a:t>3</a:t>
            </a:r>
            <a:r>
              <a:rPr lang="zh-CN" altLang="en-US" b="1" dirty="0">
                <a:solidFill>
                  <a:srgbClr val="08AAFD"/>
                </a:solidFill>
                <a:cs typeface="+mn-ea"/>
                <a:sym typeface="+mn-lt"/>
              </a:rPr>
              <a:t>天 ，最短仅数小时</a:t>
            </a:r>
          </a:p>
        </p:txBody>
      </p:sp>
      <p:sp>
        <p:nvSpPr>
          <p:cNvPr id="74" name="TextBox 29"/>
          <p:cNvSpPr txBox="1"/>
          <p:nvPr/>
        </p:nvSpPr>
        <p:spPr>
          <a:xfrm>
            <a:off x="1065367" y="4932946"/>
            <a:ext cx="4002685" cy="1052596"/>
          </a:xfrm>
          <a:prstGeom prst="rect">
            <a:avLst/>
          </a:prstGeom>
          <a:noFill/>
        </p:spPr>
        <p:txBody>
          <a:bodyPr wrap="square" rtlCol="0">
            <a:spAutoFit/>
          </a:bodyPr>
          <a:lstStyle/>
          <a:p>
            <a:pPr algn="just">
              <a:lnSpc>
                <a:spcPct val="130000"/>
              </a:lnSpc>
            </a:pPr>
            <a:r>
              <a:rPr lang="zh-CN" altLang="en-US" sz="1600" dirty="0">
                <a:solidFill>
                  <a:srgbClr val="0A5688"/>
                </a:solidFill>
                <a:cs typeface="+mn-ea"/>
                <a:sym typeface="+mn-lt"/>
              </a:rPr>
              <a:t>急性起病，轻或中度发热，病程2~3天自愈。类似普通感冒而易被忽视。呼吸道症状并不显著。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22" presetClass="entr" presetSubtype="8" fill="hold" nodeType="with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wipe(left)">
                                      <p:cBhvr>
                                        <p:cTn id="12" dur="500"/>
                                        <p:tgtEl>
                                          <p:spTgt spid="60"/>
                                        </p:tgtEl>
                                      </p:cBhvr>
                                    </p:animEffect>
                                  </p:childTnLst>
                                </p:cTn>
                              </p:par>
                            </p:childTnLst>
                          </p:cTn>
                        </p:par>
                        <p:par>
                          <p:cTn id="13" fill="hold">
                            <p:stCondLst>
                              <p:cond delay="650"/>
                            </p:stCondLst>
                            <p:childTnLst>
                              <p:par>
                                <p:cTn id="14" presetID="14" presetClass="entr" presetSubtype="10" fill="hold" grpId="0" nodeType="afterEffect">
                                  <p:stCondLst>
                                    <p:cond delay="0"/>
                                  </p:stCondLst>
                                  <p:iterate type="lt">
                                    <p:tmPct val="10000"/>
                                  </p:iterate>
                                  <p:childTnLst>
                                    <p:set>
                                      <p:cBhvr>
                                        <p:cTn id="15" dur="1" fill="hold">
                                          <p:stCondLst>
                                            <p:cond delay="0"/>
                                          </p:stCondLst>
                                        </p:cTn>
                                        <p:tgtEl>
                                          <p:spTgt spid="63"/>
                                        </p:tgtEl>
                                        <p:attrNameLst>
                                          <p:attrName>style.visibility</p:attrName>
                                        </p:attrNameLst>
                                      </p:cBhvr>
                                      <p:to>
                                        <p:strVal val="visible"/>
                                      </p:to>
                                    </p:set>
                                    <p:animEffect transition="in" filter="randombar(horizontal)">
                                      <p:cBhvr>
                                        <p:cTn id="16" dur="500"/>
                                        <p:tgtEl>
                                          <p:spTgt spid="63"/>
                                        </p:tgtEl>
                                      </p:cBhvr>
                                    </p:animEffect>
                                  </p:childTnLst>
                                </p:cTn>
                              </p:par>
                            </p:childTnLst>
                          </p:cTn>
                        </p:par>
                        <p:par>
                          <p:cTn id="17" fill="hold">
                            <p:stCondLst>
                              <p:cond delay="1800"/>
                            </p:stCondLst>
                            <p:childTnLst>
                              <p:par>
                                <p:cTn id="18" presetID="42" presetClass="entr" presetSubtype="0" fill="hold" grpId="0" nodeType="afterEffect">
                                  <p:stCondLst>
                                    <p:cond delay="0"/>
                                  </p:stCondLst>
                                  <p:childTnLst>
                                    <p:set>
                                      <p:cBhvr>
                                        <p:cTn id="19" dur="1" fill="hold">
                                          <p:stCondLst>
                                            <p:cond delay="0"/>
                                          </p:stCondLst>
                                        </p:cTn>
                                        <p:tgtEl>
                                          <p:spTgt spid="61">
                                            <p:txEl>
                                              <p:pRg st="0" end="0"/>
                                            </p:txEl>
                                          </p:spTgt>
                                        </p:tgtEl>
                                        <p:attrNameLst>
                                          <p:attrName>style.visibility</p:attrName>
                                        </p:attrNameLst>
                                      </p:cBhvr>
                                      <p:to>
                                        <p:strVal val="visible"/>
                                      </p:to>
                                    </p:set>
                                    <p:animEffect transition="in" filter="fade">
                                      <p:cBhvr>
                                        <p:cTn id="20" dur="750"/>
                                        <p:tgtEl>
                                          <p:spTgt spid="61">
                                            <p:txEl>
                                              <p:pRg st="0" end="0"/>
                                            </p:txEl>
                                          </p:spTgt>
                                        </p:tgtEl>
                                      </p:cBhvr>
                                    </p:animEffect>
                                    <p:anim calcmode="lin" valueType="num">
                                      <p:cBhvr>
                                        <p:cTn id="21" dur="75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22" dur="750" fill="hold"/>
                                        <p:tgtEl>
                                          <p:spTgt spid="61">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
                                  </p:stCondLst>
                                  <p:childTnLst>
                                    <p:set>
                                      <p:cBhvr>
                                        <p:cTn id="24" dur="1" fill="hold">
                                          <p:stCondLst>
                                            <p:cond delay="0"/>
                                          </p:stCondLst>
                                        </p:cTn>
                                        <p:tgtEl>
                                          <p:spTgt spid="61">
                                            <p:txEl>
                                              <p:pRg st="1" end="1"/>
                                            </p:txEl>
                                          </p:spTgt>
                                        </p:tgtEl>
                                        <p:attrNameLst>
                                          <p:attrName>style.visibility</p:attrName>
                                        </p:attrNameLst>
                                      </p:cBhvr>
                                      <p:to>
                                        <p:strVal val="visible"/>
                                      </p:to>
                                    </p:set>
                                    <p:animEffect transition="in" filter="fade">
                                      <p:cBhvr>
                                        <p:cTn id="25" dur="750"/>
                                        <p:tgtEl>
                                          <p:spTgt spid="61">
                                            <p:txEl>
                                              <p:pRg st="1" end="1"/>
                                            </p:txEl>
                                          </p:spTgt>
                                        </p:tgtEl>
                                      </p:cBhvr>
                                    </p:animEffect>
                                    <p:anim calcmode="lin" valueType="num">
                                      <p:cBhvr>
                                        <p:cTn id="26" dur="750" fill="hold"/>
                                        <p:tgtEl>
                                          <p:spTgt spid="61">
                                            <p:txEl>
                                              <p:pRg st="1" end="1"/>
                                            </p:txEl>
                                          </p:spTgt>
                                        </p:tgtEl>
                                        <p:attrNameLst>
                                          <p:attrName>ppt_x</p:attrName>
                                        </p:attrNameLst>
                                      </p:cBhvr>
                                      <p:tavLst>
                                        <p:tav tm="0">
                                          <p:val>
                                            <p:strVal val="#ppt_x"/>
                                          </p:val>
                                        </p:tav>
                                        <p:tav tm="100000">
                                          <p:val>
                                            <p:strVal val="#ppt_x"/>
                                          </p:val>
                                        </p:tav>
                                      </p:tavLst>
                                    </p:anim>
                                    <p:anim calcmode="lin" valueType="num">
                                      <p:cBhvr>
                                        <p:cTn id="27" dur="750" fill="hold"/>
                                        <p:tgtEl>
                                          <p:spTgt spid="61">
                                            <p:txEl>
                                              <p:pRg st="1" end="1"/>
                                            </p:txEl>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61">
                                            <p:txEl>
                                              <p:pRg st="2" end="2"/>
                                            </p:txEl>
                                          </p:spTgt>
                                        </p:tgtEl>
                                        <p:attrNameLst>
                                          <p:attrName>style.visibility</p:attrName>
                                        </p:attrNameLst>
                                      </p:cBhvr>
                                      <p:to>
                                        <p:strVal val="visible"/>
                                      </p:to>
                                    </p:set>
                                    <p:animEffect transition="in" filter="fade">
                                      <p:cBhvr>
                                        <p:cTn id="30" dur="750"/>
                                        <p:tgtEl>
                                          <p:spTgt spid="61">
                                            <p:txEl>
                                              <p:pRg st="2" end="2"/>
                                            </p:txEl>
                                          </p:spTgt>
                                        </p:tgtEl>
                                      </p:cBhvr>
                                    </p:animEffect>
                                    <p:anim calcmode="lin" valueType="num">
                                      <p:cBhvr>
                                        <p:cTn id="31" dur="750" fill="hold"/>
                                        <p:tgtEl>
                                          <p:spTgt spid="61">
                                            <p:txEl>
                                              <p:pRg st="2" end="2"/>
                                            </p:txEl>
                                          </p:spTgt>
                                        </p:tgtEl>
                                        <p:attrNameLst>
                                          <p:attrName>ppt_x</p:attrName>
                                        </p:attrNameLst>
                                      </p:cBhvr>
                                      <p:tavLst>
                                        <p:tav tm="0">
                                          <p:val>
                                            <p:strVal val="#ppt_x"/>
                                          </p:val>
                                        </p:tav>
                                        <p:tav tm="100000">
                                          <p:val>
                                            <p:strVal val="#ppt_x"/>
                                          </p:val>
                                        </p:tav>
                                      </p:tavLst>
                                    </p:anim>
                                    <p:anim calcmode="lin" valueType="num">
                                      <p:cBhvr>
                                        <p:cTn id="32" dur="750" fill="hold"/>
                                        <p:tgtEl>
                                          <p:spTgt spid="61">
                                            <p:txEl>
                                              <p:pRg st="2" end="2"/>
                                            </p:txEl>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50"/>
                                  </p:stCondLst>
                                  <p:childTnLst>
                                    <p:set>
                                      <p:cBhvr>
                                        <p:cTn id="34" dur="1" fill="hold">
                                          <p:stCondLst>
                                            <p:cond delay="0"/>
                                          </p:stCondLst>
                                        </p:cTn>
                                        <p:tgtEl>
                                          <p:spTgt spid="61">
                                            <p:txEl>
                                              <p:pRg st="3" end="3"/>
                                            </p:txEl>
                                          </p:spTgt>
                                        </p:tgtEl>
                                        <p:attrNameLst>
                                          <p:attrName>style.visibility</p:attrName>
                                        </p:attrNameLst>
                                      </p:cBhvr>
                                      <p:to>
                                        <p:strVal val="visible"/>
                                      </p:to>
                                    </p:set>
                                    <p:animEffect transition="in" filter="fade">
                                      <p:cBhvr>
                                        <p:cTn id="35" dur="750"/>
                                        <p:tgtEl>
                                          <p:spTgt spid="61">
                                            <p:txEl>
                                              <p:pRg st="3" end="3"/>
                                            </p:txEl>
                                          </p:spTgt>
                                        </p:tgtEl>
                                      </p:cBhvr>
                                    </p:animEffect>
                                    <p:anim calcmode="lin" valueType="num">
                                      <p:cBhvr>
                                        <p:cTn id="36" dur="750" fill="hold"/>
                                        <p:tgtEl>
                                          <p:spTgt spid="61">
                                            <p:txEl>
                                              <p:pRg st="3" end="3"/>
                                            </p:txEl>
                                          </p:spTgt>
                                        </p:tgtEl>
                                        <p:attrNameLst>
                                          <p:attrName>ppt_x</p:attrName>
                                        </p:attrNameLst>
                                      </p:cBhvr>
                                      <p:tavLst>
                                        <p:tav tm="0">
                                          <p:val>
                                            <p:strVal val="#ppt_x"/>
                                          </p:val>
                                        </p:tav>
                                        <p:tav tm="100000">
                                          <p:val>
                                            <p:strVal val="#ppt_x"/>
                                          </p:val>
                                        </p:tav>
                                      </p:tavLst>
                                    </p:anim>
                                    <p:anim calcmode="lin" valueType="num">
                                      <p:cBhvr>
                                        <p:cTn id="37" dur="750" fill="hold"/>
                                        <p:tgtEl>
                                          <p:spTgt spid="61">
                                            <p:txEl>
                                              <p:pRg st="3" end="3"/>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000"/>
                                  </p:stCondLst>
                                  <p:childTnLst>
                                    <p:set>
                                      <p:cBhvr>
                                        <p:cTn id="39" dur="1" fill="hold">
                                          <p:stCondLst>
                                            <p:cond delay="0"/>
                                          </p:stCondLst>
                                        </p:cTn>
                                        <p:tgtEl>
                                          <p:spTgt spid="61">
                                            <p:txEl>
                                              <p:pRg st="4" end="4"/>
                                            </p:txEl>
                                          </p:spTgt>
                                        </p:tgtEl>
                                        <p:attrNameLst>
                                          <p:attrName>style.visibility</p:attrName>
                                        </p:attrNameLst>
                                      </p:cBhvr>
                                      <p:to>
                                        <p:strVal val="visible"/>
                                      </p:to>
                                    </p:set>
                                    <p:animEffect transition="in" filter="fade">
                                      <p:cBhvr>
                                        <p:cTn id="40" dur="750"/>
                                        <p:tgtEl>
                                          <p:spTgt spid="61">
                                            <p:txEl>
                                              <p:pRg st="4" end="4"/>
                                            </p:txEl>
                                          </p:spTgt>
                                        </p:tgtEl>
                                      </p:cBhvr>
                                    </p:animEffect>
                                    <p:anim calcmode="lin" valueType="num">
                                      <p:cBhvr>
                                        <p:cTn id="41" dur="750" fill="hold"/>
                                        <p:tgtEl>
                                          <p:spTgt spid="61">
                                            <p:txEl>
                                              <p:pRg st="4" end="4"/>
                                            </p:txEl>
                                          </p:spTgt>
                                        </p:tgtEl>
                                        <p:attrNameLst>
                                          <p:attrName>ppt_x</p:attrName>
                                        </p:attrNameLst>
                                      </p:cBhvr>
                                      <p:tavLst>
                                        <p:tav tm="0">
                                          <p:val>
                                            <p:strVal val="#ppt_x"/>
                                          </p:val>
                                        </p:tav>
                                        <p:tav tm="100000">
                                          <p:val>
                                            <p:strVal val="#ppt_x"/>
                                          </p:val>
                                        </p:tav>
                                      </p:tavLst>
                                    </p:anim>
                                    <p:anim calcmode="lin" valueType="num">
                                      <p:cBhvr>
                                        <p:cTn id="42" dur="750" fill="hold"/>
                                        <p:tgtEl>
                                          <p:spTgt spid="61">
                                            <p:txEl>
                                              <p:pRg st="4" end="4"/>
                                            </p:txEl>
                                          </p:spTgt>
                                        </p:tgtEl>
                                        <p:attrNameLst>
                                          <p:attrName>ppt_y</p:attrName>
                                        </p:attrNameLst>
                                      </p:cBhvr>
                                      <p:tavLst>
                                        <p:tav tm="0">
                                          <p:val>
                                            <p:strVal val="#ppt_y+.1"/>
                                          </p:val>
                                        </p:tav>
                                        <p:tav tm="100000">
                                          <p:val>
                                            <p:strVal val="#ppt_y"/>
                                          </p:val>
                                        </p:tav>
                                      </p:tavLst>
                                    </p:anim>
                                  </p:childTnLst>
                                </p:cTn>
                              </p:par>
                            </p:childTnLst>
                          </p:cTn>
                        </p:par>
                        <p:par>
                          <p:cTn id="43" fill="hold">
                            <p:stCondLst>
                              <p:cond delay="3550"/>
                            </p:stCondLst>
                            <p:childTnLst>
                              <p:par>
                                <p:cTn id="44" presetID="45"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750"/>
                                        <p:tgtEl>
                                          <p:spTgt spid="32"/>
                                        </p:tgtEl>
                                      </p:cBhvr>
                                    </p:animEffect>
                                    <p:anim calcmode="lin" valueType="num">
                                      <p:cBhvr>
                                        <p:cTn id="47" dur="750" fill="hold"/>
                                        <p:tgtEl>
                                          <p:spTgt spid="32"/>
                                        </p:tgtEl>
                                        <p:attrNameLst>
                                          <p:attrName>ppt_w</p:attrName>
                                        </p:attrNameLst>
                                      </p:cBhvr>
                                      <p:tavLst>
                                        <p:tav tm="0" fmla="#ppt_w*sin(2.5*pi*$)">
                                          <p:val>
                                            <p:fltVal val="0"/>
                                          </p:val>
                                        </p:tav>
                                        <p:tav tm="100000">
                                          <p:val>
                                            <p:fltVal val="1"/>
                                          </p:val>
                                        </p:tav>
                                      </p:tavLst>
                                    </p:anim>
                                    <p:anim calcmode="lin" valueType="num">
                                      <p:cBhvr>
                                        <p:cTn id="48" dur="750" fill="hold"/>
                                        <p:tgtEl>
                                          <p:spTgt spid="32"/>
                                        </p:tgtEl>
                                        <p:attrNameLst>
                                          <p:attrName>ppt_h</p:attrName>
                                        </p:attrNameLst>
                                      </p:cBhvr>
                                      <p:tavLst>
                                        <p:tav tm="0">
                                          <p:val>
                                            <p:strVal val="#ppt_h"/>
                                          </p:val>
                                        </p:tav>
                                        <p:tav tm="100000">
                                          <p:val>
                                            <p:strVal val="#ppt_h"/>
                                          </p:val>
                                        </p:tav>
                                      </p:tavLst>
                                    </p:anim>
                                  </p:childTnLst>
                                </p:cTn>
                              </p:par>
                            </p:childTnLst>
                          </p:cTn>
                        </p:par>
                        <p:par>
                          <p:cTn id="49" fill="hold">
                            <p:stCondLst>
                              <p:cond delay="4300"/>
                            </p:stCondLst>
                            <p:childTnLst>
                              <p:par>
                                <p:cTn id="50" presetID="22" presetClass="entr" presetSubtype="1"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up)">
                                      <p:cBhvr>
                                        <p:cTn id="52"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uiExpand="1" build="p"/>
      <p:bldP spid="62" grpId="0"/>
      <p:bldP spid="63"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cxnSp>
        <p:nvCxnSpPr>
          <p:cNvPr id="38" name="直接箭头连接符 37"/>
          <p:cNvCxnSpPr/>
          <p:nvPr/>
        </p:nvCxnSpPr>
        <p:spPr>
          <a:xfrm flipH="1">
            <a:off x="7239846" y="2607104"/>
            <a:ext cx="4224290" cy="0"/>
          </a:xfrm>
          <a:prstGeom prst="straightConnector1">
            <a:avLst/>
          </a:prstGeom>
          <a:ln w="12700">
            <a:solidFill>
              <a:srgbClr val="FF4F4F"/>
            </a:solidFill>
            <a:prstDash val="sysDash"/>
            <a:headEnd type="oval" w="med" len="med"/>
            <a:tailEnd type="oval" w="med" len="med"/>
          </a:ln>
          <a:effectLst/>
        </p:spPr>
        <p:style>
          <a:lnRef idx="1">
            <a:schemeClr val="accent1"/>
          </a:lnRef>
          <a:fillRef idx="0">
            <a:schemeClr val="accent1"/>
          </a:fillRef>
          <a:effectRef idx="0">
            <a:schemeClr val="accent1"/>
          </a:effectRef>
          <a:fontRef idx="minor">
            <a:schemeClr val="tx1"/>
          </a:fontRef>
        </p:style>
      </p:cxnSp>
      <p:sp>
        <p:nvSpPr>
          <p:cNvPr id="39" name="矩形-2"/>
          <p:cNvSpPr>
            <a:spLocks noEditPoints="1"/>
          </p:cNvSpPr>
          <p:nvPr/>
        </p:nvSpPr>
        <p:spPr bwMode="auto">
          <a:xfrm>
            <a:off x="784582" y="4372675"/>
            <a:ext cx="499093" cy="462394"/>
          </a:xfrm>
          <a:custGeom>
            <a:avLst/>
            <a:gdLst>
              <a:gd name="T0" fmla="*/ 30 w 52"/>
              <a:gd name="T1" fmla="*/ 28 h 48"/>
              <a:gd name="T2" fmla="*/ 32 w 52"/>
              <a:gd name="T3" fmla="*/ 34 h 48"/>
              <a:gd name="T4" fmla="*/ 27 w 52"/>
              <a:gd name="T5" fmla="*/ 38 h 48"/>
              <a:gd name="T6" fmla="*/ 21 w 52"/>
              <a:gd name="T7" fmla="*/ 40 h 48"/>
              <a:gd name="T8" fmla="*/ 14 w 52"/>
              <a:gd name="T9" fmla="*/ 40 h 48"/>
              <a:gd name="T10" fmla="*/ 9 w 52"/>
              <a:gd name="T11" fmla="*/ 38 h 48"/>
              <a:gd name="T12" fmla="*/ 4 w 52"/>
              <a:gd name="T13" fmla="*/ 34 h 48"/>
              <a:gd name="T14" fmla="*/ 5 w 52"/>
              <a:gd name="T15" fmla="*/ 28 h 48"/>
              <a:gd name="T16" fmla="*/ 0 w 52"/>
              <a:gd name="T17" fmla="*/ 21 h 48"/>
              <a:gd name="T18" fmla="*/ 6 w 52"/>
              <a:gd name="T19" fmla="*/ 18 h 48"/>
              <a:gd name="T20" fmla="*/ 4 w 52"/>
              <a:gd name="T21" fmla="*/ 14 h 48"/>
              <a:gd name="T22" fmla="*/ 12 w 52"/>
              <a:gd name="T23" fmla="*/ 12 h 48"/>
              <a:gd name="T24" fmla="*/ 15 w 52"/>
              <a:gd name="T25" fmla="*/ 7 h 48"/>
              <a:gd name="T26" fmla="*/ 22 w 52"/>
              <a:gd name="T27" fmla="*/ 12 h 48"/>
              <a:gd name="T28" fmla="*/ 27 w 52"/>
              <a:gd name="T29" fmla="*/ 10 h 48"/>
              <a:gd name="T30" fmla="*/ 31 w 52"/>
              <a:gd name="T31" fmla="*/ 15 h 48"/>
              <a:gd name="T32" fmla="*/ 34 w 52"/>
              <a:gd name="T33" fmla="*/ 21 h 48"/>
              <a:gd name="T34" fmla="*/ 18 w 52"/>
              <a:gd name="T35" fmla="*/ 17 h 48"/>
              <a:gd name="T36" fmla="*/ 24 w 52"/>
              <a:gd name="T37" fmla="*/ 24 h 48"/>
              <a:gd name="T38" fmla="*/ 48 w 52"/>
              <a:gd name="T39" fmla="*/ 13 h 48"/>
              <a:gd name="T40" fmla="*/ 48 w 52"/>
              <a:gd name="T41" fmla="*/ 18 h 48"/>
              <a:gd name="T42" fmla="*/ 42 w 52"/>
              <a:gd name="T43" fmla="*/ 17 h 48"/>
              <a:gd name="T44" fmla="*/ 35 w 52"/>
              <a:gd name="T45" fmla="*/ 18 h 48"/>
              <a:gd name="T46" fmla="*/ 35 w 52"/>
              <a:gd name="T47" fmla="*/ 13 h 48"/>
              <a:gd name="T48" fmla="*/ 35 w 52"/>
              <a:gd name="T49" fmla="*/ 8 h 48"/>
              <a:gd name="T50" fmla="*/ 35 w 52"/>
              <a:gd name="T51" fmla="*/ 2 h 48"/>
              <a:gd name="T52" fmla="*/ 42 w 52"/>
              <a:gd name="T53" fmla="*/ 3 h 48"/>
              <a:gd name="T54" fmla="*/ 45 w 52"/>
              <a:gd name="T55" fmla="*/ 0 h 48"/>
              <a:gd name="T56" fmla="*/ 47 w 52"/>
              <a:gd name="T57" fmla="*/ 6 h 48"/>
              <a:gd name="T58" fmla="*/ 52 w 52"/>
              <a:gd name="T59" fmla="*/ 12 h 48"/>
              <a:gd name="T60" fmla="*/ 47 w 52"/>
              <a:gd name="T61" fmla="*/ 42 h 48"/>
              <a:gd name="T62" fmla="*/ 45 w 52"/>
              <a:gd name="T63" fmla="*/ 48 h 48"/>
              <a:gd name="T64" fmla="*/ 41 w 52"/>
              <a:gd name="T65" fmla="*/ 44 h 48"/>
              <a:gd name="T66" fmla="*/ 35 w 52"/>
              <a:gd name="T67" fmla="*/ 45 h 48"/>
              <a:gd name="T68" fmla="*/ 31 w 52"/>
              <a:gd name="T69" fmla="*/ 40 h 48"/>
              <a:gd name="T70" fmla="*/ 36 w 52"/>
              <a:gd name="T71" fmla="*/ 34 h 48"/>
              <a:gd name="T72" fmla="*/ 38 w 52"/>
              <a:gd name="T73" fmla="*/ 28 h 48"/>
              <a:gd name="T74" fmla="*/ 42 w 52"/>
              <a:gd name="T75" fmla="*/ 31 h 48"/>
              <a:gd name="T76" fmla="*/ 48 w 52"/>
              <a:gd name="T77" fmla="*/ 30 h 48"/>
              <a:gd name="T78" fmla="*/ 48 w 52"/>
              <a:gd name="T79" fmla="*/ 35 h 48"/>
              <a:gd name="T80" fmla="*/ 42 w 52"/>
              <a:gd name="T81" fmla="*/ 7 h 48"/>
              <a:gd name="T82" fmla="*/ 45 w 52"/>
              <a:gd name="T83" fmla="*/ 10 h 48"/>
              <a:gd name="T84" fmla="*/ 38 w 52"/>
              <a:gd name="T85" fmla="*/ 38 h 48"/>
              <a:gd name="T86" fmla="*/ 42 w 52"/>
              <a:gd name="T8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 h="48">
                <a:moveTo>
                  <a:pt x="35" y="26"/>
                </a:moveTo>
                <a:cubicBezTo>
                  <a:pt x="35" y="27"/>
                  <a:pt x="35" y="27"/>
                  <a:pt x="34" y="27"/>
                </a:cubicBezTo>
                <a:cubicBezTo>
                  <a:pt x="30" y="28"/>
                  <a:pt x="30" y="28"/>
                  <a:pt x="30" y="28"/>
                </a:cubicBezTo>
                <a:cubicBezTo>
                  <a:pt x="30" y="29"/>
                  <a:pt x="30" y="29"/>
                  <a:pt x="29" y="30"/>
                </a:cubicBezTo>
                <a:cubicBezTo>
                  <a:pt x="30" y="31"/>
                  <a:pt x="31" y="32"/>
                  <a:pt x="32" y="33"/>
                </a:cubicBezTo>
                <a:cubicBezTo>
                  <a:pt x="32" y="33"/>
                  <a:pt x="32" y="33"/>
                  <a:pt x="32" y="34"/>
                </a:cubicBezTo>
                <a:cubicBezTo>
                  <a:pt x="32" y="34"/>
                  <a:pt x="32" y="34"/>
                  <a:pt x="32" y="34"/>
                </a:cubicBezTo>
                <a:cubicBezTo>
                  <a:pt x="31" y="35"/>
                  <a:pt x="28" y="38"/>
                  <a:pt x="27" y="38"/>
                </a:cubicBezTo>
                <a:cubicBezTo>
                  <a:pt x="27" y="38"/>
                  <a:pt x="27" y="38"/>
                  <a:pt x="27" y="38"/>
                </a:cubicBezTo>
                <a:cubicBezTo>
                  <a:pt x="24" y="35"/>
                  <a:pt x="24" y="35"/>
                  <a:pt x="24" y="35"/>
                </a:cubicBezTo>
                <a:cubicBezTo>
                  <a:pt x="23" y="36"/>
                  <a:pt x="22" y="36"/>
                  <a:pt x="22" y="36"/>
                </a:cubicBezTo>
                <a:cubicBezTo>
                  <a:pt x="21" y="38"/>
                  <a:pt x="21" y="39"/>
                  <a:pt x="21" y="40"/>
                </a:cubicBezTo>
                <a:cubicBezTo>
                  <a:pt x="21" y="41"/>
                  <a:pt x="21" y="41"/>
                  <a:pt x="20" y="41"/>
                </a:cubicBezTo>
                <a:cubicBezTo>
                  <a:pt x="15" y="41"/>
                  <a:pt x="15" y="41"/>
                  <a:pt x="15" y="41"/>
                </a:cubicBezTo>
                <a:cubicBezTo>
                  <a:pt x="15" y="41"/>
                  <a:pt x="14" y="41"/>
                  <a:pt x="14" y="40"/>
                </a:cubicBezTo>
                <a:cubicBezTo>
                  <a:pt x="14" y="36"/>
                  <a:pt x="14" y="36"/>
                  <a:pt x="14" y="36"/>
                </a:cubicBezTo>
                <a:cubicBezTo>
                  <a:pt x="13" y="36"/>
                  <a:pt x="12" y="36"/>
                  <a:pt x="12" y="35"/>
                </a:cubicBezTo>
                <a:cubicBezTo>
                  <a:pt x="9" y="38"/>
                  <a:pt x="9" y="38"/>
                  <a:pt x="9" y="38"/>
                </a:cubicBezTo>
                <a:cubicBezTo>
                  <a:pt x="8" y="38"/>
                  <a:pt x="8" y="38"/>
                  <a:pt x="8" y="38"/>
                </a:cubicBezTo>
                <a:cubicBezTo>
                  <a:pt x="8" y="38"/>
                  <a:pt x="8" y="38"/>
                  <a:pt x="7" y="38"/>
                </a:cubicBezTo>
                <a:cubicBezTo>
                  <a:pt x="7" y="37"/>
                  <a:pt x="4" y="34"/>
                  <a:pt x="4" y="34"/>
                </a:cubicBezTo>
                <a:cubicBezTo>
                  <a:pt x="4" y="33"/>
                  <a:pt x="4" y="33"/>
                  <a:pt x="4" y="33"/>
                </a:cubicBezTo>
                <a:cubicBezTo>
                  <a:pt x="5" y="32"/>
                  <a:pt x="5" y="31"/>
                  <a:pt x="6" y="30"/>
                </a:cubicBezTo>
                <a:cubicBezTo>
                  <a:pt x="6" y="29"/>
                  <a:pt x="5" y="29"/>
                  <a:pt x="5" y="28"/>
                </a:cubicBezTo>
                <a:cubicBezTo>
                  <a:pt x="1" y="27"/>
                  <a:pt x="1" y="27"/>
                  <a:pt x="1" y="27"/>
                </a:cubicBezTo>
                <a:cubicBezTo>
                  <a:pt x="1" y="27"/>
                  <a:pt x="0" y="27"/>
                  <a:pt x="0" y="26"/>
                </a:cubicBezTo>
                <a:cubicBezTo>
                  <a:pt x="0" y="21"/>
                  <a:pt x="0" y="21"/>
                  <a:pt x="0" y="21"/>
                </a:cubicBezTo>
                <a:cubicBezTo>
                  <a:pt x="0" y="21"/>
                  <a:pt x="1" y="21"/>
                  <a:pt x="1" y="21"/>
                </a:cubicBezTo>
                <a:cubicBezTo>
                  <a:pt x="5" y="20"/>
                  <a:pt x="5" y="20"/>
                  <a:pt x="5" y="20"/>
                </a:cubicBezTo>
                <a:cubicBezTo>
                  <a:pt x="5" y="19"/>
                  <a:pt x="6" y="19"/>
                  <a:pt x="6" y="18"/>
                </a:cubicBezTo>
                <a:cubicBezTo>
                  <a:pt x="5" y="17"/>
                  <a:pt x="5" y="16"/>
                  <a:pt x="4" y="15"/>
                </a:cubicBezTo>
                <a:cubicBezTo>
                  <a:pt x="4" y="15"/>
                  <a:pt x="4" y="15"/>
                  <a:pt x="4" y="14"/>
                </a:cubicBezTo>
                <a:cubicBezTo>
                  <a:pt x="4" y="14"/>
                  <a:pt x="4" y="14"/>
                  <a:pt x="4" y="14"/>
                </a:cubicBezTo>
                <a:cubicBezTo>
                  <a:pt x="4" y="13"/>
                  <a:pt x="7" y="10"/>
                  <a:pt x="8" y="10"/>
                </a:cubicBezTo>
                <a:cubicBezTo>
                  <a:pt x="8" y="10"/>
                  <a:pt x="8" y="10"/>
                  <a:pt x="9" y="10"/>
                </a:cubicBezTo>
                <a:cubicBezTo>
                  <a:pt x="12" y="12"/>
                  <a:pt x="12" y="12"/>
                  <a:pt x="12" y="12"/>
                </a:cubicBezTo>
                <a:cubicBezTo>
                  <a:pt x="12" y="12"/>
                  <a:pt x="13" y="12"/>
                  <a:pt x="14" y="12"/>
                </a:cubicBezTo>
                <a:cubicBezTo>
                  <a:pt x="14" y="10"/>
                  <a:pt x="14" y="9"/>
                  <a:pt x="14" y="7"/>
                </a:cubicBezTo>
                <a:cubicBezTo>
                  <a:pt x="14" y="7"/>
                  <a:pt x="15" y="7"/>
                  <a:pt x="15" y="7"/>
                </a:cubicBezTo>
                <a:cubicBezTo>
                  <a:pt x="20" y="7"/>
                  <a:pt x="20" y="7"/>
                  <a:pt x="20" y="7"/>
                </a:cubicBezTo>
                <a:cubicBezTo>
                  <a:pt x="21" y="7"/>
                  <a:pt x="21" y="7"/>
                  <a:pt x="21" y="7"/>
                </a:cubicBezTo>
                <a:cubicBezTo>
                  <a:pt x="22" y="12"/>
                  <a:pt x="22" y="12"/>
                  <a:pt x="22" y="12"/>
                </a:cubicBezTo>
                <a:cubicBezTo>
                  <a:pt x="22" y="12"/>
                  <a:pt x="23" y="12"/>
                  <a:pt x="24" y="12"/>
                </a:cubicBezTo>
                <a:cubicBezTo>
                  <a:pt x="27" y="10"/>
                  <a:pt x="27" y="10"/>
                  <a:pt x="27" y="10"/>
                </a:cubicBezTo>
                <a:cubicBezTo>
                  <a:pt x="27" y="10"/>
                  <a:pt x="27" y="10"/>
                  <a:pt x="27" y="10"/>
                </a:cubicBezTo>
                <a:cubicBezTo>
                  <a:pt x="27" y="10"/>
                  <a:pt x="28" y="10"/>
                  <a:pt x="28" y="10"/>
                </a:cubicBezTo>
                <a:cubicBezTo>
                  <a:pt x="29" y="11"/>
                  <a:pt x="32" y="14"/>
                  <a:pt x="32" y="14"/>
                </a:cubicBezTo>
                <a:cubicBezTo>
                  <a:pt x="32" y="15"/>
                  <a:pt x="32" y="15"/>
                  <a:pt x="31" y="15"/>
                </a:cubicBezTo>
                <a:cubicBezTo>
                  <a:pt x="31" y="16"/>
                  <a:pt x="30" y="17"/>
                  <a:pt x="29" y="18"/>
                </a:cubicBezTo>
                <a:cubicBezTo>
                  <a:pt x="30" y="19"/>
                  <a:pt x="30" y="19"/>
                  <a:pt x="30" y="20"/>
                </a:cubicBezTo>
                <a:cubicBezTo>
                  <a:pt x="34" y="21"/>
                  <a:pt x="34" y="21"/>
                  <a:pt x="34" y="21"/>
                </a:cubicBezTo>
                <a:cubicBezTo>
                  <a:pt x="35" y="21"/>
                  <a:pt x="35" y="21"/>
                  <a:pt x="35" y="21"/>
                </a:cubicBezTo>
                <a:lnTo>
                  <a:pt x="35" y="26"/>
                </a:lnTo>
                <a:close/>
                <a:moveTo>
                  <a:pt x="18" y="17"/>
                </a:moveTo>
                <a:cubicBezTo>
                  <a:pt x="14" y="17"/>
                  <a:pt x="11" y="20"/>
                  <a:pt x="11" y="24"/>
                </a:cubicBezTo>
                <a:cubicBezTo>
                  <a:pt x="11" y="28"/>
                  <a:pt x="14" y="31"/>
                  <a:pt x="18" y="31"/>
                </a:cubicBezTo>
                <a:cubicBezTo>
                  <a:pt x="21" y="31"/>
                  <a:pt x="24" y="28"/>
                  <a:pt x="24" y="24"/>
                </a:cubicBezTo>
                <a:cubicBezTo>
                  <a:pt x="24" y="20"/>
                  <a:pt x="21" y="17"/>
                  <a:pt x="18" y="17"/>
                </a:cubicBezTo>
                <a:moveTo>
                  <a:pt x="52" y="12"/>
                </a:moveTo>
                <a:cubicBezTo>
                  <a:pt x="52" y="12"/>
                  <a:pt x="48" y="13"/>
                  <a:pt x="48" y="13"/>
                </a:cubicBezTo>
                <a:cubicBezTo>
                  <a:pt x="48" y="13"/>
                  <a:pt x="47" y="14"/>
                  <a:pt x="47" y="14"/>
                </a:cubicBezTo>
                <a:cubicBezTo>
                  <a:pt x="47" y="15"/>
                  <a:pt x="49" y="18"/>
                  <a:pt x="49" y="18"/>
                </a:cubicBezTo>
                <a:cubicBezTo>
                  <a:pt x="49" y="18"/>
                  <a:pt x="48" y="18"/>
                  <a:pt x="48" y="18"/>
                </a:cubicBezTo>
                <a:cubicBezTo>
                  <a:pt x="48" y="18"/>
                  <a:pt x="45" y="20"/>
                  <a:pt x="45" y="20"/>
                </a:cubicBezTo>
                <a:cubicBezTo>
                  <a:pt x="45" y="20"/>
                  <a:pt x="43" y="17"/>
                  <a:pt x="42" y="17"/>
                </a:cubicBezTo>
                <a:cubicBezTo>
                  <a:pt x="42" y="17"/>
                  <a:pt x="42" y="17"/>
                  <a:pt x="42" y="17"/>
                </a:cubicBezTo>
                <a:cubicBezTo>
                  <a:pt x="41" y="17"/>
                  <a:pt x="41" y="17"/>
                  <a:pt x="41" y="17"/>
                </a:cubicBezTo>
                <a:cubicBezTo>
                  <a:pt x="41" y="17"/>
                  <a:pt x="39" y="20"/>
                  <a:pt x="38" y="20"/>
                </a:cubicBezTo>
                <a:cubicBezTo>
                  <a:pt x="38" y="20"/>
                  <a:pt x="35" y="18"/>
                  <a:pt x="35" y="18"/>
                </a:cubicBezTo>
                <a:cubicBezTo>
                  <a:pt x="35" y="18"/>
                  <a:pt x="35" y="18"/>
                  <a:pt x="35" y="18"/>
                </a:cubicBezTo>
                <a:cubicBezTo>
                  <a:pt x="35" y="18"/>
                  <a:pt x="36" y="15"/>
                  <a:pt x="36" y="14"/>
                </a:cubicBezTo>
                <a:cubicBezTo>
                  <a:pt x="36" y="14"/>
                  <a:pt x="36" y="13"/>
                  <a:pt x="35" y="13"/>
                </a:cubicBezTo>
                <a:cubicBezTo>
                  <a:pt x="35" y="13"/>
                  <a:pt x="31" y="12"/>
                  <a:pt x="31" y="12"/>
                </a:cubicBezTo>
                <a:cubicBezTo>
                  <a:pt x="31" y="8"/>
                  <a:pt x="31" y="8"/>
                  <a:pt x="31" y="8"/>
                </a:cubicBezTo>
                <a:cubicBezTo>
                  <a:pt x="31" y="8"/>
                  <a:pt x="35" y="8"/>
                  <a:pt x="35" y="8"/>
                </a:cubicBezTo>
                <a:cubicBezTo>
                  <a:pt x="36" y="7"/>
                  <a:pt x="36" y="7"/>
                  <a:pt x="36" y="6"/>
                </a:cubicBezTo>
                <a:cubicBezTo>
                  <a:pt x="36" y="6"/>
                  <a:pt x="35" y="3"/>
                  <a:pt x="35" y="2"/>
                </a:cubicBezTo>
                <a:cubicBezTo>
                  <a:pt x="35" y="2"/>
                  <a:pt x="35" y="2"/>
                  <a:pt x="35" y="2"/>
                </a:cubicBezTo>
                <a:cubicBezTo>
                  <a:pt x="35" y="2"/>
                  <a:pt x="38" y="0"/>
                  <a:pt x="38" y="0"/>
                </a:cubicBezTo>
                <a:cubicBezTo>
                  <a:pt x="39" y="0"/>
                  <a:pt x="41" y="3"/>
                  <a:pt x="41" y="3"/>
                </a:cubicBezTo>
                <a:cubicBezTo>
                  <a:pt x="41" y="3"/>
                  <a:pt x="41" y="3"/>
                  <a:pt x="42" y="3"/>
                </a:cubicBezTo>
                <a:cubicBezTo>
                  <a:pt x="42" y="3"/>
                  <a:pt x="42" y="3"/>
                  <a:pt x="42" y="3"/>
                </a:cubicBezTo>
                <a:cubicBezTo>
                  <a:pt x="43" y="2"/>
                  <a:pt x="44" y="1"/>
                  <a:pt x="45" y="0"/>
                </a:cubicBezTo>
                <a:cubicBezTo>
                  <a:pt x="45" y="0"/>
                  <a:pt x="45" y="0"/>
                  <a:pt x="45" y="0"/>
                </a:cubicBezTo>
                <a:cubicBezTo>
                  <a:pt x="45" y="0"/>
                  <a:pt x="48" y="2"/>
                  <a:pt x="48" y="2"/>
                </a:cubicBezTo>
                <a:cubicBezTo>
                  <a:pt x="48" y="2"/>
                  <a:pt x="49" y="2"/>
                  <a:pt x="49" y="2"/>
                </a:cubicBezTo>
                <a:cubicBezTo>
                  <a:pt x="49" y="3"/>
                  <a:pt x="47" y="6"/>
                  <a:pt x="47" y="6"/>
                </a:cubicBezTo>
                <a:cubicBezTo>
                  <a:pt x="47" y="7"/>
                  <a:pt x="48" y="7"/>
                  <a:pt x="48" y="8"/>
                </a:cubicBezTo>
                <a:cubicBezTo>
                  <a:pt x="48" y="8"/>
                  <a:pt x="52" y="8"/>
                  <a:pt x="52" y="8"/>
                </a:cubicBezTo>
                <a:lnTo>
                  <a:pt x="52" y="12"/>
                </a:lnTo>
                <a:close/>
                <a:moveTo>
                  <a:pt x="52" y="40"/>
                </a:moveTo>
                <a:cubicBezTo>
                  <a:pt x="52" y="40"/>
                  <a:pt x="48" y="40"/>
                  <a:pt x="48" y="40"/>
                </a:cubicBezTo>
                <a:cubicBezTo>
                  <a:pt x="48" y="41"/>
                  <a:pt x="47" y="41"/>
                  <a:pt x="47" y="42"/>
                </a:cubicBezTo>
                <a:cubicBezTo>
                  <a:pt x="47" y="42"/>
                  <a:pt x="49" y="45"/>
                  <a:pt x="49" y="45"/>
                </a:cubicBezTo>
                <a:cubicBezTo>
                  <a:pt x="49" y="46"/>
                  <a:pt x="48" y="46"/>
                  <a:pt x="48" y="46"/>
                </a:cubicBezTo>
                <a:cubicBezTo>
                  <a:pt x="48" y="46"/>
                  <a:pt x="45" y="48"/>
                  <a:pt x="45" y="48"/>
                </a:cubicBezTo>
                <a:cubicBezTo>
                  <a:pt x="45" y="48"/>
                  <a:pt x="43" y="45"/>
                  <a:pt x="42" y="44"/>
                </a:cubicBezTo>
                <a:cubicBezTo>
                  <a:pt x="42" y="44"/>
                  <a:pt x="42" y="45"/>
                  <a:pt x="42" y="45"/>
                </a:cubicBezTo>
                <a:cubicBezTo>
                  <a:pt x="41" y="45"/>
                  <a:pt x="41" y="44"/>
                  <a:pt x="41" y="44"/>
                </a:cubicBezTo>
                <a:cubicBezTo>
                  <a:pt x="41" y="45"/>
                  <a:pt x="39" y="48"/>
                  <a:pt x="38" y="48"/>
                </a:cubicBezTo>
                <a:cubicBezTo>
                  <a:pt x="38" y="48"/>
                  <a:pt x="35" y="46"/>
                  <a:pt x="35" y="46"/>
                </a:cubicBezTo>
                <a:cubicBezTo>
                  <a:pt x="35" y="46"/>
                  <a:pt x="35" y="46"/>
                  <a:pt x="35" y="45"/>
                </a:cubicBezTo>
                <a:cubicBezTo>
                  <a:pt x="35" y="45"/>
                  <a:pt x="36" y="42"/>
                  <a:pt x="36" y="42"/>
                </a:cubicBezTo>
                <a:cubicBezTo>
                  <a:pt x="36" y="41"/>
                  <a:pt x="36" y="41"/>
                  <a:pt x="35" y="40"/>
                </a:cubicBezTo>
                <a:cubicBezTo>
                  <a:pt x="35" y="40"/>
                  <a:pt x="31" y="40"/>
                  <a:pt x="31" y="40"/>
                </a:cubicBezTo>
                <a:cubicBezTo>
                  <a:pt x="31" y="36"/>
                  <a:pt x="31" y="36"/>
                  <a:pt x="31" y="36"/>
                </a:cubicBezTo>
                <a:cubicBezTo>
                  <a:pt x="31" y="35"/>
                  <a:pt x="35" y="35"/>
                  <a:pt x="35" y="35"/>
                </a:cubicBezTo>
                <a:cubicBezTo>
                  <a:pt x="36" y="34"/>
                  <a:pt x="36" y="34"/>
                  <a:pt x="36" y="34"/>
                </a:cubicBezTo>
                <a:cubicBezTo>
                  <a:pt x="36" y="33"/>
                  <a:pt x="35" y="30"/>
                  <a:pt x="35" y="30"/>
                </a:cubicBezTo>
                <a:cubicBezTo>
                  <a:pt x="35" y="30"/>
                  <a:pt x="35" y="30"/>
                  <a:pt x="35" y="30"/>
                </a:cubicBezTo>
                <a:cubicBezTo>
                  <a:pt x="35" y="30"/>
                  <a:pt x="38" y="28"/>
                  <a:pt x="38" y="28"/>
                </a:cubicBezTo>
                <a:cubicBezTo>
                  <a:pt x="39" y="28"/>
                  <a:pt x="41" y="30"/>
                  <a:pt x="41" y="31"/>
                </a:cubicBezTo>
                <a:cubicBezTo>
                  <a:pt x="41" y="31"/>
                  <a:pt x="41" y="31"/>
                  <a:pt x="42" y="31"/>
                </a:cubicBezTo>
                <a:cubicBezTo>
                  <a:pt x="42" y="31"/>
                  <a:pt x="42" y="31"/>
                  <a:pt x="42" y="31"/>
                </a:cubicBezTo>
                <a:cubicBezTo>
                  <a:pt x="43" y="30"/>
                  <a:pt x="44" y="29"/>
                  <a:pt x="45" y="28"/>
                </a:cubicBezTo>
                <a:cubicBezTo>
                  <a:pt x="45" y="28"/>
                  <a:pt x="45" y="28"/>
                  <a:pt x="45" y="28"/>
                </a:cubicBezTo>
                <a:cubicBezTo>
                  <a:pt x="45" y="28"/>
                  <a:pt x="48" y="29"/>
                  <a:pt x="48" y="30"/>
                </a:cubicBezTo>
                <a:cubicBezTo>
                  <a:pt x="48" y="30"/>
                  <a:pt x="49" y="30"/>
                  <a:pt x="49" y="30"/>
                </a:cubicBezTo>
                <a:cubicBezTo>
                  <a:pt x="49" y="30"/>
                  <a:pt x="47" y="33"/>
                  <a:pt x="47" y="34"/>
                </a:cubicBezTo>
                <a:cubicBezTo>
                  <a:pt x="47" y="34"/>
                  <a:pt x="48" y="34"/>
                  <a:pt x="48" y="35"/>
                </a:cubicBezTo>
                <a:cubicBezTo>
                  <a:pt x="48" y="35"/>
                  <a:pt x="52" y="35"/>
                  <a:pt x="52" y="36"/>
                </a:cubicBezTo>
                <a:lnTo>
                  <a:pt x="52" y="40"/>
                </a:lnTo>
                <a:close/>
                <a:moveTo>
                  <a:pt x="42" y="7"/>
                </a:moveTo>
                <a:cubicBezTo>
                  <a:pt x="40" y="7"/>
                  <a:pt x="38" y="8"/>
                  <a:pt x="38" y="10"/>
                </a:cubicBezTo>
                <a:cubicBezTo>
                  <a:pt x="38" y="12"/>
                  <a:pt x="40" y="14"/>
                  <a:pt x="42" y="14"/>
                </a:cubicBezTo>
                <a:cubicBezTo>
                  <a:pt x="44" y="14"/>
                  <a:pt x="45" y="12"/>
                  <a:pt x="45" y="10"/>
                </a:cubicBezTo>
                <a:cubicBezTo>
                  <a:pt x="45" y="8"/>
                  <a:pt x="44" y="7"/>
                  <a:pt x="42" y="7"/>
                </a:cubicBezTo>
                <a:moveTo>
                  <a:pt x="42" y="34"/>
                </a:moveTo>
                <a:cubicBezTo>
                  <a:pt x="40" y="34"/>
                  <a:pt x="38" y="36"/>
                  <a:pt x="38" y="38"/>
                </a:cubicBezTo>
                <a:cubicBezTo>
                  <a:pt x="38" y="40"/>
                  <a:pt x="40" y="41"/>
                  <a:pt x="42" y="41"/>
                </a:cubicBezTo>
                <a:cubicBezTo>
                  <a:pt x="44" y="41"/>
                  <a:pt x="45" y="40"/>
                  <a:pt x="45" y="38"/>
                </a:cubicBezTo>
                <a:cubicBezTo>
                  <a:pt x="45" y="36"/>
                  <a:pt x="44" y="34"/>
                  <a:pt x="42" y="34"/>
                </a:cubicBezTo>
              </a:path>
            </a:pathLst>
          </a:custGeom>
          <a:solidFill>
            <a:srgbClr val="FF4F4F"/>
          </a:solidFill>
          <a:ln>
            <a:noFill/>
          </a:ln>
          <a:effectLst/>
        </p:spPr>
        <p:txBody>
          <a:bodyPr vert="horz" wrap="square" lIns="91440" tIns="45720" rIns="91440" bIns="45720" numCol="1" anchor="t" anchorCtr="0" compatLnSpc="1"/>
          <a:lstStyle/>
          <a:p>
            <a:endParaRPr lang="en-AU">
              <a:cs typeface="+mn-ea"/>
              <a:sym typeface="+mn-lt"/>
            </a:endParaRPr>
          </a:p>
        </p:txBody>
      </p:sp>
      <p:sp>
        <p:nvSpPr>
          <p:cNvPr id="40" name="矩形-1"/>
          <p:cNvSpPr>
            <a:spLocks noEditPoints="1"/>
          </p:cNvSpPr>
          <p:nvPr/>
        </p:nvSpPr>
        <p:spPr bwMode="auto">
          <a:xfrm>
            <a:off x="10794077" y="2117519"/>
            <a:ext cx="428363" cy="396864"/>
          </a:xfrm>
          <a:custGeom>
            <a:avLst/>
            <a:gdLst>
              <a:gd name="T0" fmla="*/ 9 w 52"/>
              <a:gd name="T1" fmla="*/ 28 h 48"/>
              <a:gd name="T2" fmla="*/ 6 w 52"/>
              <a:gd name="T3" fmla="*/ 28 h 48"/>
              <a:gd name="T4" fmla="*/ 1 w 52"/>
              <a:gd name="T5" fmla="*/ 23 h 48"/>
              <a:gd name="T6" fmla="*/ 4 w 52"/>
              <a:gd name="T7" fmla="*/ 14 h 48"/>
              <a:gd name="T8" fmla="*/ 11 w 52"/>
              <a:gd name="T9" fmla="*/ 16 h 48"/>
              <a:gd name="T10" fmla="*/ 14 w 52"/>
              <a:gd name="T11" fmla="*/ 16 h 48"/>
              <a:gd name="T12" fmla="*/ 14 w 52"/>
              <a:gd name="T13" fmla="*/ 17 h 48"/>
              <a:gd name="T14" fmla="*/ 16 w 52"/>
              <a:gd name="T15" fmla="*/ 24 h 48"/>
              <a:gd name="T16" fmla="*/ 9 w 52"/>
              <a:gd name="T17" fmla="*/ 28 h 48"/>
              <a:gd name="T18" fmla="*/ 11 w 52"/>
              <a:gd name="T19" fmla="*/ 14 h 48"/>
              <a:gd name="T20" fmla="*/ 4 w 52"/>
              <a:gd name="T21" fmla="*/ 7 h 48"/>
              <a:gd name="T22" fmla="*/ 11 w 52"/>
              <a:gd name="T23" fmla="*/ 0 h 48"/>
              <a:gd name="T24" fmla="*/ 18 w 52"/>
              <a:gd name="T25" fmla="*/ 7 h 48"/>
              <a:gd name="T26" fmla="*/ 11 w 52"/>
              <a:gd name="T27" fmla="*/ 14 h 48"/>
              <a:gd name="T28" fmla="*/ 38 w 52"/>
              <a:gd name="T29" fmla="*/ 48 h 48"/>
              <a:gd name="T30" fmla="*/ 15 w 52"/>
              <a:gd name="T31" fmla="*/ 48 h 48"/>
              <a:gd name="T32" fmla="*/ 7 w 52"/>
              <a:gd name="T33" fmla="*/ 41 h 48"/>
              <a:gd name="T34" fmla="*/ 17 w 52"/>
              <a:gd name="T35" fmla="*/ 26 h 48"/>
              <a:gd name="T36" fmla="*/ 26 w 52"/>
              <a:gd name="T37" fmla="*/ 30 h 48"/>
              <a:gd name="T38" fmla="*/ 36 w 52"/>
              <a:gd name="T39" fmla="*/ 26 h 48"/>
              <a:gd name="T40" fmla="*/ 45 w 52"/>
              <a:gd name="T41" fmla="*/ 41 h 48"/>
              <a:gd name="T42" fmla="*/ 38 w 52"/>
              <a:gd name="T43" fmla="*/ 48 h 48"/>
              <a:gd name="T44" fmla="*/ 26 w 52"/>
              <a:gd name="T45" fmla="*/ 28 h 48"/>
              <a:gd name="T46" fmla="*/ 16 w 52"/>
              <a:gd name="T47" fmla="*/ 17 h 48"/>
              <a:gd name="T48" fmla="*/ 26 w 52"/>
              <a:gd name="T49" fmla="*/ 7 h 48"/>
              <a:gd name="T50" fmla="*/ 37 w 52"/>
              <a:gd name="T51" fmla="*/ 17 h 48"/>
              <a:gd name="T52" fmla="*/ 26 w 52"/>
              <a:gd name="T53" fmla="*/ 28 h 48"/>
              <a:gd name="T54" fmla="*/ 42 w 52"/>
              <a:gd name="T55" fmla="*/ 14 h 48"/>
              <a:gd name="T56" fmla="*/ 35 w 52"/>
              <a:gd name="T57" fmla="*/ 7 h 48"/>
              <a:gd name="T58" fmla="*/ 42 w 52"/>
              <a:gd name="T59" fmla="*/ 0 h 48"/>
              <a:gd name="T60" fmla="*/ 49 w 52"/>
              <a:gd name="T61" fmla="*/ 7 h 48"/>
              <a:gd name="T62" fmla="*/ 42 w 52"/>
              <a:gd name="T63" fmla="*/ 14 h 48"/>
              <a:gd name="T64" fmla="*/ 47 w 52"/>
              <a:gd name="T65" fmla="*/ 28 h 48"/>
              <a:gd name="T66" fmla="*/ 43 w 52"/>
              <a:gd name="T67" fmla="*/ 28 h 48"/>
              <a:gd name="T68" fmla="*/ 36 w 52"/>
              <a:gd name="T69" fmla="*/ 24 h 48"/>
              <a:gd name="T70" fmla="*/ 38 w 52"/>
              <a:gd name="T71" fmla="*/ 17 h 48"/>
              <a:gd name="T72" fmla="*/ 38 w 52"/>
              <a:gd name="T73" fmla="*/ 16 h 48"/>
              <a:gd name="T74" fmla="*/ 42 w 52"/>
              <a:gd name="T75" fmla="*/ 16 h 48"/>
              <a:gd name="T76" fmla="*/ 49 w 52"/>
              <a:gd name="T77" fmla="*/ 14 h 48"/>
              <a:gd name="T78" fmla="*/ 52 w 52"/>
              <a:gd name="T79" fmla="*/ 23 h 48"/>
              <a:gd name="T80" fmla="*/ 47 w 52"/>
              <a:gd name="T81"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48">
                <a:moveTo>
                  <a:pt x="9" y="28"/>
                </a:moveTo>
                <a:cubicBezTo>
                  <a:pt x="6" y="28"/>
                  <a:pt x="6" y="28"/>
                  <a:pt x="6" y="28"/>
                </a:cubicBezTo>
                <a:cubicBezTo>
                  <a:pt x="3" y="28"/>
                  <a:pt x="1" y="26"/>
                  <a:pt x="1" y="23"/>
                </a:cubicBezTo>
                <a:cubicBezTo>
                  <a:pt x="1" y="21"/>
                  <a:pt x="0" y="14"/>
                  <a:pt x="4" y="14"/>
                </a:cubicBezTo>
                <a:cubicBezTo>
                  <a:pt x="4" y="14"/>
                  <a:pt x="7" y="16"/>
                  <a:pt x="11" y="16"/>
                </a:cubicBezTo>
                <a:cubicBezTo>
                  <a:pt x="12" y="16"/>
                  <a:pt x="13" y="16"/>
                  <a:pt x="14" y="16"/>
                </a:cubicBezTo>
                <a:cubicBezTo>
                  <a:pt x="14" y="16"/>
                  <a:pt x="14" y="17"/>
                  <a:pt x="14" y="17"/>
                </a:cubicBezTo>
                <a:cubicBezTo>
                  <a:pt x="14" y="20"/>
                  <a:pt x="15" y="22"/>
                  <a:pt x="16" y="24"/>
                </a:cubicBezTo>
                <a:cubicBezTo>
                  <a:pt x="14" y="24"/>
                  <a:pt x="11" y="25"/>
                  <a:pt x="9" y="28"/>
                </a:cubicBezTo>
                <a:moveTo>
                  <a:pt x="11" y="14"/>
                </a:moveTo>
                <a:cubicBezTo>
                  <a:pt x="7" y="14"/>
                  <a:pt x="4" y="11"/>
                  <a:pt x="4" y="7"/>
                </a:cubicBezTo>
                <a:cubicBezTo>
                  <a:pt x="4" y="3"/>
                  <a:pt x="7" y="0"/>
                  <a:pt x="11" y="0"/>
                </a:cubicBezTo>
                <a:cubicBezTo>
                  <a:pt x="15" y="0"/>
                  <a:pt x="18" y="3"/>
                  <a:pt x="18" y="7"/>
                </a:cubicBezTo>
                <a:cubicBezTo>
                  <a:pt x="18" y="11"/>
                  <a:pt x="15" y="14"/>
                  <a:pt x="11" y="14"/>
                </a:cubicBezTo>
                <a:moveTo>
                  <a:pt x="38" y="48"/>
                </a:moveTo>
                <a:cubicBezTo>
                  <a:pt x="15" y="48"/>
                  <a:pt x="15" y="48"/>
                  <a:pt x="15" y="48"/>
                </a:cubicBezTo>
                <a:cubicBezTo>
                  <a:pt x="10" y="48"/>
                  <a:pt x="7" y="46"/>
                  <a:pt x="7" y="41"/>
                </a:cubicBezTo>
                <a:cubicBezTo>
                  <a:pt x="7" y="35"/>
                  <a:pt x="9" y="26"/>
                  <a:pt x="17" y="26"/>
                </a:cubicBezTo>
                <a:cubicBezTo>
                  <a:pt x="18" y="26"/>
                  <a:pt x="21" y="30"/>
                  <a:pt x="26" y="30"/>
                </a:cubicBezTo>
                <a:cubicBezTo>
                  <a:pt x="32" y="30"/>
                  <a:pt x="35" y="26"/>
                  <a:pt x="36" y="26"/>
                </a:cubicBezTo>
                <a:cubicBezTo>
                  <a:pt x="44" y="26"/>
                  <a:pt x="45" y="35"/>
                  <a:pt x="45" y="41"/>
                </a:cubicBezTo>
                <a:cubicBezTo>
                  <a:pt x="45" y="46"/>
                  <a:pt x="42" y="48"/>
                  <a:pt x="38" y="48"/>
                </a:cubicBezTo>
                <a:moveTo>
                  <a:pt x="26" y="28"/>
                </a:moveTo>
                <a:cubicBezTo>
                  <a:pt x="21" y="28"/>
                  <a:pt x="16" y="23"/>
                  <a:pt x="16" y="17"/>
                </a:cubicBezTo>
                <a:cubicBezTo>
                  <a:pt x="16" y="12"/>
                  <a:pt x="21" y="7"/>
                  <a:pt x="26" y="7"/>
                </a:cubicBezTo>
                <a:cubicBezTo>
                  <a:pt x="32" y="7"/>
                  <a:pt x="37" y="12"/>
                  <a:pt x="37" y="17"/>
                </a:cubicBezTo>
                <a:cubicBezTo>
                  <a:pt x="37" y="23"/>
                  <a:pt x="32" y="28"/>
                  <a:pt x="26" y="28"/>
                </a:cubicBezTo>
                <a:moveTo>
                  <a:pt x="42" y="14"/>
                </a:moveTo>
                <a:cubicBezTo>
                  <a:pt x="38" y="14"/>
                  <a:pt x="35" y="11"/>
                  <a:pt x="35" y="7"/>
                </a:cubicBezTo>
                <a:cubicBezTo>
                  <a:pt x="35" y="3"/>
                  <a:pt x="38" y="0"/>
                  <a:pt x="42" y="0"/>
                </a:cubicBezTo>
                <a:cubicBezTo>
                  <a:pt x="46" y="0"/>
                  <a:pt x="49" y="3"/>
                  <a:pt x="49" y="7"/>
                </a:cubicBezTo>
                <a:cubicBezTo>
                  <a:pt x="49" y="11"/>
                  <a:pt x="46" y="14"/>
                  <a:pt x="42" y="14"/>
                </a:cubicBezTo>
                <a:moveTo>
                  <a:pt x="47" y="28"/>
                </a:moveTo>
                <a:cubicBezTo>
                  <a:pt x="43" y="28"/>
                  <a:pt x="43" y="28"/>
                  <a:pt x="43" y="28"/>
                </a:cubicBezTo>
                <a:cubicBezTo>
                  <a:pt x="41" y="25"/>
                  <a:pt x="39" y="24"/>
                  <a:pt x="36" y="24"/>
                </a:cubicBezTo>
                <a:cubicBezTo>
                  <a:pt x="38" y="22"/>
                  <a:pt x="38" y="20"/>
                  <a:pt x="38" y="17"/>
                </a:cubicBezTo>
                <a:cubicBezTo>
                  <a:pt x="38" y="17"/>
                  <a:pt x="38" y="16"/>
                  <a:pt x="38" y="16"/>
                </a:cubicBezTo>
                <a:cubicBezTo>
                  <a:pt x="39" y="16"/>
                  <a:pt x="40" y="16"/>
                  <a:pt x="42" y="16"/>
                </a:cubicBezTo>
                <a:cubicBezTo>
                  <a:pt x="45" y="16"/>
                  <a:pt x="48" y="14"/>
                  <a:pt x="49" y="14"/>
                </a:cubicBezTo>
                <a:cubicBezTo>
                  <a:pt x="52" y="14"/>
                  <a:pt x="52" y="21"/>
                  <a:pt x="52" y="23"/>
                </a:cubicBezTo>
                <a:cubicBezTo>
                  <a:pt x="52" y="26"/>
                  <a:pt x="49" y="28"/>
                  <a:pt x="47" y="28"/>
                </a:cubicBezTo>
              </a:path>
            </a:pathLst>
          </a:custGeom>
          <a:solidFill>
            <a:srgbClr val="FF4F4F"/>
          </a:solidFill>
          <a:ln>
            <a:noFill/>
          </a:ln>
          <a:effectLst/>
        </p:spPr>
        <p:txBody>
          <a:bodyPr vert="horz" wrap="square" lIns="91440" tIns="45720" rIns="91440" bIns="45720" numCol="1" anchor="t" anchorCtr="0" compatLnSpc="1"/>
          <a:lstStyle/>
          <a:p>
            <a:endParaRPr lang="en-AU">
              <a:cs typeface="+mn-ea"/>
              <a:sym typeface="+mn-lt"/>
            </a:endParaRPr>
          </a:p>
        </p:txBody>
      </p:sp>
      <p:cxnSp>
        <p:nvCxnSpPr>
          <p:cNvPr id="41" name="直接箭头连接符 40"/>
          <p:cNvCxnSpPr/>
          <p:nvPr/>
        </p:nvCxnSpPr>
        <p:spPr>
          <a:xfrm flipH="1">
            <a:off x="649895" y="4141839"/>
            <a:ext cx="4224290" cy="0"/>
          </a:xfrm>
          <a:prstGeom prst="straightConnector1">
            <a:avLst/>
          </a:prstGeom>
          <a:ln w="12700">
            <a:solidFill>
              <a:srgbClr val="FF4F4F"/>
            </a:solidFill>
            <a:prstDash val="sysDash"/>
            <a:headEnd type="oval" w="med" len="med"/>
            <a:tailEnd type="oval" w="med" len="med"/>
          </a:ln>
          <a:effectLst/>
        </p:spPr>
        <p:style>
          <a:lnRef idx="1">
            <a:schemeClr val="accent1"/>
          </a:lnRef>
          <a:fillRef idx="0">
            <a:schemeClr val="accent1"/>
          </a:fillRef>
          <a:effectRef idx="0">
            <a:schemeClr val="accent1"/>
          </a:effectRef>
          <a:fontRef idx="minor">
            <a:schemeClr val="tx1"/>
          </a:fontRef>
        </p:style>
      </p:cxnSp>
      <p:sp>
        <p:nvSpPr>
          <p:cNvPr id="42" name="TextBox 28"/>
          <p:cNvSpPr txBox="1"/>
          <p:nvPr/>
        </p:nvSpPr>
        <p:spPr>
          <a:xfrm>
            <a:off x="7806940" y="2085516"/>
            <a:ext cx="2877572" cy="468013"/>
          </a:xfrm>
          <a:prstGeom prst="rect">
            <a:avLst/>
          </a:prstGeom>
          <a:noFill/>
        </p:spPr>
        <p:txBody>
          <a:bodyPr wrap="square" rtlCol="0">
            <a:spAutoFit/>
          </a:bodyPr>
          <a:lstStyle/>
          <a:p>
            <a:pPr algn="r">
              <a:lnSpc>
                <a:spcPct val="130000"/>
              </a:lnSpc>
            </a:pPr>
            <a:r>
              <a:rPr lang="zh-CN" altLang="en-US" sz="2000" b="1" dirty="0">
                <a:solidFill>
                  <a:srgbClr val="FF4F4F"/>
                </a:solidFill>
                <a:cs typeface="+mn-ea"/>
                <a:sym typeface="+mn-lt"/>
              </a:rPr>
              <a:t>其他类型流感</a:t>
            </a:r>
          </a:p>
        </p:txBody>
      </p:sp>
      <p:sp>
        <p:nvSpPr>
          <p:cNvPr id="44" name="TextBox 30"/>
          <p:cNvSpPr txBox="1"/>
          <p:nvPr/>
        </p:nvSpPr>
        <p:spPr>
          <a:xfrm>
            <a:off x="1371421" y="4368574"/>
            <a:ext cx="3018029" cy="468013"/>
          </a:xfrm>
          <a:prstGeom prst="rect">
            <a:avLst/>
          </a:prstGeom>
          <a:noFill/>
        </p:spPr>
        <p:txBody>
          <a:bodyPr wrap="square" rtlCol="0">
            <a:spAutoFit/>
          </a:bodyPr>
          <a:lstStyle/>
          <a:p>
            <a:pPr>
              <a:lnSpc>
                <a:spcPct val="130000"/>
              </a:lnSpc>
            </a:pPr>
            <a:r>
              <a:rPr lang="zh-CN" altLang="en-US" sz="2000" b="1" dirty="0">
                <a:solidFill>
                  <a:srgbClr val="FF4F4F"/>
                </a:solidFill>
                <a:cs typeface="+mn-ea"/>
                <a:sym typeface="+mn-lt"/>
              </a:rPr>
              <a:t>肺炎型流感</a:t>
            </a:r>
          </a:p>
        </p:txBody>
      </p:sp>
      <p:sp>
        <p:nvSpPr>
          <p:cNvPr id="45" name="TextBox 31"/>
          <p:cNvSpPr txBox="1"/>
          <p:nvPr/>
        </p:nvSpPr>
        <p:spPr>
          <a:xfrm>
            <a:off x="895512" y="1562761"/>
            <a:ext cx="3969849" cy="2332946"/>
          </a:xfrm>
          <a:prstGeom prst="rect">
            <a:avLst/>
          </a:prstGeom>
          <a:noFill/>
        </p:spPr>
        <p:txBody>
          <a:bodyPr wrap="square" rtlCol="0">
            <a:spAutoFit/>
          </a:bodyPr>
          <a:lstStyle/>
          <a:p>
            <a:pPr marL="342900" indent="-342900">
              <a:lnSpc>
                <a:spcPct val="130000"/>
              </a:lnSpc>
              <a:buFont typeface="+mj-ea"/>
              <a:buAutoNum type="circleNumDbPlain"/>
            </a:pPr>
            <a:r>
              <a:rPr lang="zh-CN" altLang="en-US" sz="1400" dirty="0">
                <a:solidFill>
                  <a:schemeClr val="tx1">
                    <a:lumMod val="65000"/>
                    <a:lumOff val="35000"/>
                  </a:schemeClr>
                </a:solidFill>
                <a:cs typeface="+mn-ea"/>
                <a:sym typeface="+mn-lt"/>
              </a:rPr>
              <a:t>容易发生于有潜在的肺部及心脏疾病患者、孕妇、婴幼儿及老年人、或免疫缺陷者。</a:t>
            </a:r>
            <a:endParaRPr lang="en-US" altLang="zh-CN" sz="1400" dirty="0">
              <a:solidFill>
                <a:schemeClr val="tx1">
                  <a:lumMod val="65000"/>
                  <a:lumOff val="35000"/>
                </a:schemeClr>
              </a:solidFill>
              <a:cs typeface="+mn-ea"/>
              <a:sym typeface="+mn-lt"/>
            </a:endParaRPr>
          </a:p>
          <a:p>
            <a:pPr marL="342900" indent="-342900">
              <a:lnSpc>
                <a:spcPct val="130000"/>
              </a:lnSpc>
              <a:buFont typeface="+mj-ea"/>
              <a:buAutoNum type="circleNumDbPlain"/>
            </a:pPr>
            <a:r>
              <a:rPr lang="en-US" altLang="zh-CN" sz="1400" dirty="0" err="1">
                <a:solidFill>
                  <a:schemeClr val="tx1">
                    <a:lumMod val="65000"/>
                    <a:lumOff val="35000"/>
                  </a:schemeClr>
                </a:solidFill>
                <a:cs typeface="+mn-ea"/>
                <a:sym typeface="+mn-lt"/>
              </a:rPr>
              <a:t>病初</a:t>
            </a:r>
            <a:r>
              <a:rPr lang="zh-CN" altLang="en-US" sz="1400" dirty="0">
                <a:solidFill>
                  <a:schemeClr val="tx1">
                    <a:lumMod val="65000"/>
                    <a:lumOff val="35000"/>
                  </a:schemeClr>
                </a:solidFill>
                <a:cs typeface="+mn-ea"/>
                <a:sym typeface="+mn-lt"/>
              </a:rPr>
              <a:t>类似典型流感症状，</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天后病情迅速加重，出现高热、咳嗽、呼吸困难及发绀，可伴有心、肝、肾衰竭。</a:t>
            </a:r>
            <a:endParaRPr lang="en-US" altLang="zh-CN" sz="1400" dirty="0">
              <a:solidFill>
                <a:schemeClr val="tx1">
                  <a:lumMod val="65000"/>
                  <a:lumOff val="35000"/>
                </a:schemeClr>
              </a:solidFill>
              <a:cs typeface="+mn-ea"/>
              <a:sym typeface="+mn-lt"/>
            </a:endParaRPr>
          </a:p>
          <a:p>
            <a:pPr marL="342900" indent="-342900">
              <a:lnSpc>
                <a:spcPct val="130000"/>
              </a:lnSpc>
              <a:buFont typeface="+mj-ea"/>
              <a:buAutoNum type="circleNumDbPlain"/>
            </a:pPr>
            <a:r>
              <a:rPr lang="zh-CN" altLang="en-US" sz="1400" dirty="0">
                <a:solidFill>
                  <a:schemeClr val="tx1">
                    <a:lumMod val="65000"/>
                    <a:lumOff val="35000"/>
                  </a:schemeClr>
                </a:solidFill>
                <a:cs typeface="+mn-ea"/>
                <a:sym typeface="+mn-lt"/>
              </a:rPr>
              <a:t>双肺遍及干、湿啰音，但无肺实变体征。</a:t>
            </a:r>
            <a:endParaRPr lang="en-US" altLang="zh-CN" sz="1400" dirty="0">
              <a:solidFill>
                <a:schemeClr val="tx1">
                  <a:lumMod val="65000"/>
                  <a:lumOff val="35000"/>
                </a:schemeClr>
              </a:solidFill>
              <a:cs typeface="+mn-ea"/>
              <a:sym typeface="+mn-lt"/>
            </a:endParaRPr>
          </a:p>
          <a:p>
            <a:pPr marL="342900" indent="-342900">
              <a:lnSpc>
                <a:spcPct val="130000"/>
              </a:lnSpc>
              <a:buFont typeface="+mj-ea"/>
              <a:buAutoNum type="circleNumDbPlain"/>
            </a:pPr>
            <a:r>
              <a:rPr lang="zh-CN" altLang="en-US" sz="1400" dirty="0">
                <a:solidFill>
                  <a:schemeClr val="tx1">
                    <a:lumMod val="65000"/>
                    <a:lumOff val="35000"/>
                  </a:schemeClr>
                </a:solidFill>
                <a:cs typeface="+mn-ea"/>
                <a:sym typeface="+mn-lt"/>
              </a:rPr>
              <a:t>痰细菌培养阴性，抗生素治疗无效。</a:t>
            </a:r>
            <a:endParaRPr lang="en-US" altLang="zh-CN" sz="1400" dirty="0">
              <a:solidFill>
                <a:schemeClr val="tx1">
                  <a:lumMod val="65000"/>
                  <a:lumOff val="35000"/>
                </a:schemeClr>
              </a:solidFill>
              <a:cs typeface="+mn-ea"/>
              <a:sym typeface="+mn-lt"/>
            </a:endParaRPr>
          </a:p>
          <a:p>
            <a:pPr marL="342900" indent="-342900">
              <a:lnSpc>
                <a:spcPct val="130000"/>
              </a:lnSpc>
              <a:buFont typeface="+mj-ea"/>
              <a:buAutoNum type="circleNumDbPlain"/>
            </a:pPr>
            <a:r>
              <a:rPr lang="en-US" altLang="zh-CN" sz="1400" dirty="0">
                <a:solidFill>
                  <a:schemeClr val="tx1">
                    <a:lumMod val="65000"/>
                    <a:lumOff val="35000"/>
                  </a:schemeClr>
                </a:solidFill>
                <a:cs typeface="+mn-ea"/>
                <a:sym typeface="+mn-lt"/>
              </a:rPr>
              <a:t>5-10</a:t>
            </a:r>
            <a:r>
              <a:rPr lang="zh-CN" altLang="en-US" sz="1400" dirty="0">
                <a:solidFill>
                  <a:schemeClr val="tx1">
                    <a:lumMod val="65000"/>
                    <a:lumOff val="35000"/>
                  </a:schemeClr>
                </a:solidFill>
                <a:cs typeface="+mn-ea"/>
                <a:sym typeface="+mn-lt"/>
              </a:rPr>
              <a:t>天内发生呼吸循环衰竭，预后差。</a:t>
            </a:r>
          </a:p>
        </p:txBody>
      </p:sp>
      <p:sp>
        <p:nvSpPr>
          <p:cNvPr id="23" name="任意多边形 22"/>
          <p:cNvSpPr>
            <a:spLocks noChangeAspect="1"/>
          </p:cNvSpPr>
          <p:nvPr/>
        </p:nvSpPr>
        <p:spPr>
          <a:xfrm>
            <a:off x="5207026" y="2204198"/>
            <a:ext cx="2267073" cy="2174692"/>
          </a:xfrm>
          <a:custGeom>
            <a:avLst/>
            <a:gdLst/>
            <a:ahLst/>
            <a:cxnLst/>
            <a:rect l="l" t="t" r="r" b="b"/>
            <a:pathLst>
              <a:path w="1682255" h="1613705">
                <a:moveTo>
                  <a:pt x="528686" y="1613705"/>
                </a:moveTo>
                <a:lnTo>
                  <a:pt x="528764" y="1613705"/>
                </a:lnTo>
                <a:lnTo>
                  <a:pt x="528686" y="1613705"/>
                </a:lnTo>
                <a:close/>
                <a:moveTo>
                  <a:pt x="270048" y="0"/>
                </a:moveTo>
                <a:lnTo>
                  <a:pt x="1056560" y="0"/>
                </a:lnTo>
                <a:cubicBezTo>
                  <a:pt x="1086700" y="0"/>
                  <a:pt x="1115414" y="6109"/>
                  <a:pt x="1141531" y="17155"/>
                </a:cubicBezTo>
                <a:lnTo>
                  <a:pt x="1164568" y="29660"/>
                </a:lnTo>
                <a:lnTo>
                  <a:pt x="1166948" y="30547"/>
                </a:lnTo>
                <a:lnTo>
                  <a:pt x="1172691" y="34068"/>
                </a:lnTo>
                <a:lnTo>
                  <a:pt x="1178611" y="37282"/>
                </a:lnTo>
                <a:lnTo>
                  <a:pt x="1180571" y="38899"/>
                </a:lnTo>
                <a:lnTo>
                  <a:pt x="1202919" y="52597"/>
                </a:lnTo>
                <a:cubicBezTo>
                  <a:pt x="1225543" y="69691"/>
                  <a:pt x="1245190" y="91505"/>
                  <a:pt x="1260260" y="117606"/>
                </a:cubicBezTo>
                <a:lnTo>
                  <a:pt x="1653516" y="798746"/>
                </a:lnTo>
                <a:cubicBezTo>
                  <a:pt x="1668587" y="824848"/>
                  <a:pt x="1677654" y="852769"/>
                  <a:pt x="1681146" y="880910"/>
                </a:cubicBezTo>
                <a:lnTo>
                  <a:pt x="1681834" y="907111"/>
                </a:lnTo>
                <a:lnTo>
                  <a:pt x="1682255" y="909617"/>
                </a:lnTo>
                <a:lnTo>
                  <a:pt x="1682078" y="916356"/>
                </a:lnTo>
                <a:lnTo>
                  <a:pt x="1682255" y="923086"/>
                </a:lnTo>
                <a:lnTo>
                  <a:pt x="1681835" y="925590"/>
                </a:lnTo>
                <a:lnTo>
                  <a:pt x="1681146" y="951794"/>
                </a:lnTo>
                <a:cubicBezTo>
                  <a:pt x="1677654" y="979935"/>
                  <a:pt x="1668587" y="1007855"/>
                  <a:pt x="1653517" y="1033958"/>
                </a:cubicBezTo>
                <a:lnTo>
                  <a:pt x="1323200" y="1606084"/>
                </a:lnTo>
                <a:lnTo>
                  <a:pt x="989150" y="1609288"/>
                </a:lnTo>
                <a:lnTo>
                  <a:pt x="1016573" y="1600776"/>
                </a:lnTo>
                <a:lnTo>
                  <a:pt x="1033933" y="1591353"/>
                </a:lnTo>
                <a:lnTo>
                  <a:pt x="1035728" y="1590682"/>
                </a:lnTo>
                <a:lnTo>
                  <a:pt x="1040059" y="1588029"/>
                </a:lnTo>
                <a:lnTo>
                  <a:pt x="1044518" y="1585608"/>
                </a:lnTo>
                <a:lnTo>
                  <a:pt x="1045994" y="1584390"/>
                </a:lnTo>
                <a:lnTo>
                  <a:pt x="1062837" y="1574065"/>
                </a:lnTo>
                <a:cubicBezTo>
                  <a:pt x="1079887" y="1561183"/>
                  <a:pt x="1094693" y="1544744"/>
                  <a:pt x="1106051" y="1525073"/>
                </a:cubicBezTo>
                <a:lnTo>
                  <a:pt x="1402421" y="1011747"/>
                </a:lnTo>
                <a:cubicBezTo>
                  <a:pt x="1413778" y="992075"/>
                  <a:pt x="1420611" y="971033"/>
                  <a:pt x="1423242" y="949825"/>
                </a:cubicBezTo>
                <a:lnTo>
                  <a:pt x="1423763" y="930077"/>
                </a:lnTo>
                <a:lnTo>
                  <a:pt x="1424079" y="928190"/>
                </a:lnTo>
                <a:lnTo>
                  <a:pt x="1423945" y="923118"/>
                </a:lnTo>
                <a:lnTo>
                  <a:pt x="1424079" y="918040"/>
                </a:lnTo>
                <a:lnTo>
                  <a:pt x="1423762" y="916151"/>
                </a:lnTo>
                <a:lnTo>
                  <a:pt x="1423242" y="896405"/>
                </a:lnTo>
                <a:cubicBezTo>
                  <a:pt x="1420611" y="875197"/>
                  <a:pt x="1413778" y="854155"/>
                  <a:pt x="1402420" y="834483"/>
                </a:cubicBezTo>
                <a:lnTo>
                  <a:pt x="1380552" y="796607"/>
                </a:lnTo>
                <a:lnTo>
                  <a:pt x="1380340" y="795975"/>
                </a:lnTo>
                <a:lnTo>
                  <a:pt x="1116889" y="339665"/>
                </a:lnTo>
                <a:cubicBezTo>
                  <a:pt x="1116780" y="339476"/>
                  <a:pt x="1116670" y="339287"/>
                  <a:pt x="1116448" y="339165"/>
                </a:cubicBezTo>
                <a:lnTo>
                  <a:pt x="1106051" y="321156"/>
                </a:lnTo>
                <a:cubicBezTo>
                  <a:pt x="1094693" y="301485"/>
                  <a:pt x="1079887" y="285046"/>
                  <a:pt x="1062837" y="272163"/>
                </a:cubicBezTo>
                <a:lnTo>
                  <a:pt x="1045994" y="261840"/>
                </a:lnTo>
                <a:lnTo>
                  <a:pt x="1044518" y="260621"/>
                </a:lnTo>
                <a:lnTo>
                  <a:pt x="1040056" y="258199"/>
                </a:lnTo>
                <a:lnTo>
                  <a:pt x="1035728" y="255546"/>
                </a:lnTo>
                <a:lnTo>
                  <a:pt x="1033934" y="254877"/>
                </a:lnTo>
                <a:lnTo>
                  <a:pt x="1016573" y="245453"/>
                </a:lnTo>
                <a:cubicBezTo>
                  <a:pt x="996890" y="237129"/>
                  <a:pt x="975251" y="232525"/>
                  <a:pt x="952536" y="232525"/>
                </a:cubicBezTo>
                <a:lnTo>
                  <a:pt x="359797" y="232525"/>
                </a:lnTo>
                <a:lnTo>
                  <a:pt x="359792" y="232525"/>
                </a:lnTo>
                <a:lnTo>
                  <a:pt x="0" y="232525"/>
                </a:lnTo>
                <a:lnTo>
                  <a:pt x="66349" y="117606"/>
                </a:lnTo>
                <a:cubicBezTo>
                  <a:pt x="81418" y="91504"/>
                  <a:pt x="101065" y="69691"/>
                  <a:pt x="123690" y="52597"/>
                </a:cubicBezTo>
                <a:lnTo>
                  <a:pt x="146039" y="38898"/>
                </a:lnTo>
                <a:lnTo>
                  <a:pt x="147997" y="37282"/>
                </a:lnTo>
                <a:lnTo>
                  <a:pt x="153913" y="34071"/>
                </a:lnTo>
                <a:lnTo>
                  <a:pt x="159660" y="30547"/>
                </a:lnTo>
                <a:lnTo>
                  <a:pt x="162043" y="29658"/>
                </a:lnTo>
                <a:lnTo>
                  <a:pt x="185077" y="17155"/>
                </a:lnTo>
                <a:cubicBezTo>
                  <a:pt x="211194" y="6109"/>
                  <a:pt x="239908" y="0"/>
                  <a:pt x="270048" y="0"/>
                </a:cubicBezTo>
                <a:close/>
              </a:path>
            </a:pathLst>
          </a:custGeom>
          <a:solidFill>
            <a:srgbClr val="FF4F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4" name="任意多边形 23"/>
          <p:cNvSpPr>
            <a:spLocks noChangeAspect="1"/>
          </p:cNvSpPr>
          <p:nvPr/>
        </p:nvSpPr>
        <p:spPr>
          <a:xfrm>
            <a:off x="4727742" y="2514382"/>
            <a:ext cx="2262480" cy="2156463"/>
          </a:xfrm>
          <a:custGeom>
            <a:avLst/>
            <a:gdLst/>
            <a:ahLst/>
            <a:cxnLst/>
            <a:rect l="l" t="t" r="r" b="b"/>
            <a:pathLst>
              <a:path w="1678847" h="1600178">
                <a:moveTo>
                  <a:pt x="355647" y="0"/>
                </a:moveTo>
                <a:lnTo>
                  <a:pt x="715439" y="0"/>
                </a:lnTo>
                <a:lnTo>
                  <a:pt x="682289" y="3342"/>
                </a:lnTo>
                <a:cubicBezTo>
                  <a:pt x="671580" y="5534"/>
                  <a:pt x="661249" y="8766"/>
                  <a:pt x="651408" y="12928"/>
                </a:cubicBezTo>
                <a:lnTo>
                  <a:pt x="634048" y="22351"/>
                </a:lnTo>
                <a:lnTo>
                  <a:pt x="632253" y="23021"/>
                </a:lnTo>
                <a:lnTo>
                  <a:pt x="627921" y="25676"/>
                </a:lnTo>
                <a:lnTo>
                  <a:pt x="623463" y="28096"/>
                </a:lnTo>
                <a:lnTo>
                  <a:pt x="621988" y="29314"/>
                </a:lnTo>
                <a:lnTo>
                  <a:pt x="605145" y="39638"/>
                </a:lnTo>
                <a:cubicBezTo>
                  <a:pt x="588093" y="52521"/>
                  <a:pt x="573287" y="68959"/>
                  <a:pt x="561930" y="88631"/>
                </a:cubicBezTo>
                <a:lnTo>
                  <a:pt x="265560" y="601958"/>
                </a:lnTo>
                <a:cubicBezTo>
                  <a:pt x="254202" y="621629"/>
                  <a:pt x="247370" y="642672"/>
                  <a:pt x="244738" y="663879"/>
                </a:cubicBezTo>
                <a:lnTo>
                  <a:pt x="244219" y="683628"/>
                </a:lnTo>
                <a:lnTo>
                  <a:pt x="243902" y="685515"/>
                </a:lnTo>
                <a:lnTo>
                  <a:pt x="244035" y="690586"/>
                </a:lnTo>
                <a:lnTo>
                  <a:pt x="243902" y="695664"/>
                </a:lnTo>
                <a:lnTo>
                  <a:pt x="244219" y="697554"/>
                </a:lnTo>
                <a:lnTo>
                  <a:pt x="244738" y="717300"/>
                </a:lnTo>
                <a:cubicBezTo>
                  <a:pt x="247370" y="738507"/>
                  <a:pt x="254203" y="759550"/>
                  <a:pt x="265560" y="779221"/>
                </a:cubicBezTo>
                <a:lnTo>
                  <a:pt x="282859" y="809183"/>
                </a:lnTo>
                <a:lnTo>
                  <a:pt x="283614" y="811430"/>
                </a:lnTo>
                <a:lnTo>
                  <a:pt x="547065" y="1267741"/>
                </a:lnTo>
                <a:cubicBezTo>
                  <a:pt x="547456" y="1268418"/>
                  <a:pt x="547856" y="1269087"/>
                  <a:pt x="548635" y="1269520"/>
                </a:cubicBezTo>
                <a:lnTo>
                  <a:pt x="561930" y="1292548"/>
                </a:lnTo>
                <a:cubicBezTo>
                  <a:pt x="573287" y="1312219"/>
                  <a:pt x="588094" y="1328658"/>
                  <a:pt x="605145" y="1341541"/>
                </a:cubicBezTo>
                <a:lnTo>
                  <a:pt x="618069" y="1348633"/>
                </a:lnTo>
                <a:lnTo>
                  <a:pt x="623463" y="1353083"/>
                </a:lnTo>
                <a:cubicBezTo>
                  <a:pt x="649720" y="1370822"/>
                  <a:pt x="681373" y="1381180"/>
                  <a:pt x="715444" y="1381180"/>
                </a:cubicBezTo>
                <a:lnTo>
                  <a:pt x="884333" y="1381180"/>
                </a:lnTo>
                <a:lnTo>
                  <a:pt x="884333" y="1381180"/>
                </a:lnTo>
                <a:lnTo>
                  <a:pt x="884411" y="1381180"/>
                </a:lnTo>
                <a:lnTo>
                  <a:pt x="1308184" y="1381179"/>
                </a:lnTo>
                <a:cubicBezTo>
                  <a:pt x="1319541" y="1381179"/>
                  <a:pt x="1330630" y="1380028"/>
                  <a:pt x="1341339" y="1377837"/>
                </a:cubicBezTo>
                <a:lnTo>
                  <a:pt x="1344798" y="1376763"/>
                </a:lnTo>
                <a:lnTo>
                  <a:pt x="1678847" y="1373559"/>
                </a:lnTo>
                <a:lnTo>
                  <a:pt x="1615908" y="1482572"/>
                </a:lnTo>
                <a:cubicBezTo>
                  <a:pt x="1600837" y="1508674"/>
                  <a:pt x="1581191" y="1530486"/>
                  <a:pt x="1558567" y="1547581"/>
                </a:cubicBezTo>
                <a:lnTo>
                  <a:pt x="1536217" y="1561280"/>
                </a:lnTo>
                <a:lnTo>
                  <a:pt x="1534258" y="1562896"/>
                </a:lnTo>
                <a:lnTo>
                  <a:pt x="1528343" y="1566108"/>
                </a:lnTo>
                <a:lnTo>
                  <a:pt x="1522596" y="1569630"/>
                </a:lnTo>
                <a:lnTo>
                  <a:pt x="1520214" y="1570520"/>
                </a:lnTo>
                <a:lnTo>
                  <a:pt x="1497178" y="1583024"/>
                </a:lnTo>
                <a:cubicBezTo>
                  <a:pt x="1471062" y="1594069"/>
                  <a:pt x="1442349" y="1600177"/>
                  <a:pt x="1412208" y="1600177"/>
                </a:cubicBezTo>
                <a:lnTo>
                  <a:pt x="625695" y="1600178"/>
                </a:lnTo>
                <a:cubicBezTo>
                  <a:pt x="580486" y="1600178"/>
                  <a:pt x="538484" y="1586434"/>
                  <a:pt x="503644" y="1562896"/>
                </a:cubicBezTo>
                <a:lnTo>
                  <a:pt x="496488" y="1556992"/>
                </a:lnTo>
                <a:lnTo>
                  <a:pt x="479337" y="1547581"/>
                </a:lnTo>
                <a:cubicBezTo>
                  <a:pt x="456713" y="1530486"/>
                  <a:pt x="437066" y="1508674"/>
                  <a:pt x="421996" y="1482572"/>
                </a:cubicBezTo>
                <a:lnTo>
                  <a:pt x="28740" y="801432"/>
                </a:lnTo>
                <a:cubicBezTo>
                  <a:pt x="13669" y="775330"/>
                  <a:pt x="4602" y="747409"/>
                  <a:pt x="1111" y="719269"/>
                </a:cubicBezTo>
                <a:lnTo>
                  <a:pt x="421" y="693068"/>
                </a:lnTo>
                <a:lnTo>
                  <a:pt x="0" y="690560"/>
                </a:lnTo>
                <a:lnTo>
                  <a:pt x="177" y="683821"/>
                </a:lnTo>
                <a:lnTo>
                  <a:pt x="0" y="677092"/>
                </a:lnTo>
                <a:lnTo>
                  <a:pt x="421" y="674589"/>
                </a:lnTo>
                <a:lnTo>
                  <a:pt x="1111" y="648383"/>
                </a:lnTo>
                <a:cubicBezTo>
                  <a:pt x="4602" y="620244"/>
                  <a:pt x="13669" y="592322"/>
                  <a:pt x="28740" y="566221"/>
                </a:cubicBezTo>
                <a:close/>
              </a:path>
            </a:pathLst>
          </a:custGeom>
          <a:solidFill>
            <a:srgbClr val="08AA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5037553" y="3594630"/>
            <a:ext cx="564578" cy="535354"/>
            <a:chOff x="5037553" y="3594630"/>
            <a:chExt cx="564578" cy="535354"/>
          </a:xfrm>
          <a:solidFill>
            <a:srgbClr val="FF4F4F"/>
          </a:solidFill>
        </p:grpSpPr>
        <p:sp>
          <p:nvSpPr>
            <p:cNvPr id="47" name="椭圆 46"/>
            <p:cNvSpPr/>
            <p:nvPr/>
          </p:nvSpPr>
          <p:spPr>
            <a:xfrm>
              <a:off x="5052165" y="3594630"/>
              <a:ext cx="535354" cy="535354"/>
            </a:xfrm>
            <a:prstGeom prst="ellipse">
              <a:avLst/>
            </a:prstGeom>
            <a:grp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b="1" dirty="0">
                <a:solidFill>
                  <a:schemeClr val="bg1"/>
                </a:solidFill>
                <a:cs typeface="+mn-ea"/>
                <a:sym typeface="+mn-lt"/>
              </a:endParaRPr>
            </a:p>
          </p:txBody>
        </p:sp>
        <p:sp>
          <p:nvSpPr>
            <p:cNvPr id="48" name="TextBox 32"/>
            <p:cNvSpPr txBox="1"/>
            <p:nvPr/>
          </p:nvSpPr>
          <p:spPr>
            <a:xfrm>
              <a:off x="5037553" y="3691280"/>
              <a:ext cx="564578" cy="400110"/>
            </a:xfrm>
            <a:prstGeom prst="rect">
              <a:avLst/>
            </a:prstGeom>
            <a:grpFill/>
          </p:spPr>
          <p:txBody>
            <a:bodyPr wrap="none">
              <a:spAutoFit/>
            </a:bodyPr>
            <a:lstStyle>
              <a:defPPr>
                <a:defRPr lang="zh-CN"/>
              </a:defPPr>
              <a:lvl1pPr>
                <a:defRPr sz="3600">
                  <a:solidFill>
                    <a:schemeClr val="tx1">
                      <a:lumMod val="50000"/>
                      <a:lumOff val="50000"/>
                    </a:schemeClr>
                  </a:solidFill>
                  <a:latin typeface="Impact" panose="020B0806030902050204" pitchFamily="34" charset="0"/>
                </a:defRPr>
              </a:lvl1pPr>
            </a:lstStyle>
            <a:p>
              <a:pPr algn="ctr"/>
              <a:r>
                <a:rPr lang="en-US" altLang="zh-CN" sz="2000" dirty="0">
                  <a:solidFill>
                    <a:schemeClr val="bg1"/>
                  </a:solidFill>
                  <a:latin typeface="+mn-lt"/>
                  <a:cs typeface="+mn-ea"/>
                  <a:sym typeface="+mn-lt"/>
                </a:rPr>
                <a:t>03</a:t>
              </a:r>
              <a:endParaRPr lang="zh-CN" altLang="en-US" sz="2000" dirty="0">
                <a:solidFill>
                  <a:schemeClr val="bg1"/>
                </a:solidFill>
                <a:latin typeface="+mn-lt"/>
                <a:cs typeface="+mn-ea"/>
                <a:sym typeface="+mn-lt"/>
              </a:endParaRPr>
            </a:p>
          </p:txBody>
        </p:sp>
      </p:grpSp>
      <p:grpSp>
        <p:nvGrpSpPr>
          <p:cNvPr id="8" name="组合 7"/>
          <p:cNvGrpSpPr/>
          <p:nvPr/>
        </p:nvGrpSpPr>
        <p:grpSpPr>
          <a:xfrm>
            <a:off x="6615377" y="2740512"/>
            <a:ext cx="616491" cy="535354"/>
            <a:chOff x="6615377" y="2740512"/>
            <a:chExt cx="616491" cy="535354"/>
          </a:xfrm>
        </p:grpSpPr>
        <p:sp>
          <p:nvSpPr>
            <p:cNvPr id="50" name="椭圆 49"/>
            <p:cNvSpPr/>
            <p:nvPr/>
          </p:nvSpPr>
          <p:spPr>
            <a:xfrm>
              <a:off x="6615377" y="2740512"/>
              <a:ext cx="535354" cy="535354"/>
            </a:xfrm>
            <a:prstGeom prst="ellipse">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endParaRPr lang="zh-CN" altLang="en-US" b="1" dirty="0">
                <a:solidFill>
                  <a:schemeClr val="bg1"/>
                </a:solidFill>
                <a:cs typeface="+mn-ea"/>
                <a:sym typeface="+mn-lt"/>
              </a:endParaRPr>
            </a:p>
          </p:txBody>
        </p:sp>
        <p:sp>
          <p:nvSpPr>
            <p:cNvPr id="51" name="TextBox 33"/>
            <p:cNvSpPr txBox="1"/>
            <p:nvPr/>
          </p:nvSpPr>
          <p:spPr>
            <a:xfrm>
              <a:off x="6657672" y="2808134"/>
              <a:ext cx="574196" cy="400110"/>
            </a:xfrm>
            <a:prstGeom prst="rect">
              <a:avLst/>
            </a:prstGeom>
          </p:spPr>
          <p:txBody>
            <a:bodyPr wrap="none">
              <a:spAutoFit/>
            </a:bodyPr>
            <a:lstStyle>
              <a:defPPr>
                <a:defRPr lang="zh-CN"/>
              </a:defPPr>
              <a:lvl1pPr>
                <a:defRPr sz="3600">
                  <a:solidFill>
                    <a:schemeClr val="tx1">
                      <a:lumMod val="50000"/>
                      <a:lumOff val="50000"/>
                    </a:schemeClr>
                  </a:solidFill>
                  <a:latin typeface="Impact" panose="020B0806030902050204" pitchFamily="34" charset="0"/>
                </a:defRPr>
              </a:lvl1pPr>
            </a:lstStyle>
            <a:p>
              <a:r>
                <a:rPr lang="en-US" altLang="zh-CN" sz="2000" dirty="0">
                  <a:solidFill>
                    <a:schemeClr val="bg1"/>
                  </a:solidFill>
                  <a:latin typeface="+mn-lt"/>
                  <a:cs typeface="+mn-ea"/>
                  <a:sym typeface="+mn-lt"/>
                </a:rPr>
                <a:t>04</a:t>
              </a:r>
              <a:endParaRPr lang="zh-CN" altLang="en-US" sz="2000" dirty="0">
                <a:solidFill>
                  <a:schemeClr val="bg1"/>
                </a:solidFill>
                <a:latin typeface="+mn-lt"/>
                <a:cs typeface="+mn-ea"/>
                <a:sym typeface="+mn-lt"/>
              </a:endParaRPr>
            </a:p>
          </p:txBody>
        </p:sp>
      </p:grpSp>
      <p:sp>
        <p:nvSpPr>
          <p:cNvPr id="52" name="TextBox 34"/>
          <p:cNvSpPr txBox="1"/>
          <p:nvPr/>
        </p:nvSpPr>
        <p:spPr>
          <a:xfrm>
            <a:off x="8027599" y="3029488"/>
            <a:ext cx="3436537" cy="1745478"/>
          </a:xfrm>
          <a:prstGeom prst="rect">
            <a:avLst/>
          </a:prstGeom>
          <a:noFill/>
        </p:spPr>
        <p:txBody>
          <a:bodyPr wrap="square" rtlCol="0">
            <a:spAutoFit/>
          </a:bodyPr>
          <a:lstStyle/>
          <a:p>
            <a:pPr marL="342900" indent="-342900">
              <a:lnSpc>
                <a:spcPct val="130000"/>
              </a:lnSpc>
              <a:buFont typeface="+mj-ea"/>
              <a:buAutoNum type="circleNumDbPlain"/>
            </a:pPr>
            <a:r>
              <a:rPr lang="zh-CN" altLang="en-US" sz="1400" b="1" dirty="0">
                <a:solidFill>
                  <a:schemeClr val="tx1">
                    <a:lumMod val="65000"/>
                    <a:lumOff val="35000"/>
                  </a:schemeClr>
                </a:solidFill>
                <a:cs typeface="+mn-ea"/>
                <a:sym typeface="+mn-lt"/>
              </a:rPr>
              <a:t>脑膜脑炎型：</a:t>
            </a:r>
            <a:r>
              <a:rPr lang="zh-CN" altLang="en-US" sz="1400" dirty="0">
                <a:solidFill>
                  <a:schemeClr val="tx1">
                    <a:lumMod val="65000"/>
                    <a:lumOff val="35000"/>
                  </a:schemeClr>
                </a:solidFill>
                <a:cs typeface="+mn-ea"/>
                <a:sym typeface="+mn-lt"/>
              </a:rPr>
              <a:t>以中枢神经系统及心血管系统损害为特征。表现为高热</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谵妄、惊厥、脑膜刺激征等。</a:t>
            </a:r>
            <a:endParaRPr lang="en-US" altLang="zh-CN" sz="1400" dirty="0">
              <a:solidFill>
                <a:schemeClr val="tx1">
                  <a:lumMod val="65000"/>
                  <a:lumOff val="35000"/>
                </a:schemeClr>
              </a:solidFill>
              <a:cs typeface="+mn-ea"/>
              <a:sym typeface="+mn-lt"/>
            </a:endParaRPr>
          </a:p>
          <a:p>
            <a:pPr marL="342900" indent="-342900">
              <a:lnSpc>
                <a:spcPct val="130000"/>
              </a:lnSpc>
              <a:buFont typeface="+mj-ea"/>
              <a:buAutoNum type="circleNumDbPlain"/>
            </a:pPr>
            <a:r>
              <a:rPr lang="zh-CN" altLang="en-US" sz="1400" b="1" dirty="0">
                <a:solidFill>
                  <a:schemeClr val="tx1">
                    <a:lumMod val="65000"/>
                    <a:lumOff val="35000"/>
                  </a:schemeClr>
                </a:solidFill>
                <a:cs typeface="+mn-ea"/>
                <a:sym typeface="+mn-lt"/>
              </a:rPr>
              <a:t>胃肠炎型：</a:t>
            </a:r>
            <a:r>
              <a:rPr lang="zh-CN" altLang="en-US" sz="1400" dirty="0">
                <a:solidFill>
                  <a:schemeClr val="tx1">
                    <a:lumMod val="65000"/>
                    <a:lumOff val="35000"/>
                  </a:schemeClr>
                </a:solidFill>
                <a:cs typeface="+mn-ea"/>
                <a:sym typeface="+mn-lt"/>
              </a:rPr>
              <a:t>少见，以腹泻、腹痛、呕吐为主要临床表现。</a:t>
            </a:r>
            <a:endParaRPr lang="en-US" altLang="zh-CN" sz="1400" dirty="0">
              <a:solidFill>
                <a:schemeClr val="tx1">
                  <a:lumMod val="65000"/>
                  <a:lumOff val="35000"/>
                </a:schemeClr>
              </a:solidFill>
              <a:cs typeface="+mn-ea"/>
              <a:sym typeface="+mn-lt"/>
            </a:endParaRPr>
          </a:p>
          <a:p>
            <a:pPr marL="342900" indent="-342900">
              <a:lnSpc>
                <a:spcPct val="130000"/>
              </a:lnSpc>
              <a:buFont typeface="+mj-ea"/>
              <a:buAutoNum type="circleNumDbPlain"/>
            </a:pPr>
            <a:r>
              <a:rPr lang="en-US" altLang="zh-CN" sz="1400" b="1" dirty="0" err="1">
                <a:solidFill>
                  <a:schemeClr val="tx1">
                    <a:lumMod val="65000"/>
                    <a:lumOff val="35000"/>
                  </a:schemeClr>
                </a:solidFill>
                <a:cs typeface="+mn-ea"/>
                <a:sym typeface="+mn-lt"/>
              </a:rPr>
              <a:t>心肌炎</a:t>
            </a:r>
            <a:r>
              <a:rPr lang="zh-CN" altLang="en-US" sz="1400" b="1" dirty="0">
                <a:solidFill>
                  <a:schemeClr val="tx1">
                    <a:lumMod val="65000"/>
                    <a:lumOff val="35000"/>
                  </a:schemeClr>
                </a:solidFill>
                <a:cs typeface="+mn-ea"/>
                <a:sym typeface="+mn-lt"/>
              </a:rPr>
              <a:t>型、心包炎型、肌炎型等</a:t>
            </a:r>
            <a:r>
              <a:rPr lang="zh-CN" altLang="en-US" sz="1400" dirty="0">
                <a:solidFill>
                  <a:schemeClr val="tx1">
                    <a:lumMod val="65000"/>
                    <a:lumOff val="35000"/>
                  </a:schemeClr>
                </a:solidFill>
                <a:cs typeface="+mn-ea"/>
                <a:sym typeface="+mn-lt"/>
              </a:rPr>
              <a:t>。</a:t>
            </a:r>
            <a:endParaRPr lang="en-US" altLang="zh-CN" sz="1400" dirty="0">
              <a:solidFill>
                <a:schemeClr val="tx1">
                  <a:lumMod val="65000"/>
                  <a:lumOff val="35000"/>
                </a:schemeClr>
              </a:solidFill>
              <a:cs typeface="+mn-ea"/>
              <a:sym typeface="+mn-lt"/>
            </a:endParaRPr>
          </a:p>
        </p:txBody>
      </p:sp>
      <p:grpSp>
        <p:nvGrpSpPr>
          <p:cNvPr id="2" name="组合 1"/>
          <p:cNvGrpSpPr/>
          <p:nvPr/>
        </p:nvGrpSpPr>
        <p:grpSpPr>
          <a:xfrm>
            <a:off x="5687190" y="2935993"/>
            <a:ext cx="838276" cy="982119"/>
            <a:chOff x="5687190" y="2935993"/>
            <a:chExt cx="838276" cy="982119"/>
          </a:xfrm>
        </p:grpSpPr>
        <p:grpSp>
          <p:nvGrpSpPr>
            <p:cNvPr id="26" name="组合 25"/>
            <p:cNvGrpSpPr/>
            <p:nvPr/>
          </p:nvGrpSpPr>
          <p:grpSpPr>
            <a:xfrm>
              <a:off x="5687190" y="2935993"/>
              <a:ext cx="838276" cy="982119"/>
              <a:chOff x="4311185" y="2397046"/>
              <a:chExt cx="622033" cy="728770"/>
            </a:xfrm>
            <a:solidFill>
              <a:srgbClr val="0A5688"/>
            </a:solidFill>
            <a:effectLst/>
          </p:grpSpPr>
          <p:sp>
            <p:nvSpPr>
              <p:cNvPr id="28" name="矩形-1"/>
              <p:cNvSpPr>
                <a:spLocks noChangeArrowheads="1"/>
              </p:cNvSpPr>
              <p:nvPr/>
            </p:nvSpPr>
            <p:spPr bwMode="auto">
              <a:xfrm>
                <a:off x="4384986" y="2406838"/>
                <a:ext cx="118608" cy="119170"/>
              </a:xfrm>
              <a:prstGeom prst="ellipse">
                <a:avLst/>
              </a:prstGeom>
              <a:solidFill>
                <a:srgbClr val="08AAF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矩形-2"/>
              <p:cNvSpPr/>
              <p:nvPr/>
            </p:nvSpPr>
            <p:spPr bwMode="auto">
              <a:xfrm>
                <a:off x="4424042" y="2534966"/>
                <a:ext cx="40494" cy="72919"/>
              </a:xfrm>
              <a:custGeom>
                <a:avLst/>
                <a:gdLst>
                  <a:gd name="T0" fmla="*/ 0 w 169"/>
                  <a:gd name="T1" fmla="*/ 88 h 350"/>
                  <a:gd name="T2" fmla="*/ 86 w 169"/>
                  <a:gd name="T3" fmla="*/ 350 h 350"/>
                  <a:gd name="T4" fmla="*/ 169 w 169"/>
                  <a:gd name="T5" fmla="*/ 88 h 350"/>
                  <a:gd name="T6" fmla="*/ 86 w 169"/>
                  <a:gd name="T7" fmla="*/ 0 h 350"/>
                  <a:gd name="T8" fmla="*/ 0 w 169"/>
                  <a:gd name="T9" fmla="*/ 88 h 350"/>
                </a:gdLst>
                <a:ahLst/>
                <a:cxnLst>
                  <a:cxn ang="0">
                    <a:pos x="T0" y="T1"/>
                  </a:cxn>
                  <a:cxn ang="0">
                    <a:pos x="T2" y="T3"/>
                  </a:cxn>
                  <a:cxn ang="0">
                    <a:pos x="T4" y="T5"/>
                  </a:cxn>
                  <a:cxn ang="0">
                    <a:pos x="T6" y="T7"/>
                  </a:cxn>
                  <a:cxn ang="0">
                    <a:pos x="T8" y="T9"/>
                  </a:cxn>
                </a:cxnLst>
                <a:rect l="0" t="0" r="r" b="b"/>
                <a:pathLst>
                  <a:path w="169" h="350">
                    <a:moveTo>
                      <a:pt x="0" y="88"/>
                    </a:moveTo>
                    <a:lnTo>
                      <a:pt x="86" y="350"/>
                    </a:lnTo>
                    <a:lnTo>
                      <a:pt x="169" y="88"/>
                    </a:lnTo>
                    <a:lnTo>
                      <a:pt x="86" y="0"/>
                    </a:lnTo>
                    <a:lnTo>
                      <a:pt x="0" y="88"/>
                    </a:lnTo>
                    <a:close/>
                  </a:path>
                </a:pathLst>
              </a:custGeom>
              <a:solidFill>
                <a:srgbClr val="08AAF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矩形-3"/>
              <p:cNvSpPr>
                <a:spLocks noChangeArrowheads="1"/>
              </p:cNvSpPr>
              <p:nvPr/>
            </p:nvSpPr>
            <p:spPr bwMode="auto">
              <a:xfrm>
                <a:off x="4740809" y="2406838"/>
                <a:ext cx="118129" cy="119170"/>
              </a:xfrm>
              <a:prstGeom prst="ellipse">
                <a:avLst/>
              </a:prstGeom>
              <a:solidFill>
                <a:srgbClr val="4AE3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矩形-4"/>
              <p:cNvSpPr/>
              <p:nvPr/>
            </p:nvSpPr>
            <p:spPr bwMode="auto">
              <a:xfrm>
                <a:off x="4779387" y="2534966"/>
                <a:ext cx="40494" cy="72919"/>
              </a:xfrm>
              <a:custGeom>
                <a:avLst/>
                <a:gdLst>
                  <a:gd name="T0" fmla="*/ 0 w 169"/>
                  <a:gd name="T1" fmla="*/ 88 h 350"/>
                  <a:gd name="T2" fmla="*/ 86 w 169"/>
                  <a:gd name="T3" fmla="*/ 350 h 350"/>
                  <a:gd name="T4" fmla="*/ 169 w 169"/>
                  <a:gd name="T5" fmla="*/ 88 h 350"/>
                  <a:gd name="T6" fmla="*/ 86 w 169"/>
                  <a:gd name="T7" fmla="*/ 0 h 350"/>
                  <a:gd name="T8" fmla="*/ 0 w 169"/>
                  <a:gd name="T9" fmla="*/ 88 h 350"/>
                </a:gdLst>
                <a:ahLst/>
                <a:cxnLst>
                  <a:cxn ang="0">
                    <a:pos x="T0" y="T1"/>
                  </a:cxn>
                  <a:cxn ang="0">
                    <a:pos x="T2" y="T3"/>
                  </a:cxn>
                  <a:cxn ang="0">
                    <a:pos x="T4" y="T5"/>
                  </a:cxn>
                  <a:cxn ang="0">
                    <a:pos x="T6" y="T7"/>
                  </a:cxn>
                  <a:cxn ang="0">
                    <a:pos x="T8" y="T9"/>
                  </a:cxn>
                </a:cxnLst>
                <a:rect l="0" t="0" r="r" b="b"/>
                <a:pathLst>
                  <a:path w="169" h="350">
                    <a:moveTo>
                      <a:pt x="0" y="88"/>
                    </a:moveTo>
                    <a:lnTo>
                      <a:pt x="86" y="350"/>
                    </a:lnTo>
                    <a:lnTo>
                      <a:pt x="169" y="88"/>
                    </a:lnTo>
                    <a:lnTo>
                      <a:pt x="86" y="0"/>
                    </a:lnTo>
                    <a:lnTo>
                      <a:pt x="0" y="88"/>
                    </a:lnTo>
                    <a:close/>
                  </a:path>
                </a:pathLst>
              </a:custGeom>
              <a:solidFill>
                <a:srgbClr val="4AE3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矩形-5"/>
              <p:cNvSpPr/>
              <p:nvPr/>
            </p:nvSpPr>
            <p:spPr bwMode="auto">
              <a:xfrm>
                <a:off x="4723318" y="2535383"/>
                <a:ext cx="209900" cy="549182"/>
              </a:xfrm>
              <a:custGeom>
                <a:avLst/>
                <a:gdLst>
                  <a:gd name="T0" fmla="*/ 202 w 370"/>
                  <a:gd name="T1" fmla="*/ 0 h 1114"/>
                  <a:gd name="T2" fmla="*/ 136 w 370"/>
                  <a:gd name="T3" fmla="*/ 196 h 1114"/>
                  <a:gd name="T4" fmla="*/ 136 w 370"/>
                  <a:gd name="T5" fmla="*/ 196 h 1114"/>
                  <a:gd name="T6" fmla="*/ 68 w 370"/>
                  <a:gd name="T7" fmla="*/ 0 h 1114"/>
                  <a:gd name="T8" fmla="*/ 0 w 370"/>
                  <a:gd name="T9" fmla="*/ 16 h 1114"/>
                  <a:gd name="T10" fmla="*/ 42 w 370"/>
                  <a:gd name="T11" fmla="*/ 60 h 1114"/>
                  <a:gd name="T12" fmla="*/ 94 w 370"/>
                  <a:gd name="T13" fmla="*/ 240 h 1114"/>
                  <a:gd name="T14" fmla="*/ 94 w 370"/>
                  <a:gd name="T15" fmla="*/ 241 h 1114"/>
                  <a:gd name="T16" fmla="*/ 94 w 370"/>
                  <a:gd name="T17" fmla="*/ 244 h 1114"/>
                  <a:gd name="T18" fmla="*/ 94 w 370"/>
                  <a:gd name="T19" fmla="*/ 578 h 1114"/>
                  <a:gd name="T20" fmla="*/ 20 w 370"/>
                  <a:gd name="T21" fmla="*/ 651 h 1114"/>
                  <a:gd name="T22" fmla="*/ 12 w 370"/>
                  <a:gd name="T23" fmla="*/ 650 h 1114"/>
                  <a:gd name="T24" fmla="*/ 12 w 370"/>
                  <a:gd name="T25" fmla="*/ 677 h 1114"/>
                  <a:gd name="T26" fmla="*/ 11 w 370"/>
                  <a:gd name="T27" fmla="*/ 689 h 1114"/>
                  <a:gd name="T28" fmla="*/ 11 w 370"/>
                  <a:gd name="T29" fmla="*/ 1100 h 1114"/>
                  <a:gd name="T30" fmla="*/ 56 w 370"/>
                  <a:gd name="T31" fmla="*/ 1114 h 1114"/>
                  <a:gd name="T32" fmla="*/ 135 w 370"/>
                  <a:gd name="T33" fmla="*/ 1046 h 1114"/>
                  <a:gd name="T34" fmla="*/ 214 w 370"/>
                  <a:gd name="T35" fmla="*/ 1114 h 1114"/>
                  <a:gd name="T36" fmla="*/ 293 w 370"/>
                  <a:gd name="T37" fmla="*/ 1038 h 1114"/>
                  <a:gd name="T38" fmla="*/ 293 w 370"/>
                  <a:gd name="T39" fmla="*/ 629 h 1114"/>
                  <a:gd name="T40" fmla="*/ 293 w 370"/>
                  <a:gd name="T41" fmla="*/ 618 h 1114"/>
                  <a:gd name="T42" fmla="*/ 293 w 370"/>
                  <a:gd name="T43" fmla="*/ 582 h 1114"/>
                  <a:gd name="T44" fmla="*/ 317 w 370"/>
                  <a:gd name="T45" fmla="*/ 588 h 1114"/>
                  <a:gd name="T46" fmla="*/ 370 w 370"/>
                  <a:gd name="T47" fmla="*/ 537 h 1114"/>
                  <a:gd name="T48" fmla="*/ 370 w 370"/>
                  <a:gd name="T49" fmla="*/ 227 h 1114"/>
                  <a:gd name="T50" fmla="*/ 370 w 370"/>
                  <a:gd name="T51" fmla="*/ 224 h 1114"/>
                  <a:gd name="T52" fmla="*/ 202 w 370"/>
                  <a:gd name="T53" fmla="*/ 0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0" h="1114">
                    <a:moveTo>
                      <a:pt x="202" y="0"/>
                    </a:moveTo>
                    <a:cubicBezTo>
                      <a:pt x="136" y="196"/>
                      <a:pt x="136" y="196"/>
                      <a:pt x="136" y="196"/>
                    </a:cubicBezTo>
                    <a:cubicBezTo>
                      <a:pt x="136" y="196"/>
                      <a:pt x="136" y="196"/>
                      <a:pt x="136" y="196"/>
                    </a:cubicBezTo>
                    <a:cubicBezTo>
                      <a:pt x="68" y="0"/>
                      <a:pt x="68" y="0"/>
                      <a:pt x="68" y="0"/>
                    </a:cubicBezTo>
                    <a:cubicBezTo>
                      <a:pt x="42" y="0"/>
                      <a:pt x="20" y="6"/>
                      <a:pt x="0" y="16"/>
                    </a:cubicBezTo>
                    <a:cubicBezTo>
                      <a:pt x="15" y="28"/>
                      <a:pt x="29" y="43"/>
                      <a:pt x="42" y="60"/>
                    </a:cubicBezTo>
                    <a:cubicBezTo>
                      <a:pt x="74" y="106"/>
                      <a:pt x="92" y="168"/>
                      <a:pt x="94" y="240"/>
                    </a:cubicBezTo>
                    <a:cubicBezTo>
                      <a:pt x="94" y="241"/>
                      <a:pt x="94" y="241"/>
                      <a:pt x="94" y="241"/>
                    </a:cubicBezTo>
                    <a:cubicBezTo>
                      <a:pt x="94" y="242"/>
                      <a:pt x="94" y="243"/>
                      <a:pt x="94" y="244"/>
                    </a:cubicBezTo>
                    <a:cubicBezTo>
                      <a:pt x="94" y="578"/>
                      <a:pt x="94" y="578"/>
                      <a:pt x="94" y="578"/>
                    </a:cubicBezTo>
                    <a:cubicBezTo>
                      <a:pt x="94" y="618"/>
                      <a:pt x="61" y="651"/>
                      <a:pt x="20" y="651"/>
                    </a:cubicBezTo>
                    <a:cubicBezTo>
                      <a:pt x="17" y="651"/>
                      <a:pt x="14" y="651"/>
                      <a:pt x="12" y="650"/>
                    </a:cubicBezTo>
                    <a:cubicBezTo>
                      <a:pt x="12" y="677"/>
                      <a:pt x="12" y="677"/>
                      <a:pt x="12" y="677"/>
                    </a:cubicBezTo>
                    <a:cubicBezTo>
                      <a:pt x="12" y="681"/>
                      <a:pt x="11" y="685"/>
                      <a:pt x="11" y="689"/>
                    </a:cubicBezTo>
                    <a:cubicBezTo>
                      <a:pt x="11" y="1100"/>
                      <a:pt x="11" y="1100"/>
                      <a:pt x="11" y="1100"/>
                    </a:cubicBezTo>
                    <a:cubicBezTo>
                      <a:pt x="24" y="1108"/>
                      <a:pt x="39" y="1114"/>
                      <a:pt x="56" y="1114"/>
                    </a:cubicBezTo>
                    <a:cubicBezTo>
                      <a:pt x="97" y="1114"/>
                      <a:pt x="131" y="1084"/>
                      <a:pt x="135" y="1046"/>
                    </a:cubicBezTo>
                    <a:cubicBezTo>
                      <a:pt x="139" y="1084"/>
                      <a:pt x="173" y="1114"/>
                      <a:pt x="214" y="1114"/>
                    </a:cubicBezTo>
                    <a:cubicBezTo>
                      <a:pt x="258" y="1114"/>
                      <a:pt x="293" y="1080"/>
                      <a:pt x="293" y="1038"/>
                    </a:cubicBezTo>
                    <a:cubicBezTo>
                      <a:pt x="293" y="629"/>
                      <a:pt x="293" y="629"/>
                      <a:pt x="293" y="629"/>
                    </a:cubicBezTo>
                    <a:cubicBezTo>
                      <a:pt x="293" y="618"/>
                      <a:pt x="293" y="618"/>
                      <a:pt x="293" y="618"/>
                    </a:cubicBezTo>
                    <a:cubicBezTo>
                      <a:pt x="293" y="582"/>
                      <a:pt x="293" y="582"/>
                      <a:pt x="293" y="582"/>
                    </a:cubicBezTo>
                    <a:cubicBezTo>
                      <a:pt x="300" y="586"/>
                      <a:pt x="308" y="588"/>
                      <a:pt x="317" y="588"/>
                    </a:cubicBezTo>
                    <a:cubicBezTo>
                      <a:pt x="346" y="588"/>
                      <a:pt x="370" y="565"/>
                      <a:pt x="370" y="537"/>
                    </a:cubicBezTo>
                    <a:cubicBezTo>
                      <a:pt x="370" y="227"/>
                      <a:pt x="370" y="227"/>
                      <a:pt x="370" y="227"/>
                    </a:cubicBezTo>
                    <a:cubicBezTo>
                      <a:pt x="370" y="226"/>
                      <a:pt x="370" y="225"/>
                      <a:pt x="370" y="224"/>
                    </a:cubicBezTo>
                    <a:cubicBezTo>
                      <a:pt x="367" y="99"/>
                      <a:pt x="307" y="0"/>
                      <a:pt x="202" y="0"/>
                    </a:cubicBezTo>
                    <a:close/>
                  </a:path>
                </a:pathLst>
              </a:custGeom>
              <a:solidFill>
                <a:srgbClr val="4AE3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 name="矩形-6"/>
              <p:cNvSpPr/>
              <p:nvPr/>
            </p:nvSpPr>
            <p:spPr bwMode="auto">
              <a:xfrm>
                <a:off x="4311185" y="2535383"/>
                <a:ext cx="211098" cy="549182"/>
              </a:xfrm>
              <a:custGeom>
                <a:avLst/>
                <a:gdLst>
                  <a:gd name="T0" fmla="*/ 279 w 372"/>
                  <a:gd name="T1" fmla="*/ 244 h 1114"/>
                  <a:gd name="T2" fmla="*/ 279 w 372"/>
                  <a:gd name="T3" fmla="*/ 241 h 1114"/>
                  <a:gd name="T4" fmla="*/ 279 w 372"/>
                  <a:gd name="T5" fmla="*/ 240 h 1114"/>
                  <a:gd name="T6" fmla="*/ 331 w 372"/>
                  <a:gd name="T7" fmla="*/ 60 h 1114"/>
                  <a:gd name="T8" fmla="*/ 372 w 372"/>
                  <a:gd name="T9" fmla="*/ 17 h 1114"/>
                  <a:gd name="T10" fmla="*/ 302 w 372"/>
                  <a:gd name="T11" fmla="*/ 0 h 1114"/>
                  <a:gd name="T12" fmla="*/ 233 w 372"/>
                  <a:gd name="T13" fmla="*/ 196 h 1114"/>
                  <a:gd name="T14" fmla="*/ 233 w 372"/>
                  <a:gd name="T15" fmla="*/ 196 h 1114"/>
                  <a:gd name="T16" fmla="*/ 167 w 372"/>
                  <a:gd name="T17" fmla="*/ 0 h 1114"/>
                  <a:gd name="T18" fmla="*/ 0 w 372"/>
                  <a:gd name="T19" fmla="*/ 224 h 1114"/>
                  <a:gd name="T20" fmla="*/ 0 w 372"/>
                  <a:gd name="T21" fmla="*/ 227 h 1114"/>
                  <a:gd name="T22" fmla="*/ 0 w 372"/>
                  <a:gd name="T23" fmla="*/ 537 h 1114"/>
                  <a:gd name="T24" fmla="*/ 52 w 372"/>
                  <a:gd name="T25" fmla="*/ 588 h 1114"/>
                  <a:gd name="T26" fmla="*/ 76 w 372"/>
                  <a:gd name="T27" fmla="*/ 582 h 1114"/>
                  <a:gd name="T28" fmla="*/ 76 w 372"/>
                  <a:gd name="T29" fmla="*/ 618 h 1114"/>
                  <a:gd name="T30" fmla="*/ 76 w 372"/>
                  <a:gd name="T31" fmla="*/ 629 h 1114"/>
                  <a:gd name="T32" fmla="*/ 76 w 372"/>
                  <a:gd name="T33" fmla="*/ 1038 h 1114"/>
                  <a:gd name="T34" fmla="*/ 155 w 372"/>
                  <a:gd name="T35" fmla="*/ 1114 h 1114"/>
                  <a:gd name="T36" fmla="*/ 234 w 372"/>
                  <a:gd name="T37" fmla="*/ 1046 h 1114"/>
                  <a:gd name="T38" fmla="*/ 313 w 372"/>
                  <a:gd name="T39" fmla="*/ 1114 h 1114"/>
                  <a:gd name="T40" fmla="*/ 361 w 372"/>
                  <a:gd name="T41" fmla="*/ 1098 h 1114"/>
                  <a:gd name="T42" fmla="*/ 361 w 372"/>
                  <a:gd name="T43" fmla="*/ 817 h 1114"/>
                  <a:gd name="T44" fmla="*/ 361 w 372"/>
                  <a:gd name="T45" fmla="*/ 817 h 1114"/>
                  <a:gd name="T46" fmla="*/ 199 w 372"/>
                  <a:gd name="T47" fmla="*/ 817 h 1114"/>
                  <a:gd name="T48" fmla="*/ 199 w 372"/>
                  <a:gd name="T49" fmla="*/ 588 h 1114"/>
                  <a:gd name="T50" fmla="*/ 279 w 372"/>
                  <a:gd name="T51" fmla="*/ 588 h 1114"/>
                  <a:gd name="T52" fmla="*/ 279 w 372"/>
                  <a:gd name="T53" fmla="*/ 578 h 1114"/>
                  <a:gd name="T54" fmla="*/ 279 w 372"/>
                  <a:gd name="T55" fmla="*/ 575 h 1114"/>
                  <a:gd name="T56" fmla="*/ 279 w 372"/>
                  <a:gd name="T57" fmla="*/ 244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2" h="1114">
                    <a:moveTo>
                      <a:pt x="279" y="244"/>
                    </a:moveTo>
                    <a:cubicBezTo>
                      <a:pt x="279" y="243"/>
                      <a:pt x="279" y="242"/>
                      <a:pt x="279" y="241"/>
                    </a:cubicBezTo>
                    <a:cubicBezTo>
                      <a:pt x="279" y="240"/>
                      <a:pt x="279" y="240"/>
                      <a:pt x="279" y="240"/>
                    </a:cubicBezTo>
                    <a:cubicBezTo>
                      <a:pt x="281" y="169"/>
                      <a:pt x="299" y="106"/>
                      <a:pt x="331" y="60"/>
                    </a:cubicBezTo>
                    <a:cubicBezTo>
                      <a:pt x="343" y="43"/>
                      <a:pt x="356" y="29"/>
                      <a:pt x="372" y="17"/>
                    </a:cubicBezTo>
                    <a:cubicBezTo>
                      <a:pt x="351" y="6"/>
                      <a:pt x="328" y="0"/>
                      <a:pt x="302" y="0"/>
                    </a:cubicBezTo>
                    <a:cubicBezTo>
                      <a:pt x="233" y="196"/>
                      <a:pt x="233" y="196"/>
                      <a:pt x="233" y="196"/>
                    </a:cubicBezTo>
                    <a:cubicBezTo>
                      <a:pt x="233" y="196"/>
                      <a:pt x="233" y="196"/>
                      <a:pt x="233" y="196"/>
                    </a:cubicBezTo>
                    <a:cubicBezTo>
                      <a:pt x="167" y="0"/>
                      <a:pt x="167" y="0"/>
                      <a:pt x="167" y="0"/>
                    </a:cubicBezTo>
                    <a:cubicBezTo>
                      <a:pt x="62" y="0"/>
                      <a:pt x="3" y="99"/>
                      <a:pt x="0" y="224"/>
                    </a:cubicBezTo>
                    <a:cubicBezTo>
                      <a:pt x="0" y="225"/>
                      <a:pt x="0" y="226"/>
                      <a:pt x="0" y="227"/>
                    </a:cubicBezTo>
                    <a:cubicBezTo>
                      <a:pt x="0" y="537"/>
                      <a:pt x="0" y="537"/>
                      <a:pt x="0" y="537"/>
                    </a:cubicBezTo>
                    <a:cubicBezTo>
                      <a:pt x="0" y="565"/>
                      <a:pt x="23" y="588"/>
                      <a:pt x="52" y="588"/>
                    </a:cubicBezTo>
                    <a:cubicBezTo>
                      <a:pt x="61" y="588"/>
                      <a:pt x="69" y="586"/>
                      <a:pt x="76" y="582"/>
                    </a:cubicBezTo>
                    <a:cubicBezTo>
                      <a:pt x="76" y="618"/>
                      <a:pt x="76" y="618"/>
                      <a:pt x="76" y="618"/>
                    </a:cubicBezTo>
                    <a:cubicBezTo>
                      <a:pt x="76" y="629"/>
                      <a:pt x="76" y="629"/>
                      <a:pt x="76" y="629"/>
                    </a:cubicBezTo>
                    <a:cubicBezTo>
                      <a:pt x="76" y="1038"/>
                      <a:pt x="76" y="1038"/>
                      <a:pt x="76" y="1038"/>
                    </a:cubicBezTo>
                    <a:cubicBezTo>
                      <a:pt x="76" y="1080"/>
                      <a:pt x="112" y="1114"/>
                      <a:pt x="155" y="1114"/>
                    </a:cubicBezTo>
                    <a:cubicBezTo>
                      <a:pt x="196" y="1114"/>
                      <a:pt x="230" y="1084"/>
                      <a:pt x="234" y="1046"/>
                    </a:cubicBezTo>
                    <a:cubicBezTo>
                      <a:pt x="238" y="1084"/>
                      <a:pt x="272" y="1114"/>
                      <a:pt x="313" y="1114"/>
                    </a:cubicBezTo>
                    <a:cubicBezTo>
                      <a:pt x="331" y="1114"/>
                      <a:pt x="348" y="1108"/>
                      <a:pt x="361" y="1098"/>
                    </a:cubicBezTo>
                    <a:cubicBezTo>
                      <a:pt x="361" y="817"/>
                      <a:pt x="361" y="817"/>
                      <a:pt x="361" y="817"/>
                    </a:cubicBezTo>
                    <a:cubicBezTo>
                      <a:pt x="361" y="817"/>
                      <a:pt x="361" y="817"/>
                      <a:pt x="361" y="817"/>
                    </a:cubicBezTo>
                    <a:cubicBezTo>
                      <a:pt x="199" y="817"/>
                      <a:pt x="199" y="817"/>
                      <a:pt x="199" y="817"/>
                    </a:cubicBezTo>
                    <a:cubicBezTo>
                      <a:pt x="199" y="588"/>
                      <a:pt x="199" y="588"/>
                      <a:pt x="199" y="588"/>
                    </a:cubicBezTo>
                    <a:cubicBezTo>
                      <a:pt x="279" y="588"/>
                      <a:pt x="279" y="588"/>
                      <a:pt x="279" y="588"/>
                    </a:cubicBezTo>
                    <a:cubicBezTo>
                      <a:pt x="279" y="585"/>
                      <a:pt x="279" y="582"/>
                      <a:pt x="279" y="578"/>
                    </a:cubicBezTo>
                    <a:cubicBezTo>
                      <a:pt x="279" y="575"/>
                      <a:pt x="279" y="575"/>
                      <a:pt x="279" y="575"/>
                    </a:cubicBezTo>
                    <a:lnTo>
                      <a:pt x="279" y="244"/>
                    </a:lnTo>
                    <a:close/>
                  </a:path>
                </a:pathLst>
              </a:custGeom>
              <a:solidFill>
                <a:srgbClr val="08AAF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4" name="矩形-7"/>
              <p:cNvSpPr>
                <a:spLocks noChangeArrowheads="1"/>
              </p:cNvSpPr>
              <p:nvPr/>
            </p:nvSpPr>
            <p:spPr bwMode="auto">
              <a:xfrm>
                <a:off x="4559184" y="2397046"/>
                <a:ext cx="127234" cy="1281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矩形-8"/>
              <p:cNvSpPr/>
              <p:nvPr/>
            </p:nvSpPr>
            <p:spPr bwMode="auto">
              <a:xfrm>
                <a:off x="4601116" y="2534966"/>
                <a:ext cx="43370" cy="78335"/>
              </a:xfrm>
              <a:custGeom>
                <a:avLst/>
                <a:gdLst>
                  <a:gd name="T0" fmla="*/ 0 w 181"/>
                  <a:gd name="T1" fmla="*/ 95 h 376"/>
                  <a:gd name="T2" fmla="*/ 90 w 181"/>
                  <a:gd name="T3" fmla="*/ 376 h 376"/>
                  <a:gd name="T4" fmla="*/ 181 w 181"/>
                  <a:gd name="T5" fmla="*/ 95 h 376"/>
                  <a:gd name="T6" fmla="*/ 90 w 181"/>
                  <a:gd name="T7" fmla="*/ 0 h 376"/>
                  <a:gd name="T8" fmla="*/ 0 w 181"/>
                  <a:gd name="T9" fmla="*/ 95 h 376"/>
                </a:gdLst>
                <a:ahLst/>
                <a:cxnLst>
                  <a:cxn ang="0">
                    <a:pos x="T0" y="T1"/>
                  </a:cxn>
                  <a:cxn ang="0">
                    <a:pos x="T2" y="T3"/>
                  </a:cxn>
                  <a:cxn ang="0">
                    <a:pos x="T4" y="T5"/>
                  </a:cxn>
                  <a:cxn ang="0">
                    <a:pos x="T6" y="T7"/>
                  </a:cxn>
                  <a:cxn ang="0">
                    <a:pos x="T8" y="T9"/>
                  </a:cxn>
                </a:cxnLst>
                <a:rect l="0" t="0" r="r" b="b"/>
                <a:pathLst>
                  <a:path w="181" h="376">
                    <a:moveTo>
                      <a:pt x="0" y="95"/>
                    </a:moveTo>
                    <a:lnTo>
                      <a:pt x="90" y="376"/>
                    </a:lnTo>
                    <a:lnTo>
                      <a:pt x="181" y="95"/>
                    </a:lnTo>
                    <a:lnTo>
                      <a:pt x="90" y="0"/>
                    </a:lnTo>
                    <a:lnTo>
                      <a:pt x="0"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矩形-9"/>
              <p:cNvSpPr/>
              <p:nvPr/>
            </p:nvSpPr>
            <p:spPr bwMode="auto">
              <a:xfrm>
                <a:off x="4479153" y="2535383"/>
                <a:ext cx="287295" cy="590433"/>
              </a:xfrm>
              <a:custGeom>
                <a:avLst/>
                <a:gdLst>
                  <a:gd name="T0" fmla="*/ 326 w 506"/>
                  <a:gd name="T1" fmla="*/ 0 h 1198"/>
                  <a:gd name="T2" fmla="*/ 252 w 506"/>
                  <a:gd name="T3" fmla="*/ 211 h 1198"/>
                  <a:gd name="T4" fmla="*/ 252 w 506"/>
                  <a:gd name="T5" fmla="*/ 211 h 1198"/>
                  <a:gd name="T6" fmla="*/ 181 w 506"/>
                  <a:gd name="T7" fmla="*/ 0 h 1198"/>
                  <a:gd name="T8" fmla="*/ 1 w 506"/>
                  <a:gd name="T9" fmla="*/ 241 h 1198"/>
                  <a:gd name="T10" fmla="*/ 0 w 506"/>
                  <a:gd name="T11" fmla="*/ 244 h 1198"/>
                  <a:gd name="T12" fmla="*/ 0 w 506"/>
                  <a:gd name="T13" fmla="*/ 575 h 1198"/>
                  <a:gd name="T14" fmla="*/ 0 w 506"/>
                  <a:gd name="T15" fmla="*/ 578 h 1198"/>
                  <a:gd name="T16" fmla="*/ 1 w 506"/>
                  <a:gd name="T17" fmla="*/ 588 h 1198"/>
                  <a:gd name="T18" fmla="*/ 206 w 506"/>
                  <a:gd name="T19" fmla="*/ 588 h 1198"/>
                  <a:gd name="T20" fmla="*/ 206 w 506"/>
                  <a:gd name="T21" fmla="*/ 817 h 1198"/>
                  <a:gd name="T22" fmla="*/ 83 w 506"/>
                  <a:gd name="T23" fmla="*/ 817 h 1198"/>
                  <a:gd name="T24" fmla="*/ 83 w 506"/>
                  <a:gd name="T25" fmla="*/ 817 h 1198"/>
                  <a:gd name="T26" fmla="*/ 83 w 506"/>
                  <a:gd name="T27" fmla="*/ 1117 h 1198"/>
                  <a:gd name="T28" fmla="*/ 168 w 506"/>
                  <a:gd name="T29" fmla="*/ 1198 h 1198"/>
                  <a:gd name="T30" fmla="*/ 253 w 506"/>
                  <a:gd name="T31" fmla="*/ 1125 h 1198"/>
                  <a:gd name="T32" fmla="*/ 338 w 506"/>
                  <a:gd name="T33" fmla="*/ 1198 h 1198"/>
                  <a:gd name="T34" fmla="*/ 423 w 506"/>
                  <a:gd name="T35" fmla="*/ 1117 h 1198"/>
                  <a:gd name="T36" fmla="*/ 423 w 506"/>
                  <a:gd name="T37" fmla="*/ 688 h 1198"/>
                  <a:gd name="T38" fmla="*/ 424 w 506"/>
                  <a:gd name="T39" fmla="*/ 677 h 1198"/>
                  <a:gd name="T40" fmla="*/ 424 w 506"/>
                  <a:gd name="T41" fmla="*/ 627 h 1198"/>
                  <a:gd name="T42" fmla="*/ 450 w 506"/>
                  <a:gd name="T43" fmla="*/ 633 h 1198"/>
                  <a:gd name="T44" fmla="*/ 506 w 506"/>
                  <a:gd name="T45" fmla="*/ 578 h 1198"/>
                  <a:gd name="T46" fmla="*/ 506 w 506"/>
                  <a:gd name="T47" fmla="*/ 244 h 1198"/>
                  <a:gd name="T48" fmla="*/ 506 w 506"/>
                  <a:gd name="T49" fmla="*/ 241 h 1198"/>
                  <a:gd name="T50" fmla="*/ 326 w 506"/>
                  <a:gd name="T51" fmla="*/ 0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6" h="1198">
                    <a:moveTo>
                      <a:pt x="326" y="0"/>
                    </a:moveTo>
                    <a:cubicBezTo>
                      <a:pt x="252" y="211"/>
                      <a:pt x="252" y="211"/>
                      <a:pt x="252" y="211"/>
                    </a:cubicBezTo>
                    <a:cubicBezTo>
                      <a:pt x="252" y="211"/>
                      <a:pt x="252" y="211"/>
                      <a:pt x="252" y="211"/>
                    </a:cubicBezTo>
                    <a:cubicBezTo>
                      <a:pt x="181" y="0"/>
                      <a:pt x="181" y="0"/>
                      <a:pt x="181" y="0"/>
                    </a:cubicBezTo>
                    <a:cubicBezTo>
                      <a:pt x="68" y="0"/>
                      <a:pt x="4" y="107"/>
                      <a:pt x="1" y="241"/>
                    </a:cubicBezTo>
                    <a:cubicBezTo>
                      <a:pt x="1" y="242"/>
                      <a:pt x="0" y="243"/>
                      <a:pt x="0" y="244"/>
                    </a:cubicBezTo>
                    <a:cubicBezTo>
                      <a:pt x="0" y="575"/>
                      <a:pt x="0" y="575"/>
                      <a:pt x="0" y="575"/>
                    </a:cubicBezTo>
                    <a:cubicBezTo>
                      <a:pt x="0" y="578"/>
                      <a:pt x="0" y="578"/>
                      <a:pt x="0" y="578"/>
                    </a:cubicBezTo>
                    <a:cubicBezTo>
                      <a:pt x="0" y="582"/>
                      <a:pt x="1" y="585"/>
                      <a:pt x="1" y="588"/>
                    </a:cubicBezTo>
                    <a:cubicBezTo>
                      <a:pt x="206" y="588"/>
                      <a:pt x="206" y="588"/>
                      <a:pt x="206" y="588"/>
                    </a:cubicBezTo>
                    <a:cubicBezTo>
                      <a:pt x="206" y="817"/>
                      <a:pt x="206" y="817"/>
                      <a:pt x="206" y="817"/>
                    </a:cubicBezTo>
                    <a:cubicBezTo>
                      <a:pt x="83" y="817"/>
                      <a:pt x="83" y="817"/>
                      <a:pt x="83" y="817"/>
                    </a:cubicBezTo>
                    <a:cubicBezTo>
                      <a:pt x="83" y="817"/>
                      <a:pt x="83" y="817"/>
                      <a:pt x="83" y="817"/>
                    </a:cubicBezTo>
                    <a:cubicBezTo>
                      <a:pt x="83" y="1117"/>
                      <a:pt x="83" y="1117"/>
                      <a:pt x="83" y="1117"/>
                    </a:cubicBezTo>
                    <a:cubicBezTo>
                      <a:pt x="83" y="1162"/>
                      <a:pt x="121" y="1198"/>
                      <a:pt x="168" y="1198"/>
                    </a:cubicBezTo>
                    <a:cubicBezTo>
                      <a:pt x="212" y="1198"/>
                      <a:pt x="248" y="1166"/>
                      <a:pt x="253" y="1125"/>
                    </a:cubicBezTo>
                    <a:cubicBezTo>
                      <a:pt x="257" y="1166"/>
                      <a:pt x="294" y="1198"/>
                      <a:pt x="338" y="1198"/>
                    </a:cubicBezTo>
                    <a:cubicBezTo>
                      <a:pt x="385" y="1198"/>
                      <a:pt x="423" y="1162"/>
                      <a:pt x="423" y="1117"/>
                    </a:cubicBezTo>
                    <a:cubicBezTo>
                      <a:pt x="423" y="688"/>
                      <a:pt x="423" y="688"/>
                      <a:pt x="423" y="688"/>
                    </a:cubicBezTo>
                    <a:cubicBezTo>
                      <a:pt x="423" y="684"/>
                      <a:pt x="424" y="681"/>
                      <a:pt x="424" y="677"/>
                    </a:cubicBezTo>
                    <a:cubicBezTo>
                      <a:pt x="424" y="627"/>
                      <a:pt x="424" y="627"/>
                      <a:pt x="424" y="627"/>
                    </a:cubicBezTo>
                    <a:cubicBezTo>
                      <a:pt x="431" y="631"/>
                      <a:pt x="440" y="633"/>
                      <a:pt x="450" y="633"/>
                    </a:cubicBezTo>
                    <a:cubicBezTo>
                      <a:pt x="481" y="633"/>
                      <a:pt x="506" y="608"/>
                      <a:pt x="506" y="578"/>
                    </a:cubicBezTo>
                    <a:cubicBezTo>
                      <a:pt x="506" y="244"/>
                      <a:pt x="506" y="244"/>
                      <a:pt x="506" y="244"/>
                    </a:cubicBezTo>
                    <a:cubicBezTo>
                      <a:pt x="506" y="243"/>
                      <a:pt x="506" y="242"/>
                      <a:pt x="506" y="241"/>
                    </a:cubicBezTo>
                    <a:cubicBezTo>
                      <a:pt x="503" y="107"/>
                      <a:pt x="439" y="0"/>
                      <a:pt x="3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 name="矩形-10"/>
              <p:cNvSpPr/>
              <p:nvPr/>
            </p:nvSpPr>
            <p:spPr bwMode="auto">
              <a:xfrm>
                <a:off x="4432189" y="2830600"/>
                <a:ext cx="155987" cy="102086"/>
              </a:xfrm>
              <a:custGeom>
                <a:avLst/>
                <a:gdLst>
                  <a:gd name="T0" fmla="*/ 172 w 651"/>
                  <a:gd name="T1" fmla="*/ 0 h 490"/>
                  <a:gd name="T2" fmla="*/ 0 w 651"/>
                  <a:gd name="T3" fmla="*/ 0 h 490"/>
                  <a:gd name="T4" fmla="*/ 0 w 651"/>
                  <a:gd name="T5" fmla="*/ 490 h 490"/>
                  <a:gd name="T6" fmla="*/ 348 w 651"/>
                  <a:gd name="T7" fmla="*/ 490 h 490"/>
                  <a:gd name="T8" fmla="*/ 386 w 651"/>
                  <a:gd name="T9" fmla="*/ 490 h 490"/>
                  <a:gd name="T10" fmla="*/ 651 w 651"/>
                  <a:gd name="T11" fmla="*/ 490 h 490"/>
                  <a:gd name="T12" fmla="*/ 651 w 651"/>
                  <a:gd name="T13" fmla="*/ 0 h 490"/>
                  <a:gd name="T14" fmla="*/ 210 w 651"/>
                  <a:gd name="T15" fmla="*/ 0 h 490"/>
                  <a:gd name="T16" fmla="*/ 172 w 651"/>
                  <a:gd name="T17"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490">
                    <a:moveTo>
                      <a:pt x="172" y="0"/>
                    </a:moveTo>
                    <a:lnTo>
                      <a:pt x="0" y="0"/>
                    </a:lnTo>
                    <a:lnTo>
                      <a:pt x="0" y="490"/>
                    </a:lnTo>
                    <a:lnTo>
                      <a:pt x="348" y="490"/>
                    </a:lnTo>
                    <a:lnTo>
                      <a:pt x="386" y="490"/>
                    </a:lnTo>
                    <a:lnTo>
                      <a:pt x="651" y="490"/>
                    </a:lnTo>
                    <a:lnTo>
                      <a:pt x="651" y="0"/>
                    </a:lnTo>
                    <a:lnTo>
                      <a:pt x="210" y="0"/>
                    </a:lnTo>
                    <a:lnTo>
                      <a:pt x="1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49" name="十字形 48"/>
            <p:cNvSpPr/>
            <p:nvPr/>
          </p:nvSpPr>
          <p:spPr>
            <a:xfrm>
              <a:off x="5905546" y="3539525"/>
              <a:ext cx="97409" cy="97409"/>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6" presetClass="entr" presetSubtype="2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par>
                          <p:cTn id="23" fill="hold">
                            <p:stCondLst>
                              <p:cond delay="1500"/>
                            </p:stCondLst>
                            <p:childTnLst>
                              <p:par>
                                <p:cTn id="24" presetID="2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right)">
                                      <p:cBhvr>
                                        <p:cTn id="26" dur="500"/>
                                        <p:tgtEl>
                                          <p:spTgt spid="41"/>
                                        </p:tgtEl>
                                      </p:cBhvr>
                                    </p:animEffect>
                                  </p:childTnLst>
                                </p:cTn>
                              </p:par>
                            </p:childTnLst>
                          </p:cTn>
                        </p:par>
                        <p:par>
                          <p:cTn id="27" fill="hold">
                            <p:stCondLst>
                              <p:cond delay="2000"/>
                            </p:stCondLst>
                            <p:childTnLst>
                              <p:par>
                                <p:cTn id="28" presetID="17" presetClass="entr" presetSubtype="10"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strVal val="#ppt_h"/>
                                          </p:val>
                                        </p:tav>
                                        <p:tav tm="100000">
                                          <p:val>
                                            <p:strVal val="#ppt_h"/>
                                          </p:val>
                                        </p:tav>
                                      </p:tavLst>
                                    </p:anim>
                                  </p:childTnLst>
                                </p:cTn>
                              </p:par>
                            </p:childTnLst>
                          </p:cTn>
                        </p:par>
                        <p:par>
                          <p:cTn id="32" fill="hold">
                            <p:stCondLst>
                              <p:cond delay="25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2700"/>
                            </p:stCondLst>
                            <p:childTnLst>
                              <p:par>
                                <p:cTn id="39" presetID="42" presetClass="entr" presetSubtype="0" fill="hold" grpId="0" nodeType="afterEffect">
                                  <p:stCondLst>
                                    <p:cond delay="0"/>
                                  </p:stCondLst>
                                  <p:childTnLst>
                                    <p:set>
                                      <p:cBhvr>
                                        <p:cTn id="40" dur="1" fill="hold">
                                          <p:stCondLst>
                                            <p:cond delay="0"/>
                                          </p:stCondLst>
                                        </p:cTn>
                                        <p:tgtEl>
                                          <p:spTgt spid="45">
                                            <p:txEl>
                                              <p:pRg st="0" end="0"/>
                                            </p:txEl>
                                          </p:spTgt>
                                        </p:tgtEl>
                                        <p:attrNameLst>
                                          <p:attrName>style.visibility</p:attrName>
                                        </p:attrNameLst>
                                      </p:cBhvr>
                                      <p:to>
                                        <p:strVal val="visible"/>
                                      </p:to>
                                    </p:set>
                                    <p:animEffect transition="in" filter="fade">
                                      <p:cBhvr>
                                        <p:cTn id="41" dur="750"/>
                                        <p:tgtEl>
                                          <p:spTgt spid="45">
                                            <p:txEl>
                                              <p:pRg st="0" end="0"/>
                                            </p:txEl>
                                          </p:spTgt>
                                        </p:tgtEl>
                                      </p:cBhvr>
                                    </p:animEffect>
                                    <p:anim calcmode="lin" valueType="num">
                                      <p:cBhvr>
                                        <p:cTn id="42" dur="75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43" dur="750" fill="hold"/>
                                        <p:tgtEl>
                                          <p:spTgt spid="45">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50"/>
                                  </p:stCondLst>
                                  <p:childTnLst>
                                    <p:set>
                                      <p:cBhvr>
                                        <p:cTn id="45" dur="1" fill="hold">
                                          <p:stCondLst>
                                            <p:cond delay="0"/>
                                          </p:stCondLst>
                                        </p:cTn>
                                        <p:tgtEl>
                                          <p:spTgt spid="45">
                                            <p:txEl>
                                              <p:pRg st="1" end="1"/>
                                            </p:txEl>
                                          </p:spTgt>
                                        </p:tgtEl>
                                        <p:attrNameLst>
                                          <p:attrName>style.visibility</p:attrName>
                                        </p:attrNameLst>
                                      </p:cBhvr>
                                      <p:to>
                                        <p:strVal val="visible"/>
                                      </p:to>
                                    </p:set>
                                    <p:animEffect transition="in" filter="fade">
                                      <p:cBhvr>
                                        <p:cTn id="46" dur="750"/>
                                        <p:tgtEl>
                                          <p:spTgt spid="45">
                                            <p:txEl>
                                              <p:pRg st="1" end="1"/>
                                            </p:txEl>
                                          </p:spTgt>
                                        </p:tgtEl>
                                      </p:cBhvr>
                                    </p:animEffect>
                                    <p:anim calcmode="lin" valueType="num">
                                      <p:cBhvr>
                                        <p:cTn id="47" dur="750" fill="hold"/>
                                        <p:tgtEl>
                                          <p:spTgt spid="45">
                                            <p:txEl>
                                              <p:pRg st="1" end="1"/>
                                            </p:txEl>
                                          </p:spTgt>
                                        </p:tgtEl>
                                        <p:attrNameLst>
                                          <p:attrName>ppt_x</p:attrName>
                                        </p:attrNameLst>
                                      </p:cBhvr>
                                      <p:tavLst>
                                        <p:tav tm="0">
                                          <p:val>
                                            <p:strVal val="#ppt_x"/>
                                          </p:val>
                                        </p:tav>
                                        <p:tav tm="100000">
                                          <p:val>
                                            <p:strVal val="#ppt_x"/>
                                          </p:val>
                                        </p:tav>
                                      </p:tavLst>
                                    </p:anim>
                                    <p:anim calcmode="lin" valueType="num">
                                      <p:cBhvr>
                                        <p:cTn id="48" dur="750" fill="hold"/>
                                        <p:tgtEl>
                                          <p:spTgt spid="45">
                                            <p:txEl>
                                              <p:pRg st="1" end="1"/>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500"/>
                                  </p:stCondLst>
                                  <p:childTnLst>
                                    <p:set>
                                      <p:cBhvr>
                                        <p:cTn id="50" dur="1" fill="hold">
                                          <p:stCondLst>
                                            <p:cond delay="0"/>
                                          </p:stCondLst>
                                        </p:cTn>
                                        <p:tgtEl>
                                          <p:spTgt spid="45">
                                            <p:txEl>
                                              <p:pRg st="2" end="2"/>
                                            </p:txEl>
                                          </p:spTgt>
                                        </p:tgtEl>
                                        <p:attrNameLst>
                                          <p:attrName>style.visibility</p:attrName>
                                        </p:attrNameLst>
                                      </p:cBhvr>
                                      <p:to>
                                        <p:strVal val="visible"/>
                                      </p:to>
                                    </p:set>
                                    <p:animEffect transition="in" filter="fade">
                                      <p:cBhvr>
                                        <p:cTn id="51" dur="750"/>
                                        <p:tgtEl>
                                          <p:spTgt spid="45">
                                            <p:txEl>
                                              <p:pRg st="2" end="2"/>
                                            </p:txEl>
                                          </p:spTgt>
                                        </p:tgtEl>
                                      </p:cBhvr>
                                    </p:animEffect>
                                    <p:anim calcmode="lin" valueType="num">
                                      <p:cBhvr>
                                        <p:cTn id="52" dur="750" fill="hold"/>
                                        <p:tgtEl>
                                          <p:spTgt spid="45">
                                            <p:txEl>
                                              <p:pRg st="2" end="2"/>
                                            </p:txEl>
                                          </p:spTgt>
                                        </p:tgtEl>
                                        <p:attrNameLst>
                                          <p:attrName>ppt_x</p:attrName>
                                        </p:attrNameLst>
                                      </p:cBhvr>
                                      <p:tavLst>
                                        <p:tav tm="0">
                                          <p:val>
                                            <p:strVal val="#ppt_x"/>
                                          </p:val>
                                        </p:tav>
                                        <p:tav tm="100000">
                                          <p:val>
                                            <p:strVal val="#ppt_x"/>
                                          </p:val>
                                        </p:tav>
                                      </p:tavLst>
                                    </p:anim>
                                    <p:anim calcmode="lin" valueType="num">
                                      <p:cBhvr>
                                        <p:cTn id="53" dur="750" fill="hold"/>
                                        <p:tgtEl>
                                          <p:spTgt spid="45">
                                            <p:txEl>
                                              <p:pRg st="2" end="2"/>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750"/>
                                  </p:stCondLst>
                                  <p:childTnLst>
                                    <p:set>
                                      <p:cBhvr>
                                        <p:cTn id="55" dur="1" fill="hold">
                                          <p:stCondLst>
                                            <p:cond delay="0"/>
                                          </p:stCondLst>
                                        </p:cTn>
                                        <p:tgtEl>
                                          <p:spTgt spid="45">
                                            <p:txEl>
                                              <p:pRg st="3" end="3"/>
                                            </p:txEl>
                                          </p:spTgt>
                                        </p:tgtEl>
                                        <p:attrNameLst>
                                          <p:attrName>style.visibility</p:attrName>
                                        </p:attrNameLst>
                                      </p:cBhvr>
                                      <p:to>
                                        <p:strVal val="visible"/>
                                      </p:to>
                                    </p:set>
                                    <p:animEffect transition="in" filter="fade">
                                      <p:cBhvr>
                                        <p:cTn id="56" dur="750"/>
                                        <p:tgtEl>
                                          <p:spTgt spid="45">
                                            <p:txEl>
                                              <p:pRg st="3" end="3"/>
                                            </p:txEl>
                                          </p:spTgt>
                                        </p:tgtEl>
                                      </p:cBhvr>
                                    </p:animEffect>
                                    <p:anim calcmode="lin" valueType="num">
                                      <p:cBhvr>
                                        <p:cTn id="57" dur="750" fill="hold"/>
                                        <p:tgtEl>
                                          <p:spTgt spid="45">
                                            <p:txEl>
                                              <p:pRg st="3" end="3"/>
                                            </p:txEl>
                                          </p:spTgt>
                                        </p:tgtEl>
                                        <p:attrNameLst>
                                          <p:attrName>ppt_x</p:attrName>
                                        </p:attrNameLst>
                                      </p:cBhvr>
                                      <p:tavLst>
                                        <p:tav tm="0">
                                          <p:val>
                                            <p:strVal val="#ppt_x"/>
                                          </p:val>
                                        </p:tav>
                                        <p:tav tm="100000">
                                          <p:val>
                                            <p:strVal val="#ppt_x"/>
                                          </p:val>
                                        </p:tav>
                                      </p:tavLst>
                                    </p:anim>
                                    <p:anim calcmode="lin" valueType="num">
                                      <p:cBhvr>
                                        <p:cTn id="58" dur="750" fill="hold"/>
                                        <p:tgtEl>
                                          <p:spTgt spid="45">
                                            <p:txEl>
                                              <p:pRg st="3" end="3"/>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1000"/>
                                  </p:stCondLst>
                                  <p:childTnLst>
                                    <p:set>
                                      <p:cBhvr>
                                        <p:cTn id="60" dur="1" fill="hold">
                                          <p:stCondLst>
                                            <p:cond delay="0"/>
                                          </p:stCondLst>
                                        </p:cTn>
                                        <p:tgtEl>
                                          <p:spTgt spid="45">
                                            <p:txEl>
                                              <p:pRg st="4" end="4"/>
                                            </p:txEl>
                                          </p:spTgt>
                                        </p:tgtEl>
                                        <p:attrNameLst>
                                          <p:attrName>style.visibility</p:attrName>
                                        </p:attrNameLst>
                                      </p:cBhvr>
                                      <p:to>
                                        <p:strVal val="visible"/>
                                      </p:to>
                                    </p:set>
                                    <p:animEffect transition="in" filter="fade">
                                      <p:cBhvr>
                                        <p:cTn id="61" dur="750"/>
                                        <p:tgtEl>
                                          <p:spTgt spid="45">
                                            <p:txEl>
                                              <p:pRg st="4" end="4"/>
                                            </p:txEl>
                                          </p:spTgt>
                                        </p:tgtEl>
                                      </p:cBhvr>
                                    </p:animEffect>
                                    <p:anim calcmode="lin" valueType="num">
                                      <p:cBhvr>
                                        <p:cTn id="62" dur="750" fill="hold"/>
                                        <p:tgtEl>
                                          <p:spTgt spid="45">
                                            <p:txEl>
                                              <p:pRg st="4" end="4"/>
                                            </p:txEl>
                                          </p:spTgt>
                                        </p:tgtEl>
                                        <p:attrNameLst>
                                          <p:attrName>ppt_x</p:attrName>
                                        </p:attrNameLst>
                                      </p:cBhvr>
                                      <p:tavLst>
                                        <p:tav tm="0">
                                          <p:val>
                                            <p:strVal val="#ppt_x"/>
                                          </p:val>
                                        </p:tav>
                                        <p:tav tm="100000">
                                          <p:val>
                                            <p:strVal val="#ppt_x"/>
                                          </p:val>
                                        </p:tav>
                                      </p:tavLst>
                                    </p:anim>
                                    <p:anim calcmode="lin" valueType="num">
                                      <p:cBhvr>
                                        <p:cTn id="63" dur="750" fill="hold"/>
                                        <p:tgtEl>
                                          <p:spTgt spid="45">
                                            <p:txEl>
                                              <p:pRg st="4" end="4"/>
                                            </p:txEl>
                                          </p:spTgt>
                                        </p:tgtEl>
                                        <p:attrNameLst>
                                          <p:attrName>ppt_y</p:attrName>
                                        </p:attrNameLst>
                                      </p:cBhvr>
                                      <p:tavLst>
                                        <p:tav tm="0">
                                          <p:val>
                                            <p:strVal val="#ppt_y+.1"/>
                                          </p:val>
                                        </p:tav>
                                        <p:tav tm="100000">
                                          <p:val>
                                            <p:strVal val="#ppt_y"/>
                                          </p:val>
                                        </p:tav>
                                      </p:tavLst>
                                    </p:anim>
                                  </p:childTnLst>
                                </p:cTn>
                              </p:par>
                            </p:childTnLst>
                          </p:cTn>
                        </p:par>
                        <p:par>
                          <p:cTn id="64" fill="hold">
                            <p:stCondLst>
                              <p:cond delay="3700"/>
                            </p:stCondLst>
                            <p:childTnLst>
                              <p:par>
                                <p:cTn id="65" presetID="16" presetClass="entr" presetSubtype="21"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barn(inVertical)">
                                      <p:cBhvr>
                                        <p:cTn id="67" dur="500"/>
                                        <p:tgtEl>
                                          <p:spTgt spid="8"/>
                                        </p:tgtEl>
                                      </p:cBhvr>
                                    </p:animEffect>
                                  </p:childTnLst>
                                </p:cTn>
                              </p:par>
                            </p:childTnLst>
                          </p:cTn>
                        </p:par>
                        <p:par>
                          <p:cTn id="68" fill="hold">
                            <p:stCondLst>
                              <p:cond delay="4200"/>
                            </p:stCondLst>
                            <p:childTnLst>
                              <p:par>
                                <p:cTn id="69" presetID="22" presetClass="entr" presetSubtype="8" fill="hold"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4700"/>
                            </p:stCondLst>
                            <p:childTnLst>
                              <p:par>
                                <p:cTn id="73" presetID="17" presetClass="entr" presetSubtype="1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p:cTn id="75" dur="500" fill="hold"/>
                                        <p:tgtEl>
                                          <p:spTgt spid="40"/>
                                        </p:tgtEl>
                                        <p:attrNameLst>
                                          <p:attrName>ppt_w</p:attrName>
                                        </p:attrNameLst>
                                      </p:cBhvr>
                                      <p:tavLst>
                                        <p:tav tm="0">
                                          <p:val>
                                            <p:fltVal val="0"/>
                                          </p:val>
                                        </p:tav>
                                        <p:tav tm="100000">
                                          <p:val>
                                            <p:strVal val="#ppt_w"/>
                                          </p:val>
                                        </p:tav>
                                      </p:tavLst>
                                    </p:anim>
                                    <p:anim calcmode="lin" valueType="num">
                                      <p:cBhvr>
                                        <p:cTn id="76" dur="500" fill="hold"/>
                                        <p:tgtEl>
                                          <p:spTgt spid="40"/>
                                        </p:tgtEl>
                                        <p:attrNameLst>
                                          <p:attrName>ppt_h</p:attrName>
                                        </p:attrNameLst>
                                      </p:cBhvr>
                                      <p:tavLst>
                                        <p:tav tm="0">
                                          <p:val>
                                            <p:strVal val="#ppt_h"/>
                                          </p:val>
                                        </p:tav>
                                        <p:tav tm="100000">
                                          <p:val>
                                            <p:strVal val="#ppt_h"/>
                                          </p:val>
                                        </p:tav>
                                      </p:tavLst>
                                    </p:anim>
                                  </p:childTnLst>
                                </p:cTn>
                              </p:par>
                            </p:childTnLst>
                          </p:cTn>
                        </p:par>
                        <p:par>
                          <p:cTn id="77" fill="hold">
                            <p:stCondLst>
                              <p:cond delay="52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animEffect transition="in" filter="fade">
                                      <p:cBhvr>
                                        <p:cTn id="82" dur="500"/>
                                        <p:tgtEl>
                                          <p:spTgt spid="42"/>
                                        </p:tgtEl>
                                      </p:cBhvr>
                                    </p:animEffect>
                                  </p:childTnLst>
                                </p:cTn>
                              </p:par>
                            </p:childTnLst>
                          </p:cTn>
                        </p:par>
                        <p:par>
                          <p:cTn id="83" fill="hold">
                            <p:stCondLst>
                              <p:cond delay="6699"/>
                            </p:stCondLst>
                            <p:childTnLst>
                              <p:par>
                                <p:cTn id="84" presetID="42" presetClass="entr" presetSubtype="0" fill="hold" grpId="0" nodeType="afterEffect">
                                  <p:stCondLst>
                                    <p:cond delay="0"/>
                                  </p:stCondLst>
                                  <p:childTnLst>
                                    <p:set>
                                      <p:cBhvr>
                                        <p:cTn id="85" dur="1" fill="hold">
                                          <p:stCondLst>
                                            <p:cond delay="0"/>
                                          </p:stCondLst>
                                        </p:cTn>
                                        <p:tgtEl>
                                          <p:spTgt spid="52">
                                            <p:txEl>
                                              <p:pRg st="0" end="0"/>
                                            </p:txEl>
                                          </p:spTgt>
                                        </p:tgtEl>
                                        <p:attrNameLst>
                                          <p:attrName>style.visibility</p:attrName>
                                        </p:attrNameLst>
                                      </p:cBhvr>
                                      <p:to>
                                        <p:strVal val="visible"/>
                                      </p:to>
                                    </p:set>
                                    <p:animEffect transition="in" filter="fade">
                                      <p:cBhvr>
                                        <p:cTn id="86" dur="750"/>
                                        <p:tgtEl>
                                          <p:spTgt spid="52">
                                            <p:txEl>
                                              <p:pRg st="0" end="0"/>
                                            </p:txEl>
                                          </p:spTgt>
                                        </p:tgtEl>
                                      </p:cBhvr>
                                    </p:animEffect>
                                    <p:anim calcmode="lin" valueType="num">
                                      <p:cBhvr>
                                        <p:cTn id="87" dur="750" fill="hold"/>
                                        <p:tgtEl>
                                          <p:spTgt spid="52">
                                            <p:txEl>
                                              <p:pRg st="0" end="0"/>
                                            </p:txEl>
                                          </p:spTgt>
                                        </p:tgtEl>
                                        <p:attrNameLst>
                                          <p:attrName>ppt_x</p:attrName>
                                        </p:attrNameLst>
                                      </p:cBhvr>
                                      <p:tavLst>
                                        <p:tav tm="0">
                                          <p:val>
                                            <p:strVal val="#ppt_x"/>
                                          </p:val>
                                        </p:tav>
                                        <p:tav tm="100000">
                                          <p:val>
                                            <p:strVal val="#ppt_x"/>
                                          </p:val>
                                        </p:tav>
                                      </p:tavLst>
                                    </p:anim>
                                    <p:anim calcmode="lin" valueType="num">
                                      <p:cBhvr>
                                        <p:cTn id="88" dur="750" fill="hold"/>
                                        <p:tgtEl>
                                          <p:spTgt spid="52">
                                            <p:txEl>
                                              <p:pRg st="0" end="0"/>
                                            </p:txEl>
                                          </p:spTgt>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250"/>
                                  </p:stCondLst>
                                  <p:childTnLst>
                                    <p:set>
                                      <p:cBhvr>
                                        <p:cTn id="90" dur="1" fill="hold">
                                          <p:stCondLst>
                                            <p:cond delay="0"/>
                                          </p:stCondLst>
                                        </p:cTn>
                                        <p:tgtEl>
                                          <p:spTgt spid="52">
                                            <p:txEl>
                                              <p:pRg st="1" end="1"/>
                                            </p:txEl>
                                          </p:spTgt>
                                        </p:tgtEl>
                                        <p:attrNameLst>
                                          <p:attrName>style.visibility</p:attrName>
                                        </p:attrNameLst>
                                      </p:cBhvr>
                                      <p:to>
                                        <p:strVal val="visible"/>
                                      </p:to>
                                    </p:set>
                                    <p:animEffect transition="in" filter="fade">
                                      <p:cBhvr>
                                        <p:cTn id="91" dur="750"/>
                                        <p:tgtEl>
                                          <p:spTgt spid="52">
                                            <p:txEl>
                                              <p:pRg st="1" end="1"/>
                                            </p:txEl>
                                          </p:spTgt>
                                        </p:tgtEl>
                                      </p:cBhvr>
                                    </p:animEffect>
                                    <p:anim calcmode="lin" valueType="num">
                                      <p:cBhvr>
                                        <p:cTn id="92" dur="750" fill="hold"/>
                                        <p:tgtEl>
                                          <p:spTgt spid="52">
                                            <p:txEl>
                                              <p:pRg st="1" end="1"/>
                                            </p:txEl>
                                          </p:spTgt>
                                        </p:tgtEl>
                                        <p:attrNameLst>
                                          <p:attrName>ppt_x</p:attrName>
                                        </p:attrNameLst>
                                      </p:cBhvr>
                                      <p:tavLst>
                                        <p:tav tm="0">
                                          <p:val>
                                            <p:strVal val="#ppt_x"/>
                                          </p:val>
                                        </p:tav>
                                        <p:tav tm="100000">
                                          <p:val>
                                            <p:strVal val="#ppt_x"/>
                                          </p:val>
                                        </p:tav>
                                      </p:tavLst>
                                    </p:anim>
                                    <p:anim calcmode="lin" valueType="num">
                                      <p:cBhvr>
                                        <p:cTn id="93" dur="750" fill="hold"/>
                                        <p:tgtEl>
                                          <p:spTgt spid="52">
                                            <p:txEl>
                                              <p:pRg st="1" end="1"/>
                                            </p:txEl>
                                          </p:spTgt>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500"/>
                                  </p:stCondLst>
                                  <p:childTnLst>
                                    <p:set>
                                      <p:cBhvr>
                                        <p:cTn id="95" dur="1" fill="hold">
                                          <p:stCondLst>
                                            <p:cond delay="0"/>
                                          </p:stCondLst>
                                        </p:cTn>
                                        <p:tgtEl>
                                          <p:spTgt spid="52">
                                            <p:txEl>
                                              <p:pRg st="2" end="2"/>
                                            </p:txEl>
                                          </p:spTgt>
                                        </p:tgtEl>
                                        <p:attrNameLst>
                                          <p:attrName>style.visibility</p:attrName>
                                        </p:attrNameLst>
                                      </p:cBhvr>
                                      <p:to>
                                        <p:strVal val="visible"/>
                                      </p:to>
                                    </p:set>
                                    <p:animEffect transition="in" filter="fade">
                                      <p:cBhvr>
                                        <p:cTn id="96" dur="750"/>
                                        <p:tgtEl>
                                          <p:spTgt spid="52">
                                            <p:txEl>
                                              <p:pRg st="2" end="2"/>
                                            </p:txEl>
                                          </p:spTgt>
                                        </p:tgtEl>
                                      </p:cBhvr>
                                    </p:animEffect>
                                    <p:anim calcmode="lin" valueType="num">
                                      <p:cBhvr>
                                        <p:cTn id="97" dur="750" fill="hold"/>
                                        <p:tgtEl>
                                          <p:spTgt spid="52">
                                            <p:txEl>
                                              <p:pRg st="2" end="2"/>
                                            </p:txEl>
                                          </p:spTgt>
                                        </p:tgtEl>
                                        <p:attrNameLst>
                                          <p:attrName>ppt_x</p:attrName>
                                        </p:attrNameLst>
                                      </p:cBhvr>
                                      <p:tavLst>
                                        <p:tav tm="0">
                                          <p:val>
                                            <p:strVal val="#ppt_x"/>
                                          </p:val>
                                        </p:tav>
                                        <p:tav tm="100000">
                                          <p:val>
                                            <p:strVal val="#ppt_x"/>
                                          </p:val>
                                        </p:tav>
                                      </p:tavLst>
                                    </p:anim>
                                    <p:anim calcmode="lin" valueType="num">
                                      <p:cBhvr>
                                        <p:cTn id="98" dur="750" fill="hold"/>
                                        <p:tgtEl>
                                          <p:spTgt spid="5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p:bldP spid="44" grpId="0"/>
      <p:bldP spid="45" grpId="0" uiExpand="1" build="p"/>
      <p:bldP spid="23" grpId="0" animBg="1"/>
      <p:bldP spid="24" grpId="0" animBg="1"/>
      <p:bldP spid="5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55" name="矩形 54"/>
          <p:cNvSpPr/>
          <p:nvPr/>
        </p:nvSpPr>
        <p:spPr>
          <a:xfrm>
            <a:off x="1329695" y="1412076"/>
            <a:ext cx="3161180" cy="646331"/>
          </a:xfrm>
          <a:prstGeom prst="rect">
            <a:avLst/>
          </a:prstGeom>
        </p:spPr>
        <p:txBody>
          <a:bodyPr wrap="square">
            <a:spAutoFit/>
          </a:bodyPr>
          <a:lstStyle/>
          <a:p>
            <a:pPr algn="ctr"/>
            <a:r>
              <a:rPr lang="zh-CN" altLang="en-US" sz="3600" b="1" dirty="0">
                <a:solidFill>
                  <a:srgbClr val="0A5688"/>
                </a:solidFill>
                <a:cs typeface="+mn-ea"/>
                <a:sym typeface="+mn-lt"/>
              </a:rPr>
              <a:t>并发症</a:t>
            </a:r>
          </a:p>
        </p:txBody>
      </p:sp>
      <p:sp>
        <p:nvSpPr>
          <p:cNvPr id="59" name="圆角矩形 58"/>
          <p:cNvSpPr/>
          <p:nvPr/>
        </p:nvSpPr>
        <p:spPr>
          <a:xfrm>
            <a:off x="6556106" y="1376574"/>
            <a:ext cx="2463864" cy="451074"/>
          </a:xfrm>
          <a:prstGeom prst="roundRect">
            <a:avLst>
              <a:gd name="adj" fmla="val 50000"/>
            </a:avLst>
          </a:prstGeom>
          <a:solidFill>
            <a:schemeClr val="bg1">
              <a:lumMod val="95000"/>
            </a:schemeClr>
          </a:solidFill>
          <a:ln w="6350" cap="flat">
            <a:noFill/>
            <a:prstDash val="solid"/>
            <a:miter lim="800000"/>
          </a:ln>
          <a:effectLst>
            <a:outerShdw blurRad="50800" dist="38100" dir="2700000" algn="tl"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000">
              <a:solidFill>
                <a:prstClr val="black"/>
              </a:solidFill>
              <a:cs typeface="+mn-ea"/>
              <a:sym typeface="+mn-lt"/>
            </a:endParaRPr>
          </a:p>
        </p:txBody>
      </p:sp>
      <p:sp>
        <p:nvSpPr>
          <p:cNvPr id="60" name="TextBox 61"/>
          <p:cNvSpPr txBox="1"/>
          <p:nvPr/>
        </p:nvSpPr>
        <p:spPr>
          <a:xfrm>
            <a:off x="7187496" y="1391464"/>
            <a:ext cx="1530000" cy="430439"/>
          </a:xfrm>
          <a:prstGeom prst="rect">
            <a:avLst/>
          </a:prstGeom>
          <a:noFill/>
        </p:spPr>
        <p:txBody>
          <a:bodyPr wrap="square" rtlCol="0">
            <a:spAutoFit/>
          </a:bodyPr>
          <a:lstStyle/>
          <a:p>
            <a:pPr algn="ctr">
              <a:lnSpc>
                <a:spcPct val="130000"/>
              </a:lnSpc>
            </a:pPr>
            <a:r>
              <a:rPr lang="zh-CN" altLang="en-US" b="1" dirty="0">
                <a:solidFill>
                  <a:srgbClr val="0A5688"/>
                </a:solidFill>
                <a:cs typeface="+mn-ea"/>
                <a:sym typeface="+mn-lt"/>
              </a:rPr>
              <a:t>呼吸系统</a:t>
            </a:r>
          </a:p>
        </p:txBody>
      </p:sp>
      <p:sp>
        <p:nvSpPr>
          <p:cNvPr id="61" name="TextBox 62"/>
          <p:cNvSpPr txBox="1"/>
          <p:nvPr/>
        </p:nvSpPr>
        <p:spPr>
          <a:xfrm flipH="1">
            <a:off x="6520587" y="1903474"/>
            <a:ext cx="5139374" cy="392864"/>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细菌性气管炎、细菌性支气管炎、肺炎 。</a:t>
            </a:r>
            <a:endParaRPr lang="en-US" altLang="zh-CN" sz="1600" dirty="0">
              <a:solidFill>
                <a:schemeClr val="tx1">
                  <a:lumMod val="65000"/>
                  <a:lumOff val="35000"/>
                </a:schemeClr>
              </a:solidFill>
              <a:cs typeface="+mn-ea"/>
              <a:sym typeface="+mn-lt"/>
            </a:endParaRPr>
          </a:p>
        </p:txBody>
      </p:sp>
      <p:grpSp>
        <p:nvGrpSpPr>
          <p:cNvPr id="4" name="组合 3"/>
          <p:cNvGrpSpPr/>
          <p:nvPr/>
        </p:nvGrpSpPr>
        <p:grpSpPr>
          <a:xfrm>
            <a:off x="6567804" y="1380779"/>
            <a:ext cx="452368" cy="442746"/>
            <a:chOff x="5929175" y="1292496"/>
            <a:chExt cx="452368" cy="442746"/>
          </a:xfrm>
        </p:grpSpPr>
        <p:sp>
          <p:nvSpPr>
            <p:cNvPr id="63" name="椭圆 62"/>
            <p:cNvSpPr/>
            <p:nvPr/>
          </p:nvSpPr>
          <p:spPr>
            <a:xfrm>
              <a:off x="5943536" y="1292496"/>
              <a:ext cx="423644" cy="442746"/>
            </a:xfrm>
            <a:prstGeom prst="ellipse">
              <a:avLst/>
            </a:prstGeom>
            <a:solidFill>
              <a:srgbClr val="08AAFD"/>
            </a:solidFill>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effectLst>
                  <a:outerShdw blurRad="38100" dist="38100" dir="2700000" algn="tl">
                    <a:srgbClr val="000000">
                      <a:alpha val="43137"/>
                    </a:srgbClr>
                  </a:outerShdw>
                </a:effectLst>
                <a:cs typeface="+mn-ea"/>
                <a:sym typeface="+mn-lt"/>
              </a:endParaRPr>
            </a:p>
          </p:txBody>
        </p:sp>
        <p:sp>
          <p:nvSpPr>
            <p:cNvPr id="64" name="TextBox 65"/>
            <p:cNvSpPr txBox="1"/>
            <p:nvPr/>
          </p:nvSpPr>
          <p:spPr>
            <a:xfrm flipH="1">
              <a:off x="5929175" y="1329203"/>
              <a:ext cx="452368" cy="369332"/>
            </a:xfrm>
            <a:prstGeom prst="rect">
              <a:avLst/>
            </a:prstGeom>
            <a:noFill/>
          </p:spPr>
          <p:txBody>
            <a:bodyPr wrap="none" rtlCol="0">
              <a:spAutoFit/>
            </a:bodyPr>
            <a:lstStyle/>
            <a:p>
              <a:pPr algn="ctr"/>
              <a:r>
                <a:rPr lang="en-US" altLang="zh-CN" dirty="0">
                  <a:solidFill>
                    <a:schemeClr val="bg1"/>
                  </a:solidFill>
                  <a:effectLst>
                    <a:outerShdw blurRad="38100" dist="38100" dir="2700000" algn="tl">
                      <a:srgbClr val="000000">
                        <a:alpha val="43137"/>
                      </a:srgbClr>
                    </a:outerShdw>
                  </a:effectLst>
                  <a:cs typeface="+mn-ea"/>
                  <a:sym typeface="+mn-lt"/>
                </a:rPr>
                <a:t>01</a:t>
              </a:r>
              <a:endParaRPr lang="zh-CN" altLang="en-US" dirty="0">
                <a:solidFill>
                  <a:schemeClr val="bg1"/>
                </a:solidFill>
                <a:effectLst>
                  <a:outerShdw blurRad="38100" dist="38100" dir="2700000" algn="tl">
                    <a:srgbClr val="000000">
                      <a:alpha val="43137"/>
                    </a:srgbClr>
                  </a:outerShdw>
                </a:effectLst>
                <a:cs typeface="+mn-ea"/>
                <a:sym typeface="+mn-lt"/>
              </a:endParaRPr>
            </a:p>
          </p:txBody>
        </p:sp>
      </p:grpSp>
      <p:sp>
        <p:nvSpPr>
          <p:cNvPr id="65" name="圆角矩形 64"/>
          <p:cNvSpPr/>
          <p:nvPr/>
        </p:nvSpPr>
        <p:spPr>
          <a:xfrm>
            <a:off x="6556106" y="2692559"/>
            <a:ext cx="2464270" cy="451074"/>
          </a:xfrm>
          <a:prstGeom prst="roundRect">
            <a:avLst>
              <a:gd name="adj" fmla="val 50000"/>
            </a:avLst>
          </a:prstGeom>
          <a:solidFill>
            <a:schemeClr val="bg1">
              <a:lumMod val="95000"/>
            </a:schemeClr>
          </a:solidFill>
          <a:ln w="6350" cap="flat">
            <a:noFill/>
            <a:prstDash val="solid"/>
            <a:miter lim="800000"/>
          </a:ln>
          <a:effectLst>
            <a:outerShdw blurRad="50800" dist="38100" dir="2700000" algn="tl"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a:solidFill>
                <a:prstClr val="black"/>
              </a:solidFill>
              <a:cs typeface="+mn-ea"/>
              <a:sym typeface="+mn-lt"/>
            </a:endParaRPr>
          </a:p>
        </p:txBody>
      </p:sp>
      <p:sp>
        <p:nvSpPr>
          <p:cNvPr id="66" name="TextBox 67"/>
          <p:cNvSpPr txBox="1"/>
          <p:nvPr/>
        </p:nvSpPr>
        <p:spPr>
          <a:xfrm>
            <a:off x="7008441" y="2707449"/>
            <a:ext cx="1888110" cy="430439"/>
          </a:xfrm>
          <a:prstGeom prst="rect">
            <a:avLst/>
          </a:prstGeom>
          <a:noFill/>
        </p:spPr>
        <p:txBody>
          <a:bodyPr wrap="square" rtlCol="0">
            <a:spAutoFit/>
          </a:bodyPr>
          <a:lstStyle/>
          <a:p>
            <a:pPr algn="ctr">
              <a:lnSpc>
                <a:spcPct val="130000"/>
              </a:lnSpc>
            </a:pPr>
            <a:r>
              <a:rPr lang="en-US" altLang="zh-CN" b="1" dirty="0">
                <a:solidFill>
                  <a:srgbClr val="0A5688"/>
                </a:solidFill>
                <a:cs typeface="+mn-ea"/>
                <a:sym typeface="+mn-lt"/>
              </a:rPr>
              <a:t>Reye</a:t>
            </a:r>
            <a:r>
              <a:rPr lang="zh-CN" altLang="en-US" b="1" dirty="0">
                <a:solidFill>
                  <a:srgbClr val="0A5688"/>
                </a:solidFill>
                <a:cs typeface="+mn-ea"/>
                <a:sym typeface="+mn-lt"/>
              </a:rPr>
              <a:t>综合征</a:t>
            </a:r>
          </a:p>
        </p:txBody>
      </p:sp>
      <p:sp>
        <p:nvSpPr>
          <p:cNvPr id="73" name="TextBox 74"/>
          <p:cNvSpPr txBox="1"/>
          <p:nvPr/>
        </p:nvSpPr>
        <p:spPr>
          <a:xfrm flipH="1">
            <a:off x="6520587" y="5458430"/>
            <a:ext cx="5139374" cy="392864"/>
          </a:xfrm>
          <a:prstGeom prst="rect">
            <a:avLst/>
          </a:prstGeom>
          <a:noFill/>
        </p:spPr>
        <p:txBody>
          <a:bodyPr wrap="square" rtlCol="0">
            <a:spAutoFit/>
          </a:bodyPr>
          <a:lstStyle>
            <a:defPPr>
              <a:defRPr lang="zh-CN"/>
            </a:defPPr>
            <a:lvl1pPr>
              <a:lnSpc>
                <a:spcPct val="130000"/>
              </a:lnSpc>
              <a:defRPr>
                <a:latin typeface="微软雅黑" panose="020B0503020204020204" pitchFamily="34" charset="-122"/>
                <a:ea typeface="微软雅黑" panose="020B0503020204020204" pitchFamily="34" charset="-122"/>
              </a:defRPr>
            </a:lvl1pPr>
          </a:lstStyle>
          <a:p>
            <a:r>
              <a:rPr lang="zh-CN" altLang="en-US" sz="1600" dirty="0">
                <a:solidFill>
                  <a:schemeClr val="tx1">
                    <a:lumMod val="65000"/>
                    <a:lumOff val="35000"/>
                  </a:schemeClr>
                </a:solidFill>
                <a:latin typeface="+mn-lt"/>
                <a:ea typeface="+mn-ea"/>
                <a:cs typeface="+mn-ea"/>
                <a:sym typeface="+mn-lt"/>
              </a:rPr>
              <a:t>中毒性休克、中毒性心肌炎。</a:t>
            </a:r>
          </a:p>
        </p:txBody>
      </p:sp>
      <p:sp>
        <p:nvSpPr>
          <p:cNvPr id="67" name="TextBox 68"/>
          <p:cNvSpPr txBox="1"/>
          <p:nvPr/>
        </p:nvSpPr>
        <p:spPr>
          <a:xfrm flipH="1">
            <a:off x="6520587" y="3219459"/>
            <a:ext cx="5139374" cy="1372683"/>
          </a:xfrm>
          <a:prstGeom prst="rect">
            <a:avLst/>
          </a:prstGeom>
          <a:noFill/>
        </p:spPr>
        <p:txBody>
          <a:bodyPr wrap="square" rtlCol="0">
            <a:spAutoFit/>
          </a:bodyPr>
          <a:lstStyle>
            <a:defPPr>
              <a:defRPr lang="zh-CN"/>
            </a:defPPr>
            <a:lvl1pPr>
              <a:lnSpc>
                <a:spcPct val="130000"/>
              </a:lnSpc>
              <a:defRPr>
                <a:latin typeface="微软雅黑" panose="020B0503020204020204" pitchFamily="34" charset="-122"/>
                <a:ea typeface="微软雅黑" panose="020B0503020204020204" pitchFamily="34" charset="-122"/>
              </a:defRPr>
            </a:lvl1pPr>
          </a:lstStyle>
          <a:p>
            <a:r>
              <a:rPr lang="zh-CN" altLang="en-US" sz="1600" dirty="0">
                <a:solidFill>
                  <a:schemeClr val="tx1">
                    <a:lumMod val="65000"/>
                    <a:lumOff val="35000"/>
                  </a:schemeClr>
                </a:solidFill>
                <a:latin typeface="+mn-lt"/>
                <a:ea typeface="+mn-ea"/>
                <a:cs typeface="+mn-ea"/>
                <a:sym typeface="+mn-lt"/>
              </a:rPr>
              <a:t>甲型和乙型流感的肝、神经系统并发症，发病年龄为</a:t>
            </a:r>
            <a:r>
              <a:rPr lang="en-US" altLang="zh-CN" sz="1600" dirty="0">
                <a:solidFill>
                  <a:schemeClr val="tx1">
                    <a:lumMod val="65000"/>
                    <a:lumOff val="35000"/>
                  </a:schemeClr>
                </a:solidFill>
                <a:latin typeface="+mn-lt"/>
                <a:ea typeface="+mn-ea"/>
                <a:cs typeface="+mn-ea"/>
                <a:sym typeface="+mn-lt"/>
              </a:rPr>
              <a:t>12~16</a:t>
            </a:r>
            <a:r>
              <a:rPr lang="zh-CN" altLang="en-US" sz="1600" dirty="0">
                <a:solidFill>
                  <a:schemeClr val="tx1">
                    <a:lumMod val="65000"/>
                    <a:lumOff val="35000"/>
                  </a:schemeClr>
                </a:solidFill>
                <a:latin typeface="+mn-lt"/>
                <a:ea typeface="+mn-ea"/>
                <a:cs typeface="+mn-ea"/>
                <a:sym typeface="+mn-lt"/>
              </a:rPr>
              <a:t>岁，退热后出现恶心、呕吐、继之嗜睡、昏迷、惊厥等神经系统症状，肝大，无黄疸，脑脊液检查正常。可能与服用阿斯匹林有关。 </a:t>
            </a:r>
          </a:p>
        </p:txBody>
      </p:sp>
      <p:grpSp>
        <p:nvGrpSpPr>
          <p:cNvPr id="5" name="组合 4"/>
          <p:cNvGrpSpPr/>
          <p:nvPr/>
        </p:nvGrpSpPr>
        <p:grpSpPr>
          <a:xfrm>
            <a:off x="6531736" y="2696764"/>
            <a:ext cx="524503" cy="442746"/>
            <a:chOff x="5893107" y="2608481"/>
            <a:chExt cx="524503" cy="442746"/>
          </a:xfrm>
        </p:grpSpPr>
        <p:sp>
          <p:nvSpPr>
            <p:cNvPr id="69" name="椭圆 68"/>
            <p:cNvSpPr/>
            <p:nvPr/>
          </p:nvSpPr>
          <p:spPr>
            <a:xfrm>
              <a:off x="5943536" y="2608481"/>
              <a:ext cx="423644" cy="442746"/>
            </a:xfrm>
            <a:prstGeom prst="ellipse">
              <a:avLst/>
            </a:prstGeom>
            <a:solidFill>
              <a:srgbClr val="0A5688"/>
            </a:solidFill>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effectLst>
                  <a:outerShdw blurRad="38100" dist="38100" dir="2700000" algn="tl">
                    <a:srgbClr val="000000">
                      <a:alpha val="43137"/>
                    </a:srgbClr>
                  </a:outerShdw>
                </a:effectLst>
                <a:cs typeface="+mn-ea"/>
                <a:sym typeface="+mn-lt"/>
              </a:endParaRPr>
            </a:p>
          </p:txBody>
        </p:sp>
        <p:sp>
          <p:nvSpPr>
            <p:cNvPr id="70" name="TextBox 71"/>
            <p:cNvSpPr txBox="1"/>
            <p:nvPr/>
          </p:nvSpPr>
          <p:spPr>
            <a:xfrm flipH="1">
              <a:off x="5893107" y="2645188"/>
              <a:ext cx="524503" cy="369332"/>
            </a:xfrm>
            <a:prstGeom prst="rect">
              <a:avLst/>
            </a:prstGeom>
            <a:noFill/>
          </p:spPr>
          <p:txBody>
            <a:bodyPr wrap="none" rtlCol="0">
              <a:spAutoFit/>
            </a:bodyPr>
            <a:lstStyle/>
            <a:p>
              <a:pPr algn="ctr"/>
              <a:r>
                <a:rPr lang="en-US" altLang="zh-CN" dirty="0">
                  <a:solidFill>
                    <a:schemeClr val="bg1"/>
                  </a:solidFill>
                  <a:effectLst>
                    <a:outerShdw blurRad="38100" dist="38100" dir="2700000" algn="tl">
                      <a:srgbClr val="000000">
                        <a:alpha val="43137"/>
                      </a:srgbClr>
                    </a:outerShdw>
                  </a:effectLst>
                  <a:cs typeface="+mn-ea"/>
                  <a:sym typeface="+mn-lt"/>
                </a:rPr>
                <a:t>02</a:t>
              </a:r>
              <a:endParaRPr lang="zh-CN" altLang="en-US" dirty="0">
                <a:solidFill>
                  <a:schemeClr val="bg1"/>
                </a:solidFill>
                <a:effectLst>
                  <a:outerShdw blurRad="38100" dist="38100" dir="2700000" algn="tl">
                    <a:srgbClr val="000000">
                      <a:alpha val="43137"/>
                    </a:srgbClr>
                  </a:outerShdw>
                </a:effectLst>
                <a:cs typeface="+mn-ea"/>
                <a:sym typeface="+mn-lt"/>
              </a:endParaRPr>
            </a:p>
          </p:txBody>
        </p:sp>
      </p:grpSp>
      <p:sp>
        <p:nvSpPr>
          <p:cNvPr id="71" name="圆角矩形 70"/>
          <p:cNvSpPr/>
          <p:nvPr/>
        </p:nvSpPr>
        <p:spPr>
          <a:xfrm>
            <a:off x="6556106" y="4931530"/>
            <a:ext cx="2464270" cy="451074"/>
          </a:xfrm>
          <a:prstGeom prst="roundRect">
            <a:avLst>
              <a:gd name="adj" fmla="val 50000"/>
            </a:avLst>
          </a:prstGeom>
          <a:solidFill>
            <a:schemeClr val="bg1">
              <a:lumMod val="95000"/>
            </a:schemeClr>
          </a:solidFill>
          <a:ln w="6350" cap="flat">
            <a:noFill/>
            <a:prstDash val="solid"/>
            <a:miter lim="800000"/>
          </a:ln>
          <a:effectLst>
            <a:outerShdw blurRad="50800" dist="38100" dir="2700000" algn="tl"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a:solidFill>
                <a:prstClr val="black"/>
              </a:solidFill>
              <a:cs typeface="+mn-ea"/>
              <a:sym typeface="+mn-lt"/>
            </a:endParaRPr>
          </a:p>
        </p:txBody>
      </p:sp>
      <p:sp>
        <p:nvSpPr>
          <p:cNvPr id="72" name="TextBox 73"/>
          <p:cNvSpPr txBox="1"/>
          <p:nvPr/>
        </p:nvSpPr>
        <p:spPr>
          <a:xfrm>
            <a:off x="7009511" y="4946420"/>
            <a:ext cx="1885971" cy="430439"/>
          </a:xfrm>
          <a:prstGeom prst="rect">
            <a:avLst/>
          </a:prstGeom>
          <a:noFill/>
        </p:spPr>
        <p:txBody>
          <a:bodyPr wrap="square" rtlCol="0">
            <a:spAutoFit/>
          </a:bodyPr>
          <a:lstStyle/>
          <a:p>
            <a:pPr algn="ctr">
              <a:lnSpc>
                <a:spcPct val="130000"/>
              </a:lnSpc>
            </a:pPr>
            <a:r>
              <a:rPr lang="zh-CN" altLang="en-US" b="1" dirty="0">
                <a:solidFill>
                  <a:srgbClr val="0A5688"/>
                </a:solidFill>
                <a:cs typeface="+mn-ea"/>
                <a:sym typeface="+mn-lt"/>
              </a:rPr>
              <a:t>其  它</a:t>
            </a:r>
          </a:p>
        </p:txBody>
      </p:sp>
      <p:grpSp>
        <p:nvGrpSpPr>
          <p:cNvPr id="6" name="组合 5"/>
          <p:cNvGrpSpPr/>
          <p:nvPr/>
        </p:nvGrpSpPr>
        <p:grpSpPr>
          <a:xfrm>
            <a:off x="6533273" y="4935735"/>
            <a:ext cx="527710" cy="442746"/>
            <a:chOff x="5894644" y="4847452"/>
            <a:chExt cx="527710" cy="442746"/>
          </a:xfrm>
        </p:grpSpPr>
        <p:sp>
          <p:nvSpPr>
            <p:cNvPr id="75" name="椭圆 74"/>
            <p:cNvSpPr/>
            <p:nvPr/>
          </p:nvSpPr>
          <p:spPr>
            <a:xfrm>
              <a:off x="5946677" y="4847452"/>
              <a:ext cx="423644" cy="442746"/>
            </a:xfrm>
            <a:prstGeom prst="ellipse">
              <a:avLst/>
            </a:prstGeom>
            <a:solidFill>
              <a:srgbClr val="08AAFD"/>
            </a:solidFill>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effectLst>
                  <a:outerShdw blurRad="38100" dist="38100" dir="2700000" algn="tl">
                    <a:srgbClr val="000000">
                      <a:alpha val="43137"/>
                    </a:srgbClr>
                  </a:outerShdw>
                </a:effectLst>
                <a:cs typeface="+mn-ea"/>
                <a:sym typeface="+mn-lt"/>
              </a:endParaRPr>
            </a:p>
          </p:txBody>
        </p:sp>
        <p:sp>
          <p:nvSpPr>
            <p:cNvPr id="76" name="TextBox 77"/>
            <p:cNvSpPr txBox="1"/>
            <p:nvPr/>
          </p:nvSpPr>
          <p:spPr>
            <a:xfrm flipH="1">
              <a:off x="5894644" y="4884159"/>
              <a:ext cx="527710" cy="369332"/>
            </a:xfrm>
            <a:prstGeom prst="rect">
              <a:avLst/>
            </a:prstGeom>
            <a:noFill/>
          </p:spPr>
          <p:txBody>
            <a:bodyPr wrap="none" rtlCol="0">
              <a:spAutoFit/>
            </a:bodyPr>
            <a:lstStyle/>
            <a:p>
              <a:pPr algn="ctr"/>
              <a:r>
                <a:rPr lang="en-US" altLang="zh-CN" dirty="0">
                  <a:solidFill>
                    <a:schemeClr val="bg1"/>
                  </a:solidFill>
                  <a:effectLst>
                    <a:outerShdw blurRad="38100" dist="38100" dir="2700000" algn="tl">
                      <a:srgbClr val="000000">
                        <a:alpha val="43137"/>
                      </a:srgbClr>
                    </a:outerShdw>
                  </a:effectLst>
                  <a:cs typeface="+mn-ea"/>
                  <a:sym typeface="+mn-lt"/>
                </a:rPr>
                <a:t>03</a:t>
              </a:r>
              <a:endParaRPr lang="zh-CN" altLang="en-US" dirty="0">
                <a:solidFill>
                  <a:schemeClr val="bg1"/>
                </a:solidFill>
                <a:effectLst>
                  <a:outerShdw blurRad="38100" dist="38100" dir="2700000" algn="tl">
                    <a:srgbClr val="000000">
                      <a:alpha val="43137"/>
                    </a:srgbClr>
                  </a:outerShdw>
                </a:effectLst>
                <a:cs typeface="+mn-ea"/>
                <a:sym typeface="+mn-lt"/>
              </a:endParaRPr>
            </a:p>
          </p:txBody>
        </p:sp>
      </p:grpSp>
      <p:pic>
        <p:nvPicPr>
          <p:cNvPr id="24" name="图片 23">
            <a:extLst>
              <a:ext uri="{FF2B5EF4-FFF2-40B4-BE49-F238E27FC236}">
                <a16:creationId xmlns="" xmlns:a16="http://schemas.microsoft.com/office/drawing/2014/main" id="{AE06B2D7-2168-4294-ABC6-7A6FF4246F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38673" y="830960"/>
            <a:ext cx="6149679" cy="614967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0" presetClass="entr" presetSubtype="0"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3"/>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wipe(left)">
                                      <p:cBhvr>
                                        <p:cTn id="18" dur="500"/>
                                        <p:tgtEl>
                                          <p:spTgt spid="59"/>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fltVal val="0"/>
                                          </p:val>
                                        </p:tav>
                                        <p:tav tm="100000">
                                          <p:val>
                                            <p:strVal val="#ppt_w"/>
                                          </p:val>
                                        </p:tav>
                                      </p:tavLst>
                                    </p:anim>
                                    <p:anim calcmode="lin" valueType="num">
                                      <p:cBhvr>
                                        <p:cTn id="24" dur="500" fill="hold"/>
                                        <p:tgtEl>
                                          <p:spTgt spid="60"/>
                                        </p:tgtEl>
                                        <p:attrNameLst>
                                          <p:attrName>ppt_h</p:attrName>
                                        </p:attrNameLst>
                                      </p:cBhvr>
                                      <p:tavLst>
                                        <p:tav tm="0">
                                          <p:val>
                                            <p:fltVal val="0"/>
                                          </p:val>
                                        </p:tav>
                                        <p:tav tm="100000">
                                          <p:val>
                                            <p:strVal val="#ppt_h"/>
                                          </p:val>
                                        </p:tav>
                                      </p:tavLst>
                                    </p:anim>
                                    <p:animEffect transition="in" filter="fade">
                                      <p:cBhvr>
                                        <p:cTn id="25" dur="500"/>
                                        <p:tgtEl>
                                          <p:spTgt spid="60"/>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750"/>
                                        <p:tgtEl>
                                          <p:spTgt spid="61"/>
                                        </p:tgtEl>
                                      </p:cBhvr>
                                    </p:animEffect>
                                    <p:anim calcmode="lin" valueType="num">
                                      <p:cBhvr>
                                        <p:cTn id="30" dur="750" fill="hold"/>
                                        <p:tgtEl>
                                          <p:spTgt spid="61"/>
                                        </p:tgtEl>
                                        <p:attrNameLst>
                                          <p:attrName>ppt_x</p:attrName>
                                        </p:attrNameLst>
                                      </p:cBhvr>
                                      <p:tavLst>
                                        <p:tav tm="0">
                                          <p:val>
                                            <p:strVal val="#ppt_x"/>
                                          </p:val>
                                        </p:tav>
                                        <p:tav tm="100000">
                                          <p:val>
                                            <p:strVal val="#ppt_x"/>
                                          </p:val>
                                        </p:tav>
                                      </p:tavLst>
                                    </p:anim>
                                    <p:anim calcmode="lin" valueType="num">
                                      <p:cBhvr>
                                        <p:cTn id="31" dur="750" fill="hold"/>
                                        <p:tgtEl>
                                          <p:spTgt spid="61"/>
                                        </p:tgtEl>
                                        <p:attrNameLst>
                                          <p:attrName>ppt_y</p:attrName>
                                        </p:attrNameLst>
                                      </p:cBhvr>
                                      <p:tavLst>
                                        <p:tav tm="0">
                                          <p:val>
                                            <p:strVal val="#ppt_y+.1"/>
                                          </p:val>
                                        </p:tav>
                                        <p:tav tm="100000">
                                          <p:val>
                                            <p:strVal val="#ppt_y"/>
                                          </p:val>
                                        </p:tav>
                                      </p:tavLst>
                                    </p:anim>
                                  </p:childTnLst>
                                </p:cTn>
                              </p:par>
                            </p:childTnLst>
                          </p:cTn>
                        </p:par>
                        <p:par>
                          <p:cTn id="32" fill="hold">
                            <p:stCondLst>
                              <p:cond delay="1250"/>
                            </p:stCondLst>
                            <p:childTnLst>
                              <p:par>
                                <p:cTn id="33" presetID="50" presetClass="entr" presetSubtype="0"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750" fill="hold"/>
                                        <p:tgtEl>
                                          <p:spTgt spid="5"/>
                                        </p:tgtEl>
                                        <p:attrNameLst>
                                          <p:attrName>ppt_w</p:attrName>
                                        </p:attrNameLst>
                                      </p:cBhvr>
                                      <p:tavLst>
                                        <p:tav tm="0">
                                          <p:val>
                                            <p:strVal val="#ppt_w+.3"/>
                                          </p:val>
                                        </p:tav>
                                        <p:tav tm="100000">
                                          <p:val>
                                            <p:strVal val="#ppt_w"/>
                                          </p:val>
                                        </p:tav>
                                      </p:tavLst>
                                    </p:anim>
                                    <p:anim calcmode="lin" valueType="num">
                                      <p:cBhvr>
                                        <p:cTn id="36" dur="750" fill="hold"/>
                                        <p:tgtEl>
                                          <p:spTgt spid="5"/>
                                        </p:tgtEl>
                                        <p:attrNameLst>
                                          <p:attrName>ppt_h</p:attrName>
                                        </p:attrNameLst>
                                      </p:cBhvr>
                                      <p:tavLst>
                                        <p:tav tm="0">
                                          <p:val>
                                            <p:strVal val="#ppt_h"/>
                                          </p:val>
                                        </p:tav>
                                        <p:tav tm="100000">
                                          <p:val>
                                            <p:strVal val="#ppt_h"/>
                                          </p:val>
                                        </p:tav>
                                      </p:tavLst>
                                    </p:anim>
                                    <p:animEffect transition="in" filter="fade">
                                      <p:cBhvr>
                                        <p:cTn id="37" dur="750"/>
                                        <p:tgtEl>
                                          <p:spTgt spid="5"/>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wipe(left)">
                                      <p:cBhvr>
                                        <p:cTn id="41" dur="500"/>
                                        <p:tgtEl>
                                          <p:spTgt spid="65"/>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animEffect transition="in" filter="fade">
                                      <p:cBhvr>
                                        <p:cTn id="48" dur="500"/>
                                        <p:tgtEl>
                                          <p:spTgt spid="66"/>
                                        </p:tgtEl>
                                      </p:cBhvr>
                                    </p:animEffect>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750"/>
                                        <p:tgtEl>
                                          <p:spTgt spid="67"/>
                                        </p:tgtEl>
                                      </p:cBhvr>
                                    </p:animEffect>
                                    <p:anim calcmode="lin" valueType="num">
                                      <p:cBhvr>
                                        <p:cTn id="53" dur="750" fill="hold"/>
                                        <p:tgtEl>
                                          <p:spTgt spid="67"/>
                                        </p:tgtEl>
                                        <p:attrNameLst>
                                          <p:attrName>ppt_x</p:attrName>
                                        </p:attrNameLst>
                                      </p:cBhvr>
                                      <p:tavLst>
                                        <p:tav tm="0">
                                          <p:val>
                                            <p:strVal val="#ppt_x"/>
                                          </p:val>
                                        </p:tav>
                                        <p:tav tm="100000">
                                          <p:val>
                                            <p:strVal val="#ppt_x"/>
                                          </p:val>
                                        </p:tav>
                                      </p:tavLst>
                                    </p:anim>
                                    <p:anim calcmode="lin" valueType="num">
                                      <p:cBhvr>
                                        <p:cTn id="54" dur="750" fill="hold"/>
                                        <p:tgtEl>
                                          <p:spTgt spid="67"/>
                                        </p:tgtEl>
                                        <p:attrNameLst>
                                          <p:attrName>ppt_y</p:attrName>
                                        </p:attrNameLst>
                                      </p:cBhvr>
                                      <p:tavLst>
                                        <p:tav tm="0">
                                          <p:val>
                                            <p:strVal val="#ppt_y+.1"/>
                                          </p:val>
                                        </p:tav>
                                        <p:tav tm="100000">
                                          <p:val>
                                            <p:strVal val="#ppt_y"/>
                                          </p:val>
                                        </p:tav>
                                      </p:tavLst>
                                    </p:anim>
                                  </p:childTnLst>
                                </p:cTn>
                              </p:par>
                            </p:childTnLst>
                          </p:cTn>
                        </p:par>
                        <p:par>
                          <p:cTn id="55" fill="hold">
                            <p:stCondLst>
                              <p:cond delay="1250"/>
                            </p:stCondLst>
                            <p:childTnLst>
                              <p:par>
                                <p:cTn id="56" presetID="50" presetClass="entr" presetSubtype="0" decel="100000" fill="hold"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750" fill="hold"/>
                                        <p:tgtEl>
                                          <p:spTgt spid="6"/>
                                        </p:tgtEl>
                                        <p:attrNameLst>
                                          <p:attrName>ppt_w</p:attrName>
                                        </p:attrNameLst>
                                      </p:cBhvr>
                                      <p:tavLst>
                                        <p:tav tm="0">
                                          <p:val>
                                            <p:strVal val="#ppt_w+.3"/>
                                          </p:val>
                                        </p:tav>
                                        <p:tav tm="100000">
                                          <p:val>
                                            <p:strVal val="#ppt_w"/>
                                          </p:val>
                                        </p:tav>
                                      </p:tavLst>
                                    </p:anim>
                                    <p:anim calcmode="lin" valueType="num">
                                      <p:cBhvr>
                                        <p:cTn id="59" dur="750" fill="hold"/>
                                        <p:tgtEl>
                                          <p:spTgt spid="6"/>
                                        </p:tgtEl>
                                        <p:attrNameLst>
                                          <p:attrName>ppt_h</p:attrName>
                                        </p:attrNameLst>
                                      </p:cBhvr>
                                      <p:tavLst>
                                        <p:tav tm="0">
                                          <p:val>
                                            <p:strVal val="#ppt_h"/>
                                          </p:val>
                                        </p:tav>
                                        <p:tav tm="100000">
                                          <p:val>
                                            <p:strVal val="#ppt_h"/>
                                          </p:val>
                                        </p:tav>
                                      </p:tavLst>
                                    </p:anim>
                                    <p:animEffect transition="in" filter="fade">
                                      <p:cBhvr>
                                        <p:cTn id="60" dur="750"/>
                                        <p:tgtEl>
                                          <p:spTgt spid="6"/>
                                        </p:tgtEl>
                                      </p:cBhvr>
                                    </p:animEffect>
                                  </p:childTnLst>
                                </p:cTn>
                              </p:par>
                            </p:childTnLst>
                          </p:cTn>
                        </p:par>
                        <p:par>
                          <p:cTn id="61" fill="hold">
                            <p:stCondLst>
                              <p:cond delay="2000"/>
                            </p:stCondLst>
                            <p:childTnLst>
                              <p:par>
                                <p:cTn id="62" presetID="22" presetClass="entr" presetSubtype="8" fill="hold" grpId="0"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wipe(left)">
                                      <p:cBhvr>
                                        <p:cTn id="64" dur="500"/>
                                        <p:tgtEl>
                                          <p:spTgt spid="71"/>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500" fill="hold"/>
                                        <p:tgtEl>
                                          <p:spTgt spid="72"/>
                                        </p:tgtEl>
                                        <p:attrNameLst>
                                          <p:attrName>ppt_w</p:attrName>
                                        </p:attrNameLst>
                                      </p:cBhvr>
                                      <p:tavLst>
                                        <p:tav tm="0">
                                          <p:val>
                                            <p:fltVal val="0"/>
                                          </p:val>
                                        </p:tav>
                                        <p:tav tm="100000">
                                          <p:val>
                                            <p:strVal val="#ppt_w"/>
                                          </p:val>
                                        </p:tav>
                                      </p:tavLst>
                                    </p:anim>
                                    <p:anim calcmode="lin" valueType="num">
                                      <p:cBhvr>
                                        <p:cTn id="70" dur="500" fill="hold"/>
                                        <p:tgtEl>
                                          <p:spTgt spid="72"/>
                                        </p:tgtEl>
                                        <p:attrNameLst>
                                          <p:attrName>ppt_h</p:attrName>
                                        </p:attrNameLst>
                                      </p:cBhvr>
                                      <p:tavLst>
                                        <p:tav tm="0">
                                          <p:val>
                                            <p:fltVal val="0"/>
                                          </p:val>
                                        </p:tav>
                                        <p:tav tm="100000">
                                          <p:val>
                                            <p:strVal val="#ppt_h"/>
                                          </p:val>
                                        </p:tav>
                                      </p:tavLst>
                                    </p:anim>
                                    <p:animEffect transition="in" filter="fade">
                                      <p:cBhvr>
                                        <p:cTn id="71" dur="500"/>
                                        <p:tgtEl>
                                          <p:spTgt spid="72"/>
                                        </p:tgtEl>
                                      </p:cBhvr>
                                    </p:animEffect>
                                  </p:childTnLst>
                                </p:cTn>
                              </p:par>
                            </p:childTnLst>
                          </p:cTn>
                        </p:par>
                        <p:par>
                          <p:cTn id="72" fill="hold">
                            <p:stCondLst>
                              <p:cond delay="500"/>
                            </p:stCondLst>
                            <p:childTnLst>
                              <p:par>
                                <p:cTn id="73" presetID="42"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750"/>
                                        <p:tgtEl>
                                          <p:spTgt spid="73"/>
                                        </p:tgtEl>
                                      </p:cBhvr>
                                    </p:animEffect>
                                    <p:anim calcmode="lin" valueType="num">
                                      <p:cBhvr>
                                        <p:cTn id="76" dur="750" fill="hold"/>
                                        <p:tgtEl>
                                          <p:spTgt spid="73"/>
                                        </p:tgtEl>
                                        <p:attrNameLst>
                                          <p:attrName>ppt_x</p:attrName>
                                        </p:attrNameLst>
                                      </p:cBhvr>
                                      <p:tavLst>
                                        <p:tav tm="0">
                                          <p:val>
                                            <p:strVal val="#ppt_x"/>
                                          </p:val>
                                        </p:tav>
                                        <p:tav tm="100000">
                                          <p:val>
                                            <p:strVal val="#ppt_x"/>
                                          </p:val>
                                        </p:tav>
                                      </p:tavLst>
                                    </p:anim>
                                    <p:anim calcmode="lin" valueType="num">
                                      <p:cBhvr>
                                        <p:cTn id="7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additive="base">
                                        <p:cTn id="82" dur="500" fill="hold"/>
                                        <p:tgtEl>
                                          <p:spTgt spid="24"/>
                                        </p:tgtEl>
                                        <p:attrNameLst>
                                          <p:attrName>ppt_x</p:attrName>
                                        </p:attrNameLst>
                                      </p:cBhvr>
                                      <p:tavLst>
                                        <p:tav tm="0">
                                          <p:val>
                                            <p:strVal val="#ppt_x"/>
                                          </p:val>
                                        </p:tav>
                                        <p:tav tm="100000">
                                          <p:val>
                                            <p:strVal val="#ppt_x"/>
                                          </p:val>
                                        </p:tav>
                                      </p:tavLst>
                                    </p:anim>
                                    <p:anim calcmode="lin" valueType="num">
                                      <p:cBhvr additive="base">
                                        <p:cTn id="8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9" grpId="0" animBg="1"/>
      <p:bldP spid="60" grpId="0"/>
      <p:bldP spid="61" grpId="0"/>
      <p:bldP spid="65" grpId="0" animBg="1"/>
      <p:bldP spid="66" grpId="0"/>
      <p:bldP spid="73" grpId="0"/>
      <p:bldP spid="67" grpId="0"/>
      <p:bldP spid="71" grpId="0" animBg="1"/>
      <p:bldP spid="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768196" y="3205634"/>
            <a:ext cx="2814378" cy="2814378"/>
          </a:xfrm>
          <a:prstGeom prst="rect">
            <a:avLst/>
          </a:prstGeom>
          <a:effectLst>
            <a:outerShdw blurRad="50800" dist="38100" dir="5400000" algn="t" rotWithShape="0">
              <a:prstClr val="black">
                <a:alpha val="40000"/>
              </a:prstClr>
            </a:outerShdw>
          </a:effectLst>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grpSp>
        <p:nvGrpSpPr>
          <p:cNvPr id="8" name="组合 7"/>
          <p:cNvGrpSpPr/>
          <p:nvPr/>
        </p:nvGrpSpPr>
        <p:grpSpPr>
          <a:xfrm>
            <a:off x="4690561" y="2658676"/>
            <a:ext cx="761041" cy="761041"/>
            <a:chOff x="5088346" y="2258566"/>
            <a:chExt cx="761041" cy="761041"/>
          </a:xfrm>
        </p:grpSpPr>
        <p:sp>
          <p:nvSpPr>
            <p:cNvPr id="47" name="椭圆 46"/>
            <p:cNvSpPr/>
            <p:nvPr/>
          </p:nvSpPr>
          <p:spPr>
            <a:xfrm>
              <a:off x="5088346" y="2258566"/>
              <a:ext cx="761041" cy="761041"/>
            </a:xfrm>
            <a:prstGeom prst="ellipse">
              <a:avLst/>
            </a:prstGeom>
            <a:solidFill>
              <a:srgbClr val="08AAFD"/>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6"/>
            <p:cNvSpPr>
              <a:spLocks noEditPoints="1"/>
            </p:cNvSpPr>
            <p:nvPr/>
          </p:nvSpPr>
          <p:spPr bwMode="auto">
            <a:xfrm>
              <a:off x="5282165" y="2466362"/>
              <a:ext cx="373390" cy="345449"/>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ffectLst>
              <a:outerShdw blurRad="63500" dist="38100" dir="2700000" algn="t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a:solidFill>
                  <a:srgbClr val="000000"/>
                </a:solidFill>
                <a:cs typeface="+mn-ea"/>
                <a:sym typeface="+mn-lt"/>
              </a:endParaRPr>
            </a:p>
          </p:txBody>
        </p:sp>
      </p:grpSp>
      <p:grpSp>
        <p:nvGrpSpPr>
          <p:cNvPr id="7" name="组合 6"/>
          <p:cNvGrpSpPr/>
          <p:nvPr/>
        </p:nvGrpSpPr>
        <p:grpSpPr>
          <a:xfrm>
            <a:off x="7008502" y="2658676"/>
            <a:ext cx="761041" cy="761041"/>
            <a:chOff x="6485224" y="2258566"/>
            <a:chExt cx="761041" cy="761041"/>
          </a:xfrm>
        </p:grpSpPr>
        <p:sp>
          <p:nvSpPr>
            <p:cNvPr id="51" name="椭圆 50"/>
            <p:cNvSpPr/>
            <p:nvPr/>
          </p:nvSpPr>
          <p:spPr>
            <a:xfrm>
              <a:off x="6485224" y="2258566"/>
              <a:ext cx="761041" cy="761041"/>
            </a:xfrm>
            <a:prstGeom prst="ellipse">
              <a:avLst/>
            </a:prstGeom>
            <a:solidFill>
              <a:srgbClr val="FF4F4F"/>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4"/>
            <p:cNvSpPr>
              <a:spLocks noEditPoints="1"/>
            </p:cNvSpPr>
            <p:nvPr/>
          </p:nvSpPr>
          <p:spPr bwMode="auto">
            <a:xfrm>
              <a:off x="6690479" y="2487951"/>
              <a:ext cx="350530" cy="302269"/>
            </a:xfrm>
            <a:custGeom>
              <a:avLst/>
              <a:gdLst/>
              <a:ahLst/>
              <a:cxnLst>
                <a:cxn ang="0">
                  <a:pos x="50" y="45"/>
                </a:cxn>
                <a:cxn ang="0">
                  <a:pos x="40" y="55"/>
                </a:cxn>
                <a:cxn ang="0">
                  <a:pos x="10" y="55"/>
                </a:cxn>
                <a:cxn ang="0">
                  <a:pos x="0" y="45"/>
                </a:cxn>
                <a:cxn ang="0">
                  <a:pos x="0" y="15"/>
                </a:cxn>
                <a:cxn ang="0">
                  <a:pos x="10" y="5"/>
                </a:cxn>
                <a:cxn ang="0">
                  <a:pos x="35" y="5"/>
                </a:cxn>
                <a:cxn ang="0">
                  <a:pos x="36" y="6"/>
                </a:cxn>
                <a:cxn ang="0">
                  <a:pos x="36" y="8"/>
                </a:cxn>
                <a:cxn ang="0">
                  <a:pos x="35" y="9"/>
                </a:cxn>
                <a:cxn ang="0">
                  <a:pos x="10" y="9"/>
                </a:cxn>
                <a:cxn ang="0">
                  <a:pos x="4" y="15"/>
                </a:cxn>
                <a:cxn ang="0">
                  <a:pos x="4" y="45"/>
                </a:cxn>
                <a:cxn ang="0">
                  <a:pos x="10" y="50"/>
                </a:cxn>
                <a:cxn ang="0">
                  <a:pos x="40" y="50"/>
                </a:cxn>
                <a:cxn ang="0">
                  <a:pos x="45" y="45"/>
                </a:cxn>
                <a:cxn ang="0">
                  <a:pos x="45" y="33"/>
                </a:cxn>
                <a:cxn ang="0">
                  <a:pos x="47" y="32"/>
                </a:cxn>
                <a:cxn ang="0">
                  <a:pos x="49" y="32"/>
                </a:cxn>
                <a:cxn ang="0">
                  <a:pos x="50" y="33"/>
                </a:cxn>
                <a:cxn ang="0">
                  <a:pos x="50" y="45"/>
                </a:cxn>
                <a:cxn ang="0">
                  <a:pos x="64" y="21"/>
                </a:cxn>
                <a:cxn ang="0">
                  <a:pos x="61" y="23"/>
                </a:cxn>
                <a:cxn ang="0">
                  <a:pos x="60" y="22"/>
                </a:cxn>
                <a:cxn ang="0">
                  <a:pos x="54" y="16"/>
                </a:cxn>
                <a:cxn ang="0">
                  <a:pos x="30" y="39"/>
                </a:cxn>
                <a:cxn ang="0">
                  <a:pos x="29" y="39"/>
                </a:cxn>
                <a:cxn ang="0">
                  <a:pos x="29" y="39"/>
                </a:cxn>
                <a:cxn ang="0">
                  <a:pos x="25" y="35"/>
                </a:cxn>
                <a:cxn ang="0">
                  <a:pos x="24" y="34"/>
                </a:cxn>
                <a:cxn ang="0">
                  <a:pos x="25" y="33"/>
                </a:cxn>
                <a:cxn ang="0">
                  <a:pos x="48" y="10"/>
                </a:cxn>
                <a:cxn ang="0">
                  <a:pos x="42" y="4"/>
                </a:cxn>
                <a:cxn ang="0">
                  <a:pos x="41" y="2"/>
                </a:cxn>
                <a:cxn ang="0">
                  <a:pos x="43" y="0"/>
                </a:cxn>
                <a:cxn ang="0">
                  <a:pos x="61" y="0"/>
                </a:cxn>
                <a:cxn ang="0">
                  <a:pos x="64" y="2"/>
                </a:cxn>
                <a:cxn ang="0">
                  <a:pos x="64" y="21"/>
                </a:cxn>
              </a:cxnLst>
              <a:rect l="0" t="0" r="r" b="b"/>
              <a:pathLst>
                <a:path w="64" h="55">
                  <a:moveTo>
                    <a:pt x="50" y="45"/>
                  </a:moveTo>
                  <a:cubicBezTo>
                    <a:pt x="50" y="50"/>
                    <a:pt x="45" y="55"/>
                    <a:pt x="40" y="55"/>
                  </a:cubicBezTo>
                  <a:cubicBezTo>
                    <a:pt x="10" y="55"/>
                    <a:pt x="10" y="55"/>
                    <a:pt x="10" y="55"/>
                  </a:cubicBezTo>
                  <a:cubicBezTo>
                    <a:pt x="4" y="55"/>
                    <a:pt x="0" y="50"/>
                    <a:pt x="0" y="45"/>
                  </a:cubicBezTo>
                  <a:cubicBezTo>
                    <a:pt x="0" y="15"/>
                    <a:pt x="0" y="15"/>
                    <a:pt x="0" y="15"/>
                  </a:cubicBezTo>
                  <a:cubicBezTo>
                    <a:pt x="0" y="9"/>
                    <a:pt x="4" y="5"/>
                    <a:pt x="10" y="5"/>
                  </a:cubicBezTo>
                  <a:cubicBezTo>
                    <a:pt x="35" y="5"/>
                    <a:pt x="35" y="5"/>
                    <a:pt x="35" y="5"/>
                  </a:cubicBezTo>
                  <a:cubicBezTo>
                    <a:pt x="36" y="5"/>
                    <a:pt x="36" y="5"/>
                    <a:pt x="36" y="6"/>
                  </a:cubicBezTo>
                  <a:cubicBezTo>
                    <a:pt x="36" y="8"/>
                    <a:pt x="36" y="8"/>
                    <a:pt x="36" y="8"/>
                  </a:cubicBezTo>
                  <a:cubicBezTo>
                    <a:pt x="36" y="9"/>
                    <a:pt x="36" y="9"/>
                    <a:pt x="35" y="9"/>
                  </a:cubicBezTo>
                  <a:cubicBezTo>
                    <a:pt x="10" y="9"/>
                    <a:pt x="10" y="9"/>
                    <a:pt x="10" y="9"/>
                  </a:cubicBezTo>
                  <a:cubicBezTo>
                    <a:pt x="7" y="9"/>
                    <a:pt x="4" y="12"/>
                    <a:pt x="4" y="15"/>
                  </a:cubicBezTo>
                  <a:cubicBezTo>
                    <a:pt x="4" y="45"/>
                    <a:pt x="4" y="45"/>
                    <a:pt x="4" y="45"/>
                  </a:cubicBezTo>
                  <a:cubicBezTo>
                    <a:pt x="4" y="48"/>
                    <a:pt x="7" y="50"/>
                    <a:pt x="10" y="50"/>
                  </a:cubicBezTo>
                  <a:cubicBezTo>
                    <a:pt x="40" y="50"/>
                    <a:pt x="40" y="50"/>
                    <a:pt x="40" y="50"/>
                  </a:cubicBezTo>
                  <a:cubicBezTo>
                    <a:pt x="43" y="50"/>
                    <a:pt x="45" y="48"/>
                    <a:pt x="45" y="45"/>
                  </a:cubicBezTo>
                  <a:cubicBezTo>
                    <a:pt x="45" y="33"/>
                    <a:pt x="45" y="33"/>
                    <a:pt x="45" y="33"/>
                  </a:cubicBezTo>
                  <a:cubicBezTo>
                    <a:pt x="45" y="32"/>
                    <a:pt x="46" y="32"/>
                    <a:pt x="47" y="32"/>
                  </a:cubicBezTo>
                  <a:cubicBezTo>
                    <a:pt x="49" y="32"/>
                    <a:pt x="49" y="32"/>
                    <a:pt x="49" y="32"/>
                  </a:cubicBezTo>
                  <a:cubicBezTo>
                    <a:pt x="50" y="32"/>
                    <a:pt x="50" y="32"/>
                    <a:pt x="50" y="33"/>
                  </a:cubicBezTo>
                  <a:lnTo>
                    <a:pt x="50" y="45"/>
                  </a:lnTo>
                  <a:close/>
                  <a:moveTo>
                    <a:pt x="64" y="21"/>
                  </a:moveTo>
                  <a:cubicBezTo>
                    <a:pt x="64" y="22"/>
                    <a:pt x="63" y="23"/>
                    <a:pt x="61" y="23"/>
                  </a:cubicBezTo>
                  <a:cubicBezTo>
                    <a:pt x="61" y="23"/>
                    <a:pt x="60" y="23"/>
                    <a:pt x="60" y="22"/>
                  </a:cubicBezTo>
                  <a:cubicBezTo>
                    <a:pt x="54" y="16"/>
                    <a:pt x="54" y="16"/>
                    <a:pt x="54" y="16"/>
                  </a:cubicBezTo>
                  <a:cubicBezTo>
                    <a:pt x="30" y="39"/>
                    <a:pt x="30" y="39"/>
                    <a:pt x="30" y="39"/>
                  </a:cubicBezTo>
                  <a:cubicBezTo>
                    <a:pt x="30" y="39"/>
                    <a:pt x="30" y="39"/>
                    <a:pt x="29" y="39"/>
                  </a:cubicBezTo>
                  <a:cubicBezTo>
                    <a:pt x="29" y="39"/>
                    <a:pt x="29" y="39"/>
                    <a:pt x="29" y="39"/>
                  </a:cubicBezTo>
                  <a:cubicBezTo>
                    <a:pt x="25" y="35"/>
                    <a:pt x="25" y="35"/>
                    <a:pt x="25" y="35"/>
                  </a:cubicBezTo>
                  <a:cubicBezTo>
                    <a:pt x="24" y="35"/>
                    <a:pt x="24" y="35"/>
                    <a:pt x="24" y="34"/>
                  </a:cubicBezTo>
                  <a:cubicBezTo>
                    <a:pt x="24" y="34"/>
                    <a:pt x="24" y="34"/>
                    <a:pt x="25" y="33"/>
                  </a:cubicBezTo>
                  <a:cubicBezTo>
                    <a:pt x="48" y="10"/>
                    <a:pt x="48" y="10"/>
                    <a:pt x="48" y="10"/>
                  </a:cubicBezTo>
                  <a:cubicBezTo>
                    <a:pt x="42" y="4"/>
                    <a:pt x="42" y="4"/>
                    <a:pt x="42" y="4"/>
                  </a:cubicBezTo>
                  <a:cubicBezTo>
                    <a:pt x="41" y="3"/>
                    <a:pt x="41" y="3"/>
                    <a:pt x="41" y="2"/>
                  </a:cubicBezTo>
                  <a:cubicBezTo>
                    <a:pt x="41" y="1"/>
                    <a:pt x="42" y="0"/>
                    <a:pt x="43" y="0"/>
                  </a:cubicBezTo>
                  <a:cubicBezTo>
                    <a:pt x="61" y="0"/>
                    <a:pt x="61" y="0"/>
                    <a:pt x="61" y="0"/>
                  </a:cubicBezTo>
                  <a:cubicBezTo>
                    <a:pt x="63" y="0"/>
                    <a:pt x="64" y="1"/>
                    <a:pt x="64" y="2"/>
                  </a:cubicBezTo>
                  <a:lnTo>
                    <a:pt x="64" y="21"/>
                  </a:lnTo>
                  <a:close/>
                </a:path>
              </a:pathLst>
            </a:custGeom>
            <a:solidFill>
              <a:schemeClr val="bg1"/>
            </a:solidFill>
            <a:ln>
              <a:noFill/>
            </a:ln>
            <a:effectLst>
              <a:outerShdw blurRad="63500" dist="38100" dir="2700000" algn="t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a:solidFill>
                  <a:srgbClr val="000000"/>
                </a:solidFill>
                <a:cs typeface="+mn-ea"/>
                <a:sym typeface="+mn-lt"/>
              </a:endParaRPr>
            </a:p>
          </p:txBody>
        </p:sp>
      </p:grpSp>
      <p:grpSp>
        <p:nvGrpSpPr>
          <p:cNvPr id="6" name="组合 5"/>
          <p:cNvGrpSpPr/>
          <p:nvPr/>
        </p:nvGrpSpPr>
        <p:grpSpPr>
          <a:xfrm>
            <a:off x="7582574" y="3926431"/>
            <a:ext cx="761041" cy="761041"/>
            <a:chOff x="6786230" y="3526321"/>
            <a:chExt cx="761041" cy="761041"/>
          </a:xfrm>
        </p:grpSpPr>
        <p:sp>
          <p:nvSpPr>
            <p:cNvPr id="68" name="椭圆 67"/>
            <p:cNvSpPr/>
            <p:nvPr/>
          </p:nvSpPr>
          <p:spPr>
            <a:xfrm>
              <a:off x="6786230" y="3526321"/>
              <a:ext cx="761041" cy="761041"/>
            </a:xfrm>
            <a:prstGeom prst="ellipse">
              <a:avLst/>
            </a:prstGeom>
            <a:solidFill>
              <a:srgbClr val="08AAFD"/>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矩形-10"/>
            <p:cNvSpPr>
              <a:spLocks noEditPoints="1"/>
            </p:cNvSpPr>
            <p:nvPr/>
          </p:nvSpPr>
          <p:spPr bwMode="auto">
            <a:xfrm>
              <a:off x="6991485" y="3715066"/>
              <a:ext cx="350531" cy="383551"/>
            </a:xfrm>
            <a:custGeom>
              <a:avLst/>
              <a:gdLst/>
              <a:ahLst/>
              <a:cxnLst>
                <a:cxn ang="0">
                  <a:pos x="49" y="42"/>
                </a:cxn>
                <a:cxn ang="0">
                  <a:pos x="33" y="58"/>
                </a:cxn>
                <a:cxn ang="0">
                  <a:pos x="33" y="46"/>
                </a:cxn>
                <a:cxn ang="0">
                  <a:pos x="31" y="45"/>
                </a:cxn>
                <a:cxn ang="0">
                  <a:pos x="31" y="58"/>
                </a:cxn>
                <a:cxn ang="0">
                  <a:pos x="14" y="42"/>
                </a:cxn>
                <a:cxn ang="0">
                  <a:pos x="1" y="33"/>
                </a:cxn>
                <a:cxn ang="0">
                  <a:pos x="3" y="31"/>
                </a:cxn>
                <a:cxn ang="0">
                  <a:pos x="4" y="31"/>
                </a:cxn>
                <a:cxn ang="0">
                  <a:pos x="4" y="7"/>
                </a:cxn>
                <a:cxn ang="0">
                  <a:pos x="9" y="0"/>
                </a:cxn>
                <a:cxn ang="0">
                  <a:pos x="54" y="0"/>
                </a:cxn>
                <a:cxn ang="0">
                  <a:pos x="60" y="7"/>
                </a:cxn>
                <a:cxn ang="0">
                  <a:pos x="60" y="31"/>
                </a:cxn>
                <a:cxn ang="0">
                  <a:pos x="61" y="31"/>
                </a:cxn>
                <a:cxn ang="0">
                  <a:pos x="63" y="33"/>
                </a:cxn>
                <a:cxn ang="0">
                  <a:pos x="49" y="42"/>
                </a:cxn>
                <a:cxn ang="0">
                  <a:pos x="57" y="9"/>
                </a:cxn>
                <a:cxn ang="0">
                  <a:pos x="52" y="4"/>
                </a:cxn>
                <a:cxn ang="0">
                  <a:pos x="12" y="4"/>
                </a:cxn>
                <a:cxn ang="0">
                  <a:pos x="7" y="9"/>
                </a:cxn>
                <a:cxn ang="0">
                  <a:pos x="7" y="33"/>
                </a:cxn>
                <a:cxn ang="0">
                  <a:pos x="27" y="37"/>
                </a:cxn>
                <a:cxn ang="0">
                  <a:pos x="30" y="38"/>
                </a:cxn>
                <a:cxn ang="0">
                  <a:pos x="30" y="38"/>
                </a:cxn>
                <a:cxn ang="0">
                  <a:pos x="33" y="40"/>
                </a:cxn>
                <a:cxn ang="0">
                  <a:pos x="37" y="37"/>
                </a:cxn>
                <a:cxn ang="0">
                  <a:pos x="57" y="33"/>
                </a:cxn>
                <a:cxn ang="0">
                  <a:pos x="57" y="9"/>
                </a:cxn>
                <a:cxn ang="0">
                  <a:pos x="23" y="34"/>
                </a:cxn>
                <a:cxn ang="0">
                  <a:pos x="16" y="27"/>
                </a:cxn>
                <a:cxn ang="0">
                  <a:pos x="23" y="20"/>
                </a:cxn>
                <a:cxn ang="0">
                  <a:pos x="31" y="27"/>
                </a:cxn>
                <a:cxn ang="0">
                  <a:pos x="23" y="34"/>
                </a:cxn>
                <a:cxn ang="0">
                  <a:pos x="41" y="34"/>
                </a:cxn>
                <a:cxn ang="0">
                  <a:pos x="33" y="27"/>
                </a:cxn>
                <a:cxn ang="0">
                  <a:pos x="41" y="20"/>
                </a:cxn>
                <a:cxn ang="0">
                  <a:pos x="49" y="27"/>
                </a:cxn>
                <a:cxn ang="0">
                  <a:pos x="41" y="34"/>
                </a:cxn>
              </a:cxnLst>
              <a:rect l="0" t="0" r="r" b="b"/>
              <a:pathLst>
                <a:path w="64" h="70">
                  <a:moveTo>
                    <a:pt x="49" y="42"/>
                  </a:moveTo>
                  <a:cubicBezTo>
                    <a:pt x="56" y="66"/>
                    <a:pt x="32" y="70"/>
                    <a:pt x="33" y="58"/>
                  </a:cubicBezTo>
                  <a:cubicBezTo>
                    <a:pt x="33" y="58"/>
                    <a:pt x="33" y="51"/>
                    <a:pt x="33" y="46"/>
                  </a:cubicBezTo>
                  <a:cubicBezTo>
                    <a:pt x="32" y="46"/>
                    <a:pt x="32" y="46"/>
                    <a:pt x="31" y="45"/>
                  </a:cubicBezTo>
                  <a:cubicBezTo>
                    <a:pt x="31" y="51"/>
                    <a:pt x="31" y="58"/>
                    <a:pt x="31" y="58"/>
                  </a:cubicBezTo>
                  <a:cubicBezTo>
                    <a:pt x="31" y="70"/>
                    <a:pt x="7" y="66"/>
                    <a:pt x="14" y="42"/>
                  </a:cubicBezTo>
                  <a:cubicBezTo>
                    <a:pt x="7" y="39"/>
                    <a:pt x="3" y="36"/>
                    <a:pt x="1" y="33"/>
                  </a:cubicBezTo>
                  <a:cubicBezTo>
                    <a:pt x="0" y="31"/>
                    <a:pt x="1" y="29"/>
                    <a:pt x="3" y="31"/>
                  </a:cubicBezTo>
                  <a:cubicBezTo>
                    <a:pt x="3" y="31"/>
                    <a:pt x="3" y="31"/>
                    <a:pt x="4" y="31"/>
                  </a:cubicBezTo>
                  <a:cubicBezTo>
                    <a:pt x="4" y="7"/>
                    <a:pt x="4" y="7"/>
                    <a:pt x="4" y="7"/>
                  </a:cubicBezTo>
                  <a:cubicBezTo>
                    <a:pt x="4" y="3"/>
                    <a:pt x="6" y="0"/>
                    <a:pt x="9" y="0"/>
                  </a:cubicBezTo>
                  <a:cubicBezTo>
                    <a:pt x="54" y="0"/>
                    <a:pt x="54" y="0"/>
                    <a:pt x="54" y="0"/>
                  </a:cubicBezTo>
                  <a:cubicBezTo>
                    <a:pt x="57" y="0"/>
                    <a:pt x="60" y="3"/>
                    <a:pt x="60" y="7"/>
                  </a:cubicBezTo>
                  <a:cubicBezTo>
                    <a:pt x="60" y="31"/>
                    <a:pt x="60" y="31"/>
                    <a:pt x="60" y="31"/>
                  </a:cubicBezTo>
                  <a:cubicBezTo>
                    <a:pt x="60" y="31"/>
                    <a:pt x="60" y="31"/>
                    <a:pt x="61" y="31"/>
                  </a:cubicBezTo>
                  <a:cubicBezTo>
                    <a:pt x="63" y="29"/>
                    <a:pt x="64" y="31"/>
                    <a:pt x="63" y="33"/>
                  </a:cubicBezTo>
                  <a:cubicBezTo>
                    <a:pt x="60" y="36"/>
                    <a:pt x="56" y="39"/>
                    <a:pt x="49" y="42"/>
                  </a:cubicBezTo>
                  <a:close/>
                  <a:moveTo>
                    <a:pt x="57" y="9"/>
                  </a:moveTo>
                  <a:cubicBezTo>
                    <a:pt x="57" y="5"/>
                    <a:pt x="56" y="4"/>
                    <a:pt x="52" y="4"/>
                  </a:cubicBezTo>
                  <a:cubicBezTo>
                    <a:pt x="12" y="4"/>
                    <a:pt x="12" y="4"/>
                    <a:pt x="12" y="4"/>
                  </a:cubicBezTo>
                  <a:cubicBezTo>
                    <a:pt x="8" y="4"/>
                    <a:pt x="7" y="5"/>
                    <a:pt x="7" y="9"/>
                  </a:cubicBezTo>
                  <a:cubicBezTo>
                    <a:pt x="7" y="33"/>
                    <a:pt x="7" y="33"/>
                    <a:pt x="7" y="33"/>
                  </a:cubicBezTo>
                  <a:cubicBezTo>
                    <a:pt x="15" y="38"/>
                    <a:pt x="23" y="37"/>
                    <a:pt x="27" y="37"/>
                  </a:cubicBezTo>
                  <a:cubicBezTo>
                    <a:pt x="28" y="37"/>
                    <a:pt x="29" y="37"/>
                    <a:pt x="30" y="38"/>
                  </a:cubicBezTo>
                  <a:cubicBezTo>
                    <a:pt x="30" y="38"/>
                    <a:pt x="30" y="38"/>
                    <a:pt x="30" y="38"/>
                  </a:cubicBezTo>
                  <a:cubicBezTo>
                    <a:pt x="31" y="39"/>
                    <a:pt x="32" y="39"/>
                    <a:pt x="33" y="40"/>
                  </a:cubicBezTo>
                  <a:cubicBezTo>
                    <a:pt x="33" y="38"/>
                    <a:pt x="34" y="37"/>
                    <a:pt x="37" y="37"/>
                  </a:cubicBezTo>
                  <a:cubicBezTo>
                    <a:pt x="41" y="37"/>
                    <a:pt x="48" y="38"/>
                    <a:pt x="57" y="33"/>
                  </a:cubicBezTo>
                  <a:lnTo>
                    <a:pt x="57" y="9"/>
                  </a:lnTo>
                  <a:close/>
                  <a:moveTo>
                    <a:pt x="23" y="34"/>
                  </a:moveTo>
                  <a:cubicBezTo>
                    <a:pt x="19" y="34"/>
                    <a:pt x="16" y="31"/>
                    <a:pt x="16" y="27"/>
                  </a:cubicBezTo>
                  <a:cubicBezTo>
                    <a:pt x="16" y="23"/>
                    <a:pt x="19" y="20"/>
                    <a:pt x="23" y="20"/>
                  </a:cubicBezTo>
                  <a:cubicBezTo>
                    <a:pt x="27" y="20"/>
                    <a:pt x="31" y="23"/>
                    <a:pt x="31" y="27"/>
                  </a:cubicBezTo>
                  <a:cubicBezTo>
                    <a:pt x="31" y="31"/>
                    <a:pt x="27" y="34"/>
                    <a:pt x="23" y="34"/>
                  </a:cubicBezTo>
                  <a:close/>
                  <a:moveTo>
                    <a:pt x="41" y="34"/>
                  </a:moveTo>
                  <a:cubicBezTo>
                    <a:pt x="37" y="34"/>
                    <a:pt x="33" y="31"/>
                    <a:pt x="33" y="27"/>
                  </a:cubicBezTo>
                  <a:cubicBezTo>
                    <a:pt x="33" y="23"/>
                    <a:pt x="37" y="20"/>
                    <a:pt x="41" y="20"/>
                  </a:cubicBezTo>
                  <a:cubicBezTo>
                    <a:pt x="45" y="20"/>
                    <a:pt x="49" y="23"/>
                    <a:pt x="49" y="27"/>
                  </a:cubicBezTo>
                  <a:cubicBezTo>
                    <a:pt x="49" y="31"/>
                    <a:pt x="45" y="34"/>
                    <a:pt x="41" y="34"/>
                  </a:cubicBezTo>
                  <a:close/>
                </a:path>
              </a:pathLst>
            </a:custGeom>
            <a:solidFill>
              <a:schemeClr val="bg1"/>
            </a:solidFill>
            <a:ln>
              <a:noFill/>
            </a:ln>
            <a:effectLst>
              <a:outerShdw blurRad="63500" dist="38100" dir="2700000" algn="t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a:solidFill>
                  <a:srgbClr val="000000"/>
                </a:solidFill>
                <a:cs typeface="+mn-ea"/>
                <a:sym typeface="+mn-lt"/>
              </a:endParaRPr>
            </a:p>
          </p:txBody>
        </p:sp>
      </p:grpSp>
      <p:grpSp>
        <p:nvGrpSpPr>
          <p:cNvPr id="23" name="组合 22"/>
          <p:cNvGrpSpPr/>
          <p:nvPr/>
        </p:nvGrpSpPr>
        <p:grpSpPr>
          <a:xfrm>
            <a:off x="3992708" y="3926431"/>
            <a:ext cx="761041" cy="761041"/>
            <a:chOff x="4771978" y="3526321"/>
            <a:chExt cx="761041" cy="761041"/>
          </a:xfrm>
        </p:grpSpPr>
        <p:sp>
          <p:nvSpPr>
            <p:cNvPr id="79" name="椭圆 78"/>
            <p:cNvSpPr/>
            <p:nvPr/>
          </p:nvSpPr>
          <p:spPr>
            <a:xfrm>
              <a:off x="4771978" y="3526321"/>
              <a:ext cx="761041" cy="761041"/>
            </a:xfrm>
            <a:prstGeom prst="ellipse">
              <a:avLst/>
            </a:prstGeom>
            <a:solidFill>
              <a:srgbClr val="FF4F4F"/>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矩形-4"/>
            <p:cNvSpPr>
              <a:spLocks noEditPoints="1"/>
            </p:cNvSpPr>
            <p:nvPr/>
          </p:nvSpPr>
          <p:spPr bwMode="auto">
            <a:xfrm flipH="1">
              <a:off x="4990905" y="3745248"/>
              <a:ext cx="323189" cy="323189"/>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a:effectLst>
              <a:outerShdw blurRad="63500" dist="38100" dir="2700000" algn="t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AU" sz="2000">
                <a:solidFill>
                  <a:srgbClr val="000000"/>
                </a:solidFill>
                <a:cs typeface="+mn-ea"/>
                <a:sym typeface="+mn-lt"/>
              </a:endParaRPr>
            </a:p>
          </p:txBody>
        </p:sp>
      </p:grpSp>
      <p:sp>
        <p:nvSpPr>
          <p:cNvPr id="82" name="TextBox 41"/>
          <p:cNvSpPr txBox="1"/>
          <p:nvPr/>
        </p:nvSpPr>
        <p:spPr>
          <a:xfrm>
            <a:off x="1250615" y="2304877"/>
            <a:ext cx="3153983" cy="1372683"/>
          </a:xfrm>
          <a:prstGeom prst="rect">
            <a:avLst/>
          </a:prstGeom>
          <a:noFill/>
        </p:spPr>
        <p:txBody>
          <a:bodyPr wrap="square" rtlCol="0">
            <a:spAutoFit/>
          </a:bodyPr>
          <a:lstStyle/>
          <a:p>
            <a:pPr algn="r">
              <a:lnSpc>
                <a:spcPct val="130000"/>
              </a:lnSpc>
            </a:pPr>
            <a:r>
              <a:rPr lang="zh-CN" altLang="en-US" sz="1600" dirty="0">
                <a:solidFill>
                  <a:schemeClr val="tx1">
                    <a:lumMod val="65000"/>
                    <a:lumOff val="35000"/>
                  </a:schemeClr>
                </a:solidFill>
                <a:cs typeface="+mn-ea"/>
                <a:sym typeface="+mn-lt"/>
              </a:rPr>
              <a:t>白细胞总数正常或降低，</a:t>
            </a:r>
            <a:r>
              <a:rPr lang="en-US" altLang="zh-CN" sz="1600" dirty="0" err="1">
                <a:solidFill>
                  <a:schemeClr val="tx1">
                    <a:lumMod val="65000"/>
                    <a:lumOff val="35000"/>
                  </a:schemeClr>
                </a:solidFill>
                <a:cs typeface="+mn-ea"/>
                <a:sym typeface="+mn-lt"/>
              </a:rPr>
              <a:t>中性粒</a:t>
            </a:r>
            <a:r>
              <a:rPr lang="zh-CN" altLang="en-US" sz="1600" dirty="0">
                <a:solidFill>
                  <a:schemeClr val="tx1">
                    <a:lumMod val="65000"/>
                    <a:lumOff val="35000"/>
                  </a:schemeClr>
                </a:solidFill>
                <a:cs typeface="+mn-ea"/>
                <a:sym typeface="+mn-lt"/>
              </a:rPr>
              <a:t>细胞显著减少，淋巴细胞相对增高</a:t>
            </a:r>
            <a:r>
              <a:rPr lang="en-US" altLang="zh-CN" sz="1600" dirty="0">
                <a:solidFill>
                  <a:schemeClr val="tx1">
                    <a:lumMod val="65000"/>
                    <a:lumOff val="35000"/>
                  </a:schemeClr>
                </a:solidFill>
                <a:cs typeface="+mn-ea"/>
                <a:sym typeface="+mn-lt"/>
              </a:rPr>
              <a:t>，</a:t>
            </a:r>
            <a:r>
              <a:rPr lang="en-US" altLang="zh-CN" sz="1600" dirty="0" err="1">
                <a:solidFill>
                  <a:schemeClr val="tx1">
                    <a:lumMod val="65000"/>
                    <a:lumOff val="35000"/>
                  </a:schemeClr>
                </a:solidFill>
                <a:cs typeface="+mn-ea"/>
                <a:sym typeface="+mn-lt"/>
              </a:rPr>
              <a:t>若合并细菌感染，白细胞总数及中性粒细胞上升</a:t>
            </a:r>
            <a:r>
              <a:rPr lang="en-US" altLang="zh-CN" sz="1600" dirty="0">
                <a:solidFill>
                  <a:schemeClr val="tx1">
                    <a:lumMod val="65000"/>
                    <a:lumOff val="35000"/>
                  </a:schemeClr>
                </a:solidFill>
                <a:cs typeface="+mn-ea"/>
                <a:sym typeface="+mn-lt"/>
              </a:rPr>
              <a:t>。 </a:t>
            </a:r>
          </a:p>
        </p:txBody>
      </p:sp>
      <p:sp>
        <p:nvSpPr>
          <p:cNvPr id="83" name="矩形 82"/>
          <p:cNvSpPr/>
          <p:nvPr/>
        </p:nvSpPr>
        <p:spPr>
          <a:xfrm>
            <a:off x="3283778" y="1950340"/>
            <a:ext cx="1120820" cy="369332"/>
          </a:xfrm>
          <a:prstGeom prst="rect">
            <a:avLst/>
          </a:prstGeom>
        </p:spPr>
        <p:txBody>
          <a:bodyPr wrap="none">
            <a:spAutoFit/>
          </a:bodyPr>
          <a:lstStyle/>
          <a:p>
            <a:pPr marL="285750" indent="-285750" algn="r">
              <a:buFont typeface="Wingdings" panose="05000000000000000000" pitchFamily="2" charset="2"/>
              <a:buChar char="Ø"/>
            </a:pPr>
            <a:r>
              <a:rPr lang="zh-CN" altLang="en-US" b="1" dirty="0">
                <a:solidFill>
                  <a:srgbClr val="FF4F4F"/>
                </a:solidFill>
                <a:cs typeface="+mn-ea"/>
                <a:sym typeface="+mn-lt"/>
              </a:rPr>
              <a:t>血  象</a:t>
            </a:r>
          </a:p>
        </p:txBody>
      </p:sp>
      <p:sp>
        <p:nvSpPr>
          <p:cNvPr id="84" name="TextBox 43"/>
          <p:cNvSpPr txBox="1"/>
          <p:nvPr/>
        </p:nvSpPr>
        <p:spPr>
          <a:xfrm>
            <a:off x="728887" y="4529544"/>
            <a:ext cx="3029538" cy="1052596"/>
          </a:xfrm>
          <a:prstGeom prst="rect">
            <a:avLst/>
          </a:prstGeom>
          <a:noFill/>
        </p:spPr>
        <p:txBody>
          <a:bodyPr wrap="square" rtlCol="0">
            <a:spAutoFit/>
          </a:bodyPr>
          <a:lstStyle/>
          <a:p>
            <a:pPr algn="r">
              <a:lnSpc>
                <a:spcPct val="130000"/>
              </a:lnSpc>
            </a:pPr>
            <a:r>
              <a:rPr lang="zh-CN" altLang="en-US" sz="1600" dirty="0">
                <a:solidFill>
                  <a:schemeClr val="tx1">
                    <a:lumMod val="65000"/>
                    <a:lumOff val="35000"/>
                  </a:schemeClr>
                </a:solidFill>
                <a:cs typeface="+mn-ea"/>
                <a:sym typeface="+mn-lt"/>
              </a:rPr>
              <a:t>患者早期（发病头3天内）和恢复期（2~4周后）双份血清检查，抗体效价呈四倍增高为阳性。 </a:t>
            </a:r>
          </a:p>
        </p:txBody>
      </p:sp>
      <p:sp>
        <p:nvSpPr>
          <p:cNvPr id="85" name="矩形 84"/>
          <p:cNvSpPr/>
          <p:nvPr/>
        </p:nvSpPr>
        <p:spPr>
          <a:xfrm>
            <a:off x="1900223" y="4175007"/>
            <a:ext cx="1858202" cy="369332"/>
          </a:xfrm>
          <a:prstGeom prst="rect">
            <a:avLst/>
          </a:prstGeom>
        </p:spPr>
        <p:txBody>
          <a:bodyPr wrap="none">
            <a:spAutoFit/>
          </a:bodyPr>
          <a:lstStyle/>
          <a:p>
            <a:pPr marL="285750" indent="-285750" algn="r">
              <a:buFont typeface="Wingdings" panose="05000000000000000000" pitchFamily="2" charset="2"/>
              <a:buChar char="Ø"/>
            </a:pPr>
            <a:r>
              <a:rPr lang="zh-CN" altLang="en-US" b="1" dirty="0">
                <a:solidFill>
                  <a:srgbClr val="FF4F4F"/>
                </a:solidFill>
                <a:cs typeface="+mn-ea"/>
                <a:sym typeface="+mn-lt"/>
              </a:rPr>
              <a:t>血清抗体检测</a:t>
            </a:r>
          </a:p>
        </p:txBody>
      </p:sp>
      <p:sp>
        <p:nvSpPr>
          <p:cNvPr id="86" name="TextBox 45"/>
          <p:cNvSpPr txBox="1"/>
          <p:nvPr/>
        </p:nvSpPr>
        <p:spPr>
          <a:xfrm>
            <a:off x="8571492" y="4529544"/>
            <a:ext cx="3029538" cy="1052596"/>
          </a:xfrm>
          <a:prstGeom prst="rect">
            <a:avLst/>
          </a:prstGeom>
          <a:noFill/>
        </p:spPr>
        <p:txBody>
          <a:bodyPr wrap="square" rtlCol="0">
            <a:spAutoFit/>
          </a:bodyPr>
          <a:lstStyle/>
          <a:p>
            <a:pPr>
              <a:lnSpc>
                <a:spcPct val="130000"/>
              </a:lnSpc>
            </a:pP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天内取患者鼻黏膜压片染色找包涵体，免疫荧光检测抗原为阳性。</a:t>
            </a:r>
          </a:p>
        </p:txBody>
      </p:sp>
      <p:sp>
        <p:nvSpPr>
          <p:cNvPr id="87" name="矩形 86"/>
          <p:cNvSpPr/>
          <p:nvPr/>
        </p:nvSpPr>
        <p:spPr>
          <a:xfrm>
            <a:off x="8571492" y="4175007"/>
            <a:ext cx="2550698" cy="369332"/>
          </a:xfrm>
          <a:prstGeom prst="rect">
            <a:avLst/>
          </a:prstGeom>
        </p:spPr>
        <p:txBody>
          <a:bodyPr wrap="none">
            <a:spAutoFit/>
          </a:bodyPr>
          <a:lstStyle/>
          <a:p>
            <a:pPr marL="285750" indent="-285750">
              <a:buFont typeface="Wingdings" panose="05000000000000000000" pitchFamily="2" charset="2"/>
              <a:buChar char="Ø"/>
            </a:pPr>
            <a:r>
              <a:rPr lang="zh-CN" altLang="en-US" b="1" dirty="0">
                <a:solidFill>
                  <a:srgbClr val="FF4F4F"/>
                </a:solidFill>
                <a:cs typeface="+mn-ea"/>
                <a:sym typeface="+mn-lt"/>
              </a:rPr>
              <a:t>免疫荧光法检测抗原</a:t>
            </a:r>
          </a:p>
        </p:txBody>
      </p:sp>
      <p:sp>
        <p:nvSpPr>
          <p:cNvPr id="88" name="TextBox 47"/>
          <p:cNvSpPr txBox="1"/>
          <p:nvPr/>
        </p:nvSpPr>
        <p:spPr>
          <a:xfrm>
            <a:off x="8055506" y="2304877"/>
            <a:ext cx="3029538" cy="712952"/>
          </a:xfrm>
          <a:prstGeom prst="rect">
            <a:avLst/>
          </a:prstGeom>
          <a:noFill/>
        </p:spPr>
        <p:txBody>
          <a:bodyPr wrap="square" rtlCol="0">
            <a:spAutoFit/>
          </a:bodyPr>
          <a:lstStyle/>
          <a:p>
            <a:pPr>
              <a:lnSpc>
                <a:spcPct val="130000"/>
              </a:lnSpc>
            </a:pP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天内可从鼻咽部、气管分泌物中直接分离流感病毒。 </a:t>
            </a:r>
          </a:p>
        </p:txBody>
      </p:sp>
      <p:sp>
        <p:nvSpPr>
          <p:cNvPr id="89" name="矩形 88"/>
          <p:cNvSpPr/>
          <p:nvPr/>
        </p:nvSpPr>
        <p:spPr>
          <a:xfrm>
            <a:off x="8055506" y="1950340"/>
            <a:ext cx="1396536" cy="369332"/>
          </a:xfrm>
          <a:prstGeom prst="rect">
            <a:avLst/>
          </a:prstGeom>
        </p:spPr>
        <p:txBody>
          <a:bodyPr wrap="none">
            <a:spAutoFit/>
          </a:bodyPr>
          <a:lstStyle/>
          <a:p>
            <a:pPr marL="285750" indent="-285750">
              <a:buFont typeface="Wingdings" panose="05000000000000000000" pitchFamily="2" charset="2"/>
              <a:buChar char="Ø"/>
            </a:pPr>
            <a:r>
              <a:rPr lang="zh-CN" altLang="en-US" b="1" dirty="0">
                <a:solidFill>
                  <a:srgbClr val="FF4F4F"/>
                </a:solidFill>
                <a:cs typeface="+mn-ea"/>
                <a:sym typeface="+mn-lt"/>
              </a:rPr>
              <a:t>病毒分离</a:t>
            </a:r>
          </a:p>
        </p:txBody>
      </p:sp>
      <p:sp>
        <p:nvSpPr>
          <p:cNvPr id="90" name="矩形 89"/>
          <p:cNvSpPr/>
          <p:nvPr/>
        </p:nvSpPr>
        <p:spPr>
          <a:xfrm>
            <a:off x="5305637" y="997645"/>
            <a:ext cx="2083385" cy="584775"/>
          </a:xfrm>
          <a:prstGeom prst="rect">
            <a:avLst/>
          </a:prstGeom>
        </p:spPr>
        <p:txBody>
          <a:bodyPr wrap="square">
            <a:spAutoFit/>
          </a:bodyPr>
          <a:lstStyle/>
          <a:p>
            <a:pPr algn="ctr"/>
            <a:r>
              <a:rPr lang="zh-CN" altLang="en-US" sz="3200" b="1" dirty="0">
                <a:solidFill>
                  <a:srgbClr val="0A5688"/>
                </a:solidFill>
                <a:cs typeface="+mn-ea"/>
                <a:sym typeface="+mn-lt"/>
              </a:rPr>
              <a:t>辅助检查</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500" fill="hold"/>
                                            <p:tgtEl>
                                              <p:spTgt spid="90"/>
                                            </p:tgtEl>
                                            <p:attrNameLst>
                                              <p:attrName>ppt_w</p:attrName>
                                            </p:attrNameLst>
                                          </p:cBhvr>
                                          <p:tavLst>
                                            <p:tav tm="0">
                                              <p:val>
                                                <p:fltVal val="0"/>
                                              </p:val>
                                            </p:tav>
                                            <p:tav tm="100000">
                                              <p:val>
                                                <p:strVal val="#ppt_w"/>
                                              </p:val>
                                            </p:tav>
                                          </p:tavLst>
                                        </p:anim>
                                        <p:anim calcmode="lin" valueType="num">
                                          <p:cBhvr>
                                            <p:cTn id="14" dur="500" fill="hold"/>
                                            <p:tgtEl>
                                              <p:spTgt spid="90"/>
                                            </p:tgtEl>
                                            <p:attrNameLst>
                                              <p:attrName>ppt_h</p:attrName>
                                            </p:attrNameLst>
                                          </p:cBhvr>
                                          <p:tavLst>
                                            <p:tav tm="0">
                                              <p:val>
                                                <p:fltVal val="0"/>
                                              </p:val>
                                            </p:tav>
                                            <p:tav tm="100000">
                                              <p:val>
                                                <p:strVal val="#ppt_h"/>
                                              </p:val>
                                            </p:tav>
                                          </p:tavLst>
                                        </p:anim>
                                        <p:animEffect transition="in" filter="fade">
                                          <p:cBhvr>
                                            <p:cTn id="15" dur="500"/>
                                            <p:tgtEl>
                                              <p:spTgt spid="90"/>
                                            </p:tgtEl>
                                          </p:cBhvr>
                                        </p:animEffect>
                                      </p:childTnLst>
                                    </p:cTn>
                                  </p:par>
                                </p:childTnLst>
                              </p:cTn>
                            </p:par>
                            <p:par>
                              <p:cTn id="16" fill="hold">
                                <p:stCondLst>
                                  <p:cond delay="1500"/>
                                </p:stCondLst>
                                <p:childTnLst>
                                  <p:par>
                                    <p:cTn id="17" presetID="2" presetClass="entr" presetSubtype="8" fill="hold" nodeType="afterEffect" p14:presetBounceEnd="50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50000">
                                          <p:cBhvr additive="base">
                                            <p:cTn id="19" dur="75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20" dur="75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14:bounceEnd="50000">
                                          <p:cBhvr additive="base">
                                            <p:cTn id="23" dur="75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14:bounceEnd="50000">
                                          <p:cBhvr additive="base">
                                            <p:cTn id="27" dur="75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750"/>
                                      </p:stCondLst>
                                      <p:childTnLst>
                                        <p:set>
                                          <p:cBhvr>
                                            <p:cTn id="30" dur="1" fill="hold">
                                              <p:stCondLst>
                                                <p:cond delay="0"/>
                                              </p:stCondLst>
                                            </p:cTn>
                                            <p:tgtEl>
                                              <p:spTgt spid="6"/>
                                            </p:tgtEl>
                                            <p:attrNameLst>
                                              <p:attrName>style.visibility</p:attrName>
                                            </p:attrNameLst>
                                          </p:cBhvr>
                                          <p:to>
                                            <p:strVal val="visible"/>
                                          </p:to>
                                        </p:set>
                                        <p:anim calcmode="lin" valueType="num" p14:bounceEnd="50000">
                                          <p:cBhvr additive="base">
                                            <p:cTn id="31" dur="75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32" dur="75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85"/>
                                            </p:tgtEl>
                                            <p:attrNameLst>
                                              <p:attrName>style.visibility</p:attrName>
                                            </p:attrNameLst>
                                          </p:cBhvr>
                                          <p:to>
                                            <p:strVal val="visible"/>
                                          </p:to>
                                        </p:set>
                                        <p:anim calcmode="lin" valueType="num">
                                          <p:cBhvr>
                                            <p:cTn id="36" dur="500" fill="hold"/>
                                            <p:tgtEl>
                                              <p:spTgt spid="85"/>
                                            </p:tgtEl>
                                            <p:attrNameLst>
                                              <p:attrName>ppt_w</p:attrName>
                                            </p:attrNameLst>
                                          </p:cBhvr>
                                          <p:tavLst>
                                            <p:tav tm="0">
                                              <p:val>
                                                <p:fltVal val="0"/>
                                              </p:val>
                                            </p:tav>
                                            <p:tav tm="100000">
                                              <p:val>
                                                <p:strVal val="#ppt_w"/>
                                              </p:val>
                                            </p:tav>
                                          </p:tavLst>
                                        </p:anim>
                                        <p:anim calcmode="lin" valueType="num">
                                          <p:cBhvr>
                                            <p:cTn id="37" dur="500" fill="hold"/>
                                            <p:tgtEl>
                                              <p:spTgt spid="85"/>
                                            </p:tgtEl>
                                            <p:attrNameLst>
                                              <p:attrName>ppt_h</p:attrName>
                                            </p:attrNameLst>
                                          </p:cBhvr>
                                          <p:tavLst>
                                            <p:tav tm="0">
                                              <p:val>
                                                <p:fltVal val="0"/>
                                              </p:val>
                                            </p:tav>
                                            <p:tav tm="100000">
                                              <p:val>
                                                <p:strVal val="#ppt_h"/>
                                              </p:val>
                                            </p:tav>
                                          </p:tavLst>
                                        </p:anim>
                                        <p:animEffect transition="in" filter="fade">
                                          <p:cBhvr>
                                            <p:cTn id="38" dur="500"/>
                                            <p:tgtEl>
                                              <p:spTgt spid="85"/>
                                            </p:tgtEl>
                                          </p:cBhvr>
                                        </p:animEffect>
                                      </p:childTnLst>
                                    </p:cTn>
                                  </p:par>
                                </p:childTnLst>
                              </p:cTn>
                            </p:par>
                            <p:par>
                              <p:cTn id="39" fill="hold">
                                <p:stCondLst>
                                  <p:cond delay="2750"/>
                                </p:stCondLst>
                                <p:childTnLst>
                                  <p:par>
                                    <p:cTn id="40" presetID="22" presetClass="entr" presetSubtype="1" fill="hold" grpId="0" nodeType="afterEffect">
                                      <p:stCondLst>
                                        <p:cond delay="0"/>
                                      </p:stCondLst>
                                      <p:childTnLst>
                                        <p:set>
                                          <p:cBhvr>
                                            <p:cTn id="41" dur="1" fill="hold">
                                              <p:stCondLst>
                                                <p:cond delay="0"/>
                                              </p:stCondLst>
                                            </p:cTn>
                                            <p:tgtEl>
                                              <p:spTgt spid="84"/>
                                            </p:tgtEl>
                                            <p:attrNameLst>
                                              <p:attrName>style.visibility</p:attrName>
                                            </p:attrNameLst>
                                          </p:cBhvr>
                                          <p:to>
                                            <p:strVal val="visible"/>
                                          </p:to>
                                        </p:set>
                                        <p:animEffect transition="in" filter="wipe(up)">
                                          <p:cBhvr>
                                            <p:cTn id="42" dur="750"/>
                                            <p:tgtEl>
                                              <p:spTgt spid="84"/>
                                            </p:tgtEl>
                                          </p:cBhvr>
                                        </p:animEffect>
                                      </p:childTnLst>
                                    </p:cTn>
                                  </p:par>
                                </p:childTnLst>
                              </p:cTn>
                            </p:par>
                            <p:par>
                              <p:cTn id="43" fill="hold">
                                <p:stCondLst>
                                  <p:cond delay="375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83"/>
                                            </p:tgtEl>
                                            <p:attrNameLst>
                                              <p:attrName>style.visibility</p:attrName>
                                            </p:attrNameLst>
                                          </p:cBhvr>
                                          <p:to>
                                            <p:strVal val="visible"/>
                                          </p:to>
                                        </p:set>
                                        <p:anim calcmode="lin" valueType="num">
                                          <p:cBhvr>
                                            <p:cTn id="46" dur="500" fill="hold"/>
                                            <p:tgtEl>
                                              <p:spTgt spid="83"/>
                                            </p:tgtEl>
                                            <p:attrNameLst>
                                              <p:attrName>ppt_w</p:attrName>
                                            </p:attrNameLst>
                                          </p:cBhvr>
                                          <p:tavLst>
                                            <p:tav tm="0">
                                              <p:val>
                                                <p:fltVal val="0"/>
                                              </p:val>
                                            </p:tav>
                                            <p:tav tm="100000">
                                              <p:val>
                                                <p:strVal val="#ppt_w"/>
                                              </p:val>
                                            </p:tav>
                                          </p:tavLst>
                                        </p:anim>
                                        <p:anim calcmode="lin" valueType="num">
                                          <p:cBhvr>
                                            <p:cTn id="47" dur="500" fill="hold"/>
                                            <p:tgtEl>
                                              <p:spTgt spid="83"/>
                                            </p:tgtEl>
                                            <p:attrNameLst>
                                              <p:attrName>ppt_h</p:attrName>
                                            </p:attrNameLst>
                                          </p:cBhvr>
                                          <p:tavLst>
                                            <p:tav tm="0">
                                              <p:val>
                                                <p:fltVal val="0"/>
                                              </p:val>
                                            </p:tav>
                                            <p:tav tm="100000">
                                              <p:val>
                                                <p:strVal val="#ppt_h"/>
                                              </p:val>
                                            </p:tav>
                                          </p:tavLst>
                                        </p:anim>
                                        <p:animEffect transition="in" filter="fade">
                                          <p:cBhvr>
                                            <p:cTn id="48" dur="500"/>
                                            <p:tgtEl>
                                              <p:spTgt spid="83"/>
                                            </p:tgtEl>
                                          </p:cBhvr>
                                        </p:animEffect>
                                      </p:childTnLst>
                                    </p:cTn>
                                  </p:par>
                                </p:childTnLst>
                              </p:cTn>
                            </p:par>
                            <p:par>
                              <p:cTn id="49" fill="hold">
                                <p:stCondLst>
                                  <p:cond delay="4150"/>
                                </p:stCondLst>
                                <p:childTnLst>
                                  <p:par>
                                    <p:cTn id="50" presetID="22" presetClass="entr" presetSubtype="1" fill="hold" grpId="0" nodeType="after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wipe(up)">
                                          <p:cBhvr>
                                            <p:cTn id="52" dur="750"/>
                                            <p:tgtEl>
                                              <p:spTgt spid="82"/>
                                            </p:tgtEl>
                                          </p:cBhvr>
                                        </p:animEffect>
                                      </p:childTnLst>
                                    </p:cTn>
                                  </p:par>
                                </p:childTnLst>
                              </p:cTn>
                            </p:par>
                            <p:par>
                              <p:cTn id="53" fill="hold">
                                <p:stCondLst>
                                  <p:cond delay="515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5550"/>
                                </p:stCondLst>
                                <p:childTnLst>
                                  <p:par>
                                    <p:cTn id="60" presetID="22" presetClass="entr" presetSubtype="1" fill="hold" grpId="0" nodeType="after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wipe(up)">
                                          <p:cBhvr>
                                            <p:cTn id="62" dur="750"/>
                                            <p:tgtEl>
                                              <p:spTgt spid="88"/>
                                            </p:tgtEl>
                                          </p:cBhvr>
                                        </p:animEffect>
                                      </p:childTnLst>
                                    </p:cTn>
                                  </p:par>
                                </p:childTnLst>
                              </p:cTn>
                            </p:par>
                            <p:par>
                              <p:cTn id="63" fill="hold">
                                <p:stCondLst>
                                  <p:cond delay="65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87"/>
                                            </p:tgtEl>
                                            <p:attrNameLst>
                                              <p:attrName>style.visibility</p:attrName>
                                            </p:attrNameLst>
                                          </p:cBhvr>
                                          <p:to>
                                            <p:strVal val="visible"/>
                                          </p:to>
                                        </p:set>
                                        <p:anim calcmode="lin" valueType="num">
                                          <p:cBhvr>
                                            <p:cTn id="66" dur="500" fill="hold"/>
                                            <p:tgtEl>
                                              <p:spTgt spid="87"/>
                                            </p:tgtEl>
                                            <p:attrNameLst>
                                              <p:attrName>ppt_w</p:attrName>
                                            </p:attrNameLst>
                                          </p:cBhvr>
                                          <p:tavLst>
                                            <p:tav tm="0">
                                              <p:val>
                                                <p:fltVal val="0"/>
                                              </p:val>
                                            </p:tav>
                                            <p:tav tm="100000">
                                              <p:val>
                                                <p:strVal val="#ppt_w"/>
                                              </p:val>
                                            </p:tav>
                                          </p:tavLst>
                                        </p:anim>
                                        <p:anim calcmode="lin" valueType="num">
                                          <p:cBhvr>
                                            <p:cTn id="67" dur="500" fill="hold"/>
                                            <p:tgtEl>
                                              <p:spTgt spid="87"/>
                                            </p:tgtEl>
                                            <p:attrNameLst>
                                              <p:attrName>ppt_h</p:attrName>
                                            </p:attrNameLst>
                                          </p:cBhvr>
                                          <p:tavLst>
                                            <p:tav tm="0">
                                              <p:val>
                                                <p:fltVal val="0"/>
                                              </p:val>
                                            </p:tav>
                                            <p:tav tm="100000">
                                              <p:val>
                                                <p:strVal val="#ppt_h"/>
                                              </p:val>
                                            </p:tav>
                                          </p:tavLst>
                                        </p:anim>
                                        <p:animEffect transition="in" filter="fade">
                                          <p:cBhvr>
                                            <p:cTn id="68" dur="500"/>
                                            <p:tgtEl>
                                              <p:spTgt spid="87"/>
                                            </p:tgtEl>
                                          </p:cBhvr>
                                        </p:animEffect>
                                      </p:childTnLst>
                                    </p:cTn>
                                  </p:par>
                                </p:childTnLst>
                              </p:cTn>
                            </p:par>
                            <p:par>
                              <p:cTn id="69" fill="hold">
                                <p:stCondLst>
                                  <p:cond delay="7199"/>
                                </p:stCondLst>
                                <p:childTnLst>
                                  <p:par>
                                    <p:cTn id="70" presetID="22" presetClass="entr" presetSubtype="1" fill="hold" grpId="0" nodeType="afterEffect">
                                      <p:stCondLst>
                                        <p:cond delay="0"/>
                                      </p:stCondLst>
                                      <p:childTnLst>
                                        <p:set>
                                          <p:cBhvr>
                                            <p:cTn id="71" dur="1" fill="hold">
                                              <p:stCondLst>
                                                <p:cond delay="0"/>
                                              </p:stCondLst>
                                            </p:cTn>
                                            <p:tgtEl>
                                              <p:spTgt spid="86"/>
                                            </p:tgtEl>
                                            <p:attrNameLst>
                                              <p:attrName>style.visibility</p:attrName>
                                            </p:attrNameLst>
                                          </p:cBhvr>
                                          <p:to>
                                            <p:strVal val="visible"/>
                                          </p:to>
                                        </p:set>
                                        <p:animEffect transition="in" filter="wipe(up)">
                                          <p:cBhvr>
                                            <p:cTn id="72"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500" fill="hold"/>
                                            <p:tgtEl>
                                              <p:spTgt spid="90"/>
                                            </p:tgtEl>
                                            <p:attrNameLst>
                                              <p:attrName>ppt_w</p:attrName>
                                            </p:attrNameLst>
                                          </p:cBhvr>
                                          <p:tavLst>
                                            <p:tav tm="0">
                                              <p:val>
                                                <p:fltVal val="0"/>
                                              </p:val>
                                            </p:tav>
                                            <p:tav tm="100000">
                                              <p:val>
                                                <p:strVal val="#ppt_w"/>
                                              </p:val>
                                            </p:tav>
                                          </p:tavLst>
                                        </p:anim>
                                        <p:anim calcmode="lin" valueType="num">
                                          <p:cBhvr>
                                            <p:cTn id="14" dur="500" fill="hold"/>
                                            <p:tgtEl>
                                              <p:spTgt spid="90"/>
                                            </p:tgtEl>
                                            <p:attrNameLst>
                                              <p:attrName>ppt_h</p:attrName>
                                            </p:attrNameLst>
                                          </p:cBhvr>
                                          <p:tavLst>
                                            <p:tav tm="0">
                                              <p:val>
                                                <p:fltVal val="0"/>
                                              </p:val>
                                            </p:tav>
                                            <p:tav tm="100000">
                                              <p:val>
                                                <p:strVal val="#ppt_h"/>
                                              </p:val>
                                            </p:tav>
                                          </p:tavLst>
                                        </p:anim>
                                        <p:animEffect transition="in" filter="fade">
                                          <p:cBhvr>
                                            <p:cTn id="15" dur="500"/>
                                            <p:tgtEl>
                                              <p:spTgt spid="90"/>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0-#ppt_w/2"/>
                                              </p:val>
                                            </p:tav>
                                            <p:tav tm="100000">
                                              <p:val>
                                                <p:strVal val="#ppt_x"/>
                                              </p:val>
                                            </p:tav>
                                          </p:tavLst>
                                        </p:anim>
                                        <p:anim calcmode="lin" valueType="num">
                                          <p:cBhvr additive="base">
                                            <p:cTn id="20" dur="75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75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750" fill="hold"/>
                                            <p:tgtEl>
                                              <p:spTgt spid="6"/>
                                            </p:tgtEl>
                                            <p:attrNameLst>
                                              <p:attrName>ppt_x</p:attrName>
                                            </p:attrNameLst>
                                          </p:cBhvr>
                                          <p:tavLst>
                                            <p:tav tm="0">
                                              <p:val>
                                                <p:strVal val="1+#ppt_w/2"/>
                                              </p:val>
                                            </p:tav>
                                            <p:tav tm="100000">
                                              <p:val>
                                                <p:strVal val="#ppt_x"/>
                                              </p:val>
                                            </p:tav>
                                          </p:tavLst>
                                        </p:anim>
                                        <p:anim calcmode="lin" valueType="num">
                                          <p:cBhvr additive="base">
                                            <p:cTn id="32" dur="75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85"/>
                                            </p:tgtEl>
                                            <p:attrNameLst>
                                              <p:attrName>style.visibility</p:attrName>
                                            </p:attrNameLst>
                                          </p:cBhvr>
                                          <p:to>
                                            <p:strVal val="visible"/>
                                          </p:to>
                                        </p:set>
                                        <p:anim calcmode="lin" valueType="num">
                                          <p:cBhvr>
                                            <p:cTn id="36" dur="500" fill="hold"/>
                                            <p:tgtEl>
                                              <p:spTgt spid="85"/>
                                            </p:tgtEl>
                                            <p:attrNameLst>
                                              <p:attrName>ppt_w</p:attrName>
                                            </p:attrNameLst>
                                          </p:cBhvr>
                                          <p:tavLst>
                                            <p:tav tm="0">
                                              <p:val>
                                                <p:fltVal val="0"/>
                                              </p:val>
                                            </p:tav>
                                            <p:tav tm="100000">
                                              <p:val>
                                                <p:strVal val="#ppt_w"/>
                                              </p:val>
                                            </p:tav>
                                          </p:tavLst>
                                        </p:anim>
                                        <p:anim calcmode="lin" valueType="num">
                                          <p:cBhvr>
                                            <p:cTn id="37" dur="500" fill="hold"/>
                                            <p:tgtEl>
                                              <p:spTgt spid="85"/>
                                            </p:tgtEl>
                                            <p:attrNameLst>
                                              <p:attrName>ppt_h</p:attrName>
                                            </p:attrNameLst>
                                          </p:cBhvr>
                                          <p:tavLst>
                                            <p:tav tm="0">
                                              <p:val>
                                                <p:fltVal val="0"/>
                                              </p:val>
                                            </p:tav>
                                            <p:tav tm="100000">
                                              <p:val>
                                                <p:strVal val="#ppt_h"/>
                                              </p:val>
                                            </p:tav>
                                          </p:tavLst>
                                        </p:anim>
                                        <p:animEffect transition="in" filter="fade">
                                          <p:cBhvr>
                                            <p:cTn id="38" dur="500"/>
                                            <p:tgtEl>
                                              <p:spTgt spid="85"/>
                                            </p:tgtEl>
                                          </p:cBhvr>
                                        </p:animEffect>
                                      </p:childTnLst>
                                    </p:cTn>
                                  </p:par>
                                </p:childTnLst>
                              </p:cTn>
                            </p:par>
                            <p:par>
                              <p:cTn id="39" fill="hold">
                                <p:stCondLst>
                                  <p:cond delay="2750"/>
                                </p:stCondLst>
                                <p:childTnLst>
                                  <p:par>
                                    <p:cTn id="40" presetID="22" presetClass="entr" presetSubtype="1" fill="hold" grpId="0" nodeType="afterEffect">
                                      <p:stCondLst>
                                        <p:cond delay="0"/>
                                      </p:stCondLst>
                                      <p:childTnLst>
                                        <p:set>
                                          <p:cBhvr>
                                            <p:cTn id="41" dur="1" fill="hold">
                                              <p:stCondLst>
                                                <p:cond delay="0"/>
                                              </p:stCondLst>
                                            </p:cTn>
                                            <p:tgtEl>
                                              <p:spTgt spid="84"/>
                                            </p:tgtEl>
                                            <p:attrNameLst>
                                              <p:attrName>style.visibility</p:attrName>
                                            </p:attrNameLst>
                                          </p:cBhvr>
                                          <p:to>
                                            <p:strVal val="visible"/>
                                          </p:to>
                                        </p:set>
                                        <p:animEffect transition="in" filter="wipe(up)">
                                          <p:cBhvr>
                                            <p:cTn id="42" dur="750"/>
                                            <p:tgtEl>
                                              <p:spTgt spid="84"/>
                                            </p:tgtEl>
                                          </p:cBhvr>
                                        </p:animEffect>
                                      </p:childTnLst>
                                    </p:cTn>
                                  </p:par>
                                </p:childTnLst>
                              </p:cTn>
                            </p:par>
                            <p:par>
                              <p:cTn id="43" fill="hold">
                                <p:stCondLst>
                                  <p:cond delay="375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83"/>
                                            </p:tgtEl>
                                            <p:attrNameLst>
                                              <p:attrName>style.visibility</p:attrName>
                                            </p:attrNameLst>
                                          </p:cBhvr>
                                          <p:to>
                                            <p:strVal val="visible"/>
                                          </p:to>
                                        </p:set>
                                        <p:anim calcmode="lin" valueType="num">
                                          <p:cBhvr>
                                            <p:cTn id="46" dur="500" fill="hold"/>
                                            <p:tgtEl>
                                              <p:spTgt spid="83"/>
                                            </p:tgtEl>
                                            <p:attrNameLst>
                                              <p:attrName>ppt_w</p:attrName>
                                            </p:attrNameLst>
                                          </p:cBhvr>
                                          <p:tavLst>
                                            <p:tav tm="0">
                                              <p:val>
                                                <p:fltVal val="0"/>
                                              </p:val>
                                            </p:tav>
                                            <p:tav tm="100000">
                                              <p:val>
                                                <p:strVal val="#ppt_w"/>
                                              </p:val>
                                            </p:tav>
                                          </p:tavLst>
                                        </p:anim>
                                        <p:anim calcmode="lin" valueType="num">
                                          <p:cBhvr>
                                            <p:cTn id="47" dur="500" fill="hold"/>
                                            <p:tgtEl>
                                              <p:spTgt spid="83"/>
                                            </p:tgtEl>
                                            <p:attrNameLst>
                                              <p:attrName>ppt_h</p:attrName>
                                            </p:attrNameLst>
                                          </p:cBhvr>
                                          <p:tavLst>
                                            <p:tav tm="0">
                                              <p:val>
                                                <p:fltVal val="0"/>
                                              </p:val>
                                            </p:tav>
                                            <p:tav tm="100000">
                                              <p:val>
                                                <p:strVal val="#ppt_h"/>
                                              </p:val>
                                            </p:tav>
                                          </p:tavLst>
                                        </p:anim>
                                        <p:animEffect transition="in" filter="fade">
                                          <p:cBhvr>
                                            <p:cTn id="48" dur="500"/>
                                            <p:tgtEl>
                                              <p:spTgt spid="83"/>
                                            </p:tgtEl>
                                          </p:cBhvr>
                                        </p:animEffect>
                                      </p:childTnLst>
                                    </p:cTn>
                                  </p:par>
                                </p:childTnLst>
                              </p:cTn>
                            </p:par>
                            <p:par>
                              <p:cTn id="49" fill="hold">
                                <p:stCondLst>
                                  <p:cond delay="4150"/>
                                </p:stCondLst>
                                <p:childTnLst>
                                  <p:par>
                                    <p:cTn id="50" presetID="22" presetClass="entr" presetSubtype="1" fill="hold" grpId="0" nodeType="after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wipe(up)">
                                          <p:cBhvr>
                                            <p:cTn id="52" dur="750"/>
                                            <p:tgtEl>
                                              <p:spTgt spid="82"/>
                                            </p:tgtEl>
                                          </p:cBhvr>
                                        </p:animEffect>
                                      </p:childTnLst>
                                    </p:cTn>
                                  </p:par>
                                </p:childTnLst>
                              </p:cTn>
                            </p:par>
                            <p:par>
                              <p:cTn id="53" fill="hold">
                                <p:stCondLst>
                                  <p:cond delay="515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5550"/>
                                </p:stCondLst>
                                <p:childTnLst>
                                  <p:par>
                                    <p:cTn id="60" presetID="22" presetClass="entr" presetSubtype="1" fill="hold" grpId="0" nodeType="after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wipe(up)">
                                          <p:cBhvr>
                                            <p:cTn id="62" dur="750"/>
                                            <p:tgtEl>
                                              <p:spTgt spid="88"/>
                                            </p:tgtEl>
                                          </p:cBhvr>
                                        </p:animEffect>
                                      </p:childTnLst>
                                    </p:cTn>
                                  </p:par>
                                </p:childTnLst>
                              </p:cTn>
                            </p:par>
                            <p:par>
                              <p:cTn id="63" fill="hold">
                                <p:stCondLst>
                                  <p:cond delay="65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87"/>
                                            </p:tgtEl>
                                            <p:attrNameLst>
                                              <p:attrName>style.visibility</p:attrName>
                                            </p:attrNameLst>
                                          </p:cBhvr>
                                          <p:to>
                                            <p:strVal val="visible"/>
                                          </p:to>
                                        </p:set>
                                        <p:anim calcmode="lin" valueType="num">
                                          <p:cBhvr>
                                            <p:cTn id="66" dur="500" fill="hold"/>
                                            <p:tgtEl>
                                              <p:spTgt spid="87"/>
                                            </p:tgtEl>
                                            <p:attrNameLst>
                                              <p:attrName>ppt_w</p:attrName>
                                            </p:attrNameLst>
                                          </p:cBhvr>
                                          <p:tavLst>
                                            <p:tav tm="0">
                                              <p:val>
                                                <p:fltVal val="0"/>
                                              </p:val>
                                            </p:tav>
                                            <p:tav tm="100000">
                                              <p:val>
                                                <p:strVal val="#ppt_w"/>
                                              </p:val>
                                            </p:tav>
                                          </p:tavLst>
                                        </p:anim>
                                        <p:anim calcmode="lin" valueType="num">
                                          <p:cBhvr>
                                            <p:cTn id="67" dur="500" fill="hold"/>
                                            <p:tgtEl>
                                              <p:spTgt spid="87"/>
                                            </p:tgtEl>
                                            <p:attrNameLst>
                                              <p:attrName>ppt_h</p:attrName>
                                            </p:attrNameLst>
                                          </p:cBhvr>
                                          <p:tavLst>
                                            <p:tav tm="0">
                                              <p:val>
                                                <p:fltVal val="0"/>
                                              </p:val>
                                            </p:tav>
                                            <p:tav tm="100000">
                                              <p:val>
                                                <p:strVal val="#ppt_h"/>
                                              </p:val>
                                            </p:tav>
                                          </p:tavLst>
                                        </p:anim>
                                        <p:animEffect transition="in" filter="fade">
                                          <p:cBhvr>
                                            <p:cTn id="68" dur="500"/>
                                            <p:tgtEl>
                                              <p:spTgt spid="87"/>
                                            </p:tgtEl>
                                          </p:cBhvr>
                                        </p:animEffect>
                                      </p:childTnLst>
                                    </p:cTn>
                                  </p:par>
                                </p:childTnLst>
                              </p:cTn>
                            </p:par>
                            <p:par>
                              <p:cTn id="69" fill="hold">
                                <p:stCondLst>
                                  <p:cond delay="7199"/>
                                </p:stCondLst>
                                <p:childTnLst>
                                  <p:par>
                                    <p:cTn id="70" presetID="22" presetClass="entr" presetSubtype="1" fill="hold" grpId="0" nodeType="afterEffect">
                                      <p:stCondLst>
                                        <p:cond delay="0"/>
                                      </p:stCondLst>
                                      <p:childTnLst>
                                        <p:set>
                                          <p:cBhvr>
                                            <p:cTn id="71" dur="1" fill="hold">
                                              <p:stCondLst>
                                                <p:cond delay="0"/>
                                              </p:stCondLst>
                                            </p:cTn>
                                            <p:tgtEl>
                                              <p:spTgt spid="86"/>
                                            </p:tgtEl>
                                            <p:attrNameLst>
                                              <p:attrName>style.visibility</p:attrName>
                                            </p:attrNameLst>
                                          </p:cBhvr>
                                          <p:to>
                                            <p:strVal val="visible"/>
                                          </p:to>
                                        </p:set>
                                        <p:animEffect transition="in" filter="wipe(up)">
                                          <p:cBhvr>
                                            <p:cTn id="72"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P spid="85" grpId="0"/>
          <p:bldP spid="86" grpId="0"/>
          <p:bldP spid="87" grpId="0"/>
          <p:bldP spid="88" grpId="0"/>
          <p:bldP spid="89" grpId="0"/>
          <p:bldP spid="9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 y="-6110"/>
            <a:ext cx="1162049" cy="632247"/>
            <a:chOff x="1" y="-6110"/>
            <a:chExt cx="3809144" cy="1374142"/>
          </a:xfrm>
        </p:grpSpPr>
        <p:sp>
          <p:nvSpPr>
            <p:cNvPr id="25" name="任意多边形 24"/>
            <p:cNvSpPr/>
            <p:nvPr/>
          </p:nvSpPr>
          <p:spPr>
            <a:xfrm flipH="1">
              <a:off x="1" y="-6110"/>
              <a:ext cx="2800545" cy="815434"/>
            </a:xfrm>
            <a:custGeom>
              <a:avLst/>
              <a:gdLst>
                <a:gd name="connsiteX0" fmla="*/ 469477 w 2800545"/>
                <a:gd name="connsiteY0" fmla="*/ 0 h 815434"/>
                <a:gd name="connsiteX1" fmla="*/ 0 w 2800545"/>
                <a:gd name="connsiteY1" fmla="*/ 0 h 815434"/>
                <a:gd name="connsiteX2" fmla="*/ 42567 w 2800545"/>
                <a:gd name="connsiteY2" fmla="*/ 7797 h 815434"/>
                <a:gd name="connsiteX3" fmla="*/ 2617544 w 2800545"/>
                <a:gd name="connsiteY3" fmla="*/ 742038 h 815434"/>
                <a:gd name="connsiteX4" fmla="*/ 2800545 w 2800545"/>
                <a:gd name="connsiteY4" fmla="*/ 815434 h 815434"/>
                <a:gd name="connsiteX5" fmla="*/ 2800545 w 2800545"/>
                <a:gd name="connsiteY5" fmla="*/ 634351 h 815434"/>
                <a:gd name="connsiteX6" fmla="*/ 2528903 w 2800545"/>
                <a:gd name="connsiteY6" fmla="*/ 538513 h 815434"/>
                <a:gd name="connsiteX7" fmla="*/ 864841 w 2800545"/>
                <a:gd name="connsiteY7" fmla="*/ 80051 h 815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0545" h="815434">
                  <a:moveTo>
                    <a:pt x="469477" y="0"/>
                  </a:moveTo>
                  <a:lnTo>
                    <a:pt x="0" y="0"/>
                  </a:lnTo>
                  <a:lnTo>
                    <a:pt x="42567" y="7797"/>
                  </a:lnTo>
                  <a:cubicBezTo>
                    <a:pt x="966206" y="192003"/>
                    <a:pt x="1830908" y="440135"/>
                    <a:pt x="2617544" y="742038"/>
                  </a:cubicBezTo>
                  <a:lnTo>
                    <a:pt x="2800545" y="815434"/>
                  </a:lnTo>
                  <a:lnTo>
                    <a:pt x="2800545" y="634351"/>
                  </a:lnTo>
                  <a:lnTo>
                    <a:pt x="2528903" y="538513"/>
                  </a:lnTo>
                  <a:cubicBezTo>
                    <a:pt x="2002681" y="361804"/>
                    <a:pt x="1446322" y="208096"/>
                    <a:pt x="864841" y="80051"/>
                  </a:cubicBezTo>
                  <a:close/>
                </a:path>
              </a:pathLst>
            </a:custGeom>
            <a:solidFill>
              <a:srgbClr val="08AA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flipH="1">
              <a:off x="1" y="-6110"/>
              <a:ext cx="3809144" cy="1374142"/>
            </a:xfrm>
            <a:custGeom>
              <a:avLst/>
              <a:gdLst>
                <a:gd name="connsiteX0" fmla="*/ 784217 w 3809144"/>
                <a:gd name="connsiteY0" fmla="*/ 0 h 1374142"/>
                <a:gd name="connsiteX1" fmla="*/ 0 w 3809144"/>
                <a:gd name="connsiteY1" fmla="*/ 0 h 1374142"/>
                <a:gd name="connsiteX2" fmla="*/ 423665 w 3809144"/>
                <a:gd name="connsiteY2" fmla="*/ 92871 h 1374142"/>
                <a:gd name="connsiteX3" fmla="*/ 3728528 w 3809144"/>
                <a:gd name="connsiteY3" fmla="*/ 1328449 h 1374142"/>
                <a:gd name="connsiteX4" fmla="*/ 3809144 w 3809144"/>
                <a:gd name="connsiteY4" fmla="*/ 1374142 h 1374142"/>
                <a:gd name="connsiteX5" fmla="*/ 3809144 w 3809144"/>
                <a:gd name="connsiteY5" fmla="*/ 901593 h 1374142"/>
                <a:gd name="connsiteX6" fmla="*/ 3665725 w 3809144"/>
                <a:gd name="connsiteY6" fmla="*/ 840470 h 1374142"/>
                <a:gd name="connsiteX7" fmla="*/ 1069557 w 3809144"/>
                <a:gd name="connsiteY7" fmla="*/ 54784 h 137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09144" h="1374142">
                  <a:moveTo>
                    <a:pt x="784217" y="0"/>
                  </a:moveTo>
                  <a:lnTo>
                    <a:pt x="0" y="0"/>
                  </a:lnTo>
                  <a:lnTo>
                    <a:pt x="423665" y="92871"/>
                  </a:lnTo>
                  <a:cubicBezTo>
                    <a:pt x="1666669" y="394821"/>
                    <a:pt x="2785556" y="815845"/>
                    <a:pt x="3728528" y="1328449"/>
                  </a:cubicBezTo>
                  <a:lnTo>
                    <a:pt x="3809144" y="1374142"/>
                  </a:lnTo>
                  <a:lnTo>
                    <a:pt x="3809144" y="901593"/>
                  </a:lnTo>
                  <a:lnTo>
                    <a:pt x="3665725" y="840470"/>
                  </a:lnTo>
                  <a:cubicBezTo>
                    <a:pt x="2877488" y="519693"/>
                    <a:pt x="2005251" y="254163"/>
                    <a:pt x="1069557" y="54784"/>
                  </a:cubicBezTo>
                  <a:close/>
                </a:path>
              </a:pathLst>
            </a:custGeom>
            <a:solidFill>
              <a:srgbClr val="4AE3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p:cNvSpPr/>
          <p:nvPr/>
        </p:nvSpPr>
        <p:spPr>
          <a:xfrm>
            <a:off x="857156" y="469105"/>
            <a:ext cx="494705" cy="112473"/>
          </a:xfrm>
          <a:prstGeom prst="rect">
            <a:avLst/>
          </a:prstGeom>
          <a:solidFill>
            <a:srgbClr val="4AE3F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0" name="TextBox 9"/>
          <p:cNvSpPr txBox="1"/>
          <p:nvPr/>
        </p:nvSpPr>
        <p:spPr>
          <a:xfrm>
            <a:off x="1841462" y="303646"/>
            <a:ext cx="2643452"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临床表现</a:t>
            </a:r>
          </a:p>
        </p:txBody>
      </p:sp>
      <p:sp>
        <p:nvSpPr>
          <p:cNvPr id="21" name="矩形 20"/>
          <p:cNvSpPr/>
          <p:nvPr/>
        </p:nvSpPr>
        <p:spPr>
          <a:xfrm>
            <a:off x="804080" y="184412"/>
            <a:ext cx="600857" cy="623248"/>
          </a:xfrm>
          <a:prstGeom prst="rect">
            <a:avLst/>
          </a:prstGeom>
          <a:noFill/>
        </p:spPr>
        <p:txBody>
          <a:bodyPr vert="horz" wrap="square" lIns="68580" tIns="34290" rIns="68580" bIns="34290" rtlCol="0">
            <a:spAutoFit/>
          </a:bodyPr>
          <a:lstStyle/>
          <a:p>
            <a:pPr algn="ctr"/>
            <a:r>
              <a:rPr lang="en-US" altLang="zh-CN" dirty="0">
                <a:solidFill>
                  <a:srgbClr val="0A5688"/>
                </a:solidFill>
                <a:cs typeface="+mn-ea"/>
                <a:sym typeface="+mn-lt"/>
              </a:rPr>
              <a:t>PART</a:t>
            </a:r>
            <a:endParaRPr lang="zh-CN" altLang="en-US" dirty="0">
              <a:solidFill>
                <a:srgbClr val="0A5688"/>
              </a:solidFill>
              <a:cs typeface="+mn-ea"/>
              <a:sym typeface="+mn-lt"/>
            </a:endParaRPr>
          </a:p>
        </p:txBody>
      </p:sp>
      <p:sp>
        <p:nvSpPr>
          <p:cNvPr id="22" name="矩形 21"/>
          <p:cNvSpPr/>
          <p:nvPr/>
        </p:nvSpPr>
        <p:spPr>
          <a:xfrm>
            <a:off x="1359117" y="144406"/>
            <a:ext cx="638240" cy="1054135"/>
          </a:xfrm>
          <a:prstGeom prst="rect">
            <a:avLst/>
          </a:prstGeom>
          <a:noFill/>
        </p:spPr>
        <p:txBody>
          <a:bodyPr vert="horz" wrap="square" lIns="68580" tIns="34290" rIns="68580" bIns="34290" rtlCol="0">
            <a:spAutoFit/>
          </a:bodyPr>
          <a:lstStyle/>
          <a:p>
            <a:r>
              <a:rPr lang="en-US" altLang="zh-CN" sz="3200" dirty="0">
                <a:solidFill>
                  <a:srgbClr val="08AAFD"/>
                </a:solidFill>
                <a:cs typeface="+mn-ea"/>
                <a:sym typeface="+mn-lt"/>
              </a:rPr>
              <a:t>02</a:t>
            </a:r>
            <a:endParaRPr lang="zh-CN" altLang="en-US" sz="3200" dirty="0">
              <a:solidFill>
                <a:srgbClr val="08AAFD"/>
              </a:solidFill>
              <a:cs typeface="+mn-ea"/>
              <a:sym typeface="+mn-lt"/>
            </a:endParaRPr>
          </a:p>
        </p:txBody>
      </p:sp>
      <p:graphicFrame>
        <p:nvGraphicFramePr>
          <p:cNvPr id="42" name="表格1"/>
          <p:cNvGraphicFramePr/>
          <p:nvPr>
            <p:extLst>
              <p:ext uri="{D42A27DB-BD31-4B8C-83A1-F6EECF244321}">
                <p14:modId xmlns:p14="http://schemas.microsoft.com/office/powerpoint/2010/main" val="2799093143"/>
              </p:ext>
            </p:extLst>
          </p:nvPr>
        </p:nvGraphicFramePr>
        <p:xfrm>
          <a:off x="1407887" y="1850800"/>
          <a:ext cx="9376229" cy="3969429"/>
        </p:xfrm>
        <a:graphic>
          <a:graphicData uri="http://schemas.openxmlformats.org/drawingml/2006/table">
            <a:tbl>
              <a:tblPr/>
              <a:tblGrid>
                <a:gridCol w="682171">
                  <a:extLst>
                    <a:ext uri="{9D8B030D-6E8A-4147-A177-3AD203B41FA5}">
                      <a16:colId xmlns="" xmlns:a16="http://schemas.microsoft.com/office/drawing/2014/main" val="20000"/>
                    </a:ext>
                  </a:extLst>
                </a:gridCol>
                <a:gridCol w="1393372">
                  <a:extLst>
                    <a:ext uri="{9D8B030D-6E8A-4147-A177-3AD203B41FA5}">
                      <a16:colId xmlns="" xmlns:a16="http://schemas.microsoft.com/office/drawing/2014/main" val="20001"/>
                    </a:ext>
                  </a:extLst>
                </a:gridCol>
                <a:gridCol w="1117600">
                  <a:extLst>
                    <a:ext uri="{9D8B030D-6E8A-4147-A177-3AD203B41FA5}">
                      <a16:colId xmlns="" xmlns:a16="http://schemas.microsoft.com/office/drawing/2014/main" val="20002"/>
                    </a:ext>
                  </a:extLst>
                </a:gridCol>
                <a:gridCol w="1221695">
                  <a:extLst>
                    <a:ext uri="{9D8B030D-6E8A-4147-A177-3AD203B41FA5}">
                      <a16:colId xmlns="" xmlns:a16="http://schemas.microsoft.com/office/drawing/2014/main" val="20003"/>
                    </a:ext>
                  </a:extLst>
                </a:gridCol>
                <a:gridCol w="1152525">
                  <a:extLst>
                    <a:ext uri="{9D8B030D-6E8A-4147-A177-3AD203B41FA5}">
                      <a16:colId xmlns="" xmlns:a16="http://schemas.microsoft.com/office/drawing/2014/main" val="20004"/>
                    </a:ext>
                  </a:extLst>
                </a:gridCol>
                <a:gridCol w="1254351">
                  <a:extLst>
                    <a:ext uri="{9D8B030D-6E8A-4147-A177-3AD203B41FA5}">
                      <a16:colId xmlns="" xmlns:a16="http://schemas.microsoft.com/office/drawing/2014/main" val="20005"/>
                    </a:ext>
                  </a:extLst>
                </a:gridCol>
                <a:gridCol w="1117600">
                  <a:extLst>
                    <a:ext uri="{9D8B030D-6E8A-4147-A177-3AD203B41FA5}">
                      <a16:colId xmlns="" xmlns:a16="http://schemas.microsoft.com/office/drawing/2014/main" val="20006"/>
                    </a:ext>
                  </a:extLst>
                </a:gridCol>
                <a:gridCol w="1436915">
                  <a:extLst>
                    <a:ext uri="{9D8B030D-6E8A-4147-A177-3AD203B41FA5}">
                      <a16:colId xmlns="" xmlns:a16="http://schemas.microsoft.com/office/drawing/2014/main" val="20007"/>
                    </a:ext>
                  </a:extLst>
                </a:gridCol>
              </a:tblGrid>
              <a:tr h="1327829">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dirty="0">
                          <a:ln>
                            <a:noFill/>
                          </a:ln>
                          <a:solidFill>
                            <a:schemeClr val="bg1"/>
                          </a:solidFill>
                          <a:effectLst/>
                          <a:latin typeface="+mn-lt"/>
                          <a:ea typeface="+mn-ea"/>
                          <a:cs typeface="+mn-ea"/>
                          <a:sym typeface="+mn-lt"/>
                        </a:rPr>
                        <a:t>临床表现</a:t>
                      </a:r>
                    </a:p>
                  </a:txBody>
                  <a:tcPr marL="90488" marR="90488" marT="44450" marB="44450" vert="eaVert"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rgbClr val="FF4F4F"/>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发 热</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头 痛</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全身疼痛</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乏力虚弱</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鼻塞喷嚏咽痛</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胸部不适咳嗽</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并发症</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33055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dirty="0">
                          <a:ln>
                            <a:noFill/>
                          </a:ln>
                          <a:solidFill>
                            <a:schemeClr val="bg1"/>
                          </a:solidFill>
                          <a:effectLst/>
                          <a:latin typeface="+mn-lt"/>
                          <a:ea typeface="+mn-ea"/>
                          <a:cs typeface="+mn-ea"/>
                          <a:sym typeface="+mn-lt"/>
                        </a:rPr>
                        <a:t>普通感冒</a:t>
                      </a:r>
                    </a:p>
                  </a:txBody>
                  <a:tcPr marL="90488" marR="90488" marT="44450" marB="44450" vert="eaVert"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rgbClr val="FF4F4F"/>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少 见</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少 见</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轻 微</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轻 微</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常 见</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轻度中度</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少 见</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10001"/>
                  </a:ext>
                </a:extLst>
              </a:tr>
              <a:tr h="131105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dirty="0">
                          <a:ln>
                            <a:noFill/>
                          </a:ln>
                          <a:solidFill>
                            <a:schemeClr val="bg1"/>
                          </a:solidFill>
                          <a:effectLst/>
                          <a:latin typeface="+mn-lt"/>
                          <a:ea typeface="+mn-ea"/>
                          <a:cs typeface="+mn-ea"/>
                          <a:sym typeface="+mn-lt"/>
                        </a:rPr>
                        <a:t>流   感</a:t>
                      </a:r>
                    </a:p>
                  </a:txBody>
                  <a:tcPr marL="90488" marR="90488" marT="44450" marB="44450" vert="eaVert"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solidFill>
                      <a:srgbClr val="FF4F4F"/>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高热39-40℃持续</a:t>
                      </a:r>
                      <a:endParaRPr kumimoji="0" lang="en-US" altLang="zh-CN" sz="1800" b="0" i="0" u="none" strike="noStrike" cap="none" normalizeH="0" baseline="0" dirty="0">
                        <a:ln>
                          <a:noFill/>
                        </a:ln>
                        <a:solidFill>
                          <a:schemeClr val="tx1">
                            <a:lumMod val="65000"/>
                            <a:lumOff val="35000"/>
                          </a:schemeClr>
                        </a:solidFill>
                        <a:effectLst/>
                        <a:latin typeface="+mn-lt"/>
                        <a:ea typeface="+mn-ea"/>
                        <a:cs typeface="+mn-ea"/>
                        <a:sym typeface="+mn-lt"/>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3-4天</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显 著</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常见且严重</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a:ln>
                            <a:noFill/>
                          </a:ln>
                          <a:solidFill>
                            <a:schemeClr val="tx1">
                              <a:lumMod val="65000"/>
                              <a:lumOff val="35000"/>
                            </a:schemeClr>
                          </a:solidFill>
                          <a:effectLst/>
                          <a:latin typeface="+mn-lt"/>
                          <a:ea typeface="+mn-ea"/>
                          <a:cs typeface="+mn-ea"/>
                          <a:sym typeface="+mn-lt"/>
                        </a:rPr>
                        <a:t>显著持续</a:t>
                      </a:r>
                      <a:r>
                        <a:rPr kumimoji="0" lang="en-US" altLang="zh-CN" sz="1800" b="0" i="0" u="none" strike="noStrike" cap="none" normalizeH="0" baseline="0">
                          <a:ln>
                            <a:noFill/>
                          </a:ln>
                          <a:solidFill>
                            <a:schemeClr val="tx1">
                              <a:lumMod val="65000"/>
                              <a:lumOff val="35000"/>
                            </a:schemeClr>
                          </a:solidFill>
                          <a:effectLst/>
                          <a:latin typeface="+mn-lt"/>
                          <a:ea typeface="+mn-ea"/>
                          <a:cs typeface="+mn-ea"/>
                          <a:sym typeface="+mn-lt"/>
                        </a:rPr>
                        <a:t>2-3</a:t>
                      </a:r>
                      <a:r>
                        <a:rPr kumimoji="0" lang="zh-CN" altLang="en-US" sz="1800" b="0" i="0" u="none" strike="noStrike" cap="none" normalizeH="0" baseline="0">
                          <a:ln>
                            <a:noFill/>
                          </a:ln>
                          <a:solidFill>
                            <a:schemeClr val="tx1">
                              <a:lumMod val="65000"/>
                              <a:lumOff val="35000"/>
                            </a:schemeClr>
                          </a:solidFill>
                          <a:effectLst/>
                          <a:latin typeface="+mn-lt"/>
                          <a:ea typeface="+mn-ea"/>
                          <a:cs typeface="+mn-ea"/>
                          <a:sym typeface="+mn-lt"/>
                        </a:rPr>
                        <a:t>周</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偶 见</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常见可能严重</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lumMod val="65000"/>
                              <a:lumOff val="35000"/>
                            </a:schemeClr>
                          </a:solidFill>
                          <a:effectLst/>
                          <a:latin typeface="+mn-lt"/>
                          <a:ea typeface="+mn-ea"/>
                          <a:cs typeface="+mn-ea"/>
                          <a:sym typeface="+mn-lt"/>
                        </a:rPr>
                        <a:t>气管炎肺炎可威胁生命</a:t>
                      </a:r>
                    </a:p>
                  </a:txBody>
                  <a:tcPr marL="90488" marR="90488" marT="44450" marB="44450" anchor="ctr" horzOverflow="overflow">
                    <a:lnL w="6350" cap="flat" cmpd="sng" algn="ctr">
                      <a:solidFill>
                        <a:schemeClr val="tx1">
                          <a:lumMod val="65000"/>
                          <a:lumOff val="35000"/>
                        </a:schemeClr>
                      </a:solidFill>
                      <a:prstDash val="solid"/>
                      <a:round/>
                      <a:headEnd type="none" w="med" len="med"/>
                      <a:tailEnd type="none" w="med" len="med"/>
                    </a:lnL>
                    <a:lnR w="6350" cap="flat" cmpd="sng" algn="ctr">
                      <a:solidFill>
                        <a:schemeClr val="tx1">
                          <a:lumMod val="65000"/>
                          <a:lumOff val="35000"/>
                        </a:schemeClr>
                      </a:solidFill>
                      <a:prstDash val="solid"/>
                      <a:round/>
                      <a:headEnd type="none" w="med" len="med"/>
                      <a:tailEnd type="none" w="med" len="med"/>
                    </a:lnR>
                    <a:lnT w="6350" cap="flat" cmpd="sng" algn="ctr">
                      <a:solidFill>
                        <a:schemeClr val="tx1">
                          <a:lumMod val="65000"/>
                          <a:lumOff val="35000"/>
                        </a:schemeClr>
                      </a:solidFill>
                      <a:prstDash val="solid"/>
                      <a:round/>
                      <a:headEnd type="none" w="med" len="med"/>
                      <a:tailEnd type="none" w="med" len="med"/>
                    </a:lnT>
                    <a:lnB w="6350" cap="flat" cmpd="sng" algn="ctr">
                      <a:solidFill>
                        <a:schemeClr val="tx1">
                          <a:lumMod val="65000"/>
                          <a:lumOff val="35000"/>
                        </a:schemeClr>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sp>
        <p:nvSpPr>
          <p:cNvPr id="46" name="矩形 45"/>
          <p:cNvSpPr/>
          <p:nvPr/>
        </p:nvSpPr>
        <p:spPr>
          <a:xfrm>
            <a:off x="4593027" y="1227047"/>
            <a:ext cx="3005951" cy="400110"/>
          </a:xfrm>
          <a:prstGeom prst="rect">
            <a:avLst/>
          </a:prstGeom>
        </p:spPr>
        <p:txBody>
          <a:bodyPr wrap="none">
            <a:spAutoFit/>
          </a:bodyPr>
          <a:lstStyle/>
          <a:p>
            <a:pPr algn="ctr"/>
            <a:r>
              <a:rPr lang="zh-CN" altLang="en-US" sz="2000" b="1" dirty="0">
                <a:solidFill>
                  <a:srgbClr val="0A5688"/>
                </a:solidFill>
                <a:cs typeface="+mn-ea"/>
                <a:sym typeface="+mn-lt"/>
              </a:rPr>
              <a:t>流感与普通感冒的不同点</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left)">
                                      <p:cBhvr>
                                        <p:cTn id="13"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9075211" y="1951366"/>
            <a:ext cx="1975150" cy="1137600"/>
          </a:xfrm>
          <a:custGeom>
            <a:avLst/>
            <a:gdLst>
              <a:gd name="connsiteX0" fmla="*/ 0 w 1975150"/>
              <a:gd name="connsiteY0" fmla="*/ 0 h 1137600"/>
              <a:gd name="connsiteX1" fmla="*/ 1975150 w 1975150"/>
              <a:gd name="connsiteY1" fmla="*/ 0 h 1137600"/>
              <a:gd name="connsiteX2" fmla="*/ 1975150 w 1975150"/>
              <a:gd name="connsiteY2" fmla="*/ 1137600 h 1137600"/>
              <a:gd name="connsiteX3" fmla="*/ 0 w 1975150"/>
              <a:gd name="connsiteY3" fmla="*/ 1137600 h 1137600"/>
            </a:gdLst>
            <a:ahLst/>
            <a:cxnLst>
              <a:cxn ang="0">
                <a:pos x="connsiteX0" y="connsiteY0"/>
              </a:cxn>
              <a:cxn ang="0">
                <a:pos x="connsiteX1" y="connsiteY1"/>
              </a:cxn>
              <a:cxn ang="0">
                <a:pos x="connsiteX2" y="connsiteY2"/>
              </a:cxn>
              <a:cxn ang="0">
                <a:pos x="connsiteX3" y="connsiteY3"/>
              </a:cxn>
            </a:cxnLst>
            <a:rect l="l" t="t" r="r" b="b"/>
            <a:pathLst>
              <a:path w="1975150" h="1137600">
                <a:moveTo>
                  <a:pt x="0" y="0"/>
                </a:moveTo>
                <a:lnTo>
                  <a:pt x="1975150" y="0"/>
                </a:lnTo>
                <a:lnTo>
                  <a:pt x="1975150" y="1137600"/>
                </a:lnTo>
                <a:lnTo>
                  <a:pt x="0" y="1137600"/>
                </a:lnTo>
                <a:close/>
              </a:path>
            </a:pathLst>
          </a:custGeom>
          <a:ln>
            <a:noFill/>
          </a:ln>
        </p:spPr>
      </p:pic>
      <p:pic>
        <p:nvPicPr>
          <p:cNvPr id="50" name="图片 49"/>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5524017" y="1951366"/>
            <a:ext cx="1975150" cy="1137600"/>
          </a:xfrm>
          <a:custGeom>
            <a:avLst/>
            <a:gdLst>
              <a:gd name="connsiteX0" fmla="*/ 0 w 1975150"/>
              <a:gd name="connsiteY0" fmla="*/ 0 h 1137600"/>
              <a:gd name="connsiteX1" fmla="*/ 1975150 w 1975150"/>
              <a:gd name="connsiteY1" fmla="*/ 0 h 1137600"/>
              <a:gd name="connsiteX2" fmla="*/ 1975150 w 1975150"/>
              <a:gd name="connsiteY2" fmla="*/ 1137600 h 1137600"/>
              <a:gd name="connsiteX3" fmla="*/ 0 w 1975150"/>
              <a:gd name="connsiteY3" fmla="*/ 1137600 h 1137600"/>
            </a:gdLst>
            <a:ahLst/>
            <a:cxnLst>
              <a:cxn ang="0">
                <a:pos x="connsiteX0" y="connsiteY0"/>
              </a:cxn>
              <a:cxn ang="0">
                <a:pos x="connsiteX1" y="connsiteY1"/>
              </a:cxn>
              <a:cxn ang="0">
                <a:pos x="connsiteX2" y="connsiteY2"/>
              </a:cxn>
              <a:cxn ang="0">
                <a:pos x="connsiteX3" y="connsiteY3"/>
              </a:cxn>
            </a:cxnLst>
            <a:rect l="l" t="t" r="r" b="b"/>
            <a:pathLst>
              <a:path w="1975150" h="1137600">
                <a:moveTo>
                  <a:pt x="0" y="0"/>
                </a:moveTo>
                <a:lnTo>
                  <a:pt x="1975150" y="0"/>
                </a:lnTo>
                <a:lnTo>
                  <a:pt x="1975150" y="1137600"/>
                </a:lnTo>
                <a:lnTo>
                  <a:pt x="0" y="1137600"/>
                </a:lnTo>
                <a:close/>
              </a:path>
            </a:pathLst>
          </a:custGeom>
          <a:ln>
            <a:noFill/>
          </a:ln>
        </p:spPr>
      </p:pic>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969474" y="1951366"/>
            <a:ext cx="1975150" cy="1137600"/>
          </a:xfrm>
          <a:custGeom>
            <a:avLst/>
            <a:gdLst>
              <a:gd name="connsiteX0" fmla="*/ 0 w 1975150"/>
              <a:gd name="connsiteY0" fmla="*/ 0 h 1137600"/>
              <a:gd name="connsiteX1" fmla="*/ 1975150 w 1975150"/>
              <a:gd name="connsiteY1" fmla="*/ 0 h 1137600"/>
              <a:gd name="connsiteX2" fmla="*/ 1975150 w 1975150"/>
              <a:gd name="connsiteY2" fmla="*/ 1137600 h 1137600"/>
              <a:gd name="connsiteX3" fmla="*/ 0 w 1975150"/>
              <a:gd name="connsiteY3" fmla="*/ 1137600 h 1137600"/>
            </a:gdLst>
            <a:ahLst/>
            <a:cxnLst>
              <a:cxn ang="0">
                <a:pos x="connsiteX0" y="connsiteY0"/>
              </a:cxn>
              <a:cxn ang="0">
                <a:pos x="connsiteX1" y="connsiteY1"/>
              </a:cxn>
              <a:cxn ang="0">
                <a:pos x="connsiteX2" y="connsiteY2"/>
              </a:cxn>
              <a:cxn ang="0">
                <a:pos x="connsiteX3" y="connsiteY3"/>
              </a:cxn>
            </a:cxnLst>
            <a:rect l="l" t="t" r="r" b="b"/>
            <a:pathLst>
              <a:path w="1975150" h="1137600">
                <a:moveTo>
                  <a:pt x="0" y="0"/>
                </a:moveTo>
                <a:lnTo>
                  <a:pt x="1975150" y="0"/>
                </a:lnTo>
                <a:lnTo>
                  <a:pt x="1975150" y="1137600"/>
                </a:lnTo>
                <a:lnTo>
                  <a:pt x="0" y="1137600"/>
                </a:lnTo>
                <a:close/>
              </a:path>
            </a:pathLst>
          </a:custGeom>
          <a:ln>
            <a:noFill/>
          </a:ln>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3" name="矩形 22"/>
          <p:cNvSpPr/>
          <p:nvPr/>
        </p:nvSpPr>
        <p:spPr>
          <a:xfrm>
            <a:off x="5179723" y="935997"/>
            <a:ext cx="1832554" cy="584775"/>
          </a:xfrm>
          <a:prstGeom prst="rect">
            <a:avLst/>
          </a:prstGeom>
        </p:spPr>
        <p:txBody>
          <a:bodyPr wrap="none">
            <a:spAutoFit/>
          </a:bodyPr>
          <a:lstStyle/>
          <a:p>
            <a:pPr algn="ctr"/>
            <a:r>
              <a:rPr lang="zh-CN" altLang="en-US" sz="3200" b="1" dirty="0">
                <a:solidFill>
                  <a:srgbClr val="0A5688"/>
                </a:solidFill>
                <a:cs typeface="+mn-ea"/>
                <a:sym typeface="+mn-lt"/>
              </a:rPr>
              <a:t>治疗要点</a:t>
            </a:r>
          </a:p>
        </p:txBody>
      </p:sp>
      <p:grpSp>
        <p:nvGrpSpPr>
          <p:cNvPr id="8" name="组合 7"/>
          <p:cNvGrpSpPr/>
          <p:nvPr/>
        </p:nvGrpSpPr>
        <p:grpSpPr>
          <a:xfrm>
            <a:off x="837848" y="1951366"/>
            <a:ext cx="1138326" cy="1137600"/>
            <a:chOff x="837848" y="1951366"/>
            <a:chExt cx="1138326" cy="1137600"/>
          </a:xfrm>
          <a:solidFill>
            <a:srgbClr val="FF4F4F"/>
          </a:solidFill>
        </p:grpSpPr>
        <p:sp>
          <p:nvSpPr>
            <p:cNvPr id="26" name="矩形 25"/>
            <p:cNvSpPr/>
            <p:nvPr/>
          </p:nvSpPr>
          <p:spPr>
            <a:xfrm>
              <a:off x="837848" y="1951366"/>
              <a:ext cx="1138326" cy="1137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bwMode="auto">
            <a:xfrm>
              <a:off x="1077433" y="2227779"/>
              <a:ext cx="659155" cy="584775"/>
            </a:xfrm>
            <a:prstGeom prst="rect">
              <a:avLst/>
            </a:prstGeom>
            <a:grpFill/>
          </p:spPr>
          <p:txBody>
            <a:bodyPr wrap="none">
              <a:spAutoFit/>
            </a:bodyPr>
            <a:lstStyle/>
            <a:p>
              <a:pPr algn="ctr" fontAlgn="auto">
                <a:spcBef>
                  <a:spcPts val="0"/>
                </a:spcBef>
                <a:spcAft>
                  <a:spcPts val="0"/>
                </a:spcAft>
                <a:defRPr/>
              </a:pPr>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grpSp>
      <p:grpSp>
        <p:nvGrpSpPr>
          <p:cNvPr id="37" name="组合 36"/>
          <p:cNvGrpSpPr/>
          <p:nvPr/>
        </p:nvGrpSpPr>
        <p:grpSpPr>
          <a:xfrm>
            <a:off x="4385692" y="1951366"/>
            <a:ext cx="1138326" cy="1137600"/>
            <a:chOff x="4385692" y="1951366"/>
            <a:chExt cx="1138326" cy="1137600"/>
          </a:xfrm>
        </p:grpSpPr>
        <p:sp>
          <p:nvSpPr>
            <p:cNvPr id="30" name="矩形 29"/>
            <p:cNvSpPr/>
            <p:nvPr/>
          </p:nvSpPr>
          <p:spPr>
            <a:xfrm>
              <a:off x="4385692" y="1951366"/>
              <a:ext cx="1138326" cy="1137600"/>
            </a:xfrm>
            <a:prstGeom prst="rect">
              <a:avLst/>
            </a:prstGeom>
            <a:solidFill>
              <a:srgbClr val="08AA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bwMode="auto">
            <a:xfrm>
              <a:off x="4561156" y="2227779"/>
              <a:ext cx="787396" cy="584775"/>
            </a:xfrm>
            <a:prstGeom prst="rect">
              <a:avLst/>
            </a:prstGeom>
          </p:spPr>
          <p:txBody>
            <a:bodyPr wrap="none">
              <a:spAutoFit/>
            </a:bodyPr>
            <a:lstStyle/>
            <a:p>
              <a:pPr algn="ctr" fontAlgn="auto">
                <a:spcBef>
                  <a:spcPts val="0"/>
                </a:spcBef>
                <a:spcAft>
                  <a:spcPts val="0"/>
                </a:spcAft>
                <a:defRPr/>
              </a:pPr>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grpSp>
      <p:grpSp>
        <p:nvGrpSpPr>
          <p:cNvPr id="38" name="组合 37"/>
          <p:cNvGrpSpPr/>
          <p:nvPr/>
        </p:nvGrpSpPr>
        <p:grpSpPr>
          <a:xfrm>
            <a:off x="7936885" y="1951366"/>
            <a:ext cx="1138326" cy="1137600"/>
            <a:chOff x="7936885" y="1951366"/>
            <a:chExt cx="1138326" cy="1137600"/>
          </a:xfrm>
        </p:grpSpPr>
        <p:sp>
          <p:nvSpPr>
            <p:cNvPr id="33" name="矩形 32"/>
            <p:cNvSpPr/>
            <p:nvPr/>
          </p:nvSpPr>
          <p:spPr>
            <a:xfrm>
              <a:off x="7936885" y="1951366"/>
              <a:ext cx="1138326" cy="1137600"/>
            </a:xfrm>
            <a:prstGeom prst="rect">
              <a:avLst/>
            </a:prstGeom>
            <a:solidFill>
              <a:srgbClr val="0A56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bwMode="auto">
            <a:xfrm>
              <a:off x="8102442" y="2227779"/>
              <a:ext cx="793807" cy="584775"/>
            </a:xfrm>
            <a:prstGeom prst="rect">
              <a:avLst/>
            </a:prstGeom>
          </p:spPr>
          <p:txBody>
            <a:bodyPr wrap="none">
              <a:spAutoFit/>
            </a:bodyPr>
            <a:lstStyle/>
            <a:p>
              <a:pPr algn="ctr" fontAlgn="auto">
                <a:spcBef>
                  <a:spcPts val="0"/>
                </a:spcBef>
                <a:spcAft>
                  <a:spcPts val="0"/>
                </a:spcAft>
                <a:defRPr/>
              </a:pPr>
              <a:r>
                <a:rPr lang="en-US" altLang="zh-CN" sz="3200" dirty="0">
                  <a:solidFill>
                    <a:schemeClr val="bg1"/>
                  </a:solidFill>
                  <a:cs typeface="+mn-ea"/>
                  <a:sym typeface="+mn-lt"/>
                </a:rPr>
                <a:t>03</a:t>
              </a:r>
              <a:endParaRPr lang="zh-CN" altLang="en-US" sz="3200" dirty="0">
                <a:solidFill>
                  <a:schemeClr val="bg1"/>
                </a:solidFill>
                <a:cs typeface="+mn-ea"/>
                <a:sym typeface="+mn-lt"/>
              </a:endParaRPr>
            </a:p>
          </p:txBody>
        </p:sp>
      </p:grpSp>
      <p:sp>
        <p:nvSpPr>
          <p:cNvPr id="35" name="TextBox 43"/>
          <p:cNvSpPr txBox="1"/>
          <p:nvPr/>
        </p:nvSpPr>
        <p:spPr>
          <a:xfrm>
            <a:off x="868873" y="3903478"/>
            <a:ext cx="3108042"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卧床休息、给与高热量，高维生素易消化的流食或半流食，鼓励病人多饮水，密切观察病情变化。 </a:t>
            </a:r>
          </a:p>
        </p:txBody>
      </p:sp>
      <p:sp>
        <p:nvSpPr>
          <p:cNvPr id="36" name="矩形 35"/>
          <p:cNvSpPr/>
          <p:nvPr/>
        </p:nvSpPr>
        <p:spPr>
          <a:xfrm>
            <a:off x="1829644" y="3429000"/>
            <a:ext cx="1107997" cy="369332"/>
          </a:xfrm>
          <a:prstGeom prst="rect">
            <a:avLst/>
          </a:prstGeom>
        </p:spPr>
        <p:txBody>
          <a:bodyPr wrap="none">
            <a:spAutoFit/>
          </a:bodyPr>
          <a:lstStyle/>
          <a:p>
            <a:pPr algn="ctr"/>
            <a:r>
              <a:rPr lang="zh-CN" altLang="en-US" b="1" dirty="0">
                <a:solidFill>
                  <a:srgbClr val="08AAFD"/>
                </a:solidFill>
                <a:cs typeface="+mn-ea"/>
                <a:sym typeface="+mn-lt"/>
              </a:rPr>
              <a:t>一般治疗</a:t>
            </a:r>
          </a:p>
        </p:txBody>
      </p:sp>
      <p:cxnSp>
        <p:nvCxnSpPr>
          <p:cNvPr id="6" name="直接连接符 5"/>
          <p:cNvCxnSpPr/>
          <p:nvPr/>
        </p:nvCxnSpPr>
        <p:spPr>
          <a:xfrm>
            <a:off x="896566" y="3841874"/>
            <a:ext cx="297415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1" name="TextBox 43"/>
          <p:cNvSpPr txBox="1"/>
          <p:nvPr/>
        </p:nvSpPr>
        <p:spPr>
          <a:xfrm>
            <a:off x="4414721" y="3903478"/>
            <a:ext cx="3108042" cy="2012859"/>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）高热者予以物理降温如酒精擦浴，或用退热药，最好体温维持在</a:t>
            </a:r>
            <a:r>
              <a:rPr lang="en-US" altLang="zh-CN" sz="1600" dirty="0">
                <a:solidFill>
                  <a:schemeClr val="tx1">
                    <a:lumMod val="65000"/>
                    <a:lumOff val="35000"/>
                  </a:schemeClr>
                </a:solidFill>
                <a:cs typeface="+mn-ea"/>
                <a:sym typeface="+mn-lt"/>
              </a:rPr>
              <a:t>38</a:t>
            </a:r>
            <a:r>
              <a:rPr lang="zh-CN" altLang="en-US" sz="1600" dirty="0">
                <a:solidFill>
                  <a:schemeClr val="tx1">
                    <a:lumMod val="65000"/>
                    <a:lumOff val="35000"/>
                  </a:schemeClr>
                </a:solidFill>
                <a:cs typeface="+mn-ea"/>
                <a:sym typeface="+mn-lt"/>
              </a:rPr>
              <a:t>℃左右；</a:t>
            </a:r>
            <a:endParaRPr lang="en-US" altLang="zh-CN" sz="1600" dirty="0">
              <a:solidFill>
                <a:schemeClr val="tx1">
                  <a:lumMod val="65000"/>
                  <a:lumOff val="35000"/>
                </a:schemeClr>
              </a:solidFill>
              <a:cs typeface="+mn-ea"/>
              <a:sym typeface="+mn-lt"/>
            </a:endParaRPr>
          </a:p>
          <a:p>
            <a:pPr>
              <a:lnSpc>
                <a:spcPct val="130000"/>
              </a:lnSpc>
            </a:pPr>
            <a:r>
              <a:rPr lang="zh-CN" altLang="en-US" sz="1600" dirty="0">
                <a:solidFill>
                  <a:schemeClr val="tx1">
                    <a:lumMod val="65000"/>
                    <a:lumOff val="35000"/>
                  </a:schemeClr>
                </a:solidFill>
                <a:cs typeface="+mn-ea"/>
                <a:sym typeface="+mn-lt"/>
              </a:rPr>
              <a:t>（</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）全身疼痛者可予解热止痛药；</a:t>
            </a:r>
            <a:endParaRPr lang="en-US" altLang="zh-CN" sz="1600" dirty="0">
              <a:solidFill>
                <a:schemeClr val="tx1">
                  <a:lumMod val="65000"/>
                  <a:lumOff val="35000"/>
                </a:schemeClr>
              </a:solidFill>
              <a:cs typeface="+mn-ea"/>
              <a:sym typeface="+mn-lt"/>
            </a:endParaRPr>
          </a:p>
          <a:p>
            <a:pPr>
              <a:lnSpc>
                <a:spcPct val="130000"/>
              </a:lnSpc>
            </a:pPr>
            <a:r>
              <a:rPr lang="zh-CN" altLang="en-US" sz="1600" dirty="0">
                <a:solidFill>
                  <a:schemeClr val="tx1">
                    <a:lumMod val="65000"/>
                    <a:lumOff val="35000"/>
                  </a:schemeClr>
                </a:solidFill>
                <a:cs typeface="+mn-ea"/>
                <a:sym typeface="+mn-lt"/>
              </a:rPr>
              <a:t>（</a:t>
            </a: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）剧咳者予镇咳祛痰药。</a:t>
            </a:r>
          </a:p>
        </p:txBody>
      </p:sp>
      <p:sp>
        <p:nvSpPr>
          <p:cNvPr id="43" name="矩形 42"/>
          <p:cNvSpPr/>
          <p:nvPr/>
        </p:nvSpPr>
        <p:spPr>
          <a:xfrm>
            <a:off x="5375493" y="3429000"/>
            <a:ext cx="1107996" cy="369332"/>
          </a:xfrm>
          <a:prstGeom prst="rect">
            <a:avLst/>
          </a:prstGeom>
        </p:spPr>
        <p:txBody>
          <a:bodyPr wrap="none">
            <a:spAutoFit/>
          </a:bodyPr>
          <a:lstStyle/>
          <a:p>
            <a:pPr algn="ctr"/>
            <a:r>
              <a:rPr lang="zh-CN" altLang="en-US" b="1" dirty="0">
                <a:solidFill>
                  <a:srgbClr val="08AAFD"/>
                </a:solidFill>
                <a:cs typeface="+mn-ea"/>
                <a:sym typeface="+mn-lt"/>
              </a:rPr>
              <a:t>对症治疗</a:t>
            </a:r>
          </a:p>
        </p:txBody>
      </p:sp>
      <p:cxnSp>
        <p:nvCxnSpPr>
          <p:cNvPr id="44" name="直接连接符 43"/>
          <p:cNvCxnSpPr/>
          <p:nvPr/>
        </p:nvCxnSpPr>
        <p:spPr>
          <a:xfrm>
            <a:off x="4442414" y="3841874"/>
            <a:ext cx="297415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TextBox 43"/>
          <p:cNvSpPr txBox="1"/>
          <p:nvPr/>
        </p:nvSpPr>
        <p:spPr>
          <a:xfrm>
            <a:off x="7960570" y="3903478"/>
            <a:ext cx="3108042" cy="712952"/>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抗病毒药物在发病初期有一定疗效。</a:t>
            </a:r>
          </a:p>
        </p:txBody>
      </p:sp>
      <p:sp>
        <p:nvSpPr>
          <p:cNvPr id="48" name="矩形 47"/>
          <p:cNvSpPr/>
          <p:nvPr/>
        </p:nvSpPr>
        <p:spPr>
          <a:xfrm>
            <a:off x="8805926" y="3429000"/>
            <a:ext cx="1338828" cy="369332"/>
          </a:xfrm>
          <a:prstGeom prst="rect">
            <a:avLst/>
          </a:prstGeom>
        </p:spPr>
        <p:txBody>
          <a:bodyPr wrap="none">
            <a:spAutoFit/>
          </a:bodyPr>
          <a:lstStyle/>
          <a:p>
            <a:pPr algn="ctr"/>
            <a:r>
              <a:rPr lang="zh-CN" altLang="en-US" b="1" dirty="0">
                <a:solidFill>
                  <a:srgbClr val="08AAFD"/>
                </a:solidFill>
                <a:cs typeface="+mn-ea"/>
                <a:sym typeface="+mn-lt"/>
              </a:rPr>
              <a:t>抗病毒治疗</a:t>
            </a:r>
          </a:p>
        </p:txBody>
      </p:sp>
      <p:cxnSp>
        <p:nvCxnSpPr>
          <p:cNvPr id="49" name="直接连接符 48"/>
          <p:cNvCxnSpPr/>
          <p:nvPr/>
        </p:nvCxnSpPr>
        <p:spPr>
          <a:xfrm>
            <a:off x="7988263" y="3841874"/>
            <a:ext cx="297415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0"/>
                            </p:stCondLst>
                            <p:childTnLst>
                              <p:par>
                                <p:cTn id="11" presetID="1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right)">
                                      <p:cBhvr>
                                        <p:cTn id="14" dur="500"/>
                                        <p:tgtEl>
                                          <p:spTgt spid="8"/>
                                        </p:tgtEl>
                                      </p:cBhvr>
                                    </p:animEffect>
                                  </p:childTnLst>
                                </p:cTn>
                              </p:par>
                              <p:par>
                                <p:cTn id="15" presetID="12" presetClass="entr" presetSubtype="2"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p:tgtEl>
                                          <p:spTgt spid="46"/>
                                        </p:tgtEl>
                                        <p:attrNameLst>
                                          <p:attrName>ppt_x</p:attrName>
                                        </p:attrNameLst>
                                      </p:cBhvr>
                                      <p:tavLst>
                                        <p:tav tm="0">
                                          <p:val>
                                            <p:strVal val="#ppt_x+#ppt_w*1.125000"/>
                                          </p:val>
                                        </p:tav>
                                        <p:tav tm="100000">
                                          <p:val>
                                            <p:strVal val="#ppt_x"/>
                                          </p:val>
                                        </p:tav>
                                      </p:tavLst>
                                    </p:anim>
                                    <p:animEffect transition="in" filter="wipe(left)">
                                      <p:cBhvr>
                                        <p:cTn id="18" dur="500"/>
                                        <p:tgtEl>
                                          <p:spTgt spid="46"/>
                                        </p:tgtEl>
                                      </p:cBhvr>
                                    </p:animEffect>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750"/>
                                        <p:tgtEl>
                                          <p:spTgt spid="36"/>
                                        </p:tgtEl>
                                      </p:cBhvr>
                                    </p:animEffect>
                                    <p:anim calcmode="lin" valueType="num">
                                      <p:cBhvr>
                                        <p:cTn id="23" dur="750" fill="hold"/>
                                        <p:tgtEl>
                                          <p:spTgt spid="36"/>
                                        </p:tgtEl>
                                        <p:attrNameLst>
                                          <p:attrName>ppt_x</p:attrName>
                                        </p:attrNameLst>
                                      </p:cBhvr>
                                      <p:tavLst>
                                        <p:tav tm="0">
                                          <p:val>
                                            <p:strVal val="#ppt_x"/>
                                          </p:val>
                                        </p:tav>
                                        <p:tav tm="100000">
                                          <p:val>
                                            <p:strVal val="#ppt_x"/>
                                          </p:val>
                                        </p:tav>
                                      </p:tavLst>
                                    </p:anim>
                                    <p:anim calcmode="lin" valueType="num">
                                      <p:cBhvr>
                                        <p:cTn id="24" dur="750" fill="hold"/>
                                        <p:tgtEl>
                                          <p:spTgt spid="36"/>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16" presetClass="entr" presetSubtype="21"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750"/>
                                        <p:tgtEl>
                                          <p:spTgt spid="35"/>
                                        </p:tgtEl>
                                      </p:cBhvr>
                                    </p:animEffect>
                                  </p:childTnLst>
                                </p:cTn>
                              </p:par>
                            </p:childTnLst>
                          </p:cTn>
                        </p:par>
                        <p:par>
                          <p:cTn id="33" fill="hold">
                            <p:stCondLst>
                              <p:cond delay="3000"/>
                            </p:stCondLst>
                            <p:childTnLst>
                              <p:par>
                                <p:cTn id="34" presetID="12" presetClass="entr" presetSubtype="8"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p:tgtEl>
                                          <p:spTgt spid="37"/>
                                        </p:tgtEl>
                                        <p:attrNameLst>
                                          <p:attrName>ppt_x</p:attrName>
                                        </p:attrNameLst>
                                      </p:cBhvr>
                                      <p:tavLst>
                                        <p:tav tm="0">
                                          <p:val>
                                            <p:strVal val="#ppt_x-#ppt_w*1.125000"/>
                                          </p:val>
                                        </p:tav>
                                        <p:tav tm="100000">
                                          <p:val>
                                            <p:strVal val="#ppt_x"/>
                                          </p:val>
                                        </p:tav>
                                      </p:tavLst>
                                    </p:anim>
                                    <p:animEffect transition="in" filter="wipe(right)">
                                      <p:cBhvr>
                                        <p:cTn id="37" dur="500"/>
                                        <p:tgtEl>
                                          <p:spTgt spid="37"/>
                                        </p:tgtEl>
                                      </p:cBhvr>
                                    </p:animEffect>
                                  </p:childTnLst>
                                </p:cTn>
                              </p:par>
                              <p:par>
                                <p:cTn id="38" presetID="12" presetClass="entr" presetSubtype="2"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500"/>
                                        <p:tgtEl>
                                          <p:spTgt spid="50"/>
                                        </p:tgtEl>
                                        <p:attrNameLst>
                                          <p:attrName>ppt_x</p:attrName>
                                        </p:attrNameLst>
                                      </p:cBhvr>
                                      <p:tavLst>
                                        <p:tav tm="0">
                                          <p:val>
                                            <p:strVal val="#ppt_x+#ppt_w*1.125000"/>
                                          </p:val>
                                        </p:tav>
                                        <p:tav tm="100000">
                                          <p:val>
                                            <p:strVal val="#ppt_x"/>
                                          </p:val>
                                        </p:tav>
                                      </p:tavLst>
                                    </p:anim>
                                    <p:animEffect transition="in" filter="wipe(left)">
                                      <p:cBhvr>
                                        <p:cTn id="41" dur="500"/>
                                        <p:tgtEl>
                                          <p:spTgt spid="50"/>
                                        </p:tgtEl>
                                      </p:cBhvr>
                                    </p:animEffect>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750"/>
                                        <p:tgtEl>
                                          <p:spTgt spid="43"/>
                                        </p:tgtEl>
                                      </p:cBhvr>
                                    </p:animEffect>
                                    <p:anim calcmode="lin" valueType="num">
                                      <p:cBhvr>
                                        <p:cTn id="46" dur="750" fill="hold"/>
                                        <p:tgtEl>
                                          <p:spTgt spid="43"/>
                                        </p:tgtEl>
                                        <p:attrNameLst>
                                          <p:attrName>ppt_x</p:attrName>
                                        </p:attrNameLst>
                                      </p:cBhvr>
                                      <p:tavLst>
                                        <p:tav tm="0">
                                          <p:val>
                                            <p:strVal val="#ppt_x"/>
                                          </p:val>
                                        </p:tav>
                                        <p:tav tm="100000">
                                          <p:val>
                                            <p:strVal val="#ppt_x"/>
                                          </p:val>
                                        </p:tav>
                                      </p:tavLst>
                                    </p:anim>
                                    <p:anim calcmode="lin" valueType="num">
                                      <p:cBhvr>
                                        <p:cTn id="47" dur="75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16" presetClass="entr" presetSubtype="21" fill="hold"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barn(inVertical)">
                                      <p:cBhvr>
                                        <p:cTn id="51" dur="500"/>
                                        <p:tgtEl>
                                          <p:spTgt spid="44"/>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up)">
                                      <p:cBhvr>
                                        <p:cTn id="55" dur="750"/>
                                        <p:tgtEl>
                                          <p:spTgt spid="41"/>
                                        </p:tgtEl>
                                      </p:cBhvr>
                                    </p:animEffect>
                                  </p:childTnLst>
                                </p:cTn>
                              </p:par>
                            </p:childTnLst>
                          </p:cTn>
                        </p:par>
                        <p:par>
                          <p:cTn id="56" fill="hold">
                            <p:stCondLst>
                              <p:cond delay="6000"/>
                            </p:stCondLst>
                            <p:childTnLst>
                              <p:par>
                                <p:cTn id="57" presetID="12" presetClass="entr" presetSubtype="8"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p:tgtEl>
                                          <p:spTgt spid="38"/>
                                        </p:tgtEl>
                                        <p:attrNameLst>
                                          <p:attrName>ppt_x</p:attrName>
                                        </p:attrNameLst>
                                      </p:cBhvr>
                                      <p:tavLst>
                                        <p:tav tm="0">
                                          <p:val>
                                            <p:strVal val="#ppt_x-#ppt_w*1.125000"/>
                                          </p:val>
                                        </p:tav>
                                        <p:tav tm="100000">
                                          <p:val>
                                            <p:strVal val="#ppt_x"/>
                                          </p:val>
                                        </p:tav>
                                      </p:tavLst>
                                    </p:anim>
                                    <p:animEffect transition="in" filter="wipe(right)">
                                      <p:cBhvr>
                                        <p:cTn id="60" dur="500"/>
                                        <p:tgtEl>
                                          <p:spTgt spid="38"/>
                                        </p:tgtEl>
                                      </p:cBhvr>
                                    </p:animEffect>
                                  </p:childTnLst>
                                </p:cTn>
                              </p:par>
                              <p:par>
                                <p:cTn id="61" presetID="12" presetClass="entr" presetSubtype="2" fill="hold"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p:tgtEl>
                                          <p:spTgt spid="51"/>
                                        </p:tgtEl>
                                        <p:attrNameLst>
                                          <p:attrName>ppt_x</p:attrName>
                                        </p:attrNameLst>
                                      </p:cBhvr>
                                      <p:tavLst>
                                        <p:tav tm="0">
                                          <p:val>
                                            <p:strVal val="#ppt_x+#ppt_w*1.125000"/>
                                          </p:val>
                                        </p:tav>
                                        <p:tav tm="100000">
                                          <p:val>
                                            <p:strVal val="#ppt_x"/>
                                          </p:val>
                                        </p:tav>
                                      </p:tavLst>
                                    </p:anim>
                                    <p:animEffect transition="in" filter="wipe(left)">
                                      <p:cBhvr>
                                        <p:cTn id="64" dur="500"/>
                                        <p:tgtEl>
                                          <p:spTgt spid="51"/>
                                        </p:tgtEl>
                                      </p:cBhvr>
                                    </p:animEffect>
                                  </p:childTnLst>
                                </p:cTn>
                              </p:par>
                            </p:childTnLst>
                          </p:cTn>
                        </p:par>
                        <p:par>
                          <p:cTn id="65" fill="hold">
                            <p:stCondLst>
                              <p:cond delay="6500"/>
                            </p:stCondLst>
                            <p:childTnLst>
                              <p:par>
                                <p:cTn id="66" presetID="42" presetClass="entr" presetSubtype="0"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750"/>
                                        <p:tgtEl>
                                          <p:spTgt spid="48"/>
                                        </p:tgtEl>
                                      </p:cBhvr>
                                    </p:animEffect>
                                    <p:anim calcmode="lin" valueType="num">
                                      <p:cBhvr>
                                        <p:cTn id="69" dur="750" fill="hold"/>
                                        <p:tgtEl>
                                          <p:spTgt spid="48"/>
                                        </p:tgtEl>
                                        <p:attrNameLst>
                                          <p:attrName>ppt_x</p:attrName>
                                        </p:attrNameLst>
                                      </p:cBhvr>
                                      <p:tavLst>
                                        <p:tav tm="0">
                                          <p:val>
                                            <p:strVal val="#ppt_x"/>
                                          </p:val>
                                        </p:tav>
                                        <p:tav tm="100000">
                                          <p:val>
                                            <p:strVal val="#ppt_x"/>
                                          </p:val>
                                        </p:tav>
                                      </p:tavLst>
                                    </p:anim>
                                    <p:anim calcmode="lin" valueType="num">
                                      <p:cBhvr>
                                        <p:cTn id="70" dur="750" fill="hold"/>
                                        <p:tgtEl>
                                          <p:spTgt spid="48"/>
                                        </p:tgtEl>
                                        <p:attrNameLst>
                                          <p:attrName>ppt_y</p:attrName>
                                        </p:attrNameLst>
                                      </p:cBhvr>
                                      <p:tavLst>
                                        <p:tav tm="0">
                                          <p:val>
                                            <p:strVal val="#ppt_y+.1"/>
                                          </p:val>
                                        </p:tav>
                                        <p:tav tm="100000">
                                          <p:val>
                                            <p:strVal val="#ppt_y"/>
                                          </p:val>
                                        </p:tav>
                                      </p:tavLst>
                                    </p:anim>
                                  </p:childTnLst>
                                </p:cTn>
                              </p:par>
                            </p:childTnLst>
                          </p:cTn>
                        </p:par>
                        <p:par>
                          <p:cTn id="71" fill="hold">
                            <p:stCondLst>
                              <p:cond delay="7500"/>
                            </p:stCondLst>
                            <p:childTnLst>
                              <p:par>
                                <p:cTn id="72" presetID="16" presetClass="entr" presetSubtype="21" fill="hold"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barn(inVertical)">
                                      <p:cBhvr>
                                        <p:cTn id="74" dur="500"/>
                                        <p:tgtEl>
                                          <p:spTgt spid="49"/>
                                        </p:tgtEl>
                                      </p:cBhvr>
                                    </p:animEffect>
                                  </p:childTnLst>
                                </p:cTn>
                              </p:par>
                            </p:childTnLst>
                          </p:cTn>
                        </p:par>
                        <p:par>
                          <p:cTn id="75" fill="hold">
                            <p:stCondLst>
                              <p:cond delay="8000"/>
                            </p:stCondLst>
                            <p:childTnLst>
                              <p:par>
                                <p:cTn id="76" presetID="22" presetClass="entr" presetSubtype="1"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up)">
                                      <p:cBhvr>
                                        <p:cTn id="78"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5" grpId="0"/>
      <p:bldP spid="36" grpId="0"/>
      <p:bldP spid="41" grpId="0"/>
      <p:bldP spid="43" grpId="0"/>
      <p:bldP spid="47"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840565" y="2266752"/>
            <a:ext cx="5149244" cy="1177245"/>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pPr algn="r"/>
            <a:r>
              <a:rPr lang="zh-CN" altLang="en-US" sz="7200" dirty="0">
                <a:solidFill>
                  <a:srgbClr val="0A5688"/>
                </a:solidFill>
                <a:latin typeface="+mn-lt"/>
                <a:ea typeface="+mn-ea"/>
                <a:cs typeface="+mn-ea"/>
                <a:sym typeface="+mn-lt"/>
              </a:rPr>
              <a:t>流感预防</a:t>
            </a:r>
          </a:p>
        </p:txBody>
      </p:sp>
      <p:sp>
        <p:nvSpPr>
          <p:cNvPr id="57" name="矩形 56"/>
          <p:cNvSpPr/>
          <p:nvPr/>
        </p:nvSpPr>
        <p:spPr>
          <a:xfrm>
            <a:off x="3896912" y="3368583"/>
            <a:ext cx="5092897" cy="623248"/>
          </a:xfrm>
          <a:prstGeom prst="rect">
            <a:avLst/>
          </a:prstGeom>
        </p:spPr>
        <p:txBody>
          <a:bodyPr wrap="square" lIns="68580" tIns="34290" rIns="68580" bIns="34290">
            <a:spAutoFit/>
          </a:bodyPr>
          <a:lstStyle/>
          <a:p>
            <a:pPr algn="r"/>
            <a:r>
              <a:rPr lang="en-US" altLang="zh-CN" sz="3600" dirty="0">
                <a:solidFill>
                  <a:schemeClr val="bg1">
                    <a:lumMod val="75000"/>
                  </a:schemeClr>
                </a:solidFill>
                <a:cs typeface="+mn-ea"/>
                <a:sym typeface="+mn-lt"/>
              </a:rPr>
              <a:t>FIU  PROFILE</a:t>
            </a:r>
            <a:endParaRPr lang="zh-CN" altLang="en-US" sz="3600" dirty="0">
              <a:solidFill>
                <a:srgbClr val="0A5688"/>
              </a:solidFill>
              <a:cs typeface="+mn-ea"/>
              <a:sym typeface="+mn-lt"/>
            </a:endParaRPr>
          </a:p>
        </p:txBody>
      </p:sp>
      <p:grpSp>
        <p:nvGrpSpPr>
          <p:cNvPr id="3" name="组合 2"/>
          <p:cNvGrpSpPr/>
          <p:nvPr/>
        </p:nvGrpSpPr>
        <p:grpSpPr>
          <a:xfrm>
            <a:off x="6471711" y="1366504"/>
            <a:ext cx="2518098" cy="900246"/>
            <a:chOff x="7092551" y="1567025"/>
            <a:chExt cx="2518098" cy="900246"/>
          </a:xfrm>
        </p:grpSpPr>
        <p:sp>
          <p:nvSpPr>
            <p:cNvPr id="32" name="圆角矩形 31"/>
            <p:cNvSpPr/>
            <p:nvPr/>
          </p:nvSpPr>
          <p:spPr>
            <a:xfrm>
              <a:off x="7092551" y="1648675"/>
              <a:ext cx="2518098" cy="72922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r"/>
              <a:endParaRPr lang="zh-CN" altLang="en-US" sz="1500">
                <a:solidFill>
                  <a:schemeClr val="bg1"/>
                </a:solidFill>
                <a:cs typeface="+mn-ea"/>
                <a:sym typeface="+mn-lt"/>
              </a:endParaRPr>
            </a:p>
          </p:txBody>
        </p:sp>
        <p:sp>
          <p:nvSpPr>
            <p:cNvPr id="34" name="矩形 33"/>
            <p:cNvSpPr/>
            <p:nvPr/>
          </p:nvSpPr>
          <p:spPr>
            <a:xfrm>
              <a:off x="7164256" y="1567025"/>
              <a:ext cx="2252861" cy="900246"/>
            </a:xfrm>
            <a:prstGeom prst="rect">
              <a:avLst/>
            </a:prstGeom>
            <a:noFill/>
          </p:spPr>
          <p:txBody>
            <a:bodyPr vert="horz" wrap="none" lIns="68580" tIns="34290" rIns="68580" bIns="34290" rtlCol="0">
              <a:spAutoFit/>
            </a:bodyPr>
            <a:lstStyle/>
            <a:p>
              <a:pPr algn="r"/>
              <a:r>
                <a:rPr lang="en-US" altLang="zh-CN" sz="5400" dirty="0">
                  <a:solidFill>
                    <a:schemeClr val="bg1"/>
                  </a:solidFill>
                  <a:cs typeface="+mn-ea"/>
                  <a:sym typeface="+mn-lt"/>
                </a:rPr>
                <a:t>PART</a:t>
              </a:r>
              <a:endParaRPr lang="zh-CN" altLang="en-US" sz="5400" dirty="0">
                <a:solidFill>
                  <a:schemeClr val="bg1"/>
                </a:solidFill>
                <a:cs typeface="+mn-ea"/>
                <a:sym typeface="+mn-lt"/>
              </a:endParaRPr>
            </a:p>
          </p:txBody>
        </p:sp>
      </p:grpSp>
      <p:sp>
        <p:nvSpPr>
          <p:cNvPr id="36" name="矩形 35"/>
          <p:cNvSpPr/>
          <p:nvPr/>
        </p:nvSpPr>
        <p:spPr>
          <a:xfrm>
            <a:off x="9188477" y="1366504"/>
            <a:ext cx="3564117" cy="2839239"/>
          </a:xfrm>
          <a:prstGeom prst="rect">
            <a:avLst/>
          </a:prstGeom>
          <a:noFill/>
        </p:spPr>
        <p:txBody>
          <a:bodyPr vert="horz" wrap="none" lIns="68580" tIns="34290" rIns="68580" bIns="34290" rtlCol="0">
            <a:spAutoFit/>
          </a:bodyPr>
          <a:lstStyle/>
          <a:p>
            <a:r>
              <a:rPr lang="en-US" altLang="zh-CN"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rPr>
              <a:t>03</a:t>
            </a:r>
            <a:endParaRPr lang="zh-CN" altLang="en-US"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endParaRPr>
          </a:p>
        </p:txBody>
      </p:sp>
      <p:pic>
        <p:nvPicPr>
          <p:cNvPr id="27" name="图片 26">
            <a:extLst>
              <a:ext uri="{FF2B5EF4-FFF2-40B4-BE49-F238E27FC236}">
                <a16:creationId xmlns="" xmlns:a16="http://schemas.microsoft.com/office/drawing/2014/main" id="{01E896F4-FE42-455C-A333-AE39F0791A4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6260" y="384416"/>
            <a:ext cx="5806551" cy="5806551"/>
          </a:xfrm>
          <a:prstGeom prst="rect">
            <a:avLst/>
          </a:prstGeom>
          <a:effectLst>
            <a:outerShdw blurRad="63500" sx="102000" sy="102000" algn="ctr" rotWithShape="0">
              <a:prstClr val="black">
                <a:alpha val="20000"/>
              </a:prstClr>
            </a:outerShdw>
          </a:effectLst>
        </p:spPr>
      </p:pic>
    </p:spTree>
    <p:extLst>
      <p:ext uri="{BB962C8B-B14F-4D97-AF65-F5344CB8AC3E}">
        <p14:creationId xmlns:p14="http://schemas.microsoft.com/office/powerpoint/2010/main" val="630272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750" fill="hold"/>
                                        <p:tgtEl>
                                          <p:spTgt spid="36"/>
                                        </p:tgtEl>
                                        <p:attrNameLst>
                                          <p:attrName>ppt_w</p:attrName>
                                        </p:attrNameLst>
                                      </p:cBhvr>
                                      <p:tavLst>
                                        <p:tav tm="0">
                                          <p:val>
                                            <p:strVal val="#ppt_w+.3"/>
                                          </p:val>
                                        </p:tav>
                                        <p:tav tm="100000">
                                          <p:val>
                                            <p:strVal val="#ppt_w"/>
                                          </p:val>
                                        </p:tav>
                                      </p:tavLst>
                                    </p:anim>
                                    <p:anim calcmode="lin" valueType="num">
                                      <p:cBhvr>
                                        <p:cTn id="14" dur="750" fill="hold"/>
                                        <p:tgtEl>
                                          <p:spTgt spid="36"/>
                                        </p:tgtEl>
                                        <p:attrNameLst>
                                          <p:attrName>ppt_h</p:attrName>
                                        </p:attrNameLst>
                                      </p:cBhvr>
                                      <p:tavLst>
                                        <p:tav tm="0">
                                          <p:val>
                                            <p:strVal val="#ppt_h"/>
                                          </p:val>
                                        </p:tav>
                                        <p:tav tm="100000">
                                          <p:val>
                                            <p:strVal val="#ppt_h"/>
                                          </p:val>
                                        </p:tav>
                                      </p:tavLst>
                                    </p:anim>
                                    <p:animEffect transition="in" filter="fade">
                                      <p:cBhvr>
                                        <p:cTn id="15" dur="750"/>
                                        <p:tgtEl>
                                          <p:spTgt spid="36"/>
                                        </p:tgtEl>
                                      </p:cBhvr>
                                    </p:animEffect>
                                  </p:childTnLst>
                                </p:cTn>
                              </p:par>
                            </p:childTnLst>
                          </p:cTn>
                        </p:par>
                        <p:par>
                          <p:cTn id="16" fill="hold">
                            <p:stCondLst>
                              <p:cond delay="17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16" presetClass="entr" presetSubtype="21" fill="hold" grpId="0" nodeType="withEffect">
                                  <p:stCondLst>
                                    <p:cond delay="250"/>
                                  </p:stCondLst>
                                  <p:childTnLst>
                                    <p:set>
                                      <p:cBhvr>
                                        <p:cTn id="23" dur="1" fill="hold">
                                          <p:stCondLst>
                                            <p:cond delay="0"/>
                                          </p:stCondLst>
                                        </p:cTn>
                                        <p:tgtEl>
                                          <p:spTgt spid="57"/>
                                        </p:tgtEl>
                                        <p:attrNameLst>
                                          <p:attrName>style.visibility</p:attrName>
                                        </p:attrNameLst>
                                      </p:cBhvr>
                                      <p:to>
                                        <p:strVal val="visible"/>
                                      </p:to>
                                    </p:set>
                                    <p:animEffect transition="in" filter="barn(inVertical)">
                                      <p:cBhvr>
                                        <p:cTn id="24" dur="750"/>
                                        <p:tgtEl>
                                          <p:spTgt spid="5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7"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61" name="TextBox 17"/>
          <p:cNvSpPr txBox="1"/>
          <p:nvPr/>
        </p:nvSpPr>
        <p:spPr>
          <a:xfrm>
            <a:off x="7727853" y="5237920"/>
            <a:ext cx="3581825" cy="712952"/>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latin typeface="+mn-lt"/>
                <a:ea typeface="+mn-ea"/>
                <a:cs typeface="+mn-ea"/>
                <a:sym typeface="+mn-lt"/>
              </a:rPr>
              <a:t>早发现，早报告，早隔离，早治疗 呼吸道隔离1周或至主要症状消失 </a:t>
            </a:r>
          </a:p>
        </p:txBody>
      </p:sp>
      <p:sp>
        <p:nvSpPr>
          <p:cNvPr id="62" name="TextBox 18"/>
          <p:cNvSpPr txBox="1"/>
          <p:nvPr/>
        </p:nvSpPr>
        <p:spPr>
          <a:xfrm>
            <a:off x="683946" y="1489021"/>
            <a:ext cx="5971517" cy="1666803"/>
          </a:xfrm>
          <a:prstGeom prst="rect">
            <a:avLst/>
          </a:prstGeom>
          <a:noFill/>
        </p:spPr>
        <p:txBody>
          <a:bodyPr wrap="square" rtlCol="0">
            <a:spAutoFit/>
          </a:bodyPr>
          <a:lstStyle/>
          <a:p>
            <a:pPr algn="ctr">
              <a:lnSpc>
                <a:spcPct val="130000"/>
              </a:lnSpc>
              <a:buFontTx/>
              <a:buNone/>
            </a:pPr>
            <a:r>
              <a:rPr lang="zh-CN" altLang="en-US" sz="1600" dirty="0">
                <a:solidFill>
                  <a:schemeClr val="tx1">
                    <a:lumMod val="65000"/>
                    <a:lumOff val="35000"/>
                  </a:schemeClr>
                </a:solidFill>
                <a:cs typeface="+mn-ea"/>
                <a:sym typeface="+mn-lt"/>
              </a:rPr>
              <a:t>1. 流行期间，避免集会或集体娱乐活动，老幼病残易感者少去公共场所，注意通风，必要时对公共场所消毒 </a:t>
            </a:r>
          </a:p>
          <a:p>
            <a:pPr algn="ctr">
              <a:lnSpc>
                <a:spcPct val="130000"/>
              </a:lnSpc>
              <a:buFontTx/>
              <a:buNone/>
            </a:pPr>
            <a:r>
              <a:rPr lang="zh-CN" altLang="en-US" sz="1600" dirty="0">
                <a:solidFill>
                  <a:schemeClr val="tx1">
                    <a:lumMod val="65000"/>
                    <a:lumOff val="35000"/>
                  </a:schemeClr>
                </a:solidFill>
                <a:cs typeface="+mn-ea"/>
                <a:sym typeface="+mn-lt"/>
              </a:rPr>
              <a:t>2. 医护人员戴口罩、洗手、交叉感染 </a:t>
            </a:r>
          </a:p>
          <a:p>
            <a:pPr algn="ctr">
              <a:lnSpc>
                <a:spcPct val="130000"/>
              </a:lnSpc>
              <a:buFontTx/>
              <a:buNone/>
            </a:pPr>
            <a:r>
              <a:rPr lang="zh-CN" altLang="en-US" sz="1600" dirty="0">
                <a:solidFill>
                  <a:schemeClr val="tx1">
                    <a:lumMod val="65000"/>
                    <a:lumOff val="35000"/>
                  </a:schemeClr>
                </a:solidFill>
                <a:cs typeface="+mn-ea"/>
                <a:sym typeface="+mn-lt"/>
              </a:rPr>
              <a:t>3. 患者用具及分泌物要彻底消毒  </a:t>
            </a:r>
          </a:p>
          <a:p>
            <a:pPr algn="ctr">
              <a:lnSpc>
                <a:spcPct val="130000"/>
              </a:lnSpc>
            </a:pPr>
            <a:endParaRPr lang="zh-CN" altLang="en-US" sz="1600" dirty="0">
              <a:solidFill>
                <a:schemeClr val="tx1">
                  <a:lumMod val="65000"/>
                  <a:lumOff val="35000"/>
                </a:schemeClr>
              </a:solidFill>
              <a:cs typeface="+mn-ea"/>
              <a:sym typeface="+mn-lt"/>
            </a:endParaRPr>
          </a:p>
        </p:txBody>
      </p:sp>
      <p:sp>
        <p:nvSpPr>
          <p:cNvPr id="63" name="矩形 62"/>
          <p:cNvSpPr/>
          <p:nvPr/>
        </p:nvSpPr>
        <p:spPr>
          <a:xfrm>
            <a:off x="3133865" y="1074810"/>
            <a:ext cx="1723550" cy="400110"/>
          </a:xfrm>
          <a:prstGeom prst="rect">
            <a:avLst/>
          </a:prstGeom>
        </p:spPr>
        <p:txBody>
          <a:bodyPr wrap="none">
            <a:spAutoFit/>
          </a:bodyPr>
          <a:lstStyle/>
          <a:p>
            <a:r>
              <a:rPr lang="zh-CN" altLang="en-US" sz="2000" b="1" dirty="0">
                <a:solidFill>
                  <a:srgbClr val="FF4F4F"/>
                </a:solidFill>
                <a:cs typeface="+mn-ea"/>
                <a:sym typeface="+mn-lt"/>
              </a:rPr>
              <a:t>切断传播途径</a:t>
            </a:r>
          </a:p>
        </p:txBody>
      </p:sp>
      <p:sp>
        <p:nvSpPr>
          <p:cNvPr id="64" name="TextBox 20"/>
          <p:cNvSpPr txBox="1"/>
          <p:nvPr/>
        </p:nvSpPr>
        <p:spPr>
          <a:xfrm>
            <a:off x="7727853" y="1474920"/>
            <a:ext cx="3780201"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疫苗接种是预防的基本措施，我国目前使用全病毒灭活疫苗、裂解疫苗、亚单位疫苗</a:t>
            </a:r>
          </a:p>
        </p:txBody>
      </p:sp>
      <p:sp>
        <p:nvSpPr>
          <p:cNvPr id="65" name="矩形 64"/>
          <p:cNvSpPr/>
          <p:nvPr/>
        </p:nvSpPr>
        <p:spPr>
          <a:xfrm>
            <a:off x="7727854" y="1060709"/>
            <a:ext cx="3544654" cy="400110"/>
          </a:xfrm>
          <a:prstGeom prst="rect">
            <a:avLst/>
          </a:prstGeom>
        </p:spPr>
        <p:txBody>
          <a:bodyPr wrap="square">
            <a:spAutoFit/>
          </a:bodyPr>
          <a:lstStyle/>
          <a:p>
            <a:r>
              <a:rPr lang="zh-CN" altLang="en-US" sz="2000" b="1" dirty="0">
                <a:solidFill>
                  <a:srgbClr val="FF4F4F"/>
                </a:solidFill>
                <a:cs typeface="+mn-ea"/>
                <a:sym typeface="+mn-lt"/>
              </a:rPr>
              <a:t>保护易感人群</a:t>
            </a:r>
          </a:p>
        </p:txBody>
      </p:sp>
      <p:sp>
        <p:nvSpPr>
          <p:cNvPr id="66" name="TextBox 22"/>
          <p:cNvSpPr txBox="1"/>
          <p:nvPr/>
        </p:nvSpPr>
        <p:spPr>
          <a:xfrm>
            <a:off x="7727853" y="3194039"/>
            <a:ext cx="3535364" cy="1372683"/>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用于易感人群可能感染而未发病者，金刚烷胺</a:t>
            </a:r>
            <a:r>
              <a:rPr lang="en-US" altLang="zh-CN" sz="1600" dirty="0">
                <a:solidFill>
                  <a:schemeClr val="tx1">
                    <a:lumMod val="65000"/>
                    <a:lumOff val="35000"/>
                  </a:schemeClr>
                </a:solidFill>
                <a:cs typeface="+mn-ea"/>
                <a:sym typeface="+mn-lt"/>
              </a:rPr>
              <a:t>100mg/</a:t>
            </a:r>
            <a:r>
              <a:rPr lang="zh-CN" altLang="en-US" sz="1600" dirty="0">
                <a:solidFill>
                  <a:schemeClr val="tx1">
                    <a:lumMod val="65000"/>
                    <a:lumOff val="35000"/>
                  </a:schemeClr>
                </a:solidFill>
                <a:cs typeface="+mn-ea"/>
                <a:sym typeface="+mn-lt"/>
              </a:rPr>
              <a:t>口服，</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次</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日，</a:t>
            </a:r>
            <a:r>
              <a:rPr lang="en-US" altLang="zh-CN" sz="1600" dirty="0">
                <a:solidFill>
                  <a:schemeClr val="tx1">
                    <a:lumMod val="65000"/>
                    <a:lumOff val="35000"/>
                  </a:schemeClr>
                </a:solidFill>
                <a:cs typeface="+mn-ea"/>
                <a:sym typeface="+mn-lt"/>
              </a:rPr>
              <a:t>10-14</a:t>
            </a:r>
            <a:r>
              <a:rPr lang="zh-CN" altLang="en-US" sz="1600" dirty="0">
                <a:solidFill>
                  <a:schemeClr val="tx1">
                    <a:lumMod val="65000"/>
                    <a:lumOff val="35000"/>
                  </a:schemeClr>
                </a:solidFill>
                <a:cs typeface="+mn-ea"/>
                <a:sym typeface="+mn-lt"/>
              </a:rPr>
              <a:t>天；仅对甲型流感有一定预防作用，对乙型流感无效</a:t>
            </a:r>
          </a:p>
        </p:txBody>
      </p:sp>
      <p:sp>
        <p:nvSpPr>
          <p:cNvPr id="67" name="矩形 66"/>
          <p:cNvSpPr/>
          <p:nvPr/>
        </p:nvSpPr>
        <p:spPr>
          <a:xfrm>
            <a:off x="7727853" y="2779828"/>
            <a:ext cx="1210588" cy="400110"/>
          </a:xfrm>
          <a:prstGeom prst="rect">
            <a:avLst/>
          </a:prstGeom>
        </p:spPr>
        <p:txBody>
          <a:bodyPr wrap="none">
            <a:spAutoFit/>
          </a:bodyPr>
          <a:lstStyle/>
          <a:p>
            <a:r>
              <a:rPr lang="zh-CN" altLang="en-US" sz="2000" b="1" dirty="0">
                <a:solidFill>
                  <a:srgbClr val="0A5688"/>
                </a:solidFill>
                <a:cs typeface="+mn-ea"/>
                <a:sym typeface="+mn-lt"/>
              </a:rPr>
              <a:t>药物预防</a:t>
            </a:r>
          </a:p>
        </p:txBody>
      </p:sp>
      <p:sp>
        <p:nvSpPr>
          <p:cNvPr id="68" name="矩形 67"/>
          <p:cNvSpPr/>
          <p:nvPr/>
        </p:nvSpPr>
        <p:spPr>
          <a:xfrm>
            <a:off x="7727853" y="4816972"/>
            <a:ext cx="1467068" cy="400110"/>
          </a:xfrm>
          <a:prstGeom prst="rect">
            <a:avLst/>
          </a:prstGeom>
        </p:spPr>
        <p:txBody>
          <a:bodyPr wrap="none">
            <a:spAutoFit/>
          </a:bodyPr>
          <a:lstStyle/>
          <a:p>
            <a:r>
              <a:rPr lang="zh-CN" altLang="en-US" sz="2000" b="1" dirty="0">
                <a:solidFill>
                  <a:srgbClr val="0A5688"/>
                </a:solidFill>
                <a:cs typeface="+mn-ea"/>
                <a:sym typeface="+mn-lt"/>
              </a:rPr>
              <a:t>管理传染源</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50003" y="1620117"/>
            <a:ext cx="5237883" cy="5237883"/>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par>
                          <p:cTn id="15" fill="hold">
                            <p:stCondLst>
                              <p:cond delay="1200"/>
                            </p:stCondLst>
                            <p:childTnLst>
                              <p:par>
                                <p:cTn id="16" presetID="22" presetClass="entr" presetSubtype="1" fill="hold" grpId="0"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wipe(up)">
                                      <p:cBhvr>
                                        <p:cTn id="18" dur="500"/>
                                        <p:tgtEl>
                                          <p:spTgt spid="61"/>
                                        </p:tgtEl>
                                      </p:cBhvr>
                                    </p:animEffect>
                                  </p:childTnLst>
                                </p:cTn>
                              </p:par>
                            </p:childTnLst>
                          </p:cTn>
                        </p:par>
                        <p:par>
                          <p:cTn id="19" fill="hold">
                            <p:stCondLst>
                              <p:cond delay="170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childTnLst>
                          </p:cTn>
                        </p:par>
                        <p:par>
                          <p:cTn id="25" fill="hold">
                            <p:stCondLst>
                              <p:cond delay="2450"/>
                            </p:stCondLst>
                            <p:childTnLst>
                              <p:par>
                                <p:cTn id="26" presetID="22" presetClass="entr" presetSubtype="1" fill="hold" grpId="0" nodeType="after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wipe(up)">
                                      <p:cBhvr>
                                        <p:cTn id="28" dur="750"/>
                                        <p:tgtEl>
                                          <p:spTgt spid="64"/>
                                        </p:tgtEl>
                                      </p:cBhvr>
                                    </p:animEffect>
                                  </p:childTnLst>
                                </p:cTn>
                              </p:par>
                            </p:childTnLst>
                          </p:cTn>
                        </p:par>
                        <p:par>
                          <p:cTn id="29" fill="hold">
                            <p:stCondLst>
                              <p:cond delay="320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3950"/>
                            </p:stCondLst>
                            <p:childTnLst>
                              <p:par>
                                <p:cTn id="36" presetID="22" presetClass="entr" presetSubtype="1"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wipe(up)">
                                      <p:cBhvr>
                                        <p:cTn id="38" dur="1250"/>
                                        <p:tgtEl>
                                          <p:spTgt spid="62"/>
                                        </p:tgtEl>
                                      </p:cBhvr>
                                    </p:animEffect>
                                  </p:childTnLst>
                                </p:cTn>
                              </p:par>
                            </p:childTnLst>
                          </p:cTn>
                        </p:par>
                        <p:par>
                          <p:cTn id="39" fill="hold">
                            <p:stCondLst>
                              <p:cond delay="52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67"/>
                                        </p:tgtEl>
                                        <p:attrNameLst>
                                          <p:attrName>style.visibility</p:attrName>
                                        </p:attrNameLst>
                                      </p:cBhvr>
                                      <p:to>
                                        <p:strVal val="visible"/>
                                      </p:to>
                                    </p:set>
                                    <p:anim calcmode="lin" valueType="num">
                                      <p:cBhvr>
                                        <p:cTn id="42" dur="500" fill="hold"/>
                                        <p:tgtEl>
                                          <p:spTgt spid="67"/>
                                        </p:tgtEl>
                                        <p:attrNameLst>
                                          <p:attrName>ppt_w</p:attrName>
                                        </p:attrNameLst>
                                      </p:cBhvr>
                                      <p:tavLst>
                                        <p:tav tm="0">
                                          <p:val>
                                            <p:fltVal val="0"/>
                                          </p:val>
                                        </p:tav>
                                        <p:tav tm="100000">
                                          <p:val>
                                            <p:strVal val="#ppt_w"/>
                                          </p:val>
                                        </p:tav>
                                      </p:tavLst>
                                    </p:anim>
                                    <p:anim calcmode="lin" valueType="num">
                                      <p:cBhvr>
                                        <p:cTn id="43" dur="500" fill="hold"/>
                                        <p:tgtEl>
                                          <p:spTgt spid="67"/>
                                        </p:tgtEl>
                                        <p:attrNameLst>
                                          <p:attrName>ppt_h</p:attrName>
                                        </p:attrNameLst>
                                      </p:cBhvr>
                                      <p:tavLst>
                                        <p:tav tm="0">
                                          <p:val>
                                            <p:fltVal val="0"/>
                                          </p:val>
                                        </p:tav>
                                        <p:tav tm="100000">
                                          <p:val>
                                            <p:strVal val="#ppt_h"/>
                                          </p:val>
                                        </p:tav>
                                      </p:tavLst>
                                    </p:anim>
                                    <p:animEffect transition="in" filter="fade">
                                      <p:cBhvr>
                                        <p:cTn id="44" dur="500"/>
                                        <p:tgtEl>
                                          <p:spTgt spid="67"/>
                                        </p:tgtEl>
                                      </p:cBhvr>
                                    </p:animEffect>
                                  </p:childTnLst>
                                </p:cTn>
                              </p:par>
                            </p:childTnLst>
                          </p:cTn>
                        </p:par>
                        <p:par>
                          <p:cTn id="45" fill="hold">
                            <p:stCondLst>
                              <p:cond delay="5850"/>
                            </p:stCondLst>
                            <p:childTnLst>
                              <p:par>
                                <p:cTn id="46" presetID="22" presetClass="entr" presetSubtype="1"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wipe(up)">
                                      <p:cBhvr>
                                        <p:cTn id="48"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P spid="67" grpId="0"/>
      <p:bldP spid="6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3" name="TextBox 12"/>
          <p:cNvSpPr txBox="1"/>
          <p:nvPr/>
        </p:nvSpPr>
        <p:spPr>
          <a:xfrm>
            <a:off x="6234156" y="2701231"/>
            <a:ext cx="2429730" cy="2492990"/>
          </a:xfrm>
          <a:prstGeom prst="rect">
            <a:avLst/>
          </a:prstGeom>
          <a:noFill/>
        </p:spPr>
        <p:txBody>
          <a:bodyPr wrap="square" rtlCol="0">
            <a:spAutoFit/>
          </a:bodyPr>
          <a:lstStyle/>
          <a:p>
            <a:pPr marL="228600" indent="-228600" algn="just">
              <a:lnSpc>
                <a:spcPct val="130000"/>
              </a:lnSpc>
              <a:buFont typeface="+mj-ea"/>
              <a:buAutoNum type="circleNumDbPlain"/>
            </a:pPr>
            <a:r>
              <a:rPr lang="zh-CN" altLang="en-US" sz="1200" dirty="0">
                <a:solidFill>
                  <a:schemeClr val="tx1">
                    <a:lumMod val="65000"/>
                    <a:lumOff val="35000"/>
                  </a:schemeClr>
                </a:solidFill>
                <a:cs typeface="+mn-ea"/>
                <a:sym typeface="+mn-lt"/>
              </a:rPr>
              <a:t>保持良好的个人及环境卫生。 </a:t>
            </a:r>
          </a:p>
          <a:p>
            <a:pPr marL="228600" indent="-228600" algn="just">
              <a:lnSpc>
                <a:spcPct val="130000"/>
              </a:lnSpc>
              <a:buFont typeface="+mj-ea"/>
              <a:buAutoNum type="circleNumDbPlain"/>
            </a:pPr>
            <a:r>
              <a:rPr lang="zh-CN" altLang="en-US" sz="1200" dirty="0">
                <a:solidFill>
                  <a:schemeClr val="tx1">
                    <a:lumMod val="65000"/>
                    <a:lumOff val="35000"/>
                  </a:schemeClr>
                </a:solidFill>
                <a:cs typeface="+mn-ea"/>
                <a:sym typeface="+mn-lt"/>
              </a:rPr>
              <a:t>勤洗手，使用肥皂或洗手液并用流动水洗手，不用污浊的毛巾擦手。 </a:t>
            </a:r>
          </a:p>
          <a:p>
            <a:pPr marL="228600" indent="-228600" algn="just">
              <a:lnSpc>
                <a:spcPct val="130000"/>
              </a:lnSpc>
              <a:buFont typeface="+mj-ea"/>
              <a:buAutoNum type="circleNumDbPlain"/>
            </a:pPr>
            <a:r>
              <a:rPr lang="zh-CN" altLang="en-US" sz="1200" dirty="0">
                <a:solidFill>
                  <a:schemeClr val="tx1">
                    <a:lumMod val="65000"/>
                    <a:lumOff val="35000"/>
                  </a:schemeClr>
                </a:solidFill>
                <a:cs typeface="+mn-ea"/>
                <a:sym typeface="+mn-lt"/>
              </a:rPr>
              <a:t>双手接触呼吸道分泌物后（如打喷嚏后）应立即洗手。 </a:t>
            </a:r>
          </a:p>
          <a:p>
            <a:pPr marL="228600" indent="-228600" algn="just">
              <a:lnSpc>
                <a:spcPct val="130000"/>
              </a:lnSpc>
              <a:buFont typeface="+mj-ea"/>
              <a:buAutoNum type="circleNumDbPlain"/>
            </a:pPr>
            <a:r>
              <a:rPr lang="zh-CN" altLang="en-US" sz="1200" dirty="0">
                <a:solidFill>
                  <a:schemeClr val="tx1">
                    <a:lumMod val="65000"/>
                    <a:lumOff val="35000"/>
                  </a:schemeClr>
                </a:solidFill>
                <a:cs typeface="+mn-ea"/>
                <a:sym typeface="+mn-lt"/>
              </a:rPr>
              <a:t>喷嚏或咳嗽时应用手帕或纸巾掩住口鼻。 </a:t>
            </a:r>
          </a:p>
          <a:p>
            <a:pPr marL="228600" indent="-228600" algn="just">
              <a:lnSpc>
                <a:spcPct val="130000"/>
              </a:lnSpc>
              <a:buFont typeface="+mj-ea"/>
              <a:buAutoNum type="circleNumDbPlain"/>
            </a:pPr>
            <a:r>
              <a:rPr lang="zh-CN" altLang="en-US" sz="1200" dirty="0">
                <a:solidFill>
                  <a:schemeClr val="tx1">
                    <a:lumMod val="65000"/>
                    <a:lumOff val="35000"/>
                  </a:schemeClr>
                </a:solidFill>
                <a:cs typeface="+mn-ea"/>
                <a:sym typeface="+mn-lt"/>
              </a:rPr>
              <a:t>流感患者在家或外出时应戴上口罩，以免传染他人。 </a:t>
            </a:r>
          </a:p>
        </p:txBody>
      </p:sp>
      <p:sp>
        <p:nvSpPr>
          <p:cNvPr id="28" name="TextBox 13"/>
          <p:cNvSpPr txBox="1"/>
          <p:nvPr/>
        </p:nvSpPr>
        <p:spPr>
          <a:xfrm>
            <a:off x="9224854" y="2701231"/>
            <a:ext cx="2343381" cy="1772793"/>
          </a:xfrm>
          <a:prstGeom prst="rect">
            <a:avLst/>
          </a:prstGeom>
          <a:noFill/>
        </p:spPr>
        <p:txBody>
          <a:bodyPr wrap="square" rtlCol="0">
            <a:spAutoFit/>
          </a:bodyPr>
          <a:lstStyle>
            <a:defPPr>
              <a:defRPr lang="zh-CN"/>
            </a:defPPr>
            <a:lvl1pPr marL="228600" indent="-228600" algn="just">
              <a:lnSpc>
                <a:spcPct val="130000"/>
              </a:lnSpc>
              <a:buFont typeface="+mj-ea"/>
              <a:buAutoNum type="circleNumDbPlain"/>
              <a:defRPr sz="1200">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latin typeface="+mn-lt"/>
                <a:ea typeface="+mn-ea"/>
                <a:cs typeface="+mn-ea"/>
                <a:sym typeface="+mn-lt"/>
              </a:rPr>
              <a:t>均衡饮食、适量运动、充足休息，避免过度疲劳。</a:t>
            </a:r>
          </a:p>
          <a:p>
            <a:r>
              <a:rPr lang="zh-CN" altLang="en-US" dirty="0">
                <a:solidFill>
                  <a:schemeClr val="tx1">
                    <a:lumMod val="65000"/>
                    <a:lumOff val="35000"/>
                  </a:schemeClr>
                </a:solidFill>
                <a:latin typeface="+mn-lt"/>
                <a:ea typeface="+mn-ea"/>
                <a:cs typeface="+mn-ea"/>
                <a:sym typeface="+mn-lt"/>
              </a:rPr>
              <a:t>保持室内空气流通。 </a:t>
            </a:r>
          </a:p>
          <a:p>
            <a:r>
              <a:rPr lang="zh-CN" altLang="en-US" dirty="0">
                <a:solidFill>
                  <a:schemeClr val="tx1">
                    <a:lumMod val="65000"/>
                    <a:lumOff val="35000"/>
                  </a:schemeClr>
                </a:solidFill>
                <a:latin typeface="+mn-lt"/>
                <a:ea typeface="+mn-ea"/>
                <a:cs typeface="+mn-ea"/>
                <a:sym typeface="+mn-lt"/>
              </a:rPr>
              <a:t>尽量不到人多拥挤、空气污浊的场所。 </a:t>
            </a:r>
          </a:p>
          <a:p>
            <a:r>
              <a:rPr lang="zh-CN" altLang="en-US" dirty="0">
                <a:solidFill>
                  <a:schemeClr val="tx1">
                    <a:lumMod val="65000"/>
                    <a:lumOff val="35000"/>
                  </a:schemeClr>
                </a:solidFill>
                <a:latin typeface="+mn-lt"/>
                <a:ea typeface="+mn-ea"/>
                <a:cs typeface="+mn-ea"/>
                <a:sym typeface="+mn-lt"/>
              </a:rPr>
              <a:t>在流感流行季节前可接种流感疫苗。</a:t>
            </a:r>
          </a:p>
        </p:txBody>
      </p:sp>
      <p:sp>
        <p:nvSpPr>
          <p:cNvPr id="48" name="矩形 47"/>
          <p:cNvSpPr/>
          <p:nvPr/>
        </p:nvSpPr>
        <p:spPr>
          <a:xfrm>
            <a:off x="6684197" y="1981039"/>
            <a:ext cx="1723549" cy="400110"/>
          </a:xfrm>
          <a:prstGeom prst="rect">
            <a:avLst/>
          </a:prstGeom>
        </p:spPr>
        <p:txBody>
          <a:bodyPr wrap="none">
            <a:spAutoFit/>
          </a:bodyPr>
          <a:lstStyle/>
          <a:p>
            <a:pPr algn="r"/>
            <a:r>
              <a:rPr lang="zh-CN" altLang="en-US" sz="2000" b="1" dirty="0">
                <a:solidFill>
                  <a:srgbClr val="FF4F4F"/>
                </a:solidFill>
                <a:cs typeface="+mn-ea"/>
                <a:sym typeface="+mn-lt"/>
              </a:rPr>
              <a:t>主要预防措施</a:t>
            </a:r>
          </a:p>
        </p:txBody>
      </p:sp>
      <p:sp>
        <p:nvSpPr>
          <p:cNvPr id="49" name="矩形 48"/>
          <p:cNvSpPr/>
          <p:nvPr/>
        </p:nvSpPr>
        <p:spPr>
          <a:xfrm>
            <a:off x="9406529" y="1981039"/>
            <a:ext cx="1980029" cy="400110"/>
          </a:xfrm>
          <a:prstGeom prst="rect">
            <a:avLst/>
          </a:prstGeom>
        </p:spPr>
        <p:txBody>
          <a:bodyPr wrap="none">
            <a:spAutoFit/>
          </a:bodyPr>
          <a:lstStyle/>
          <a:p>
            <a:pPr algn="ctr"/>
            <a:r>
              <a:rPr lang="zh-CN" altLang="en-US" sz="2000" b="1" dirty="0">
                <a:solidFill>
                  <a:srgbClr val="0A5688"/>
                </a:solidFill>
                <a:cs typeface="+mn-ea"/>
                <a:sym typeface="+mn-lt"/>
              </a:rPr>
              <a:t>增强个人抵抗力</a:t>
            </a:r>
          </a:p>
        </p:txBody>
      </p:sp>
      <p:pic>
        <p:nvPicPr>
          <p:cNvPr id="46" name="图片 45"/>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7810" y="1022290"/>
            <a:ext cx="5626022" cy="562602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ppt_w</p:attrName>
                                        </p:attrNameLst>
                                      </p:cBhvr>
                                      <p:tavLst>
                                        <p:tav tm="0" fmla="#ppt_w*sin(2.5*pi*$)">
                                          <p:val>
                                            <p:fltVal val="0"/>
                                          </p:val>
                                        </p:tav>
                                        <p:tav tm="100000">
                                          <p:val>
                                            <p:fltVal val="1"/>
                                          </p:val>
                                        </p:tav>
                                      </p:tavLst>
                                    </p:anim>
                                    <p:anim calcmode="lin" valueType="num">
                                      <p:cBhvr>
                                        <p:cTn id="9" dur="750" fill="hold"/>
                                        <p:tgtEl>
                                          <p:spTgt spid="46"/>
                                        </p:tgtEl>
                                        <p:attrNameLst>
                                          <p:attrName>ppt_h</p:attrName>
                                        </p:attrNameLst>
                                      </p:cBhvr>
                                      <p:tavLst>
                                        <p:tav tm="0">
                                          <p:val>
                                            <p:strVal val="#ppt_h"/>
                                          </p:val>
                                        </p:tav>
                                        <p:tav tm="100000">
                                          <p:val>
                                            <p:strVal val="#ppt_h"/>
                                          </p:val>
                                        </p:tav>
                                      </p:tavLst>
                                    </p:anim>
                                  </p:childTnLst>
                                </p:cTn>
                              </p:par>
                            </p:childTnLst>
                          </p:cTn>
                        </p:par>
                        <p:par>
                          <p:cTn id="10" fill="hold">
                            <p:stCondLst>
                              <p:cond delay="7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1500"/>
                                        <p:tgtEl>
                                          <p:spTgt spid="23"/>
                                        </p:tgtEl>
                                      </p:cBhvr>
                                    </p:animEffect>
                                  </p:childTnLst>
                                </p:cTn>
                              </p:par>
                            </p:childTnLst>
                          </p:cTn>
                        </p:par>
                        <p:par>
                          <p:cTn id="20" fill="hold">
                            <p:stCondLst>
                              <p:cond delay="300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fltVal val="0"/>
                                          </p:val>
                                        </p:tav>
                                        <p:tav tm="100000">
                                          <p:val>
                                            <p:strVal val="#ppt_w"/>
                                          </p:val>
                                        </p:tav>
                                      </p:tavLst>
                                    </p:anim>
                                    <p:anim calcmode="lin" valueType="num">
                                      <p:cBhvr>
                                        <p:cTn id="24" dur="500" fill="hold"/>
                                        <p:tgtEl>
                                          <p:spTgt spid="49"/>
                                        </p:tgtEl>
                                        <p:attrNameLst>
                                          <p:attrName>ppt_h</p:attrName>
                                        </p:attrNameLst>
                                      </p:cBhvr>
                                      <p:tavLst>
                                        <p:tav tm="0">
                                          <p:val>
                                            <p:fltVal val="0"/>
                                          </p:val>
                                        </p:tav>
                                        <p:tav tm="100000">
                                          <p:val>
                                            <p:strVal val="#ppt_h"/>
                                          </p:val>
                                        </p:tav>
                                      </p:tavLst>
                                    </p:anim>
                                    <p:animEffect transition="in" filter="fade">
                                      <p:cBhvr>
                                        <p:cTn id="25" dur="500"/>
                                        <p:tgtEl>
                                          <p:spTgt spid="49"/>
                                        </p:tgtEl>
                                      </p:cBhvr>
                                    </p:animEffect>
                                  </p:childTnLst>
                                </p:cTn>
                              </p:par>
                            </p:childTnLst>
                          </p:cTn>
                        </p:par>
                        <p:par>
                          <p:cTn id="26" fill="hold">
                            <p:stCondLst>
                              <p:cond delay="3800"/>
                            </p:stCondLst>
                            <p:childTnLst>
                              <p:par>
                                <p:cTn id="27" presetID="22" presetClass="entr" presetSubtype="1"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up)">
                                      <p:cBhvr>
                                        <p:cTn id="29"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840565" y="2266752"/>
            <a:ext cx="5149244" cy="1177245"/>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pPr algn="r"/>
            <a:r>
              <a:rPr lang="zh-CN" altLang="en-US" sz="7200" dirty="0">
                <a:solidFill>
                  <a:srgbClr val="0A5688"/>
                </a:solidFill>
                <a:latin typeface="+mn-lt"/>
                <a:ea typeface="+mn-ea"/>
                <a:cs typeface="+mn-ea"/>
                <a:sym typeface="+mn-lt"/>
              </a:rPr>
              <a:t>流感疫苗</a:t>
            </a:r>
          </a:p>
        </p:txBody>
      </p:sp>
      <p:sp>
        <p:nvSpPr>
          <p:cNvPr id="57" name="矩形 56"/>
          <p:cNvSpPr/>
          <p:nvPr/>
        </p:nvSpPr>
        <p:spPr>
          <a:xfrm>
            <a:off x="3896912" y="3368583"/>
            <a:ext cx="5092897" cy="623248"/>
          </a:xfrm>
          <a:prstGeom prst="rect">
            <a:avLst/>
          </a:prstGeom>
        </p:spPr>
        <p:txBody>
          <a:bodyPr wrap="square" lIns="68580" tIns="34290" rIns="68580" bIns="34290">
            <a:spAutoFit/>
          </a:bodyPr>
          <a:lstStyle/>
          <a:p>
            <a:pPr algn="r"/>
            <a:r>
              <a:rPr lang="en-US" altLang="zh-CN" sz="3600" dirty="0">
                <a:solidFill>
                  <a:schemeClr val="bg1">
                    <a:lumMod val="75000"/>
                  </a:schemeClr>
                </a:solidFill>
                <a:cs typeface="+mn-ea"/>
                <a:sym typeface="+mn-lt"/>
              </a:rPr>
              <a:t>FIU  PROFILE</a:t>
            </a:r>
            <a:endParaRPr lang="zh-CN" altLang="en-US" sz="3600" dirty="0">
              <a:solidFill>
                <a:srgbClr val="0A5688"/>
              </a:solidFill>
              <a:cs typeface="+mn-ea"/>
              <a:sym typeface="+mn-lt"/>
            </a:endParaRPr>
          </a:p>
        </p:txBody>
      </p:sp>
      <p:grpSp>
        <p:nvGrpSpPr>
          <p:cNvPr id="3" name="组合 2"/>
          <p:cNvGrpSpPr/>
          <p:nvPr/>
        </p:nvGrpSpPr>
        <p:grpSpPr>
          <a:xfrm>
            <a:off x="6471711" y="1366504"/>
            <a:ext cx="2518098" cy="900246"/>
            <a:chOff x="7092551" y="1567025"/>
            <a:chExt cx="2518098" cy="900246"/>
          </a:xfrm>
        </p:grpSpPr>
        <p:sp>
          <p:nvSpPr>
            <p:cNvPr id="32" name="圆角矩形 31"/>
            <p:cNvSpPr/>
            <p:nvPr/>
          </p:nvSpPr>
          <p:spPr>
            <a:xfrm>
              <a:off x="7092551" y="1648675"/>
              <a:ext cx="2518098" cy="72922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r"/>
              <a:endParaRPr lang="zh-CN" altLang="en-US" sz="1500">
                <a:solidFill>
                  <a:schemeClr val="bg1"/>
                </a:solidFill>
                <a:cs typeface="+mn-ea"/>
                <a:sym typeface="+mn-lt"/>
              </a:endParaRPr>
            </a:p>
          </p:txBody>
        </p:sp>
        <p:sp>
          <p:nvSpPr>
            <p:cNvPr id="34" name="矩形 33"/>
            <p:cNvSpPr/>
            <p:nvPr/>
          </p:nvSpPr>
          <p:spPr>
            <a:xfrm>
              <a:off x="7164256" y="1567025"/>
              <a:ext cx="2252861" cy="900246"/>
            </a:xfrm>
            <a:prstGeom prst="rect">
              <a:avLst/>
            </a:prstGeom>
            <a:noFill/>
          </p:spPr>
          <p:txBody>
            <a:bodyPr vert="horz" wrap="none" lIns="68580" tIns="34290" rIns="68580" bIns="34290" rtlCol="0">
              <a:spAutoFit/>
            </a:bodyPr>
            <a:lstStyle/>
            <a:p>
              <a:pPr algn="r"/>
              <a:r>
                <a:rPr lang="en-US" altLang="zh-CN" sz="5400" dirty="0">
                  <a:solidFill>
                    <a:schemeClr val="bg1"/>
                  </a:solidFill>
                  <a:cs typeface="+mn-ea"/>
                  <a:sym typeface="+mn-lt"/>
                </a:rPr>
                <a:t>PART</a:t>
              </a:r>
              <a:endParaRPr lang="zh-CN" altLang="en-US" sz="5400" dirty="0">
                <a:solidFill>
                  <a:schemeClr val="bg1"/>
                </a:solidFill>
                <a:cs typeface="+mn-ea"/>
                <a:sym typeface="+mn-lt"/>
              </a:endParaRPr>
            </a:p>
          </p:txBody>
        </p:sp>
      </p:grpSp>
      <p:sp>
        <p:nvSpPr>
          <p:cNvPr id="36" name="矩形 35"/>
          <p:cNvSpPr/>
          <p:nvPr/>
        </p:nvSpPr>
        <p:spPr>
          <a:xfrm>
            <a:off x="9188477" y="1366504"/>
            <a:ext cx="3647473" cy="2839239"/>
          </a:xfrm>
          <a:prstGeom prst="rect">
            <a:avLst/>
          </a:prstGeom>
          <a:noFill/>
        </p:spPr>
        <p:txBody>
          <a:bodyPr vert="horz" wrap="none" lIns="68580" tIns="34290" rIns="68580" bIns="34290" rtlCol="0">
            <a:spAutoFit/>
          </a:bodyPr>
          <a:lstStyle/>
          <a:p>
            <a:r>
              <a:rPr lang="en-US" altLang="zh-CN"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rPr>
              <a:t>04</a:t>
            </a:r>
            <a:endParaRPr lang="zh-CN" altLang="en-US"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endParaRPr>
          </a:p>
        </p:txBody>
      </p:sp>
      <p:pic>
        <p:nvPicPr>
          <p:cNvPr id="27" name="图片 26">
            <a:extLst>
              <a:ext uri="{FF2B5EF4-FFF2-40B4-BE49-F238E27FC236}">
                <a16:creationId xmlns="" xmlns:a16="http://schemas.microsoft.com/office/drawing/2014/main" id="{01E896F4-FE42-455C-A333-AE39F0791A4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6260" y="384416"/>
            <a:ext cx="5806551" cy="5806551"/>
          </a:xfrm>
          <a:prstGeom prst="rect">
            <a:avLst/>
          </a:prstGeom>
          <a:effectLst>
            <a:outerShdw blurRad="63500" sx="102000" sy="102000" algn="ctr" rotWithShape="0">
              <a:prstClr val="black">
                <a:alpha val="20000"/>
              </a:prstClr>
            </a:outerShdw>
          </a:effectLst>
        </p:spPr>
      </p:pic>
    </p:spTree>
    <p:extLst>
      <p:ext uri="{BB962C8B-B14F-4D97-AF65-F5344CB8AC3E}">
        <p14:creationId xmlns:p14="http://schemas.microsoft.com/office/powerpoint/2010/main" val="1014231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750" fill="hold"/>
                                        <p:tgtEl>
                                          <p:spTgt spid="36"/>
                                        </p:tgtEl>
                                        <p:attrNameLst>
                                          <p:attrName>ppt_w</p:attrName>
                                        </p:attrNameLst>
                                      </p:cBhvr>
                                      <p:tavLst>
                                        <p:tav tm="0">
                                          <p:val>
                                            <p:strVal val="#ppt_w+.3"/>
                                          </p:val>
                                        </p:tav>
                                        <p:tav tm="100000">
                                          <p:val>
                                            <p:strVal val="#ppt_w"/>
                                          </p:val>
                                        </p:tav>
                                      </p:tavLst>
                                    </p:anim>
                                    <p:anim calcmode="lin" valueType="num">
                                      <p:cBhvr>
                                        <p:cTn id="14" dur="750" fill="hold"/>
                                        <p:tgtEl>
                                          <p:spTgt spid="36"/>
                                        </p:tgtEl>
                                        <p:attrNameLst>
                                          <p:attrName>ppt_h</p:attrName>
                                        </p:attrNameLst>
                                      </p:cBhvr>
                                      <p:tavLst>
                                        <p:tav tm="0">
                                          <p:val>
                                            <p:strVal val="#ppt_h"/>
                                          </p:val>
                                        </p:tav>
                                        <p:tav tm="100000">
                                          <p:val>
                                            <p:strVal val="#ppt_h"/>
                                          </p:val>
                                        </p:tav>
                                      </p:tavLst>
                                    </p:anim>
                                    <p:animEffect transition="in" filter="fade">
                                      <p:cBhvr>
                                        <p:cTn id="15" dur="750"/>
                                        <p:tgtEl>
                                          <p:spTgt spid="36"/>
                                        </p:tgtEl>
                                      </p:cBhvr>
                                    </p:animEffect>
                                  </p:childTnLst>
                                </p:cTn>
                              </p:par>
                            </p:childTnLst>
                          </p:cTn>
                        </p:par>
                        <p:par>
                          <p:cTn id="16" fill="hold">
                            <p:stCondLst>
                              <p:cond delay="17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16" presetClass="entr" presetSubtype="21" fill="hold" grpId="0" nodeType="withEffect">
                                  <p:stCondLst>
                                    <p:cond delay="250"/>
                                  </p:stCondLst>
                                  <p:childTnLst>
                                    <p:set>
                                      <p:cBhvr>
                                        <p:cTn id="23" dur="1" fill="hold">
                                          <p:stCondLst>
                                            <p:cond delay="0"/>
                                          </p:stCondLst>
                                        </p:cTn>
                                        <p:tgtEl>
                                          <p:spTgt spid="57"/>
                                        </p:tgtEl>
                                        <p:attrNameLst>
                                          <p:attrName>style.visibility</p:attrName>
                                        </p:attrNameLst>
                                      </p:cBhvr>
                                      <p:to>
                                        <p:strVal val="visible"/>
                                      </p:to>
                                    </p:set>
                                    <p:animEffect transition="in" filter="barn(inVertical)">
                                      <p:cBhvr>
                                        <p:cTn id="24" dur="750"/>
                                        <p:tgtEl>
                                          <p:spTgt spid="5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7"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835056" y="1200492"/>
            <a:ext cx="2980115" cy="561692"/>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r>
              <a:rPr lang="zh-CN" altLang="en-US" sz="3200" dirty="0">
                <a:ln w="19050">
                  <a:noFill/>
                </a:ln>
                <a:solidFill>
                  <a:srgbClr val="0A5688"/>
                </a:solidFill>
                <a:effectLst/>
                <a:latin typeface="+mn-lt"/>
                <a:ea typeface="+mn-ea"/>
                <a:cs typeface="+mn-ea"/>
                <a:sym typeface="+mn-lt"/>
              </a:rPr>
              <a:t>流感简介</a:t>
            </a:r>
          </a:p>
        </p:txBody>
      </p:sp>
      <p:sp>
        <p:nvSpPr>
          <p:cNvPr id="57" name="矩形 56"/>
          <p:cNvSpPr/>
          <p:nvPr/>
        </p:nvSpPr>
        <p:spPr>
          <a:xfrm>
            <a:off x="4846904" y="1658796"/>
            <a:ext cx="2593753" cy="315471"/>
          </a:xfrm>
          <a:prstGeom prst="rect">
            <a:avLst/>
          </a:prstGeom>
        </p:spPr>
        <p:txBody>
          <a:bodyPr wrap="square" lIns="68580" tIns="34290" rIns="68580" bIns="34290">
            <a:spAutoFit/>
          </a:bodyPr>
          <a:lstStyle/>
          <a:p>
            <a:r>
              <a:rPr lang="en-US" altLang="zh-CN" sz="1600" dirty="0">
                <a:solidFill>
                  <a:schemeClr val="bg1">
                    <a:lumMod val="75000"/>
                  </a:schemeClr>
                </a:solidFill>
                <a:cs typeface="+mn-ea"/>
                <a:sym typeface="+mn-lt"/>
              </a:rPr>
              <a:t>Flu profile</a:t>
            </a:r>
            <a:endParaRPr lang="zh-CN" altLang="en-US" sz="1600" dirty="0">
              <a:solidFill>
                <a:schemeClr val="bg1">
                  <a:lumMod val="75000"/>
                </a:schemeClr>
              </a:solidFill>
              <a:cs typeface="+mn-ea"/>
              <a:sym typeface="+mn-lt"/>
            </a:endParaRPr>
          </a:p>
        </p:txBody>
      </p:sp>
      <p:grpSp>
        <p:nvGrpSpPr>
          <p:cNvPr id="4" name="组合 3"/>
          <p:cNvGrpSpPr/>
          <p:nvPr/>
        </p:nvGrpSpPr>
        <p:grpSpPr>
          <a:xfrm>
            <a:off x="3087329" y="1278294"/>
            <a:ext cx="1540742" cy="684803"/>
            <a:chOff x="6096000" y="1518126"/>
            <a:chExt cx="1540742" cy="684803"/>
          </a:xfrm>
        </p:grpSpPr>
        <p:sp>
          <p:nvSpPr>
            <p:cNvPr id="32" name="圆角矩形 31"/>
            <p:cNvSpPr/>
            <p:nvPr/>
          </p:nvSpPr>
          <p:spPr>
            <a:xfrm>
              <a:off x="6096000" y="1553067"/>
              <a:ext cx="1540742" cy="59903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bg1"/>
                </a:solidFill>
                <a:cs typeface="+mn-ea"/>
                <a:sym typeface="+mn-lt"/>
              </a:endParaRPr>
            </a:p>
          </p:txBody>
        </p:sp>
        <p:sp>
          <p:nvSpPr>
            <p:cNvPr id="34" name="矩形 33"/>
            <p:cNvSpPr/>
            <p:nvPr/>
          </p:nvSpPr>
          <p:spPr>
            <a:xfrm>
              <a:off x="6500566" y="1518126"/>
              <a:ext cx="731612" cy="684803"/>
            </a:xfrm>
            <a:prstGeom prst="rect">
              <a:avLst/>
            </a:prstGeom>
            <a:noFill/>
          </p:spPr>
          <p:txBody>
            <a:bodyPr vert="horz" wrap="none" lIns="68580" tIns="34290" rIns="68580" bIns="34290" rtlCol="0">
              <a:spAutoFit/>
            </a:bodyPr>
            <a:lstStyle/>
            <a:p>
              <a:pPr algn="ctr"/>
              <a:r>
                <a:rPr lang="en-US" altLang="zh-CN" sz="4000" dirty="0">
                  <a:solidFill>
                    <a:schemeClr val="bg1"/>
                  </a:solidFill>
                  <a:cs typeface="+mn-ea"/>
                  <a:sym typeface="+mn-lt"/>
                </a:rPr>
                <a:t>01</a:t>
              </a:r>
              <a:endParaRPr lang="zh-CN" altLang="en-US" sz="4000" dirty="0">
                <a:solidFill>
                  <a:schemeClr val="bg1"/>
                </a:solidFill>
                <a:cs typeface="+mn-ea"/>
                <a:sym typeface="+mn-lt"/>
              </a:endParaRPr>
            </a:p>
          </p:txBody>
        </p:sp>
      </p:grpSp>
      <p:sp>
        <p:nvSpPr>
          <p:cNvPr id="28" name="文本框 27"/>
          <p:cNvSpPr txBox="1"/>
          <p:nvPr/>
        </p:nvSpPr>
        <p:spPr>
          <a:xfrm>
            <a:off x="4835056" y="2033900"/>
            <a:ext cx="2980115" cy="561692"/>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r>
              <a:rPr lang="zh-CN" altLang="en-US" sz="3200" dirty="0">
                <a:ln w="19050">
                  <a:noFill/>
                </a:ln>
                <a:solidFill>
                  <a:srgbClr val="0A5688"/>
                </a:solidFill>
                <a:effectLst/>
                <a:latin typeface="+mn-lt"/>
                <a:ea typeface="+mn-ea"/>
                <a:cs typeface="+mn-ea"/>
                <a:sym typeface="+mn-lt"/>
              </a:rPr>
              <a:t>临床表现</a:t>
            </a:r>
          </a:p>
        </p:txBody>
      </p:sp>
      <p:sp>
        <p:nvSpPr>
          <p:cNvPr id="29" name="矩形 28"/>
          <p:cNvSpPr/>
          <p:nvPr/>
        </p:nvSpPr>
        <p:spPr>
          <a:xfrm>
            <a:off x="4846904" y="2492204"/>
            <a:ext cx="3209300" cy="315471"/>
          </a:xfrm>
          <a:prstGeom prst="rect">
            <a:avLst/>
          </a:prstGeom>
        </p:spPr>
        <p:txBody>
          <a:bodyPr wrap="square" lIns="68580" tIns="34290" rIns="68580" bIns="34290">
            <a:spAutoFit/>
          </a:bodyPr>
          <a:lstStyle/>
          <a:p>
            <a:r>
              <a:rPr lang="en-US" altLang="zh-CN" sz="1600" dirty="0">
                <a:solidFill>
                  <a:schemeClr val="bg1">
                    <a:lumMod val="75000"/>
                  </a:schemeClr>
                </a:solidFill>
                <a:cs typeface="+mn-ea"/>
                <a:sym typeface="+mn-lt"/>
              </a:rPr>
              <a:t>Clinical manifestation</a:t>
            </a:r>
            <a:endParaRPr lang="zh-CN" altLang="en-US" sz="1600" dirty="0">
              <a:solidFill>
                <a:schemeClr val="bg1">
                  <a:lumMod val="75000"/>
                </a:schemeClr>
              </a:solidFill>
              <a:cs typeface="+mn-ea"/>
              <a:sym typeface="+mn-lt"/>
            </a:endParaRPr>
          </a:p>
        </p:txBody>
      </p:sp>
      <p:grpSp>
        <p:nvGrpSpPr>
          <p:cNvPr id="5" name="组合 4"/>
          <p:cNvGrpSpPr/>
          <p:nvPr/>
        </p:nvGrpSpPr>
        <p:grpSpPr>
          <a:xfrm>
            <a:off x="3087329" y="2111702"/>
            <a:ext cx="1540742" cy="684803"/>
            <a:chOff x="6096000" y="2351534"/>
            <a:chExt cx="1540742" cy="684803"/>
          </a:xfrm>
        </p:grpSpPr>
        <p:sp>
          <p:nvSpPr>
            <p:cNvPr id="31" name="圆角矩形 30"/>
            <p:cNvSpPr/>
            <p:nvPr/>
          </p:nvSpPr>
          <p:spPr>
            <a:xfrm>
              <a:off x="6096000" y="2386475"/>
              <a:ext cx="1540742" cy="599031"/>
            </a:xfrm>
            <a:prstGeom prst="roundRect">
              <a:avLst>
                <a:gd name="adj" fmla="val 50000"/>
              </a:avLst>
            </a:prstGeom>
            <a:solidFill>
              <a:srgbClr val="08AAFD"/>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bg1"/>
                </a:solidFill>
                <a:cs typeface="+mn-ea"/>
                <a:sym typeface="+mn-lt"/>
              </a:endParaRPr>
            </a:p>
          </p:txBody>
        </p:sp>
        <p:sp>
          <p:nvSpPr>
            <p:cNvPr id="33" name="矩形 32"/>
            <p:cNvSpPr/>
            <p:nvPr/>
          </p:nvSpPr>
          <p:spPr>
            <a:xfrm>
              <a:off x="6421217" y="2351534"/>
              <a:ext cx="890308" cy="684803"/>
            </a:xfrm>
            <a:prstGeom prst="rect">
              <a:avLst/>
            </a:prstGeom>
            <a:noFill/>
          </p:spPr>
          <p:txBody>
            <a:bodyPr vert="horz" wrap="none" lIns="68580" tIns="34290" rIns="68580" bIns="34290" rtlCol="0">
              <a:spAutoFit/>
            </a:bodyPr>
            <a:lstStyle/>
            <a:p>
              <a:pPr algn="ctr"/>
              <a:r>
                <a:rPr lang="en-US" altLang="zh-CN" sz="4000" dirty="0">
                  <a:solidFill>
                    <a:schemeClr val="bg1"/>
                  </a:solidFill>
                  <a:cs typeface="+mn-ea"/>
                  <a:sym typeface="+mn-lt"/>
                </a:rPr>
                <a:t>02</a:t>
              </a:r>
              <a:endParaRPr lang="zh-CN" altLang="en-US" sz="4000" dirty="0">
                <a:solidFill>
                  <a:schemeClr val="bg1"/>
                </a:solidFill>
                <a:cs typeface="+mn-ea"/>
                <a:sym typeface="+mn-lt"/>
              </a:endParaRPr>
            </a:p>
          </p:txBody>
        </p:sp>
      </p:grpSp>
      <p:sp>
        <p:nvSpPr>
          <p:cNvPr id="39" name="文本框 38"/>
          <p:cNvSpPr txBox="1"/>
          <p:nvPr/>
        </p:nvSpPr>
        <p:spPr>
          <a:xfrm>
            <a:off x="4835056" y="2867308"/>
            <a:ext cx="2980115" cy="561692"/>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r>
              <a:rPr lang="zh-CN" altLang="en-US" sz="3200" dirty="0">
                <a:ln w="19050">
                  <a:noFill/>
                </a:ln>
                <a:solidFill>
                  <a:srgbClr val="0A5688"/>
                </a:solidFill>
                <a:effectLst/>
                <a:latin typeface="+mn-lt"/>
                <a:ea typeface="+mn-ea"/>
                <a:cs typeface="+mn-ea"/>
                <a:sym typeface="+mn-lt"/>
              </a:rPr>
              <a:t>流感预防</a:t>
            </a:r>
          </a:p>
        </p:txBody>
      </p:sp>
      <p:sp>
        <p:nvSpPr>
          <p:cNvPr id="40" name="矩形 39"/>
          <p:cNvSpPr/>
          <p:nvPr/>
        </p:nvSpPr>
        <p:spPr>
          <a:xfrm>
            <a:off x="4846904" y="3325612"/>
            <a:ext cx="3209300" cy="315471"/>
          </a:xfrm>
          <a:prstGeom prst="rect">
            <a:avLst/>
          </a:prstGeom>
        </p:spPr>
        <p:txBody>
          <a:bodyPr wrap="square" lIns="68580" tIns="34290" rIns="68580" bIns="34290">
            <a:spAutoFit/>
          </a:bodyPr>
          <a:lstStyle/>
          <a:p>
            <a:r>
              <a:rPr lang="en-US" altLang="zh-CN" sz="1600" dirty="0">
                <a:solidFill>
                  <a:schemeClr val="bg1">
                    <a:lumMod val="75000"/>
                  </a:schemeClr>
                </a:solidFill>
                <a:cs typeface="+mn-ea"/>
                <a:sym typeface="+mn-lt"/>
              </a:rPr>
              <a:t>Influenza prevention</a:t>
            </a:r>
            <a:endParaRPr lang="zh-CN" altLang="en-US" sz="1600" dirty="0">
              <a:solidFill>
                <a:schemeClr val="bg1">
                  <a:lumMod val="75000"/>
                </a:schemeClr>
              </a:solidFill>
              <a:cs typeface="+mn-ea"/>
              <a:sym typeface="+mn-lt"/>
            </a:endParaRPr>
          </a:p>
        </p:txBody>
      </p:sp>
      <p:grpSp>
        <p:nvGrpSpPr>
          <p:cNvPr id="7" name="组合 6"/>
          <p:cNvGrpSpPr/>
          <p:nvPr/>
        </p:nvGrpSpPr>
        <p:grpSpPr>
          <a:xfrm>
            <a:off x="3087329" y="2945110"/>
            <a:ext cx="1540742" cy="684803"/>
            <a:chOff x="6096000" y="3184942"/>
            <a:chExt cx="1540742" cy="684803"/>
          </a:xfrm>
        </p:grpSpPr>
        <p:sp>
          <p:nvSpPr>
            <p:cNvPr id="41" name="圆角矩形 40"/>
            <p:cNvSpPr/>
            <p:nvPr/>
          </p:nvSpPr>
          <p:spPr>
            <a:xfrm>
              <a:off x="6096000" y="3219883"/>
              <a:ext cx="1540742" cy="59903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bg1"/>
                </a:solidFill>
                <a:cs typeface="+mn-ea"/>
                <a:sym typeface="+mn-lt"/>
              </a:endParaRPr>
            </a:p>
          </p:txBody>
        </p:sp>
        <p:sp>
          <p:nvSpPr>
            <p:cNvPr id="42" name="矩形 41"/>
            <p:cNvSpPr/>
            <p:nvPr/>
          </p:nvSpPr>
          <p:spPr>
            <a:xfrm>
              <a:off x="6417209" y="3184942"/>
              <a:ext cx="898324" cy="684803"/>
            </a:xfrm>
            <a:prstGeom prst="rect">
              <a:avLst/>
            </a:prstGeom>
            <a:noFill/>
          </p:spPr>
          <p:txBody>
            <a:bodyPr vert="horz" wrap="none" lIns="68580" tIns="34290" rIns="68580" bIns="34290" rtlCol="0">
              <a:spAutoFit/>
            </a:bodyPr>
            <a:lstStyle/>
            <a:p>
              <a:pPr algn="ctr"/>
              <a:r>
                <a:rPr lang="en-US" altLang="zh-CN" sz="4000" dirty="0">
                  <a:solidFill>
                    <a:schemeClr val="bg1"/>
                  </a:solidFill>
                  <a:cs typeface="+mn-ea"/>
                  <a:sym typeface="+mn-lt"/>
                </a:rPr>
                <a:t>03</a:t>
              </a:r>
              <a:endParaRPr lang="zh-CN" altLang="en-US" sz="4000" dirty="0">
                <a:solidFill>
                  <a:schemeClr val="bg1"/>
                </a:solidFill>
                <a:cs typeface="+mn-ea"/>
                <a:sym typeface="+mn-lt"/>
              </a:endParaRPr>
            </a:p>
          </p:txBody>
        </p:sp>
      </p:grpSp>
      <p:sp>
        <p:nvSpPr>
          <p:cNvPr id="47" name="文本框 46"/>
          <p:cNvSpPr txBox="1"/>
          <p:nvPr/>
        </p:nvSpPr>
        <p:spPr>
          <a:xfrm>
            <a:off x="4835056" y="3700716"/>
            <a:ext cx="2980115" cy="561692"/>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r>
              <a:rPr lang="zh-CN" altLang="en-US" sz="3200" dirty="0">
                <a:ln w="19050">
                  <a:noFill/>
                </a:ln>
                <a:solidFill>
                  <a:srgbClr val="0A5688"/>
                </a:solidFill>
                <a:effectLst/>
                <a:latin typeface="+mn-lt"/>
                <a:ea typeface="+mn-ea"/>
                <a:cs typeface="+mn-ea"/>
                <a:sym typeface="+mn-lt"/>
              </a:rPr>
              <a:t>流感疫苗</a:t>
            </a:r>
          </a:p>
        </p:txBody>
      </p:sp>
      <p:sp>
        <p:nvSpPr>
          <p:cNvPr id="52" name="矩形 51"/>
          <p:cNvSpPr/>
          <p:nvPr/>
        </p:nvSpPr>
        <p:spPr>
          <a:xfrm>
            <a:off x="4846904" y="4159020"/>
            <a:ext cx="2593753" cy="315471"/>
          </a:xfrm>
          <a:prstGeom prst="rect">
            <a:avLst/>
          </a:prstGeom>
        </p:spPr>
        <p:txBody>
          <a:bodyPr wrap="square" lIns="68580" tIns="34290" rIns="68580" bIns="34290">
            <a:spAutoFit/>
          </a:bodyPr>
          <a:lstStyle/>
          <a:p>
            <a:r>
              <a:rPr lang="en-US" altLang="zh-CN" sz="1600" dirty="0">
                <a:solidFill>
                  <a:schemeClr val="bg1">
                    <a:lumMod val="75000"/>
                  </a:schemeClr>
                </a:solidFill>
                <a:cs typeface="+mn-ea"/>
                <a:sym typeface="+mn-lt"/>
              </a:rPr>
              <a:t>influenza vaccine</a:t>
            </a:r>
            <a:endParaRPr lang="zh-CN" altLang="en-US" sz="1600" dirty="0">
              <a:solidFill>
                <a:schemeClr val="bg1">
                  <a:lumMod val="75000"/>
                </a:schemeClr>
              </a:solidFill>
              <a:cs typeface="+mn-ea"/>
              <a:sym typeface="+mn-lt"/>
            </a:endParaRPr>
          </a:p>
        </p:txBody>
      </p:sp>
      <p:grpSp>
        <p:nvGrpSpPr>
          <p:cNvPr id="9" name="组合 8"/>
          <p:cNvGrpSpPr/>
          <p:nvPr/>
        </p:nvGrpSpPr>
        <p:grpSpPr>
          <a:xfrm>
            <a:off x="3087329" y="3778518"/>
            <a:ext cx="1540742" cy="684803"/>
            <a:chOff x="6096000" y="4018350"/>
            <a:chExt cx="1540742" cy="684803"/>
          </a:xfrm>
        </p:grpSpPr>
        <p:sp>
          <p:nvSpPr>
            <p:cNvPr id="53" name="圆角矩形 52"/>
            <p:cNvSpPr/>
            <p:nvPr/>
          </p:nvSpPr>
          <p:spPr>
            <a:xfrm>
              <a:off x="6096000" y="4053291"/>
              <a:ext cx="1540742" cy="599031"/>
            </a:xfrm>
            <a:prstGeom prst="roundRect">
              <a:avLst>
                <a:gd name="adj" fmla="val 50000"/>
              </a:avLst>
            </a:prstGeom>
            <a:solidFill>
              <a:srgbClr val="08AAFD"/>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bg1"/>
                </a:solidFill>
                <a:cs typeface="+mn-ea"/>
                <a:sym typeface="+mn-lt"/>
              </a:endParaRPr>
            </a:p>
          </p:txBody>
        </p:sp>
        <p:sp>
          <p:nvSpPr>
            <p:cNvPr id="54" name="矩形 53"/>
            <p:cNvSpPr/>
            <p:nvPr/>
          </p:nvSpPr>
          <p:spPr>
            <a:xfrm>
              <a:off x="6407592" y="4018350"/>
              <a:ext cx="917560" cy="684803"/>
            </a:xfrm>
            <a:prstGeom prst="rect">
              <a:avLst/>
            </a:prstGeom>
            <a:noFill/>
          </p:spPr>
          <p:txBody>
            <a:bodyPr vert="horz" wrap="none" lIns="68580" tIns="34290" rIns="68580" bIns="34290" rtlCol="0">
              <a:spAutoFit/>
            </a:bodyPr>
            <a:lstStyle/>
            <a:p>
              <a:pPr algn="ctr"/>
              <a:r>
                <a:rPr lang="en-US" altLang="zh-CN" sz="4000" dirty="0">
                  <a:solidFill>
                    <a:schemeClr val="bg1"/>
                  </a:solidFill>
                  <a:cs typeface="+mn-ea"/>
                  <a:sym typeface="+mn-lt"/>
                </a:rPr>
                <a:t>04</a:t>
              </a:r>
              <a:endParaRPr lang="zh-CN" altLang="en-US" sz="4000" dirty="0">
                <a:solidFill>
                  <a:schemeClr val="bg1"/>
                </a:solidFill>
                <a:cs typeface="+mn-ea"/>
                <a:sym typeface="+mn-lt"/>
              </a:endParaRPr>
            </a:p>
          </p:txBody>
        </p:sp>
      </p:grpSp>
      <p:sp>
        <p:nvSpPr>
          <p:cNvPr id="56" name="文本框 55"/>
          <p:cNvSpPr txBox="1"/>
          <p:nvPr/>
        </p:nvSpPr>
        <p:spPr>
          <a:xfrm>
            <a:off x="4835056" y="4534123"/>
            <a:ext cx="2980115" cy="561692"/>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r>
              <a:rPr lang="zh-CN" altLang="en-US" sz="3200" dirty="0">
                <a:ln w="19050">
                  <a:noFill/>
                </a:ln>
                <a:solidFill>
                  <a:srgbClr val="0A5688"/>
                </a:solidFill>
                <a:effectLst/>
                <a:latin typeface="+mn-lt"/>
                <a:ea typeface="+mn-ea"/>
                <a:cs typeface="+mn-ea"/>
                <a:sym typeface="+mn-lt"/>
              </a:rPr>
              <a:t>流感饮食</a:t>
            </a:r>
          </a:p>
        </p:txBody>
      </p:sp>
      <p:sp>
        <p:nvSpPr>
          <p:cNvPr id="58" name="矩形 57"/>
          <p:cNvSpPr/>
          <p:nvPr/>
        </p:nvSpPr>
        <p:spPr>
          <a:xfrm>
            <a:off x="4846904" y="4992427"/>
            <a:ext cx="2593753" cy="315471"/>
          </a:xfrm>
          <a:prstGeom prst="rect">
            <a:avLst/>
          </a:prstGeom>
        </p:spPr>
        <p:txBody>
          <a:bodyPr wrap="square" lIns="68580" tIns="34290" rIns="68580" bIns="34290">
            <a:spAutoFit/>
          </a:bodyPr>
          <a:lstStyle/>
          <a:p>
            <a:r>
              <a:rPr lang="en-US" altLang="zh-CN" sz="1600" dirty="0">
                <a:solidFill>
                  <a:schemeClr val="bg1">
                    <a:lumMod val="75000"/>
                  </a:schemeClr>
                </a:solidFill>
                <a:cs typeface="+mn-ea"/>
                <a:sym typeface="+mn-lt"/>
              </a:rPr>
              <a:t>Influenza diet</a:t>
            </a:r>
            <a:endParaRPr lang="zh-CN" altLang="en-US" sz="1600" dirty="0">
              <a:solidFill>
                <a:schemeClr val="bg1">
                  <a:lumMod val="75000"/>
                </a:schemeClr>
              </a:solidFill>
              <a:cs typeface="+mn-ea"/>
              <a:sym typeface="+mn-lt"/>
            </a:endParaRPr>
          </a:p>
        </p:txBody>
      </p:sp>
      <p:grpSp>
        <p:nvGrpSpPr>
          <p:cNvPr id="10" name="组合 9"/>
          <p:cNvGrpSpPr/>
          <p:nvPr/>
        </p:nvGrpSpPr>
        <p:grpSpPr>
          <a:xfrm>
            <a:off x="3087329" y="4611925"/>
            <a:ext cx="1540742" cy="684803"/>
            <a:chOff x="6096000" y="4851757"/>
            <a:chExt cx="1540742" cy="684803"/>
          </a:xfrm>
        </p:grpSpPr>
        <p:sp>
          <p:nvSpPr>
            <p:cNvPr id="59" name="圆角矩形 58"/>
            <p:cNvSpPr/>
            <p:nvPr/>
          </p:nvSpPr>
          <p:spPr>
            <a:xfrm>
              <a:off x="6096000" y="4886698"/>
              <a:ext cx="1540742" cy="59903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bg1"/>
                </a:solidFill>
                <a:cs typeface="+mn-ea"/>
                <a:sym typeface="+mn-lt"/>
              </a:endParaRPr>
            </a:p>
          </p:txBody>
        </p:sp>
        <p:sp>
          <p:nvSpPr>
            <p:cNvPr id="60" name="矩形 59"/>
            <p:cNvSpPr/>
            <p:nvPr/>
          </p:nvSpPr>
          <p:spPr>
            <a:xfrm>
              <a:off x="6418813" y="4851757"/>
              <a:ext cx="895117" cy="684803"/>
            </a:xfrm>
            <a:prstGeom prst="rect">
              <a:avLst/>
            </a:prstGeom>
            <a:noFill/>
          </p:spPr>
          <p:txBody>
            <a:bodyPr vert="horz" wrap="none" lIns="68580" tIns="34290" rIns="68580" bIns="34290" rtlCol="0">
              <a:spAutoFit/>
            </a:bodyPr>
            <a:lstStyle/>
            <a:p>
              <a:pPr algn="ctr"/>
              <a:r>
                <a:rPr lang="en-US" altLang="zh-CN" sz="4000" dirty="0">
                  <a:solidFill>
                    <a:schemeClr val="bg1"/>
                  </a:solidFill>
                  <a:cs typeface="+mn-ea"/>
                  <a:sym typeface="+mn-lt"/>
                </a:rPr>
                <a:t>05</a:t>
              </a:r>
              <a:endParaRPr lang="zh-CN" altLang="en-US" sz="4000" dirty="0">
                <a:solidFill>
                  <a:schemeClr val="bg1"/>
                </a:solidFill>
                <a:cs typeface="+mn-ea"/>
                <a:sym typeface="+mn-lt"/>
              </a:endParaRPr>
            </a:p>
          </p:txBody>
        </p:sp>
      </p:grpSp>
      <p:sp>
        <p:nvSpPr>
          <p:cNvPr id="66" name="TextBox 6"/>
          <p:cNvSpPr txBox="1"/>
          <p:nvPr/>
        </p:nvSpPr>
        <p:spPr>
          <a:xfrm>
            <a:off x="914736" y="2609671"/>
            <a:ext cx="1415772" cy="830997"/>
          </a:xfrm>
          <a:prstGeom prst="rect">
            <a:avLst/>
          </a:prstGeom>
          <a:noFill/>
        </p:spPr>
        <p:txBody>
          <a:bodyPr wrap="none" rtlCol="0">
            <a:spAutoFit/>
          </a:bodyPr>
          <a:lstStyle>
            <a:defPPr>
              <a:defRPr lang="zh-CN"/>
            </a:defPPr>
            <a:lvl1pPr>
              <a:defRPr sz="4800" b="1">
                <a:gradFill>
                  <a:gsLst>
                    <a:gs pos="49000">
                      <a:srgbClr val="52BBAB"/>
                    </a:gs>
                    <a:gs pos="50000">
                      <a:srgbClr val="189983"/>
                    </a:gs>
                  </a:gsLst>
                  <a:lin ang="5400000" scaled="1"/>
                </a:gradFill>
                <a:latin typeface="微软雅黑" panose="020B0503020204020204" pitchFamily="34" charset="-122"/>
                <a:ea typeface="微软雅黑" panose="020B0503020204020204" pitchFamily="34" charset="-122"/>
              </a:defRPr>
            </a:lvl1pPr>
          </a:lstStyle>
          <a:p>
            <a:r>
              <a:rPr lang="zh-CN" altLang="en-US" b="0" dirty="0">
                <a:solidFill>
                  <a:srgbClr val="FF4F4F"/>
                </a:solidFill>
                <a:latin typeface="+mn-lt"/>
                <a:ea typeface="+mn-ea"/>
                <a:cs typeface="+mn-ea"/>
                <a:sym typeface="+mn-lt"/>
              </a:rPr>
              <a:t>目录</a:t>
            </a:r>
          </a:p>
        </p:txBody>
      </p:sp>
      <p:sp>
        <p:nvSpPr>
          <p:cNvPr id="67" name="TextBox 7"/>
          <p:cNvSpPr txBox="1"/>
          <p:nvPr/>
        </p:nvSpPr>
        <p:spPr>
          <a:xfrm>
            <a:off x="957108" y="3321016"/>
            <a:ext cx="2032929" cy="492443"/>
          </a:xfrm>
          <a:prstGeom prst="rect">
            <a:avLst/>
          </a:prstGeom>
          <a:noFill/>
        </p:spPr>
        <p:txBody>
          <a:bodyPr vert="horz" wrap="none" rtlCol="0">
            <a:spAutoFit/>
          </a:bodyPr>
          <a:lstStyle/>
          <a:p>
            <a:r>
              <a:rPr lang="en-US" altLang="zh-CN" sz="2600" dirty="0">
                <a:solidFill>
                  <a:schemeClr val="bg1">
                    <a:lumMod val="65000"/>
                  </a:schemeClr>
                </a:solidFill>
                <a:cs typeface="+mn-ea"/>
                <a:sym typeface="+mn-lt"/>
              </a:rPr>
              <a:t>ONTENTS</a:t>
            </a:r>
            <a:endParaRPr lang="zh-CN" altLang="en-US" sz="2600" dirty="0">
              <a:solidFill>
                <a:schemeClr val="bg1">
                  <a:lumMod val="65000"/>
                </a:schemeClr>
              </a:solidFill>
              <a:cs typeface="+mn-ea"/>
              <a:sym typeface="+mn-lt"/>
            </a:endParaRPr>
          </a:p>
        </p:txBody>
      </p:sp>
      <p:pic>
        <p:nvPicPr>
          <p:cNvPr id="50" name="图片 49">
            <a:extLst>
              <a:ext uri="{FF2B5EF4-FFF2-40B4-BE49-F238E27FC236}">
                <a16:creationId xmlns="" xmlns:a16="http://schemas.microsoft.com/office/drawing/2014/main" id="{C1E04190-90DB-4ED9-BE7A-4CC099217D5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657412" y="537392"/>
            <a:ext cx="5806551" cy="5806551"/>
          </a:xfrm>
          <a:prstGeom prst="rect">
            <a:avLst/>
          </a:prstGeom>
          <a:effectLst>
            <a:outerShdw blurRad="63500" sx="102000" sy="102000" algn="ctr" rotWithShape="0">
              <a:prstClr val="black">
                <a:alpha val="20000"/>
              </a:prstClr>
            </a:outerShdw>
          </a:effectLst>
        </p:spPr>
      </p:pic>
    </p:spTree>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750"/>
                                        <p:tgtEl>
                                          <p:spTgt spid="66"/>
                                        </p:tgtEl>
                                      </p:cBhvr>
                                    </p:animEffect>
                                    <p:anim calcmode="lin" valueType="num">
                                      <p:cBhvr>
                                        <p:cTn id="8" dur="750" fill="hold"/>
                                        <p:tgtEl>
                                          <p:spTgt spid="66"/>
                                        </p:tgtEl>
                                        <p:attrNameLst>
                                          <p:attrName>ppt_x</p:attrName>
                                        </p:attrNameLst>
                                      </p:cBhvr>
                                      <p:tavLst>
                                        <p:tav tm="0">
                                          <p:val>
                                            <p:strVal val="#ppt_x"/>
                                          </p:val>
                                        </p:tav>
                                        <p:tav tm="100000">
                                          <p:val>
                                            <p:strVal val="#ppt_x"/>
                                          </p:val>
                                        </p:tav>
                                      </p:tavLst>
                                    </p:anim>
                                    <p:anim calcmode="lin" valueType="num">
                                      <p:cBhvr>
                                        <p:cTn id="9" dur="750" fill="hold"/>
                                        <p:tgtEl>
                                          <p:spTgt spid="6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fade">
                                      <p:cBhvr>
                                        <p:cTn id="12" dur="750"/>
                                        <p:tgtEl>
                                          <p:spTgt spid="67"/>
                                        </p:tgtEl>
                                      </p:cBhvr>
                                    </p:animEffect>
                                    <p:anim calcmode="lin" valueType="num">
                                      <p:cBhvr>
                                        <p:cTn id="13" dur="750" fill="hold"/>
                                        <p:tgtEl>
                                          <p:spTgt spid="67"/>
                                        </p:tgtEl>
                                        <p:attrNameLst>
                                          <p:attrName>ppt_x</p:attrName>
                                        </p:attrNameLst>
                                      </p:cBhvr>
                                      <p:tavLst>
                                        <p:tav tm="0">
                                          <p:val>
                                            <p:strVal val="#ppt_x"/>
                                          </p:val>
                                        </p:tav>
                                        <p:tav tm="100000">
                                          <p:val>
                                            <p:strVal val="#ppt_x"/>
                                          </p:val>
                                        </p:tav>
                                      </p:tavLst>
                                    </p:anim>
                                    <p:anim calcmode="lin" valueType="num">
                                      <p:cBhvr>
                                        <p:cTn id="14" dur="750" fill="hold"/>
                                        <p:tgtEl>
                                          <p:spTgt spid="67"/>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7" presetClass="entr" presetSubtype="1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strVal val="#ppt_h"/>
                                          </p:val>
                                        </p:tav>
                                        <p:tav tm="100000">
                                          <p:val>
                                            <p:strVal val="#ppt_h"/>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anim calcmode="lin" valueType="num">
                                      <p:cBhvr>
                                        <p:cTn id="29" dur="500" fill="hold"/>
                                        <p:tgtEl>
                                          <p:spTgt spid="57"/>
                                        </p:tgtEl>
                                        <p:attrNameLst>
                                          <p:attrName>ppt_x</p:attrName>
                                        </p:attrNameLst>
                                      </p:cBhvr>
                                      <p:tavLst>
                                        <p:tav tm="0">
                                          <p:val>
                                            <p:strVal val="#ppt_x"/>
                                          </p:val>
                                        </p:tav>
                                        <p:tav tm="100000">
                                          <p:val>
                                            <p:strVal val="#ppt_x"/>
                                          </p:val>
                                        </p:tav>
                                      </p:tavLst>
                                    </p:anim>
                                    <p:anim calcmode="lin" valueType="num">
                                      <p:cBhvr>
                                        <p:cTn id="30" dur="500" fill="hold"/>
                                        <p:tgtEl>
                                          <p:spTgt spid="57"/>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7" presetClass="entr" presetSubtype="1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strVal val="#ppt_h"/>
                                          </p:val>
                                        </p:tav>
                                        <p:tav tm="100000">
                                          <p:val>
                                            <p:strVal val="#ppt_h"/>
                                          </p:val>
                                        </p:tav>
                                      </p:tavLst>
                                    </p:anim>
                                  </p:childTnLst>
                                </p:cTn>
                              </p:par>
                            </p:childTnLst>
                          </p:cTn>
                        </p:par>
                        <p:par>
                          <p:cTn id="36" fill="hold">
                            <p:stCondLst>
                              <p:cond delay="2250"/>
                            </p:stCondLst>
                            <p:childTnLst>
                              <p:par>
                                <p:cTn id="37" presetID="47"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anim calcmode="lin" valueType="num">
                                      <p:cBhvr>
                                        <p:cTn id="45" dur="500" fill="hold"/>
                                        <p:tgtEl>
                                          <p:spTgt spid="29"/>
                                        </p:tgtEl>
                                        <p:attrNameLst>
                                          <p:attrName>ppt_x</p:attrName>
                                        </p:attrNameLst>
                                      </p:cBhvr>
                                      <p:tavLst>
                                        <p:tav tm="0">
                                          <p:val>
                                            <p:strVal val="#ppt_x"/>
                                          </p:val>
                                        </p:tav>
                                        <p:tav tm="100000">
                                          <p:val>
                                            <p:strVal val="#ppt_x"/>
                                          </p:val>
                                        </p:tav>
                                      </p:tavLst>
                                    </p:anim>
                                    <p:anim calcmode="lin" valueType="num">
                                      <p:cBhvr>
                                        <p:cTn id="46" dur="500" fill="hold"/>
                                        <p:tgtEl>
                                          <p:spTgt spid="29"/>
                                        </p:tgtEl>
                                        <p:attrNameLst>
                                          <p:attrName>ppt_y</p:attrName>
                                        </p:attrNameLst>
                                      </p:cBhvr>
                                      <p:tavLst>
                                        <p:tav tm="0">
                                          <p:val>
                                            <p:strVal val="#ppt_y+.1"/>
                                          </p:val>
                                        </p:tav>
                                        <p:tav tm="100000">
                                          <p:val>
                                            <p:strVal val="#ppt_y"/>
                                          </p:val>
                                        </p:tav>
                                      </p:tavLst>
                                    </p:anim>
                                  </p:childTnLst>
                                </p:cTn>
                              </p:par>
                            </p:childTnLst>
                          </p:cTn>
                        </p:par>
                        <p:par>
                          <p:cTn id="47" fill="hold">
                            <p:stCondLst>
                              <p:cond delay="2750"/>
                            </p:stCondLst>
                            <p:childTnLst>
                              <p:par>
                                <p:cTn id="48" presetID="17" presetClass="entr" presetSubtype="1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strVal val="#ppt_h"/>
                                          </p:val>
                                        </p:tav>
                                        <p:tav tm="100000">
                                          <p:val>
                                            <p:strVal val="#ppt_h"/>
                                          </p:val>
                                        </p:tav>
                                      </p:tavLst>
                                    </p:anim>
                                  </p:childTnLst>
                                </p:cTn>
                              </p:par>
                            </p:childTnLst>
                          </p:cTn>
                        </p:par>
                        <p:par>
                          <p:cTn id="52" fill="hold">
                            <p:stCondLst>
                              <p:cond delay="3250"/>
                            </p:stCondLst>
                            <p:childTnLst>
                              <p:par>
                                <p:cTn id="53" presetID="47"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anim calcmode="lin" valueType="num">
                                      <p:cBhvr>
                                        <p:cTn id="56" dur="500" fill="hold"/>
                                        <p:tgtEl>
                                          <p:spTgt spid="39"/>
                                        </p:tgtEl>
                                        <p:attrNameLst>
                                          <p:attrName>ppt_x</p:attrName>
                                        </p:attrNameLst>
                                      </p:cBhvr>
                                      <p:tavLst>
                                        <p:tav tm="0">
                                          <p:val>
                                            <p:strVal val="#ppt_x"/>
                                          </p:val>
                                        </p:tav>
                                        <p:tav tm="100000">
                                          <p:val>
                                            <p:strVal val="#ppt_x"/>
                                          </p:val>
                                        </p:tav>
                                      </p:tavLst>
                                    </p:anim>
                                    <p:anim calcmode="lin" valueType="num">
                                      <p:cBhvr>
                                        <p:cTn id="57" dur="500" fill="hold"/>
                                        <p:tgtEl>
                                          <p:spTgt spid="3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anim calcmode="lin" valueType="num">
                                      <p:cBhvr>
                                        <p:cTn id="61" dur="500" fill="hold"/>
                                        <p:tgtEl>
                                          <p:spTgt spid="40"/>
                                        </p:tgtEl>
                                        <p:attrNameLst>
                                          <p:attrName>ppt_x</p:attrName>
                                        </p:attrNameLst>
                                      </p:cBhvr>
                                      <p:tavLst>
                                        <p:tav tm="0">
                                          <p:val>
                                            <p:strVal val="#ppt_x"/>
                                          </p:val>
                                        </p:tav>
                                        <p:tav tm="100000">
                                          <p:val>
                                            <p:strVal val="#ppt_x"/>
                                          </p:val>
                                        </p:tav>
                                      </p:tavLst>
                                    </p:anim>
                                    <p:anim calcmode="lin" valueType="num">
                                      <p:cBhvr>
                                        <p:cTn id="62" dur="500" fill="hold"/>
                                        <p:tgtEl>
                                          <p:spTgt spid="40"/>
                                        </p:tgtEl>
                                        <p:attrNameLst>
                                          <p:attrName>ppt_y</p:attrName>
                                        </p:attrNameLst>
                                      </p:cBhvr>
                                      <p:tavLst>
                                        <p:tav tm="0">
                                          <p:val>
                                            <p:strVal val="#ppt_y+.1"/>
                                          </p:val>
                                        </p:tav>
                                        <p:tav tm="100000">
                                          <p:val>
                                            <p:strVal val="#ppt_y"/>
                                          </p:val>
                                        </p:tav>
                                      </p:tavLst>
                                    </p:anim>
                                  </p:childTnLst>
                                </p:cTn>
                              </p:par>
                            </p:childTnLst>
                          </p:cTn>
                        </p:par>
                        <p:par>
                          <p:cTn id="63" fill="hold">
                            <p:stCondLst>
                              <p:cond delay="3750"/>
                            </p:stCondLst>
                            <p:childTnLst>
                              <p:par>
                                <p:cTn id="64" presetID="17" presetClass="entr" presetSubtype="10"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strVal val="#ppt_h"/>
                                          </p:val>
                                        </p:tav>
                                        <p:tav tm="100000">
                                          <p:val>
                                            <p:strVal val="#ppt_h"/>
                                          </p:val>
                                        </p:tav>
                                      </p:tavLst>
                                    </p:anim>
                                  </p:childTnLst>
                                </p:cTn>
                              </p:par>
                            </p:childTnLst>
                          </p:cTn>
                        </p:par>
                        <p:par>
                          <p:cTn id="68" fill="hold">
                            <p:stCondLst>
                              <p:cond delay="4250"/>
                            </p:stCondLst>
                            <p:childTnLst>
                              <p:par>
                                <p:cTn id="69" presetID="47"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anim calcmode="lin" valueType="num">
                                      <p:cBhvr>
                                        <p:cTn id="72" dur="500" fill="hold"/>
                                        <p:tgtEl>
                                          <p:spTgt spid="47"/>
                                        </p:tgtEl>
                                        <p:attrNameLst>
                                          <p:attrName>ppt_x</p:attrName>
                                        </p:attrNameLst>
                                      </p:cBhvr>
                                      <p:tavLst>
                                        <p:tav tm="0">
                                          <p:val>
                                            <p:strVal val="#ppt_x"/>
                                          </p:val>
                                        </p:tav>
                                        <p:tav tm="100000">
                                          <p:val>
                                            <p:strVal val="#ppt_x"/>
                                          </p:val>
                                        </p:tav>
                                      </p:tavLst>
                                    </p:anim>
                                    <p:anim calcmode="lin" valueType="num">
                                      <p:cBhvr>
                                        <p:cTn id="73" dur="500" fill="hold"/>
                                        <p:tgtEl>
                                          <p:spTgt spid="4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anim calcmode="lin" valueType="num">
                                      <p:cBhvr>
                                        <p:cTn id="77" dur="500" fill="hold"/>
                                        <p:tgtEl>
                                          <p:spTgt spid="52"/>
                                        </p:tgtEl>
                                        <p:attrNameLst>
                                          <p:attrName>ppt_x</p:attrName>
                                        </p:attrNameLst>
                                      </p:cBhvr>
                                      <p:tavLst>
                                        <p:tav tm="0">
                                          <p:val>
                                            <p:strVal val="#ppt_x"/>
                                          </p:val>
                                        </p:tav>
                                        <p:tav tm="100000">
                                          <p:val>
                                            <p:strVal val="#ppt_x"/>
                                          </p:val>
                                        </p:tav>
                                      </p:tavLst>
                                    </p:anim>
                                    <p:anim calcmode="lin" valueType="num">
                                      <p:cBhvr>
                                        <p:cTn id="78" dur="500" fill="hold"/>
                                        <p:tgtEl>
                                          <p:spTgt spid="52"/>
                                        </p:tgtEl>
                                        <p:attrNameLst>
                                          <p:attrName>ppt_y</p:attrName>
                                        </p:attrNameLst>
                                      </p:cBhvr>
                                      <p:tavLst>
                                        <p:tav tm="0">
                                          <p:val>
                                            <p:strVal val="#ppt_y+.1"/>
                                          </p:val>
                                        </p:tav>
                                        <p:tav tm="100000">
                                          <p:val>
                                            <p:strVal val="#ppt_y"/>
                                          </p:val>
                                        </p:tav>
                                      </p:tavLst>
                                    </p:anim>
                                  </p:childTnLst>
                                </p:cTn>
                              </p:par>
                            </p:childTnLst>
                          </p:cTn>
                        </p:par>
                        <p:par>
                          <p:cTn id="79" fill="hold">
                            <p:stCondLst>
                              <p:cond delay="4750"/>
                            </p:stCondLst>
                            <p:childTnLst>
                              <p:par>
                                <p:cTn id="80" presetID="17" presetClass="entr" presetSubtype="10" fill="hold" nodeType="after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p:cTn id="82" dur="500" fill="hold"/>
                                        <p:tgtEl>
                                          <p:spTgt spid="10"/>
                                        </p:tgtEl>
                                        <p:attrNameLst>
                                          <p:attrName>ppt_w</p:attrName>
                                        </p:attrNameLst>
                                      </p:cBhvr>
                                      <p:tavLst>
                                        <p:tav tm="0">
                                          <p:val>
                                            <p:fltVal val="0"/>
                                          </p:val>
                                        </p:tav>
                                        <p:tav tm="100000">
                                          <p:val>
                                            <p:strVal val="#ppt_w"/>
                                          </p:val>
                                        </p:tav>
                                      </p:tavLst>
                                    </p:anim>
                                    <p:anim calcmode="lin" valueType="num">
                                      <p:cBhvr>
                                        <p:cTn id="83" dur="500" fill="hold"/>
                                        <p:tgtEl>
                                          <p:spTgt spid="10"/>
                                        </p:tgtEl>
                                        <p:attrNameLst>
                                          <p:attrName>ppt_h</p:attrName>
                                        </p:attrNameLst>
                                      </p:cBhvr>
                                      <p:tavLst>
                                        <p:tav tm="0">
                                          <p:val>
                                            <p:strVal val="#ppt_h"/>
                                          </p:val>
                                        </p:tav>
                                        <p:tav tm="100000">
                                          <p:val>
                                            <p:strVal val="#ppt_h"/>
                                          </p:val>
                                        </p:tav>
                                      </p:tavLst>
                                    </p:anim>
                                  </p:childTnLst>
                                </p:cTn>
                              </p:par>
                            </p:childTnLst>
                          </p:cTn>
                        </p:par>
                        <p:par>
                          <p:cTn id="84" fill="hold">
                            <p:stCondLst>
                              <p:cond delay="5250"/>
                            </p:stCondLst>
                            <p:childTnLst>
                              <p:par>
                                <p:cTn id="85" presetID="47" presetClass="entr" presetSubtype="0" fill="hold" grpId="0"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anim calcmode="lin" valueType="num">
                                      <p:cBhvr>
                                        <p:cTn id="88" dur="500" fill="hold"/>
                                        <p:tgtEl>
                                          <p:spTgt spid="56"/>
                                        </p:tgtEl>
                                        <p:attrNameLst>
                                          <p:attrName>ppt_x</p:attrName>
                                        </p:attrNameLst>
                                      </p:cBhvr>
                                      <p:tavLst>
                                        <p:tav tm="0">
                                          <p:val>
                                            <p:strVal val="#ppt_x"/>
                                          </p:val>
                                        </p:tav>
                                        <p:tav tm="100000">
                                          <p:val>
                                            <p:strVal val="#ppt_x"/>
                                          </p:val>
                                        </p:tav>
                                      </p:tavLst>
                                    </p:anim>
                                    <p:anim calcmode="lin" valueType="num">
                                      <p:cBhvr>
                                        <p:cTn id="89" dur="500" fill="hold"/>
                                        <p:tgtEl>
                                          <p:spTgt spid="5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anim calcmode="lin" valueType="num">
                                      <p:cBhvr>
                                        <p:cTn id="93" dur="500" fill="hold"/>
                                        <p:tgtEl>
                                          <p:spTgt spid="58"/>
                                        </p:tgtEl>
                                        <p:attrNameLst>
                                          <p:attrName>ppt_x</p:attrName>
                                        </p:attrNameLst>
                                      </p:cBhvr>
                                      <p:tavLst>
                                        <p:tav tm="0">
                                          <p:val>
                                            <p:strVal val="#ppt_x"/>
                                          </p:val>
                                        </p:tav>
                                        <p:tav tm="100000">
                                          <p:val>
                                            <p:strVal val="#ppt_x"/>
                                          </p:val>
                                        </p:tav>
                                      </p:tavLst>
                                    </p:anim>
                                    <p:anim calcmode="lin" valueType="num">
                                      <p:cBhvr>
                                        <p:cTn id="94" dur="5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nodeType="click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1000"/>
                                        <p:tgtEl>
                                          <p:spTgt spid="50"/>
                                        </p:tgtEl>
                                      </p:cBhvr>
                                    </p:animEffect>
                                    <p:anim calcmode="lin" valueType="num">
                                      <p:cBhvr>
                                        <p:cTn id="100" dur="1000" fill="hold"/>
                                        <p:tgtEl>
                                          <p:spTgt spid="50"/>
                                        </p:tgtEl>
                                        <p:attrNameLst>
                                          <p:attrName>ppt_x</p:attrName>
                                        </p:attrNameLst>
                                      </p:cBhvr>
                                      <p:tavLst>
                                        <p:tav tm="0">
                                          <p:val>
                                            <p:strVal val="#ppt_x"/>
                                          </p:val>
                                        </p:tav>
                                        <p:tav tm="100000">
                                          <p:val>
                                            <p:strVal val="#ppt_x"/>
                                          </p:val>
                                        </p:tav>
                                      </p:tavLst>
                                    </p:anim>
                                    <p:anim calcmode="lin" valueType="num">
                                      <p:cBhvr>
                                        <p:cTn id="10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7" grpId="0"/>
      <p:bldP spid="28" grpId="0"/>
      <p:bldP spid="29" grpId="0"/>
      <p:bldP spid="39" grpId="0"/>
      <p:bldP spid="40" grpId="0"/>
      <p:bldP spid="47" grpId="0"/>
      <p:bldP spid="52" grpId="0"/>
      <p:bldP spid="56" grpId="0"/>
      <p:bldP spid="58" grpId="0"/>
      <p:bldP spid="66" grpId="0"/>
      <p:bldP spid="6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24123" y="3294742"/>
            <a:ext cx="9743754" cy="2483454"/>
            <a:chOff x="1224123" y="3294742"/>
            <a:chExt cx="9743754" cy="2483454"/>
          </a:xfrm>
        </p:grpSpPr>
        <p:sp>
          <p:nvSpPr>
            <p:cNvPr id="100" name="半闭框 99"/>
            <p:cNvSpPr/>
            <p:nvPr/>
          </p:nvSpPr>
          <p:spPr>
            <a:xfrm rot="2700000">
              <a:off x="1225109" y="3293758"/>
              <a:ext cx="2483452" cy="2485424"/>
            </a:xfrm>
            <a:prstGeom prst="halfFrame">
              <a:avLst>
                <a:gd name="adj1" fmla="val 30944"/>
                <a:gd name="adj2" fmla="val 32622"/>
              </a:avLst>
            </a:prstGeom>
            <a:solidFill>
              <a:srgbClr val="08AAFD"/>
            </a:solidFill>
            <a:ln>
              <a:noFill/>
            </a:ln>
            <a:effectLst>
              <a:outerShdw blurRad="50800" dist="38100" dir="10800000" algn="r" rotWithShape="0">
                <a:prstClr val="black">
                  <a:alpha val="40000"/>
                </a:prstClr>
              </a:outerShdw>
            </a:effectLst>
          </p:spPr>
          <p:txBody>
            <a:bodyPr/>
            <a:lstStyle/>
            <a:p>
              <a:pPr>
                <a:spcBef>
                  <a:spcPct val="0"/>
                </a:spcBef>
              </a:pPr>
              <a:endParaRPr lang="zh-CN" altLang="en-US">
                <a:solidFill>
                  <a:schemeClr val="tx1"/>
                </a:solidFill>
                <a:cs typeface="+mn-ea"/>
                <a:sym typeface="+mn-lt"/>
              </a:endParaRPr>
            </a:p>
          </p:txBody>
        </p:sp>
        <p:sp>
          <p:nvSpPr>
            <p:cNvPr id="101" name="半闭框 100"/>
            <p:cNvSpPr/>
            <p:nvPr/>
          </p:nvSpPr>
          <p:spPr>
            <a:xfrm rot="2700000">
              <a:off x="3641681" y="3293758"/>
              <a:ext cx="2483452" cy="2485424"/>
            </a:xfrm>
            <a:prstGeom prst="halfFrame">
              <a:avLst>
                <a:gd name="adj1" fmla="val 30944"/>
                <a:gd name="adj2" fmla="val 32622"/>
              </a:avLst>
            </a:prstGeom>
            <a:solidFill>
              <a:srgbClr val="4AE3FC"/>
            </a:solidFill>
            <a:ln>
              <a:noFill/>
            </a:ln>
            <a:effectLst>
              <a:outerShdw blurRad="50800" dist="38100" dir="10800000" algn="r" rotWithShape="0">
                <a:prstClr val="black">
                  <a:alpha val="40000"/>
                </a:prstClr>
              </a:outerShdw>
            </a:effectLst>
          </p:spPr>
          <p:txBody>
            <a:bodyPr/>
            <a:lstStyle/>
            <a:p>
              <a:pPr>
                <a:spcBef>
                  <a:spcPct val="0"/>
                </a:spcBef>
              </a:pPr>
              <a:endParaRPr lang="zh-CN" altLang="en-US">
                <a:solidFill>
                  <a:schemeClr val="tx1"/>
                </a:solidFill>
                <a:cs typeface="+mn-ea"/>
                <a:sym typeface="+mn-lt"/>
              </a:endParaRPr>
            </a:p>
          </p:txBody>
        </p:sp>
        <p:sp>
          <p:nvSpPr>
            <p:cNvPr id="102" name="半闭框 101"/>
            <p:cNvSpPr/>
            <p:nvPr/>
          </p:nvSpPr>
          <p:spPr>
            <a:xfrm rot="2700000">
              <a:off x="6050767" y="3293758"/>
              <a:ext cx="2483452" cy="2485424"/>
            </a:xfrm>
            <a:prstGeom prst="halfFrame">
              <a:avLst>
                <a:gd name="adj1" fmla="val 30944"/>
                <a:gd name="adj2" fmla="val 32622"/>
              </a:avLst>
            </a:prstGeom>
            <a:solidFill>
              <a:srgbClr val="08AAFD"/>
            </a:solidFill>
            <a:ln>
              <a:noFill/>
            </a:ln>
            <a:effectLst>
              <a:outerShdw blurRad="50800" dist="38100" dir="10800000" algn="r" rotWithShape="0">
                <a:prstClr val="black">
                  <a:alpha val="40000"/>
                </a:prstClr>
              </a:outerShdw>
            </a:effectLst>
          </p:spPr>
          <p:txBody>
            <a:bodyPr/>
            <a:lstStyle/>
            <a:p>
              <a:pPr>
                <a:spcBef>
                  <a:spcPct val="0"/>
                </a:spcBef>
              </a:pPr>
              <a:endParaRPr lang="zh-CN" altLang="en-US">
                <a:solidFill>
                  <a:schemeClr val="tx1"/>
                </a:solidFill>
                <a:cs typeface="+mn-ea"/>
                <a:sym typeface="+mn-lt"/>
              </a:endParaRPr>
            </a:p>
          </p:txBody>
        </p:sp>
        <p:sp>
          <p:nvSpPr>
            <p:cNvPr id="104" name="半闭框 103"/>
            <p:cNvSpPr/>
            <p:nvPr/>
          </p:nvSpPr>
          <p:spPr>
            <a:xfrm rot="2700000">
              <a:off x="8483439" y="3293756"/>
              <a:ext cx="2483452" cy="2485424"/>
            </a:xfrm>
            <a:prstGeom prst="halfFrame">
              <a:avLst>
                <a:gd name="adj1" fmla="val 30944"/>
                <a:gd name="adj2" fmla="val 32622"/>
              </a:avLst>
            </a:prstGeom>
            <a:solidFill>
              <a:srgbClr val="4AE3FC"/>
            </a:solidFill>
            <a:ln>
              <a:noFill/>
            </a:ln>
            <a:effectLst>
              <a:outerShdw blurRad="50800" dist="38100" dir="10800000" algn="r" rotWithShape="0">
                <a:prstClr val="black">
                  <a:alpha val="40000"/>
                </a:prstClr>
              </a:outerShdw>
            </a:effectLst>
          </p:spPr>
          <p:txBody>
            <a:bodyPr/>
            <a:lstStyle/>
            <a:p>
              <a:pPr>
                <a:spcBef>
                  <a:spcPct val="0"/>
                </a:spcBef>
              </a:pPr>
              <a:endParaRPr lang="zh-CN" altLang="en-US">
                <a:solidFill>
                  <a:schemeClr val="tx1"/>
                </a:solidFill>
                <a:cs typeface="+mn-ea"/>
                <a:sym typeface="+mn-lt"/>
              </a:endParaRPr>
            </a:p>
          </p:txBody>
        </p:sp>
        <p:grpSp>
          <p:nvGrpSpPr>
            <p:cNvPr id="38" name="组合 37"/>
            <p:cNvGrpSpPr/>
            <p:nvPr/>
          </p:nvGrpSpPr>
          <p:grpSpPr>
            <a:xfrm>
              <a:off x="2271771" y="3359600"/>
              <a:ext cx="423804" cy="424216"/>
              <a:chOff x="2588096" y="3990491"/>
              <a:chExt cx="350430" cy="350770"/>
            </a:xfrm>
          </p:grpSpPr>
          <p:sp>
            <p:nvSpPr>
              <p:cNvPr id="39" name="椭圆"/>
              <p:cNvSpPr>
                <a:spLocks noChangeArrowheads="1"/>
              </p:cNvSpPr>
              <p:nvPr/>
            </p:nvSpPr>
            <p:spPr bwMode="auto">
              <a:xfrm>
                <a:off x="2588096" y="3990491"/>
                <a:ext cx="350430" cy="350770"/>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0" name="十字形 39"/>
              <p:cNvSpPr/>
              <p:nvPr/>
            </p:nvSpPr>
            <p:spPr>
              <a:xfrm>
                <a:off x="2648761" y="4051327"/>
                <a:ext cx="229100" cy="229099"/>
              </a:xfrm>
              <a:prstGeom prst="plus">
                <a:avLst>
                  <a:gd name="adj" fmla="val 33431"/>
                </a:avLst>
              </a:prstGeom>
              <a:solidFill>
                <a:srgbClr val="08AA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41" name="组合 40"/>
            <p:cNvGrpSpPr/>
            <p:nvPr/>
          </p:nvGrpSpPr>
          <p:grpSpPr>
            <a:xfrm>
              <a:off x="4690923" y="3359600"/>
              <a:ext cx="423804" cy="424216"/>
              <a:chOff x="2588096" y="3990491"/>
              <a:chExt cx="350430" cy="350770"/>
            </a:xfrm>
          </p:grpSpPr>
          <p:sp>
            <p:nvSpPr>
              <p:cNvPr id="43" name="椭圆"/>
              <p:cNvSpPr>
                <a:spLocks noChangeArrowheads="1"/>
              </p:cNvSpPr>
              <p:nvPr/>
            </p:nvSpPr>
            <p:spPr bwMode="auto">
              <a:xfrm>
                <a:off x="2588096" y="3990491"/>
                <a:ext cx="350430" cy="350770"/>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4" name="十字形 43"/>
              <p:cNvSpPr/>
              <p:nvPr/>
            </p:nvSpPr>
            <p:spPr>
              <a:xfrm>
                <a:off x="2648761" y="4051327"/>
                <a:ext cx="229100" cy="229099"/>
              </a:xfrm>
              <a:prstGeom prst="plus">
                <a:avLst>
                  <a:gd name="adj" fmla="val 33431"/>
                </a:avLst>
              </a:prstGeom>
              <a:solidFill>
                <a:srgbClr val="08AA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45" name="组合 44"/>
            <p:cNvGrpSpPr/>
            <p:nvPr/>
          </p:nvGrpSpPr>
          <p:grpSpPr>
            <a:xfrm>
              <a:off x="7110075" y="3359600"/>
              <a:ext cx="423804" cy="424216"/>
              <a:chOff x="2588096" y="3990491"/>
              <a:chExt cx="350430" cy="350770"/>
            </a:xfrm>
          </p:grpSpPr>
          <p:sp>
            <p:nvSpPr>
              <p:cNvPr id="46" name="椭圆"/>
              <p:cNvSpPr>
                <a:spLocks noChangeArrowheads="1"/>
              </p:cNvSpPr>
              <p:nvPr/>
            </p:nvSpPr>
            <p:spPr bwMode="auto">
              <a:xfrm>
                <a:off x="2588096" y="3990491"/>
                <a:ext cx="350430" cy="350770"/>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7" name="十字形 46"/>
              <p:cNvSpPr/>
              <p:nvPr/>
            </p:nvSpPr>
            <p:spPr>
              <a:xfrm>
                <a:off x="2648761" y="4051327"/>
                <a:ext cx="229100" cy="229099"/>
              </a:xfrm>
              <a:prstGeom prst="plus">
                <a:avLst>
                  <a:gd name="adj" fmla="val 33431"/>
                </a:avLst>
              </a:prstGeom>
              <a:solidFill>
                <a:srgbClr val="08AA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48" name="组合 47"/>
            <p:cNvGrpSpPr/>
            <p:nvPr/>
          </p:nvGrpSpPr>
          <p:grpSpPr>
            <a:xfrm>
              <a:off x="9529226" y="3359600"/>
              <a:ext cx="423804" cy="424216"/>
              <a:chOff x="2588096" y="3990491"/>
              <a:chExt cx="350430" cy="350770"/>
            </a:xfrm>
          </p:grpSpPr>
          <p:sp>
            <p:nvSpPr>
              <p:cNvPr id="49" name="椭圆"/>
              <p:cNvSpPr>
                <a:spLocks noChangeArrowheads="1"/>
              </p:cNvSpPr>
              <p:nvPr/>
            </p:nvSpPr>
            <p:spPr bwMode="auto">
              <a:xfrm>
                <a:off x="2588096" y="3990491"/>
                <a:ext cx="350430" cy="350770"/>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0" name="十字形 49"/>
              <p:cNvSpPr/>
              <p:nvPr/>
            </p:nvSpPr>
            <p:spPr>
              <a:xfrm>
                <a:off x="2648761" y="4051327"/>
                <a:ext cx="229100" cy="229099"/>
              </a:xfrm>
              <a:prstGeom prst="plus">
                <a:avLst>
                  <a:gd name="adj" fmla="val 33431"/>
                </a:avLst>
              </a:prstGeom>
              <a:solidFill>
                <a:srgbClr val="08AA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0" name="TextBox 9"/>
          <p:cNvSpPr txBox="1"/>
          <p:nvPr/>
        </p:nvSpPr>
        <p:spPr>
          <a:xfrm>
            <a:off x="4931597" y="870449"/>
            <a:ext cx="3311109"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哪些人适合接种流感疫苗</a:t>
            </a:r>
          </a:p>
        </p:txBody>
      </p:sp>
      <p:sp>
        <p:nvSpPr>
          <p:cNvPr id="105" name="TextBox 17"/>
          <p:cNvSpPr txBox="1"/>
          <p:nvPr/>
        </p:nvSpPr>
        <p:spPr>
          <a:xfrm>
            <a:off x="1278626" y="2021679"/>
            <a:ext cx="2337160" cy="39286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en-US" altLang="zh-CN" dirty="0">
                <a:solidFill>
                  <a:schemeClr val="tx1">
                    <a:lumMod val="65000"/>
                    <a:lumOff val="35000"/>
                  </a:schemeClr>
                </a:solidFill>
                <a:latin typeface="+mn-lt"/>
                <a:ea typeface="+mn-ea"/>
                <a:cs typeface="+mn-ea"/>
                <a:sym typeface="+mn-lt"/>
              </a:rPr>
              <a:t>60</a:t>
            </a:r>
            <a:r>
              <a:rPr lang="zh-CN" altLang="en-US" dirty="0">
                <a:solidFill>
                  <a:schemeClr val="tx1">
                    <a:lumMod val="65000"/>
                    <a:lumOff val="35000"/>
                  </a:schemeClr>
                </a:solidFill>
                <a:latin typeface="+mn-lt"/>
                <a:ea typeface="+mn-ea"/>
                <a:cs typeface="+mn-ea"/>
                <a:sym typeface="+mn-lt"/>
              </a:rPr>
              <a:t>岁以上人群</a:t>
            </a:r>
          </a:p>
        </p:txBody>
      </p:sp>
      <p:sp>
        <p:nvSpPr>
          <p:cNvPr id="106" name="TextBox 17"/>
          <p:cNvSpPr txBox="1"/>
          <p:nvPr/>
        </p:nvSpPr>
        <p:spPr>
          <a:xfrm>
            <a:off x="3704264" y="2021679"/>
            <a:ext cx="2337160" cy="39286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dirty="0">
                <a:solidFill>
                  <a:schemeClr val="tx1">
                    <a:lumMod val="65000"/>
                    <a:lumOff val="35000"/>
                  </a:schemeClr>
                </a:solidFill>
                <a:latin typeface="+mn-lt"/>
                <a:ea typeface="+mn-ea"/>
                <a:cs typeface="+mn-ea"/>
                <a:sym typeface="+mn-lt"/>
              </a:rPr>
              <a:t>医疗卫生机构工作人员</a:t>
            </a:r>
          </a:p>
        </p:txBody>
      </p:sp>
      <p:sp>
        <p:nvSpPr>
          <p:cNvPr id="107" name="TextBox 17"/>
          <p:cNvSpPr txBox="1"/>
          <p:nvPr/>
        </p:nvSpPr>
        <p:spPr>
          <a:xfrm>
            <a:off x="6129902" y="1819577"/>
            <a:ext cx="2337160" cy="584775"/>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lnSpc>
                <a:spcPct val="100000"/>
              </a:lnSpc>
            </a:pPr>
            <a:r>
              <a:rPr lang="zh-CN" altLang="en-US" dirty="0">
                <a:solidFill>
                  <a:schemeClr val="tx1">
                    <a:lumMod val="65000"/>
                    <a:lumOff val="35000"/>
                  </a:schemeClr>
                </a:solidFill>
                <a:latin typeface="+mn-lt"/>
                <a:ea typeface="+mn-ea"/>
                <a:cs typeface="+mn-ea"/>
                <a:sym typeface="+mn-lt"/>
              </a:rPr>
              <a:t>老年人护理中心、托幼机构的工作人员</a:t>
            </a:r>
          </a:p>
        </p:txBody>
      </p:sp>
      <p:sp>
        <p:nvSpPr>
          <p:cNvPr id="108" name="TextBox 17"/>
          <p:cNvSpPr txBox="1"/>
          <p:nvPr/>
        </p:nvSpPr>
        <p:spPr>
          <a:xfrm>
            <a:off x="8555541" y="1819577"/>
            <a:ext cx="2337160" cy="584775"/>
          </a:xfrm>
          <a:prstGeom prst="rect">
            <a:avLst/>
          </a:prstGeom>
          <a:noFill/>
        </p:spPr>
        <p:txBody>
          <a:bodyPr wrap="square" rtlCol="0">
            <a:spAutoFit/>
          </a:bodyPr>
          <a:lstStyle>
            <a:defPPr>
              <a:defRPr lang="zh-CN"/>
            </a:defPPr>
            <a:lvl1pPr algn="ctr">
              <a:lnSpc>
                <a:spcPct val="100000"/>
              </a:lnSpc>
              <a:defRPr sz="16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latin typeface="+mn-lt"/>
                <a:ea typeface="+mn-ea"/>
                <a:cs typeface="+mn-ea"/>
                <a:sym typeface="+mn-lt"/>
              </a:rPr>
              <a:t>经常出差或到国内外旅行的人员</a:t>
            </a:r>
          </a:p>
        </p:txBody>
      </p:sp>
      <p:sp>
        <p:nvSpPr>
          <p:cNvPr id="109" name="TextBox 17"/>
          <p:cNvSpPr txBox="1"/>
          <p:nvPr/>
        </p:nvSpPr>
        <p:spPr>
          <a:xfrm>
            <a:off x="2491445" y="5015918"/>
            <a:ext cx="2337160" cy="39286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dirty="0">
                <a:solidFill>
                  <a:schemeClr val="tx1">
                    <a:lumMod val="65000"/>
                    <a:lumOff val="35000"/>
                  </a:schemeClr>
                </a:solidFill>
                <a:latin typeface="+mn-lt"/>
                <a:ea typeface="+mn-ea"/>
                <a:cs typeface="+mn-ea"/>
                <a:sym typeface="+mn-lt"/>
              </a:rPr>
              <a:t>慢性病或体弱多病者</a:t>
            </a:r>
          </a:p>
        </p:txBody>
      </p:sp>
      <p:sp>
        <p:nvSpPr>
          <p:cNvPr id="110" name="TextBox 17"/>
          <p:cNvSpPr txBox="1"/>
          <p:nvPr/>
        </p:nvSpPr>
        <p:spPr>
          <a:xfrm>
            <a:off x="4931597" y="5015918"/>
            <a:ext cx="2337160" cy="39286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dirty="0">
                <a:solidFill>
                  <a:schemeClr val="tx1">
                    <a:lumMod val="65000"/>
                    <a:lumOff val="35000"/>
                  </a:schemeClr>
                </a:solidFill>
                <a:latin typeface="+mn-lt"/>
                <a:ea typeface="+mn-ea"/>
                <a:cs typeface="+mn-ea"/>
                <a:sym typeface="+mn-lt"/>
              </a:rPr>
              <a:t>小学生和幼儿园儿童</a:t>
            </a:r>
          </a:p>
        </p:txBody>
      </p:sp>
      <p:sp>
        <p:nvSpPr>
          <p:cNvPr id="111" name="TextBox 17"/>
          <p:cNvSpPr txBox="1"/>
          <p:nvPr/>
        </p:nvSpPr>
        <p:spPr>
          <a:xfrm>
            <a:off x="7444322" y="5015918"/>
            <a:ext cx="2337160" cy="39286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dirty="0">
                <a:solidFill>
                  <a:schemeClr val="tx1">
                    <a:lumMod val="65000"/>
                    <a:lumOff val="35000"/>
                  </a:schemeClr>
                </a:solidFill>
                <a:latin typeface="+mn-lt"/>
                <a:ea typeface="+mn-ea"/>
                <a:cs typeface="+mn-ea"/>
                <a:sym typeface="+mn-lt"/>
              </a:rPr>
              <a:t>服务行业从业人员</a:t>
            </a:r>
          </a:p>
        </p:txBody>
      </p:sp>
      <p:sp>
        <p:nvSpPr>
          <p:cNvPr id="114" name="椭圆 113"/>
          <p:cNvSpPr/>
          <p:nvPr/>
        </p:nvSpPr>
        <p:spPr>
          <a:xfrm>
            <a:off x="2116421" y="2592026"/>
            <a:ext cx="653143" cy="653143"/>
          </a:xfrm>
          <a:prstGeom prst="ellipse">
            <a:avLst/>
          </a:prstGeom>
          <a:solidFill>
            <a:srgbClr val="0A5688"/>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01</a:t>
            </a:r>
            <a:endParaRPr lang="zh-CN" altLang="en-US" sz="2400" dirty="0">
              <a:cs typeface="+mn-ea"/>
              <a:sym typeface="+mn-lt"/>
            </a:endParaRPr>
          </a:p>
        </p:txBody>
      </p:sp>
      <p:sp>
        <p:nvSpPr>
          <p:cNvPr id="115" name="椭圆 114"/>
          <p:cNvSpPr/>
          <p:nvPr/>
        </p:nvSpPr>
        <p:spPr>
          <a:xfrm>
            <a:off x="3377692" y="4209896"/>
            <a:ext cx="653143" cy="653143"/>
          </a:xfrm>
          <a:prstGeom prst="ellipse">
            <a:avLst/>
          </a:prstGeom>
          <a:solidFill>
            <a:srgbClr val="0A5688"/>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02</a:t>
            </a:r>
            <a:endParaRPr lang="zh-CN" altLang="en-US" sz="2400" dirty="0">
              <a:cs typeface="+mn-ea"/>
              <a:sym typeface="+mn-lt"/>
            </a:endParaRPr>
          </a:p>
        </p:txBody>
      </p:sp>
      <p:sp>
        <p:nvSpPr>
          <p:cNvPr id="116" name="椭圆 115"/>
          <p:cNvSpPr/>
          <p:nvPr/>
        </p:nvSpPr>
        <p:spPr>
          <a:xfrm>
            <a:off x="4549133" y="2592026"/>
            <a:ext cx="653143" cy="653143"/>
          </a:xfrm>
          <a:prstGeom prst="ellipse">
            <a:avLst/>
          </a:prstGeom>
          <a:solidFill>
            <a:srgbClr val="0A5688"/>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03</a:t>
            </a:r>
            <a:endParaRPr lang="zh-CN" altLang="en-US" sz="2400" dirty="0">
              <a:cs typeface="+mn-ea"/>
              <a:sym typeface="+mn-lt"/>
            </a:endParaRPr>
          </a:p>
        </p:txBody>
      </p:sp>
      <p:sp>
        <p:nvSpPr>
          <p:cNvPr id="117" name="椭圆 116"/>
          <p:cNvSpPr/>
          <p:nvPr/>
        </p:nvSpPr>
        <p:spPr>
          <a:xfrm>
            <a:off x="5829756" y="4209896"/>
            <a:ext cx="653143" cy="653143"/>
          </a:xfrm>
          <a:prstGeom prst="ellipse">
            <a:avLst/>
          </a:prstGeom>
          <a:solidFill>
            <a:srgbClr val="0A5688"/>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04</a:t>
            </a:r>
            <a:endParaRPr lang="zh-CN" altLang="en-US" sz="2400" dirty="0">
              <a:cs typeface="+mn-ea"/>
              <a:sym typeface="+mn-lt"/>
            </a:endParaRPr>
          </a:p>
        </p:txBody>
      </p:sp>
      <p:sp>
        <p:nvSpPr>
          <p:cNvPr id="118" name="椭圆 117"/>
          <p:cNvSpPr/>
          <p:nvPr/>
        </p:nvSpPr>
        <p:spPr>
          <a:xfrm>
            <a:off x="6981845" y="2592026"/>
            <a:ext cx="653143" cy="653143"/>
          </a:xfrm>
          <a:prstGeom prst="ellipse">
            <a:avLst/>
          </a:prstGeom>
          <a:solidFill>
            <a:srgbClr val="0A5688"/>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05</a:t>
            </a:r>
            <a:endParaRPr lang="zh-CN" altLang="en-US" sz="2400" dirty="0">
              <a:cs typeface="+mn-ea"/>
              <a:sym typeface="+mn-lt"/>
            </a:endParaRPr>
          </a:p>
        </p:txBody>
      </p:sp>
      <p:sp>
        <p:nvSpPr>
          <p:cNvPr id="119" name="椭圆 118"/>
          <p:cNvSpPr/>
          <p:nvPr/>
        </p:nvSpPr>
        <p:spPr>
          <a:xfrm>
            <a:off x="8281820" y="4209896"/>
            <a:ext cx="653143" cy="653143"/>
          </a:xfrm>
          <a:prstGeom prst="ellipse">
            <a:avLst/>
          </a:prstGeom>
          <a:solidFill>
            <a:srgbClr val="0A5688"/>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06</a:t>
            </a:r>
            <a:endParaRPr lang="zh-CN" altLang="en-US" sz="2400" dirty="0">
              <a:cs typeface="+mn-ea"/>
              <a:sym typeface="+mn-lt"/>
            </a:endParaRPr>
          </a:p>
        </p:txBody>
      </p:sp>
      <p:sp>
        <p:nvSpPr>
          <p:cNvPr id="120" name="椭圆 119"/>
          <p:cNvSpPr/>
          <p:nvPr/>
        </p:nvSpPr>
        <p:spPr>
          <a:xfrm>
            <a:off x="9414557" y="2592026"/>
            <a:ext cx="653143" cy="653143"/>
          </a:xfrm>
          <a:prstGeom prst="ellipse">
            <a:avLst/>
          </a:prstGeom>
          <a:solidFill>
            <a:srgbClr val="0A5688"/>
          </a:solidFill>
          <a:ln>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dirty="0">
                <a:cs typeface="+mn-ea"/>
                <a:sym typeface="+mn-lt"/>
              </a:rPr>
              <a:t>07</a:t>
            </a:r>
            <a:endParaRPr lang="zh-CN" altLang="en-US" sz="2400" dirty="0">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ppt_x</p:attrName>
                                        </p:attrNameLst>
                                      </p:cBhvr>
                                      <p:tavLst>
                                        <p:tav tm="0">
                                          <p:val>
                                            <p:strVal val="#ppt_x"/>
                                          </p:val>
                                        </p:tav>
                                        <p:tav tm="100000">
                                          <p:val>
                                            <p:strVal val="#ppt_x"/>
                                          </p:val>
                                        </p:tav>
                                      </p:tavLst>
                                    </p:anim>
                                    <p:anim calcmode="lin" valueType="num">
                                      <p:cBhvr>
                                        <p:cTn id="15" dur="75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47" presetClass="entr" presetSubtype="0" fill="hold" grpId="0" nodeType="after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fade">
                                      <p:cBhvr>
                                        <p:cTn id="19" dur="750"/>
                                        <p:tgtEl>
                                          <p:spTgt spid="114"/>
                                        </p:tgtEl>
                                      </p:cBhvr>
                                    </p:animEffect>
                                    <p:anim calcmode="lin" valueType="num">
                                      <p:cBhvr>
                                        <p:cTn id="20" dur="750" fill="hold"/>
                                        <p:tgtEl>
                                          <p:spTgt spid="114"/>
                                        </p:tgtEl>
                                        <p:attrNameLst>
                                          <p:attrName>ppt_x</p:attrName>
                                        </p:attrNameLst>
                                      </p:cBhvr>
                                      <p:tavLst>
                                        <p:tav tm="0">
                                          <p:val>
                                            <p:strVal val="#ppt_x"/>
                                          </p:val>
                                        </p:tav>
                                        <p:tav tm="100000">
                                          <p:val>
                                            <p:strVal val="#ppt_x"/>
                                          </p:val>
                                        </p:tav>
                                      </p:tavLst>
                                    </p:anim>
                                    <p:anim calcmode="lin" valueType="num">
                                      <p:cBhvr>
                                        <p:cTn id="21" dur="750" fill="hold"/>
                                        <p:tgtEl>
                                          <p:spTgt spid="1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05"/>
                                        </p:tgtEl>
                                        <p:attrNameLst>
                                          <p:attrName>style.visibility</p:attrName>
                                        </p:attrNameLst>
                                      </p:cBhvr>
                                      <p:to>
                                        <p:strVal val="visible"/>
                                      </p:to>
                                    </p:set>
                                    <p:animEffect transition="in" filter="fade">
                                      <p:cBhvr>
                                        <p:cTn id="24" dur="750"/>
                                        <p:tgtEl>
                                          <p:spTgt spid="105"/>
                                        </p:tgtEl>
                                      </p:cBhvr>
                                    </p:animEffect>
                                    <p:anim calcmode="lin" valueType="num">
                                      <p:cBhvr>
                                        <p:cTn id="25" dur="750" fill="hold"/>
                                        <p:tgtEl>
                                          <p:spTgt spid="105"/>
                                        </p:tgtEl>
                                        <p:attrNameLst>
                                          <p:attrName>ppt_x</p:attrName>
                                        </p:attrNameLst>
                                      </p:cBhvr>
                                      <p:tavLst>
                                        <p:tav tm="0">
                                          <p:val>
                                            <p:strVal val="#ppt_x"/>
                                          </p:val>
                                        </p:tav>
                                        <p:tav tm="100000">
                                          <p:val>
                                            <p:strVal val="#ppt_x"/>
                                          </p:val>
                                        </p:tav>
                                      </p:tavLst>
                                    </p:anim>
                                    <p:anim calcmode="lin" valueType="num">
                                      <p:cBhvr>
                                        <p:cTn id="26" dur="750" fill="hold"/>
                                        <p:tgtEl>
                                          <p:spTgt spid="10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250"/>
                                  </p:stCondLst>
                                  <p:childTnLst>
                                    <p:set>
                                      <p:cBhvr>
                                        <p:cTn id="28" dur="1" fill="hold">
                                          <p:stCondLst>
                                            <p:cond delay="0"/>
                                          </p:stCondLst>
                                        </p:cTn>
                                        <p:tgtEl>
                                          <p:spTgt spid="115"/>
                                        </p:tgtEl>
                                        <p:attrNameLst>
                                          <p:attrName>style.visibility</p:attrName>
                                        </p:attrNameLst>
                                      </p:cBhvr>
                                      <p:to>
                                        <p:strVal val="visible"/>
                                      </p:to>
                                    </p:set>
                                    <p:animEffect transition="in" filter="fade">
                                      <p:cBhvr>
                                        <p:cTn id="29" dur="750"/>
                                        <p:tgtEl>
                                          <p:spTgt spid="115"/>
                                        </p:tgtEl>
                                      </p:cBhvr>
                                    </p:animEffect>
                                    <p:anim calcmode="lin" valueType="num">
                                      <p:cBhvr>
                                        <p:cTn id="30" dur="750" fill="hold"/>
                                        <p:tgtEl>
                                          <p:spTgt spid="115"/>
                                        </p:tgtEl>
                                        <p:attrNameLst>
                                          <p:attrName>ppt_x</p:attrName>
                                        </p:attrNameLst>
                                      </p:cBhvr>
                                      <p:tavLst>
                                        <p:tav tm="0">
                                          <p:val>
                                            <p:strVal val="#ppt_x"/>
                                          </p:val>
                                        </p:tav>
                                        <p:tav tm="100000">
                                          <p:val>
                                            <p:strVal val="#ppt_x"/>
                                          </p:val>
                                        </p:tav>
                                      </p:tavLst>
                                    </p:anim>
                                    <p:anim calcmode="lin" valueType="num">
                                      <p:cBhvr>
                                        <p:cTn id="31" dur="750" fill="hold"/>
                                        <p:tgtEl>
                                          <p:spTgt spid="115"/>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250"/>
                                  </p:stCondLst>
                                  <p:childTnLst>
                                    <p:set>
                                      <p:cBhvr>
                                        <p:cTn id="33" dur="1" fill="hold">
                                          <p:stCondLst>
                                            <p:cond delay="0"/>
                                          </p:stCondLst>
                                        </p:cTn>
                                        <p:tgtEl>
                                          <p:spTgt spid="109"/>
                                        </p:tgtEl>
                                        <p:attrNameLst>
                                          <p:attrName>style.visibility</p:attrName>
                                        </p:attrNameLst>
                                      </p:cBhvr>
                                      <p:to>
                                        <p:strVal val="visible"/>
                                      </p:to>
                                    </p:set>
                                    <p:animEffect transition="in" filter="fade">
                                      <p:cBhvr>
                                        <p:cTn id="34" dur="750"/>
                                        <p:tgtEl>
                                          <p:spTgt spid="109"/>
                                        </p:tgtEl>
                                      </p:cBhvr>
                                    </p:animEffect>
                                    <p:anim calcmode="lin" valueType="num">
                                      <p:cBhvr>
                                        <p:cTn id="35" dur="750" fill="hold"/>
                                        <p:tgtEl>
                                          <p:spTgt spid="109"/>
                                        </p:tgtEl>
                                        <p:attrNameLst>
                                          <p:attrName>ppt_x</p:attrName>
                                        </p:attrNameLst>
                                      </p:cBhvr>
                                      <p:tavLst>
                                        <p:tav tm="0">
                                          <p:val>
                                            <p:strVal val="#ppt_x"/>
                                          </p:val>
                                        </p:tav>
                                        <p:tav tm="100000">
                                          <p:val>
                                            <p:strVal val="#ppt_x"/>
                                          </p:val>
                                        </p:tav>
                                      </p:tavLst>
                                    </p:anim>
                                    <p:anim calcmode="lin" valueType="num">
                                      <p:cBhvr>
                                        <p:cTn id="36" dur="750" fill="hold"/>
                                        <p:tgtEl>
                                          <p:spTgt spid="109"/>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500"/>
                                  </p:stCondLst>
                                  <p:childTnLst>
                                    <p:set>
                                      <p:cBhvr>
                                        <p:cTn id="38" dur="1" fill="hold">
                                          <p:stCondLst>
                                            <p:cond delay="0"/>
                                          </p:stCondLst>
                                        </p:cTn>
                                        <p:tgtEl>
                                          <p:spTgt spid="116"/>
                                        </p:tgtEl>
                                        <p:attrNameLst>
                                          <p:attrName>style.visibility</p:attrName>
                                        </p:attrNameLst>
                                      </p:cBhvr>
                                      <p:to>
                                        <p:strVal val="visible"/>
                                      </p:to>
                                    </p:set>
                                    <p:animEffect transition="in" filter="fade">
                                      <p:cBhvr>
                                        <p:cTn id="39" dur="750"/>
                                        <p:tgtEl>
                                          <p:spTgt spid="116"/>
                                        </p:tgtEl>
                                      </p:cBhvr>
                                    </p:animEffect>
                                    <p:anim calcmode="lin" valueType="num">
                                      <p:cBhvr>
                                        <p:cTn id="40" dur="750" fill="hold"/>
                                        <p:tgtEl>
                                          <p:spTgt spid="116"/>
                                        </p:tgtEl>
                                        <p:attrNameLst>
                                          <p:attrName>ppt_x</p:attrName>
                                        </p:attrNameLst>
                                      </p:cBhvr>
                                      <p:tavLst>
                                        <p:tav tm="0">
                                          <p:val>
                                            <p:strVal val="#ppt_x"/>
                                          </p:val>
                                        </p:tav>
                                        <p:tav tm="100000">
                                          <p:val>
                                            <p:strVal val="#ppt_x"/>
                                          </p:val>
                                        </p:tav>
                                      </p:tavLst>
                                    </p:anim>
                                    <p:anim calcmode="lin" valueType="num">
                                      <p:cBhvr>
                                        <p:cTn id="41" dur="750" fill="hold"/>
                                        <p:tgtEl>
                                          <p:spTgt spid="1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500"/>
                                  </p:stCondLst>
                                  <p:childTnLst>
                                    <p:set>
                                      <p:cBhvr>
                                        <p:cTn id="43" dur="1" fill="hold">
                                          <p:stCondLst>
                                            <p:cond delay="0"/>
                                          </p:stCondLst>
                                        </p:cTn>
                                        <p:tgtEl>
                                          <p:spTgt spid="106"/>
                                        </p:tgtEl>
                                        <p:attrNameLst>
                                          <p:attrName>style.visibility</p:attrName>
                                        </p:attrNameLst>
                                      </p:cBhvr>
                                      <p:to>
                                        <p:strVal val="visible"/>
                                      </p:to>
                                    </p:set>
                                    <p:animEffect transition="in" filter="fade">
                                      <p:cBhvr>
                                        <p:cTn id="44" dur="750"/>
                                        <p:tgtEl>
                                          <p:spTgt spid="106"/>
                                        </p:tgtEl>
                                      </p:cBhvr>
                                    </p:animEffect>
                                    <p:anim calcmode="lin" valueType="num">
                                      <p:cBhvr>
                                        <p:cTn id="45" dur="750" fill="hold"/>
                                        <p:tgtEl>
                                          <p:spTgt spid="106"/>
                                        </p:tgtEl>
                                        <p:attrNameLst>
                                          <p:attrName>ppt_x</p:attrName>
                                        </p:attrNameLst>
                                      </p:cBhvr>
                                      <p:tavLst>
                                        <p:tav tm="0">
                                          <p:val>
                                            <p:strVal val="#ppt_x"/>
                                          </p:val>
                                        </p:tav>
                                        <p:tav tm="100000">
                                          <p:val>
                                            <p:strVal val="#ppt_x"/>
                                          </p:val>
                                        </p:tav>
                                      </p:tavLst>
                                    </p:anim>
                                    <p:anim calcmode="lin" valueType="num">
                                      <p:cBhvr>
                                        <p:cTn id="46" dur="750" fill="hold"/>
                                        <p:tgtEl>
                                          <p:spTgt spid="10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750"/>
                                  </p:stCondLst>
                                  <p:childTnLst>
                                    <p:set>
                                      <p:cBhvr>
                                        <p:cTn id="48" dur="1" fill="hold">
                                          <p:stCondLst>
                                            <p:cond delay="0"/>
                                          </p:stCondLst>
                                        </p:cTn>
                                        <p:tgtEl>
                                          <p:spTgt spid="117"/>
                                        </p:tgtEl>
                                        <p:attrNameLst>
                                          <p:attrName>style.visibility</p:attrName>
                                        </p:attrNameLst>
                                      </p:cBhvr>
                                      <p:to>
                                        <p:strVal val="visible"/>
                                      </p:to>
                                    </p:set>
                                    <p:animEffect transition="in" filter="fade">
                                      <p:cBhvr>
                                        <p:cTn id="49" dur="750"/>
                                        <p:tgtEl>
                                          <p:spTgt spid="117"/>
                                        </p:tgtEl>
                                      </p:cBhvr>
                                    </p:animEffect>
                                    <p:anim calcmode="lin" valueType="num">
                                      <p:cBhvr>
                                        <p:cTn id="50" dur="750" fill="hold"/>
                                        <p:tgtEl>
                                          <p:spTgt spid="117"/>
                                        </p:tgtEl>
                                        <p:attrNameLst>
                                          <p:attrName>ppt_x</p:attrName>
                                        </p:attrNameLst>
                                      </p:cBhvr>
                                      <p:tavLst>
                                        <p:tav tm="0">
                                          <p:val>
                                            <p:strVal val="#ppt_x"/>
                                          </p:val>
                                        </p:tav>
                                        <p:tav tm="100000">
                                          <p:val>
                                            <p:strVal val="#ppt_x"/>
                                          </p:val>
                                        </p:tav>
                                      </p:tavLst>
                                    </p:anim>
                                    <p:anim calcmode="lin" valueType="num">
                                      <p:cBhvr>
                                        <p:cTn id="51" dur="750" fill="hold"/>
                                        <p:tgtEl>
                                          <p:spTgt spid="1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75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750"/>
                                        <p:tgtEl>
                                          <p:spTgt spid="110"/>
                                        </p:tgtEl>
                                      </p:cBhvr>
                                    </p:animEffect>
                                    <p:anim calcmode="lin" valueType="num">
                                      <p:cBhvr>
                                        <p:cTn id="55" dur="750" fill="hold"/>
                                        <p:tgtEl>
                                          <p:spTgt spid="110"/>
                                        </p:tgtEl>
                                        <p:attrNameLst>
                                          <p:attrName>ppt_x</p:attrName>
                                        </p:attrNameLst>
                                      </p:cBhvr>
                                      <p:tavLst>
                                        <p:tav tm="0">
                                          <p:val>
                                            <p:strVal val="#ppt_x"/>
                                          </p:val>
                                        </p:tav>
                                        <p:tav tm="100000">
                                          <p:val>
                                            <p:strVal val="#ppt_x"/>
                                          </p:val>
                                        </p:tav>
                                      </p:tavLst>
                                    </p:anim>
                                    <p:anim calcmode="lin" valueType="num">
                                      <p:cBhvr>
                                        <p:cTn id="56" dur="750" fill="hold"/>
                                        <p:tgtEl>
                                          <p:spTgt spid="110"/>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1000"/>
                                  </p:stCondLst>
                                  <p:childTnLst>
                                    <p:set>
                                      <p:cBhvr>
                                        <p:cTn id="58" dur="1" fill="hold">
                                          <p:stCondLst>
                                            <p:cond delay="0"/>
                                          </p:stCondLst>
                                        </p:cTn>
                                        <p:tgtEl>
                                          <p:spTgt spid="118"/>
                                        </p:tgtEl>
                                        <p:attrNameLst>
                                          <p:attrName>style.visibility</p:attrName>
                                        </p:attrNameLst>
                                      </p:cBhvr>
                                      <p:to>
                                        <p:strVal val="visible"/>
                                      </p:to>
                                    </p:set>
                                    <p:animEffect transition="in" filter="fade">
                                      <p:cBhvr>
                                        <p:cTn id="59" dur="750"/>
                                        <p:tgtEl>
                                          <p:spTgt spid="118"/>
                                        </p:tgtEl>
                                      </p:cBhvr>
                                    </p:animEffect>
                                    <p:anim calcmode="lin" valueType="num">
                                      <p:cBhvr>
                                        <p:cTn id="60" dur="750" fill="hold"/>
                                        <p:tgtEl>
                                          <p:spTgt spid="118"/>
                                        </p:tgtEl>
                                        <p:attrNameLst>
                                          <p:attrName>ppt_x</p:attrName>
                                        </p:attrNameLst>
                                      </p:cBhvr>
                                      <p:tavLst>
                                        <p:tav tm="0">
                                          <p:val>
                                            <p:strVal val="#ppt_x"/>
                                          </p:val>
                                        </p:tav>
                                        <p:tav tm="100000">
                                          <p:val>
                                            <p:strVal val="#ppt_x"/>
                                          </p:val>
                                        </p:tav>
                                      </p:tavLst>
                                    </p:anim>
                                    <p:anim calcmode="lin" valueType="num">
                                      <p:cBhvr>
                                        <p:cTn id="61" dur="750" fill="hold"/>
                                        <p:tgtEl>
                                          <p:spTgt spid="11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1000"/>
                                  </p:stCondLst>
                                  <p:childTnLst>
                                    <p:set>
                                      <p:cBhvr>
                                        <p:cTn id="63" dur="1" fill="hold">
                                          <p:stCondLst>
                                            <p:cond delay="0"/>
                                          </p:stCondLst>
                                        </p:cTn>
                                        <p:tgtEl>
                                          <p:spTgt spid="107"/>
                                        </p:tgtEl>
                                        <p:attrNameLst>
                                          <p:attrName>style.visibility</p:attrName>
                                        </p:attrNameLst>
                                      </p:cBhvr>
                                      <p:to>
                                        <p:strVal val="visible"/>
                                      </p:to>
                                    </p:set>
                                    <p:animEffect transition="in" filter="fade">
                                      <p:cBhvr>
                                        <p:cTn id="64" dur="750"/>
                                        <p:tgtEl>
                                          <p:spTgt spid="107"/>
                                        </p:tgtEl>
                                      </p:cBhvr>
                                    </p:animEffect>
                                    <p:anim calcmode="lin" valueType="num">
                                      <p:cBhvr>
                                        <p:cTn id="65" dur="750" fill="hold"/>
                                        <p:tgtEl>
                                          <p:spTgt spid="107"/>
                                        </p:tgtEl>
                                        <p:attrNameLst>
                                          <p:attrName>ppt_x</p:attrName>
                                        </p:attrNameLst>
                                      </p:cBhvr>
                                      <p:tavLst>
                                        <p:tav tm="0">
                                          <p:val>
                                            <p:strVal val="#ppt_x"/>
                                          </p:val>
                                        </p:tav>
                                        <p:tav tm="100000">
                                          <p:val>
                                            <p:strVal val="#ppt_x"/>
                                          </p:val>
                                        </p:tav>
                                      </p:tavLst>
                                    </p:anim>
                                    <p:anim calcmode="lin" valueType="num">
                                      <p:cBhvr>
                                        <p:cTn id="66" dur="750" fill="hold"/>
                                        <p:tgtEl>
                                          <p:spTgt spid="10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250"/>
                                  </p:stCondLst>
                                  <p:childTnLst>
                                    <p:set>
                                      <p:cBhvr>
                                        <p:cTn id="68" dur="1" fill="hold">
                                          <p:stCondLst>
                                            <p:cond delay="0"/>
                                          </p:stCondLst>
                                        </p:cTn>
                                        <p:tgtEl>
                                          <p:spTgt spid="119"/>
                                        </p:tgtEl>
                                        <p:attrNameLst>
                                          <p:attrName>style.visibility</p:attrName>
                                        </p:attrNameLst>
                                      </p:cBhvr>
                                      <p:to>
                                        <p:strVal val="visible"/>
                                      </p:to>
                                    </p:set>
                                    <p:animEffect transition="in" filter="fade">
                                      <p:cBhvr>
                                        <p:cTn id="69" dur="750"/>
                                        <p:tgtEl>
                                          <p:spTgt spid="119"/>
                                        </p:tgtEl>
                                      </p:cBhvr>
                                    </p:animEffect>
                                    <p:anim calcmode="lin" valueType="num">
                                      <p:cBhvr>
                                        <p:cTn id="70" dur="750" fill="hold"/>
                                        <p:tgtEl>
                                          <p:spTgt spid="119"/>
                                        </p:tgtEl>
                                        <p:attrNameLst>
                                          <p:attrName>ppt_x</p:attrName>
                                        </p:attrNameLst>
                                      </p:cBhvr>
                                      <p:tavLst>
                                        <p:tav tm="0">
                                          <p:val>
                                            <p:strVal val="#ppt_x"/>
                                          </p:val>
                                        </p:tav>
                                        <p:tav tm="100000">
                                          <p:val>
                                            <p:strVal val="#ppt_x"/>
                                          </p:val>
                                        </p:tav>
                                      </p:tavLst>
                                    </p:anim>
                                    <p:anim calcmode="lin" valueType="num">
                                      <p:cBhvr>
                                        <p:cTn id="71" dur="750" fill="hold"/>
                                        <p:tgtEl>
                                          <p:spTgt spid="119"/>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1250"/>
                                  </p:stCondLst>
                                  <p:childTnLst>
                                    <p:set>
                                      <p:cBhvr>
                                        <p:cTn id="73" dur="1" fill="hold">
                                          <p:stCondLst>
                                            <p:cond delay="0"/>
                                          </p:stCondLst>
                                        </p:cTn>
                                        <p:tgtEl>
                                          <p:spTgt spid="111"/>
                                        </p:tgtEl>
                                        <p:attrNameLst>
                                          <p:attrName>style.visibility</p:attrName>
                                        </p:attrNameLst>
                                      </p:cBhvr>
                                      <p:to>
                                        <p:strVal val="visible"/>
                                      </p:to>
                                    </p:set>
                                    <p:animEffect transition="in" filter="fade">
                                      <p:cBhvr>
                                        <p:cTn id="74" dur="750"/>
                                        <p:tgtEl>
                                          <p:spTgt spid="111"/>
                                        </p:tgtEl>
                                      </p:cBhvr>
                                    </p:animEffect>
                                    <p:anim calcmode="lin" valueType="num">
                                      <p:cBhvr>
                                        <p:cTn id="75" dur="750" fill="hold"/>
                                        <p:tgtEl>
                                          <p:spTgt spid="111"/>
                                        </p:tgtEl>
                                        <p:attrNameLst>
                                          <p:attrName>ppt_x</p:attrName>
                                        </p:attrNameLst>
                                      </p:cBhvr>
                                      <p:tavLst>
                                        <p:tav tm="0">
                                          <p:val>
                                            <p:strVal val="#ppt_x"/>
                                          </p:val>
                                        </p:tav>
                                        <p:tav tm="100000">
                                          <p:val>
                                            <p:strVal val="#ppt_x"/>
                                          </p:val>
                                        </p:tav>
                                      </p:tavLst>
                                    </p:anim>
                                    <p:anim calcmode="lin" valueType="num">
                                      <p:cBhvr>
                                        <p:cTn id="76" dur="750" fill="hold"/>
                                        <p:tgtEl>
                                          <p:spTgt spid="11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1500"/>
                                  </p:stCondLst>
                                  <p:childTnLst>
                                    <p:set>
                                      <p:cBhvr>
                                        <p:cTn id="78" dur="1" fill="hold">
                                          <p:stCondLst>
                                            <p:cond delay="0"/>
                                          </p:stCondLst>
                                        </p:cTn>
                                        <p:tgtEl>
                                          <p:spTgt spid="120"/>
                                        </p:tgtEl>
                                        <p:attrNameLst>
                                          <p:attrName>style.visibility</p:attrName>
                                        </p:attrNameLst>
                                      </p:cBhvr>
                                      <p:to>
                                        <p:strVal val="visible"/>
                                      </p:to>
                                    </p:set>
                                    <p:animEffect transition="in" filter="fade">
                                      <p:cBhvr>
                                        <p:cTn id="79" dur="750"/>
                                        <p:tgtEl>
                                          <p:spTgt spid="120"/>
                                        </p:tgtEl>
                                      </p:cBhvr>
                                    </p:animEffect>
                                    <p:anim calcmode="lin" valueType="num">
                                      <p:cBhvr>
                                        <p:cTn id="80" dur="750" fill="hold"/>
                                        <p:tgtEl>
                                          <p:spTgt spid="120"/>
                                        </p:tgtEl>
                                        <p:attrNameLst>
                                          <p:attrName>ppt_x</p:attrName>
                                        </p:attrNameLst>
                                      </p:cBhvr>
                                      <p:tavLst>
                                        <p:tav tm="0">
                                          <p:val>
                                            <p:strVal val="#ppt_x"/>
                                          </p:val>
                                        </p:tav>
                                        <p:tav tm="100000">
                                          <p:val>
                                            <p:strVal val="#ppt_x"/>
                                          </p:val>
                                        </p:tav>
                                      </p:tavLst>
                                    </p:anim>
                                    <p:anim calcmode="lin" valueType="num">
                                      <p:cBhvr>
                                        <p:cTn id="81" dur="750" fill="hold"/>
                                        <p:tgtEl>
                                          <p:spTgt spid="12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150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750"/>
                                        <p:tgtEl>
                                          <p:spTgt spid="108"/>
                                        </p:tgtEl>
                                      </p:cBhvr>
                                    </p:animEffect>
                                    <p:anim calcmode="lin" valueType="num">
                                      <p:cBhvr>
                                        <p:cTn id="85" dur="750" fill="hold"/>
                                        <p:tgtEl>
                                          <p:spTgt spid="108"/>
                                        </p:tgtEl>
                                        <p:attrNameLst>
                                          <p:attrName>ppt_x</p:attrName>
                                        </p:attrNameLst>
                                      </p:cBhvr>
                                      <p:tavLst>
                                        <p:tav tm="0">
                                          <p:val>
                                            <p:strVal val="#ppt_x"/>
                                          </p:val>
                                        </p:tav>
                                        <p:tav tm="100000">
                                          <p:val>
                                            <p:strVal val="#ppt_x"/>
                                          </p:val>
                                        </p:tav>
                                      </p:tavLst>
                                    </p:anim>
                                    <p:anim calcmode="lin" valueType="num">
                                      <p:cBhvr>
                                        <p:cTn id="86" dur="75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05" grpId="0"/>
      <p:bldP spid="106" grpId="0"/>
      <p:bldP spid="107" grpId="0"/>
      <p:bldP spid="108" grpId="0"/>
      <p:bldP spid="109" grpId="0"/>
      <p:bldP spid="110" grpId="0"/>
      <p:bldP spid="111" grpId="0"/>
      <p:bldP spid="114" grpId="0" animBg="1"/>
      <p:bldP spid="115" grpId="0" animBg="1"/>
      <p:bldP spid="116" grpId="0" animBg="1"/>
      <p:bldP spid="117" grpId="0" animBg="1"/>
      <p:bldP spid="118" grpId="0" animBg="1"/>
      <p:bldP spid="119" grpId="0" animBg="1"/>
      <p:bldP spid="1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953912" y="737146"/>
            <a:ext cx="5600325" cy="5600325"/>
          </a:xfrm>
          <a:prstGeom prst="rect">
            <a:avLst/>
          </a:prstGeom>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0" name="TextBox 9"/>
          <p:cNvSpPr txBox="1"/>
          <p:nvPr/>
        </p:nvSpPr>
        <p:spPr>
          <a:xfrm>
            <a:off x="4730072" y="581578"/>
            <a:ext cx="3311109"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哪些人不适合接种流感疫苗</a:t>
            </a:r>
          </a:p>
        </p:txBody>
      </p:sp>
      <p:sp>
        <p:nvSpPr>
          <p:cNvPr id="43" name="TextBox 17"/>
          <p:cNvSpPr txBox="1"/>
          <p:nvPr/>
        </p:nvSpPr>
        <p:spPr>
          <a:xfrm>
            <a:off x="1372628" y="1896273"/>
            <a:ext cx="4336651" cy="1532727"/>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孕妇应慎用流感疫苗；</a:t>
            </a:r>
          </a:p>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对鸡蛋或疫苗中其他成分过敏者； </a:t>
            </a:r>
          </a:p>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格林巴利综合症患者； </a:t>
            </a:r>
          </a:p>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急性发热性疾病患者； </a:t>
            </a:r>
          </a:p>
        </p:txBody>
      </p:sp>
      <p:sp>
        <p:nvSpPr>
          <p:cNvPr id="44" name="TextBox 17"/>
          <p:cNvSpPr txBox="1"/>
          <p:nvPr/>
        </p:nvSpPr>
        <p:spPr>
          <a:xfrm>
            <a:off x="1372628" y="3754204"/>
            <a:ext cx="4447599" cy="1532727"/>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慢性病发作期； </a:t>
            </a:r>
          </a:p>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严重过敏体质者； </a:t>
            </a:r>
          </a:p>
          <a:p>
            <a:pPr marL="285750" indent="-285750">
              <a:buFont typeface="Wingdings" panose="05000000000000000000" pitchFamily="2" charset="2"/>
              <a:buChar char="p"/>
            </a:pPr>
            <a:r>
              <a:rPr lang="en-US" altLang="zh-CN" sz="1800" dirty="0">
                <a:solidFill>
                  <a:schemeClr val="tx1">
                    <a:lumMod val="65000"/>
                    <a:lumOff val="35000"/>
                  </a:schemeClr>
                </a:solidFill>
                <a:latin typeface="+mn-lt"/>
                <a:ea typeface="+mn-ea"/>
                <a:cs typeface="+mn-ea"/>
                <a:sym typeface="+mn-lt"/>
              </a:rPr>
              <a:t>12</a:t>
            </a:r>
            <a:r>
              <a:rPr lang="zh-CN" altLang="en-US" sz="1800" dirty="0">
                <a:solidFill>
                  <a:schemeClr val="tx1">
                    <a:lumMod val="65000"/>
                    <a:lumOff val="35000"/>
                  </a:schemeClr>
                </a:solidFill>
                <a:latin typeface="+mn-lt"/>
                <a:ea typeface="+mn-ea"/>
                <a:cs typeface="+mn-ea"/>
                <a:sym typeface="+mn-lt"/>
              </a:rPr>
              <a:t>岁以下儿童不能使用全病毒灭活疫苗； </a:t>
            </a:r>
          </a:p>
          <a:p>
            <a:pPr marL="285750" indent="-285750">
              <a:buFont typeface="Wingdings" panose="05000000000000000000" pitchFamily="2" charset="2"/>
              <a:buChar char="p"/>
            </a:pPr>
            <a:r>
              <a:rPr lang="zh-CN" altLang="en-US" sz="1800" dirty="0">
                <a:solidFill>
                  <a:schemeClr val="tx1">
                    <a:lumMod val="65000"/>
                    <a:lumOff val="35000"/>
                  </a:schemeClr>
                </a:solidFill>
                <a:latin typeface="+mn-lt"/>
                <a:ea typeface="+mn-ea"/>
                <a:cs typeface="+mn-ea"/>
                <a:sym typeface="+mn-lt"/>
              </a:rPr>
              <a:t>医生认为不适合接种的人员。 </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1050"/>
                                </p:stCondLst>
                                <p:childTnLst>
                                  <p:par>
                                    <p:cTn id="11" presetID="22" presetClass="entr" presetSubtype="1"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up)">
                                          <p:cBhvr>
                                            <p:cTn id="13" dur="750"/>
                                            <p:tgtEl>
                                              <p:spTgt spid="43"/>
                                            </p:tgtEl>
                                          </p:cBhvr>
                                        </p:animEffect>
                                      </p:childTnLst>
                                    </p:cTn>
                                  </p:par>
                                </p:childTnLst>
                              </p:cTn>
                            </p:par>
                            <p:par>
                              <p:cTn id="14" fill="hold">
                                <p:stCondLst>
                                  <p:cond delay="1800"/>
                                </p:stCondLst>
                                <p:childTnLst>
                                  <p:par>
                                    <p:cTn id="15" presetID="2" presetClass="entr" presetSubtype="2" fill="hold" nodeType="afterEffect" p14:presetBounceEnd="50000">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14:bounceEnd="50000">
                                          <p:cBhvr additive="base">
                                            <p:cTn id="17" dur="75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18" dur="75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22" presetClass="entr" presetSubtype="1"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ipe(up)">
                                          <p:cBhvr>
                                            <p:cTn id="22"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1049"/>
                                </p:stCondLst>
                                <p:childTnLst>
                                  <p:par>
                                    <p:cTn id="11" presetID="2" presetClass="entr" presetSubtype="8"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750" fill="hold"/>
                                            <p:tgtEl>
                                              <p:spTgt spid="28"/>
                                            </p:tgtEl>
                                            <p:attrNameLst>
                                              <p:attrName>ppt_x</p:attrName>
                                            </p:attrNameLst>
                                          </p:cBhvr>
                                          <p:tavLst>
                                            <p:tav tm="0">
                                              <p:val>
                                                <p:strVal val="0-#ppt_w/2"/>
                                              </p:val>
                                            </p:tav>
                                            <p:tav tm="100000">
                                              <p:val>
                                                <p:strVal val="#ppt_x"/>
                                              </p:val>
                                            </p:tav>
                                          </p:tavLst>
                                        </p:anim>
                                        <p:anim calcmode="lin" valueType="num">
                                          <p:cBhvr additive="base">
                                            <p:cTn id="14" dur="750" fill="hold"/>
                                            <p:tgtEl>
                                              <p:spTgt spid="28"/>
                                            </p:tgtEl>
                                            <p:attrNameLst>
                                              <p:attrName>ppt_y</p:attrName>
                                            </p:attrNameLst>
                                          </p:cBhvr>
                                          <p:tavLst>
                                            <p:tav tm="0">
                                              <p:val>
                                                <p:strVal val="#ppt_y"/>
                                              </p:val>
                                            </p:tav>
                                            <p:tav tm="100000">
                                              <p:val>
                                                <p:strVal val="#ppt_y"/>
                                              </p:val>
                                            </p:tav>
                                          </p:tavLst>
                                        </p:anim>
                                      </p:childTnLst>
                                    </p:cTn>
                                  </p:par>
                                </p:childTnLst>
                              </p:cTn>
                            </p:par>
                            <p:par>
                              <p:cTn id="15" fill="hold">
                                <p:stCondLst>
                                  <p:cond delay="2049"/>
                                </p:stCondLst>
                                <p:childTnLst>
                                  <p:par>
                                    <p:cTn id="16" presetID="22" presetClass="entr" presetSubtype="8"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left)">
                                          <p:cBhvr>
                                            <p:cTn id="18" dur="500"/>
                                            <p:tgtEl>
                                              <p:spTgt spid="40"/>
                                            </p:tgtEl>
                                          </p:cBhvr>
                                        </p:animEffect>
                                      </p:childTnLst>
                                    </p:cTn>
                                  </p:par>
                                </p:childTnLst>
                              </p:cTn>
                            </p:par>
                            <p:par>
                              <p:cTn id="19" fill="hold">
                                <p:stCondLst>
                                  <p:cond delay="2549"/>
                                </p:stCondLst>
                                <p:childTnLst>
                                  <p:par>
                                    <p:cTn id="20" presetID="16" presetClass="entr" presetSubtype="37"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arn(outVertical)">
                                          <p:cBhvr>
                                            <p:cTn id="22" dur="500"/>
                                            <p:tgtEl>
                                              <p:spTgt spid="26"/>
                                            </p:tgtEl>
                                          </p:cBhvr>
                                        </p:animEffect>
                                      </p:childTnLst>
                                    </p:cTn>
                                  </p:par>
                                </p:childTnLst>
                              </p:cTn>
                            </p:par>
                            <p:par>
                              <p:cTn id="23" fill="hold">
                                <p:stCondLst>
                                  <p:cond delay="3049"/>
                                </p:stCondLst>
                                <p:childTnLst>
                                  <p:par>
                                    <p:cTn id="24" presetID="22" presetClass="entr" presetSubtype="1"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up)">
                                          <p:cBhvr>
                                            <p:cTn id="26" dur="750"/>
                                            <p:tgtEl>
                                              <p:spTgt spid="43"/>
                                            </p:tgtEl>
                                          </p:cBhvr>
                                        </p:animEffect>
                                      </p:childTnLst>
                                    </p:cTn>
                                  </p:par>
                                </p:childTnLst>
                              </p:cTn>
                            </p:par>
                            <p:par>
                              <p:cTn id="27" fill="hold">
                                <p:stCondLst>
                                  <p:cond delay="4049"/>
                                </p:stCondLst>
                                <p:childTnLst>
                                  <p:par>
                                    <p:cTn id="28" presetID="2" presetClass="entr" presetSubtype="2"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5049"/>
                                </p:stCondLst>
                                <p:childTnLst>
                                  <p:par>
                                    <p:cTn id="33" presetID="22" presetClass="entr" presetSubtype="2"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right)">
                                          <p:cBhvr>
                                            <p:cTn id="35" dur="500"/>
                                            <p:tgtEl>
                                              <p:spTgt spid="41"/>
                                            </p:tgtEl>
                                          </p:cBhvr>
                                        </p:animEffect>
                                      </p:childTnLst>
                                    </p:cTn>
                                  </p:par>
                                </p:childTnLst>
                              </p:cTn>
                            </p:par>
                            <p:par>
                              <p:cTn id="36" fill="hold">
                                <p:stCondLst>
                                  <p:cond delay="5549"/>
                                </p:stCondLst>
                                <p:childTnLst>
                                  <p:par>
                                    <p:cTn id="37" presetID="16" presetClass="entr" presetSubtype="37"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barn(outVertical)">
                                          <p:cBhvr>
                                            <p:cTn id="39" dur="500"/>
                                            <p:tgtEl>
                                              <p:spTgt spid="30"/>
                                            </p:tgtEl>
                                          </p:cBhvr>
                                        </p:animEffect>
                                      </p:childTnLst>
                                    </p:cTn>
                                  </p:par>
                                </p:childTnLst>
                              </p:cTn>
                            </p:par>
                            <p:par>
                              <p:cTn id="40" fill="hold">
                                <p:stCondLst>
                                  <p:cond delay="6049"/>
                                </p:stCondLst>
                                <p:childTnLst>
                                  <p:par>
                                    <p:cTn id="41" presetID="22" presetClass="entr" presetSubtype="1"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up)">
                                          <p:cBhvr>
                                            <p:cTn id="43"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20" grpId="0"/>
          <p:bldP spid="43" grpId="0"/>
          <p:bldP spid="44" grpId="0"/>
          <p:bldP spid="26" grpId="0" animBg="1"/>
          <p:bldP spid="30"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flipH="1">
            <a:off x="1198369" y="148983"/>
            <a:ext cx="5101289" cy="5101289"/>
          </a:xfrm>
          <a:prstGeom prst="rect">
            <a:avLst/>
          </a:prstGeom>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0" name="TextBox 9"/>
          <p:cNvSpPr txBox="1"/>
          <p:nvPr/>
        </p:nvSpPr>
        <p:spPr>
          <a:xfrm>
            <a:off x="4700775" y="635520"/>
            <a:ext cx="3311109" cy="346249"/>
          </a:xfrm>
          <a:prstGeom prst="rect">
            <a:avLst/>
          </a:prstGeom>
          <a:noFill/>
        </p:spPr>
        <p:txBody>
          <a:bodyPr wrap="square" lIns="68580" tIns="34290" rIns="68580" bIns="34290" rtlCol="0">
            <a:spAutoFit/>
          </a:bodyPr>
          <a:lstStyle/>
          <a:p>
            <a:r>
              <a:rPr lang="zh-CN" altLang="en-US" dirty="0">
                <a:solidFill>
                  <a:srgbClr val="0A5688"/>
                </a:solidFill>
                <a:cs typeface="+mn-ea"/>
                <a:sym typeface="+mn-lt"/>
              </a:rPr>
              <a:t>何时接种流感疫苗为宜</a:t>
            </a:r>
          </a:p>
        </p:txBody>
      </p:sp>
      <p:sp>
        <p:nvSpPr>
          <p:cNvPr id="44" name="TextBox 17"/>
          <p:cNvSpPr txBox="1"/>
          <p:nvPr/>
        </p:nvSpPr>
        <p:spPr>
          <a:xfrm>
            <a:off x="948409" y="4692627"/>
            <a:ext cx="6154056" cy="150348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marL="285750" indent="-285750">
              <a:buFont typeface="Wingdings" panose="05000000000000000000" pitchFamily="2" charset="2"/>
              <a:buChar char="n"/>
            </a:pPr>
            <a:r>
              <a:rPr lang="zh-CN" altLang="en-US" sz="1800" dirty="0">
                <a:solidFill>
                  <a:srgbClr val="0A5688"/>
                </a:solidFill>
                <a:latin typeface="+mn-lt"/>
                <a:ea typeface="+mn-ea"/>
                <a:cs typeface="+mn-ea"/>
                <a:sym typeface="+mn-lt"/>
              </a:rPr>
              <a:t>在流感流行高峰前</a:t>
            </a:r>
            <a:r>
              <a:rPr lang="en-US" altLang="zh-CN" sz="1800" dirty="0">
                <a:solidFill>
                  <a:srgbClr val="0A5688"/>
                </a:solidFill>
                <a:latin typeface="+mn-lt"/>
                <a:ea typeface="+mn-ea"/>
                <a:cs typeface="+mn-ea"/>
                <a:sym typeface="+mn-lt"/>
              </a:rPr>
              <a:t>1</a:t>
            </a:r>
            <a:r>
              <a:rPr lang="zh-CN" altLang="en-US" sz="1800" dirty="0">
                <a:solidFill>
                  <a:srgbClr val="0A5688"/>
                </a:solidFill>
                <a:latin typeface="+mn-lt"/>
                <a:ea typeface="+mn-ea"/>
                <a:cs typeface="+mn-ea"/>
                <a:sym typeface="+mn-lt"/>
              </a:rPr>
              <a:t>－</a:t>
            </a:r>
            <a:r>
              <a:rPr lang="en-US" altLang="zh-CN" sz="1800" dirty="0">
                <a:solidFill>
                  <a:srgbClr val="0A5688"/>
                </a:solidFill>
                <a:latin typeface="+mn-lt"/>
                <a:ea typeface="+mn-ea"/>
                <a:cs typeface="+mn-ea"/>
                <a:sym typeface="+mn-lt"/>
              </a:rPr>
              <a:t>2</a:t>
            </a:r>
            <a:r>
              <a:rPr lang="zh-CN" altLang="en-US" sz="1800" dirty="0">
                <a:solidFill>
                  <a:srgbClr val="0A5688"/>
                </a:solidFill>
                <a:latin typeface="+mn-lt"/>
                <a:ea typeface="+mn-ea"/>
                <a:cs typeface="+mn-ea"/>
                <a:sym typeface="+mn-lt"/>
              </a:rPr>
              <a:t>个月接种流感疫苗能更有效发挥疫苗的保护作用。我国推荐接种时间为每年</a:t>
            </a:r>
            <a:r>
              <a:rPr lang="en-US" altLang="zh-CN" sz="1800" dirty="0">
                <a:solidFill>
                  <a:srgbClr val="0A5688"/>
                </a:solidFill>
                <a:latin typeface="+mn-lt"/>
                <a:ea typeface="+mn-ea"/>
                <a:cs typeface="+mn-ea"/>
                <a:sym typeface="+mn-lt"/>
              </a:rPr>
              <a:t>9</a:t>
            </a:r>
            <a:r>
              <a:rPr lang="zh-CN" altLang="en-US" sz="1800" dirty="0">
                <a:solidFill>
                  <a:srgbClr val="0A5688"/>
                </a:solidFill>
                <a:latin typeface="+mn-lt"/>
                <a:ea typeface="+mn-ea"/>
                <a:cs typeface="+mn-ea"/>
                <a:sym typeface="+mn-lt"/>
              </a:rPr>
              <a:t>至</a:t>
            </a:r>
            <a:r>
              <a:rPr lang="en-US" altLang="zh-CN" sz="1800" dirty="0">
                <a:solidFill>
                  <a:srgbClr val="0A5688"/>
                </a:solidFill>
                <a:latin typeface="+mn-lt"/>
                <a:ea typeface="+mn-ea"/>
                <a:cs typeface="+mn-ea"/>
                <a:sym typeface="+mn-lt"/>
              </a:rPr>
              <a:t>11</a:t>
            </a:r>
            <a:r>
              <a:rPr lang="zh-CN" altLang="en-US" sz="1800" dirty="0">
                <a:solidFill>
                  <a:srgbClr val="0A5688"/>
                </a:solidFill>
                <a:latin typeface="+mn-lt"/>
                <a:ea typeface="+mn-ea"/>
                <a:cs typeface="+mn-ea"/>
                <a:sym typeface="+mn-lt"/>
              </a:rPr>
              <a:t>月份。流感疫苗接种对于甲、乙型流感具有一定的保护性，但对禽流感没有预防效果。 </a:t>
            </a:r>
          </a:p>
        </p:txBody>
      </p:sp>
      <p:sp>
        <p:nvSpPr>
          <p:cNvPr id="30" name="矩形 29"/>
          <p:cNvSpPr/>
          <p:nvPr/>
        </p:nvSpPr>
        <p:spPr>
          <a:xfrm>
            <a:off x="7197995" y="1748827"/>
            <a:ext cx="4195720" cy="544430"/>
          </a:xfrm>
          <a:prstGeom prst="rect">
            <a:avLst/>
          </a:prstGeom>
          <a:solidFill>
            <a:srgbClr val="0A5688"/>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1" name="矩形 30"/>
          <p:cNvSpPr/>
          <p:nvPr/>
        </p:nvSpPr>
        <p:spPr>
          <a:xfrm>
            <a:off x="7703112" y="1836376"/>
            <a:ext cx="3185487" cy="369332"/>
          </a:xfrm>
          <a:prstGeom prst="rect">
            <a:avLst/>
          </a:prstGeom>
        </p:spPr>
        <p:txBody>
          <a:bodyPr wrap="none">
            <a:spAutoFit/>
          </a:bodyPr>
          <a:lstStyle/>
          <a:p>
            <a:pPr algn="ctr"/>
            <a:r>
              <a:rPr lang="zh-CN" altLang="en-US" b="1" dirty="0">
                <a:solidFill>
                  <a:schemeClr val="bg1"/>
                </a:solidFill>
                <a:cs typeface="+mn-ea"/>
                <a:sym typeface="+mn-lt"/>
              </a:rPr>
              <a:t>接种疫苗可能发生哪些副作用</a:t>
            </a:r>
          </a:p>
        </p:txBody>
      </p:sp>
      <p:sp>
        <p:nvSpPr>
          <p:cNvPr id="32" name="矩形-2"/>
          <p:cNvSpPr/>
          <p:nvPr/>
        </p:nvSpPr>
        <p:spPr bwMode="auto">
          <a:xfrm>
            <a:off x="7166629" y="2903100"/>
            <a:ext cx="409719" cy="410401"/>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FF4F4F"/>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
        <p:nvSpPr>
          <p:cNvPr id="33" name="矩形-3"/>
          <p:cNvSpPr/>
          <p:nvPr/>
        </p:nvSpPr>
        <p:spPr bwMode="auto">
          <a:xfrm>
            <a:off x="7166629" y="4260627"/>
            <a:ext cx="432000" cy="4320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4F4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34" name="TextBox 17"/>
          <p:cNvSpPr txBox="1"/>
          <p:nvPr/>
        </p:nvSpPr>
        <p:spPr>
          <a:xfrm>
            <a:off x="7721404" y="2699628"/>
            <a:ext cx="4336651"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sz="1800" b="1" dirty="0">
                <a:solidFill>
                  <a:srgbClr val="FF4F4F"/>
                </a:solidFill>
                <a:latin typeface="+mn-lt"/>
                <a:ea typeface="+mn-ea"/>
                <a:cs typeface="+mn-ea"/>
                <a:sym typeface="+mn-lt"/>
              </a:rPr>
              <a:t>局部反应：</a:t>
            </a:r>
            <a:endParaRPr lang="zh-CN" altLang="en-US" sz="1800" dirty="0">
              <a:solidFill>
                <a:srgbClr val="FF4F4F"/>
              </a:solidFill>
              <a:latin typeface="+mn-lt"/>
              <a:ea typeface="+mn-ea"/>
              <a:cs typeface="+mn-ea"/>
              <a:sym typeface="+mn-lt"/>
            </a:endParaRPr>
          </a:p>
        </p:txBody>
      </p:sp>
      <p:sp>
        <p:nvSpPr>
          <p:cNvPr id="35" name="TextBox 17"/>
          <p:cNvSpPr txBox="1"/>
          <p:nvPr/>
        </p:nvSpPr>
        <p:spPr>
          <a:xfrm>
            <a:off x="7721404" y="3076767"/>
            <a:ext cx="4336651" cy="39286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latin typeface="+mn-lt"/>
                <a:ea typeface="+mn-ea"/>
                <a:cs typeface="+mn-ea"/>
                <a:sym typeface="+mn-lt"/>
              </a:rPr>
              <a:t>注射部位短暂的轻微疼痛、红肿。 </a:t>
            </a:r>
          </a:p>
        </p:txBody>
      </p:sp>
      <p:cxnSp>
        <p:nvCxnSpPr>
          <p:cNvPr id="5" name="直接连接符 4"/>
          <p:cNvCxnSpPr/>
          <p:nvPr/>
        </p:nvCxnSpPr>
        <p:spPr>
          <a:xfrm>
            <a:off x="7803252" y="3831771"/>
            <a:ext cx="3367314" cy="0"/>
          </a:xfrm>
          <a:prstGeom prst="line">
            <a:avLst/>
          </a:prstGeom>
          <a:ln>
            <a:solidFill>
              <a:srgbClr val="FF4F4F"/>
            </a:solidFill>
          </a:ln>
        </p:spPr>
        <p:style>
          <a:lnRef idx="1">
            <a:schemeClr val="accent1"/>
          </a:lnRef>
          <a:fillRef idx="0">
            <a:schemeClr val="accent1"/>
          </a:fillRef>
          <a:effectRef idx="0">
            <a:schemeClr val="accent1"/>
          </a:effectRef>
          <a:fontRef idx="minor">
            <a:schemeClr val="tx1"/>
          </a:fontRef>
        </p:style>
      </p:cxnSp>
      <p:sp>
        <p:nvSpPr>
          <p:cNvPr id="37" name="TextBox 17"/>
          <p:cNvSpPr txBox="1"/>
          <p:nvPr/>
        </p:nvSpPr>
        <p:spPr>
          <a:xfrm>
            <a:off x="7721404" y="4129117"/>
            <a:ext cx="4336651"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sz="1800" b="1" dirty="0">
                <a:solidFill>
                  <a:srgbClr val="FF4F4F"/>
                </a:solidFill>
                <a:latin typeface="+mn-lt"/>
                <a:ea typeface="+mn-ea"/>
                <a:cs typeface="+mn-ea"/>
                <a:sym typeface="+mn-lt"/>
              </a:rPr>
              <a:t>全身反应：</a:t>
            </a:r>
            <a:endParaRPr lang="zh-CN" altLang="en-US" sz="1800" dirty="0">
              <a:solidFill>
                <a:srgbClr val="FF4F4F"/>
              </a:solidFill>
              <a:latin typeface="+mn-lt"/>
              <a:ea typeface="+mn-ea"/>
              <a:cs typeface="+mn-ea"/>
              <a:sym typeface="+mn-lt"/>
            </a:endParaRPr>
          </a:p>
        </p:txBody>
      </p:sp>
      <p:sp>
        <p:nvSpPr>
          <p:cNvPr id="42" name="TextBox 17"/>
          <p:cNvSpPr txBox="1"/>
          <p:nvPr/>
        </p:nvSpPr>
        <p:spPr>
          <a:xfrm>
            <a:off x="7721405" y="4506256"/>
            <a:ext cx="3672310" cy="1052596"/>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latin typeface="+mn-lt"/>
                <a:ea typeface="+mn-ea"/>
                <a:cs typeface="+mn-ea"/>
                <a:sym typeface="+mn-lt"/>
              </a:rPr>
              <a:t>接种后可能发生低热、不适。一般只需对症处理，不会影响疫苗效果。对鸡蛋蛋白高度过敏者可发生急性超敏反应。  </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949"/>
                            </p:stCondLst>
                            <p:childTnLst>
                              <p:par>
                                <p:cTn id="11" presetID="42"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750"/>
                                        <p:tgtEl>
                                          <p:spTgt spid="36"/>
                                        </p:tgtEl>
                                      </p:cBhvr>
                                    </p:animEffect>
                                    <p:anim calcmode="lin" valueType="num">
                                      <p:cBhvr>
                                        <p:cTn id="14" dur="750" fill="hold"/>
                                        <p:tgtEl>
                                          <p:spTgt spid="36"/>
                                        </p:tgtEl>
                                        <p:attrNameLst>
                                          <p:attrName>ppt_x</p:attrName>
                                        </p:attrNameLst>
                                      </p:cBhvr>
                                      <p:tavLst>
                                        <p:tav tm="0">
                                          <p:val>
                                            <p:strVal val="#ppt_x"/>
                                          </p:val>
                                        </p:tav>
                                        <p:tav tm="100000">
                                          <p:val>
                                            <p:strVal val="#ppt_x"/>
                                          </p:val>
                                        </p:tav>
                                      </p:tavLst>
                                    </p:anim>
                                    <p:anim calcmode="lin" valueType="num">
                                      <p:cBhvr>
                                        <p:cTn id="15" dur="75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1699"/>
                            </p:stCondLst>
                            <p:childTnLst>
                              <p:par>
                                <p:cTn id="17" presetID="22" presetClass="entr" presetSubtype="1"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up)">
                                      <p:cBhvr>
                                        <p:cTn id="19" dur="175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down)">
                                      <p:cBhvr>
                                        <p:cTn id="24" dur="500"/>
                                        <p:tgtEl>
                                          <p:spTgt spid="30"/>
                                        </p:tgtEl>
                                      </p:cBhvr>
                                    </p:animEffect>
                                  </p:childTnLst>
                                </p:cTn>
                              </p:par>
                            </p:childTnLst>
                          </p:cTn>
                        </p:par>
                        <p:par>
                          <p:cTn id="25" fill="hold">
                            <p:stCondLst>
                              <p:cond delay="5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par>
                          <p:cTn id="31" fill="hold">
                            <p:stCondLst>
                              <p:cond delay="1600"/>
                            </p:stCondLst>
                            <p:childTnLst>
                              <p:par>
                                <p:cTn id="32" presetID="42"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750"/>
                                        <p:tgtEl>
                                          <p:spTgt spid="32"/>
                                        </p:tgtEl>
                                      </p:cBhvr>
                                    </p:animEffect>
                                    <p:anim calcmode="lin" valueType="num">
                                      <p:cBhvr>
                                        <p:cTn id="35" dur="750" fill="hold"/>
                                        <p:tgtEl>
                                          <p:spTgt spid="32"/>
                                        </p:tgtEl>
                                        <p:attrNameLst>
                                          <p:attrName>ppt_x</p:attrName>
                                        </p:attrNameLst>
                                      </p:cBhvr>
                                      <p:tavLst>
                                        <p:tav tm="0">
                                          <p:val>
                                            <p:strVal val="#ppt_x"/>
                                          </p:val>
                                        </p:tav>
                                        <p:tav tm="100000">
                                          <p:val>
                                            <p:strVal val="#ppt_x"/>
                                          </p:val>
                                        </p:tav>
                                      </p:tavLst>
                                    </p:anim>
                                    <p:anim calcmode="lin" valueType="num">
                                      <p:cBhvr>
                                        <p:cTn id="36" dur="750" fill="hold"/>
                                        <p:tgtEl>
                                          <p:spTgt spid="32"/>
                                        </p:tgtEl>
                                        <p:attrNameLst>
                                          <p:attrName>ppt_y</p:attrName>
                                        </p:attrNameLst>
                                      </p:cBhvr>
                                      <p:tavLst>
                                        <p:tav tm="0">
                                          <p:val>
                                            <p:strVal val="#ppt_y+.1"/>
                                          </p:val>
                                        </p:tav>
                                        <p:tav tm="100000">
                                          <p:val>
                                            <p:strVal val="#ppt_y"/>
                                          </p:val>
                                        </p:tav>
                                      </p:tavLst>
                                    </p:anim>
                                  </p:childTnLst>
                                </p:cTn>
                              </p:par>
                            </p:childTnLst>
                          </p:cTn>
                        </p:par>
                        <p:par>
                          <p:cTn id="37" fill="hold">
                            <p:stCondLst>
                              <p:cond delay="2350"/>
                            </p:stCondLst>
                            <p:childTnLst>
                              <p:par>
                                <p:cTn id="38" presetID="42" presetClass="entr" presetSubtype="0"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750"/>
                                        <p:tgtEl>
                                          <p:spTgt spid="34"/>
                                        </p:tgtEl>
                                      </p:cBhvr>
                                    </p:animEffect>
                                    <p:anim calcmode="lin" valueType="num">
                                      <p:cBhvr>
                                        <p:cTn id="41" dur="750" fill="hold"/>
                                        <p:tgtEl>
                                          <p:spTgt spid="34"/>
                                        </p:tgtEl>
                                        <p:attrNameLst>
                                          <p:attrName>ppt_x</p:attrName>
                                        </p:attrNameLst>
                                      </p:cBhvr>
                                      <p:tavLst>
                                        <p:tav tm="0">
                                          <p:val>
                                            <p:strVal val="#ppt_x"/>
                                          </p:val>
                                        </p:tav>
                                        <p:tav tm="100000">
                                          <p:val>
                                            <p:strVal val="#ppt_x"/>
                                          </p:val>
                                        </p:tav>
                                      </p:tavLst>
                                    </p:anim>
                                    <p:anim calcmode="lin" valueType="num">
                                      <p:cBhvr>
                                        <p:cTn id="42" dur="750" fill="hold"/>
                                        <p:tgtEl>
                                          <p:spTgt spid="34"/>
                                        </p:tgtEl>
                                        <p:attrNameLst>
                                          <p:attrName>ppt_y</p:attrName>
                                        </p:attrNameLst>
                                      </p:cBhvr>
                                      <p:tavLst>
                                        <p:tav tm="0">
                                          <p:val>
                                            <p:strVal val="#ppt_y+.1"/>
                                          </p:val>
                                        </p:tav>
                                        <p:tav tm="100000">
                                          <p:val>
                                            <p:strVal val="#ppt_y"/>
                                          </p:val>
                                        </p:tav>
                                      </p:tavLst>
                                    </p:anim>
                                  </p:childTnLst>
                                </p:cTn>
                              </p:par>
                            </p:childTnLst>
                          </p:cTn>
                        </p:par>
                        <p:par>
                          <p:cTn id="43" fill="hold">
                            <p:stCondLst>
                              <p:cond delay="3100"/>
                            </p:stCondLst>
                            <p:childTnLst>
                              <p:par>
                                <p:cTn id="44" presetID="2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500"/>
                                        <p:tgtEl>
                                          <p:spTgt spid="35"/>
                                        </p:tgtEl>
                                      </p:cBhvr>
                                    </p:animEffect>
                                  </p:childTnLst>
                                </p:cTn>
                              </p:par>
                            </p:childTnLst>
                          </p:cTn>
                        </p:par>
                        <p:par>
                          <p:cTn id="47" fill="hold">
                            <p:stCondLst>
                              <p:cond delay="3600"/>
                            </p:stCondLst>
                            <p:childTnLst>
                              <p:par>
                                <p:cTn id="48" presetID="2" presetClass="entr" presetSubtype="2" decel="100000"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500" fill="hold"/>
                                        <p:tgtEl>
                                          <p:spTgt spid="5"/>
                                        </p:tgtEl>
                                        <p:attrNameLst>
                                          <p:attrName>ppt_x</p:attrName>
                                        </p:attrNameLst>
                                      </p:cBhvr>
                                      <p:tavLst>
                                        <p:tav tm="0">
                                          <p:val>
                                            <p:strVal val="1+#ppt_w/2"/>
                                          </p:val>
                                        </p:tav>
                                        <p:tav tm="100000">
                                          <p:val>
                                            <p:strVal val="#ppt_x"/>
                                          </p:val>
                                        </p:tav>
                                      </p:tavLst>
                                    </p:anim>
                                    <p:anim calcmode="lin" valueType="num">
                                      <p:cBhvr additive="base">
                                        <p:cTn id="51" dur="500" fill="hold"/>
                                        <p:tgtEl>
                                          <p:spTgt spid="5"/>
                                        </p:tgtEl>
                                        <p:attrNameLst>
                                          <p:attrName>ppt_y</p:attrName>
                                        </p:attrNameLst>
                                      </p:cBhvr>
                                      <p:tavLst>
                                        <p:tav tm="0">
                                          <p:val>
                                            <p:strVal val="#ppt_y"/>
                                          </p:val>
                                        </p:tav>
                                        <p:tav tm="100000">
                                          <p:val>
                                            <p:strVal val="#ppt_y"/>
                                          </p:val>
                                        </p:tav>
                                      </p:tavLst>
                                    </p:anim>
                                  </p:childTnLst>
                                </p:cTn>
                              </p:par>
                            </p:childTnLst>
                          </p:cTn>
                        </p:par>
                        <p:par>
                          <p:cTn id="52" fill="hold">
                            <p:stCondLst>
                              <p:cond delay="4100"/>
                            </p:stCondLst>
                            <p:childTnLst>
                              <p:par>
                                <p:cTn id="53" presetID="42"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750"/>
                                        <p:tgtEl>
                                          <p:spTgt spid="33"/>
                                        </p:tgtEl>
                                      </p:cBhvr>
                                    </p:animEffect>
                                    <p:anim calcmode="lin" valueType="num">
                                      <p:cBhvr>
                                        <p:cTn id="56" dur="750" fill="hold"/>
                                        <p:tgtEl>
                                          <p:spTgt spid="33"/>
                                        </p:tgtEl>
                                        <p:attrNameLst>
                                          <p:attrName>ppt_x</p:attrName>
                                        </p:attrNameLst>
                                      </p:cBhvr>
                                      <p:tavLst>
                                        <p:tav tm="0">
                                          <p:val>
                                            <p:strVal val="#ppt_x"/>
                                          </p:val>
                                        </p:tav>
                                        <p:tav tm="100000">
                                          <p:val>
                                            <p:strVal val="#ppt_x"/>
                                          </p:val>
                                        </p:tav>
                                      </p:tavLst>
                                    </p:anim>
                                    <p:anim calcmode="lin" valueType="num">
                                      <p:cBhvr>
                                        <p:cTn id="57" dur="750" fill="hold"/>
                                        <p:tgtEl>
                                          <p:spTgt spid="33"/>
                                        </p:tgtEl>
                                        <p:attrNameLst>
                                          <p:attrName>ppt_y</p:attrName>
                                        </p:attrNameLst>
                                      </p:cBhvr>
                                      <p:tavLst>
                                        <p:tav tm="0">
                                          <p:val>
                                            <p:strVal val="#ppt_y+.1"/>
                                          </p:val>
                                        </p:tav>
                                        <p:tav tm="100000">
                                          <p:val>
                                            <p:strVal val="#ppt_y"/>
                                          </p:val>
                                        </p:tav>
                                      </p:tavLst>
                                    </p:anim>
                                  </p:childTnLst>
                                </p:cTn>
                              </p:par>
                            </p:childTnLst>
                          </p:cTn>
                        </p:par>
                        <p:par>
                          <p:cTn id="58" fill="hold">
                            <p:stCondLst>
                              <p:cond delay="4850"/>
                            </p:stCondLst>
                            <p:childTnLst>
                              <p:par>
                                <p:cTn id="59" presetID="42"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750"/>
                                        <p:tgtEl>
                                          <p:spTgt spid="37"/>
                                        </p:tgtEl>
                                      </p:cBhvr>
                                    </p:animEffect>
                                    <p:anim calcmode="lin" valueType="num">
                                      <p:cBhvr>
                                        <p:cTn id="62" dur="750" fill="hold"/>
                                        <p:tgtEl>
                                          <p:spTgt spid="37"/>
                                        </p:tgtEl>
                                        <p:attrNameLst>
                                          <p:attrName>ppt_x</p:attrName>
                                        </p:attrNameLst>
                                      </p:cBhvr>
                                      <p:tavLst>
                                        <p:tav tm="0">
                                          <p:val>
                                            <p:strVal val="#ppt_x"/>
                                          </p:val>
                                        </p:tav>
                                        <p:tav tm="100000">
                                          <p:val>
                                            <p:strVal val="#ppt_x"/>
                                          </p:val>
                                        </p:tav>
                                      </p:tavLst>
                                    </p:anim>
                                    <p:anim calcmode="lin" valueType="num">
                                      <p:cBhvr>
                                        <p:cTn id="63" dur="750" fill="hold"/>
                                        <p:tgtEl>
                                          <p:spTgt spid="37"/>
                                        </p:tgtEl>
                                        <p:attrNameLst>
                                          <p:attrName>ppt_y</p:attrName>
                                        </p:attrNameLst>
                                      </p:cBhvr>
                                      <p:tavLst>
                                        <p:tav tm="0">
                                          <p:val>
                                            <p:strVal val="#ppt_y+.1"/>
                                          </p:val>
                                        </p:tav>
                                        <p:tav tm="100000">
                                          <p:val>
                                            <p:strVal val="#ppt_y"/>
                                          </p:val>
                                        </p:tav>
                                      </p:tavLst>
                                    </p:anim>
                                  </p:childTnLst>
                                </p:cTn>
                              </p:par>
                            </p:childTnLst>
                          </p:cTn>
                        </p:par>
                        <p:par>
                          <p:cTn id="64" fill="hold">
                            <p:stCondLst>
                              <p:cond delay="5600"/>
                            </p:stCondLst>
                            <p:childTnLst>
                              <p:par>
                                <p:cTn id="65" presetID="22" presetClass="entr" presetSubtype="8"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4" grpId="0"/>
      <p:bldP spid="30" grpId="0" animBg="1"/>
      <p:bldP spid="31" grpId="0"/>
      <p:bldP spid="32" grpId="0" animBg="1"/>
      <p:bldP spid="33" grpId="0" animBg="1"/>
      <p:bldP spid="34" grpId="0"/>
      <p:bldP spid="35" grpId="0"/>
      <p:bldP spid="37"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840565" y="2266752"/>
            <a:ext cx="5149244" cy="1177245"/>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pPr algn="r"/>
            <a:r>
              <a:rPr lang="zh-CN" altLang="en-US" sz="7200" dirty="0">
                <a:solidFill>
                  <a:srgbClr val="0A5688"/>
                </a:solidFill>
                <a:latin typeface="+mn-lt"/>
                <a:ea typeface="+mn-ea"/>
                <a:cs typeface="+mn-ea"/>
                <a:sym typeface="+mn-lt"/>
              </a:rPr>
              <a:t>流感饮食</a:t>
            </a:r>
          </a:p>
        </p:txBody>
      </p:sp>
      <p:sp>
        <p:nvSpPr>
          <p:cNvPr id="57" name="矩形 56"/>
          <p:cNvSpPr/>
          <p:nvPr/>
        </p:nvSpPr>
        <p:spPr>
          <a:xfrm>
            <a:off x="3896912" y="3368583"/>
            <a:ext cx="5092897" cy="623248"/>
          </a:xfrm>
          <a:prstGeom prst="rect">
            <a:avLst/>
          </a:prstGeom>
        </p:spPr>
        <p:txBody>
          <a:bodyPr wrap="square" lIns="68580" tIns="34290" rIns="68580" bIns="34290">
            <a:spAutoFit/>
          </a:bodyPr>
          <a:lstStyle/>
          <a:p>
            <a:pPr algn="r"/>
            <a:r>
              <a:rPr lang="en-US" altLang="zh-CN" sz="3600" dirty="0">
                <a:solidFill>
                  <a:schemeClr val="bg1">
                    <a:lumMod val="75000"/>
                  </a:schemeClr>
                </a:solidFill>
                <a:cs typeface="+mn-ea"/>
                <a:sym typeface="+mn-lt"/>
              </a:rPr>
              <a:t>FIU  PROFILE</a:t>
            </a:r>
            <a:endParaRPr lang="zh-CN" altLang="en-US" sz="3600" dirty="0">
              <a:solidFill>
                <a:srgbClr val="0A5688"/>
              </a:solidFill>
              <a:cs typeface="+mn-ea"/>
              <a:sym typeface="+mn-lt"/>
            </a:endParaRPr>
          </a:p>
        </p:txBody>
      </p:sp>
      <p:grpSp>
        <p:nvGrpSpPr>
          <p:cNvPr id="3" name="组合 2"/>
          <p:cNvGrpSpPr/>
          <p:nvPr/>
        </p:nvGrpSpPr>
        <p:grpSpPr>
          <a:xfrm>
            <a:off x="6471711" y="1366504"/>
            <a:ext cx="2518098" cy="900246"/>
            <a:chOff x="7092551" y="1567025"/>
            <a:chExt cx="2518098" cy="900246"/>
          </a:xfrm>
        </p:grpSpPr>
        <p:sp>
          <p:nvSpPr>
            <p:cNvPr id="32" name="圆角矩形 31"/>
            <p:cNvSpPr/>
            <p:nvPr/>
          </p:nvSpPr>
          <p:spPr>
            <a:xfrm>
              <a:off x="7092551" y="1648675"/>
              <a:ext cx="2518098" cy="72922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r"/>
              <a:endParaRPr lang="zh-CN" altLang="en-US" sz="1500">
                <a:solidFill>
                  <a:schemeClr val="bg1"/>
                </a:solidFill>
                <a:cs typeface="+mn-ea"/>
                <a:sym typeface="+mn-lt"/>
              </a:endParaRPr>
            </a:p>
          </p:txBody>
        </p:sp>
        <p:sp>
          <p:nvSpPr>
            <p:cNvPr id="34" name="矩形 33"/>
            <p:cNvSpPr/>
            <p:nvPr/>
          </p:nvSpPr>
          <p:spPr>
            <a:xfrm>
              <a:off x="7164256" y="1567025"/>
              <a:ext cx="2252861" cy="900246"/>
            </a:xfrm>
            <a:prstGeom prst="rect">
              <a:avLst/>
            </a:prstGeom>
            <a:noFill/>
          </p:spPr>
          <p:txBody>
            <a:bodyPr vert="horz" wrap="none" lIns="68580" tIns="34290" rIns="68580" bIns="34290" rtlCol="0">
              <a:spAutoFit/>
            </a:bodyPr>
            <a:lstStyle/>
            <a:p>
              <a:pPr algn="r"/>
              <a:r>
                <a:rPr lang="en-US" altLang="zh-CN" sz="5400" dirty="0">
                  <a:solidFill>
                    <a:schemeClr val="bg1"/>
                  </a:solidFill>
                  <a:cs typeface="+mn-ea"/>
                  <a:sym typeface="+mn-lt"/>
                </a:rPr>
                <a:t>PART</a:t>
              </a:r>
              <a:endParaRPr lang="zh-CN" altLang="en-US" sz="5400" dirty="0">
                <a:solidFill>
                  <a:schemeClr val="bg1"/>
                </a:solidFill>
                <a:cs typeface="+mn-ea"/>
                <a:sym typeface="+mn-lt"/>
              </a:endParaRPr>
            </a:p>
          </p:txBody>
        </p:sp>
      </p:grpSp>
      <p:sp>
        <p:nvSpPr>
          <p:cNvPr id="36" name="矩形 35"/>
          <p:cNvSpPr/>
          <p:nvPr/>
        </p:nvSpPr>
        <p:spPr>
          <a:xfrm>
            <a:off x="9188477" y="1366504"/>
            <a:ext cx="3543278" cy="2839239"/>
          </a:xfrm>
          <a:prstGeom prst="rect">
            <a:avLst/>
          </a:prstGeom>
          <a:noFill/>
        </p:spPr>
        <p:txBody>
          <a:bodyPr vert="horz" wrap="none" lIns="68580" tIns="34290" rIns="68580" bIns="34290" rtlCol="0">
            <a:spAutoFit/>
          </a:bodyPr>
          <a:lstStyle/>
          <a:p>
            <a:r>
              <a:rPr lang="en-US" altLang="zh-CN"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rPr>
              <a:t>05</a:t>
            </a:r>
            <a:endParaRPr lang="zh-CN" altLang="en-US"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endParaRPr>
          </a:p>
        </p:txBody>
      </p:sp>
      <p:pic>
        <p:nvPicPr>
          <p:cNvPr id="27" name="图片 26">
            <a:extLst>
              <a:ext uri="{FF2B5EF4-FFF2-40B4-BE49-F238E27FC236}">
                <a16:creationId xmlns="" xmlns:a16="http://schemas.microsoft.com/office/drawing/2014/main" id="{01E896F4-FE42-455C-A333-AE39F0791A4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6260" y="384416"/>
            <a:ext cx="5806551" cy="5806551"/>
          </a:xfrm>
          <a:prstGeom prst="rect">
            <a:avLst/>
          </a:prstGeom>
          <a:effectLst>
            <a:outerShdw blurRad="63500" sx="102000" sy="102000" algn="ctr" rotWithShape="0">
              <a:prstClr val="black">
                <a:alpha val="20000"/>
              </a:prstClr>
            </a:outerShdw>
          </a:effectLst>
        </p:spPr>
      </p:pic>
    </p:spTree>
    <p:extLst>
      <p:ext uri="{BB962C8B-B14F-4D97-AF65-F5344CB8AC3E}">
        <p14:creationId xmlns:p14="http://schemas.microsoft.com/office/powerpoint/2010/main" val="20697673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750" fill="hold"/>
                                        <p:tgtEl>
                                          <p:spTgt spid="36"/>
                                        </p:tgtEl>
                                        <p:attrNameLst>
                                          <p:attrName>ppt_w</p:attrName>
                                        </p:attrNameLst>
                                      </p:cBhvr>
                                      <p:tavLst>
                                        <p:tav tm="0">
                                          <p:val>
                                            <p:strVal val="#ppt_w+.3"/>
                                          </p:val>
                                        </p:tav>
                                        <p:tav tm="100000">
                                          <p:val>
                                            <p:strVal val="#ppt_w"/>
                                          </p:val>
                                        </p:tav>
                                      </p:tavLst>
                                    </p:anim>
                                    <p:anim calcmode="lin" valueType="num">
                                      <p:cBhvr>
                                        <p:cTn id="14" dur="750" fill="hold"/>
                                        <p:tgtEl>
                                          <p:spTgt spid="36"/>
                                        </p:tgtEl>
                                        <p:attrNameLst>
                                          <p:attrName>ppt_h</p:attrName>
                                        </p:attrNameLst>
                                      </p:cBhvr>
                                      <p:tavLst>
                                        <p:tav tm="0">
                                          <p:val>
                                            <p:strVal val="#ppt_h"/>
                                          </p:val>
                                        </p:tav>
                                        <p:tav tm="100000">
                                          <p:val>
                                            <p:strVal val="#ppt_h"/>
                                          </p:val>
                                        </p:tav>
                                      </p:tavLst>
                                    </p:anim>
                                    <p:animEffect transition="in" filter="fade">
                                      <p:cBhvr>
                                        <p:cTn id="15" dur="750"/>
                                        <p:tgtEl>
                                          <p:spTgt spid="36"/>
                                        </p:tgtEl>
                                      </p:cBhvr>
                                    </p:animEffect>
                                  </p:childTnLst>
                                </p:cTn>
                              </p:par>
                            </p:childTnLst>
                          </p:cTn>
                        </p:par>
                        <p:par>
                          <p:cTn id="16" fill="hold">
                            <p:stCondLst>
                              <p:cond delay="17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16" presetClass="entr" presetSubtype="21" fill="hold" grpId="0" nodeType="withEffect">
                                  <p:stCondLst>
                                    <p:cond delay="250"/>
                                  </p:stCondLst>
                                  <p:childTnLst>
                                    <p:set>
                                      <p:cBhvr>
                                        <p:cTn id="23" dur="1" fill="hold">
                                          <p:stCondLst>
                                            <p:cond delay="0"/>
                                          </p:stCondLst>
                                        </p:cTn>
                                        <p:tgtEl>
                                          <p:spTgt spid="57"/>
                                        </p:tgtEl>
                                        <p:attrNameLst>
                                          <p:attrName>style.visibility</p:attrName>
                                        </p:attrNameLst>
                                      </p:cBhvr>
                                      <p:to>
                                        <p:strVal val="visible"/>
                                      </p:to>
                                    </p:set>
                                    <p:animEffect transition="in" filter="barn(inVertical)">
                                      <p:cBhvr>
                                        <p:cTn id="24" dur="750"/>
                                        <p:tgtEl>
                                          <p:spTgt spid="5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7"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cxnSp>
        <p:nvCxnSpPr>
          <p:cNvPr id="59" name="直接连接符 58"/>
          <p:cNvCxnSpPr>
            <a:cxnSpLocks/>
          </p:cNvCxnSpPr>
          <p:nvPr/>
        </p:nvCxnSpPr>
        <p:spPr>
          <a:xfrm>
            <a:off x="874250" y="4659511"/>
            <a:ext cx="2749702" cy="0"/>
          </a:xfrm>
          <a:prstGeom prst="line">
            <a:avLst/>
          </a:prstGeom>
          <a:ln w="19050">
            <a:solidFill>
              <a:srgbClr val="FF4F4F"/>
            </a:solidFill>
            <a:prstDash val="sys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78102" y="1863769"/>
            <a:ext cx="2817634" cy="0"/>
          </a:xfrm>
          <a:prstGeom prst="line">
            <a:avLst/>
          </a:prstGeom>
          <a:ln w="19050">
            <a:solidFill>
              <a:srgbClr val="0A5688"/>
            </a:solidFill>
            <a:prstDash val="sys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8372067" y="4090852"/>
            <a:ext cx="2134442" cy="0"/>
          </a:xfrm>
          <a:prstGeom prst="line">
            <a:avLst/>
          </a:prstGeom>
          <a:ln w="19050">
            <a:solidFill>
              <a:srgbClr val="FF4F4F"/>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8309861" y="1851523"/>
            <a:ext cx="2186283" cy="0"/>
          </a:xfrm>
          <a:prstGeom prst="line">
            <a:avLst/>
          </a:prstGeom>
          <a:ln w="19050">
            <a:solidFill>
              <a:srgbClr val="0A5688"/>
            </a:solidFill>
            <a:prstDash val="sysDash"/>
          </a:ln>
        </p:spPr>
        <p:style>
          <a:lnRef idx="1">
            <a:schemeClr val="accent1"/>
          </a:lnRef>
          <a:fillRef idx="0">
            <a:schemeClr val="accent1"/>
          </a:fillRef>
          <a:effectRef idx="0">
            <a:schemeClr val="accent1"/>
          </a:effectRef>
          <a:fontRef idx="minor">
            <a:schemeClr val="tx1"/>
          </a:fontRef>
        </p:style>
      </p:cxnSp>
      <p:sp>
        <p:nvSpPr>
          <p:cNvPr id="66" name="TextBox 80"/>
          <p:cNvSpPr txBox="1"/>
          <p:nvPr/>
        </p:nvSpPr>
        <p:spPr>
          <a:xfrm>
            <a:off x="767488" y="4696144"/>
            <a:ext cx="3060134" cy="793102"/>
          </a:xfrm>
          <a:prstGeom prst="rect">
            <a:avLst/>
          </a:prstGeom>
          <a:noFill/>
        </p:spPr>
        <p:txBody>
          <a:bodyPr wrap="square" rtlCol="0">
            <a:spAutoFit/>
          </a:bodyPr>
          <a:lstStyle>
            <a:defPPr>
              <a:defRPr lang="zh-CN"/>
            </a:defPPr>
            <a:lvl1pPr algn="ctr">
              <a:lnSpc>
                <a:spcPct val="130000"/>
              </a:lnSpc>
              <a:defRPr sz="1300">
                <a:solidFill>
                  <a:schemeClr val="bg1"/>
                </a:solidFill>
                <a:latin typeface="微软雅黑" panose="020B0503020204020204" pitchFamily="34" charset="-122"/>
                <a:ea typeface="微软雅黑" panose="020B0503020204020204" pitchFamily="34" charset="-122"/>
              </a:defRPr>
            </a:lvl1pPr>
          </a:lstStyle>
          <a:p>
            <a:pPr algn="l"/>
            <a:r>
              <a:rPr lang="zh-CN" altLang="en-US" sz="1200" dirty="0">
                <a:solidFill>
                  <a:schemeClr val="tx1">
                    <a:lumMod val="65000"/>
                    <a:lumOff val="35000"/>
                  </a:schemeClr>
                </a:solidFill>
                <a:latin typeface="+mn-lt"/>
                <a:ea typeface="+mn-ea"/>
                <a:cs typeface="+mn-ea"/>
                <a:sym typeface="+mn-lt"/>
              </a:rPr>
              <a:t>板蓝根、大青叶、野菊花、金银花各一份，同用沸水冲泡，趁热代茶饮，其主要功效是清热解毒，适用于预防流行性感冒。</a:t>
            </a:r>
          </a:p>
        </p:txBody>
      </p:sp>
      <p:sp>
        <p:nvSpPr>
          <p:cNvPr id="67" name="TextBox 81"/>
          <p:cNvSpPr txBox="1"/>
          <p:nvPr/>
        </p:nvSpPr>
        <p:spPr>
          <a:xfrm>
            <a:off x="767488" y="1909245"/>
            <a:ext cx="3060134" cy="1772793"/>
          </a:xfrm>
          <a:prstGeom prst="rect">
            <a:avLst/>
          </a:prstGeom>
          <a:noFill/>
        </p:spPr>
        <p:txBody>
          <a:bodyPr wrap="square" rtlCol="0">
            <a:spAutoFit/>
          </a:bodyPr>
          <a:lstStyle>
            <a:defPPr>
              <a:defRPr lang="zh-CN"/>
            </a:defPPr>
            <a:lvl1pPr>
              <a:lnSpc>
                <a:spcPct val="130000"/>
              </a:lnSpc>
              <a:defRPr sz="1000">
                <a:latin typeface="微软雅黑" panose="020B0503020204020204" pitchFamily="34" charset="-122"/>
                <a:ea typeface="微软雅黑" panose="020B0503020204020204" pitchFamily="34" charset="-122"/>
              </a:defRPr>
            </a:lvl1pPr>
          </a:lstStyle>
          <a:p>
            <a:r>
              <a:rPr lang="zh-CN" altLang="en-US" sz="1200" dirty="0">
                <a:solidFill>
                  <a:schemeClr val="tx1">
                    <a:lumMod val="65000"/>
                    <a:lumOff val="35000"/>
                  </a:schemeClr>
                </a:solidFill>
                <a:latin typeface="+mn-lt"/>
                <a:ea typeface="+mn-ea"/>
                <a:cs typeface="+mn-ea"/>
                <a:sym typeface="+mn-lt"/>
              </a:rPr>
              <a:t>冬春季节体内缺乏维生素</a:t>
            </a:r>
            <a:r>
              <a:rPr lang="en-US" altLang="zh-CN" sz="1200" dirty="0">
                <a:solidFill>
                  <a:schemeClr val="tx1">
                    <a:lumMod val="65000"/>
                    <a:lumOff val="35000"/>
                  </a:schemeClr>
                </a:solidFill>
                <a:latin typeface="+mn-lt"/>
                <a:ea typeface="+mn-ea"/>
                <a:cs typeface="+mn-ea"/>
                <a:sym typeface="+mn-lt"/>
              </a:rPr>
              <a:t>A</a:t>
            </a:r>
            <a:r>
              <a:rPr lang="zh-CN" altLang="en-US" sz="1200" dirty="0">
                <a:solidFill>
                  <a:schemeClr val="tx1">
                    <a:lumMod val="65000"/>
                    <a:lumOff val="35000"/>
                  </a:schemeClr>
                </a:solidFill>
                <a:latin typeface="+mn-lt"/>
                <a:ea typeface="+mn-ea"/>
                <a:cs typeface="+mn-ea"/>
                <a:sym typeface="+mn-lt"/>
              </a:rPr>
              <a:t>是易患呼吸道感染疾病的一大诱因。富含维生素</a:t>
            </a:r>
            <a:r>
              <a:rPr lang="en-US" altLang="zh-CN" sz="1200" dirty="0">
                <a:solidFill>
                  <a:schemeClr val="tx1">
                    <a:lumMod val="65000"/>
                    <a:lumOff val="35000"/>
                  </a:schemeClr>
                </a:solidFill>
                <a:latin typeface="+mn-lt"/>
                <a:ea typeface="+mn-ea"/>
                <a:cs typeface="+mn-ea"/>
                <a:sym typeface="+mn-lt"/>
              </a:rPr>
              <a:t>A</a:t>
            </a:r>
            <a:r>
              <a:rPr lang="zh-CN" altLang="en-US" sz="1200" dirty="0">
                <a:solidFill>
                  <a:schemeClr val="tx1">
                    <a:lumMod val="65000"/>
                    <a:lumOff val="35000"/>
                  </a:schemeClr>
                </a:solidFill>
                <a:latin typeface="+mn-lt"/>
                <a:ea typeface="+mn-ea"/>
                <a:cs typeface="+mn-ea"/>
                <a:sym typeface="+mn-lt"/>
              </a:rPr>
              <a:t>的食物有胡萝卜、苋菜、菠菜、南瓜、红黄色水果、动物肝、奶类等。红色、橙红色、棕红色的食品，如红辣椒、西红柿、胡萝卜、橘橙，这类食品的共同特点是富含</a:t>
            </a:r>
            <a:r>
              <a:rPr lang="en-US" altLang="zh-CN" sz="1200" dirty="0">
                <a:solidFill>
                  <a:schemeClr val="tx1">
                    <a:lumMod val="65000"/>
                    <a:lumOff val="35000"/>
                  </a:schemeClr>
                </a:solidFill>
                <a:latin typeface="+mn-lt"/>
                <a:ea typeface="+mn-ea"/>
                <a:cs typeface="+mn-ea"/>
                <a:sym typeface="+mn-lt"/>
              </a:rPr>
              <a:t>β-</a:t>
            </a:r>
            <a:r>
              <a:rPr lang="zh-CN" altLang="en-US" sz="1200" dirty="0">
                <a:solidFill>
                  <a:schemeClr val="tx1">
                    <a:lumMod val="65000"/>
                    <a:lumOff val="35000"/>
                  </a:schemeClr>
                </a:solidFill>
                <a:latin typeface="+mn-lt"/>
                <a:ea typeface="+mn-ea"/>
                <a:cs typeface="+mn-ea"/>
                <a:sym typeface="+mn-lt"/>
              </a:rPr>
              <a:t>胡萝卜素</a:t>
            </a:r>
            <a:r>
              <a:rPr lang="en-US" altLang="zh-CN" sz="1200" dirty="0">
                <a:solidFill>
                  <a:schemeClr val="tx1">
                    <a:lumMod val="65000"/>
                    <a:lumOff val="35000"/>
                  </a:schemeClr>
                </a:solidFill>
                <a:latin typeface="+mn-lt"/>
                <a:ea typeface="+mn-ea"/>
                <a:cs typeface="+mn-ea"/>
                <a:sym typeface="+mn-lt"/>
              </a:rPr>
              <a:t>(</a:t>
            </a:r>
            <a:r>
              <a:rPr lang="zh-CN" altLang="en-US" sz="1200" dirty="0">
                <a:solidFill>
                  <a:schemeClr val="tx1">
                    <a:lumMod val="65000"/>
                    <a:lumOff val="35000"/>
                  </a:schemeClr>
                </a:solidFill>
                <a:latin typeface="+mn-lt"/>
                <a:ea typeface="+mn-ea"/>
                <a:cs typeface="+mn-ea"/>
                <a:sym typeface="+mn-lt"/>
              </a:rPr>
              <a:t>维生素</a:t>
            </a:r>
            <a:r>
              <a:rPr lang="en-US" altLang="zh-CN" sz="1200" dirty="0">
                <a:solidFill>
                  <a:schemeClr val="tx1">
                    <a:lumMod val="65000"/>
                    <a:lumOff val="35000"/>
                  </a:schemeClr>
                </a:solidFill>
                <a:latin typeface="+mn-lt"/>
                <a:ea typeface="+mn-ea"/>
                <a:cs typeface="+mn-ea"/>
                <a:sym typeface="+mn-lt"/>
              </a:rPr>
              <a:t>A</a:t>
            </a:r>
            <a:r>
              <a:rPr lang="zh-CN" altLang="en-US" sz="1200" dirty="0">
                <a:solidFill>
                  <a:schemeClr val="tx1">
                    <a:lumMod val="65000"/>
                    <a:lumOff val="35000"/>
                  </a:schemeClr>
                </a:solidFill>
                <a:latin typeface="+mn-lt"/>
                <a:ea typeface="+mn-ea"/>
                <a:cs typeface="+mn-ea"/>
                <a:sym typeface="+mn-lt"/>
              </a:rPr>
              <a:t>原</a:t>
            </a:r>
            <a:r>
              <a:rPr lang="en-US" altLang="zh-CN" sz="1200" dirty="0">
                <a:solidFill>
                  <a:schemeClr val="tx1">
                    <a:lumMod val="65000"/>
                    <a:lumOff val="35000"/>
                  </a:schemeClr>
                </a:solidFill>
                <a:latin typeface="+mn-lt"/>
                <a:ea typeface="+mn-ea"/>
                <a:cs typeface="+mn-ea"/>
                <a:sym typeface="+mn-lt"/>
              </a:rPr>
              <a:t>)</a:t>
            </a:r>
            <a:r>
              <a:rPr lang="zh-CN" altLang="en-US" sz="1200" dirty="0">
                <a:solidFill>
                  <a:schemeClr val="tx1">
                    <a:lumMod val="65000"/>
                    <a:lumOff val="35000"/>
                  </a:schemeClr>
                </a:solidFill>
                <a:latin typeface="+mn-lt"/>
                <a:ea typeface="+mn-ea"/>
                <a:cs typeface="+mn-ea"/>
                <a:sym typeface="+mn-lt"/>
              </a:rPr>
              <a:t>。</a:t>
            </a:r>
          </a:p>
        </p:txBody>
      </p:sp>
      <p:sp>
        <p:nvSpPr>
          <p:cNvPr id="68" name="TextBox 82"/>
          <p:cNvSpPr txBox="1"/>
          <p:nvPr/>
        </p:nvSpPr>
        <p:spPr>
          <a:xfrm>
            <a:off x="8231654" y="4128943"/>
            <a:ext cx="3189255" cy="1292662"/>
          </a:xfrm>
          <a:prstGeom prst="rect">
            <a:avLst/>
          </a:prstGeom>
          <a:noFill/>
        </p:spPr>
        <p:txBody>
          <a:bodyPr wrap="square" rtlCol="0">
            <a:spAutoFit/>
          </a:bodyPr>
          <a:lstStyle>
            <a:defPPr>
              <a:defRPr lang="zh-CN"/>
            </a:defPPr>
            <a:lvl1pPr>
              <a:lnSpc>
                <a:spcPct val="130000"/>
              </a:lnSpc>
              <a:defRPr sz="1000">
                <a:latin typeface="微软雅黑" panose="020B0503020204020204" pitchFamily="34" charset="-122"/>
                <a:ea typeface="微软雅黑" panose="020B0503020204020204" pitchFamily="34" charset="-122"/>
              </a:defRPr>
            </a:lvl1pPr>
          </a:lstStyle>
          <a:p>
            <a:r>
              <a:rPr lang="zh-CN" altLang="en-US" sz="1200" dirty="0">
                <a:solidFill>
                  <a:schemeClr val="tx1">
                    <a:lumMod val="65000"/>
                    <a:lumOff val="35000"/>
                  </a:schemeClr>
                </a:solidFill>
                <a:latin typeface="+mn-lt"/>
                <a:ea typeface="+mn-ea"/>
                <a:cs typeface="+mn-ea"/>
                <a:sym typeface="+mn-lt"/>
              </a:rPr>
              <a:t>冬天人们需要按照自然的节奏调节自身，较多较好的睡眠是对日照缩短和天寒地冻的自然反应，所以应该安排清淡的晚餐，同时睡前的一段时间不适合饮用茶和咖啡，这都有助于提高睡眠的质量，从而抵抗疾病。</a:t>
            </a:r>
          </a:p>
        </p:txBody>
      </p:sp>
      <p:sp>
        <p:nvSpPr>
          <p:cNvPr id="69" name="TextBox 83"/>
          <p:cNvSpPr txBox="1"/>
          <p:nvPr/>
        </p:nvSpPr>
        <p:spPr>
          <a:xfrm>
            <a:off x="8148282" y="1886586"/>
            <a:ext cx="3167464" cy="812530"/>
          </a:xfrm>
          <a:prstGeom prst="rect">
            <a:avLst/>
          </a:prstGeom>
          <a:noFill/>
        </p:spPr>
        <p:txBody>
          <a:bodyPr wrap="square" rtlCol="0">
            <a:spAutoFit/>
          </a:bodyPr>
          <a:lstStyle>
            <a:defPPr>
              <a:defRPr lang="zh-CN"/>
            </a:defPPr>
            <a:lvl1pPr>
              <a:lnSpc>
                <a:spcPct val="130000"/>
              </a:lnSpc>
              <a:defRPr sz="1000">
                <a:latin typeface="微软雅黑" panose="020B0503020204020204" pitchFamily="34" charset="-122"/>
                <a:ea typeface="微软雅黑" panose="020B0503020204020204" pitchFamily="34" charset="-122"/>
              </a:defRPr>
            </a:lvl1pPr>
          </a:lstStyle>
          <a:p>
            <a:r>
              <a:rPr lang="zh-CN" altLang="en-US" sz="1200" dirty="0">
                <a:solidFill>
                  <a:schemeClr val="tx1">
                    <a:lumMod val="65000"/>
                    <a:lumOff val="35000"/>
                  </a:schemeClr>
                </a:solidFill>
                <a:latin typeface="+mn-lt"/>
                <a:ea typeface="+mn-ea"/>
                <a:cs typeface="+mn-ea"/>
                <a:sym typeface="+mn-lt"/>
              </a:rPr>
              <a:t>锌对调节免疫功能十分重要，可以预防感冒。锌在瘦肉、粗粮、豆类食品、海产品中含量丰富</a:t>
            </a:r>
          </a:p>
        </p:txBody>
      </p:sp>
      <p:sp>
        <p:nvSpPr>
          <p:cNvPr id="70" name="TextBox 32"/>
          <p:cNvSpPr txBox="1"/>
          <p:nvPr/>
        </p:nvSpPr>
        <p:spPr>
          <a:xfrm>
            <a:off x="767488" y="4247758"/>
            <a:ext cx="2046752" cy="369332"/>
          </a:xfrm>
          <a:prstGeom prst="rect">
            <a:avLst/>
          </a:prstGeom>
          <a:noFill/>
        </p:spPr>
        <p:txBody>
          <a:bodyPr wrap="square" rtlCol="0">
            <a:spAutoFit/>
          </a:bodyPr>
          <a:lstStyle>
            <a:defPPr>
              <a:defRPr lang="zh-CN"/>
            </a:defPPr>
            <a:lvl1pPr>
              <a:defRPr sz="1600">
                <a:latin typeface="方正静蕾简体加粗版" panose="02010600010101010101" pitchFamily="2" charset="-122"/>
                <a:ea typeface="方正静蕾简体加粗版" panose="02010600010101010101" pitchFamily="2" charset="-122"/>
              </a:defRPr>
            </a:lvl1pPr>
          </a:lstStyle>
          <a:p>
            <a:pPr marL="285750" indent="-285750">
              <a:buFont typeface="Wingdings" panose="05000000000000000000" pitchFamily="2" charset="2"/>
              <a:buChar char="Ø"/>
            </a:pPr>
            <a:r>
              <a:rPr lang="zh-CN" altLang="en-US" sz="1800" b="1" dirty="0">
                <a:solidFill>
                  <a:srgbClr val="FF4F4F"/>
                </a:solidFill>
                <a:latin typeface="+mn-lt"/>
                <a:ea typeface="+mn-ea"/>
                <a:cs typeface="+mn-ea"/>
                <a:sym typeface="+mn-lt"/>
              </a:rPr>
              <a:t>一杯抗感茶</a:t>
            </a:r>
          </a:p>
        </p:txBody>
      </p:sp>
      <p:sp>
        <p:nvSpPr>
          <p:cNvPr id="71" name="TextBox 32"/>
          <p:cNvSpPr txBox="1"/>
          <p:nvPr/>
        </p:nvSpPr>
        <p:spPr>
          <a:xfrm>
            <a:off x="769140" y="1440758"/>
            <a:ext cx="1800493" cy="369332"/>
          </a:xfrm>
          <a:prstGeom prst="rect">
            <a:avLst/>
          </a:prstGeom>
          <a:noFill/>
        </p:spPr>
        <p:txBody>
          <a:bodyPr wrap="none" rtlCol="0">
            <a:spAutoFit/>
          </a:bodyPr>
          <a:lstStyle>
            <a:defPPr>
              <a:defRPr lang="zh-CN"/>
            </a:defPPr>
            <a:lvl1pPr>
              <a:defRPr sz="1600">
                <a:latin typeface="方正静蕾简体加粗版" panose="02010600010101010101" pitchFamily="2" charset="-122"/>
                <a:ea typeface="方正静蕾简体加粗版" panose="02010600010101010101" pitchFamily="2" charset="-122"/>
              </a:defRPr>
            </a:lvl1pPr>
          </a:lstStyle>
          <a:p>
            <a:pPr marL="285750" indent="-285750">
              <a:buFont typeface="Wingdings" panose="05000000000000000000" pitchFamily="2" charset="2"/>
              <a:buChar char="Ø"/>
            </a:pPr>
            <a:r>
              <a:rPr lang="zh-CN" altLang="en-US" sz="1800" b="1" dirty="0">
                <a:solidFill>
                  <a:srgbClr val="0A5688"/>
                </a:solidFill>
                <a:latin typeface="+mn-lt"/>
                <a:ea typeface="+mn-ea"/>
                <a:cs typeface="+mn-ea"/>
                <a:sym typeface="+mn-lt"/>
              </a:rPr>
              <a:t>补充维生素</a:t>
            </a:r>
            <a:r>
              <a:rPr lang="en-US" altLang="zh-CN" sz="1800" b="1" dirty="0">
                <a:solidFill>
                  <a:srgbClr val="0A5688"/>
                </a:solidFill>
                <a:latin typeface="+mn-lt"/>
                <a:ea typeface="+mn-ea"/>
                <a:cs typeface="+mn-ea"/>
                <a:sym typeface="+mn-lt"/>
              </a:rPr>
              <a:t>A</a:t>
            </a:r>
            <a:endParaRPr lang="zh-CN" altLang="en-US" sz="1800" b="1" dirty="0">
              <a:solidFill>
                <a:srgbClr val="0A5688"/>
              </a:solidFill>
              <a:latin typeface="+mn-lt"/>
              <a:ea typeface="+mn-ea"/>
              <a:cs typeface="+mn-ea"/>
              <a:sym typeface="+mn-lt"/>
            </a:endParaRPr>
          </a:p>
        </p:txBody>
      </p:sp>
      <p:sp>
        <p:nvSpPr>
          <p:cNvPr id="72" name="TextBox 32"/>
          <p:cNvSpPr txBox="1"/>
          <p:nvPr/>
        </p:nvSpPr>
        <p:spPr>
          <a:xfrm>
            <a:off x="8148281" y="1440758"/>
            <a:ext cx="2089033" cy="369332"/>
          </a:xfrm>
          <a:prstGeom prst="rect">
            <a:avLst/>
          </a:prstGeom>
          <a:noFill/>
        </p:spPr>
        <p:txBody>
          <a:bodyPr wrap="none" rtlCol="0">
            <a:spAutoFit/>
          </a:bodyPr>
          <a:lstStyle>
            <a:defPPr>
              <a:defRPr lang="zh-CN"/>
            </a:defPPr>
            <a:lvl1pPr>
              <a:defRPr sz="1600">
                <a:latin typeface="方正静蕾简体加粗版" panose="02010600010101010101" pitchFamily="2" charset="-122"/>
                <a:ea typeface="方正静蕾简体加粗版" panose="02010600010101010101" pitchFamily="2" charset="-122"/>
              </a:defRPr>
            </a:lvl1pPr>
          </a:lstStyle>
          <a:p>
            <a:pPr marL="285750" indent="-285750">
              <a:buFont typeface="Wingdings" panose="05000000000000000000" pitchFamily="2" charset="2"/>
              <a:buChar char="Ø"/>
            </a:pPr>
            <a:r>
              <a:rPr lang="zh-CN" altLang="en-US" sz="1800" b="1" dirty="0">
                <a:solidFill>
                  <a:srgbClr val="0A5688"/>
                </a:solidFill>
                <a:latin typeface="+mn-lt"/>
                <a:ea typeface="+mn-ea"/>
                <a:cs typeface="+mn-ea"/>
                <a:sym typeface="+mn-lt"/>
              </a:rPr>
              <a:t>多吃含锌的食物</a:t>
            </a:r>
          </a:p>
        </p:txBody>
      </p:sp>
      <p:sp>
        <p:nvSpPr>
          <p:cNvPr id="73" name="TextBox 32"/>
          <p:cNvSpPr txBox="1"/>
          <p:nvPr/>
        </p:nvSpPr>
        <p:spPr>
          <a:xfrm>
            <a:off x="8253445" y="3682038"/>
            <a:ext cx="1858201" cy="369332"/>
          </a:xfrm>
          <a:prstGeom prst="rect">
            <a:avLst/>
          </a:prstGeom>
          <a:noFill/>
        </p:spPr>
        <p:txBody>
          <a:bodyPr wrap="none" rtlCol="0">
            <a:spAutoFit/>
          </a:bodyPr>
          <a:lstStyle>
            <a:defPPr>
              <a:defRPr lang="zh-CN"/>
            </a:defPPr>
            <a:lvl1pPr>
              <a:defRPr sz="1600">
                <a:latin typeface="方正静蕾简体加粗版" panose="02010600010101010101" pitchFamily="2" charset="-122"/>
                <a:ea typeface="方正静蕾简体加粗版" panose="02010600010101010101" pitchFamily="2" charset="-122"/>
              </a:defRPr>
            </a:lvl1pPr>
          </a:lstStyle>
          <a:p>
            <a:pPr marL="285750" indent="-285750">
              <a:buFont typeface="Wingdings" panose="05000000000000000000" pitchFamily="2" charset="2"/>
              <a:buChar char="Ø"/>
            </a:pPr>
            <a:r>
              <a:rPr lang="zh-CN" altLang="en-US" sz="1800" b="1" dirty="0">
                <a:solidFill>
                  <a:srgbClr val="FF4F4F"/>
                </a:solidFill>
                <a:latin typeface="+mn-lt"/>
                <a:ea typeface="+mn-ea"/>
                <a:cs typeface="+mn-ea"/>
                <a:sym typeface="+mn-lt"/>
              </a:rPr>
              <a:t>调整生活制度</a:t>
            </a:r>
            <a:endParaRPr lang="en-US" altLang="zh-CN" sz="1800" b="1" dirty="0">
              <a:solidFill>
                <a:srgbClr val="FF4F4F"/>
              </a:solidFill>
              <a:latin typeface="+mn-lt"/>
              <a:ea typeface="+mn-ea"/>
              <a:cs typeface="+mn-ea"/>
              <a:sym typeface="+mn-lt"/>
            </a:endParaRPr>
          </a:p>
        </p:txBody>
      </p:sp>
      <p:pic>
        <p:nvPicPr>
          <p:cNvPr id="5" name="图片 4">
            <a:extLst>
              <a:ext uri="{FF2B5EF4-FFF2-40B4-BE49-F238E27FC236}">
                <a16:creationId xmlns="" xmlns:a16="http://schemas.microsoft.com/office/drawing/2014/main" id="{E3BB08E7-0641-497E-B3AE-B6276DD2E2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0381" y="1355787"/>
            <a:ext cx="4467900" cy="44679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700"/>
                            </p:stCondLst>
                            <p:childTnLst>
                              <p:par>
                                <p:cTn id="11" presetID="22" presetClass="entr" presetSubtype="8"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wipe(left)">
                                      <p:cBhvr>
                                        <p:cTn id="13" dur="500"/>
                                        <p:tgtEl>
                                          <p:spTgt spid="59"/>
                                        </p:tgtEl>
                                      </p:cBhvr>
                                    </p:animEffect>
                                  </p:childTnLst>
                                </p:cTn>
                              </p:par>
                            </p:childTnLst>
                          </p:cTn>
                        </p:par>
                        <p:par>
                          <p:cTn id="14" fill="hold">
                            <p:stCondLst>
                              <p:cond delay="1200"/>
                            </p:stCondLst>
                            <p:childTnLst>
                              <p:par>
                                <p:cTn id="15" presetID="22" presetClass="entr" presetSubtype="1"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up)">
                                      <p:cBhvr>
                                        <p:cTn id="17" dur="1000"/>
                                        <p:tgtEl>
                                          <p:spTgt spid="66"/>
                                        </p:tgtEl>
                                      </p:cBhvr>
                                    </p:animEffect>
                                  </p:childTnLst>
                                </p:cTn>
                              </p:par>
                              <p:par>
                                <p:cTn id="18" presetID="53" presetClass="entr" presetSubtype="16" fill="hold" grpId="0" nodeType="withEffect">
                                  <p:stCondLst>
                                    <p:cond delay="1750"/>
                                  </p:stCondLst>
                                  <p:iterate type="lt">
                                    <p:tmPct val="10000"/>
                                  </p:iterate>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childTnLst>
                                </p:cTn>
                              </p:par>
                              <p:par>
                                <p:cTn id="23" presetID="22" presetClass="entr" presetSubtype="8" fill="hold" nodeType="withEffect">
                                  <p:stCondLst>
                                    <p:cond delay="250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par>
                                <p:cTn id="26" presetID="22" presetClass="entr" presetSubtype="1" fill="hold" grpId="0" nodeType="withEffect">
                                  <p:stCondLst>
                                    <p:cond delay="3000"/>
                                  </p:stCondLst>
                                  <p:childTnLst>
                                    <p:set>
                                      <p:cBhvr>
                                        <p:cTn id="27" dur="1" fill="hold">
                                          <p:stCondLst>
                                            <p:cond delay="0"/>
                                          </p:stCondLst>
                                        </p:cTn>
                                        <p:tgtEl>
                                          <p:spTgt spid="67"/>
                                        </p:tgtEl>
                                        <p:attrNameLst>
                                          <p:attrName>style.visibility</p:attrName>
                                        </p:attrNameLst>
                                      </p:cBhvr>
                                      <p:to>
                                        <p:strVal val="visible"/>
                                      </p:to>
                                    </p:set>
                                    <p:animEffect transition="in" filter="wipe(up)">
                                      <p:cBhvr>
                                        <p:cTn id="28" dur="1000"/>
                                        <p:tgtEl>
                                          <p:spTgt spid="67"/>
                                        </p:tgtEl>
                                      </p:cBhvr>
                                    </p:animEffect>
                                  </p:childTnLst>
                                </p:cTn>
                              </p:par>
                              <p:par>
                                <p:cTn id="29" presetID="53" presetClass="entr" presetSubtype="16" fill="hold" grpId="0" nodeType="withEffect">
                                  <p:stCondLst>
                                    <p:cond delay="5750"/>
                                  </p:stCondLst>
                                  <p:iterate type="lt">
                                    <p:tmPct val="10000"/>
                                  </p:iterate>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par>
                                <p:cTn id="34" presetID="22" presetClass="entr" presetSubtype="8" fill="hold" nodeType="withEffect">
                                  <p:stCondLst>
                                    <p:cond delay="6500"/>
                                  </p:stCondLst>
                                  <p:childTnLst>
                                    <p:set>
                                      <p:cBhvr>
                                        <p:cTn id="35" dur="1" fill="hold">
                                          <p:stCondLst>
                                            <p:cond delay="0"/>
                                          </p:stCondLst>
                                        </p:cTn>
                                        <p:tgtEl>
                                          <p:spTgt spid="64"/>
                                        </p:tgtEl>
                                        <p:attrNameLst>
                                          <p:attrName>style.visibility</p:attrName>
                                        </p:attrNameLst>
                                      </p:cBhvr>
                                      <p:to>
                                        <p:strVal val="visible"/>
                                      </p:to>
                                    </p:set>
                                    <p:animEffect transition="in" filter="wipe(left)">
                                      <p:cBhvr>
                                        <p:cTn id="36" dur="500"/>
                                        <p:tgtEl>
                                          <p:spTgt spid="64"/>
                                        </p:tgtEl>
                                      </p:cBhvr>
                                    </p:animEffect>
                                  </p:childTnLst>
                                </p:cTn>
                              </p:par>
                              <p:par>
                                <p:cTn id="37" presetID="22" presetClass="entr" presetSubtype="1" fill="hold" grpId="0" nodeType="withEffect">
                                  <p:stCondLst>
                                    <p:cond delay="7000"/>
                                  </p:stCondLst>
                                  <p:childTnLst>
                                    <p:set>
                                      <p:cBhvr>
                                        <p:cTn id="38" dur="1" fill="hold">
                                          <p:stCondLst>
                                            <p:cond delay="0"/>
                                          </p:stCondLst>
                                        </p:cTn>
                                        <p:tgtEl>
                                          <p:spTgt spid="68"/>
                                        </p:tgtEl>
                                        <p:attrNameLst>
                                          <p:attrName>style.visibility</p:attrName>
                                        </p:attrNameLst>
                                      </p:cBhvr>
                                      <p:to>
                                        <p:strVal val="visible"/>
                                      </p:to>
                                    </p:set>
                                    <p:animEffect transition="in" filter="wipe(up)">
                                      <p:cBhvr>
                                        <p:cTn id="39" dur="1000"/>
                                        <p:tgtEl>
                                          <p:spTgt spid="68"/>
                                        </p:tgtEl>
                                      </p:cBhvr>
                                    </p:animEffect>
                                  </p:childTnLst>
                                </p:cTn>
                              </p:par>
                              <p:par>
                                <p:cTn id="40" presetID="53" presetClass="entr" presetSubtype="16" fill="hold" grpId="0" nodeType="withEffect">
                                  <p:stCondLst>
                                    <p:cond delay="9750"/>
                                  </p:stCondLst>
                                  <p:iterate type="lt">
                                    <p:tmPct val="10000"/>
                                  </p:iterate>
                                  <p:childTnLst>
                                    <p:set>
                                      <p:cBhvr>
                                        <p:cTn id="41" dur="1" fill="hold">
                                          <p:stCondLst>
                                            <p:cond delay="0"/>
                                          </p:stCondLst>
                                        </p:cTn>
                                        <p:tgtEl>
                                          <p:spTgt spid="72"/>
                                        </p:tgtEl>
                                        <p:attrNameLst>
                                          <p:attrName>style.visibility</p:attrName>
                                        </p:attrNameLst>
                                      </p:cBhvr>
                                      <p:to>
                                        <p:strVal val="visible"/>
                                      </p:to>
                                    </p:set>
                                    <p:anim calcmode="lin" valueType="num">
                                      <p:cBhvr>
                                        <p:cTn id="42" dur="500" fill="hold"/>
                                        <p:tgtEl>
                                          <p:spTgt spid="72"/>
                                        </p:tgtEl>
                                        <p:attrNameLst>
                                          <p:attrName>ppt_w</p:attrName>
                                        </p:attrNameLst>
                                      </p:cBhvr>
                                      <p:tavLst>
                                        <p:tav tm="0">
                                          <p:val>
                                            <p:fltVal val="0"/>
                                          </p:val>
                                        </p:tav>
                                        <p:tav tm="100000">
                                          <p:val>
                                            <p:strVal val="#ppt_w"/>
                                          </p:val>
                                        </p:tav>
                                      </p:tavLst>
                                    </p:anim>
                                    <p:anim calcmode="lin" valueType="num">
                                      <p:cBhvr>
                                        <p:cTn id="43" dur="500" fill="hold"/>
                                        <p:tgtEl>
                                          <p:spTgt spid="72"/>
                                        </p:tgtEl>
                                        <p:attrNameLst>
                                          <p:attrName>ppt_h</p:attrName>
                                        </p:attrNameLst>
                                      </p:cBhvr>
                                      <p:tavLst>
                                        <p:tav tm="0">
                                          <p:val>
                                            <p:fltVal val="0"/>
                                          </p:val>
                                        </p:tav>
                                        <p:tav tm="100000">
                                          <p:val>
                                            <p:strVal val="#ppt_h"/>
                                          </p:val>
                                        </p:tav>
                                      </p:tavLst>
                                    </p:anim>
                                    <p:animEffect transition="in" filter="fade">
                                      <p:cBhvr>
                                        <p:cTn id="44" dur="500"/>
                                        <p:tgtEl>
                                          <p:spTgt spid="72"/>
                                        </p:tgtEl>
                                      </p:cBhvr>
                                    </p:animEffect>
                                  </p:childTnLst>
                                </p:cTn>
                              </p:par>
                              <p:par>
                                <p:cTn id="45" presetID="22" presetClass="entr" presetSubtype="8" fill="hold" nodeType="withEffect">
                                  <p:stCondLst>
                                    <p:cond delay="10500"/>
                                  </p:stCondLst>
                                  <p:childTnLst>
                                    <p:set>
                                      <p:cBhvr>
                                        <p:cTn id="46" dur="1" fill="hold">
                                          <p:stCondLst>
                                            <p:cond delay="0"/>
                                          </p:stCondLst>
                                        </p:cTn>
                                        <p:tgtEl>
                                          <p:spTgt spid="65"/>
                                        </p:tgtEl>
                                        <p:attrNameLst>
                                          <p:attrName>style.visibility</p:attrName>
                                        </p:attrNameLst>
                                      </p:cBhvr>
                                      <p:to>
                                        <p:strVal val="visible"/>
                                      </p:to>
                                    </p:set>
                                    <p:animEffect transition="in" filter="wipe(left)">
                                      <p:cBhvr>
                                        <p:cTn id="47" dur="500"/>
                                        <p:tgtEl>
                                          <p:spTgt spid="65"/>
                                        </p:tgtEl>
                                      </p:cBhvr>
                                    </p:animEffect>
                                  </p:childTnLst>
                                </p:cTn>
                              </p:par>
                              <p:par>
                                <p:cTn id="48" presetID="22" presetClass="entr" presetSubtype="1" fill="hold" grpId="0" nodeType="withEffect">
                                  <p:stCondLst>
                                    <p:cond delay="11000"/>
                                  </p:stCondLst>
                                  <p:childTnLst>
                                    <p:set>
                                      <p:cBhvr>
                                        <p:cTn id="49" dur="1" fill="hold">
                                          <p:stCondLst>
                                            <p:cond delay="0"/>
                                          </p:stCondLst>
                                        </p:cTn>
                                        <p:tgtEl>
                                          <p:spTgt spid="69"/>
                                        </p:tgtEl>
                                        <p:attrNameLst>
                                          <p:attrName>style.visibility</p:attrName>
                                        </p:attrNameLst>
                                      </p:cBhvr>
                                      <p:to>
                                        <p:strVal val="visible"/>
                                      </p:to>
                                    </p:set>
                                    <p:animEffect transition="in" filter="wipe(up)">
                                      <p:cBhvr>
                                        <p:cTn id="50" dur="1000"/>
                                        <p:tgtEl>
                                          <p:spTgt spid="69"/>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图片 83"/>
          <p:cNvPicPr>
            <a:picLocks noChangeAspect="1"/>
          </p:cNvPicPr>
          <p:nvPr/>
        </p:nvPicPr>
        <p:blipFill>
          <a:blip r:embed="rId2">
            <a:extLst>
              <a:ext uri="{28A0092B-C50C-407E-A947-70E740481C1C}">
                <a14:useLocalDpi xmlns:a14="http://schemas.microsoft.com/office/drawing/2010/main" val="0"/>
              </a:ext>
            </a:extLst>
          </a:blip>
          <a:srcRect/>
          <a:stretch/>
        </p:blipFill>
        <p:spPr>
          <a:xfrm>
            <a:off x="5979550" y="1899247"/>
            <a:ext cx="2026921" cy="3531220"/>
          </a:xfrm>
          <a:custGeom>
            <a:avLst/>
            <a:gdLst>
              <a:gd name="connsiteX0" fmla="*/ 0 w 2026921"/>
              <a:gd name="connsiteY0" fmla="*/ 0 h 4281714"/>
              <a:gd name="connsiteX1" fmla="*/ 2026921 w 2026921"/>
              <a:gd name="connsiteY1" fmla="*/ 0 h 4281714"/>
              <a:gd name="connsiteX2" fmla="*/ 2026921 w 2026921"/>
              <a:gd name="connsiteY2" fmla="*/ 4281714 h 4281714"/>
              <a:gd name="connsiteX3" fmla="*/ 0 w 2026921"/>
              <a:gd name="connsiteY3" fmla="*/ 4281714 h 4281714"/>
            </a:gdLst>
            <a:ahLst/>
            <a:cxnLst>
              <a:cxn ang="0">
                <a:pos x="connsiteX0" y="connsiteY0"/>
              </a:cxn>
              <a:cxn ang="0">
                <a:pos x="connsiteX1" y="connsiteY1"/>
              </a:cxn>
              <a:cxn ang="0">
                <a:pos x="connsiteX2" y="connsiteY2"/>
              </a:cxn>
              <a:cxn ang="0">
                <a:pos x="connsiteX3" y="connsiteY3"/>
              </a:cxn>
            </a:cxnLst>
            <a:rect l="l" t="t" r="r" b="b"/>
            <a:pathLst>
              <a:path w="2026921" h="4281714">
                <a:moveTo>
                  <a:pt x="0" y="0"/>
                </a:moveTo>
                <a:lnTo>
                  <a:pt x="2026921" y="0"/>
                </a:lnTo>
                <a:lnTo>
                  <a:pt x="2026921" y="4281714"/>
                </a:lnTo>
                <a:lnTo>
                  <a:pt x="0" y="4281714"/>
                </a:lnTo>
                <a:close/>
              </a:path>
            </a:pathLst>
          </a:custGeom>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78" name="TextBox 83"/>
          <p:cNvSpPr txBox="1"/>
          <p:nvPr/>
        </p:nvSpPr>
        <p:spPr>
          <a:xfrm>
            <a:off x="848462" y="1600528"/>
            <a:ext cx="4783635" cy="738664"/>
          </a:xfrm>
          <a:prstGeom prst="rect">
            <a:avLst/>
          </a:prstGeom>
          <a:noFill/>
        </p:spPr>
        <p:txBody>
          <a:bodyPr wrap="square" rtlCol="0">
            <a:spAutoFit/>
          </a:bodyPr>
          <a:lstStyle/>
          <a:p>
            <a:r>
              <a:rPr lang="zh-CN" altLang="en-US" sz="1400" b="1" dirty="0">
                <a:solidFill>
                  <a:srgbClr val="08AAFD"/>
                </a:solidFill>
                <a:cs typeface="+mn-ea"/>
                <a:sym typeface="+mn-lt"/>
              </a:rPr>
              <a:t>适当补充蛋白质：</a:t>
            </a:r>
            <a:r>
              <a:rPr lang="zh-CN" altLang="en-US" sz="1400" dirty="0">
                <a:solidFill>
                  <a:schemeClr val="tx1">
                    <a:lumMod val="65000"/>
                    <a:lumOff val="35000"/>
                  </a:schemeClr>
                </a:solidFill>
                <a:cs typeface="+mn-ea"/>
                <a:sym typeface="+mn-lt"/>
              </a:rPr>
              <a:t>蛋白质是抗体合成的原料，如果你一直坚持苛刻的素食，很少摄取肉、蛋、奶和豆类食物，就有可能存在蛋白质缺乏的状况，这将影响疫苗注射的效果；</a:t>
            </a:r>
          </a:p>
        </p:txBody>
      </p:sp>
      <p:sp>
        <p:nvSpPr>
          <p:cNvPr id="79" name="TextBox 84"/>
          <p:cNvSpPr txBox="1"/>
          <p:nvPr/>
        </p:nvSpPr>
        <p:spPr>
          <a:xfrm>
            <a:off x="848461" y="2786560"/>
            <a:ext cx="4783244" cy="523220"/>
          </a:xfrm>
          <a:prstGeom prst="rect">
            <a:avLst/>
          </a:prstGeom>
          <a:noFill/>
        </p:spPr>
        <p:txBody>
          <a:bodyPr wrap="square" rtlCol="0">
            <a:spAutoFit/>
          </a:bodyPr>
          <a:lstStyle>
            <a:defPPr>
              <a:defRPr lang="zh-CN"/>
            </a:defPPr>
            <a:lvl1pPr>
              <a:defRPr sz="1400">
                <a:latin typeface="微软雅黑" panose="020B0503020204020204" pitchFamily="34" charset="-122"/>
                <a:ea typeface="微软雅黑" panose="020B0503020204020204" pitchFamily="34" charset="-122"/>
              </a:defRPr>
            </a:lvl1pPr>
          </a:lstStyle>
          <a:p>
            <a:r>
              <a:rPr lang="zh-CN" altLang="en-US" b="1" dirty="0">
                <a:solidFill>
                  <a:srgbClr val="4AE3FC"/>
                </a:solidFill>
                <a:latin typeface="+mn-lt"/>
                <a:ea typeface="+mn-ea"/>
                <a:cs typeface="+mn-ea"/>
                <a:sym typeface="+mn-lt"/>
              </a:rPr>
              <a:t>补充</a:t>
            </a:r>
            <a:r>
              <a:rPr lang="en-US" altLang="zh-CN" b="1" dirty="0">
                <a:solidFill>
                  <a:srgbClr val="4AE3FC"/>
                </a:solidFill>
                <a:latin typeface="+mn-lt"/>
                <a:ea typeface="+mn-ea"/>
                <a:cs typeface="+mn-ea"/>
                <a:sym typeface="+mn-lt"/>
              </a:rPr>
              <a:t>B</a:t>
            </a:r>
            <a:r>
              <a:rPr lang="zh-CN" altLang="en-US" b="1" dirty="0">
                <a:solidFill>
                  <a:srgbClr val="4AE3FC"/>
                </a:solidFill>
                <a:latin typeface="+mn-lt"/>
                <a:ea typeface="+mn-ea"/>
                <a:cs typeface="+mn-ea"/>
                <a:sym typeface="+mn-lt"/>
              </a:rPr>
              <a:t>族维生素：</a:t>
            </a:r>
            <a:r>
              <a:rPr lang="zh-CN" altLang="en-US" dirty="0">
                <a:solidFill>
                  <a:schemeClr val="tx1">
                    <a:lumMod val="65000"/>
                    <a:lumOff val="35000"/>
                  </a:schemeClr>
                </a:solidFill>
                <a:latin typeface="+mn-lt"/>
                <a:ea typeface="+mn-ea"/>
                <a:cs typeface="+mn-ea"/>
                <a:sym typeface="+mn-lt"/>
              </a:rPr>
              <a:t>这有助于对抗疲劳，动物内脏、粗粮、干豆类食物是好的选择；</a:t>
            </a:r>
          </a:p>
        </p:txBody>
      </p:sp>
      <p:sp>
        <p:nvSpPr>
          <p:cNvPr id="80" name="TextBox 85"/>
          <p:cNvSpPr txBox="1"/>
          <p:nvPr/>
        </p:nvSpPr>
        <p:spPr>
          <a:xfrm>
            <a:off x="838444" y="3757149"/>
            <a:ext cx="4783244" cy="738664"/>
          </a:xfrm>
          <a:prstGeom prst="rect">
            <a:avLst/>
          </a:prstGeom>
          <a:noFill/>
        </p:spPr>
        <p:txBody>
          <a:bodyPr wrap="square" rtlCol="0">
            <a:spAutoFit/>
          </a:bodyPr>
          <a:lstStyle>
            <a:defPPr>
              <a:defRPr lang="zh-CN"/>
            </a:defPPr>
            <a:lvl1pPr>
              <a:defRPr sz="1400">
                <a:latin typeface="微软雅黑" panose="020B0503020204020204" pitchFamily="34" charset="-122"/>
                <a:ea typeface="微软雅黑" panose="020B0503020204020204" pitchFamily="34" charset="-122"/>
              </a:defRPr>
            </a:lvl1pPr>
          </a:lstStyle>
          <a:p>
            <a:r>
              <a:rPr lang="zh-CN" altLang="en-US" b="1" dirty="0">
                <a:solidFill>
                  <a:srgbClr val="08AAFD"/>
                </a:solidFill>
                <a:latin typeface="+mn-lt"/>
                <a:ea typeface="+mn-ea"/>
                <a:cs typeface="+mn-ea"/>
                <a:sym typeface="+mn-lt"/>
              </a:rPr>
              <a:t>注意饮食清淡：</a:t>
            </a:r>
            <a:r>
              <a:rPr lang="zh-CN" altLang="en-US" dirty="0">
                <a:solidFill>
                  <a:schemeClr val="tx1">
                    <a:lumMod val="65000"/>
                    <a:lumOff val="35000"/>
                  </a:schemeClr>
                </a:solidFill>
                <a:latin typeface="+mn-lt"/>
                <a:ea typeface="+mn-ea"/>
                <a:cs typeface="+mn-ea"/>
                <a:sym typeface="+mn-lt"/>
              </a:rPr>
              <a:t>饮食上清淡一些，比如那些隐藏在糕点、肥肉当中的脂肪会令血液在胃肠道长时间积聚，并加重循环系统和肝脏的负担。</a:t>
            </a:r>
          </a:p>
        </p:txBody>
      </p:sp>
      <p:sp>
        <p:nvSpPr>
          <p:cNvPr id="81" name="矩形 80"/>
          <p:cNvSpPr/>
          <p:nvPr/>
        </p:nvSpPr>
        <p:spPr>
          <a:xfrm>
            <a:off x="8374743" y="1524000"/>
            <a:ext cx="3121932" cy="4281714"/>
          </a:xfrm>
          <a:prstGeom prst="rect">
            <a:avLst/>
          </a:prstGeom>
          <a:solidFill>
            <a:srgbClr val="FF4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TextBox 17"/>
          <p:cNvSpPr txBox="1"/>
          <p:nvPr/>
        </p:nvSpPr>
        <p:spPr>
          <a:xfrm>
            <a:off x="8621486" y="2906814"/>
            <a:ext cx="2722053" cy="2305631"/>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sz="1400" dirty="0">
                <a:solidFill>
                  <a:schemeClr val="bg1"/>
                </a:solidFill>
                <a:latin typeface="+mn-lt"/>
                <a:ea typeface="+mn-ea"/>
                <a:cs typeface="+mn-ea"/>
                <a:sym typeface="+mn-lt"/>
              </a:rPr>
              <a:t>体内缺乏铁质，可引起</a:t>
            </a:r>
            <a:r>
              <a:rPr lang="en-US" altLang="zh-CN" sz="1400" dirty="0">
                <a:solidFill>
                  <a:schemeClr val="bg1"/>
                </a:solidFill>
                <a:latin typeface="+mn-lt"/>
                <a:ea typeface="+mn-ea"/>
                <a:cs typeface="+mn-ea"/>
                <a:sym typeface="+mn-lt"/>
              </a:rPr>
              <a:t>T</a:t>
            </a:r>
            <a:r>
              <a:rPr lang="zh-CN" altLang="en-US" sz="1400" dirty="0">
                <a:solidFill>
                  <a:schemeClr val="bg1"/>
                </a:solidFill>
                <a:latin typeface="+mn-lt"/>
                <a:ea typeface="+mn-ea"/>
                <a:cs typeface="+mn-ea"/>
                <a:sym typeface="+mn-lt"/>
              </a:rPr>
              <a:t>淋巴细胞和</a:t>
            </a:r>
            <a:r>
              <a:rPr lang="en-US" altLang="zh-CN" sz="1400" dirty="0">
                <a:solidFill>
                  <a:schemeClr val="bg1"/>
                </a:solidFill>
                <a:latin typeface="+mn-lt"/>
                <a:ea typeface="+mn-ea"/>
                <a:cs typeface="+mn-ea"/>
                <a:sym typeface="+mn-lt"/>
              </a:rPr>
              <a:t>B</a:t>
            </a:r>
            <a:r>
              <a:rPr lang="zh-CN" altLang="en-US" sz="1400" dirty="0">
                <a:solidFill>
                  <a:schemeClr val="bg1"/>
                </a:solidFill>
                <a:latin typeface="+mn-lt"/>
                <a:ea typeface="+mn-ea"/>
                <a:cs typeface="+mn-ea"/>
                <a:sym typeface="+mn-lt"/>
              </a:rPr>
              <a:t>淋巴细胞生成受损，表现为数量和质量下降，吞噬细胞功能削弱等免疫功能降低的变化。而动物血、奶类、蛋类、菠菜、肉类等富含铁质的食物可使上述不利于机体抗病能力的变化得到纠正，达到对抗感冒病毒的目的。</a:t>
            </a:r>
            <a:endParaRPr lang="en-US" altLang="zh-CN" sz="1400" dirty="0">
              <a:solidFill>
                <a:schemeClr val="bg1"/>
              </a:solidFill>
              <a:latin typeface="+mn-lt"/>
              <a:ea typeface="+mn-ea"/>
              <a:cs typeface="+mn-ea"/>
              <a:sym typeface="+mn-lt"/>
            </a:endParaRPr>
          </a:p>
        </p:txBody>
      </p:sp>
      <p:sp>
        <p:nvSpPr>
          <p:cNvPr id="83" name="矩形 82"/>
          <p:cNvSpPr/>
          <p:nvPr/>
        </p:nvSpPr>
        <p:spPr>
          <a:xfrm>
            <a:off x="8599744" y="2128283"/>
            <a:ext cx="2550698" cy="369332"/>
          </a:xfrm>
          <a:prstGeom prst="rect">
            <a:avLst/>
          </a:prstGeom>
        </p:spPr>
        <p:txBody>
          <a:bodyPr wrap="none">
            <a:spAutoFit/>
          </a:bodyPr>
          <a:lstStyle/>
          <a:p>
            <a:pPr marL="285750" indent="-285750">
              <a:buFont typeface="Wingdings" panose="05000000000000000000" pitchFamily="2" charset="2"/>
              <a:buChar char="Ø"/>
            </a:pPr>
            <a:r>
              <a:rPr lang="zh-CN" altLang="en-US" b="1" dirty="0">
                <a:solidFill>
                  <a:schemeClr val="bg1"/>
                </a:solidFill>
                <a:cs typeface="+mn-ea"/>
                <a:sym typeface="+mn-lt"/>
              </a:rPr>
              <a:t>多食富含铁质的食物</a:t>
            </a:r>
          </a:p>
        </p:txBody>
      </p:sp>
      <p:cxnSp>
        <p:nvCxnSpPr>
          <p:cNvPr id="23" name="直接连接符 22"/>
          <p:cNvCxnSpPr/>
          <p:nvPr/>
        </p:nvCxnSpPr>
        <p:spPr>
          <a:xfrm>
            <a:off x="8694056" y="2700496"/>
            <a:ext cx="24288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TextBox 85"/>
          <p:cNvSpPr txBox="1"/>
          <p:nvPr/>
        </p:nvSpPr>
        <p:spPr>
          <a:xfrm>
            <a:off x="838444" y="4897803"/>
            <a:ext cx="4783244" cy="738664"/>
          </a:xfrm>
          <a:prstGeom prst="rect">
            <a:avLst/>
          </a:prstGeom>
          <a:noFill/>
        </p:spPr>
        <p:txBody>
          <a:bodyPr wrap="square" rtlCol="0">
            <a:spAutoFit/>
          </a:bodyPr>
          <a:lstStyle>
            <a:defPPr>
              <a:defRPr lang="zh-CN"/>
            </a:defPPr>
            <a:lvl1pPr>
              <a:defRPr sz="1400">
                <a:latin typeface="微软雅黑" panose="020B0503020204020204" pitchFamily="34" charset="-122"/>
                <a:ea typeface="微软雅黑" panose="020B0503020204020204" pitchFamily="34" charset="-122"/>
              </a:defRPr>
            </a:lvl1pPr>
          </a:lstStyle>
          <a:p>
            <a:r>
              <a:rPr lang="zh-CN" altLang="en-US" b="1" dirty="0">
                <a:solidFill>
                  <a:srgbClr val="4AE3FC"/>
                </a:solidFill>
                <a:latin typeface="+mn-lt"/>
                <a:ea typeface="+mn-ea"/>
                <a:cs typeface="+mn-ea"/>
                <a:sym typeface="+mn-lt"/>
              </a:rPr>
              <a:t>多饮水：</a:t>
            </a:r>
            <a:r>
              <a:rPr lang="zh-CN" altLang="en-US" dirty="0">
                <a:solidFill>
                  <a:schemeClr val="tx1">
                    <a:lumMod val="65000"/>
                    <a:lumOff val="35000"/>
                  </a:schemeClr>
                </a:solidFill>
                <a:latin typeface="+mn-lt"/>
                <a:ea typeface="+mn-ea"/>
                <a:cs typeface="+mn-ea"/>
                <a:sym typeface="+mn-lt"/>
              </a:rPr>
              <a:t>就当自己是真的感冒了吧，多饮水会有助于病原体和有害物质的排除，润泽呼吸系统粘膜，避免其他的感染原乘虚而入。</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up)">
                                      <p:cBhvr>
                                        <p:cTn id="7" dur="750"/>
                                        <p:tgtEl>
                                          <p:spTgt spid="78"/>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ipe(up)">
                                      <p:cBhvr>
                                        <p:cTn id="11" dur="750"/>
                                        <p:tgtEl>
                                          <p:spTgt spid="79"/>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wipe(up)">
                                      <p:cBhvr>
                                        <p:cTn id="15" dur="750"/>
                                        <p:tgtEl>
                                          <p:spTgt spid="80"/>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ipe(up)">
                                      <p:cBhvr>
                                        <p:cTn id="19" dur="750"/>
                                        <p:tgtEl>
                                          <p:spTgt spid="93"/>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fade">
                                      <p:cBhvr>
                                        <p:cTn id="23" dur="750"/>
                                        <p:tgtEl>
                                          <p:spTgt spid="84"/>
                                        </p:tgtEl>
                                      </p:cBhvr>
                                    </p:animEffect>
                                    <p:anim calcmode="lin" valueType="num">
                                      <p:cBhvr>
                                        <p:cTn id="24" dur="750" fill="hold"/>
                                        <p:tgtEl>
                                          <p:spTgt spid="84"/>
                                        </p:tgtEl>
                                        <p:attrNameLst>
                                          <p:attrName>ppt_x</p:attrName>
                                        </p:attrNameLst>
                                      </p:cBhvr>
                                      <p:tavLst>
                                        <p:tav tm="0">
                                          <p:val>
                                            <p:strVal val="#ppt_x"/>
                                          </p:val>
                                        </p:tav>
                                        <p:tav tm="100000">
                                          <p:val>
                                            <p:strVal val="#ppt_x"/>
                                          </p:val>
                                        </p:tav>
                                      </p:tavLst>
                                    </p:anim>
                                    <p:anim calcmode="lin" valueType="num">
                                      <p:cBhvr>
                                        <p:cTn id="25" dur="750" fill="hold"/>
                                        <p:tgtEl>
                                          <p:spTgt spid="84"/>
                                        </p:tgtEl>
                                        <p:attrNameLst>
                                          <p:attrName>ppt_y</p:attrName>
                                        </p:attrNameLst>
                                      </p:cBhvr>
                                      <p:tavLst>
                                        <p:tav tm="0">
                                          <p:val>
                                            <p:strVal val="#ppt_y+.1"/>
                                          </p:val>
                                        </p:tav>
                                        <p:tav tm="100000">
                                          <p:val>
                                            <p:strVal val="#ppt_y"/>
                                          </p:val>
                                        </p:tav>
                                      </p:tavLst>
                                    </p:anim>
                                  </p:childTnLst>
                                </p:cTn>
                              </p:par>
                            </p:childTnLst>
                          </p:cTn>
                        </p:par>
                        <p:par>
                          <p:cTn id="26" fill="hold">
                            <p:stCondLst>
                              <p:cond delay="375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425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83"/>
                                        </p:tgtEl>
                                        <p:attrNameLst>
                                          <p:attrName>style.visibility</p:attrName>
                                        </p:attrNameLst>
                                      </p:cBhvr>
                                      <p:to>
                                        <p:strVal val="visible"/>
                                      </p:to>
                                    </p:set>
                                    <p:anim calcmode="lin" valueType="num">
                                      <p:cBhvr>
                                        <p:cTn id="33" dur="500" fill="hold"/>
                                        <p:tgtEl>
                                          <p:spTgt spid="83"/>
                                        </p:tgtEl>
                                        <p:attrNameLst>
                                          <p:attrName>ppt_w</p:attrName>
                                        </p:attrNameLst>
                                      </p:cBhvr>
                                      <p:tavLst>
                                        <p:tav tm="0">
                                          <p:val>
                                            <p:fltVal val="0"/>
                                          </p:val>
                                        </p:tav>
                                        <p:tav tm="100000">
                                          <p:val>
                                            <p:strVal val="#ppt_w"/>
                                          </p:val>
                                        </p:tav>
                                      </p:tavLst>
                                    </p:anim>
                                    <p:anim calcmode="lin" valueType="num">
                                      <p:cBhvr>
                                        <p:cTn id="34" dur="500" fill="hold"/>
                                        <p:tgtEl>
                                          <p:spTgt spid="83"/>
                                        </p:tgtEl>
                                        <p:attrNameLst>
                                          <p:attrName>ppt_h</p:attrName>
                                        </p:attrNameLst>
                                      </p:cBhvr>
                                      <p:tavLst>
                                        <p:tav tm="0">
                                          <p:val>
                                            <p:fltVal val="0"/>
                                          </p:val>
                                        </p:tav>
                                        <p:tav tm="100000">
                                          <p:val>
                                            <p:strVal val="#ppt_h"/>
                                          </p:val>
                                        </p:tav>
                                      </p:tavLst>
                                    </p:anim>
                                    <p:animEffect transition="in" filter="fade">
                                      <p:cBhvr>
                                        <p:cTn id="35" dur="500"/>
                                        <p:tgtEl>
                                          <p:spTgt spid="83"/>
                                        </p:tgtEl>
                                      </p:cBhvr>
                                    </p:animEffect>
                                  </p:childTnLst>
                                </p:cTn>
                              </p:par>
                            </p:childTnLst>
                          </p:cTn>
                        </p:par>
                        <p:par>
                          <p:cTn id="36" fill="hold">
                            <p:stCondLst>
                              <p:cond delay="5150"/>
                            </p:stCondLst>
                            <p:childTnLst>
                              <p:par>
                                <p:cTn id="37" presetID="2" presetClass="entr" presetSubtype="2" decel="10000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1+#ppt_w/2"/>
                                          </p:val>
                                        </p:tav>
                                        <p:tav tm="100000">
                                          <p:val>
                                            <p:strVal val="#ppt_x"/>
                                          </p:val>
                                        </p:tav>
                                      </p:tavLst>
                                    </p:anim>
                                    <p:anim calcmode="lin" valueType="num">
                                      <p:cBhvr additive="base">
                                        <p:cTn id="40" dur="500" fill="hold"/>
                                        <p:tgtEl>
                                          <p:spTgt spid="23"/>
                                        </p:tgtEl>
                                        <p:attrNameLst>
                                          <p:attrName>ppt_y</p:attrName>
                                        </p:attrNameLst>
                                      </p:cBhvr>
                                      <p:tavLst>
                                        <p:tav tm="0">
                                          <p:val>
                                            <p:strVal val="#ppt_y"/>
                                          </p:val>
                                        </p:tav>
                                        <p:tav tm="100000">
                                          <p:val>
                                            <p:strVal val="#ppt_y"/>
                                          </p:val>
                                        </p:tav>
                                      </p:tavLst>
                                    </p:anim>
                                  </p:childTnLst>
                                </p:cTn>
                              </p:par>
                            </p:childTnLst>
                          </p:cTn>
                        </p:par>
                        <p:par>
                          <p:cTn id="41" fill="hold">
                            <p:stCondLst>
                              <p:cond delay="5650"/>
                            </p:stCondLst>
                            <p:childTnLst>
                              <p:par>
                                <p:cTn id="42" presetID="22" presetClass="entr" presetSubtype="1" fill="hold" grpId="0" nodeType="after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wipe(up)">
                                      <p:cBhvr>
                                        <p:cTn id="44" dur="2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animBg="1"/>
      <p:bldP spid="82" grpId="0"/>
      <p:bldP spid="83" grpId="0"/>
      <p:bldP spid="9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62" name="矩形 61"/>
          <p:cNvSpPr/>
          <p:nvPr/>
        </p:nvSpPr>
        <p:spPr>
          <a:xfrm>
            <a:off x="723365" y="2331098"/>
            <a:ext cx="2964485" cy="523220"/>
          </a:xfrm>
          <a:prstGeom prst="rect">
            <a:avLst/>
          </a:prstGeom>
        </p:spPr>
        <p:txBody>
          <a:bodyPr wrap="square">
            <a:spAutoFit/>
          </a:bodyPr>
          <a:lstStyle/>
          <a:p>
            <a:pPr algn="r"/>
            <a:r>
              <a:rPr lang="zh-CN" altLang="en-US" sz="1400" kern="100" dirty="0">
                <a:solidFill>
                  <a:schemeClr val="tx1">
                    <a:lumMod val="65000"/>
                    <a:lumOff val="35000"/>
                  </a:schemeClr>
                </a:solidFill>
                <a:cs typeface="+mn-ea"/>
                <a:sym typeface="+mn-lt"/>
              </a:rPr>
              <a:t>选择容易消化的流质饮食如菜汤、稀粥、蛋汤、蛋羹、牛奶等。</a:t>
            </a:r>
            <a:endParaRPr lang="zh-CN" altLang="zh-CN" sz="1400" kern="100" dirty="0">
              <a:solidFill>
                <a:schemeClr val="tx1">
                  <a:lumMod val="65000"/>
                  <a:lumOff val="35000"/>
                </a:schemeClr>
              </a:solidFill>
              <a:cs typeface="+mn-ea"/>
              <a:sym typeface="+mn-lt"/>
            </a:endParaRPr>
          </a:p>
        </p:txBody>
      </p:sp>
      <p:sp>
        <p:nvSpPr>
          <p:cNvPr id="63" name="TextBox 45"/>
          <p:cNvSpPr txBox="1"/>
          <p:nvPr/>
        </p:nvSpPr>
        <p:spPr>
          <a:xfrm>
            <a:off x="2118190" y="1926947"/>
            <a:ext cx="1569660" cy="369332"/>
          </a:xfrm>
          <a:prstGeom prst="rect">
            <a:avLst/>
          </a:prstGeom>
          <a:noFill/>
        </p:spPr>
        <p:txBody>
          <a:bodyPr wrap="none" rtlCol="0">
            <a:spAutoFit/>
          </a:bodyPr>
          <a:lstStyle/>
          <a:p>
            <a:pPr algn="r"/>
            <a:r>
              <a:rPr lang="zh-CN" altLang="en-US" b="1" dirty="0">
                <a:solidFill>
                  <a:srgbClr val="FF4F4F"/>
                </a:solidFill>
                <a:cs typeface="+mn-ea"/>
                <a:sym typeface="+mn-lt"/>
              </a:rPr>
              <a:t>选易消化食品</a:t>
            </a:r>
          </a:p>
        </p:txBody>
      </p:sp>
      <p:sp>
        <p:nvSpPr>
          <p:cNvPr id="64" name="矩形 63"/>
          <p:cNvSpPr/>
          <p:nvPr/>
        </p:nvSpPr>
        <p:spPr>
          <a:xfrm>
            <a:off x="723365" y="4561721"/>
            <a:ext cx="2964485" cy="1169551"/>
          </a:xfrm>
          <a:prstGeom prst="rect">
            <a:avLst/>
          </a:prstGeom>
        </p:spPr>
        <p:txBody>
          <a:bodyPr wrap="square">
            <a:spAutoFit/>
          </a:bodyPr>
          <a:lstStyle/>
          <a:p>
            <a:pPr algn="r"/>
            <a:r>
              <a:rPr lang="zh-CN" altLang="en-US" sz="1400" kern="100" dirty="0">
                <a:solidFill>
                  <a:schemeClr val="tx1">
                    <a:lumMod val="65000"/>
                    <a:lumOff val="35000"/>
                  </a:schemeClr>
                </a:solidFill>
                <a:cs typeface="+mn-ea"/>
                <a:sym typeface="+mn-lt"/>
              </a:rPr>
              <a:t>多食含维生素</a:t>
            </a:r>
            <a:r>
              <a:rPr lang="en-US" altLang="zh-CN" sz="1400" kern="100" dirty="0">
                <a:solidFill>
                  <a:schemeClr val="tx1">
                    <a:lumMod val="65000"/>
                    <a:lumOff val="35000"/>
                  </a:schemeClr>
                </a:solidFill>
                <a:cs typeface="+mn-ea"/>
                <a:sym typeface="+mn-lt"/>
              </a:rPr>
              <a:t>C</a:t>
            </a:r>
            <a:r>
              <a:rPr lang="zh-CN" altLang="en-US" sz="1400" kern="100" dirty="0">
                <a:solidFill>
                  <a:schemeClr val="tx1">
                    <a:lumMod val="65000"/>
                    <a:lumOff val="35000"/>
                  </a:schemeClr>
                </a:solidFill>
                <a:cs typeface="+mn-ea"/>
                <a:sym typeface="+mn-lt"/>
              </a:rPr>
              <a:t>、</a:t>
            </a:r>
            <a:r>
              <a:rPr lang="en-US" altLang="zh-CN" sz="1400" kern="100" dirty="0">
                <a:solidFill>
                  <a:schemeClr val="tx1">
                    <a:lumMod val="65000"/>
                    <a:lumOff val="35000"/>
                  </a:schemeClr>
                </a:solidFill>
                <a:cs typeface="+mn-ea"/>
                <a:sym typeface="+mn-lt"/>
              </a:rPr>
              <a:t>E</a:t>
            </a:r>
            <a:r>
              <a:rPr lang="zh-CN" altLang="en-US" sz="1400" kern="100" dirty="0">
                <a:solidFill>
                  <a:schemeClr val="tx1">
                    <a:lumMod val="65000"/>
                    <a:lumOff val="35000"/>
                  </a:schemeClr>
                </a:solidFill>
                <a:cs typeface="+mn-ea"/>
                <a:sym typeface="+mn-lt"/>
              </a:rPr>
              <a:t>及红色的食物，如西红柿、苹果、葡萄、枣、草莓、甜菜、桔子、西瓜及牛奶、鸡蛋等。预防感冒的发生。</a:t>
            </a:r>
          </a:p>
          <a:p>
            <a:pPr algn="r"/>
            <a:endParaRPr lang="zh-CN" altLang="zh-CN" sz="1400" kern="100" dirty="0">
              <a:solidFill>
                <a:schemeClr val="tx1">
                  <a:lumMod val="65000"/>
                  <a:lumOff val="35000"/>
                </a:schemeClr>
              </a:solidFill>
              <a:cs typeface="+mn-ea"/>
              <a:sym typeface="+mn-lt"/>
            </a:endParaRPr>
          </a:p>
        </p:txBody>
      </p:sp>
      <p:sp>
        <p:nvSpPr>
          <p:cNvPr id="65" name="TextBox 47"/>
          <p:cNvSpPr txBox="1"/>
          <p:nvPr/>
        </p:nvSpPr>
        <p:spPr>
          <a:xfrm>
            <a:off x="1554926" y="4157569"/>
            <a:ext cx="2031326" cy="369332"/>
          </a:xfrm>
          <a:prstGeom prst="rect">
            <a:avLst/>
          </a:prstGeom>
          <a:noFill/>
        </p:spPr>
        <p:txBody>
          <a:bodyPr wrap="none" rtlCol="0">
            <a:spAutoFit/>
          </a:bodyPr>
          <a:lstStyle/>
          <a:p>
            <a:pPr algn="r"/>
            <a:r>
              <a:rPr lang="zh-CN" altLang="en-US" b="1" dirty="0">
                <a:solidFill>
                  <a:srgbClr val="FF4F4F"/>
                </a:solidFill>
                <a:cs typeface="+mn-ea"/>
                <a:sym typeface="+mn-lt"/>
              </a:rPr>
              <a:t>多食含维生素食物</a:t>
            </a:r>
          </a:p>
        </p:txBody>
      </p:sp>
      <p:sp>
        <p:nvSpPr>
          <p:cNvPr id="66" name="矩形 65"/>
          <p:cNvSpPr/>
          <p:nvPr/>
        </p:nvSpPr>
        <p:spPr>
          <a:xfrm>
            <a:off x="8215367" y="1610584"/>
            <a:ext cx="3363717" cy="954107"/>
          </a:xfrm>
          <a:prstGeom prst="rect">
            <a:avLst/>
          </a:prstGeom>
        </p:spPr>
        <p:txBody>
          <a:bodyPr wrap="square">
            <a:spAutoFit/>
          </a:bodyPr>
          <a:lstStyle/>
          <a:p>
            <a:r>
              <a:rPr lang="zh-CN" altLang="en-US" sz="1400" kern="100" dirty="0">
                <a:solidFill>
                  <a:schemeClr val="tx1">
                    <a:lumMod val="65000"/>
                    <a:lumOff val="35000"/>
                  </a:schemeClr>
                </a:solidFill>
                <a:cs typeface="+mn-ea"/>
                <a:sym typeface="+mn-lt"/>
              </a:rPr>
              <a:t>既满足营养的需要，又能增进食欲。可供给白米粥、小米粥、小豆粥、配合甜酱菜、大头菜、榨菜或豆腐乳等小菜，以清淡、爽口为宜。</a:t>
            </a:r>
          </a:p>
        </p:txBody>
      </p:sp>
      <p:sp>
        <p:nvSpPr>
          <p:cNvPr id="67" name="TextBox 49"/>
          <p:cNvSpPr txBox="1"/>
          <p:nvPr/>
        </p:nvSpPr>
        <p:spPr>
          <a:xfrm>
            <a:off x="8200686" y="1206433"/>
            <a:ext cx="2031326" cy="369332"/>
          </a:xfrm>
          <a:prstGeom prst="rect">
            <a:avLst/>
          </a:prstGeom>
          <a:noFill/>
        </p:spPr>
        <p:txBody>
          <a:bodyPr wrap="none" rtlCol="0">
            <a:spAutoFit/>
          </a:bodyPr>
          <a:lstStyle>
            <a:defPPr>
              <a:defRPr lang="zh-CN"/>
            </a:defPPr>
            <a:lvl1pPr algn="r">
              <a:defRPr sz="1200" b="1">
                <a:solidFill>
                  <a:srgbClr val="00A2A8"/>
                </a:solidFill>
                <a:latin typeface="微软雅黑" panose="020B0503020204020204" pitchFamily="34" charset="-122"/>
                <a:ea typeface="微软雅黑" panose="020B0503020204020204" pitchFamily="34" charset="-122"/>
              </a:defRPr>
            </a:lvl1pPr>
          </a:lstStyle>
          <a:p>
            <a:r>
              <a:rPr lang="zh-CN" altLang="en-US" sz="1800" dirty="0">
                <a:solidFill>
                  <a:srgbClr val="FF4F4F"/>
                </a:solidFill>
                <a:latin typeface="+mn-lt"/>
                <a:ea typeface="+mn-ea"/>
                <a:cs typeface="+mn-ea"/>
                <a:sym typeface="+mn-lt"/>
              </a:rPr>
              <a:t>饮食宜清淡少油腻</a:t>
            </a:r>
          </a:p>
        </p:txBody>
      </p:sp>
      <p:sp>
        <p:nvSpPr>
          <p:cNvPr id="68" name="矩形 67"/>
          <p:cNvSpPr/>
          <p:nvPr/>
        </p:nvSpPr>
        <p:spPr>
          <a:xfrm>
            <a:off x="8215367" y="3345211"/>
            <a:ext cx="2964485" cy="738664"/>
          </a:xfrm>
          <a:prstGeom prst="rect">
            <a:avLst/>
          </a:prstGeom>
        </p:spPr>
        <p:txBody>
          <a:bodyPr wrap="square">
            <a:spAutoFit/>
          </a:bodyPr>
          <a:lstStyle/>
          <a:p>
            <a:r>
              <a:rPr lang="zh-CN" altLang="en-US" sz="1400" kern="100" dirty="0">
                <a:solidFill>
                  <a:schemeClr val="tx1">
                    <a:lumMod val="65000"/>
                    <a:lumOff val="35000"/>
                  </a:schemeClr>
                </a:solidFill>
                <a:cs typeface="+mn-ea"/>
                <a:sym typeface="+mn-lt"/>
              </a:rPr>
              <a:t>可多喝酸性果汁如山楂汁、猕猴桃汁、红枣汁、鲜橙汁、西瓜汁等以促进胃液分泌，增进食欲。</a:t>
            </a:r>
          </a:p>
        </p:txBody>
      </p:sp>
      <p:sp>
        <p:nvSpPr>
          <p:cNvPr id="69" name="TextBox 51"/>
          <p:cNvSpPr txBox="1"/>
          <p:nvPr/>
        </p:nvSpPr>
        <p:spPr>
          <a:xfrm>
            <a:off x="8215367" y="2941059"/>
            <a:ext cx="1800493" cy="369332"/>
          </a:xfrm>
          <a:prstGeom prst="rect">
            <a:avLst/>
          </a:prstGeom>
          <a:noFill/>
        </p:spPr>
        <p:txBody>
          <a:bodyPr wrap="none" rtlCol="0">
            <a:spAutoFit/>
          </a:bodyPr>
          <a:lstStyle/>
          <a:p>
            <a:r>
              <a:rPr lang="zh-CN" altLang="en-US" b="1" kern="100" dirty="0">
                <a:solidFill>
                  <a:srgbClr val="FF4F4F"/>
                </a:solidFill>
                <a:cs typeface="+mn-ea"/>
                <a:sym typeface="+mn-lt"/>
              </a:rPr>
              <a:t>保证水分的供给</a:t>
            </a:r>
            <a:endParaRPr lang="zh-CN" altLang="en-US" b="1" dirty="0">
              <a:solidFill>
                <a:srgbClr val="FF4F4F"/>
              </a:solidFill>
              <a:cs typeface="+mn-ea"/>
              <a:sym typeface="+mn-lt"/>
            </a:endParaRPr>
          </a:p>
        </p:txBody>
      </p:sp>
      <p:sp>
        <p:nvSpPr>
          <p:cNvPr id="70" name="矩形 69"/>
          <p:cNvSpPr/>
          <p:nvPr/>
        </p:nvSpPr>
        <p:spPr>
          <a:xfrm>
            <a:off x="8200686" y="4949802"/>
            <a:ext cx="2964485" cy="954107"/>
          </a:xfrm>
          <a:prstGeom prst="rect">
            <a:avLst/>
          </a:prstGeom>
        </p:spPr>
        <p:txBody>
          <a:bodyPr wrap="square">
            <a:spAutoFit/>
          </a:bodyPr>
          <a:lstStyle/>
          <a:p>
            <a:r>
              <a:rPr lang="zh-CN" altLang="en-US" sz="1400" kern="100" dirty="0">
                <a:solidFill>
                  <a:schemeClr val="tx1">
                    <a:lumMod val="65000"/>
                    <a:lumOff val="35000"/>
                  </a:schemeClr>
                </a:solidFill>
                <a:cs typeface="+mn-ea"/>
                <a:sym typeface="+mn-lt"/>
              </a:rPr>
              <a:t>如退烧食欲较好后，可改为半流质饮食，如面片汤、清鸡汤龙须面、小馄饨、菜泥粥，肉松粥、肝泥粥、蛋花粥。</a:t>
            </a:r>
          </a:p>
        </p:txBody>
      </p:sp>
      <p:sp>
        <p:nvSpPr>
          <p:cNvPr id="71" name="TextBox 53"/>
          <p:cNvSpPr txBox="1"/>
          <p:nvPr/>
        </p:nvSpPr>
        <p:spPr>
          <a:xfrm>
            <a:off x="8200686" y="4545651"/>
            <a:ext cx="1800493" cy="369332"/>
          </a:xfrm>
          <a:prstGeom prst="rect">
            <a:avLst/>
          </a:prstGeom>
          <a:noFill/>
        </p:spPr>
        <p:txBody>
          <a:bodyPr wrap="none" rtlCol="0">
            <a:spAutoFit/>
          </a:bodyPr>
          <a:lstStyle/>
          <a:p>
            <a:r>
              <a:rPr lang="zh-CN" altLang="en-US" b="1" kern="100" dirty="0">
                <a:solidFill>
                  <a:srgbClr val="FF4F4F"/>
                </a:solidFill>
                <a:cs typeface="+mn-ea"/>
                <a:sym typeface="+mn-lt"/>
              </a:rPr>
              <a:t>饮食宜少量多餐</a:t>
            </a:r>
            <a:endParaRPr lang="zh-CN" altLang="en-US" b="1" dirty="0">
              <a:solidFill>
                <a:srgbClr val="FF4F4F"/>
              </a:solidFill>
              <a:cs typeface="+mn-ea"/>
              <a:sym typeface="+mn-lt"/>
            </a:endParaRPr>
          </a:p>
        </p:txBody>
      </p:sp>
      <p:pic>
        <p:nvPicPr>
          <p:cNvPr id="41" name="图片 40">
            <a:extLst>
              <a:ext uri="{FF2B5EF4-FFF2-40B4-BE49-F238E27FC236}">
                <a16:creationId xmlns="" xmlns:a16="http://schemas.microsoft.com/office/drawing/2014/main" id="{703A5F14-C0D0-46CF-9CCE-95CB7578E8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3304" y="1085643"/>
            <a:ext cx="5257800" cy="52578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0"/>
                                  </p:stCondLst>
                                  <p:iterate type="lt">
                                    <p:tmPct val="10000"/>
                                  </p:iterate>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par>
                                <p:cTn id="10" presetID="22" presetClass="entr" presetSubtype="1" fill="hold" grpId="0" nodeType="withEffect">
                                  <p:stCondLst>
                                    <p:cond delay="2750"/>
                                  </p:stCondLst>
                                  <p:childTnLst>
                                    <p:set>
                                      <p:cBhvr>
                                        <p:cTn id="11" dur="1" fill="hold">
                                          <p:stCondLst>
                                            <p:cond delay="0"/>
                                          </p:stCondLst>
                                        </p:cTn>
                                        <p:tgtEl>
                                          <p:spTgt spid="62"/>
                                        </p:tgtEl>
                                        <p:attrNameLst>
                                          <p:attrName>style.visibility</p:attrName>
                                        </p:attrNameLst>
                                      </p:cBhvr>
                                      <p:to>
                                        <p:strVal val="visible"/>
                                      </p:to>
                                    </p:set>
                                    <p:animEffect transition="in" filter="wipe(up)">
                                      <p:cBhvr>
                                        <p:cTn id="12" dur="500"/>
                                        <p:tgtEl>
                                          <p:spTgt spid="62"/>
                                        </p:tgtEl>
                                      </p:cBhvr>
                                    </p:animEffect>
                                  </p:childTnLst>
                                </p:cTn>
                              </p:par>
                              <p:par>
                                <p:cTn id="13" presetID="53" presetClass="entr" presetSubtype="16" fill="hold" grpId="0" nodeType="withEffect">
                                  <p:stCondLst>
                                    <p:cond delay="4750"/>
                                  </p:stCondLst>
                                  <p:iterate type="lt">
                                    <p:tmPct val="10000"/>
                                  </p:iterate>
                                  <p:childTnLst>
                                    <p:set>
                                      <p:cBhvr>
                                        <p:cTn id="14" dur="1" fill="hold">
                                          <p:stCondLst>
                                            <p:cond delay="0"/>
                                          </p:stCondLst>
                                        </p:cTn>
                                        <p:tgtEl>
                                          <p:spTgt spid="67"/>
                                        </p:tgtEl>
                                        <p:attrNameLst>
                                          <p:attrName>style.visibility</p:attrName>
                                        </p:attrNameLst>
                                      </p:cBhvr>
                                      <p:to>
                                        <p:strVal val="visible"/>
                                      </p:to>
                                    </p:set>
                                    <p:anim calcmode="lin" valueType="num">
                                      <p:cBhvr>
                                        <p:cTn id="15" dur="500" fill="hold"/>
                                        <p:tgtEl>
                                          <p:spTgt spid="67"/>
                                        </p:tgtEl>
                                        <p:attrNameLst>
                                          <p:attrName>ppt_w</p:attrName>
                                        </p:attrNameLst>
                                      </p:cBhvr>
                                      <p:tavLst>
                                        <p:tav tm="0">
                                          <p:val>
                                            <p:fltVal val="0"/>
                                          </p:val>
                                        </p:tav>
                                        <p:tav tm="100000">
                                          <p:val>
                                            <p:strVal val="#ppt_w"/>
                                          </p:val>
                                        </p:tav>
                                      </p:tavLst>
                                    </p:anim>
                                    <p:anim calcmode="lin" valueType="num">
                                      <p:cBhvr>
                                        <p:cTn id="16" dur="500" fill="hold"/>
                                        <p:tgtEl>
                                          <p:spTgt spid="67"/>
                                        </p:tgtEl>
                                        <p:attrNameLst>
                                          <p:attrName>ppt_h</p:attrName>
                                        </p:attrNameLst>
                                      </p:cBhvr>
                                      <p:tavLst>
                                        <p:tav tm="0">
                                          <p:val>
                                            <p:fltVal val="0"/>
                                          </p:val>
                                        </p:tav>
                                        <p:tav tm="100000">
                                          <p:val>
                                            <p:strVal val="#ppt_h"/>
                                          </p:val>
                                        </p:tav>
                                      </p:tavLst>
                                    </p:anim>
                                    <p:animEffect transition="in" filter="fade">
                                      <p:cBhvr>
                                        <p:cTn id="17" dur="500"/>
                                        <p:tgtEl>
                                          <p:spTgt spid="67"/>
                                        </p:tgtEl>
                                      </p:cBhvr>
                                    </p:animEffect>
                                  </p:childTnLst>
                                </p:cTn>
                              </p:par>
                              <p:par>
                                <p:cTn id="18" presetID="22" presetClass="entr" presetSubtype="1" fill="hold" grpId="0" nodeType="withEffect">
                                  <p:stCondLst>
                                    <p:cond delay="5500"/>
                                  </p:stCondLst>
                                  <p:childTnLst>
                                    <p:set>
                                      <p:cBhvr>
                                        <p:cTn id="19" dur="1" fill="hold">
                                          <p:stCondLst>
                                            <p:cond delay="0"/>
                                          </p:stCondLst>
                                        </p:cTn>
                                        <p:tgtEl>
                                          <p:spTgt spid="66"/>
                                        </p:tgtEl>
                                        <p:attrNameLst>
                                          <p:attrName>style.visibility</p:attrName>
                                        </p:attrNameLst>
                                      </p:cBhvr>
                                      <p:to>
                                        <p:strVal val="visible"/>
                                      </p:to>
                                    </p:set>
                                    <p:animEffect transition="in" filter="wipe(up)">
                                      <p:cBhvr>
                                        <p:cTn id="20" dur="1000"/>
                                        <p:tgtEl>
                                          <p:spTgt spid="66"/>
                                        </p:tgtEl>
                                      </p:cBhvr>
                                    </p:animEffect>
                                  </p:childTnLst>
                                </p:cTn>
                              </p:par>
                              <p:par>
                                <p:cTn id="21" presetID="53" presetClass="entr" presetSubtype="16" fill="hold" grpId="0" nodeType="withEffect">
                                  <p:stCondLst>
                                    <p:cond delay="8000"/>
                                  </p:stCondLst>
                                  <p:iterate type="lt">
                                    <p:tmPct val="10000"/>
                                  </p:iterate>
                                  <p:childTnLst>
                                    <p:set>
                                      <p:cBhvr>
                                        <p:cTn id="22" dur="1" fill="hold">
                                          <p:stCondLst>
                                            <p:cond delay="0"/>
                                          </p:stCondLst>
                                        </p:cTn>
                                        <p:tgtEl>
                                          <p:spTgt spid="69"/>
                                        </p:tgtEl>
                                        <p:attrNameLst>
                                          <p:attrName>style.visibility</p:attrName>
                                        </p:attrNameLst>
                                      </p:cBhvr>
                                      <p:to>
                                        <p:strVal val="visible"/>
                                      </p:to>
                                    </p:set>
                                    <p:anim calcmode="lin" valueType="num">
                                      <p:cBhvr>
                                        <p:cTn id="23" dur="500" fill="hold"/>
                                        <p:tgtEl>
                                          <p:spTgt spid="69"/>
                                        </p:tgtEl>
                                        <p:attrNameLst>
                                          <p:attrName>ppt_w</p:attrName>
                                        </p:attrNameLst>
                                      </p:cBhvr>
                                      <p:tavLst>
                                        <p:tav tm="0">
                                          <p:val>
                                            <p:fltVal val="0"/>
                                          </p:val>
                                        </p:tav>
                                        <p:tav tm="100000">
                                          <p:val>
                                            <p:strVal val="#ppt_w"/>
                                          </p:val>
                                        </p:tav>
                                      </p:tavLst>
                                    </p:anim>
                                    <p:anim calcmode="lin" valueType="num">
                                      <p:cBhvr>
                                        <p:cTn id="24" dur="500" fill="hold"/>
                                        <p:tgtEl>
                                          <p:spTgt spid="69"/>
                                        </p:tgtEl>
                                        <p:attrNameLst>
                                          <p:attrName>ppt_h</p:attrName>
                                        </p:attrNameLst>
                                      </p:cBhvr>
                                      <p:tavLst>
                                        <p:tav tm="0">
                                          <p:val>
                                            <p:fltVal val="0"/>
                                          </p:val>
                                        </p:tav>
                                        <p:tav tm="100000">
                                          <p:val>
                                            <p:strVal val="#ppt_h"/>
                                          </p:val>
                                        </p:tav>
                                      </p:tavLst>
                                    </p:anim>
                                    <p:animEffect transition="in" filter="fade">
                                      <p:cBhvr>
                                        <p:cTn id="25" dur="500"/>
                                        <p:tgtEl>
                                          <p:spTgt spid="69"/>
                                        </p:tgtEl>
                                      </p:cBhvr>
                                    </p:animEffect>
                                  </p:childTnLst>
                                </p:cTn>
                              </p:par>
                              <p:par>
                                <p:cTn id="26" presetID="22" presetClass="entr" presetSubtype="1" fill="hold" grpId="0" nodeType="withEffect">
                                  <p:stCondLst>
                                    <p:cond delay="8750"/>
                                  </p:stCondLst>
                                  <p:childTnLst>
                                    <p:set>
                                      <p:cBhvr>
                                        <p:cTn id="27" dur="1" fill="hold">
                                          <p:stCondLst>
                                            <p:cond delay="0"/>
                                          </p:stCondLst>
                                        </p:cTn>
                                        <p:tgtEl>
                                          <p:spTgt spid="68"/>
                                        </p:tgtEl>
                                        <p:attrNameLst>
                                          <p:attrName>style.visibility</p:attrName>
                                        </p:attrNameLst>
                                      </p:cBhvr>
                                      <p:to>
                                        <p:strVal val="visible"/>
                                      </p:to>
                                    </p:set>
                                    <p:animEffect transition="in" filter="wipe(up)">
                                      <p:cBhvr>
                                        <p:cTn id="28" dur="750"/>
                                        <p:tgtEl>
                                          <p:spTgt spid="68"/>
                                        </p:tgtEl>
                                      </p:cBhvr>
                                    </p:animEffect>
                                  </p:childTnLst>
                                </p:cTn>
                              </p:par>
                              <p:par>
                                <p:cTn id="29" presetID="53" presetClass="entr" presetSubtype="16" fill="hold" grpId="0" nodeType="withEffect">
                                  <p:stCondLst>
                                    <p:cond delay="11000"/>
                                  </p:stCondLst>
                                  <p:iterate type="lt">
                                    <p:tmPct val="10000"/>
                                  </p:iterate>
                                  <p:childTnLst>
                                    <p:set>
                                      <p:cBhvr>
                                        <p:cTn id="30" dur="1" fill="hold">
                                          <p:stCondLst>
                                            <p:cond delay="0"/>
                                          </p:stCondLst>
                                        </p:cTn>
                                        <p:tgtEl>
                                          <p:spTgt spid="65"/>
                                        </p:tgtEl>
                                        <p:attrNameLst>
                                          <p:attrName>style.visibility</p:attrName>
                                        </p:attrNameLst>
                                      </p:cBhvr>
                                      <p:to>
                                        <p:strVal val="visible"/>
                                      </p:to>
                                    </p:set>
                                    <p:anim calcmode="lin" valueType="num">
                                      <p:cBhvr>
                                        <p:cTn id="31" dur="500" fill="hold"/>
                                        <p:tgtEl>
                                          <p:spTgt spid="65"/>
                                        </p:tgtEl>
                                        <p:attrNameLst>
                                          <p:attrName>ppt_w</p:attrName>
                                        </p:attrNameLst>
                                      </p:cBhvr>
                                      <p:tavLst>
                                        <p:tav tm="0">
                                          <p:val>
                                            <p:fltVal val="0"/>
                                          </p:val>
                                        </p:tav>
                                        <p:tav tm="100000">
                                          <p:val>
                                            <p:strVal val="#ppt_w"/>
                                          </p:val>
                                        </p:tav>
                                      </p:tavLst>
                                    </p:anim>
                                    <p:anim calcmode="lin" valueType="num">
                                      <p:cBhvr>
                                        <p:cTn id="32" dur="500" fill="hold"/>
                                        <p:tgtEl>
                                          <p:spTgt spid="65"/>
                                        </p:tgtEl>
                                        <p:attrNameLst>
                                          <p:attrName>ppt_h</p:attrName>
                                        </p:attrNameLst>
                                      </p:cBhvr>
                                      <p:tavLst>
                                        <p:tav tm="0">
                                          <p:val>
                                            <p:fltVal val="0"/>
                                          </p:val>
                                        </p:tav>
                                        <p:tav tm="100000">
                                          <p:val>
                                            <p:strVal val="#ppt_h"/>
                                          </p:val>
                                        </p:tav>
                                      </p:tavLst>
                                    </p:anim>
                                    <p:animEffect transition="in" filter="fade">
                                      <p:cBhvr>
                                        <p:cTn id="33" dur="500"/>
                                        <p:tgtEl>
                                          <p:spTgt spid="65"/>
                                        </p:tgtEl>
                                      </p:cBhvr>
                                    </p:animEffect>
                                  </p:childTnLst>
                                </p:cTn>
                              </p:par>
                              <p:par>
                                <p:cTn id="34" presetID="22" presetClass="entr" presetSubtype="1" fill="hold" grpId="0" nodeType="withEffect">
                                  <p:stCondLst>
                                    <p:cond delay="11750"/>
                                  </p:stCondLst>
                                  <p:childTnLst>
                                    <p:set>
                                      <p:cBhvr>
                                        <p:cTn id="35" dur="1" fill="hold">
                                          <p:stCondLst>
                                            <p:cond delay="0"/>
                                          </p:stCondLst>
                                        </p:cTn>
                                        <p:tgtEl>
                                          <p:spTgt spid="64"/>
                                        </p:tgtEl>
                                        <p:attrNameLst>
                                          <p:attrName>style.visibility</p:attrName>
                                        </p:attrNameLst>
                                      </p:cBhvr>
                                      <p:to>
                                        <p:strVal val="visible"/>
                                      </p:to>
                                    </p:set>
                                    <p:animEffect transition="in" filter="wipe(up)">
                                      <p:cBhvr>
                                        <p:cTn id="36" dur="1250"/>
                                        <p:tgtEl>
                                          <p:spTgt spid="64"/>
                                        </p:tgtEl>
                                      </p:cBhvr>
                                    </p:animEffect>
                                  </p:childTnLst>
                                </p:cTn>
                              </p:par>
                              <p:par>
                                <p:cTn id="37" presetID="53" presetClass="entr" presetSubtype="16" fill="hold" grpId="0" nodeType="withEffect">
                                  <p:stCondLst>
                                    <p:cond delay="14500"/>
                                  </p:stCondLst>
                                  <p:iterate type="lt">
                                    <p:tmPct val="10000"/>
                                  </p:iterate>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22" presetClass="entr" presetSubtype="1" fill="hold" grpId="0" nodeType="withEffect">
                                  <p:stCondLst>
                                    <p:cond delay="15250"/>
                                  </p:stCondLst>
                                  <p:childTnLst>
                                    <p:set>
                                      <p:cBhvr>
                                        <p:cTn id="43" dur="1" fill="hold">
                                          <p:stCondLst>
                                            <p:cond delay="0"/>
                                          </p:stCondLst>
                                        </p:cTn>
                                        <p:tgtEl>
                                          <p:spTgt spid="70"/>
                                        </p:tgtEl>
                                        <p:attrNameLst>
                                          <p:attrName>style.visibility</p:attrName>
                                        </p:attrNameLst>
                                      </p:cBhvr>
                                      <p:to>
                                        <p:strVal val="visible"/>
                                      </p:to>
                                    </p:set>
                                    <p:animEffect transition="in" filter="wipe(up)">
                                      <p:cBhvr>
                                        <p:cTn id="44" dur="750"/>
                                        <p:tgtEl>
                                          <p:spTgt spid="70"/>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1000"/>
                                        <p:tgtEl>
                                          <p:spTgt spid="41"/>
                                        </p:tgtEl>
                                      </p:cBhvr>
                                    </p:animEffect>
                                    <p:anim calcmode="lin" valueType="num">
                                      <p:cBhvr>
                                        <p:cTn id="50" dur="1000" fill="hold"/>
                                        <p:tgtEl>
                                          <p:spTgt spid="41"/>
                                        </p:tgtEl>
                                        <p:attrNameLst>
                                          <p:attrName>ppt_x</p:attrName>
                                        </p:attrNameLst>
                                      </p:cBhvr>
                                      <p:tavLst>
                                        <p:tav tm="0">
                                          <p:val>
                                            <p:strVal val="#ppt_x"/>
                                          </p:val>
                                        </p:tav>
                                        <p:tav tm="100000">
                                          <p:val>
                                            <p:strVal val="#ppt_x"/>
                                          </p:val>
                                        </p:tav>
                                      </p:tavLst>
                                    </p:anim>
                                    <p:anim calcmode="lin" valueType="num">
                                      <p:cBhvr>
                                        <p:cTn id="5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68" grpId="0"/>
      <p:bldP spid="69" grpId="0"/>
      <p:bldP spid="70" grpId="0"/>
      <p:bldP spid="7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61" name="TextBox 17"/>
          <p:cNvSpPr txBox="1"/>
          <p:nvPr/>
        </p:nvSpPr>
        <p:spPr>
          <a:xfrm>
            <a:off x="2692037" y="1338584"/>
            <a:ext cx="4549446" cy="635430"/>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sz="1400" dirty="0">
                <a:solidFill>
                  <a:schemeClr val="tx1">
                    <a:lumMod val="65000"/>
                    <a:lumOff val="35000"/>
                  </a:schemeClr>
                </a:solidFill>
                <a:latin typeface="+mn-lt"/>
                <a:ea typeface="+mn-ea"/>
                <a:cs typeface="+mn-ea"/>
                <a:sym typeface="+mn-lt"/>
              </a:rPr>
              <a:t>鸡汤富含蛋白质，可以增强机体抵抗力。建议喝又热又辣、含有大量大蒜的鸡汤。</a:t>
            </a:r>
          </a:p>
        </p:txBody>
      </p:sp>
      <p:sp>
        <p:nvSpPr>
          <p:cNvPr id="4" name="五边形 3"/>
          <p:cNvSpPr/>
          <p:nvPr/>
        </p:nvSpPr>
        <p:spPr>
          <a:xfrm>
            <a:off x="1190486" y="1456031"/>
            <a:ext cx="1199963" cy="405064"/>
          </a:xfrm>
          <a:prstGeom prst="homePlate">
            <a:avLst>
              <a:gd name="adj" fmla="val 23663"/>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TextBox 17"/>
          <p:cNvSpPr txBox="1"/>
          <p:nvPr/>
        </p:nvSpPr>
        <p:spPr>
          <a:xfrm>
            <a:off x="1399092" y="1426637"/>
            <a:ext cx="782750"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sz="1800" b="1" dirty="0">
                <a:solidFill>
                  <a:schemeClr val="bg1"/>
                </a:solidFill>
                <a:latin typeface="+mn-lt"/>
                <a:ea typeface="+mn-ea"/>
                <a:cs typeface="+mn-ea"/>
                <a:sym typeface="+mn-lt"/>
              </a:rPr>
              <a:t>鸡汤</a:t>
            </a:r>
            <a:endParaRPr lang="zh-CN" altLang="en-US" sz="1800" dirty="0">
              <a:solidFill>
                <a:schemeClr val="bg1"/>
              </a:solidFill>
              <a:latin typeface="+mn-lt"/>
              <a:ea typeface="+mn-ea"/>
              <a:cs typeface="+mn-ea"/>
              <a:sym typeface="+mn-lt"/>
            </a:endParaRPr>
          </a:p>
        </p:txBody>
      </p:sp>
      <p:sp>
        <p:nvSpPr>
          <p:cNvPr id="40" name="TextBox 17"/>
          <p:cNvSpPr txBox="1"/>
          <p:nvPr/>
        </p:nvSpPr>
        <p:spPr>
          <a:xfrm>
            <a:off x="992971" y="2044355"/>
            <a:ext cx="4549446" cy="635430"/>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r"/>
            <a:r>
              <a:rPr lang="zh-CN" altLang="en-US" sz="1400" dirty="0">
                <a:solidFill>
                  <a:schemeClr val="tx1">
                    <a:lumMod val="65000"/>
                    <a:lumOff val="35000"/>
                  </a:schemeClr>
                </a:solidFill>
                <a:latin typeface="+mn-lt"/>
                <a:ea typeface="+mn-ea"/>
                <a:cs typeface="+mn-ea"/>
                <a:sym typeface="+mn-lt"/>
              </a:rPr>
              <a:t>西红柿能帮助白血细胞抵抗自由原子的副作用，从而起到抵抗病毒感染的作用。</a:t>
            </a:r>
          </a:p>
        </p:txBody>
      </p:sp>
      <p:sp>
        <p:nvSpPr>
          <p:cNvPr id="42" name="五边形 41"/>
          <p:cNvSpPr/>
          <p:nvPr/>
        </p:nvSpPr>
        <p:spPr>
          <a:xfrm flipH="1">
            <a:off x="5818092" y="2161802"/>
            <a:ext cx="1199963" cy="405064"/>
          </a:xfrm>
          <a:prstGeom prst="homePlate">
            <a:avLst>
              <a:gd name="adj" fmla="val 23663"/>
            </a:avLst>
          </a:prstGeom>
          <a:solidFill>
            <a:srgbClr val="FF4F4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TextBox 17"/>
          <p:cNvSpPr txBox="1"/>
          <p:nvPr/>
        </p:nvSpPr>
        <p:spPr>
          <a:xfrm>
            <a:off x="5918645" y="2146922"/>
            <a:ext cx="998856"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sz="1800" b="1" dirty="0">
                <a:solidFill>
                  <a:schemeClr val="bg1"/>
                </a:solidFill>
                <a:latin typeface="+mn-lt"/>
                <a:ea typeface="+mn-ea"/>
                <a:cs typeface="+mn-ea"/>
                <a:sym typeface="+mn-lt"/>
              </a:rPr>
              <a:t>西红柿</a:t>
            </a:r>
            <a:endParaRPr lang="zh-CN" altLang="en-US" sz="1800" dirty="0">
              <a:solidFill>
                <a:schemeClr val="bg1"/>
              </a:solidFill>
              <a:latin typeface="+mn-lt"/>
              <a:ea typeface="+mn-ea"/>
              <a:cs typeface="+mn-ea"/>
              <a:sym typeface="+mn-lt"/>
            </a:endParaRPr>
          </a:p>
        </p:txBody>
      </p:sp>
      <p:sp>
        <p:nvSpPr>
          <p:cNvPr id="45" name="TextBox 17"/>
          <p:cNvSpPr txBox="1"/>
          <p:nvPr/>
        </p:nvSpPr>
        <p:spPr>
          <a:xfrm>
            <a:off x="2692037" y="2750126"/>
            <a:ext cx="4549446" cy="635430"/>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sz="1400" dirty="0">
                <a:solidFill>
                  <a:schemeClr val="tx1">
                    <a:lumMod val="65000"/>
                    <a:lumOff val="35000"/>
                  </a:schemeClr>
                </a:solidFill>
                <a:latin typeface="+mn-lt"/>
                <a:ea typeface="+mn-ea"/>
                <a:cs typeface="+mn-ea"/>
                <a:sym typeface="+mn-lt"/>
              </a:rPr>
              <a:t>一颗小小坚果的含硒量高达</a:t>
            </a:r>
            <a:r>
              <a:rPr lang="en-US" altLang="zh-CN" sz="1400" dirty="0">
                <a:solidFill>
                  <a:schemeClr val="tx1">
                    <a:lumMod val="65000"/>
                    <a:lumOff val="35000"/>
                  </a:schemeClr>
                </a:solidFill>
                <a:latin typeface="+mn-lt"/>
                <a:ea typeface="+mn-ea"/>
                <a:cs typeface="+mn-ea"/>
                <a:sym typeface="+mn-lt"/>
              </a:rPr>
              <a:t>100</a:t>
            </a:r>
            <a:r>
              <a:rPr lang="zh-CN" altLang="en-US" sz="1400" dirty="0">
                <a:solidFill>
                  <a:schemeClr val="tx1">
                    <a:lumMod val="65000"/>
                    <a:lumOff val="35000"/>
                  </a:schemeClr>
                </a:solidFill>
                <a:latin typeface="+mn-lt"/>
                <a:ea typeface="+mn-ea"/>
                <a:cs typeface="+mn-ea"/>
                <a:sym typeface="+mn-lt"/>
              </a:rPr>
              <a:t>毫克，硒有助于预防呼吸道感染，而体内缺硒会导致人体免疫功能的下降。</a:t>
            </a:r>
          </a:p>
        </p:txBody>
      </p:sp>
      <p:sp>
        <p:nvSpPr>
          <p:cNvPr id="47" name="五边形 46"/>
          <p:cNvSpPr/>
          <p:nvPr/>
        </p:nvSpPr>
        <p:spPr>
          <a:xfrm>
            <a:off x="1190486" y="2867573"/>
            <a:ext cx="1199963" cy="405064"/>
          </a:xfrm>
          <a:prstGeom prst="homePlate">
            <a:avLst>
              <a:gd name="adj" fmla="val 23663"/>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TextBox 17"/>
          <p:cNvSpPr txBox="1"/>
          <p:nvPr/>
        </p:nvSpPr>
        <p:spPr>
          <a:xfrm>
            <a:off x="1399092" y="2852693"/>
            <a:ext cx="782750"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sz="1800" b="1" dirty="0">
                <a:solidFill>
                  <a:schemeClr val="bg1"/>
                </a:solidFill>
                <a:latin typeface="+mn-lt"/>
                <a:ea typeface="+mn-ea"/>
                <a:cs typeface="+mn-ea"/>
                <a:sym typeface="+mn-lt"/>
              </a:rPr>
              <a:t>坚果</a:t>
            </a:r>
            <a:endParaRPr lang="zh-CN" altLang="en-US" sz="1800" dirty="0">
              <a:solidFill>
                <a:schemeClr val="bg1"/>
              </a:solidFill>
              <a:latin typeface="+mn-lt"/>
              <a:ea typeface="+mn-ea"/>
              <a:cs typeface="+mn-ea"/>
              <a:sym typeface="+mn-lt"/>
            </a:endParaRPr>
          </a:p>
        </p:txBody>
      </p:sp>
      <p:sp>
        <p:nvSpPr>
          <p:cNvPr id="50" name="TextBox 17"/>
          <p:cNvSpPr txBox="1"/>
          <p:nvPr/>
        </p:nvSpPr>
        <p:spPr>
          <a:xfrm>
            <a:off x="992971" y="3470645"/>
            <a:ext cx="4549446" cy="635430"/>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r"/>
            <a:r>
              <a:rPr lang="zh-CN" altLang="en-US" sz="1400" dirty="0">
                <a:solidFill>
                  <a:schemeClr val="tx1">
                    <a:lumMod val="65000"/>
                    <a:lumOff val="35000"/>
                  </a:schemeClr>
                </a:solidFill>
                <a:latin typeface="+mn-lt"/>
                <a:ea typeface="+mn-ea"/>
                <a:cs typeface="+mn-ea"/>
                <a:sym typeface="+mn-lt"/>
              </a:rPr>
              <a:t>辣椒中含有一种特殊物质，能使人体内的抗体素呈三倍增长。</a:t>
            </a:r>
          </a:p>
        </p:txBody>
      </p:sp>
      <p:sp>
        <p:nvSpPr>
          <p:cNvPr id="52" name="五边形 51"/>
          <p:cNvSpPr/>
          <p:nvPr/>
        </p:nvSpPr>
        <p:spPr>
          <a:xfrm flipH="1">
            <a:off x="5818092" y="3573344"/>
            <a:ext cx="1199963" cy="405064"/>
          </a:xfrm>
          <a:prstGeom prst="homePlate">
            <a:avLst>
              <a:gd name="adj" fmla="val 23663"/>
            </a:avLst>
          </a:prstGeom>
          <a:solidFill>
            <a:srgbClr val="FF4F4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TextBox 17"/>
          <p:cNvSpPr txBox="1"/>
          <p:nvPr/>
        </p:nvSpPr>
        <p:spPr>
          <a:xfrm>
            <a:off x="6026698" y="3572978"/>
            <a:ext cx="782750"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sz="1800" b="1" dirty="0">
                <a:solidFill>
                  <a:schemeClr val="bg1"/>
                </a:solidFill>
                <a:latin typeface="+mn-lt"/>
                <a:ea typeface="+mn-ea"/>
                <a:cs typeface="+mn-ea"/>
                <a:sym typeface="+mn-lt"/>
              </a:rPr>
              <a:t>辣椒</a:t>
            </a:r>
            <a:endParaRPr lang="zh-CN" altLang="en-US" sz="1800" dirty="0">
              <a:solidFill>
                <a:schemeClr val="bg1"/>
              </a:solidFill>
              <a:latin typeface="+mn-lt"/>
              <a:ea typeface="+mn-ea"/>
              <a:cs typeface="+mn-ea"/>
              <a:sym typeface="+mn-lt"/>
            </a:endParaRPr>
          </a:p>
        </p:txBody>
      </p:sp>
      <p:sp>
        <p:nvSpPr>
          <p:cNvPr id="55" name="TextBox 17"/>
          <p:cNvSpPr txBox="1"/>
          <p:nvPr/>
        </p:nvSpPr>
        <p:spPr>
          <a:xfrm>
            <a:off x="2692037" y="4309149"/>
            <a:ext cx="4549446" cy="355354"/>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r>
              <a:rPr lang="zh-CN" altLang="en-US" sz="1400" dirty="0">
                <a:solidFill>
                  <a:schemeClr val="tx1">
                    <a:lumMod val="65000"/>
                    <a:lumOff val="35000"/>
                  </a:schemeClr>
                </a:solidFill>
                <a:latin typeface="+mn-lt"/>
                <a:ea typeface="+mn-ea"/>
                <a:cs typeface="+mn-ea"/>
                <a:sym typeface="+mn-lt"/>
              </a:rPr>
              <a:t>最新研究发现，每天喝一杯酸奶能有效预防流感。</a:t>
            </a:r>
          </a:p>
        </p:txBody>
      </p:sp>
      <p:sp>
        <p:nvSpPr>
          <p:cNvPr id="57" name="五边形 56"/>
          <p:cNvSpPr/>
          <p:nvPr/>
        </p:nvSpPr>
        <p:spPr>
          <a:xfrm>
            <a:off x="1190486" y="4279115"/>
            <a:ext cx="1199963" cy="405064"/>
          </a:xfrm>
          <a:prstGeom prst="homePlate">
            <a:avLst>
              <a:gd name="adj" fmla="val 23663"/>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TextBox 17"/>
          <p:cNvSpPr txBox="1"/>
          <p:nvPr/>
        </p:nvSpPr>
        <p:spPr>
          <a:xfrm>
            <a:off x="1399092" y="4264235"/>
            <a:ext cx="782750"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sz="1800" b="1" dirty="0">
                <a:solidFill>
                  <a:schemeClr val="bg1"/>
                </a:solidFill>
                <a:latin typeface="+mn-lt"/>
                <a:ea typeface="+mn-ea"/>
                <a:cs typeface="+mn-ea"/>
                <a:sym typeface="+mn-lt"/>
              </a:rPr>
              <a:t>酸奶</a:t>
            </a:r>
            <a:endParaRPr lang="zh-CN" altLang="en-US" sz="1800" dirty="0">
              <a:solidFill>
                <a:schemeClr val="bg1"/>
              </a:solidFill>
              <a:latin typeface="+mn-lt"/>
              <a:ea typeface="+mn-ea"/>
              <a:cs typeface="+mn-ea"/>
              <a:sym typeface="+mn-lt"/>
            </a:endParaRPr>
          </a:p>
        </p:txBody>
      </p:sp>
      <p:sp>
        <p:nvSpPr>
          <p:cNvPr id="60" name="TextBox 17"/>
          <p:cNvSpPr txBox="1"/>
          <p:nvPr/>
        </p:nvSpPr>
        <p:spPr>
          <a:xfrm>
            <a:off x="992971" y="4867441"/>
            <a:ext cx="4549446" cy="635430"/>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r"/>
            <a:r>
              <a:rPr lang="zh-CN" altLang="en-US" sz="1400" dirty="0">
                <a:solidFill>
                  <a:schemeClr val="tx1">
                    <a:lumMod val="65000"/>
                    <a:lumOff val="35000"/>
                  </a:schemeClr>
                </a:solidFill>
                <a:latin typeface="+mn-lt"/>
                <a:ea typeface="+mn-ea"/>
                <a:cs typeface="+mn-ea"/>
                <a:sym typeface="+mn-lt"/>
              </a:rPr>
              <a:t>先用红糖加适量水，煮沸后加入生姜，</a:t>
            </a:r>
            <a:r>
              <a:rPr lang="en-US" altLang="zh-CN" sz="1400" dirty="0">
                <a:solidFill>
                  <a:schemeClr val="tx1">
                    <a:lumMod val="65000"/>
                    <a:lumOff val="35000"/>
                  </a:schemeClr>
                </a:solidFill>
                <a:latin typeface="+mn-lt"/>
                <a:ea typeface="+mn-ea"/>
                <a:cs typeface="+mn-ea"/>
                <a:sym typeface="+mn-lt"/>
              </a:rPr>
              <a:t>10</a:t>
            </a:r>
            <a:r>
              <a:rPr lang="zh-CN" altLang="en-US" sz="1400" dirty="0">
                <a:solidFill>
                  <a:schemeClr val="tx1">
                    <a:lumMod val="65000"/>
                    <a:lumOff val="35000"/>
                  </a:schemeClr>
                </a:solidFill>
                <a:latin typeface="+mn-lt"/>
                <a:ea typeface="+mn-ea"/>
                <a:cs typeface="+mn-ea"/>
                <a:sym typeface="+mn-lt"/>
              </a:rPr>
              <a:t>分钟后趁热喝下，可预防感冒。</a:t>
            </a:r>
          </a:p>
        </p:txBody>
      </p:sp>
      <p:sp>
        <p:nvSpPr>
          <p:cNvPr id="63" name="五边形 62"/>
          <p:cNvSpPr/>
          <p:nvPr/>
        </p:nvSpPr>
        <p:spPr>
          <a:xfrm flipH="1">
            <a:off x="5818092" y="4984888"/>
            <a:ext cx="1199963" cy="405064"/>
          </a:xfrm>
          <a:prstGeom prst="homePlate">
            <a:avLst>
              <a:gd name="adj" fmla="val 23663"/>
            </a:avLst>
          </a:prstGeom>
          <a:solidFill>
            <a:srgbClr val="FF4F4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TextBox 17"/>
          <p:cNvSpPr txBox="1"/>
          <p:nvPr/>
        </p:nvSpPr>
        <p:spPr>
          <a:xfrm>
            <a:off x="5918645" y="4970008"/>
            <a:ext cx="998856" cy="430439"/>
          </a:xfrm>
          <a:prstGeom prst="rect">
            <a:avLst/>
          </a:prstGeom>
          <a:noFill/>
        </p:spPr>
        <p:txBody>
          <a:bodyPr wrap="square" rtlCol="0">
            <a:spAutoFit/>
          </a:bodyPr>
          <a:lstStyle>
            <a:defPPr>
              <a:defRPr lang="zh-CN"/>
            </a:defPPr>
            <a:lvl1pPr>
              <a:lnSpc>
                <a:spcPct val="130000"/>
              </a:lnSpc>
              <a:defRPr sz="1600">
                <a:latin typeface="微软雅黑" panose="020B0503020204020204" pitchFamily="34" charset="-122"/>
                <a:ea typeface="微软雅黑" panose="020B0503020204020204" pitchFamily="34" charset="-122"/>
              </a:defRPr>
            </a:lvl1pPr>
          </a:lstStyle>
          <a:p>
            <a:pPr algn="ctr"/>
            <a:r>
              <a:rPr lang="zh-CN" altLang="en-US" sz="1800" b="1" dirty="0">
                <a:solidFill>
                  <a:schemeClr val="bg1"/>
                </a:solidFill>
                <a:latin typeface="+mn-lt"/>
                <a:ea typeface="+mn-ea"/>
                <a:cs typeface="+mn-ea"/>
                <a:sym typeface="+mn-lt"/>
              </a:rPr>
              <a:t>姜糖水</a:t>
            </a:r>
            <a:endParaRPr lang="zh-CN" altLang="en-US" sz="1800" dirty="0">
              <a:solidFill>
                <a:schemeClr val="bg1"/>
              </a:solidFill>
              <a:latin typeface="+mn-lt"/>
              <a:ea typeface="+mn-ea"/>
              <a:cs typeface="+mn-ea"/>
              <a:sym typeface="+mn-lt"/>
            </a:endParaRPr>
          </a:p>
        </p:txBody>
      </p:sp>
      <p:pic>
        <p:nvPicPr>
          <p:cNvPr id="7" name="图片 6">
            <a:extLst>
              <a:ext uri="{FF2B5EF4-FFF2-40B4-BE49-F238E27FC236}">
                <a16:creationId xmlns="" xmlns:a16="http://schemas.microsoft.com/office/drawing/2014/main" id="{FF242E1A-F448-4E71-8A16-8E1B20E789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3321" y="1134245"/>
            <a:ext cx="2454875" cy="427678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750"/>
                                        <p:tgtEl>
                                          <p:spTgt spid="61"/>
                                        </p:tgtEl>
                                      </p:cBhvr>
                                    </p:animEffect>
                                    <p:anim calcmode="lin" valueType="num">
                                      <p:cBhvr>
                                        <p:cTn id="16" dur="750" fill="hold"/>
                                        <p:tgtEl>
                                          <p:spTgt spid="61"/>
                                        </p:tgtEl>
                                        <p:attrNameLst>
                                          <p:attrName>ppt_x</p:attrName>
                                        </p:attrNameLst>
                                      </p:cBhvr>
                                      <p:tavLst>
                                        <p:tav tm="0">
                                          <p:val>
                                            <p:strVal val="#ppt_x"/>
                                          </p:val>
                                        </p:tav>
                                        <p:tav tm="100000">
                                          <p:val>
                                            <p:strVal val="#ppt_x"/>
                                          </p:val>
                                        </p:tav>
                                      </p:tavLst>
                                    </p:anim>
                                    <p:anim calcmode="lin" valueType="num">
                                      <p:cBhvr>
                                        <p:cTn id="17" dur="750" fill="hold"/>
                                        <p:tgtEl>
                                          <p:spTgt spid="61"/>
                                        </p:tgtEl>
                                        <p:attrNameLst>
                                          <p:attrName>ppt_y</p:attrName>
                                        </p:attrNameLst>
                                      </p:cBhvr>
                                      <p:tavLst>
                                        <p:tav tm="0">
                                          <p:val>
                                            <p:strVal val="#ppt_y+.1"/>
                                          </p:val>
                                        </p:tav>
                                        <p:tav tm="100000">
                                          <p:val>
                                            <p:strVal val="#ppt_y"/>
                                          </p:val>
                                        </p:tav>
                                      </p:tavLst>
                                    </p:anim>
                                  </p:childTnLst>
                                </p:cTn>
                              </p:par>
                            </p:childTnLst>
                          </p:cTn>
                        </p:par>
                        <p:par>
                          <p:cTn id="18" fill="hold">
                            <p:stCondLst>
                              <p:cond delay="1750"/>
                            </p:stCondLst>
                            <p:childTnLst>
                              <p:par>
                                <p:cTn id="19" presetID="16" presetClass="entr" presetSubtype="2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barn(inHorizontal)">
                                      <p:cBhvr>
                                        <p:cTn id="21" dur="500"/>
                                        <p:tgtEl>
                                          <p:spTgt spid="42"/>
                                        </p:tgtEl>
                                      </p:cBhvr>
                                    </p:animEffect>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childTnLst>
                          </p:cTn>
                        </p:par>
                        <p:par>
                          <p:cTn id="26" fill="hold">
                            <p:stCondLst>
                              <p:cond delay="2750"/>
                            </p:stCondLst>
                            <p:childTnLst>
                              <p:par>
                                <p:cTn id="27" presetID="42" presetClass="entr" presetSubtype="0"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750"/>
                                        <p:tgtEl>
                                          <p:spTgt spid="40"/>
                                        </p:tgtEl>
                                      </p:cBhvr>
                                    </p:animEffect>
                                    <p:anim calcmode="lin" valueType="num">
                                      <p:cBhvr>
                                        <p:cTn id="30" dur="750" fill="hold"/>
                                        <p:tgtEl>
                                          <p:spTgt spid="40"/>
                                        </p:tgtEl>
                                        <p:attrNameLst>
                                          <p:attrName>ppt_x</p:attrName>
                                        </p:attrNameLst>
                                      </p:cBhvr>
                                      <p:tavLst>
                                        <p:tav tm="0">
                                          <p:val>
                                            <p:strVal val="#ppt_x"/>
                                          </p:val>
                                        </p:tav>
                                        <p:tav tm="100000">
                                          <p:val>
                                            <p:strVal val="#ppt_x"/>
                                          </p:val>
                                        </p:tav>
                                      </p:tavLst>
                                    </p:anim>
                                    <p:anim calcmode="lin" valueType="num">
                                      <p:cBhvr>
                                        <p:cTn id="31" dur="750" fill="hold"/>
                                        <p:tgtEl>
                                          <p:spTgt spid="40"/>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16" presetClass="entr" presetSubtype="26"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barn(inHorizontal)">
                                      <p:cBhvr>
                                        <p:cTn id="35" dur="500"/>
                                        <p:tgtEl>
                                          <p:spTgt spid="4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750"/>
                                        <p:tgtEl>
                                          <p:spTgt spid="45"/>
                                        </p:tgtEl>
                                      </p:cBhvr>
                                    </p:animEffect>
                                    <p:anim calcmode="lin" valueType="num">
                                      <p:cBhvr>
                                        <p:cTn id="44" dur="750" fill="hold"/>
                                        <p:tgtEl>
                                          <p:spTgt spid="45"/>
                                        </p:tgtEl>
                                        <p:attrNameLst>
                                          <p:attrName>ppt_x</p:attrName>
                                        </p:attrNameLst>
                                      </p:cBhvr>
                                      <p:tavLst>
                                        <p:tav tm="0">
                                          <p:val>
                                            <p:strVal val="#ppt_x"/>
                                          </p:val>
                                        </p:tav>
                                        <p:tav tm="100000">
                                          <p:val>
                                            <p:strVal val="#ppt_x"/>
                                          </p:val>
                                        </p:tav>
                                      </p:tavLst>
                                    </p:anim>
                                    <p:anim calcmode="lin" valueType="num">
                                      <p:cBhvr>
                                        <p:cTn id="45" dur="750" fill="hold"/>
                                        <p:tgtEl>
                                          <p:spTgt spid="45"/>
                                        </p:tgtEl>
                                        <p:attrNameLst>
                                          <p:attrName>ppt_y</p:attrName>
                                        </p:attrNameLst>
                                      </p:cBhvr>
                                      <p:tavLst>
                                        <p:tav tm="0">
                                          <p:val>
                                            <p:strVal val="#ppt_y+.1"/>
                                          </p:val>
                                        </p:tav>
                                        <p:tav tm="100000">
                                          <p:val>
                                            <p:strVal val="#ppt_y"/>
                                          </p:val>
                                        </p:tav>
                                      </p:tavLst>
                                    </p:anim>
                                  </p:childTnLst>
                                </p:cTn>
                              </p:par>
                            </p:childTnLst>
                          </p:cTn>
                        </p:par>
                        <p:par>
                          <p:cTn id="46" fill="hold">
                            <p:stCondLst>
                              <p:cond delay="5250"/>
                            </p:stCondLst>
                            <p:childTnLst>
                              <p:par>
                                <p:cTn id="47" presetID="16" presetClass="entr" presetSubtype="26"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barn(inHorizontal)">
                                      <p:cBhvr>
                                        <p:cTn id="49" dur="500"/>
                                        <p:tgtEl>
                                          <p:spTgt spid="52"/>
                                        </p:tgtEl>
                                      </p:cBhvr>
                                    </p:animEffect>
                                  </p:childTnLst>
                                </p:cTn>
                              </p:par>
                            </p:childTnLst>
                          </p:cTn>
                        </p:par>
                        <p:par>
                          <p:cTn id="50" fill="hold">
                            <p:stCondLst>
                              <p:cond delay="5750"/>
                            </p:stCondLst>
                            <p:childTnLst>
                              <p:par>
                                <p:cTn id="51" presetID="10" presetClass="entr" presetSubtype="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500"/>
                                        <p:tgtEl>
                                          <p:spTgt spid="53"/>
                                        </p:tgtEl>
                                      </p:cBhvr>
                                    </p:animEffect>
                                  </p:childTnLst>
                                </p:cTn>
                              </p:par>
                            </p:childTnLst>
                          </p:cTn>
                        </p:par>
                        <p:par>
                          <p:cTn id="54" fill="hold">
                            <p:stCondLst>
                              <p:cond delay="6250"/>
                            </p:stCondLst>
                            <p:childTnLst>
                              <p:par>
                                <p:cTn id="55" presetID="42" presetClass="entr" presetSubtype="0"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750"/>
                                        <p:tgtEl>
                                          <p:spTgt spid="50"/>
                                        </p:tgtEl>
                                      </p:cBhvr>
                                    </p:animEffect>
                                    <p:anim calcmode="lin" valueType="num">
                                      <p:cBhvr>
                                        <p:cTn id="58" dur="750" fill="hold"/>
                                        <p:tgtEl>
                                          <p:spTgt spid="50"/>
                                        </p:tgtEl>
                                        <p:attrNameLst>
                                          <p:attrName>ppt_x</p:attrName>
                                        </p:attrNameLst>
                                      </p:cBhvr>
                                      <p:tavLst>
                                        <p:tav tm="0">
                                          <p:val>
                                            <p:strVal val="#ppt_x"/>
                                          </p:val>
                                        </p:tav>
                                        <p:tav tm="100000">
                                          <p:val>
                                            <p:strVal val="#ppt_x"/>
                                          </p:val>
                                        </p:tav>
                                      </p:tavLst>
                                    </p:anim>
                                    <p:anim calcmode="lin" valueType="num">
                                      <p:cBhvr>
                                        <p:cTn id="59" dur="750" fill="hold"/>
                                        <p:tgtEl>
                                          <p:spTgt spid="50"/>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16" presetClass="entr" presetSubtype="26"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barn(inHorizontal)">
                                      <p:cBhvr>
                                        <p:cTn id="63" dur="500"/>
                                        <p:tgtEl>
                                          <p:spTgt spid="5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500"/>
                                        <p:tgtEl>
                                          <p:spTgt spid="58"/>
                                        </p:tgtEl>
                                      </p:cBhvr>
                                    </p:animEffect>
                                  </p:childTnLst>
                                </p:cTn>
                              </p:par>
                            </p:childTnLst>
                          </p:cTn>
                        </p:par>
                        <p:par>
                          <p:cTn id="68" fill="hold">
                            <p:stCondLst>
                              <p:cond delay="8000"/>
                            </p:stCondLst>
                            <p:childTnLst>
                              <p:par>
                                <p:cTn id="69" presetID="42" presetClass="entr" presetSubtype="0"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750"/>
                                        <p:tgtEl>
                                          <p:spTgt spid="55"/>
                                        </p:tgtEl>
                                      </p:cBhvr>
                                    </p:animEffect>
                                    <p:anim calcmode="lin" valueType="num">
                                      <p:cBhvr>
                                        <p:cTn id="72" dur="750" fill="hold"/>
                                        <p:tgtEl>
                                          <p:spTgt spid="55"/>
                                        </p:tgtEl>
                                        <p:attrNameLst>
                                          <p:attrName>ppt_x</p:attrName>
                                        </p:attrNameLst>
                                      </p:cBhvr>
                                      <p:tavLst>
                                        <p:tav tm="0">
                                          <p:val>
                                            <p:strVal val="#ppt_x"/>
                                          </p:val>
                                        </p:tav>
                                        <p:tav tm="100000">
                                          <p:val>
                                            <p:strVal val="#ppt_x"/>
                                          </p:val>
                                        </p:tav>
                                      </p:tavLst>
                                    </p:anim>
                                    <p:anim calcmode="lin" valueType="num">
                                      <p:cBhvr>
                                        <p:cTn id="73" dur="750" fill="hold"/>
                                        <p:tgtEl>
                                          <p:spTgt spid="55"/>
                                        </p:tgtEl>
                                        <p:attrNameLst>
                                          <p:attrName>ppt_y</p:attrName>
                                        </p:attrNameLst>
                                      </p:cBhvr>
                                      <p:tavLst>
                                        <p:tav tm="0">
                                          <p:val>
                                            <p:strVal val="#ppt_y+.1"/>
                                          </p:val>
                                        </p:tav>
                                        <p:tav tm="100000">
                                          <p:val>
                                            <p:strVal val="#ppt_y"/>
                                          </p:val>
                                        </p:tav>
                                      </p:tavLst>
                                    </p:anim>
                                  </p:childTnLst>
                                </p:cTn>
                              </p:par>
                            </p:childTnLst>
                          </p:cTn>
                        </p:par>
                        <p:par>
                          <p:cTn id="74" fill="hold">
                            <p:stCondLst>
                              <p:cond delay="8750"/>
                            </p:stCondLst>
                            <p:childTnLst>
                              <p:par>
                                <p:cTn id="75" presetID="16" presetClass="entr" presetSubtype="26"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barn(inHorizontal)">
                                      <p:cBhvr>
                                        <p:cTn id="77" dur="500"/>
                                        <p:tgtEl>
                                          <p:spTgt spid="63"/>
                                        </p:tgtEl>
                                      </p:cBhvr>
                                    </p:animEffect>
                                  </p:childTnLst>
                                </p:cTn>
                              </p:par>
                            </p:childTnLst>
                          </p:cTn>
                        </p:par>
                        <p:par>
                          <p:cTn id="78" fill="hold">
                            <p:stCondLst>
                              <p:cond delay="9250"/>
                            </p:stCondLst>
                            <p:childTnLst>
                              <p:par>
                                <p:cTn id="79" presetID="10" presetClass="entr" presetSubtype="0"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fade">
                                      <p:cBhvr>
                                        <p:cTn id="81" dur="500"/>
                                        <p:tgtEl>
                                          <p:spTgt spid="64"/>
                                        </p:tgtEl>
                                      </p:cBhvr>
                                    </p:animEffect>
                                  </p:childTnLst>
                                </p:cTn>
                              </p:par>
                            </p:childTnLst>
                          </p:cTn>
                        </p:par>
                        <p:par>
                          <p:cTn id="82" fill="hold">
                            <p:stCondLst>
                              <p:cond delay="9750"/>
                            </p:stCondLst>
                            <p:childTnLst>
                              <p:par>
                                <p:cTn id="83" presetID="42"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750"/>
                                        <p:tgtEl>
                                          <p:spTgt spid="60"/>
                                        </p:tgtEl>
                                      </p:cBhvr>
                                    </p:animEffect>
                                    <p:anim calcmode="lin" valueType="num">
                                      <p:cBhvr>
                                        <p:cTn id="86" dur="750" fill="hold"/>
                                        <p:tgtEl>
                                          <p:spTgt spid="60"/>
                                        </p:tgtEl>
                                        <p:attrNameLst>
                                          <p:attrName>ppt_x</p:attrName>
                                        </p:attrNameLst>
                                      </p:cBhvr>
                                      <p:tavLst>
                                        <p:tav tm="0">
                                          <p:val>
                                            <p:strVal val="#ppt_x"/>
                                          </p:val>
                                        </p:tav>
                                        <p:tav tm="100000">
                                          <p:val>
                                            <p:strVal val="#ppt_x"/>
                                          </p:val>
                                        </p:tav>
                                      </p:tavLst>
                                    </p:anim>
                                    <p:anim calcmode="lin" valueType="num">
                                      <p:cBhvr>
                                        <p:cTn id="87" dur="75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4" grpId="0" animBg="1"/>
      <p:bldP spid="38" grpId="0"/>
      <p:bldP spid="40" grpId="0"/>
      <p:bldP spid="42" grpId="0" animBg="1"/>
      <p:bldP spid="43" grpId="0"/>
      <p:bldP spid="45" grpId="0"/>
      <p:bldP spid="47" grpId="0" animBg="1"/>
      <p:bldP spid="48" grpId="0"/>
      <p:bldP spid="50" grpId="0"/>
      <p:bldP spid="52" grpId="0" animBg="1"/>
      <p:bldP spid="53" grpId="0"/>
      <p:bldP spid="55" grpId="0"/>
      <p:bldP spid="57" grpId="0" animBg="1"/>
      <p:bldP spid="58" grpId="0"/>
      <p:bldP spid="60" grpId="0"/>
      <p:bldP spid="63" grpId="0" animBg="1"/>
      <p:bldP spid="6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a:extLst>
              <a:ext uri="{FF2B5EF4-FFF2-40B4-BE49-F238E27FC236}">
                <a16:creationId xmlns="" xmlns:a16="http://schemas.microsoft.com/office/drawing/2014/main" id="{9137CAEF-F88B-4A7E-8DD7-E05F0BC93974}"/>
              </a:ext>
            </a:extLst>
          </p:cNvPr>
          <p:cNvSpPr/>
          <p:nvPr/>
        </p:nvSpPr>
        <p:spPr>
          <a:xfrm>
            <a:off x="-1016981" y="-589935"/>
            <a:ext cx="14225962" cy="7563425"/>
          </a:xfrm>
          <a:prstGeom prst="ellipse">
            <a:avLst/>
          </a:prstGeom>
          <a:solidFill>
            <a:srgbClr val="3865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椭圆 35">
            <a:extLst>
              <a:ext uri="{FF2B5EF4-FFF2-40B4-BE49-F238E27FC236}">
                <a16:creationId xmlns="" xmlns:a16="http://schemas.microsoft.com/office/drawing/2014/main" id="{54BDEDB6-4FD9-44C8-A80D-8DF8F21BC6DE}"/>
              </a:ext>
            </a:extLst>
          </p:cNvPr>
          <p:cNvSpPr/>
          <p:nvPr/>
        </p:nvSpPr>
        <p:spPr>
          <a:xfrm>
            <a:off x="-1016981" y="-2324100"/>
            <a:ext cx="14225962" cy="87529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a:extLst>
              <a:ext uri="{FF2B5EF4-FFF2-40B4-BE49-F238E27FC236}">
                <a16:creationId xmlns="" xmlns:a16="http://schemas.microsoft.com/office/drawing/2014/main" id="{4DCB823B-5C7D-4128-B4C7-688A0CE4F944}"/>
              </a:ext>
            </a:extLst>
          </p:cNvPr>
          <p:cNvSpPr txBox="1"/>
          <p:nvPr/>
        </p:nvSpPr>
        <p:spPr>
          <a:xfrm>
            <a:off x="-1954073" y="1369040"/>
            <a:ext cx="7734300" cy="1107996"/>
          </a:xfrm>
          <a:prstGeom prst="rect">
            <a:avLst/>
          </a:prstGeom>
          <a:noFill/>
        </p:spPr>
        <p:txBody>
          <a:bodyPr wrap="square" rtlCol="0">
            <a:spAutoFit/>
          </a:bodyPr>
          <a:lstStyle/>
          <a:p>
            <a:pPr algn="r"/>
            <a:r>
              <a:rPr lang="zh-CN" altLang="en-US" sz="6600" dirty="0">
                <a:solidFill>
                  <a:srgbClr val="FF4F4F"/>
                </a:solidFill>
                <a:cs typeface="+mn-ea"/>
                <a:sym typeface="+mn-lt"/>
              </a:rPr>
              <a:t>流感预防</a:t>
            </a:r>
          </a:p>
        </p:txBody>
      </p:sp>
      <p:sp>
        <p:nvSpPr>
          <p:cNvPr id="67" name="文本框 66">
            <a:extLst>
              <a:ext uri="{FF2B5EF4-FFF2-40B4-BE49-F238E27FC236}">
                <a16:creationId xmlns="" xmlns:a16="http://schemas.microsoft.com/office/drawing/2014/main" id="{0629792A-C03D-4663-8D09-D582576727DC}"/>
              </a:ext>
            </a:extLst>
          </p:cNvPr>
          <p:cNvSpPr txBox="1"/>
          <p:nvPr/>
        </p:nvSpPr>
        <p:spPr>
          <a:xfrm>
            <a:off x="-1954073" y="2617787"/>
            <a:ext cx="7734300" cy="923330"/>
          </a:xfrm>
          <a:prstGeom prst="rect">
            <a:avLst/>
          </a:prstGeom>
          <a:noFill/>
        </p:spPr>
        <p:txBody>
          <a:bodyPr wrap="square" rtlCol="0">
            <a:spAutoFit/>
          </a:bodyPr>
          <a:lstStyle/>
          <a:p>
            <a:pPr algn="r"/>
            <a:r>
              <a:rPr lang="zh-CN" altLang="en-US" sz="5400" dirty="0">
                <a:solidFill>
                  <a:srgbClr val="0A5688"/>
                </a:solidFill>
                <a:cs typeface="+mn-ea"/>
                <a:sym typeface="+mn-lt"/>
              </a:rPr>
              <a:t>流感预防与护理</a:t>
            </a:r>
          </a:p>
        </p:txBody>
      </p:sp>
      <p:sp>
        <p:nvSpPr>
          <p:cNvPr id="68" name="矩形 67">
            <a:extLst>
              <a:ext uri="{FF2B5EF4-FFF2-40B4-BE49-F238E27FC236}">
                <a16:creationId xmlns="" xmlns:a16="http://schemas.microsoft.com/office/drawing/2014/main" id="{E17E61D5-2265-4762-BAB8-0E95B4FEB740}"/>
              </a:ext>
            </a:extLst>
          </p:cNvPr>
          <p:cNvSpPr/>
          <p:nvPr/>
        </p:nvSpPr>
        <p:spPr>
          <a:xfrm>
            <a:off x="729878" y="3752398"/>
            <a:ext cx="4981626" cy="561692"/>
          </a:xfrm>
          <a:prstGeom prst="rect">
            <a:avLst/>
          </a:prstGeom>
        </p:spPr>
        <p:txBody>
          <a:bodyPr wrap="square" lIns="68580" tIns="34290" rIns="68580" bIns="34290">
            <a:spAutoFit/>
          </a:bodyPr>
          <a:lstStyle/>
          <a:p>
            <a:pPr algn="r"/>
            <a:r>
              <a:rPr lang="en-US" altLang="zh-CN" sz="1600" dirty="0">
                <a:solidFill>
                  <a:schemeClr val="bg1">
                    <a:lumMod val="65000"/>
                  </a:schemeClr>
                </a:solidFill>
                <a:cs typeface="+mn-ea"/>
                <a:sym typeface="+mn-lt"/>
              </a:rPr>
              <a:t>PREVENTION AND NURSING OF INFLUENZA</a:t>
            </a:r>
            <a:endParaRPr lang="zh-CN" altLang="en-US" sz="1600" dirty="0">
              <a:solidFill>
                <a:schemeClr val="bg1">
                  <a:lumMod val="65000"/>
                </a:schemeClr>
              </a:solidFill>
              <a:cs typeface="+mn-ea"/>
              <a:sym typeface="+mn-lt"/>
            </a:endParaRPr>
          </a:p>
        </p:txBody>
      </p:sp>
      <p:sp>
        <p:nvSpPr>
          <p:cNvPr id="69" name="矩形 68">
            <a:extLst>
              <a:ext uri="{FF2B5EF4-FFF2-40B4-BE49-F238E27FC236}">
                <a16:creationId xmlns="" xmlns:a16="http://schemas.microsoft.com/office/drawing/2014/main" id="{DD2A4DF5-FCE2-40B1-96BC-09CCD7AE5025}"/>
              </a:ext>
            </a:extLst>
          </p:cNvPr>
          <p:cNvSpPr/>
          <p:nvPr/>
        </p:nvSpPr>
        <p:spPr>
          <a:xfrm>
            <a:off x="2337687" y="572620"/>
            <a:ext cx="7419581" cy="253916"/>
          </a:xfrm>
          <a:prstGeom prst="rect">
            <a:avLst/>
          </a:prstGeom>
        </p:spPr>
        <p:txBody>
          <a:bodyPr wrap="square" lIns="68580" tIns="34290" rIns="68580" bIns="34290">
            <a:spAutoFit/>
          </a:bodyPr>
          <a:lstStyle/>
          <a:p>
            <a:pPr algn="dist"/>
            <a:r>
              <a:rPr lang="en-US" altLang="zh-CN" sz="1200" dirty="0">
                <a:solidFill>
                  <a:schemeClr val="bg1">
                    <a:lumMod val="65000"/>
                  </a:schemeClr>
                </a:solidFill>
                <a:cs typeface="+mn-ea"/>
                <a:sym typeface="+mn-lt"/>
              </a:rPr>
              <a:t>PREVENTION AND NURSING OF INFLUENZA</a:t>
            </a:r>
            <a:endParaRPr lang="zh-CN" altLang="en-US" sz="1200" dirty="0">
              <a:solidFill>
                <a:schemeClr val="bg1">
                  <a:lumMod val="65000"/>
                </a:schemeClr>
              </a:solidFill>
              <a:cs typeface="+mn-ea"/>
              <a:sym typeface="+mn-lt"/>
            </a:endParaRPr>
          </a:p>
        </p:txBody>
      </p:sp>
      <p:pic>
        <p:nvPicPr>
          <p:cNvPr id="72" name="图片 71">
            <a:extLst>
              <a:ext uri="{FF2B5EF4-FFF2-40B4-BE49-F238E27FC236}">
                <a16:creationId xmlns="" xmlns:a16="http://schemas.microsoft.com/office/drawing/2014/main" id="{360C9CE0-FDE0-4218-B4BF-1C78664D88E3}"/>
              </a:ext>
            </a:extLst>
          </p:cNvPr>
          <p:cNvPicPr>
            <a:picLocks noChangeAspect="1"/>
          </p:cNvPicPr>
          <p:nvPr/>
        </p:nvPicPr>
        <p:blipFill rotWithShape="1">
          <a:blip r:embed="rId3">
            <a:extLst>
              <a:ext uri="{28A0092B-C50C-407E-A947-70E740481C1C}">
                <a14:useLocalDpi xmlns:a14="http://schemas.microsoft.com/office/drawing/2010/main" val="0"/>
              </a:ext>
            </a:extLst>
          </a:blip>
          <a:srcRect l="23546" t="2945" r="61694" b="74813"/>
          <a:stretch/>
        </p:blipFill>
        <p:spPr>
          <a:xfrm>
            <a:off x="4739863" y="4632905"/>
            <a:ext cx="947704" cy="1107996"/>
          </a:xfrm>
          <a:prstGeom prst="rect">
            <a:avLst/>
          </a:prstGeom>
          <a:effectLst>
            <a:outerShdw blurRad="63500" sx="102000" sy="102000" algn="ctr" rotWithShape="0">
              <a:prstClr val="black">
                <a:alpha val="20000"/>
              </a:prstClr>
            </a:outerShdw>
          </a:effectLst>
        </p:spPr>
      </p:pic>
      <p:pic>
        <p:nvPicPr>
          <p:cNvPr id="21" name="图片 20">
            <a:extLst>
              <a:ext uri="{FF2B5EF4-FFF2-40B4-BE49-F238E27FC236}">
                <a16:creationId xmlns="" xmlns:a16="http://schemas.microsoft.com/office/drawing/2014/main" id="{24B30D04-1EB0-4DF2-9E45-CD0DA6E0F82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116200" y="429149"/>
            <a:ext cx="6382506" cy="6382506"/>
          </a:xfrm>
          <a:prstGeom prst="rect">
            <a:avLst/>
          </a:prstGeom>
          <a:effectLst>
            <a:outerShdw blurRad="63500" sx="102000" sy="102000" algn="ctr" rotWithShape="0">
              <a:prstClr val="black">
                <a:alpha val="20000"/>
              </a:prstClr>
            </a:outerShdw>
          </a:effectLst>
        </p:spPr>
      </p:pic>
      <p:sp>
        <p:nvSpPr>
          <p:cNvPr id="11" name="矩形 10">
            <a:extLst>
              <a:ext uri="{FF2B5EF4-FFF2-40B4-BE49-F238E27FC236}">
                <a16:creationId xmlns="" xmlns:a16="http://schemas.microsoft.com/office/drawing/2014/main" id="{3EF14946-5FED-40A9-A613-1D687DD3C666}"/>
              </a:ext>
            </a:extLst>
          </p:cNvPr>
          <p:cNvSpPr/>
          <p:nvPr/>
        </p:nvSpPr>
        <p:spPr>
          <a:xfrm>
            <a:off x="-263551" y="4911054"/>
            <a:ext cx="4981626" cy="346249"/>
          </a:xfrm>
          <a:prstGeom prst="rect">
            <a:avLst/>
          </a:prstGeom>
        </p:spPr>
        <p:txBody>
          <a:bodyPr wrap="square" lIns="68580" tIns="34290" rIns="68580" bIns="34290">
            <a:spAutoFit/>
          </a:bodyPr>
          <a:lstStyle/>
          <a:p>
            <a:pPr algn="r"/>
            <a:r>
              <a:rPr lang="zh-CN" altLang="en-US" dirty="0">
                <a:solidFill>
                  <a:srgbClr val="FF4F4F"/>
                </a:solidFill>
                <a:cs typeface="+mn-ea"/>
                <a:sym typeface="+mn-lt"/>
              </a:rPr>
              <a:t>汇报人：熊猫办公</a:t>
            </a:r>
          </a:p>
        </p:txBody>
      </p:sp>
    </p:spTree>
    <p:extLst>
      <p:ext uri="{BB962C8B-B14F-4D97-AF65-F5344CB8AC3E}">
        <p14:creationId xmlns:p14="http://schemas.microsoft.com/office/powerpoint/2010/main" val="234692826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fade">
                                      <p:cBhvr>
                                        <p:cTn id="12" dur="1000"/>
                                        <p:tgtEl>
                                          <p:spTgt spid="67"/>
                                        </p:tgtEl>
                                      </p:cBhvr>
                                    </p:animEffect>
                                    <p:anim calcmode="lin" valueType="num">
                                      <p:cBhvr>
                                        <p:cTn id="13" dur="1000" fill="hold"/>
                                        <p:tgtEl>
                                          <p:spTgt spid="67"/>
                                        </p:tgtEl>
                                        <p:attrNameLst>
                                          <p:attrName>ppt_x</p:attrName>
                                        </p:attrNameLst>
                                      </p:cBhvr>
                                      <p:tavLst>
                                        <p:tav tm="0">
                                          <p:val>
                                            <p:strVal val="#ppt_x"/>
                                          </p:val>
                                        </p:tav>
                                        <p:tav tm="100000">
                                          <p:val>
                                            <p:strVal val="#ppt_x"/>
                                          </p:val>
                                        </p:tav>
                                      </p:tavLst>
                                    </p:anim>
                                    <p:anim calcmode="lin" valueType="num">
                                      <p:cBhvr>
                                        <p:cTn id="1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grpId="0" nodeType="click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barn(outVertic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wipe(left)">
                                      <p:cBhvr>
                                        <p:cTn id="31" dur="500"/>
                                        <p:tgtEl>
                                          <p:spTgt spid="69"/>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1000"/>
                                        <p:tgtEl>
                                          <p:spTgt spid="72"/>
                                        </p:tgtEl>
                                      </p:cBhvr>
                                    </p:animEffect>
                                    <p:anim calcmode="lin" valueType="num">
                                      <p:cBhvr>
                                        <p:cTn id="37" dur="1000" fill="hold"/>
                                        <p:tgtEl>
                                          <p:spTgt spid="72"/>
                                        </p:tgtEl>
                                        <p:attrNameLst>
                                          <p:attrName>ppt_x</p:attrName>
                                        </p:attrNameLst>
                                      </p:cBhvr>
                                      <p:tavLst>
                                        <p:tav tm="0">
                                          <p:val>
                                            <p:strVal val="#ppt_x"/>
                                          </p:val>
                                        </p:tav>
                                        <p:tav tm="100000">
                                          <p:val>
                                            <p:strVal val="#ppt_x"/>
                                          </p:val>
                                        </p:tav>
                                      </p:tavLst>
                                    </p:anim>
                                    <p:anim calcmode="lin" valueType="num">
                                      <p:cBhvr>
                                        <p:cTn id="38"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2" presetClass="emph" presetSubtype="0" fill="hold" nodeType="clickEffect">
                                  <p:stCondLst>
                                    <p:cond delay="0"/>
                                  </p:stCondLst>
                                  <p:childTnLst>
                                    <p:animRot by="120000">
                                      <p:cBhvr>
                                        <p:cTn id="42" dur="100" fill="hold">
                                          <p:stCondLst>
                                            <p:cond delay="0"/>
                                          </p:stCondLst>
                                        </p:cTn>
                                        <p:tgtEl>
                                          <p:spTgt spid="72"/>
                                        </p:tgtEl>
                                        <p:attrNameLst>
                                          <p:attrName>r</p:attrName>
                                        </p:attrNameLst>
                                      </p:cBhvr>
                                    </p:animRot>
                                    <p:animRot by="-240000">
                                      <p:cBhvr>
                                        <p:cTn id="43" dur="200" fill="hold">
                                          <p:stCondLst>
                                            <p:cond delay="200"/>
                                          </p:stCondLst>
                                        </p:cTn>
                                        <p:tgtEl>
                                          <p:spTgt spid="72"/>
                                        </p:tgtEl>
                                        <p:attrNameLst>
                                          <p:attrName>r</p:attrName>
                                        </p:attrNameLst>
                                      </p:cBhvr>
                                    </p:animRot>
                                    <p:animRot by="240000">
                                      <p:cBhvr>
                                        <p:cTn id="44" dur="200" fill="hold">
                                          <p:stCondLst>
                                            <p:cond delay="400"/>
                                          </p:stCondLst>
                                        </p:cTn>
                                        <p:tgtEl>
                                          <p:spTgt spid="72"/>
                                        </p:tgtEl>
                                        <p:attrNameLst>
                                          <p:attrName>r</p:attrName>
                                        </p:attrNameLst>
                                      </p:cBhvr>
                                    </p:animRot>
                                    <p:animRot by="-240000">
                                      <p:cBhvr>
                                        <p:cTn id="45" dur="200" fill="hold">
                                          <p:stCondLst>
                                            <p:cond delay="600"/>
                                          </p:stCondLst>
                                        </p:cTn>
                                        <p:tgtEl>
                                          <p:spTgt spid="72"/>
                                        </p:tgtEl>
                                        <p:attrNameLst>
                                          <p:attrName>r</p:attrName>
                                        </p:attrNameLst>
                                      </p:cBhvr>
                                    </p:animRot>
                                    <p:animRot by="120000">
                                      <p:cBhvr>
                                        <p:cTn id="46" dur="200" fill="hold">
                                          <p:stCondLst>
                                            <p:cond delay="800"/>
                                          </p:stCondLst>
                                        </p:cTn>
                                        <p:tgtEl>
                                          <p:spTgt spid="72"/>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16" presetClass="entr" presetSubtype="37"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barn(outVertical)">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7" grpId="0"/>
      <p:bldP spid="68" grpId="0"/>
      <p:bldP spid="69"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6410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840565" y="2266752"/>
            <a:ext cx="5149244" cy="1177245"/>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pPr algn="r"/>
            <a:r>
              <a:rPr lang="zh-CN" altLang="en-US" sz="7200" dirty="0">
                <a:solidFill>
                  <a:srgbClr val="0A5688"/>
                </a:solidFill>
                <a:latin typeface="+mn-lt"/>
                <a:ea typeface="+mn-ea"/>
                <a:cs typeface="+mn-ea"/>
                <a:sym typeface="+mn-lt"/>
              </a:rPr>
              <a:t>流感简介</a:t>
            </a:r>
          </a:p>
        </p:txBody>
      </p:sp>
      <p:sp>
        <p:nvSpPr>
          <p:cNvPr id="57" name="矩形 56"/>
          <p:cNvSpPr/>
          <p:nvPr/>
        </p:nvSpPr>
        <p:spPr>
          <a:xfrm>
            <a:off x="3896912" y="3368583"/>
            <a:ext cx="5092897" cy="623248"/>
          </a:xfrm>
          <a:prstGeom prst="rect">
            <a:avLst/>
          </a:prstGeom>
        </p:spPr>
        <p:txBody>
          <a:bodyPr wrap="square" lIns="68580" tIns="34290" rIns="68580" bIns="34290">
            <a:spAutoFit/>
          </a:bodyPr>
          <a:lstStyle/>
          <a:p>
            <a:pPr algn="r"/>
            <a:r>
              <a:rPr lang="en-US" altLang="zh-CN" sz="3600" dirty="0">
                <a:solidFill>
                  <a:schemeClr val="bg1">
                    <a:lumMod val="75000"/>
                  </a:schemeClr>
                </a:solidFill>
                <a:cs typeface="+mn-ea"/>
                <a:sym typeface="+mn-lt"/>
              </a:rPr>
              <a:t>FIU  PROFILE</a:t>
            </a:r>
            <a:endParaRPr lang="zh-CN" altLang="en-US" sz="3600" dirty="0">
              <a:solidFill>
                <a:srgbClr val="0A5688"/>
              </a:solidFill>
              <a:cs typeface="+mn-ea"/>
              <a:sym typeface="+mn-lt"/>
            </a:endParaRPr>
          </a:p>
        </p:txBody>
      </p:sp>
      <p:grpSp>
        <p:nvGrpSpPr>
          <p:cNvPr id="3" name="组合 2"/>
          <p:cNvGrpSpPr/>
          <p:nvPr/>
        </p:nvGrpSpPr>
        <p:grpSpPr>
          <a:xfrm>
            <a:off x="6471711" y="1366504"/>
            <a:ext cx="2518098" cy="900246"/>
            <a:chOff x="7092551" y="1567025"/>
            <a:chExt cx="2518098" cy="900246"/>
          </a:xfrm>
        </p:grpSpPr>
        <p:sp>
          <p:nvSpPr>
            <p:cNvPr id="32" name="圆角矩形 31"/>
            <p:cNvSpPr/>
            <p:nvPr/>
          </p:nvSpPr>
          <p:spPr>
            <a:xfrm>
              <a:off x="7092551" y="1648675"/>
              <a:ext cx="2518098" cy="72922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r"/>
              <a:endParaRPr lang="zh-CN" altLang="en-US" sz="1500">
                <a:solidFill>
                  <a:schemeClr val="bg1"/>
                </a:solidFill>
                <a:cs typeface="+mn-ea"/>
                <a:sym typeface="+mn-lt"/>
              </a:endParaRPr>
            </a:p>
          </p:txBody>
        </p:sp>
        <p:sp>
          <p:nvSpPr>
            <p:cNvPr id="34" name="矩形 33"/>
            <p:cNvSpPr/>
            <p:nvPr/>
          </p:nvSpPr>
          <p:spPr>
            <a:xfrm>
              <a:off x="7164256" y="1567025"/>
              <a:ext cx="2252861" cy="900246"/>
            </a:xfrm>
            <a:prstGeom prst="rect">
              <a:avLst/>
            </a:prstGeom>
            <a:noFill/>
          </p:spPr>
          <p:txBody>
            <a:bodyPr vert="horz" wrap="none" lIns="68580" tIns="34290" rIns="68580" bIns="34290" rtlCol="0">
              <a:spAutoFit/>
            </a:bodyPr>
            <a:lstStyle/>
            <a:p>
              <a:pPr algn="r"/>
              <a:r>
                <a:rPr lang="en-US" altLang="zh-CN" sz="5400" dirty="0">
                  <a:solidFill>
                    <a:schemeClr val="bg1"/>
                  </a:solidFill>
                  <a:cs typeface="+mn-ea"/>
                  <a:sym typeface="+mn-lt"/>
                </a:rPr>
                <a:t>PART</a:t>
              </a:r>
              <a:endParaRPr lang="zh-CN" altLang="en-US" sz="5400" dirty="0">
                <a:solidFill>
                  <a:schemeClr val="bg1"/>
                </a:solidFill>
                <a:cs typeface="+mn-ea"/>
                <a:sym typeface="+mn-lt"/>
              </a:endParaRPr>
            </a:p>
          </p:txBody>
        </p:sp>
      </p:grpSp>
      <p:sp>
        <p:nvSpPr>
          <p:cNvPr id="36" name="矩形 35"/>
          <p:cNvSpPr/>
          <p:nvPr/>
        </p:nvSpPr>
        <p:spPr>
          <a:xfrm>
            <a:off x="9188477" y="1366504"/>
            <a:ext cx="2807500" cy="2839239"/>
          </a:xfrm>
          <a:prstGeom prst="rect">
            <a:avLst/>
          </a:prstGeom>
          <a:noFill/>
        </p:spPr>
        <p:txBody>
          <a:bodyPr vert="horz" wrap="none" lIns="68580" tIns="34290" rIns="68580" bIns="34290" rtlCol="0">
            <a:spAutoFit/>
          </a:bodyPr>
          <a:lstStyle/>
          <a:p>
            <a:r>
              <a:rPr lang="en-US" altLang="zh-CN"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rPr>
              <a:t>01</a:t>
            </a:r>
            <a:endParaRPr lang="zh-CN" altLang="en-US"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endParaRPr>
          </a:p>
        </p:txBody>
      </p:sp>
      <p:pic>
        <p:nvPicPr>
          <p:cNvPr id="27" name="图片 26">
            <a:extLst>
              <a:ext uri="{FF2B5EF4-FFF2-40B4-BE49-F238E27FC236}">
                <a16:creationId xmlns="" xmlns:a16="http://schemas.microsoft.com/office/drawing/2014/main" id="{01E896F4-FE42-455C-A333-AE39F0791A4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6260" y="384416"/>
            <a:ext cx="5806551" cy="5806551"/>
          </a:xfrm>
          <a:prstGeom prst="rect">
            <a:avLst/>
          </a:prstGeom>
          <a:effectLst>
            <a:outerShdw blurRad="63500" sx="102000" sy="102000" algn="ctr" rotWithShape="0">
              <a:prstClr val="black">
                <a:alpha val="20000"/>
              </a:prstClr>
            </a:outerShdw>
          </a:effectLst>
        </p:spPr>
      </p:pic>
    </p:spTree>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750" fill="hold"/>
                                        <p:tgtEl>
                                          <p:spTgt spid="36"/>
                                        </p:tgtEl>
                                        <p:attrNameLst>
                                          <p:attrName>ppt_w</p:attrName>
                                        </p:attrNameLst>
                                      </p:cBhvr>
                                      <p:tavLst>
                                        <p:tav tm="0">
                                          <p:val>
                                            <p:strVal val="#ppt_w+.3"/>
                                          </p:val>
                                        </p:tav>
                                        <p:tav tm="100000">
                                          <p:val>
                                            <p:strVal val="#ppt_w"/>
                                          </p:val>
                                        </p:tav>
                                      </p:tavLst>
                                    </p:anim>
                                    <p:anim calcmode="lin" valueType="num">
                                      <p:cBhvr>
                                        <p:cTn id="14" dur="750" fill="hold"/>
                                        <p:tgtEl>
                                          <p:spTgt spid="36"/>
                                        </p:tgtEl>
                                        <p:attrNameLst>
                                          <p:attrName>ppt_h</p:attrName>
                                        </p:attrNameLst>
                                      </p:cBhvr>
                                      <p:tavLst>
                                        <p:tav tm="0">
                                          <p:val>
                                            <p:strVal val="#ppt_h"/>
                                          </p:val>
                                        </p:tav>
                                        <p:tav tm="100000">
                                          <p:val>
                                            <p:strVal val="#ppt_h"/>
                                          </p:val>
                                        </p:tav>
                                      </p:tavLst>
                                    </p:anim>
                                    <p:animEffect transition="in" filter="fade">
                                      <p:cBhvr>
                                        <p:cTn id="15" dur="750"/>
                                        <p:tgtEl>
                                          <p:spTgt spid="36"/>
                                        </p:tgtEl>
                                      </p:cBhvr>
                                    </p:animEffect>
                                  </p:childTnLst>
                                </p:cTn>
                              </p:par>
                            </p:childTnLst>
                          </p:cTn>
                        </p:par>
                        <p:par>
                          <p:cTn id="16" fill="hold">
                            <p:stCondLst>
                              <p:cond delay="17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16" presetClass="entr" presetSubtype="21" fill="hold" grpId="0" nodeType="withEffect">
                                  <p:stCondLst>
                                    <p:cond delay="250"/>
                                  </p:stCondLst>
                                  <p:childTnLst>
                                    <p:set>
                                      <p:cBhvr>
                                        <p:cTn id="23" dur="1" fill="hold">
                                          <p:stCondLst>
                                            <p:cond delay="0"/>
                                          </p:stCondLst>
                                        </p:cTn>
                                        <p:tgtEl>
                                          <p:spTgt spid="57"/>
                                        </p:tgtEl>
                                        <p:attrNameLst>
                                          <p:attrName>style.visibility</p:attrName>
                                        </p:attrNameLst>
                                      </p:cBhvr>
                                      <p:to>
                                        <p:strVal val="visible"/>
                                      </p:to>
                                    </p:set>
                                    <p:animEffect transition="in" filter="barn(inVertical)">
                                      <p:cBhvr>
                                        <p:cTn id="24" dur="750"/>
                                        <p:tgtEl>
                                          <p:spTgt spid="5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7" grpId="0"/>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29" name="矩形 28"/>
          <p:cNvSpPr/>
          <p:nvPr/>
        </p:nvSpPr>
        <p:spPr>
          <a:xfrm>
            <a:off x="1092379" y="4959034"/>
            <a:ext cx="4257301" cy="760208"/>
          </a:xfrm>
          <a:prstGeom prst="rect">
            <a:avLst/>
          </a:prstGeom>
        </p:spPr>
        <p:txBody>
          <a:bodyPr wrap="square" lIns="68580" tIns="34290" rIns="68580" bIns="34290">
            <a:spAutoFit/>
          </a:bodyPr>
          <a:lstStyle/>
          <a:p>
            <a:pPr>
              <a:lnSpc>
                <a:spcPct val="130000"/>
              </a:lnSpc>
            </a:pPr>
            <a:r>
              <a:rPr lang="zh-CN" altLang="en-US" b="1" dirty="0">
                <a:solidFill>
                  <a:srgbClr val="08AAFD"/>
                </a:solidFill>
                <a:cs typeface="+mn-ea"/>
                <a:sym typeface="+mn-lt"/>
              </a:rPr>
              <a:t>流行性感冒</a:t>
            </a:r>
            <a:r>
              <a:rPr lang="zh-CN" altLang="en-US" dirty="0">
                <a:solidFill>
                  <a:schemeClr val="tx1">
                    <a:lumMod val="65000"/>
                    <a:lumOff val="35000"/>
                  </a:schemeClr>
                </a:solidFill>
                <a:cs typeface="+mn-ea"/>
                <a:sym typeface="+mn-lt"/>
              </a:rPr>
              <a:t>简称流感，是由流感病毒引起的急性呼吸系统传染病。</a:t>
            </a:r>
          </a:p>
        </p:txBody>
      </p:sp>
      <p:sp>
        <p:nvSpPr>
          <p:cNvPr id="70" name="矩形 69"/>
          <p:cNvSpPr/>
          <p:nvPr/>
        </p:nvSpPr>
        <p:spPr>
          <a:xfrm>
            <a:off x="6486720" y="2628706"/>
            <a:ext cx="4498780" cy="607346"/>
          </a:xfrm>
          <a:prstGeom prst="rect">
            <a:avLst/>
          </a:prstGeom>
        </p:spPr>
        <p:txBody>
          <a:bodyPr wrap="square" lIns="68580" tIns="34290" rIns="68580" bIns="34290">
            <a:spAutoFit/>
          </a:bodyPr>
          <a:lstStyle/>
          <a:p>
            <a:pPr>
              <a:lnSpc>
                <a:spcPct val="130000"/>
              </a:lnSpc>
            </a:pPr>
            <a:r>
              <a:rPr lang="zh-CN" altLang="en-US" sz="1400" dirty="0">
                <a:solidFill>
                  <a:schemeClr val="tx1">
                    <a:lumMod val="65000"/>
                    <a:lumOff val="35000"/>
                  </a:schemeClr>
                </a:solidFill>
                <a:cs typeface="+mn-ea"/>
                <a:sym typeface="+mn-lt"/>
              </a:rPr>
              <a:t>临床以高热、乏力、头痛、全身酸痛等全身中毒症状重而咳嗽、流鼻涕及咽痛等呼吸道症状较轻为特征。</a:t>
            </a:r>
          </a:p>
        </p:txBody>
      </p:sp>
      <p:sp>
        <p:nvSpPr>
          <p:cNvPr id="71" name="矩形 70"/>
          <p:cNvSpPr/>
          <p:nvPr/>
        </p:nvSpPr>
        <p:spPr>
          <a:xfrm>
            <a:off x="6486720" y="4959034"/>
            <a:ext cx="4498780" cy="332270"/>
          </a:xfrm>
          <a:prstGeom prst="rect">
            <a:avLst/>
          </a:prstGeom>
        </p:spPr>
        <p:txBody>
          <a:bodyPr wrap="square" lIns="68580" tIns="34290" rIns="68580" bIns="34290">
            <a:spAutoFit/>
          </a:bodyPr>
          <a:lstStyle/>
          <a:p>
            <a:pPr>
              <a:lnSpc>
                <a:spcPct val="130000"/>
              </a:lnSpc>
            </a:pPr>
            <a:r>
              <a:rPr lang="zh-CN" altLang="en-US" sz="1400" dirty="0">
                <a:solidFill>
                  <a:schemeClr val="tx1">
                    <a:lumMod val="65000"/>
                    <a:lumOff val="35000"/>
                  </a:schemeClr>
                </a:solidFill>
                <a:cs typeface="+mn-ea"/>
                <a:sym typeface="+mn-lt"/>
              </a:rPr>
              <a:t>流感病毒容易发生变异，传染性强，常引起流感的流行 。</a:t>
            </a:r>
          </a:p>
        </p:txBody>
      </p:sp>
      <p:sp>
        <p:nvSpPr>
          <p:cNvPr id="72" name="矩形 71"/>
          <p:cNvSpPr/>
          <p:nvPr/>
        </p:nvSpPr>
        <p:spPr>
          <a:xfrm>
            <a:off x="6486720" y="3899137"/>
            <a:ext cx="4498780" cy="607346"/>
          </a:xfrm>
          <a:prstGeom prst="rect">
            <a:avLst/>
          </a:prstGeom>
        </p:spPr>
        <p:txBody>
          <a:bodyPr wrap="square" lIns="68580" tIns="34290" rIns="68580" bIns="34290">
            <a:spAutoFit/>
          </a:bodyPr>
          <a:lstStyle/>
          <a:p>
            <a:pPr>
              <a:lnSpc>
                <a:spcPct val="130000"/>
              </a:lnSpc>
            </a:pPr>
            <a:r>
              <a:rPr lang="zh-CN" altLang="en-US" sz="1400" dirty="0">
                <a:solidFill>
                  <a:schemeClr val="tx1">
                    <a:lumMod val="65000"/>
                    <a:lumOff val="35000"/>
                  </a:schemeClr>
                </a:solidFill>
                <a:cs typeface="+mn-ea"/>
                <a:sym typeface="+mn-lt"/>
              </a:rPr>
              <a:t>主要经空气飞沫传播，是人类面临的主要公共健康问题之一。</a:t>
            </a:r>
          </a:p>
        </p:txBody>
      </p:sp>
      <p:sp>
        <p:nvSpPr>
          <p:cNvPr id="76" name="矩形 75"/>
          <p:cNvSpPr/>
          <p:nvPr/>
        </p:nvSpPr>
        <p:spPr>
          <a:xfrm>
            <a:off x="6486720" y="1566516"/>
            <a:ext cx="4498780" cy="607346"/>
          </a:xfrm>
          <a:prstGeom prst="rect">
            <a:avLst/>
          </a:prstGeom>
        </p:spPr>
        <p:txBody>
          <a:bodyPr wrap="square" lIns="68580" tIns="34290" rIns="68580" bIns="34290">
            <a:spAutoFit/>
          </a:bodyPr>
          <a:lstStyle/>
          <a:p>
            <a:pPr>
              <a:lnSpc>
                <a:spcPct val="130000"/>
              </a:lnSpc>
            </a:pPr>
            <a:r>
              <a:rPr lang="zh-CN" altLang="en-US" sz="1400" dirty="0">
                <a:solidFill>
                  <a:schemeClr val="tx1">
                    <a:lumMod val="65000"/>
                    <a:lumOff val="35000"/>
                  </a:schemeClr>
                </a:solidFill>
                <a:cs typeface="+mn-ea"/>
                <a:sym typeface="+mn-lt"/>
              </a:rPr>
              <a:t>四季均可发病，以冬春季多见，潜伏期短、传染性强、传播速度快。</a:t>
            </a:r>
          </a:p>
        </p:txBody>
      </p:sp>
      <p:pic>
        <p:nvPicPr>
          <p:cNvPr id="4" name="图片 3">
            <a:extLst>
              <a:ext uri="{FF2B5EF4-FFF2-40B4-BE49-F238E27FC236}">
                <a16:creationId xmlns="" xmlns:a16="http://schemas.microsoft.com/office/drawing/2014/main" id="{01A699ED-1809-461A-8B91-9466DCE4F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38937" y="383574"/>
            <a:ext cx="5179263" cy="517926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1900"/>
                            </p:stCondLst>
                            <p:childTnLst>
                              <p:par>
                                <p:cTn id="13" presetID="2" presetClass="entr" presetSubtype="2" decel="100000" fill="hold" grpId="0"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750" fill="hold"/>
                                        <p:tgtEl>
                                          <p:spTgt spid="76"/>
                                        </p:tgtEl>
                                        <p:attrNameLst>
                                          <p:attrName>ppt_x</p:attrName>
                                        </p:attrNameLst>
                                      </p:cBhvr>
                                      <p:tavLst>
                                        <p:tav tm="0">
                                          <p:val>
                                            <p:strVal val="1+#ppt_w/2"/>
                                          </p:val>
                                        </p:tav>
                                        <p:tav tm="100000">
                                          <p:val>
                                            <p:strVal val="#ppt_x"/>
                                          </p:val>
                                        </p:tav>
                                      </p:tavLst>
                                    </p:anim>
                                    <p:anim calcmode="lin" valueType="num">
                                      <p:cBhvr additive="base">
                                        <p:cTn id="16" dur="750" fill="hold"/>
                                        <p:tgtEl>
                                          <p:spTgt spid="7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750" fill="hold"/>
                                        <p:tgtEl>
                                          <p:spTgt spid="70"/>
                                        </p:tgtEl>
                                        <p:attrNameLst>
                                          <p:attrName>ppt_x</p:attrName>
                                        </p:attrNameLst>
                                      </p:cBhvr>
                                      <p:tavLst>
                                        <p:tav tm="0">
                                          <p:val>
                                            <p:strVal val="1+#ppt_w/2"/>
                                          </p:val>
                                        </p:tav>
                                        <p:tav tm="100000">
                                          <p:val>
                                            <p:strVal val="#ppt_x"/>
                                          </p:val>
                                        </p:tav>
                                      </p:tavLst>
                                    </p:anim>
                                    <p:anim calcmode="lin" valueType="num">
                                      <p:cBhvr additive="base">
                                        <p:cTn id="20" dur="750" fill="hold"/>
                                        <p:tgtEl>
                                          <p:spTgt spid="70"/>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750" fill="hold"/>
                                        <p:tgtEl>
                                          <p:spTgt spid="72"/>
                                        </p:tgtEl>
                                        <p:attrNameLst>
                                          <p:attrName>ppt_x</p:attrName>
                                        </p:attrNameLst>
                                      </p:cBhvr>
                                      <p:tavLst>
                                        <p:tav tm="0">
                                          <p:val>
                                            <p:strVal val="1+#ppt_w/2"/>
                                          </p:val>
                                        </p:tav>
                                        <p:tav tm="100000">
                                          <p:val>
                                            <p:strVal val="#ppt_x"/>
                                          </p:val>
                                        </p:tav>
                                      </p:tavLst>
                                    </p:anim>
                                    <p:anim calcmode="lin" valueType="num">
                                      <p:cBhvr additive="base">
                                        <p:cTn id="24" dur="750" fill="hold"/>
                                        <p:tgtEl>
                                          <p:spTgt spid="72"/>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75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750" fill="hold"/>
                                        <p:tgtEl>
                                          <p:spTgt spid="71"/>
                                        </p:tgtEl>
                                        <p:attrNameLst>
                                          <p:attrName>ppt_x</p:attrName>
                                        </p:attrNameLst>
                                      </p:cBhvr>
                                      <p:tavLst>
                                        <p:tav tm="0">
                                          <p:val>
                                            <p:strVal val="1+#ppt_w/2"/>
                                          </p:val>
                                        </p:tav>
                                        <p:tav tm="100000">
                                          <p:val>
                                            <p:strVal val="#ppt_x"/>
                                          </p:val>
                                        </p:tav>
                                      </p:tavLst>
                                    </p:anim>
                                    <p:anim calcmode="lin" valueType="num">
                                      <p:cBhvr additive="base">
                                        <p:cTn id="28" dur="75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0" grpId="0"/>
      <p:bldP spid="71" grpId="0"/>
      <p:bldP spid="72" grpId="0"/>
      <p:bldP spid="7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4134591" y="1848602"/>
            <a:ext cx="2325587" cy="1343188"/>
          </a:xfrm>
          <a:prstGeom prst="rect">
            <a:avLst/>
          </a:prstGeom>
          <a:solidFill>
            <a:srgbClr val="0A56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53" name="矩形 52"/>
          <p:cNvSpPr/>
          <p:nvPr/>
        </p:nvSpPr>
        <p:spPr>
          <a:xfrm>
            <a:off x="4108611" y="4820438"/>
            <a:ext cx="2325587" cy="1343188"/>
          </a:xfrm>
          <a:prstGeom prst="rect">
            <a:avLst/>
          </a:prstGeom>
          <a:solidFill>
            <a:srgbClr val="0A56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54" name="矩形 53"/>
          <p:cNvSpPr/>
          <p:nvPr/>
        </p:nvSpPr>
        <p:spPr>
          <a:xfrm>
            <a:off x="802288" y="4872439"/>
            <a:ext cx="2325587" cy="1343188"/>
          </a:xfrm>
          <a:prstGeom prst="rect">
            <a:avLst/>
          </a:prstGeom>
          <a:solidFill>
            <a:srgbClr val="0A56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109" name="TextBox 24"/>
          <p:cNvSpPr txBox="1"/>
          <p:nvPr/>
        </p:nvSpPr>
        <p:spPr>
          <a:xfrm>
            <a:off x="1323222" y="1205117"/>
            <a:ext cx="1176925" cy="369332"/>
          </a:xfrm>
          <a:prstGeom prst="rect">
            <a:avLst/>
          </a:prstGeom>
          <a:noFill/>
        </p:spPr>
        <p:txBody>
          <a:bodyPr wrap="non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0A5688"/>
                </a:solidFill>
                <a:latin typeface="+mn-lt"/>
                <a:ea typeface="+mn-ea"/>
                <a:cs typeface="+mn-ea"/>
                <a:sym typeface="+mn-lt"/>
              </a:rPr>
              <a:t>流感</a:t>
            </a:r>
            <a:r>
              <a:rPr lang="en-US" altLang="zh-CN" dirty="0">
                <a:solidFill>
                  <a:srgbClr val="0A5688"/>
                </a:solidFill>
                <a:latin typeface="+mn-lt"/>
                <a:ea typeface="+mn-ea"/>
                <a:cs typeface="+mn-ea"/>
                <a:sym typeface="+mn-lt"/>
              </a:rPr>
              <a:t>ABC</a:t>
            </a:r>
            <a:endParaRPr lang="zh-CN" altLang="en-US" dirty="0">
              <a:solidFill>
                <a:srgbClr val="0A5688"/>
              </a:solidFill>
              <a:latin typeface="+mn-lt"/>
              <a:ea typeface="+mn-ea"/>
              <a:cs typeface="+mn-ea"/>
              <a:sym typeface="+mn-lt"/>
            </a:endParaRPr>
          </a:p>
        </p:txBody>
      </p:sp>
      <p:sp>
        <p:nvSpPr>
          <p:cNvPr id="112" name="矩形 111"/>
          <p:cNvSpPr/>
          <p:nvPr/>
        </p:nvSpPr>
        <p:spPr>
          <a:xfrm>
            <a:off x="875003" y="1757131"/>
            <a:ext cx="2189472" cy="1492716"/>
          </a:xfrm>
          <a:prstGeom prst="rect">
            <a:avLst/>
          </a:prstGeom>
        </p:spPr>
        <p:txBody>
          <a:bodyPr wrap="square">
            <a:spAutoFit/>
          </a:bodyPr>
          <a:lstStyle/>
          <a:p>
            <a:pPr algn="ctr">
              <a:lnSpc>
                <a:spcPct val="130000"/>
              </a:lnSpc>
            </a:pPr>
            <a:r>
              <a:rPr lang="zh-CN" altLang="en-US" sz="1400" kern="100" dirty="0">
                <a:solidFill>
                  <a:srgbClr val="0A5688"/>
                </a:solidFill>
                <a:cs typeface="+mn-ea"/>
                <a:sym typeface="+mn-lt"/>
              </a:rPr>
              <a:t>根据流感病毒感染对象分人、猪、马及禽流感病毒等，人流感病毒根据核蛋白和基质蛋白</a:t>
            </a:r>
            <a:r>
              <a:rPr lang="en-US" altLang="zh-CN" sz="1400" kern="100" dirty="0">
                <a:solidFill>
                  <a:srgbClr val="0A5688"/>
                </a:solidFill>
                <a:cs typeface="+mn-ea"/>
                <a:sym typeface="+mn-lt"/>
              </a:rPr>
              <a:t>M1</a:t>
            </a:r>
            <a:r>
              <a:rPr lang="zh-CN" altLang="en-US" sz="1400" kern="100" dirty="0">
                <a:solidFill>
                  <a:srgbClr val="0A5688"/>
                </a:solidFill>
                <a:cs typeface="+mn-ea"/>
                <a:sym typeface="+mn-lt"/>
              </a:rPr>
              <a:t>抗原不同，分为甲、乙、丙三种：</a:t>
            </a:r>
          </a:p>
        </p:txBody>
      </p:sp>
      <p:cxnSp>
        <p:nvCxnSpPr>
          <p:cNvPr id="123" name="直接连接符 122"/>
          <p:cNvCxnSpPr/>
          <p:nvPr/>
        </p:nvCxnSpPr>
        <p:spPr>
          <a:xfrm>
            <a:off x="922679" y="1608882"/>
            <a:ext cx="19739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113" name="燕尾形 112"/>
          <p:cNvSpPr/>
          <p:nvPr/>
        </p:nvSpPr>
        <p:spPr>
          <a:xfrm>
            <a:off x="3335441" y="2239056"/>
            <a:ext cx="536152" cy="536152"/>
          </a:xfrm>
          <a:prstGeom prst="chevron">
            <a:avLst/>
          </a:prstGeom>
          <a:solidFill>
            <a:srgbClr val="08AA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8" name="矩形 107"/>
          <p:cNvSpPr/>
          <p:nvPr/>
        </p:nvSpPr>
        <p:spPr>
          <a:xfrm>
            <a:off x="4202649" y="2037208"/>
            <a:ext cx="2189472" cy="932563"/>
          </a:xfrm>
          <a:prstGeom prst="rect">
            <a:avLst/>
          </a:prstGeom>
        </p:spPr>
        <p:txBody>
          <a:bodyPr wrap="square">
            <a:spAutoFit/>
          </a:bodyPr>
          <a:lstStyle/>
          <a:p>
            <a:pPr algn="ctr">
              <a:lnSpc>
                <a:spcPct val="130000"/>
              </a:lnSpc>
            </a:pPr>
            <a:r>
              <a:rPr lang="zh-CN" altLang="en-US" sz="1400" kern="100" dirty="0">
                <a:solidFill>
                  <a:schemeClr val="bg1"/>
                </a:solidFill>
                <a:cs typeface="+mn-ea"/>
                <a:sym typeface="+mn-lt"/>
              </a:rPr>
              <a:t>最常见，可广泛流行及人畜共患，病毒因不定时的基因突变而衍生新品种。</a:t>
            </a:r>
            <a:endParaRPr lang="zh-CN" altLang="zh-CN" sz="1400" kern="100" dirty="0">
              <a:solidFill>
                <a:schemeClr val="bg1"/>
              </a:solidFill>
              <a:cs typeface="+mn-ea"/>
              <a:sym typeface="+mn-lt"/>
            </a:endParaRPr>
          </a:p>
        </p:txBody>
      </p:sp>
      <p:sp>
        <p:nvSpPr>
          <p:cNvPr id="110" name="矩形 109"/>
          <p:cNvSpPr/>
          <p:nvPr/>
        </p:nvSpPr>
        <p:spPr>
          <a:xfrm>
            <a:off x="4176668" y="5149081"/>
            <a:ext cx="2189472" cy="635430"/>
          </a:xfrm>
          <a:prstGeom prst="rect">
            <a:avLst/>
          </a:prstGeom>
        </p:spPr>
        <p:txBody>
          <a:bodyPr wrap="square">
            <a:spAutoFit/>
          </a:bodyPr>
          <a:lstStyle/>
          <a:p>
            <a:pPr algn="ctr">
              <a:lnSpc>
                <a:spcPct val="130000"/>
              </a:lnSpc>
            </a:pPr>
            <a:r>
              <a:rPr lang="zh-CN" altLang="en-US" sz="1400" kern="100" dirty="0">
                <a:solidFill>
                  <a:schemeClr val="bg1"/>
                </a:solidFill>
                <a:cs typeface="+mn-ea"/>
                <a:sym typeface="+mn-lt"/>
              </a:rPr>
              <a:t>也会流行，症状较A型轻，无再分亚型。 </a:t>
            </a:r>
          </a:p>
        </p:txBody>
      </p:sp>
      <p:sp>
        <p:nvSpPr>
          <p:cNvPr id="111" name="矩形 110"/>
          <p:cNvSpPr/>
          <p:nvPr/>
        </p:nvSpPr>
        <p:spPr>
          <a:xfrm>
            <a:off x="870346" y="5201082"/>
            <a:ext cx="2189472" cy="635430"/>
          </a:xfrm>
          <a:prstGeom prst="rect">
            <a:avLst/>
          </a:prstGeom>
        </p:spPr>
        <p:txBody>
          <a:bodyPr wrap="square">
            <a:spAutoFit/>
          </a:bodyPr>
          <a:lstStyle/>
          <a:p>
            <a:pPr algn="ctr">
              <a:lnSpc>
                <a:spcPct val="130000"/>
              </a:lnSpc>
            </a:pPr>
            <a:r>
              <a:rPr lang="zh-CN" altLang="en-US" sz="1400" kern="100" dirty="0">
                <a:solidFill>
                  <a:schemeClr val="bg1"/>
                </a:solidFill>
                <a:cs typeface="+mn-ea"/>
                <a:sym typeface="+mn-lt"/>
              </a:rPr>
              <a:t>主要以散发病例出现；</a:t>
            </a:r>
            <a:endParaRPr lang="en-US" altLang="zh-CN" sz="1400" kern="100" dirty="0">
              <a:solidFill>
                <a:schemeClr val="bg1"/>
              </a:solidFill>
              <a:cs typeface="+mn-ea"/>
              <a:sym typeface="+mn-lt"/>
            </a:endParaRPr>
          </a:p>
          <a:p>
            <a:pPr algn="ctr">
              <a:lnSpc>
                <a:spcPct val="130000"/>
              </a:lnSpc>
            </a:pPr>
            <a:r>
              <a:rPr lang="zh-CN" altLang="en-US" sz="1400" kern="100" dirty="0">
                <a:solidFill>
                  <a:schemeClr val="bg1"/>
                </a:solidFill>
                <a:cs typeface="+mn-ea"/>
                <a:sym typeface="+mn-lt"/>
              </a:rPr>
              <a:t>无再分亚型。 </a:t>
            </a:r>
          </a:p>
        </p:txBody>
      </p:sp>
      <p:grpSp>
        <p:nvGrpSpPr>
          <p:cNvPr id="29" name="组合 28"/>
          <p:cNvGrpSpPr/>
          <p:nvPr/>
        </p:nvGrpSpPr>
        <p:grpSpPr>
          <a:xfrm>
            <a:off x="4134591" y="1199578"/>
            <a:ext cx="2325587" cy="439140"/>
            <a:chOff x="4083059" y="2793737"/>
            <a:chExt cx="2325587" cy="439140"/>
          </a:xfrm>
        </p:grpSpPr>
        <p:sp>
          <p:nvSpPr>
            <p:cNvPr id="115" name="矩形 114"/>
            <p:cNvSpPr/>
            <p:nvPr/>
          </p:nvSpPr>
          <p:spPr>
            <a:xfrm>
              <a:off x="4083059" y="2793737"/>
              <a:ext cx="2325587" cy="439140"/>
            </a:xfrm>
            <a:prstGeom prst="rect">
              <a:avLst/>
            </a:prstGeom>
            <a:solidFill>
              <a:srgbClr val="FF4F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16" name="TextBox 21"/>
            <p:cNvSpPr txBox="1"/>
            <p:nvPr/>
          </p:nvSpPr>
          <p:spPr>
            <a:xfrm>
              <a:off x="4489879" y="2828304"/>
              <a:ext cx="1511952" cy="369332"/>
            </a:xfrm>
            <a:prstGeom prst="rect">
              <a:avLst/>
            </a:prstGeom>
            <a:noFill/>
          </p:spPr>
          <p:txBody>
            <a:bodyPr wrap="none" rtlCol="0">
              <a:spAutoFit/>
            </a:bodyPr>
            <a:lstStyle/>
            <a:p>
              <a:pPr algn="ctr"/>
              <a:r>
                <a:rPr lang="zh-CN" altLang="en-US" b="1" dirty="0">
                  <a:solidFill>
                    <a:schemeClr val="bg1"/>
                  </a:solidFill>
                  <a:cs typeface="+mn-ea"/>
                  <a:sym typeface="+mn-lt"/>
                </a:rPr>
                <a:t>甲型（A型）</a:t>
              </a:r>
              <a:endParaRPr lang="zh-CN" altLang="en-US" dirty="0">
                <a:solidFill>
                  <a:schemeClr val="bg1"/>
                </a:solidFill>
                <a:cs typeface="+mn-ea"/>
                <a:sym typeface="+mn-lt"/>
              </a:endParaRPr>
            </a:p>
          </p:txBody>
        </p:sp>
      </p:grpSp>
      <p:grpSp>
        <p:nvGrpSpPr>
          <p:cNvPr id="30" name="组合 29"/>
          <p:cNvGrpSpPr/>
          <p:nvPr/>
        </p:nvGrpSpPr>
        <p:grpSpPr>
          <a:xfrm>
            <a:off x="4108611" y="4171414"/>
            <a:ext cx="2325587" cy="439140"/>
            <a:chOff x="6630089" y="2793738"/>
            <a:chExt cx="2325587" cy="439140"/>
          </a:xfrm>
        </p:grpSpPr>
        <p:sp>
          <p:nvSpPr>
            <p:cNvPr id="118" name="矩形 117"/>
            <p:cNvSpPr/>
            <p:nvPr/>
          </p:nvSpPr>
          <p:spPr>
            <a:xfrm>
              <a:off x="6630089" y="2793738"/>
              <a:ext cx="2325587" cy="439140"/>
            </a:xfrm>
            <a:prstGeom prst="rect">
              <a:avLst/>
            </a:prstGeom>
            <a:solidFill>
              <a:srgbClr val="FF4F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119" name="TextBox 22"/>
            <p:cNvSpPr txBox="1"/>
            <p:nvPr/>
          </p:nvSpPr>
          <p:spPr>
            <a:xfrm>
              <a:off x="7030494" y="2828304"/>
              <a:ext cx="1524776" cy="369332"/>
            </a:xfrm>
            <a:prstGeom prst="rect">
              <a:avLst/>
            </a:prstGeom>
            <a:noFill/>
          </p:spPr>
          <p:txBody>
            <a:bodyPr wrap="non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defRPr>
              </a:lvl1pPr>
            </a:lstStyle>
            <a:p>
              <a:r>
                <a:rPr lang="zh-CN" altLang="en-US" dirty="0">
                  <a:latin typeface="+mn-lt"/>
                  <a:ea typeface="+mn-ea"/>
                  <a:cs typeface="+mn-ea"/>
                  <a:sym typeface="+mn-lt"/>
                </a:rPr>
                <a:t>乙型（B型）</a:t>
              </a:r>
            </a:p>
          </p:txBody>
        </p:sp>
      </p:grpSp>
      <p:grpSp>
        <p:nvGrpSpPr>
          <p:cNvPr id="31" name="组合 30"/>
          <p:cNvGrpSpPr/>
          <p:nvPr/>
        </p:nvGrpSpPr>
        <p:grpSpPr>
          <a:xfrm>
            <a:off x="802288" y="4223415"/>
            <a:ext cx="2325587" cy="439140"/>
            <a:chOff x="9177118" y="2793738"/>
            <a:chExt cx="2325587" cy="439140"/>
          </a:xfrm>
        </p:grpSpPr>
        <p:sp>
          <p:nvSpPr>
            <p:cNvPr id="121" name="矩形 120"/>
            <p:cNvSpPr/>
            <p:nvPr/>
          </p:nvSpPr>
          <p:spPr>
            <a:xfrm>
              <a:off x="9177118" y="2793738"/>
              <a:ext cx="2325587" cy="439140"/>
            </a:xfrm>
            <a:prstGeom prst="rect">
              <a:avLst/>
            </a:prstGeom>
            <a:solidFill>
              <a:srgbClr val="FF4F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122" name="TextBox 23"/>
            <p:cNvSpPr txBox="1"/>
            <p:nvPr/>
          </p:nvSpPr>
          <p:spPr>
            <a:xfrm>
              <a:off x="9580727" y="2828304"/>
              <a:ext cx="1518365" cy="369332"/>
            </a:xfrm>
            <a:prstGeom prst="rect">
              <a:avLst/>
            </a:prstGeom>
            <a:noFill/>
          </p:spPr>
          <p:txBody>
            <a:bodyPr wrap="none" rtlCol="0">
              <a:spAutoFit/>
            </a:bodyPr>
            <a:lstStyle>
              <a:defPPr>
                <a:defRPr lang="zh-CN"/>
              </a:defPPr>
              <a:lvl1pPr algn="ctr">
                <a:defRPr b="1">
                  <a:solidFill>
                    <a:schemeClr val="bg1"/>
                  </a:solidFill>
                  <a:latin typeface="微软雅黑" panose="020B0503020204020204" pitchFamily="34" charset="-122"/>
                  <a:ea typeface="微软雅黑" panose="020B0503020204020204" pitchFamily="34" charset="-122"/>
                </a:defRPr>
              </a:lvl1pPr>
            </a:lstStyle>
            <a:p>
              <a:r>
                <a:rPr lang="zh-CN" altLang="en-US" dirty="0">
                  <a:latin typeface="+mn-lt"/>
                  <a:ea typeface="+mn-ea"/>
                  <a:cs typeface="+mn-ea"/>
                  <a:sym typeface="+mn-lt"/>
                </a:rPr>
                <a:t>丙型（C型）</a:t>
              </a:r>
            </a:p>
          </p:txBody>
        </p:sp>
      </p:grpSp>
      <p:sp>
        <p:nvSpPr>
          <p:cNvPr id="55" name="燕尾形 112">
            <a:extLst>
              <a:ext uri="{FF2B5EF4-FFF2-40B4-BE49-F238E27FC236}">
                <a16:creationId xmlns="" xmlns:a16="http://schemas.microsoft.com/office/drawing/2014/main" id="{0E48CDC7-CEA9-4290-980F-D178108D5295}"/>
              </a:ext>
            </a:extLst>
          </p:cNvPr>
          <p:cNvSpPr/>
          <p:nvPr/>
        </p:nvSpPr>
        <p:spPr>
          <a:xfrm rot="5194261">
            <a:off x="5029306" y="3409838"/>
            <a:ext cx="536152" cy="536152"/>
          </a:xfrm>
          <a:prstGeom prst="chevron">
            <a:avLst/>
          </a:prstGeom>
          <a:solidFill>
            <a:srgbClr val="08AA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6" name="燕尾形 112">
            <a:extLst>
              <a:ext uri="{FF2B5EF4-FFF2-40B4-BE49-F238E27FC236}">
                <a16:creationId xmlns="" xmlns:a16="http://schemas.microsoft.com/office/drawing/2014/main" id="{0391EFFF-16C9-4F8B-8773-7AE12E213E90}"/>
              </a:ext>
            </a:extLst>
          </p:cNvPr>
          <p:cNvSpPr/>
          <p:nvPr/>
        </p:nvSpPr>
        <p:spPr>
          <a:xfrm rot="10800000">
            <a:off x="3433543" y="4922276"/>
            <a:ext cx="536152" cy="536152"/>
          </a:xfrm>
          <a:prstGeom prst="chevron">
            <a:avLst/>
          </a:prstGeom>
          <a:solidFill>
            <a:srgbClr val="08AA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4" name="图片 3">
            <a:extLst>
              <a:ext uri="{FF2B5EF4-FFF2-40B4-BE49-F238E27FC236}">
                <a16:creationId xmlns="" xmlns:a16="http://schemas.microsoft.com/office/drawing/2014/main" id="{199AD099-6B97-4E4D-A9DC-305120227F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365" y="0"/>
            <a:ext cx="6858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09"/>
                                        </p:tgtEl>
                                        <p:attrNameLst>
                                          <p:attrName>style.visibility</p:attrName>
                                        </p:attrNameLst>
                                      </p:cBhvr>
                                      <p:to>
                                        <p:strVal val="visible"/>
                                      </p:to>
                                    </p:set>
                                    <p:anim calcmode="lin" valueType="num">
                                      <p:cBhvr>
                                        <p:cTn id="7" dur="500" fill="hold"/>
                                        <p:tgtEl>
                                          <p:spTgt spid="109"/>
                                        </p:tgtEl>
                                        <p:attrNameLst>
                                          <p:attrName>ppt_w</p:attrName>
                                        </p:attrNameLst>
                                      </p:cBhvr>
                                      <p:tavLst>
                                        <p:tav tm="0">
                                          <p:val>
                                            <p:fltVal val="0"/>
                                          </p:val>
                                        </p:tav>
                                        <p:tav tm="100000">
                                          <p:val>
                                            <p:strVal val="#ppt_w"/>
                                          </p:val>
                                        </p:tav>
                                      </p:tavLst>
                                    </p:anim>
                                    <p:anim calcmode="lin" valueType="num">
                                      <p:cBhvr>
                                        <p:cTn id="8" dur="500" fill="hold"/>
                                        <p:tgtEl>
                                          <p:spTgt spid="109"/>
                                        </p:tgtEl>
                                        <p:attrNameLst>
                                          <p:attrName>ppt_h</p:attrName>
                                        </p:attrNameLst>
                                      </p:cBhvr>
                                      <p:tavLst>
                                        <p:tav tm="0">
                                          <p:val>
                                            <p:fltVal val="0"/>
                                          </p:val>
                                        </p:tav>
                                        <p:tav tm="100000">
                                          <p:val>
                                            <p:strVal val="#ppt_h"/>
                                          </p:val>
                                        </p:tav>
                                      </p:tavLst>
                                    </p:anim>
                                    <p:animEffect transition="in" filter="fade">
                                      <p:cBhvr>
                                        <p:cTn id="9" dur="500"/>
                                        <p:tgtEl>
                                          <p:spTgt spid="109"/>
                                        </p:tgtEl>
                                      </p:cBhvr>
                                    </p:animEffect>
                                  </p:childTnLst>
                                </p:cTn>
                              </p:par>
                            </p:childTnLst>
                          </p:cTn>
                        </p:par>
                        <p:par>
                          <p:cTn id="10" fill="hold">
                            <p:stCondLst>
                              <p:cond delay="700"/>
                            </p:stCondLst>
                            <p:childTnLst>
                              <p:par>
                                <p:cTn id="11" presetID="16" presetClass="entr" presetSubtype="21" fill="hold" nodeType="afterEffect">
                                  <p:stCondLst>
                                    <p:cond delay="0"/>
                                  </p:stCondLst>
                                  <p:childTnLst>
                                    <p:set>
                                      <p:cBhvr>
                                        <p:cTn id="12" dur="1" fill="hold">
                                          <p:stCondLst>
                                            <p:cond delay="0"/>
                                          </p:stCondLst>
                                        </p:cTn>
                                        <p:tgtEl>
                                          <p:spTgt spid="123"/>
                                        </p:tgtEl>
                                        <p:attrNameLst>
                                          <p:attrName>style.visibility</p:attrName>
                                        </p:attrNameLst>
                                      </p:cBhvr>
                                      <p:to>
                                        <p:strVal val="visible"/>
                                      </p:to>
                                    </p:set>
                                    <p:animEffect transition="in" filter="barn(inVertical)">
                                      <p:cBhvr>
                                        <p:cTn id="13" dur="500"/>
                                        <p:tgtEl>
                                          <p:spTgt spid="123"/>
                                        </p:tgtEl>
                                      </p:cBhvr>
                                    </p:animEffect>
                                  </p:childTnLst>
                                </p:cTn>
                              </p:par>
                            </p:childTnLst>
                          </p:cTn>
                        </p:par>
                        <p:par>
                          <p:cTn id="14" fill="hold">
                            <p:stCondLst>
                              <p:cond delay="1200"/>
                            </p:stCondLst>
                            <p:childTnLst>
                              <p:par>
                                <p:cTn id="15" presetID="22" presetClass="entr" presetSubtype="1" fill="hold" grpId="0" nodeType="after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wipe(up)">
                                      <p:cBhvr>
                                        <p:cTn id="17" dur="1000"/>
                                        <p:tgtEl>
                                          <p:spTgt spid="112"/>
                                        </p:tgtEl>
                                      </p:cBhvr>
                                    </p:animEffect>
                                  </p:childTnLst>
                                </p:cTn>
                              </p:par>
                            </p:childTnLst>
                          </p:cTn>
                        </p:par>
                        <p:par>
                          <p:cTn id="18" fill="hold">
                            <p:stCondLst>
                              <p:cond delay="2200"/>
                            </p:stCondLst>
                            <p:childTnLst>
                              <p:par>
                                <p:cTn id="19" presetID="16" presetClass="entr" presetSubtype="26" fill="hold" grpId="0" nodeType="afterEffect">
                                  <p:stCondLst>
                                    <p:cond delay="0"/>
                                  </p:stCondLst>
                                  <p:childTnLst>
                                    <p:set>
                                      <p:cBhvr>
                                        <p:cTn id="20" dur="1" fill="hold">
                                          <p:stCondLst>
                                            <p:cond delay="0"/>
                                          </p:stCondLst>
                                        </p:cTn>
                                        <p:tgtEl>
                                          <p:spTgt spid="113"/>
                                        </p:tgtEl>
                                        <p:attrNameLst>
                                          <p:attrName>style.visibility</p:attrName>
                                        </p:attrNameLst>
                                      </p:cBhvr>
                                      <p:to>
                                        <p:strVal val="visible"/>
                                      </p:to>
                                    </p:set>
                                    <p:animEffect transition="in" filter="barn(inHorizontal)">
                                      <p:cBhvr>
                                        <p:cTn id="21" dur="500"/>
                                        <p:tgtEl>
                                          <p:spTgt spid="113"/>
                                        </p:tgtEl>
                                      </p:cBhvr>
                                    </p:animEffect>
                                  </p:childTnLst>
                                </p:cTn>
                              </p:par>
                              <p:par>
                                <p:cTn id="22" presetID="42" presetClass="entr" presetSubtype="0"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750"/>
                                        <p:tgtEl>
                                          <p:spTgt spid="29"/>
                                        </p:tgtEl>
                                      </p:cBhvr>
                                    </p:animEffect>
                                    <p:anim calcmode="lin" valueType="num">
                                      <p:cBhvr>
                                        <p:cTn id="25" dur="750" fill="hold"/>
                                        <p:tgtEl>
                                          <p:spTgt spid="29"/>
                                        </p:tgtEl>
                                        <p:attrNameLst>
                                          <p:attrName>ppt_x</p:attrName>
                                        </p:attrNameLst>
                                      </p:cBhvr>
                                      <p:tavLst>
                                        <p:tav tm="0">
                                          <p:val>
                                            <p:strVal val="#ppt_x"/>
                                          </p:val>
                                        </p:tav>
                                        <p:tav tm="100000">
                                          <p:val>
                                            <p:strVal val="#ppt_x"/>
                                          </p:val>
                                        </p:tav>
                                      </p:tavLst>
                                    </p:anim>
                                    <p:anim calcmode="lin" valueType="num">
                                      <p:cBhvr>
                                        <p:cTn id="26" dur="75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2950"/>
                            </p:stCondLst>
                            <p:childTnLst>
                              <p:par>
                                <p:cTn id="28" presetID="22" presetClass="entr" presetSubtype="1"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up)">
                                      <p:cBhvr>
                                        <p:cTn id="30" dur="500"/>
                                        <p:tgtEl>
                                          <p:spTgt spid="52"/>
                                        </p:tgtEl>
                                      </p:cBhvr>
                                    </p:animEffect>
                                  </p:childTnLst>
                                </p:cTn>
                              </p:par>
                            </p:childTnLst>
                          </p:cTn>
                        </p:par>
                        <p:par>
                          <p:cTn id="31" fill="hold">
                            <p:stCondLst>
                              <p:cond delay="3450"/>
                            </p:stCondLst>
                            <p:childTnLst>
                              <p:par>
                                <p:cTn id="32" presetID="16" presetClass="entr" presetSubtype="26" fill="hold" grpId="0"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barn(inHorizontal)">
                                      <p:cBhvr>
                                        <p:cTn id="34" dur="500"/>
                                        <p:tgtEl>
                                          <p:spTgt spid="55"/>
                                        </p:tgtEl>
                                      </p:cBhvr>
                                    </p:animEffect>
                                  </p:childTnLst>
                                </p:cTn>
                              </p:par>
                            </p:childTnLst>
                          </p:cTn>
                        </p:par>
                        <p:par>
                          <p:cTn id="35" fill="hold">
                            <p:stCondLst>
                              <p:cond delay="3950"/>
                            </p:stCondLst>
                            <p:childTnLst>
                              <p:par>
                                <p:cTn id="36" presetID="42" presetClass="entr" presetSubtype="0" fill="hold" grpId="0" nodeType="afterEffect">
                                  <p:stCondLst>
                                    <p:cond delay="0"/>
                                  </p:stCondLst>
                                  <p:childTnLst>
                                    <p:set>
                                      <p:cBhvr>
                                        <p:cTn id="37" dur="1" fill="hold">
                                          <p:stCondLst>
                                            <p:cond delay="0"/>
                                          </p:stCondLst>
                                        </p:cTn>
                                        <p:tgtEl>
                                          <p:spTgt spid="108"/>
                                        </p:tgtEl>
                                        <p:attrNameLst>
                                          <p:attrName>style.visibility</p:attrName>
                                        </p:attrNameLst>
                                      </p:cBhvr>
                                      <p:to>
                                        <p:strVal val="visible"/>
                                      </p:to>
                                    </p:set>
                                    <p:animEffect transition="in" filter="fade">
                                      <p:cBhvr>
                                        <p:cTn id="38" dur="750"/>
                                        <p:tgtEl>
                                          <p:spTgt spid="108"/>
                                        </p:tgtEl>
                                      </p:cBhvr>
                                    </p:animEffect>
                                    <p:anim calcmode="lin" valueType="num">
                                      <p:cBhvr>
                                        <p:cTn id="39" dur="750" fill="hold"/>
                                        <p:tgtEl>
                                          <p:spTgt spid="108"/>
                                        </p:tgtEl>
                                        <p:attrNameLst>
                                          <p:attrName>ppt_x</p:attrName>
                                        </p:attrNameLst>
                                      </p:cBhvr>
                                      <p:tavLst>
                                        <p:tav tm="0">
                                          <p:val>
                                            <p:strVal val="#ppt_x"/>
                                          </p:val>
                                        </p:tav>
                                        <p:tav tm="100000">
                                          <p:val>
                                            <p:strVal val="#ppt_x"/>
                                          </p:val>
                                        </p:tav>
                                      </p:tavLst>
                                    </p:anim>
                                    <p:anim calcmode="lin" valueType="num">
                                      <p:cBhvr>
                                        <p:cTn id="40" dur="750" fill="hold"/>
                                        <p:tgtEl>
                                          <p:spTgt spid="10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750"/>
                                        <p:tgtEl>
                                          <p:spTgt spid="30"/>
                                        </p:tgtEl>
                                      </p:cBhvr>
                                    </p:animEffect>
                                    <p:anim calcmode="lin" valueType="num">
                                      <p:cBhvr>
                                        <p:cTn id="44" dur="750" fill="hold"/>
                                        <p:tgtEl>
                                          <p:spTgt spid="30"/>
                                        </p:tgtEl>
                                        <p:attrNameLst>
                                          <p:attrName>ppt_x</p:attrName>
                                        </p:attrNameLst>
                                      </p:cBhvr>
                                      <p:tavLst>
                                        <p:tav tm="0">
                                          <p:val>
                                            <p:strVal val="#ppt_x"/>
                                          </p:val>
                                        </p:tav>
                                        <p:tav tm="100000">
                                          <p:val>
                                            <p:strVal val="#ppt_x"/>
                                          </p:val>
                                        </p:tav>
                                      </p:tavLst>
                                    </p:anim>
                                    <p:anim calcmode="lin" valueType="num">
                                      <p:cBhvr>
                                        <p:cTn id="45" dur="750" fill="hold"/>
                                        <p:tgtEl>
                                          <p:spTgt spid="30"/>
                                        </p:tgtEl>
                                        <p:attrNameLst>
                                          <p:attrName>ppt_y</p:attrName>
                                        </p:attrNameLst>
                                      </p:cBhvr>
                                      <p:tavLst>
                                        <p:tav tm="0">
                                          <p:val>
                                            <p:strVal val="#ppt_y+.1"/>
                                          </p:val>
                                        </p:tav>
                                        <p:tav tm="100000">
                                          <p:val>
                                            <p:strVal val="#ppt_y"/>
                                          </p:val>
                                        </p:tav>
                                      </p:tavLst>
                                    </p:anim>
                                  </p:childTnLst>
                                </p:cTn>
                              </p:par>
                            </p:childTnLst>
                          </p:cTn>
                        </p:par>
                        <p:par>
                          <p:cTn id="46" fill="hold">
                            <p:stCondLst>
                              <p:cond delay="4700"/>
                            </p:stCondLst>
                            <p:childTnLst>
                              <p:par>
                                <p:cTn id="47" presetID="22" presetClass="entr" presetSubtype="1"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up)">
                                      <p:cBhvr>
                                        <p:cTn id="49" dur="500"/>
                                        <p:tgtEl>
                                          <p:spTgt spid="53"/>
                                        </p:tgtEl>
                                      </p:cBhvr>
                                    </p:animEffect>
                                  </p:childTnLst>
                                </p:cTn>
                              </p:par>
                            </p:childTnLst>
                          </p:cTn>
                        </p:par>
                        <p:par>
                          <p:cTn id="50" fill="hold">
                            <p:stCondLst>
                              <p:cond delay="5200"/>
                            </p:stCondLst>
                            <p:childTnLst>
                              <p:par>
                                <p:cTn id="51" presetID="16" presetClass="entr" presetSubtype="2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barn(inHorizontal)">
                                      <p:cBhvr>
                                        <p:cTn id="53" dur="500"/>
                                        <p:tgtEl>
                                          <p:spTgt spid="56"/>
                                        </p:tgtEl>
                                      </p:cBhvr>
                                    </p:animEffect>
                                  </p:childTnLst>
                                </p:cTn>
                              </p:par>
                            </p:childTnLst>
                          </p:cTn>
                        </p:par>
                        <p:par>
                          <p:cTn id="54" fill="hold">
                            <p:stCondLst>
                              <p:cond delay="5700"/>
                            </p:stCondLst>
                            <p:childTnLst>
                              <p:par>
                                <p:cTn id="55" presetID="42" presetClass="entr" presetSubtype="0"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750"/>
                                        <p:tgtEl>
                                          <p:spTgt spid="110"/>
                                        </p:tgtEl>
                                      </p:cBhvr>
                                    </p:animEffect>
                                    <p:anim calcmode="lin" valueType="num">
                                      <p:cBhvr>
                                        <p:cTn id="58" dur="750" fill="hold"/>
                                        <p:tgtEl>
                                          <p:spTgt spid="110"/>
                                        </p:tgtEl>
                                        <p:attrNameLst>
                                          <p:attrName>ppt_x</p:attrName>
                                        </p:attrNameLst>
                                      </p:cBhvr>
                                      <p:tavLst>
                                        <p:tav tm="0">
                                          <p:val>
                                            <p:strVal val="#ppt_x"/>
                                          </p:val>
                                        </p:tav>
                                        <p:tav tm="100000">
                                          <p:val>
                                            <p:strVal val="#ppt_x"/>
                                          </p:val>
                                        </p:tav>
                                      </p:tavLst>
                                    </p:anim>
                                    <p:anim calcmode="lin" valueType="num">
                                      <p:cBhvr>
                                        <p:cTn id="59" dur="750" fill="hold"/>
                                        <p:tgtEl>
                                          <p:spTgt spid="11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750"/>
                                        <p:tgtEl>
                                          <p:spTgt spid="31"/>
                                        </p:tgtEl>
                                      </p:cBhvr>
                                    </p:animEffect>
                                    <p:anim calcmode="lin" valueType="num">
                                      <p:cBhvr>
                                        <p:cTn id="63" dur="750" fill="hold"/>
                                        <p:tgtEl>
                                          <p:spTgt spid="31"/>
                                        </p:tgtEl>
                                        <p:attrNameLst>
                                          <p:attrName>ppt_x</p:attrName>
                                        </p:attrNameLst>
                                      </p:cBhvr>
                                      <p:tavLst>
                                        <p:tav tm="0">
                                          <p:val>
                                            <p:strVal val="#ppt_x"/>
                                          </p:val>
                                        </p:tav>
                                        <p:tav tm="100000">
                                          <p:val>
                                            <p:strVal val="#ppt_x"/>
                                          </p:val>
                                        </p:tav>
                                      </p:tavLst>
                                    </p:anim>
                                    <p:anim calcmode="lin" valueType="num">
                                      <p:cBhvr>
                                        <p:cTn id="64" dur="75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6450"/>
                            </p:stCondLst>
                            <p:childTnLst>
                              <p:par>
                                <p:cTn id="66" presetID="22" presetClass="entr" presetSubtype="1"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up)">
                                      <p:cBhvr>
                                        <p:cTn id="68" dur="500"/>
                                        <p:tgtEl>
                                          <p:spTgt spid="54"/>
                                        </p:tgtEl>
                                      </p:cBhvr>
                                    </p:animEffect>
                                  </p:childTnLst>
                                </p:cTn>
                              </p:par>
                            </p:childTnLst>
                          </p:cTn>
                        </p:par>
                        <p:par>
                          <p:cTn id="69" fill="hold">
                            <p:stCondLst>
                              <p:cond delay="6950"/>
                            </p:stCondLst>
                            <p:childTnLst>
                              <p:par>
                                <p:cTn id="70" presetID="42" presetClass="entr" presetSubtype="0" fill="hold" grpId="0" nodeType="afterEffect">
                                  <p:stCondLst>
                                    <p:cond delay="0"/>
                                  </p:stCondLst>
                                  <p:childTnLst>
                                    <p:set>
                                      <p:cBhvr>
                                        <p:cTn id="71" dur="1" fill="hold">
                                          <p:stCondLst>
                                            <p:cond delay="0"/>
                                          </p:stCondLst>
                                        </p:cTn>
                                        <p:tgtEl>
                                          <p:spTgt spid="111"/>
                                        </p:tgtEl>
                                        <p:attrNameLst>
                                          <p:attrName>style.visibility</p:attrName>
                                        </p:attrNameLst>
                                      </p:cBhvr>
                                      <p:to>
                                        <p:strVal val="visible"/>
                                      </p:to>
                                    </p:set>
                                    <p:animEffect transition="in" filter="fade">
                                      <p:cBhvr>
                                        <p:cTn id="72" dur="750"/>
                                        <p:tgtEl>
                                          <p:spTgt spid="111"/>
                                        </p:tgtEl>
                                      </p:cBhvr>
                                    </p:animEffect>
                                    <p:anim calcmode="lin" valueType="num">
                                      <p:cBhvr>
                                        <p:cTn id="73" dur="750" fill="hold"/>
                                        <p:tgtEl>
                                          <p:spTgt spid="111"/>
                                        </p:tgtEl>
                                        <p:attrNameLst>
                                          <p:attrName>ppt_x</p:attrName>
                                        </p:attrNameLst>
                                      </p:cBhvr>
                                      <p:tavLst>
                                        <p:tav tm="0">
                                          <p:val>
                                            <p:strVal val="#ppt_x"/>
                                          </p:val>
                                        </p:tav>
                                        <p:tav tm="100000">
                                          <p:val>
                                            <p:strVal val="#ppt_x"/>
                                          </p:val>
                                        </p:tav>
                                      </p:tavLst>
                                    </p:anim>
                                    <p:anim calcmode="lin" valueType="num">
                                      <p:cBhvr>
                                        <p:cTn id="74" dur="750" fill="hold"/>
                                        <p:tgtEl>
                                          <p:spTgt spid="111"/>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wipe(down)">
                                      <p:cBhvr>
                                        <p:cTn id="7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109" grpId="0"/>
      <p:bldP spid="112" grpId="0"/>
      <p:bldP spid="113" grpId="0" animBg="1"/>
      <p:bldP spid="108" grpId="0"/>
      <p:bldP spid="110" grpId="0"/>
      <p:bldP spid="111" grpId="0"/>
      <p:bldP spid="55" grpId="0" animBg="1"/>
      <p:bldP spid="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67481" y="217439"/>
            <a:ext cx="1723918" cy="447696"/>
            <a:chOff x="10067481" y="217439"/>
            <a:chExt cx="1723918" cy="447696"/>
          </a:xfrm>
        </p:grpSpPr>
        <p:grpSp>
          <p:nvGrpSpPr>
            <p:cNvPr id="14" name="组合 13"/>
            <p:cNvGrpSpPr/>
            <p:nvPr/>
          </p:nvGrpSpPr>
          <p:grpSpPr>
            <a:xfrm>
              <a:off x="10067481" y="267620"/>
              <a:ext cx="329063" cy="329384"/>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10209082" y="217439"/>
              <a:ext cx="1582317" cy="447696"/>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grpSp>
        <p:nvGrpSpPr>
          <p:cNvPr id="23" name="组合 22"/>
          <p:cNvGrpSpPr/>
          <p:nvPr/>
        </p:nvGrpSpPr>
        <p:grpSpPr>
          <a:xfrm>
            <a:off x="4257665" y="2351314"/>
            <a:ext cx="3577342" cy="3577340"/>
            <a:chOff x="4257665" y="2351314"/>
            <a:chExt cx="3577342" cy="3577340"/>
          </a:xfrm>
        </p:grpSpPr>
        <p:sp>
          <p:nvSpPr>
            <p:cNvPr id="65" name="任意多边形 64"/>
            <p:cNvSpPr/>
            <p:nvPr/>
          </p:nvSpPr>
          <p:spPr>
            <a:xfrm>
              <a:off x="4257665" y="2351314"/>
              <a:ext cx="3577342" cy="3577340"/>
            </a:xfrm>
            <a:custGeom>
              <a:avLst/>
              <a:gdLst>
                <a:gd name="connsiteX0" fmla="*/ 1788671 w 3577342"/>
                <a:gd name="connsiteY0" fmla="*/ 116115 h 3577340"/>
                <a:gd name="connsiteX1" fmla="*/ 116115 w 3577342"/>
                <a:gd name="connsiteY1" fmla="*/ 1788670 h 3577340"/>
                <a:gd name="connsiteX2" fmla="*/ 1788671 w 3577342"/>
                <a:gd name="connsiteY2" fmla="*/ 3461225 h 3577340"/>
                <a:gd name="connsiteX3" fmla="*/ 3461227 w 3577342"/>
                <a:gd name="connsiteY3" fmla="*/ 1788670 h 3577340"/>
                <a:gd name="connsiteX4" fmla="*/ 1788671 w 3577342"/>
                <a:gd name="connsiteY4" fmla="*/ 116115 h 3577340"/>
                <a:gd name="connsiteX5" fmla="*/ 1788671 w 3577342"/>
                <a:gd name="connsiteY5" fmla="*/ 0 h 3577340"/>
                <a:gd name="connsiteX6" fmla="*/ 3577342 w 3577342"/>
                <a:gd name="connsiteY6" fmla="*/ 1788670 h 3577340"/>
                <a:gd name="connsiteX7" fmla="*/ 1788671 w 3577342"/>
                <a:gd name="connsiteY7" fmla="*/ 3577340 h 3577340"/>
                <a:gd name="connsiteX8" fmla="*/ 0 w 3577342"/>
                <a:gd name="connsiteY8" fmla="*/ 1788670 h 3577340"/>
                <a:gd name="connsiteX9" fmla="*/ 1788671 w 3577342"/>
                <a:gd name="connsiteY9" fmla="*/ 0 h 3577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77342" h="3577340">
                  <a:moveTo>
                    <a:pt x="1788671" y="116115"/>
                  </a:moveTo>
                  <a:cubicBezTo>
                    <a:pt x="864944" y="116115"/>
                    <a:pt x="116115" y="864943"/>
                    <a:pt x="116115" y="1788670"/>
                  </a:cubicBezTo>
                  <a:cubicBezTo>
                    <a:pt x="116115" y="2712397"/>
                    <a:pt x="864944" y="3461225"/>
                    <a:pt x="1788671" y="3461225"/>
                  </a:cubicBezTo>
                  <a:cubicBezTo>
                    <a:pt x="2712398" y="3461225"/>
                    <a:pt x="3461227" y="2712397"/>
                    <a:pt x="3461227" y="1788670"/>
                  </a:cubicBezTo>
                  <a:cubicBezTo>
                    <a:pt x="3461227" y="864943"/>
                    <a:pt x="2712398" y="116115"/>
                    <a:pt x="1788671" y="116115"/>
                  </a:cubicBezTo>
                  <a:close/>
                  <a:moveTo>
                    <a:pt x="1788671" y="0"/>
                  </a:moveTo>
                  <a:cubicBezTo>
                    <a:pt x="2776527" y="0"/>
                    <a:pt x="3577342" y="800815"/>
                    <a:pt x="3577342" y="1788670"/>
                  </a:cubicBezTo>
                  <a:cubicBezTo>
                    <a:pt x="3577342" y="2776525"/>
                    <a:pt x="2776527" y="3577340"/>
                    <a:pt x="1788671" y="3577340"/>
                  </a:cubicBezTo>
                  <a:cubicBezTo>
                    <a:pt x="800815" y="3577340"/>
                    <a:pt x="0" y="2776525"/>
                    <a:pt x="0" y="1788670"/>
                  </a:cubicBezTo>
                  <a:cubicBezTo>
                    <a:pt x="0" y="800815"/>
                    <a:pt x="800815" y="0"/>
                    <a:pt x="1788671" y="0"/>
                  </a:cubicBezTo>
                  <a:close/>
                </a:path>
              </a:pathLst>
            </a:cu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cs typeface="+mn-ea"/>
                <a:sym typeface="+mn-lt"/>
              </a:endParaRPr>
            </a:p>
          </p:txBody>
        </p:sp>
        <p:sp>
          <p:nvSpPr>
            <p:cNvPr id="44" name="1"/>
            <p:cNvSpPr/>
            <p:nvPr/>
          </p:nvSpPr>
          <p:spPr>
            <a:xfrm>
              <a:off x="4482207" y="2575856"/>
              <a:ext cx="3128258" cy="3128256"/>
            </a:xfrm>
            <a:prstGeom prst="ellipse">
              <a:avLst/>
            </a:prstGeom>
            <a:noFill/>
            <a:ln w="9525">
              <a:solidFill>
                <a:srgbClr val="08AAF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6" name="组合 25"/>
          <p:cNvGrpSpPr/>
          <p:nvPr/>
        </p:nvGrpSpPr>
        <p:grpSpPr>
          <a:xfrm>
            <a:off x="5719432" y="2088311"/>
            <a:ext cx="725676" cy="725676"/>
            <a:chOff x="5719432" y="2088311"/>
            <a:chExt cx="725676" cy="725676"/>
          </a:xfrm>
        </p:grpSpPr>
        <p:sp>
          <p:nvSpPr>
            <p:cNvPr id="48" name="5"/>
            <p:cNvSpPr/>
            <p:nvPr/>
          </p:nvSpPr>
          <p:spPr>
            <a:xfrm>
              <a:off x="5719432" y="2088311"/>
              <a:ext cx="725676" cy="725676"/>
            </a:xfrm>
            <a:prstGeom prst="ellipse">
              <a:avLst/>
            </a:prstGeom>
            <a:solidFill>
              <a:srgbClr val="FF4F4F"/>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cs typeface="+mn-ea"/>
                <a:sym typeface="+mn-lt"/>
              </a:endParaRPr>
            </a:p>
          </p:txBody>
        </p:sp>
        <p:sp>
          <p:nvSpPr>
            <p:cNvPr id="51" name="TextBox 17"/>
            <p:cNvSpPr txBox="1"/>
            <p:nvPr/>
          </p:nvSpPr>
          <p:spPr>
            <a:xfrm>
              <a:off x="5727028" y="2194030"/>
              <a:ext cx="710484" cy="523220"/>
            </a:xfrm>
            <a:prstGeom prst="rect">
              <a:avLst/>
            </a:prstGeom>
            <a:noFill/>
          </p:spPr>
          <p:txBody>
            <a:bodyPr wrap="square" rtlCol="0">
              <a:spAutoFit/>
            </a:bodyPr>
            <a:lstStyle/>
            <a:p>
              <a:pPr algn="ctr"/>
              <a:r>
                <a:rPr lang="en-US" altLang="zh-CN" sz="2800" dirty="0">
                  <a:solidFill>
                    <a:schemeClr val="bg1"/>
                  </a:solidFill>
                  <a:cs typeface="+mn-ea"/>
                  <a:sym typeface="+mn-lt"/>
                </a:rPr>
                <a:t>01</a:t>
              </a:r>
              <a:endParaRPr lang="zh-CN" altLang="en-US" sz="2800" dirty="0">
                <a:solidFill>
                  <a:schemeClr val="bg1"/>
                </a:solidFill>
                <a:cs typeface="+mn-ea"/>
                <a:sym typeface="+mn-lt"/>
              </a:endParaRPr>
            </a:p>
          </p:txBody>
        </p:sp>
      </p:grpSp>
      <p:grpSp>
        <p:nvGrpSpPr>
          <p:cNvPr id="29" name="组合 28"/>
          <p:cNvGrpSpPr/>
          <p:nvPr/>
        </p:nvGrpSpPr>
        <p:grpSpPr>
          <a:xfrm>
            <a:off x="7294699" y="4288732"/>
            <a:ext cx="725676" cy="725676"/>
            <a:chOff x="7294699" y="4288732"/>
            <a:chExt cx="725676" cy="725676"/>
          </a:xfrm>
        </p:grpSpPr>
        <p:sp>
          <p:nvSpPr>
            <p:cNvPr id="50" name="7"/>
            <p:cNvSpPr/>
            <p:nvPr/>
          </p:nvSpPr>
          <p:spPr>
            <a:xfrm>
              <a:off x="7294699" y="4288732"/>
              <a:ext cx="725676" cy="725676"/>
            </a:xfrm>
            <a:prstGeom prst="ellipse">
              <a:avLst/>
            </a:prstGeom>
            <a:solidFill>
              <a:srgbClr val="0A5688"/>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sp>
          <p:nvSpPr>
            <p:cNvPr id="52" name="TextBox 18"/>
            <p:cNvSpPr txBox="1"/>
            <p:nvPr/>
          </p:nvSpPr>
          <p:spPr>
            <a:xfrm>
              <a:off x="7302294" y="4400252"/>
              <a:ext cx="710484" cy="523220"/>
            </a:xfrm>
            <a:prstGeom prst="rect">
              <a:avLst/>
            </a:prstGeom>
            <a:noFill/>
          </p:spPr>
          <p:txBody>
            <a:bodyPr wrap="square" rtlCol="0">
              <a:spAutoFit/>
            </a:bodyPr>
            <a:lstStyle/>
            <a:p>
              <a:pPr algn="ctr"/>
              <a:r>
                <a:rPr lang="en-US" altLang="zh-CN" sz="2800" dirty="0">
                  <a:solidFill>
                    <a:schemeClr val="bg1"/>
                  </a:solidFill>
                  <a:cs typeface="+mn-ea"/>
                  <a:sym typeface="+mn-lt"/>
                </a:rPr>
                <a:t>03</a:t>
              </a:r>
              <a:endParaRPr lang="zh-CN" altLang="en-US" sz="2800" dirty="0">
                <a:solidFill>
                  <a:schemeClr val="bg1"/>
                </a:solidFill>
                <a:cs typeface="+mn-ea"/>
                <a:sym typeface="+mn-lt"/>
              </a:endParaRPr>
            </a:p>
          </p:txBody>
        </p:sp>
      </p:grpSp>
      <p:grpSp>
        <p:nvGrpSpPr>
          <p:cNvPr id="28" name="组合 27"/>
          <p:cNvGrpSpPr/>
          <p:nvPr/>
        </p:nvGrpSpPr>
        <p:grpSpPr>
          <a:xfrm>
            <a:off x="4078576" y="4299755"/>
            <a:ext cx="725676" cy="725676"/>
            <a:chOff x="4078576" y="4299755"/>
            <a:chExt cx="725676" cy="725676"/>
          </a:xfrm>
        </p:grpSpPr>
        <p:sp>
          <p:nvSpPr>
            <p:cNvPr id="49" name="6"/>
            <p:cNvSpPr/>
            <p:nvPr/>
          </p:nvSpPr>
          <p:spPr>
            <a:xfrm>
              <a:off x="4078576" y="4299755"/>
              <a:ext cx="725676" cy="725676"/>
            </a:xfrm>
            <a:prstGeom prst="ellipse">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sp>
          <p:nvSpPr>
            <p:cNvPr id="53" name="TextBox 19"/>
            <p:cNvSpPr txBox="1"/>
            <p:nvPr/>
          </p:nvSpPr>
          <p:spPr>
            <a:xfrm>
              <a:off x="4086173" y="4411274"/>
              <a:ext cx="710484" cy="523220"/>
            </a:xfrm>
            <a:prstGeom prst="rect">
              <a:avLst/>
            </a:prstGeom>
            <a:noFill/>
          </p:spPr>
          <p:txBody>
            <a:bodyPr wrap="square" rtlCol="0">
              <a:spAutoFit/>
            </a:bodyPr>
            <a:lstStyle/>
            <a:p>
              <a:pPr algn="ctr"/>
              <a:r>
                <a:rPr lang="en-US" altLang="zh-CN" sz="2800" dirty="0">
                  <a:solidFill>
                    <a:schemeClr val="bg1"/>
                  </a:solidFill>
                  <a:cs typeface="+mn-ea"/>
                  <a:sym typeface="+mn-lt"/>
                </a:rPr>
                <a:t>02</a:t>
              </a:r>
              <a:endParaRPr lang="zh-CN" altLang="en-US" sz="2800" dirty="0">
                <a:solidFill>
                  <a:schemeClr val="bg1"/>
                </a:solidFill>
                <a:cs typeface="+mn-ea"/>
                <a:sym typeface="+mn-lt"/>
              </a:endParaRPr>
            </a:p>
          </p:txBody>
        </p:sp>
      </p:grpSp>
      <p:sp>
        <p:nvSpPr>
          <p:cNvPr id="54" name="TextBox 50"/>
          <p:cNvSpPr txBox="1"/>
          <p:nvPr/>
        </p:nvSpPr>
        <p:spPr>
          <a:xfrm>
            <a:off x="3738268" y="1357819"/>
            <a:ext cx="4723993" cy="635430"/>
          </a:xfrm>
          <a:prstGeom prst="rect">
            <a:avLst/>
          </a:prstGeom>
          <a:noFill/>
        </p:spPr>
        <p:txBody>
          <a:bodyPr wrap="square" rtlCol="0">
            <a:spAutoFit/>
          </a:bodyPr>
          <a:lstStyle/>
          <a:p>
            <a:pPr algn="ctr">
              <a:lnSpc>
                <a:spcPct val="130000"/>
              </a:lnSpc>
            </a:pPr>
            <a:r>
              <a:rPr lang="zh-CN" altLang="en-US" sz="1400" dirty="0">
                <a:solidFill>
                  <a:schemeClr val="tx1">
                    <a:lumMod val="65000"/>
                    <a:lumOff val="35000"/>
                  </a:schemeClr>
                </a:solidFill>
                <a:cs typeface="+mn-ea"/>
                <a:sym typeface="+mn-lt"/>
              </a:rPr>
              <a:t>流感患者及隐性感染者为主要传染源。发病</a:t>
            </a:r>
            <a:r>
              <a:rPr lang="en-US" altLang="zh-CN" sz="1400" dirty="0">
                <a:solidFill>
                  <a:schemeClr val="tx1">
                    <a:lumMod val="65000"/>
                    <a:lumOff val="35000"/>
                  </a:schemeClr>
                </a:solidFill>
                <a:cs typeface="+mn-ea"/>
                <a:sym typeface="+mn-lt"/>
              </a:rPr>
              <a:t>3</a:t>
            </a:r>
            <a:r>
              <a:rPr lang="zh-CN" altLang="en-US" sz="1400" dirty="0">
                <a:solidFill>
                  <a:schemeClr val="tx1">
                    <a:lumMod val="65000"/>
                    <a:lumOff val="35000"/>
                  </a:schemeClr>
                </a:solidFill>
                <a:cs typeface="+mn-ea"/>
                <a:sym typeface="+mn-lt"/>
              </a:rPr>
              <a:t>天内传染性最强。猪、牛、马等动物可能传播流感。</a:t>
            </a:r>
          </a:p>
        </p:txBody>
      </p:sp>
      <p:sp>
        <p:nvSpPr>
          <p:cNvPr id="55" name="TextBox 50"/>
          <p:cNvSpPr txBox="1"/>
          <p:nvPr/>
        </p:nvSpPr>
        <p:spPr>
          <a:xfrm>
            <a:off x="8153742" y="4343643"/>
            <a:ext cx="3332355" cy="915507"/>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cs typeface="+mn-ea"/>
                <a:sym typeface="+mn-lt"/>
              </a:rPr>
              <a:t>人群普遍易感，感染后获得对同型病毒免疫力，但时间短。各型及亚型之间无交叉免疫，可反复发病。</a:t>
            </a:r>
          </a:p>
        </p:txBody>
      </p:sp>
      <p:sp>
        <p:nvSpPr>
          <p:cNvPr id="56" name="TextBox 50"/>
          <p:cNvSpPr txBox="1"/>
          <p:nvPr/>
        </p:nvSpPr>
        <p:spPr>
          <a:xfrm>
            <a:off x="676873" y="4343643"/>
            <a:ext cx="3324692" cy="635430"/>
          </a:xfrm>
          <a:prstGeom prst="rect">
            <a:avLst/>
          </a:prstGeom>
          <a:noFill/>
        </p:spPr>
        <p:txBody>
          <a:bodyPr wrap="square" rtlCol="0">
            <a:spAutoFit/>
          </a:bodyPr>
          <a:lstStyle/>
          <a:p>
            <a:pPr algn="r">
              <a:lnSpc>
                <a:spcPct val="130000"/>
              </a:lnSpc>
            </a:pPr>
            <a:r>
              <a:rPr lang="zh-CN" altLang="en-US" sz="1400" dirty="0">
                <a:solidFill>
                  <a:schemeClr val="tx1">
                    <a:lumMod val="65000"/>
                    <a:lumOff val="35000"/>
                  </a:schemeClr>
                </a:solidFill>
                <a:cs typeface="+mn-ea"/>
                <a:sym typeface="+mn-lt"/>
              </a:rPr>
              <a:t>飞沫经呼吸道传播为主，其次是通过病毒污染的手、日常用具等间接传播。 </a:t>
            </a:r>
          </a:p>
        </p:txBody>
      </p:sp>
      <p:sp>
        <p:nvSpPr>
          <p:cNvPr id="59" name="TextBox 50"/>
          <p:cNvSpPr txBox="1"/>
          <p:nvPr/>
        </p:nvSpPr>
        <p:spPr>
          <a:xfrm>
            <a:off x="3919334" y="966464"/>
            <a:ext cx="4723993" cy="430439"/>
          </a:xfrm>
          <a:prstGeom prst="rect">
            <a:avLst/>
          </a:prstGeom>
          <a:noFill/>
        </p:spPr>
        <p:txBody>
          <a:bodyPr wrap="square" rtlCol="0">
            <a:spAutoFit/>
          </a:bodyPr>
          <a:lstStyle/>
          <a:p>
            <a:pPr algn="ctr">
              <a:lnSpc>
                <a:spcPct val="130000"/>
              </a:lnSpc>
            </a:pPr>
            <a:r>
              <a:rPr lang="zh-CN" altLang="en-US" b="1" dirty="0">
                <a:solidFill>
                  <a:srgbClr val="FF4F4F"/>
                </a:solidFill>
                <a:cs typeface="+mn-ea"/>
                <a:sym typeface="+mn-lt"/>
              </a:rPr>
              <a:t>传染源</a:t>
            </a:r>
          </a:p>
        </p:txBody>
      </p:sp>
      <p:sp>
        <p:nvSpPr>
          <p:cNvPr id="60" name="TextBox 50"/>
          <p:cNvSpPr txBox="1"/>
          <p:nvPr/>
        </p:nvSpPr>
        <p:spPr>
          <a:xfrm>
            <a:off x="8615474" y="3952288"/>
            <a:ext cx="3332355" cy="430439"/>
          </a:xfrm>
          <a:prstGeom prst="rect">
            <a:avLst/>
          </a:prstGeom>
          <a:noFill/>
        </p:spPr>
        <p:txBody>
          <a:bodyPr wrap="square" rtlCol="0">
            <a:spAutoFit/>
          </a:bodyPr>
          <a:lstStyle/>
          <a:p>
            <a:pPr>
              <a:lnSpc>
                <a:spcPct val="130000"/>
              </a:lnSpc>
            </a:pPr>
            <a:r>
              <a:rPr lang="zh-CN" altLang="en-US" b="1" dirty="0">
                <a:solidFill>
                  <a:srgbClr val="0A5688"/>
                </a:solidFill>
                <a:cs typeface="+mn-ea"/>
                <a:sym typeface="+mn-lt"/>
              </a:rPr>
              <a:t>人群易感群</a:t>
            </a:r>
          </a:p>
        </p:txBody>
      </p:sp>
      <p:sp>
        <p:nvSpPr>
          <p:cNvPr id="61" name="TextBox 50"/>
          <p:cNvSpPr txBox="1"/>
          <p:nvPr/>
        </p:nvSpPr>
        <p:spPr>
          <a:xfrm>
            <a:off x="676873" y="3952288"/>
            <a:ext cx="3324692" cy="430439"/>
          </a:xfrm>
          <a:prstGeom prst="rect">
            <a:avLst/>
          </a:prstGeom>
          <a:noFill/>
        </p:spPr>
        <p:txBody>
          <a:bodyPr wrap="square" rtlCol="0">
            <a:spAutoFit/>
          </a:bodyPr>
          <a:lstStyle/>
          <a:p>
            <a:pPr algn="r">
              <a:lnSpc>
                <a:spcPct val="130000"/>
              </a:lnSpc>
            </a:pPr>
            <a:r>
              <a:rPr lang="zh-CN" altLang="en-US" b="1" dirty="0">
                <a:solidFill>
                  <a:srgbClr val="08AAFD"/>
                </a:solidFill>
                <a:cs typeface="+mn-ea"/>
                <a:sym typeface="+mn-lt"/>
              </a:rPr>
              <a:t>传播途径</a:t>
            </a:r>
          </a:p>
        </p:txBody>
      </p:sp>
      <p:grpSp>
        <p:nvGrpSpPr>
          <p:cNvPr id="4" name="组合 3"/>
          <p:cNvGrpSpPr/>
          <p:nvPr/>
        </p:nvGrpSpPr>
        <p:grpSpPr>
          <a:xfrm>
            <a:off x="5434891" y="1035257"/>
            <a:ext cx="350430" cy="350770"/>
            <a:chOff x="5304261" y="1035257"/>
            <a:chExt cx="350430" cy="350770"/>
          </a:xfrm>
        </p:grpSpPr>
        <p:sp>
          <p:nvSpPr>
            <p:cNvPr id="37" name="椭圆"/>
            <p:cNvSpPr>
              <a:spLocks noChangeArrowheads="1"/>
            </p:cNvSpPr>
            <p:nvPr/>
          </p:nvSpPr>
          <p:spPr bwMode="auto">
            <a:xfrm>
              <a:off x="5304261" y="1035257"/>
              <a:ext cx="350430" cy="350770"/>
            </a:xfrm>
            <a:prstGeom prst="ellipse">
              <a:avLst/>
            </a:prstGeom>
            <a:solidFill>
              <a:srgbClr val="FF4F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38" name="十字形 37"/>
            <p:cNvSpPr/>
            <p:nvPr/>
          </p:nvSpPr>
          <p:spPr>
            <a:xfrm>
              <a:off x="5364926" y="1096093"/>
              <a:ext cx="229100" cy="229099"/>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5" name="组合 4"/>
          <p:cNvGrpSpPr/>
          <p:nvPr/>
        </p:nvGrpSpPr>
        <p:grpSpPr>
          <a:xfrm>
            <a:off x="2530040" y="3990491"/>
            <a:ext cx="350430" cy="350770"/>
            <a:chOff x="2588096" y="3990491"/>
            <a:chExt cx="350430" cy="350770"/>
          </a:xfrm>
        </p:grpSpPr>
        <p:sp>
          <p:nvSpPr>
            <p:cNvPr id="41" name="椭圆"/>
            <p:cNvSpPr>
              <a:spLocks noChangeArrowheads="1"/>
            </p:cNvSpPr>
            <p:nvPr/>
          </p:nvSpPr>
          <p:spPr bwMode="auto">
            <a:xfrm>
              <a:off x="2588096" y="3990491"/>
              <a:ext cx="350430" cy="350770"/>
            </a:xfrm>
            <a:prstGeom prst="ellipse">
              <a:avLst/>
            </a:prstGeom>
            <a:solidFill>
              <a:srgbClr val="08AA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2" name="十字形 41"/>
            <p:cNvSpPr/>
            <p:nvPr/>
          </p:nvSpPr>
          <p:spPr>
            <a:xfrm>
              <a:off x="2648761" y="4051327"/>
              <a:ext cx="229100" cy="229099"/>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6" name="组合 5"/>
          <p:cNvGrpSpPr/>
          <p:nvPr/>
        </p:nvGrpSpPr>
        <p:grpSpPr>
          <a:xfrm>
            <a:off x="8264161" y="3990491"/>
            <a:ext cx="350430" cy="350770"/>
            <a:chOff x="8191591" y="3990491"/>
            <a:chExt cx="350430" cy="350770"/>
          </a:xfrm>
        </p:grpSpPr>
        <p:sp>
          <p:nvSpPr>
            <p:cNvPr id="57" name="椭圆"/>
            <p:cNvSpPr>
              <a:spLocks noChangeArrowheads="1"/>
            </p:cNvSpPr>
            <p:nvPr/>
          </p:nvSpPr>
          <p:spPr bwMode="auto">
            <a:xfrm>
              <a:off x="8191591" y="3990491"/>
              <a:ext cx="350430" cy="350770"/>
            </a:xfrm>
            <a:prstGeom prst="ellipse">
              <a:avLst/>
            </a:prstGeom>
            <a:solidFill>
              <a:srgbClr val="0A56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8" name="十字形 57"/>
            <p:cNvSpPr/>
            <p:nvPr/>
          </p:nvSpPr>
          <p:spPr>
            <a:xfrm>
              <a:off x="8252256" y="4051327"/>
              <a:ext cx="229100" cy="229099"/>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pic>
        <p:nvPicPr>
          <p:cNvPr id="13" name="图片 12">
            <a:extLst>
              <a:ext uri="{FF2B5EF4-FFF2-40B4-BE49-F238E27FC236}">
                <a16:creationId xmlns="" xmlns:a16="http://schemas.microsoft.com/office/drawing/2014/main" id="{A94E008B-30FC-4C4F-91A7-3E0BFD88EF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0300" y="2451149"/>
            <a:ext cx="3324692" cy="332469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3" presetClass="entr" presetSubtype="272"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strVal val="2/3*#ppt_w"/>
                                          </p:val>
                                        </p:tav>
                                        <p:tav tm="100000">
                                          <p:val>
                                            <p:strVal val="#ppt_w"/>
                                          </p:val>
                                        </p:tav>
                                      </p:tavLst>
                                    </p:anim>
                                    <p:anim calcmode="lin" valueType="num">
                                      <p:cBhvr>
                                        <p:cTn id="11" dur="500" fill="hold"/>
                                        <p:tgtEl>
                                          <p:spTgt spid="23"/>
                                        </p:tgtEl>
                                        <p:attrNameLst>
                                          <p:attrName>ppt_h</p:attrName>
                                        </p:attrNameLst>
                                      </p:cBhvr>
                                      <p:tavLst>
                                        <p:tav tm="0">
                                          <p:val>
                                            <p:strVal val="2/3*#ppt_h"/>
                                          </p:val>
                                        </p:tav>
                                        <p:tav tm="100000">
                                          <p:val>
                                            <p:strVal val="#ppt_h"/>
                                          </p:val>
                                        </p:tav>
                                      </p:tavLst>
                                    </p:anim>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arn(inVertical)">
                                      <p:cBhvr>
                                        <p:cTn id="15" dur="500"/>
                                        <p:tgtEl>
                                          <p:spTgt spid="26"/>
                                        </p:tgtEl>
                                      </p:cBhvr>
                                    </p:animEffect>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750" fill="hold"/>
                                        <p:tgtEl>
                                          <p:spTgt spid="4"/>
                                        </p:tgtEl>
                                        <p:attrNameLst>
                                          <p:attrName>ppt_w</p:attrName>
                                        </p:attrNameLst>
                                      </p:cBhvr>
                                      <p:tavLst>
                                        <p:tav tm="0">
                                          <p:val>
                                            <p:fltVal val="0"/>
                                          </p:val>
                                        </p:tav>
                                        <p:tav tm="100000">
                                          <p:val>
                                            <p:strVal val="#ppt_w"/>
                                          </p:val>
                                        </p:tav>
                                      </p:tavLst>
                                    </p:anim>
                                    <p:anim calcmode="lin" valueType="num">
                                      <p:cBhvr>
                                        <p:cTn id="20" dur="750" fill="hold"/>
                                        <p:tgtEl>
                                          <p:spTgt spid="4"/>
                                        </p:tgtEl>
                                        <p:attrNameLst>
                                          <p:attrName>ppt_h</p:attrName>
                                        </p:attrNameLst>
                                      </p:cBhvr>
                                      <p:tavLst>
                                        <p:tav tm="0">
                                          <p:val>
                                            <p:fltVal val="0"/>
                                          </p:val>
                                        </p:tav>
                                        <p:tav tm="100000">
                                          <p:val>
                                            <p:strVal val="#ppt_h"/>
                                          </p:val>
                                        </p:tav>
                                      </p:tavLst>
                                    </p:anim>
                                    <p:anim calcmode="lin" valueType="num">
                                      <p:cBhvr>
                                        <p:cTn id="21" dur="750" fill="hold"/>
                                        <p:tgtEl>
                                          <p:spTgt spid="4"/>
                                        </p:tgtEl>
                                        <p:attrNameLst>
                                          <p:attrName>style.rotation</p:attrName>
                                        </p:attrNameLst>
                                      </p:cBhvr>
                                      <p:tavLst>
                                        <p:tav tm="0">
                                          <p:val>
                                            <p:fltVal val="90"/>
                                          </p:val>
                                        </p:tav>
                                        <p:tav tm="100000">
                                          <p:val>
                                            <p:fltVal val="0"/>
                                          </p:val>
                                        </p:tav>
                                      </p:tavLst>
                                    </p:anim>
                                    <p:animEffect transition="in" filter="fade">
                                      <p:cBhvr>
                                        <p:cTn id="22" dur="750"/>
                                        <p:tgtEl>
                                          <p:spTgt spid="4"/>
                                        </p:tgtEl>
                                      </p:cBhvr>
                                    </p:animEffect>
                                  </p:childTnLst>
                                </p:cTn>
                              </p:par>
                            </p:childTnLst>
                          </p:cTn>
                        </p:par>
                        <p:par>
                          <p:cTn id="23" fill="hold">
                            <p:stCondLst>
                              <p:cond delay="17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59"/>
                                        </p:tgtEl>
                                        <p:attrNameLst>
                                          <p:attrName>style.visibility</p:attrName>
                                        </p:attrNameLst>
                                      </p:cBhvr>
                                      <p:to>
                                        <p:strVal val="visible"/>
                                      </p:to>
                                    </p:set>
                                    <p:anim calcmode="lin" valueType="num">
                                      <p:cBhvr>
                                        <p:cTn id="26" dur="500" fill="hold"/>
                                        <p:tgtEl>
                                          <p:spTgt spid="59"/>
                                        </p:tgtEl>
                                        <p:attrNameLst>
                                          <p:attrName>ppt_w</p:attrName>
                                        </p:attrNameLst>
                                      </p:cBhvr>
                                      <p:tavLst>
                                        <p:tav tm="0">
                                          <p:val>
                                            <p:fltVal val="0"/>
                                          </p:val>
                                        </p:tav>
                                        <p:tav tm="100000">
                                          <p:val>
                                            <p:strVal val="#ppt_w"/>
                                          </p:val>
                                        </p:tav>
                                      </p:tavLst>
                                    </p:anim>
                                    <p:anim calcmode="lin" valueType="num">
                                      <p:cBhvr>
                                        <p:cTn id="27" dur="500" fill="hold"/>
                                        <p:tgtEl>
                                          <p:spTgt spid="59"/>
                                        </p:tgtEl>
                                        <p:attrNameLst>
                                          <p:attrName>ppt_h</p:attrName>
                                        </p:attrNameLst>
                                      </p:cBhvr>
                                      <p:tavLst>
                                        <p:tav tm="0">
                                          <p:val>
                                            <p:fltVal val="0"/>
                                          </p:val>
                                        </p:tav>
                                        <p:tav tm="100000">
                                          <p:val>
                                            <p:strVal val="#ppt_h"/>
                                          </p:val>
                                        </p:tav>
                                      </p:tavLst>
                                    </p:anim>
                                    <p:animEffect transition="in" filter="fade">
                                      <p:cBhvr>
                                        <p:cTn id="28" dur="500"/>
                                        <p:tgtEl>
                                          <p:spTgt spid="59"/>
                                        </p:tgtEl>
                                      </p:cBhvr>
                                    </p:animEffect>
                                  </p:childTnLst>
                                </p:cTn>
                              </p:par>
                            </p:childTnLst>
                          </p:cTn>
                        </p:par>
                        <p:par>
                          <p:cTn id="29" fill="hold">
                            <p:stCondLst>
                              <p:cond delay="2350"/>
                            </p:stCondLst>
                            <p:childTnLst>
                              <p:par>
                                <p:cTn id="30" presetID="22" presetClass="entr" presetSubtype="1"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wipe(up)">
                                      <p:cBhvr>
                                        <p:cTn id="32" dur="750"/>
                                        <p:tgtEl>
                                          <p:spTgt spid="54"/>
                                        </p:tgtEl>
                                      </p:cBhvr>
                                    </p:animEffect>
                                  </p:childTnLst>
                                </p:cTn>
                              </p:par>
                            </p:childTnLst>
                          </p:cTn>
                        </p:par>
                        <p:par>
                          <p:cTn id="33" fill="hold">
                            <p:stCondLst>
                              <p:cond delay="3100"/>
                            </p:stCondLst>
                            <p:childTnLst>
                              <p:par>
                                <p:cTn id="34" presetID="16" presetClass="entr" presetSubtype="21"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barn(inVertical)">
                                      <p:cBhvr>
                                        <p:cTn id="36" dur="500"/>
                                        <p:tgtEl>
                                          <p:spTgt spid="28"/>
                                        </p:tgtEl>
                                      </p:cBhvr>
                                    </p:animEffect>
                                  </p:childTnLst>
                                </p:cTn>
                              </p:par>
                            </p:childTnLst>
                          </p:cTn>
                        </p:par>
                        <p:par>
                          <p:cTn id="37" fill="hold">
                            <p:stCondLst>
                              <p:cond delay="3600"/>
                            </p:stCondLst>
                            <p:childTnLst>
                              <p:par>
                                <p:cTn id="38" presetID="31" presetClass="entr" presetSubtype="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750" fill="hold"/>
                                        <p:tgtEl>
                                          <p:spTgt spid="5"/>
                                        </p:tgtEl>
                                        <p:attrNameLst>
                                          <p:attrName>ppt_w</p:attrName>
                                        </p:attrNameLst>
                                      </p:cBhvr>
                                      <p:tavLst>
                                        <p:tav tm="0">
                                          <p:val>
                                            <p:fltVal val="0"/>
                                          </p:val>
                                        </p:tav>
                                        <p:tav tm="100000">
                                          <p:val>
                                            <p:strVal val="#ppt_w"/>
                                          </p:val>
                                        </p:tav>
                                      </p:tavLst>
                                    </p:anim>
                                    <p:anim calcmode="lin" valueType="num">
                                      <p:cBhvr>
                                        <p:cTn id="41" dur="750" fill="hold"/>
                                        <p:tgtEl>
                                          <p:spTgt spid="5"/>
                                        </p:tgtEl>
                                        <p:attrNameLst>
                                          <p:attrName>ppt_h</p:attrName>
                                        </p:attrNameLst>
                                      </p:cBhvr>
                                      <p:tavLst>
                                        <p:tav tm="0">
                                          <p:val>
                                            <p:fltVal val="0"/>
                                          </p:val>
                                        </p:tav>
                                        <p:tav tm="100000">
                                          <p:val>
                                            <p:strVal val="#ppt_h"/>
                                          </p:val>
                                        </p:tav>
                                      </p:tavLst>
                                    </p:anim>
                                    <p:anim calcmode="lin" valueType="num">
                                      <p:cBhvr>
                                        <p:cTn id="42" dur="750" fill="hold"/>
                                        <p:tgtEl>
                                          <p:spTgt spid="5"/>
                                        </p:tgtEl>
                                        <p:attrNameLst>
                                          <p:attrName>style.rotation</p:attrName>
                                        </p:attrNameLst>
                                      </p:cBhvr>
                                      <p:tavLst>
                                        <p:tav tm="0">
                                          <p:val>
                                            <p:fltVal val="90"/>
                                          </p:val>
                                        </p:tav>
                                        <p:tav tm="100000">
                                          <p:val>
                                            <p:fltVal val="0"/>
                                          </p:val>
                                        </p:tav>
                                      </p:tavLst>
                                    </p:anim>
                                    <p:animEffect transition="in" filter="fade">
                                      <p:cBhvr>
                                        <p:cTn id="43" dur="750"/>
                                        <p:tgtEl>
                                          <p:spTgt spid="5"/>
                                        </p:tgtEl>
                                      </p:cBhvr>
                                    </p:animEffect>
                                  </p:childTnLst>
                                </p:cTn>
                              </p:par>
                            </p:childTnLst>
                          </p:cTn>
                        </p:par>
                        <p:par>
                          <p:cTn id="44" fill="hold">
                            <p:stCondLst>
                              <p:cond delay="435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61"/>
                                        </p:tgtEl>
                                        <p:attrNameLst>
                                          <p:attrName>style.visibility</p:attrName>
                                        </p:attrNameLst>
                                      </p:cBhvr>
                                      <p:to>
                                        <p:strVal val="visible"/>
                                      </p:to>
                                    </p:set>
                                    <p:anim calcmode="lin" valueType="num">
                                      <p:cBhvr>
                                        <p:cTn id="47" dur="500" fill="hold"/>
                                        <p:tgtEl>
                                          <p:spTgt spid="61"/>
                                        </p:tgtEl>
                                        <p:attrNameLst>
                                          <p:attrName>ppt_w</p:attrName>
                                        </p:attrNameLst>
                                      </p:cBhvr>
                                      <p:tavLst>
                                        <p:tav tm="0">
                                          <p:val>
                                            <p:fltVal val="0"/>
                                          </p:val>
                                        </p:tav>
                                        <p:tav tm="100000">
                                          <p:val>
                                            <p:strVal val="#ppt_w"/>
                                          </p:val>
                                        </p:tav>
                                      </p:tavLst>
                                    </p:anim>
                                    <p:anim calcmode="lin" valueType="num">
                                      <p:cBhvr>
                                        <p:cTn id="48" dur="500" fill="hold"/>
                                        <p:tgtEl>
                                          <p:spTgt spid="61"/>
                                        </p:tgtEl>
                                        <p:attrNameLst>
                                          <p:attrName>ppt_h</p:attrName>
                                        </p:attrNameLst>
                                      </p:cBhvr>
                                      <p:tavLst>
                                        <p:tav tm="0">
                                          <p:val>
                                            <p:fltVal val="0"/>
                                          </p:val>
                                        </p:tav>
                                        <p:tav tm="100000">
                                          <p:val>
                                            <p:strVal val="#ppt_h"/>
                                          </p:val>
                                        </p:tav>
                                      </p:tavLst>
                                    </p:anim>
                                    <p:animEffect transition="in" filter="fade">
                                      <p:cBhvr>
                                        <p:cTn id="49" dur="500"/>
                                        <p:tgtEl>
                                          <p:spTgt spid="61"/>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up)">
                                      <p:cBhvr>
                                        <p:cTn id="53" dur="750"/>
                                        <p:tgtEl>
                                          <p:spTgt spid="56"/>
                                        </p:tgtEl>
                                      </p:cBhvr>
                                    </p:animEffect>
                                  </p:childTnLst>
                                </p:cTn>
                              </p:par>
                            </p:childTnLst>
                          </p:cTn>
                        </p:par>
                        <p:par>
                          <p:cTn id="54" fill="hold">
                            <p:stCondLst>
                              <p:cond delay="5750"/>
                            </p:stCondLst>
                            <p:childTnLst>
                              <p:par>
                                <p:cTn id="55" presetID="16" presetClass="entr" presetSubtype="21"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barn(inVertical)">
                                      <p:cBhvr>
                                        <p:cTn id="57" dur="500"/>
                                        <p:tgtEl>
                                          <p:spTgt spid="29"/>
                                        </p:tgtEl>
                                      </p:cBhvr>
                                    </p:animEffect>
                                  </p:childTnLst>
                                </p:cTn>
                              </p:par>
                            </p:childTnLst>
                          </p:cTn>
                        </p:par>
                        <p:par>
                          <p:cTn id="58" fill="hold">
                            <p:stCondLst>
                              <p:cond delay="6250"/>
                            </p:stCondLst>
                            <p:childTnLst>
                              <p:par>
                                <p:cTn id="59" presetID="31" presetClass="entr" presetSubtype="0"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750" fill="hold"/>
                                        <p:tgtEl>
                                          <p:spTgt spid="6"/>
                                        </p:tgtEl>
                                        <p:attrNameLst>
                                          <p:attrName>ppt_w</p:attrName>
                                        </p:attrNameLst>
                                      </p:cBhvr>
                                      <p:tavLst>
                                        <p:tav tm="0">
                                          <p:val>
                                            <p:fltVal val="0"/>
                                          </p:val>
                                        </p:tav>
                                        <p:tav tm="100000">
                                          <p:val>
                                            <p:strVal val="#ppt_w"/>
                                          </p:val>
                                        </p:tav>
                                      </p:tavLst>
                                    </p:anim>
                                    <p:anim calcmode="lin" valueType="num">
                                      <p:cBhvr>
                                        <p:cTn id="62" dur="750" fill="hold"/>
                                        <p:tgtEl>
                                          <p:spTgt spid="6"/>
                                        </p:tgtEl>
                                        <p:attrNameLst>
                                          <p:attrName>ppt_h</p:attrName>
                                        </p:attrNameLst>
                                      </p:cBhvr>
                                      <p:tavLst>
                                        <p:tav tm="0">
                                          <p:val>
                                            <p:fltVal val="0"/>
                                          </p:val>
                                        </p:tav>
                                        <p:tav tm="100000">
                                          <p:val>
                                            <p:strVal val="#ppt_h"/>
                                          </p:val>
                                        </p:tav>
                                      </p:tavLst>
                                    </p:anim>
                                    <p:anim calcmode="lin" valueType="num">
                                      <p:cBhvr>
                                        <p:cTn id="63" dur="750" fill="hold"/>
                                        <p:tgtEl>
                                          <p:spTgt spid="6"/>
                                        </p:tgtEl>
                                        <p:attrNameLst>
                                          <p:attrName>style.rotation</p:attrName>
                                        </p:attrNameLst>
                                      </p:cBhvr>
                                      <p:tavLst>
                                        <p:tav tm="0">
                                          <p:val>
                                            <p:fltVal val="90"/>
                                          </p:val>
                                        </p:tav>
                                        <p:tav tm="100000">
                                          <p:val>
                                            <p:fltVal val="0"/>
                                          </p:val>
                                        </p:tav>
                                      </p:tavLst>
                                    </p:anim>
                                    <p:animEffect transition="in" filter="fade">
                                      <p:cBhvr>
                                        <p:cTn id="64" dur="750"/>
                                        <p:tgtEl>
                                          <p:spTgt spid="6"/>
                                        </p:tgtEl>
                                      </p:cBhvr>
                                    </p:animEffect>
                                  </p:childTnLst>
                                </p:cTn>
                              </p:par>
                            </p:childTnLst>
                          </p:cTn>
                        </p:par>
                        <p:par>
                          <p:cTn id="65" fill="hold">
                            <p:stCondLst>
                              <p:cond delay="70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60"/>
                                        </p:tgtEl>
                                        <p:attrNameLst>
                                          <p:attrName>style.visibility</p:attrName>
                                        </p:attrNameLst>
                                      </p:cBhvr>
                                      <p:to>
                                        <p:strVal val="visible"/>
                                      </p:to>
                                    </p:set>
                                    <p:anim calcmode="lin" valueType="num">
                                      <p:cBhvr>
                                        <p:cTn id="68" dur="500" fill="hold"/>
                                        <p:tgtEl>
                                          <p:spTgt spid="60"/>
                                        </p:tgtEl>
                                        <p:attrNameLst>
                                          <p:attrName>ppt_w</p:attrName>
                                        </p:attrNameLst>
                                      </p:cBhvr>
                                      <p:tavLst>
                                        <p:tav tm="0">
                                          <p:val>
                                            <p:fltVal val="0"/>
                                          </p:val>
                                        </p:tav>
                                        <p:tav tm="100000">
                                          <p:val>
                                            <p:strVal val="#ppt_w"/>
                                          </p:val>
                                        </p:tav>
                                      </p:tavLst>
                                    </p:anim>
                                    <p:anim calcmode="lin" valueType="num">
                                      <p:cBhvr>
                                        <p:cTn id="69" dur="500" fill="hold"/>
                                        <p:tgtEl>
                                          <p:spTgt spid="60"/>
                                        </p:tgtEl>
                                        <p:attrNameLst>
                                          <p:attrName>ppt_h</p:attrName>
                                        </p:attrNameLst>
                                      </p:cBhvr>
                                      <p:tavLst>
                                        <p:tav tm="0">
                                          <p:val>
                                            <p:fltVal val="0"/>
                                          </p:val>
                                        </p:tav>
                                        <p:tav tm="100000">
                                          <p:val>
                                            <p:strVal val="#ppt_h"/>
                                          </p:val>
                                        </p:tav>
                                      </p:tavLst>
                                    </p:anim>
                                    <p:animEffect transition="in" filter="fade">
                                      <p:cBhvr>
                                        <p:cTn id="70" dur="500"/>
                                        <p:tgtEl>
                                          <p:spTgt spid="60"/>
                                        </p:tgtEl>
                                      </p:cBhvr>
                                    </p:animEffect>
                                  </p:childTnLst>
                                </p:cTn>
                              </p:par>
                            </p:childTnLst>
                          </p:cTn>
                        </p:par>
                        <p:par>
                          <p:cTn id="71" fill="hold">
                            <p:stCondLst>
                              <p:cond delay="7700"/>
                            </p:stCondLst>
                            <p:childTnLst>
                              <p:par>
                                <p:cTn id="72" presetID="22" presetClass="entr" presetSubtype="1" fill="hold" grpId="0" nodeType="afterEffect">
                                  <p:stCondLst>
                                    <p:cond delay="0"/>
                                  </p:stCondLst>
                                  <p:childTnLst>
                                    <p:set>
                                      <p:cBhvr>
                                        <p:cTn id="73" dur="1" fill="hold">
                                          <p:stCondLst>
                                            <p:cond delay="0"/>
                                          </p:stCondLst>
                                        </p:cTn>
                                        <p:tgtEl>
                                          <p:spTgt spid="55"/>
                                        </p:tgtEl>
                                        <p:attrNameLst>
                                          <p:attrName>style.visibility</p:attrName>
                                        </p:attrNameLst>
                                      </p:cBhvr>
                                      <p:to>
                                        <p:strVal val="visible"/>
                                      </p:to>
                                    </p:set>
                                    <p:animEffect transition="in" filter="wipe(up)">
                                      <p:cBhvr>
                                        <p:cTn id="74"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9" grpId="0"/>
      <p:bldP spid="60"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pic>
        <p:nvPicPr>
          <p:cNvPr id="77" name="图片 76"/>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flipH="1">
            <a:off x="6281498" y="220260"/>
            <a:ext cx="5102427" cy="5102427"/>
          </a:xfrm>
          <a:prstGeom prst="rect">
            <a:avLst/>
          </a:prstGeom>
        </p:spPr>
      </p:pic>
      <p:sp>
        <p:nvSpPr>
          <p:cNvPr id="2" name="燕尾形 1"/>
          <p:cNvSpPr/>
          <p:nvPr/>
        </p:nvSpPr>
        <p:spPr>
          <a:xfrm>
            <a:off x="1212505" y="1979006"/>
            <a:ext cx="2160649" cy="449943"/>
          </a:xfrm>
          <a:prstGeom prst="chevron">
            <a:avLst>
              <a:gd name="adj" fmla="val 20968"/>
            </a:avLst>
          </a:prstGeom>
          <a:solidFill>
            <a:srgbClr val="08AAFD"/>
          </a:solidFill>
          <a:ln w="6350" cap="flat">
            <a:solidFill>
              <a:schemeClr val="bg1"/>
            </a:solidFill>
            <a:prstDash val="solid"/>
            <a:miter lim="800000"/>
          </a:ln>
          <a:effectLst>
            <a:outerShdw blurRad="50800" dist="38100" dir="8100000" algn="tr"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a:solidFill>
                <a:prstClr val="black"/>
              </a:solidFill>
              <a:cs typeface="+mn-ea"/>
              <a:sym typeface="+mn-lt"/>
            </a:endParaRPr>
          </a:p>
        </p:txBody>
      </p:sp>
      <p:sp>
        <p:nvSpPr>
          <p:cNvPr id="43" name="TextBox 8"/>
          <p:cNvSpPr txBox="1"/>
          <p:nvPr/>
        </p:nvSpPr>
        <p:spPr>
          <a:xfrm>
            <a:off x="1122729" y="2469537"/>
            <a:ext cx="4995281" cy="712952"/>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流行特点：突然发生，迅速蔓延，</a:t>
            </a:r>
            <a:r>
              <a:rPr lang="en-US" altLang="zh-CN" sz="1600" dirty="0">
                <a:solidFill>
                  <a:schemeClr val="tx1">
                    <a:lumMod val="65000"/>
                    <a:lumOff val="35000"/>
                  </a:schemeClr>
                </a:solidFill>
                <a:cs typeface="+mn-ea"/>
                <a:sym typeface="+mn-lt"/>
              </a:rPr>
              <a:t>2~3</a:t>
            </a:r>
            <a:r>
              <a:rPr lang="zh-CN" altLang="en-US" sz="1600" dirty="0">
                <a:solidFill>
                  <a:schemeClr val="tx1">
                    <a:lumMod val="65000"/>
                    <a:lumOff val="35000"/>
                  </a:schemeClr>
                </a:solidFill>
                <a:cs typeface="+mn-ea"/>
                <a:sym typeface="+mn-lt"/>
              </a:rPr>
              <a:t>周达高峰，发病率高，流行期短，大约</a:t>
            </a:r>
            <a:r>
              <a:rPr lang="en-US" altLang="zh-CN" sz="1600" dirty="0">
                <a:solidFill>
                  <a:schemeClr val="tx1">
                    <a:lumMod val="65000"/>
                    <a:lumOff val="35000"/>
                  </a:schemeClr>
                </a:solidFill>
                <a:cs typeface="+mn-ea"/>
                <a:sym typeface="+mn-lt"/>
              </a:rPr>
              <a:t>6~8</a:t>
            </a:r>
            <a:r>
              <a:rPr lang="zh-CN" altLang="en-US" sz="1600" dirty="0">
                <a:solidFill>
                  <a:schemeClr val="tx1">
                    <a:lumMod val="65000"/>
                    <a:lumOff val="35000"/>
                  </a:schemeClr>
                </a:solidFill>
                <a:cs typeface="+mn-ea"/>
                <a:sym typeface="+mn-lt"/>
              </a:rPr>
              <a:t>周，常沿交通线传播。</a:t>
            </a:r>
          </a:p>
        </p:txBody>
      </p:sp>
      <p:sp>
        <p:nvSpPr>
          <p:cNvPr id="57" name="TextBox 9"/>
          <p:cNvSpPr txBox="1"/>
          <p:nvPr/>
        </p:nvSpPr>
        <p:spPr>
          <a:xfrm>
            <a:off x="1738831" y="2019311"/>
            <a:ext cx="1107996" cy="369332"/>
          </a:xfrm>
          <a:prstGeom prst="rect">
            <a:avLst/>
          </a:prstGeom>
          <a:noFill/>
        </p:spPr>
        <p:txBody>
          <a:bodyPr wrap="none" rtlCol="0">
            <a:spAutoFit/>
          </a:bodyPr>
          <a:lstStyle/>
          <a:p>
            <a:r>
              <a:rPr lang="zh-CN" altLang="en-US" b="1" dirty="0">
                <a:solidFill>
                  <a:schemeClr val="bg1"/>
                </a:solidFill>
                <a:cs typeface="+mn-ea"/>
                <a:sym typeface="+mn-lt"/>
              </a:rPr>
              <a:t>流行特征</a:t>
            </a:r>
          </a:p>
        </p:txBody>
      </p:sp>
      <p:grpSp>
        <p:nvGrpSpPr>
          <p:cNvPr id="4" name="组合 3"/>
          <p:cNvGrpSpPr/>
          <p:nvPr/>
        </p:nvGrpSpPr>
        <p:grpSpPr>
          <a:xfrm>
            <a:off x="1194738" y="3462228"/>
            <a:ext cx="469823" cy="394211"/>
            <a:chOff x="998554" y="2992243"/>
            <a:chExt cx="469823" cy="394211"/>
          </a:xfrm>
        </p:grpSpPr>
        <p:sp>
          <p:nvSpPr>
            <p:cNvPr id="62" name="圆角矩形 24"/>
            <p:cNvSpPr/>
            <p:nvPr/>
          </p:nvSpPr>
          <p:spPr>
            <a:xfrm>
              <a:off x="998554" y="2992243"/>
              <a:ext cx="443688" cy="389594"/>
            </a:xfrm>
            <a:custGeom>
              <a:avLst/>
              <a:gdLst/>
              <a:ahLst/>
              <a:cxnLst/>
              <a:rect l="l" t="t" r="r" b="b"/>
              <a:pathLst>
                <a:path w="515504" h="452654">
                  <a:moveTo>
                    <a:pt x="226327" y="0"/>
                  </a:moveTo>
                  <a:lnTo>
                    <a:pt x="515504" y="0"/>
                  </a:lnTo>
                  <a:lnTo>
                    <a:pt x="515504" y="452654"/>
                  </a:lnTo>
                  <a:lnTo>
                    <a:pt x="226327" y="452654"/>
                  </a:lnTo>
                  <a:cubicBezTo>
                    <a:pt x="101330" y="452654"/>
                    <a:pt x="0" y="351324"/>
                    <a:pt x="0" y="226327"/>
                  </a:cubicBezTo>
                  <a:cubicBezTo>
                    <a:pt x="0" y="101330"/>
                    <a:pt x="101330" y="0"/>
                    <a:pt x="226327" y="0"/>
                  </a:cubicBezTo>
                  <a:close/>
                </a:path>
              </a:pathLst>
            </a:custGeom>
            <a:solidFill>
              <a:srgbClr val="4AE3FC"/>
            </a:solidFill>
            <a:ln w="6350" cap="flat">
              <a:solidFill>
                <a:schemeClr val="bg1"/>
              </a:solidFill>
              <a:prstDash val="solid"/>
              <a:miter lim="800000"/>
            </a:ln>
            <a:effectLst>
              <a:outerShdw blurRad="50800" dist="38100" dir="8100000" algn="tr"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a:solidFill>
                  <a:prstClr val="black"/>
                </a:solidFill>
                <a:cs typeface="+mn-ea"/>
                <a:sym typeface="+mn-lt"/>
              </a:endParaRPr>
            </a:p>
          </p:txBody>
        </p:sp>
        <p:sp>
          <p:nvSpPr>
            <p:cNvPr id="63" name="TextBox 12"/>
            <p:cNvSpPr txBox="1"/>
            <p:nvPr/>
          </p:nvSpPr>
          <p:spPr>
            <a:xfrm>
              <a:off x="1016009" y="3017122"/>
              <a:ext cx="452368" cy="369332"/>
            </a:xfrm>
            <a:prstGeom prst="rect">
              <a:avLst/>
            </a:prstGeom>
            <a:solidFill>
              <a:srgbClr val="FF4F4F"/>
            </a:solidFill>
          </p:spPr>
          <p:txBody>
            <a:bodyPr wrap="none" rtlCol="0">
              <a:spAutoFit/>
            </a:bodyPr>
            <a:lstStyle/>
            <a:p>
              <a:pPr algn="ctr"/>
              <a:r>
                <a:rPr lang="en-US" altLang="zh-CN" dirty="0">
                  <a:solidFill>
                    <a:schemeClr val="lt1"/>
                  </a:solidFill>
                  <a:effectLst>
                    <a:outerShdw blurRad="38100" dist="38100" dir="2700000" algn="tl">
                      <a:srgbClr val="000000">
                        <a:alpha val="43137"/>
                      </a:srgbClr>
                    </a:outerShdw>
                  </a:effectLst>
                  <a:cs typeface="+mn-ea"/>
                  <a:sym typeface="+mn-lt"/>
                </a:rPr>
                <a:t>01</a:t>
              </a:r>
              <a:endParaRPr lang="zh-CN" altLang="en-US" dirty="0">
                <a:solidFill>
                  <a:schemeClr val="lt1"/>
                </a:solidFill>
                <a:effectLst>
                  <a:outerShdw blurRad="38100" dist="38100" dir="2700000" algn="tl">
                    <a:srgbClr val="000000">
                      <a:alpha val="43137"/>
                    </a:srgbClr>
                  </a:outerShdw>
                </a:effectLst>
                <a:cs typeface="+mn-ea"/>
                <a:sym typeface="+mn-lt"/>
              </a:endParaRPr>
            </a:p>
          </p:txBody>
        </p:sp>
      </p:grpSp>
      <p:grpSp>
        <p:nvGrpSpPr>
          <p:cNvPr id="5" name="组合 4"/>
          <p:cNvGrpSpPr/>
          <p:nvPr/>
        </p:nvGrpSpPr>
        <p:grpSpPr>
          <a:xfrm>
            <a:off x="1176125" y="4858950"/>
            <a:ext cx="524503" cy="394211"/>
            <a:chOff x="979941" y="4388965"/>
            <a:chExt cx="524503" cy="394211"/>
          </a:xfrm>
        </p:grpSpPr>
        <p:sp>
          <p:nvSpPr>
            <p:cNvPr id="66" name="圆角矩形 24"/>
            <p:cNvSpPr/>
            <p:nvPr/>
          </p:nvSpPr>
          <p:spPr>
            <a:xfrm>
              <a:off x="998554" y="4388965"/>
              <a:ext cx="443688" cy="389594"/>
            </a:xfrm>
            <a:custGeom>
              <a:avLst/>
              <a:gdLst/>
              <a:ahLst/>
              <a:cxnLst/>
              <a:rect l="l" t="t" r="r" b="b"/>
              <a:pathLst>
                <a:path w="515504" h="452654">
                  <a:moveTo>
                    <a:pt x="226327" y="0"/>
                  </a:moveTo>
                  <a:lnTo>
                    <a:pt x="515504" y="0"/>
                  </a:lnTo>
                  <a:lnTo>
                    <a:pt x="515504" y="452654"/>
                  </a:lnTo>
                  <a:lnTo>
                    <a:pt x="226327" y="452654"/>
                  </a:lnTo>
                  <a:cubicBezTo>
                    <a:pt x="101330" y="452654"/>
                    <a:pt x="0" y="351324"/>
                    <a:pt x="0" y="226327"/>
                  </a:cubicBezTo>
                  <a:cubicBezTo>
                    <a:pt x="0" y="101330"/>
                    <a:pt x="101330" y="0"/>
                    <a:pt x="226327" y="0"/>
                  </a:cubicBezTo>
                  <a:close/>
                </a:path>
              </a:pathLst>
            </a:custGeom>
            <a:solidFill>
              <a:srgbClr val="08AAFD"/>
            </a:solidFill>
            <a:ln w="6350" cap="flat">
              <a:solidFill>
                <a:schemeClr val="bg1"/>
              </a:solidFill>
              <a:prstDash val="solid"/>
              <a:miter lim="800000"/>
            </a:ln>
            <a:effectLst>
              <a:outerShdw blurRad="50800" dist="38100" dir="8100000" algn="tr"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a:solidFill>
                  <a:prstClr val="black"/>
                </a:solidFill>
                <a:cs typeface="+mn-ea"/>
                <a:sym typeface="+mn-lt"/>
              </a:endParaRPr>
            </a:p>
          </p:txBody>
        </p:sp>
        <p:sp>
          <p:nvSpPr>
            <p:cNvPr id="67" name="TextBox 15"/>
            <p:cNvSpPr txBox="1"/>
            <p:nvPr/>
          </p:nvSpPr>
          <p:spPr>
            <a:xfrm>
              <a:off x="979941" y="4413844"/>
              <a:ext cx="524503" cy="369332"/>
            </a:xfrm>
            <a:prstGeom prst="rect">
              <a:avLst/>
            </a:prstGeom>
            <a:noFill/>
          </p:spPr>
          <p:txBody>
            <a:bodyPr wrap="none" rtlCol="0">
              <a:spAutoFit/>
            </a:bodyPr>
            <a:lstStyle>
              <a:defPPr>
                <a:defRPr lang="zh-CN"/>
              </a:defPPr>
              <a:lvl1pPr algn="ctr">
                <a:defRPr>
                  <a:solidFill>
                    <a:schemeClr val="lt1"/>
                  </a:solidFill>
                  <a:effectLst>
                    <a:outerShdw blurRad="38100" dist="38100" dir="2700000" algn="tl">
                      <a:srgbClr val="000000">
                        <a:alpha val="43137"/>
                      </a:srgbClr>
                    </a:outerShdw>
                  </a:effectLst>
                  <a:latin typeface="Impact" panose="020B0806030902050204" pitchFamily="34" charset="0"/>
                </a:defRPr>
              </a:lvl1pPr>
            </a:lstStyle>
            <a:p>
              <a:r>
                <a:rPr lang="en-US" altLang="zh-CN" dirty="0">
                  <a:latin typeface="+mn-lt"/>
                  <a:cs typeface="+mn-ea"/>
                  <a:sym typeface="+mn-lt"/>
                </a:rPr>
                <a:t>02</a:t>
              </a:r>
              <a:endParaRPr lang="zh-CN" altLang="en-US" dirty="0">
                <a:latin typeface="+mn-lt"/>
                <a:cs typeface="+mn-ea"/>
                <a:sym typeface="+mn-lt"/>
              </a:endParaRPr>
            </a:p>
          </p:txBody>
        </p:sp>
      </p:grpSp>
      <p:grpSp>
        <p:nvGrpSpPr>
          <p:cNvPr id="6" name="组合 5"/>
          <p:cNvGrpSpPr/>
          <p:nvPr/>
        </p:nvGrpSpPr>
        <p:grpSpPr>
          <a:xfrm>
            <a:off x="1174521" y="5413787"/>
            <a:ext cx="527710" cy="394211"/>
            <a:chOff x="978337" y="4943802"/>
            <a:chExt cx="527710" cy="394211"/>
          </a:xfrm>
        </p:grpSpPr>
        <p:sp>
          <p:nvSpPr>
            <p:cNvPr id="69" name="圆角矩形 24"/>
            <p:cNvSpPr/>
            <p:nvPr/>
          </p:nvSpPr>
          <p:spPr>
            <a:xfrm>
              <a:off x="998554" y="4943802"/>
              <a:ext cx="443688" cy="389594"/>
            </a:xfrm>
            <a:custGeom>
              <a:avLst/>
              <a:gdLst/>
              <a:ahLst/>
              <a:cxnLst/>
              <a:rect l="l" t="t" r="r" b="b"/>
              <a:pathLst>
                <a:path w="515504" h="452654">
                  <a:moveTo>
                    <a:pt x="226327" y="0"/>
                  </a:moveTo>
                  <a:lnTo>
                    <a:pt x="515504" y="0"/>
                  </a:lnTo>
                  <a:lnTo>
                    <a:pt x="515504" y="452654"/>
                  </a:lnTo>
                  <a:lnTo>
                    <a:pt x="226327" y="452654"/>
                  </a:lnTo>
                  <a:cubicBezTo>
                    <a:pt x="101330" y="452654"/>
                    <a:pt x="0" y="351324"/>
                    <a:pt x="0" y="226327"/>
                  </a:cubicBezTo>
                  <a:cubicBezTo>
                    <a:pt x="0" y="101330"/>
                    <a:pt x="101330" y="0"/>
                    <a:pt x="226327" y="0"/>
                  </a:cubicBezTo>
                  <a:close/>
                </a:path>
              </a:pathLst>
            </a:custGeom>
            <a:solidFill>
              <a:srgbClr val="FF4F4F"/>
            </a:solidFill>
            <a:ln w="6350" cap="flat">
              <a:solidFill>
                <a:schemeClr val="bg1"/>
              </a:solidFill>
              <a:prstDash val="solid"/>
              <a:miter lim="800000"/>
            </a:ln>
            <a:effectLst>
              <a:outerShdw blurRad="50800" dist="38100" dir="8100000" algn="tr"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dirty="0">
                <a:solidFill>
                  <a:prstClr val="black"/>
                </a:solidFill>
                <a:cs typeface="+mn-ea"/>
                <a:sym typeface="+mn-lt"/>
              </a:endParaRPr>
            </a:p>
          </p:txBody>
        </p:sp>
        <p:sp>
          <p:nvSpPr>
            <p:cNvPr id="70" name="TextBox 18"/>
            <p:cNvSpPr txBox="1"/>
            <p:nvPr/>
          </p:nvSpPr>
          <p:spPr>
            <a:xfrm>
              <a:off x="978337" y="4968681"/>
              <a:ext cx="527710" cy="369332"/>
            </a:xfrm>
            <a:prstGeom prst="rect">
              <a:avLst/>
            </a:prstGeom>
            <a:noFill/>
            <a:effectLst/>
          </p:spPr>
          <p:txBody>
            <a:bodyPr wrap="none" rtlCol="0">
              <a:spAutoFit/>
            </a:bodyPr>
            <a:lstStyle/>
            <a:p>
              <a:pPr algn="ctr"/>
              <a:r>
                <a:rPr lang="en-US" altLang="zh-CN" dirty="0">
                  <a:solidFill>
                    <a:schemeClr val="lt1"/>
                  </a:solidFill>
                  <a:effectLst>
                    <a:outerShdw blurRad="38100" dist="38100" dir="2700000" algn="tl">
                      <a:srgbClr val="000000">
                        <a:alpha val="43137"/>
                      </a:srgbClr>
                    </a:outerShdw>
                  </a:effectLst>
                  <a:cs typeface="+mn-ea"/>
                  <a:sym typeface="+mn-lt"/>
                </a:rPr>
                <a:t>03</a:t>
              </a:r>
              <a:endParaRPr lang="zh-CN" altLang="en-US" dirty="0">
                <a:solidFill>
                  <a:schemeClr val="lt1"/>
                </a:solidFill>
                <a:effectLst>
                  <a:outerShdw blurRad="38100" dist="38100" dir="2700000" algn="tl">
                    <a:srgbClr val="000000">
                      <a:alpha val="43137"/>
                    </a:srgbClr>
                  </a:outerShdw>
                </a:effectLst>
                <a:cs typeface="+mn-ea"/>
                <a:sym typeface="+mn-lt"/>
              </a:endParaRPr>
            </a:p>
          </p:txBody>
        </p:sp>
      </p:grpSp>
      <p:sp>
        <p:nvSpPr>
          <p:cNvPr id="71" name="TextBox 19"/>
          <p:cNvSpPr txBox="1"/>
          <p:nvPr/>
        </p:nvSpPr>
        <p:spPr>
          <a:xfrm>
            <a:off x="1734424" y="3377828"/>
            <a:ext cx="4076706" cy="1372683"/>
          </a:xfrm>
          <a:prstGeom prst="rect">
            <a:avLst/>
          </a:prstGeom>
          <a:noFill/>
        </p:spPr>
        <p:txBody>
          <a:bodyPr wrap="square" rtlCol="0">
            <a:spAutoFit/>
          </a:bodyPr>
          <a:lstStyle/>
          <a:p>
            <a:pPr>
              <a:lnSpc>
                <a:spcPct val="130000"/>
              </a:lnSpc>
            </a:pPr>
            <a:r>
              <a:rPr lang="zh-CN" altLang="en-US" sz="1600" b="1" dirty="0">
                <a:solidFill>
                  <a:srgbClr val="FF4F4F"/>
                </a:solidFill>
                <a:cs typeface="+mn-ea"/>
                <a:sym typeface="+mn-lt"/>
              </a:rPr>
              <a:t>甲型流感：</a:t>
            </a:r>
            <a:r>
              <a:rPr lang="zh-CN" altLang="en-US" sz="1600" dirty="0">
                <a:solidFill>
                  <a:schemeClr val="tx1">
                    <a:lumMod val="65000"/>
                    <a:lumOff val="35000"/>
                  </a:schemeClr>
                </a:solidFill>
                <a:cs typeface="+mn-ea"/>
                <a:sym typeface="+mn-lt"/>
              </a:rPr>
              <a:t>常引起爆发流行，甚至是世界大流行，约</a:t>
            </a:r>
            <a:r>
              <a:rPr lang="en-US" altLang="zh-CN" sz="1600" dirty="0">
                <a:solidFill>
                  <a:schemeClr val="tx1">
                    <a:lumMod val="65000"/>
                    <a:lumOff val="35000"/>
                  </a:schemeClr>
                </a:solidFill>
                <a:cs typeface="+mn-ea"/>
                <a:sym typeface="+mn-lt"/>
              </a:rPr>
              <a:t>2~3</a:t>
            </a:r>
            <a:r>
              <a:rPr lang="zh-CN" altLang="en-US" sz="1600" dirty="0">
                <a:solidFill>
                  <a:schemeClr val="tx1">
                    <a:lumMod val="65000"/>
                    <a:lumOff val="35000"/>
                  </a:schemeClr>
                </a:solidFill>
                <a:cs typeface="+mn-ea"/>
                <a:sym typeface="+mn-lt"/>
              </a:rPr>
              <a:t>年发生小流行</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次，根据世界上已发生的几次大流行情况分析，一般</a:t>
            </a:r>
            <a:r>
              <a:rPr lang="en-US" altLang="zh-CN" sz="1600" dirty="0">
                <a:solidFill>
                  <a:schemeClr val="tx1">
                    <a:lumMod val="65000"/>
                    <a:lumOff val="35000"/>
                  </a:schemeClr>
                </a:solidFill>
                <a:cs typeface="+mn-ea"/>
                <a:sym typeface="+mn-lt"/>
              </a:rPr>
              <a:t>10~50</a:t>
            </a:r>
            <a:r>
              <a:rPr lang="zh-CN" altLang="en-US" sz="1600" dirty="0">
                <a:solidFill>
                  <a:schemeClr val="tx1">
                    <a:lumMod val="65000"/>
                    <a:lumOff val="35000"/>
                  </a:schemeClr>
                </a:solidFill>
                <a:cs typeface="+mn-ea"/>
                <a:sym typeface="+mn-lt"/>
              </a:rPr>
              <a:t>年发生一次大流行。 </a:t>
            </a:r>
          </a:p>
        </p:txBody>
      </p:sp>
      <p:sp>
        <p:nvSpPr>
          <p:cNvPr id="72" name="TextBox 20"/>
          <p:cNvSpPr txBox="1"/>
          <p:nvPr/>
        </p:nvSpPr>
        <p:spPr>
          <a:xfrm>
            <a:off x="1734424" y="4841722"/>
            <a:ext cx="4076706" cy="712952"/>
          </a:xfrm>
          <a:prstGeom prst="rect">
            <a:avLst/>
          </a:prstGeom>
          <a:noFill/>
        </p:spPr>
        <p:txBody>
          <a:bodyPr wrap="square" rtlCol="0">
            <a:spAutoFit/>
          </a:bodyPr>
          <a:lstStyle/>
          <a:p>
            <a:pPr>
              <a:lnSpc>
                <a:spcPct val="130000"/>
              </a:lnSpc>
            </a:pPr>
            <a:r>
              <a:rPr lang="zh-CN" altLang="en-US" sz="1600" b="1" dirty="0">
                <a:solidFill>
                  <a:srgbClr val="08AAFD"/>
                </a:solidFill>
                <a:cs typeface="+mn-ea"/>
                <a:sym typeface="+mn-lt"/>
              </a:rPr>
              <a:t>乙型流感 </a:t>
            </a:r>
            <a:r>
              <a:rPr lang="en-US" altLang="zh-CN" sz="1600" b="1" dirty="0">
                <a:solidFill>
                  <a:srgbClr val="08AAFD"/>
                </a:solidFill>
                <a:cs typeface="+mn-ea"/>
                <a:sym typeface="+mn-lt"/>
              </a:rPr>
              <a:t>: </a:t>
            </a:r>
            <a:r>
              <a:rPr lang="zh-CN" altLang="en-US" sz="1600" dirty="0">
                <a:solidFill>
                  <a:schemeClr val="tx1">
                    <a:lumMod val="65000"/>
                    <a:lumOff val="35000"/>
                  </a:schemeClr>
                </a:solidFill>
                <a:cs typeface="+mn-ea"/>
                <a:sym typeface="+mn-lt"/>
              </a:rPr>
              <a:t>局部流行，相隔</a:t>
            </a:r>
            <a:r>
              <a:rPr lang="en-US" altLang="zh-CN" sz="1600" dirty="0">
                <a:solidFill>
                  <a:schemeClr val="tx1">
                    <a:lumMod val="65000"/>
                    <a:lumOff val="35000"/>
                  </a:schemeClr>
                </a:solidFill>
                <a:cs typeface="+mn-ea"/>
                <a:sym typeface="+mn-lt"/>
              </a:rPr>
              <a:t>5~6</a:t>
            </a:r>
            <a:r>
              <a:rPr lang="zh-CN" altLang="en-US" sz="1600" dirty="0">
                <a:solidFill>
                  <a:schemeClr val="tx1">
                    <a:lumMod val="65000"/>
                    <a:lumOff val="35000"/>
                  </a:schemeClr>
                </a:solidFill>
                <a:cs typeface="+mn-ea"/>
                <a:sym typeface="+mn-lt"/>
              </a:rPr>
              <a:t>年发生一次；</a:t>
            </a:r>
          </a:p>
        </p:txBody>
      </p:sp>
      <p:sp>
        <p:nvSpPr>
          <p:cNvPr id="73" name="TextBox 21"/>
          <p:cNvSpPr txBox="1"/>
          <p:nvPr/>
        </p:nvSpPr>
        <p:spPr>
          <a:xfrm>
            <a:off x="1734424" y="5423918"/>
            <a:ext cx="3496236" cy="338554"/>
          </a:xfrm>
          <a:prstGeom prst="rect">
            <a:avLst/>
          </a:prstGeom>
          <a:noFill/>
        </p:spPr>
        <p:txBody>
          <a:bodyPr wrap="square" rtlCol="0">
            <a:spAutoFit/>
          </a:bodyPr>
          <a:lstStyle/>
          <a:p>
            <a:r>
              <a:rPr lang="zh-CN" altLang="en-US" sz="1600" b="1" dirty="0">
                <a:solidFill>
                  <a:srgbClr val="FF4F4F"/>
                </a:solidFill>
                <a:cs typeface="+mn-ea"/>
                <a:sym typeface="+mn-lt"/>
              </a:rPr>
              <a:t>丙型流感 </a:t>
            </a:r>
            <a:r>
              <a:rPr lang="en-US" altLang="zh-CN" sz="1600" b="1" dirty="0">
                <a:solidFill>
                  <a:srgbClr val="FF4F4F"/>
                </a:solidFill>
                <a:cs typeface="+mn-ea"/>
                <a:sym typeface="+mn-lt"/>
              </a:rPr>
              <a:t>: </a:t>
            </a:r>
            <a:r>
              <a:rPr lang="zh-CN" altLang="en-US" sz="1600" dirty="0">
                <a:solidFill>
                  <a:schemeClr val="tx1">
                    <a:lumMod val="65000"/>
                    <a:lumOff val="35000"/>
                  </a:schemeClr>
                </a:solidFill>
                <a:cs typeface="+mn-ea"/>
                <a:sym typeface="+mn-lt"/>
              </a:rPr>
              <a:t>已散发为主。</a:t>
            </a:r>
          </a:p>
        </p:txBody>
      </p:sp>
      <p:sp>
        <p:nvSpPr>
          <p:cNvPr id="74" name="燕尾形 73"/>
          <p:cNvSpPr/>
          <p:nvPr/>
        </p:nvSpPr>
        <p:spPr>
          <a:xfrm>
            <a:off x="6648732" y="4872744"/>
            <a:ext cx="2160649" cy="449943"/>
          </a:xfrm>
          <a:prstGeom prst="chevron">
            <a:avLst>
              <a:gd name="adj" fmla="val 20968"/>
            </a:avLst>
          </a:prstGeom>
          <a:solidFill>
            <a:srgbClr val="FF4F4F"/>
          </a:solidFill>
          <a:ln w="6350" cap="flat">
            <a:solidFill>
              <a:schemeClr val="bg1"/>
            </a:solidFill>
            <a:prstDash val="solid"/>
            <a:miter lim="800000"/>
          </a:ln>
          <a:effectLst>
            <a:outerShdw blurRad="50800" dist="38100" dir="8100000" algn="tr" rotWithShape="0">
              <a:prstClr val="black">
                <a:alpha val="40000"/>
              </a:prstClr>
            </a:outerShdw>
          </a:effectLst>
        </p:spPr>
        <p:txBody>
          <a:bodyPr vert="horz" wrap="square" lIns="121920" tIns="60960" rIns="121920" bIns="60960" numCol="1" anchor="ctr" anchorCtr="0" compatLnSpc="1"/>
          <a:lstStyle/>
          <a:p>
            <a:pPr algn="ctr" defTabSz="1219200" fontAlgn="base">
              <a:spcBef>
                <a:spcPct val="0"/>
              </a:spcBef>
              <a:spcAft>
                <a:spcPct val="0"/>
              </a:spcAft>
            </a:pPr>
            <a:endParaRPr lang="zh-CN" altLang="en-US" sz="2400">
              <a:solidFill>
                <a:prstClr val="black"/>
              </a:solidFill>
              <a:cs typeface="+mn-ea"/>
              <a:sym typeface="+mn-lt"/>
            </a:endParaRPr>
          </a:p>
        </p:txBody>
      </p:sp>
      <p:sp>
        <p:nvSpPr>
          <p:cNvPr id="75" name="TextBox 8"/>
          <p:cNvSpPr txBox="1"/>
          <p:nvPr/>
        </p:nvSpPr>
        <p:spPr>
          <a:xfrm>
            <a:off x="6558956" y="5363275"/>
            <a:ext cx="4995281" cy="712952"/>
          </a:xfrm>
          <a:prstGeom prst="rect">
            <a:avLst/>
          </a:prstGeom>
          <a:noFill/>
        </p:spPr>
        <p:txBody>
          <a:bodyPr wrap="square" rtlCol="0">
            <a:spAutoFit/>
          </a:bodyPr>
          <a:lstStyle/>
          <a:p>
            <a:pPr>
              <a:lnSpc>
                <a:spcPct val="130000"/>
              </a:lnSpc>
            </a:pPr>
            <a:r>
              <a:rPr lang="zh-CN" altLang="en-US" sz="1600" b="1" dirty="0">
                <a:solidFill>
                  <a:srgbClr val="08AAFD"/>
                </a:solidFill>
                <a:cs typeface="+mn-ea"/>
                <a:sym typeface="+mn-lt"/>
              </a:rPr>
              <a:t>四季均可发生，以秋冬季为主。</a:t>
            </a:r>
            <a:r>
              <a:rPr lang="zh-CN" altLang="en-US" sz="1600" dirty="0">
                <a:solidFill>
                  <a:schemeClr val="tx1">
                    <a:lumMod val="65000"/>
                    <a:lumOff val="35000"/>
                  </a:schemeClr>
                </a:solidFill>
                <a:cs typeface="+mn-ea"/>
                <a:sym typeface="+mn-lt"/>
              </a:rPr>
              <a:t>南方在夏秋季也可见到流感流行。</a:t>
            </a:r>
          </a:p>
        </p:txBody>
      </p:sp>
      <p:sp>
        <p:nvSpPr>
          <p:cNvPr id="76" name="TextBox 9"/>
          <p:cNvSpPr txBox="1"/>
          <p:nvPr/>
        </p:nvSpPr>
        <p:spPr>
          <a:xfrm>
            <a:off x="7175058" y="4913049"/>
            <a:ext cx="1107996" cy="369332"/>
          </a:xfrm>
          <a:prstGeom prst="rect">
            <a:avLst/>
          </a:prstGeom>
          <a:noFill/>
        </p:spPr>
        <p:txBody>
          <a:bodyPr wrap="none" rtlCol="0">
            <a:spAutoFit/>
          </a:bodyPr>
          <a:lstStyle/>
          <a:p>
            <a:r>
              <a:rPr lang="zh-CN" altLang="en-US" b="1" dirty="0">
                <a:solidFill>
                  <a:schemeClr val="bg1"/>
                </a:solidFill>
                <a:cs typeface="+mn-ea"/>
                <a:sym typeface="+mn-lt"/>
              </a:rPr>
              <a:t>流行季节</a:t>
            </a:r>
          </a:p>
        </p:txBody>
      </p:sp>
    </p:spTree>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Effect transition="in" filter="fade">
                                      <p:cBhvr>
                                        <p:cTn id="13" dur="500"/>
                                        <p:tgtEl>
                                          <p:spTgt spid="57"/>
                                        </p:tgtEl>
                                      </p:cBhvr>
                                    </p:animEffect>
                                  </p:childTnLst>
                                </p:cTn>
                              </p:par>
                            </p:childTnLst>
                          </p:cTn>
                        </p:par>
                        <p:par>
                          <p:cTn id="14" fill="hold">
                            <p:stCondLst>
                              <p:cond delay="1149"/>
                            </p:stCondLst>
                            <p:childTnLst>
                              <p:par>
                                <p:cTn id="15" presetID="42" presetClass="entr" presetSubtype="0"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750"/>
                                        <p:tgtEl>
                                          <p:spTgt spid="43"/>
                                        </p:tgtEl>
                                      </p:cBhvr>
                                    </p:animEffect>
                                    <p:anim calcmode="lin" valueType="num">
                                      <p:cBhvr>
                                        <p:cTn id="18" dur="750" fill="hold"/>
                                        <p:tgtEl>
                                          <p:spTgt spid="43"/>
                                        </p:tgtEl>
                                        <p:attrNameLst>
                                          <p:attrName>ppt_x</p:attrName>
                                        </p:attrNameLst>
                                      </p:cBhvr>
                                      <p:tavLst>
                                        <p:tav tm="0">
                                          <p:val>
                                            <p:strVal val="#ppt_x"/>
                                          </p:val>
                                        </p:tav>
                                        <p:tav tm="100000">
                                          <p:val>
                                            <p:strVal val="#ppt_x"/>
                                          </p:val>
                                        </p:tav>
                                      </p:tavLst>
                                    </p:anim>
                                    <p:anim calcmode="lin" valueType="num">
                                      <p:cBhvr>
                                        <p:cTn id="19" dur="75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2149"/>
                            </p:stCondLst>
                            <p:childTnLst>
                              <p:par>
                                <p:cTn id="21" presetID="22" presetClass="entr" presetSubtype="2"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childTnLst>
                          </p:cTn>
                        </p:par>
                        <p:par>
                          <p:cTn id="24" fill="hold">
                            <p:stCondLst>
                              <p:cond delay="2649"/>
                            </p:stCondLst>
                            <p:childTnLst>
                              <p:par>
                                <p:cTn id="25" presetID="22" presetClass="entr" presetSubtype="8"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left)">
                                      <p:cBhvr>
                                        <p:cTn id="27" dur="500"/>
                                        <p:tgtEl>
                                          <p:spTgt spid="71"/>
                                        </p:tgtEl>
                                      </p:cBhvr>
                                    </p:animEffect>
                                  </p:childTnLst>
                                </p:cTn>
                              </p:par>
                            </p:childTnLst>
                          </p:cTn>
                        </p:par>
                        <p:par>
                          <p:cTn id="28" fill="hold">
                            <p:stCondLst>
                              <p:cond delay="3149"/>
                            </p:stCondLst>
                            <p:childTnLst>
                              <p:par>
                                <p:cTn id="29" presetID="22" presetClass="entr" presetSubtype="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3649"/>
                            </p:stCondLst>
                            <p:childTnLst>
                              <p:par>
                                <p:cTn id="33" presetID="22" presetClass="entr" presetSubtype="8" fill="hold" grpId="0" nodeType="after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wipe(left)">
                                      <p:cBhvr>
                                        <p:cTn id="35" dur="500"/>
                                        <p:tgtEl>
                                          <p:spTgt spid="72"/>
                                        </p:tgtEl>
                                      </p:cBhvr>
                                    </p:animEffect>
                                  </p:childTnLst>
                                </p:cTn>
                              </p:par>
                            </p:childTnLst>
                          </p:cTn>
                        </p:par>
                        <p:par>
                          <p:cTn id="36" fill="hold">
                            <p:stCondLst>
                              <p:cond delay="4149"/>
                            </p:stCondLst>
                            <p:childTnLst>
                              <p:par>
                                <p:cTn id="37" presetID="22" presetClass="entr" presetSubtype="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right)">
                                      <p:cBhvr>
                                        <p:cTn id="39" dur="500"/>
                                        <p:tgtEl>
                                          <p:spTgt spid="6"/>
                                        </p:tgtEl>
                                      </p:cBhvr>
                                    </p:animEffect>
                                  </p:childTnLst>
                                </p:cTn>
                              </p:par>
                            </p:childTnLst>
                          </p:cTn>
                        </p:par>
                        <p:par>
                          <p:cTn id="40" fill="hold">
                            <p:stCondLst>
                              <p:cond delay="4649"/>
                            </p:stCondLst>
                            <p:childTnLst>
                              <p:par>
                                <p:cTn id="41" presetID="22" presetClass="entr" presetSubtype="8"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wipe(left)">
                                      <p:cBhvr>
                                        <p:cTn id="43" dur="500"/>
                                        <p:tgtEl>
                                          <p:spTgt spid="73"/>
                                        </p:tgtEl>
                                      </p:cBhvr>
                                    </p:animEffect>
                                  </p:childTnLst>
                                </p:cTn>
                              </p:par>
                            </p:childTnLst>
                          </p:cTn>
                        </p:par>
                        <p:par>
                          <p:cTn id="44" fill="hold">
                            <p:stCondLst>
                              <p:cond delay="5149"/>
                            </p:stCondLst>
                            <p:childTnLst>
                              <p:par>
                                <p:cTn id="45" presetID="52" presetClass="entr" presetSubtype="0" fill="hold" nodeType="afterEffect">
                                  <p:stCondLst>
                                    <p:cond delay="0"/>
                                  </p:stCondLst>
                                  <p:childTnLst>
                                    <p:set>
                                      <p:cBhvr>
                                        <p:cTn id="46" dur="1" fill="hold">
                                          <p:stCondLst>
                                            <p:cond delay="0"/>
                                          </p:stCondLst>
                                        </p:cTn>
                                        <p:tgtEl>
                                          <p:spTgt spid="77"/>
                                        </p:tgtEl>
                                        <p:attrNameLst>
                                          <p:attrName>style.visibility</p:attrName>
                                        </p:attrNameLst>
                                      </p:cBhvr>
                                      <p:to>
                                        <p:strVal val="visible"/>
                                      </p:to>
                                    </p:set>
                                    <p:animScale>
                                      <p:cBhvr>
                                        <p:cTn id="47" dur="75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750" decel="50000" fill="hold">
                                          <p:stCondLst>
                                            <p:cond delay="0"/>
                                          </p:stCondLst>
                                        </p:cTn>
                                        <p:tgtEl>
                                          <p:spTgt spid="77"/>
                                        </p:tgtEl>
                                        <p:attrNameLst>
                                          <p:attrName>ppt_x</p:attrName>
                                          <p:attrName>ppt_y</p:attrName>
                                        </p:attrNameLst>
                                      </p:cBhvr>
                                    </p:animMotion>
                                    <p:animEffect transition="in" filter="fade">
                                      <p:cBhvr>
                                        <p:cTn id="49" dur="750"/>
                                        <p:tgtEl>
                                          <p:spTgt spid="77"/>
                                        </p:tgtEl>
                                      </p:cBhvr>
                                    </p:animEffect>
                                  </p:childTnLst>
                                </p:cTn>
                              </p:par>
                            </p:childTnLst>
                          </p:cTn>
                        </p:par>
                        <p:par>
                          <p:cTn id="50" fill="hold">
                            <p:stCondLst>
                              <p:cond delay="6149"/>
                            </p:stCondLst>
                            <p:childTnLst>
                              <p:par>
                                <p:cTn id="51" presetID="16" presetClass="entr" presetSubtype="26" fill="hold" grpId="0"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barn(inHorizontal)">
                                      <p:cBhvr>
                                        <p:cTn id="53" dur="500"/>
                                        <p:tgtEl>
                                          <p:spTgt spid="74"/>
                                        </p:tgtEl>
                                      </p:cBhvr>
                                    </p:animEffect>
                                  </p:childTnLst>
                                </p:cTn>
                              </p:par>
                            </p:childTnLst>
                          </p:cTn>
                        </p:par>
                        <p:par>
                          <p:cTn id="54" fill="hold">
                            <p:stCondLst>
                              <p:cond delay="6649"/>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76"/>
                                        </p:tgtEl>
                                        <p:attrNameLst>
                                          <p:attrName>style.visibility</p:attrName>
                                        </p:attrNameLst>
                                      </p:cBhvr>
                                      <p:to>
                                        <p:strVal val="visible"/>
                                      </p:to>
                                    </p:set>
                                    <p:anim calcmode="lin" valueType="num">
                                      <p:cBhvr>
                                        <p:cTn id="57" dur="500" fill="hold"/>
                                        <p:tgtEl>
                                          <p:spTgt spid="76"/>
                                        </p:tgtEl>
                                        <p:attrNameLst>
                                          <p:attrName>ppt_w</p:attrName>
                                        </p:attrNameLst>
                                      </p:cBhvr>
                                      <p:tavLst>
                                        <p:tav tm="0">
                                          <p:val>
                                            <p:fltVal val="0"/>
                                          </p:val>
                                        </p:tav>
                                        <p:tav tm="100000">
                                          <p:val>
                                            <p:strVal val="#ppt_w"/>
                                          </p:val>
                                        </p:tav>
                                      </p:tavLst>
                                    </p:anim>
                                    <p:anim calcmode="lin" valueType="num">
                                      <p:cBhvr>
                                        <p:cTn id="58" dur="500" fill="hold"/>
                                        <p:tgtEl>
                                          <p:spTgt spid="76"/>
                                        </p:tgtEl>
                                        <p:attrNameLst>
                                          <p:attrName>ppt_h</p:attrName>
                                        </p:attrNameLst>
                                      </p:cBhvr>
                                      <p:tavLst>
                                        <p:tav tm="0">
                                          <p:val>
                                            <p:fltVal val="0"/>
                                          </p:val>
                                        </p:tav>
                                        <p:tav tm="100000">
                                          <p:val>
                                            <p:strVal val="#ppt_h"/>
                                          </p:val>
                                        </p:tav>
                                      </p:tavLst>
                                    </p:anim>
                                    <p:animEffect transition="in" filter="fade">
                                      <p:cBhvr>
                                        <p:cTn id="59" dur="500"/>
                                        <p:tgtEl>
                                          <p:spTgt spid="76"/>
                                        </p:tgtEl>
                                      </p:cBhvr>
                                    </p:animEffect>
                                  </p:childTnLst>
                                </p:cTn>
                              </p:par>
                            </p:childTnLst>
                          </p:cTn>
                        </p:par>
                        <p:par>
                          <p:cTn id="60" fill="hold">
                            <p:stCondLst>
                              <p:cond delay="6800"/>
                            </p:stCondLst>
                            <p:childTnLst>
                              <p:par>
                                <p:cTn id="61" presetID="42" presetClass="entr" presetSubtype="0" fill="hold" grpId="0" nodeType="afterEffect">
                                  <p:stCondLst>
                                    <p:cond delay="0"/>
                                  </p:stCondLst>
                                  <p:childTnLst>
                                    <p:set>
                                      <p:cBhvr>
                                        <p:cTn id="62" dur="1" fill="hold">
                                          <p:stCondLst>
                                            <p:cond delay="0"/>
                                          </p:stCondLst>
                                        </p:cTn>
                                        <p:tgtEl>
                                          <p:spTgt spid="75"/>
                                        </p:tgtEl>
                                        <p:attrNameLst>
                                          <p:attrName>style.visibility</p:attrName>
                                        </p:attrNameLst>
                                      </p:cBhvr>
                                      <p:to>
                                        <p:strVal val="visible"/>
                                      </p:to>
                                    </p:set>
                                    <p:animEffect transition="in" filter="fade">
                                      <p:cBhvr>
                                        <p:cTn id="63" dur="750"/>
                                        <p:tgtEl>
                                          <p:spTgt spid="75"/>
                                        </p:tgtEl>
                                      </p:cBhvr>
                                    </p:animEffect>
                                    <p:anim calcmode="lin" valueType="num">
                                      <p:cBhvr>
                                        <p:cTn id="64" dur="750" fill="hold"/>
                                        <p:tgtEl>
                                          <p:spTgt spid="75"/>
                                        </p:tgtEl>
                                        <p:attrNameLst>
                                          <p:attrName>ppt_x</p:attrName>
                                        </p:attrNameLst>
                                      </p:cBhvr>
                                      <p:tavLst>
                                        <p:tav tm="0">
                                          <p:val>
                                            <p:strVal val="#ppt_x"/>
                                          </p:val>
                                        </p:tav>
                                        <p:tav tm="100000">
                                          <p:val>
                                            <p:strVal val="#ppt_x"/>
                                          </p:val>
                                        </p:tav>
                                      </p:tavLst>
                                    </p:anim>
                                    <p:anim calcmode="lin" valueType="num">
                                      <p:cBhvr>
                                        <p:cTn id="65"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p:bldP spid="57" grpId="0"/>
      <p:bldP spid="71" grpId="0"/>
      <p:bldP spid="72" grpId="0"/>
      <p:bldP spid="73" grpId="0"/>
      <p:bldP spid="74" grpId="0" animBg="1"/>
      <p:bldP spid="75" grpId="0"/>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2">
            <a:extLst>
              <a:ext uri="{28A0092B-C50C-407E-A947-70E740481C1C}">
                <a14:useLocalDpi xmlns:a14="http://schemas.microsoft.com/office/drawing/2010/main" val="0"/>
              </a:ext>
            </a:extLst>
          </a:blip>
          <a:srcRect/>
          <a:stretch/>
        </p:blipFill>
        <p:spPr>
          <a:xfrm>
            <a:off x="4497298" y="612960"/>
            <a:ext cx="2855680" cy="4975052"/>
          </a:xfrm>
          <a:prstGeom prst="rect">
            <a:avLst/>
          </a:prstGeom>
        </p:spPr>
      </p:pic>
      <p:grpSp>
        <p:nvGrpSpPr>
          <p:cNvPr id="13" name="组合 12"/>
          <p:cNvGrpSpPr/>
          <p:nvPr/>
        </p:nvGrpSpPr>
        <p:grpSpPr>
          <a:xfrm>
            <a:off x="10067481" y="217439"/>
            <a:ext cx="1723918" cy="447696"/>
            <a:chOff x="754510" y="368828"/>
            <a:chExt cx="2298556" cy="596927"/>
          </a:xfrm>
        </p:grpSpPr>
        <p:grpSp>
          <p:nvGrpSpPr>
            <p:cNvPr id="14" name="组合 13"/>
            <p:cNvGrpSpPr/>
            <p:nvPr/>
          </p:nvGrpSpPr>
          <p:grpSpPr>
            <a:xfrm>
              <a:off x="754510" y="435735"/>
              <a:ext cx="438751" cy="439178"/>
              <a:chOff x="1160948" y="675276"/>
              <a:chExt cx="371992" cy="372354"/>
            </a:xfrm>
          </p:grpSpPr>
          <p:sp>
            <p:nvSpPr>
              <p:cNvPr id="18" name="椭圆"/>
              <p:cNvSpPr>
                <a:spLocks noChangeArrowheads="1"/>
              </p:cNvSpPr>
              <p:nvPr/>
            </p:nvSpPr>
            <p:spPr bwMode="auto">
              <a:xfrm>
                <a:off x="1160948" y="675276"/>
                <a:ext cx="371992" cy="372354"/>
              </a:xfrm>
              <a:prstGeom prst="ellipse">
                <a:avLst/>
              </a:prstGeom>
              <a:solidFill>
                <a:srgbClr val="39A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9" name="十字形 18"/>
              <p:cNvSpPr/>
              <p:nvPr/>
            </p:nvSpPr>
            <p:spPr>
              <a:xfrm>
                <a:off x="1225346" y="739855"/>
                <a:ext cx="243197" cy="243196"/>
              </a:xfrm>
              <a:prstGeom prst="plus">
                <a:avLst>
                  <a:gd name="adj" fmla="val 33431"/>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grpSp>
          <p:nvGrpSpPr>
            <p:cNvPr id="15" name="组合 14"/>
            <p:cNvGrpSpPr/>
            <p:nvPr/>
          </p:nvGrpSpPr>
          <p:grpSpPr>
            <a:xfrm>
              <a:off x="943311" y="368828"/>
              <a:ext cx="2109755" cy="596927"/>
              <a:chOff x="1232333" y="433811"/>
              <a:chExt cx="2109755" cy="596927"/>
            </a:xfrm>
          </p:grpSpPr>
          <p:sp>
            <p:nvSpPr>
              <p:cNvPr id="16" name="矩形 15"/>
              <p:cNvSpPr/>
              <p:nvPr/>
            </p:nvSpPr>
            <p:spPr>
              <a:xfrm>
                <a:off x="1232333" y="433811"/>
                <a:ext cx="2109755" cy="443026"/>
              </a:xfrm>
              <a:prstGeom prst="rect">
                <a:avLst/>
              </a:prstGeom>
            </p:spPr>
            <p:txBody>
              <a:bodyPr wrap="square" lIns="68580" tIns="34290" rIns="68580" bIns="34290" anchor="ctr" anchorCtr="1">
                <a:spAutoFit/>
              </a:bodyPr>
              <a:lstStyle/>
              <a:p>
                <a:pPr algn="ctr">
                  <a:lnSpc>
                    <a:spcPct val="130000"/>
                  </a:lnSpc>
                </a:pPr>
                <a:r>
                  <a:rPr lang="en-US" altLang="zh-CN" sz="1400" dirty="0">
                    <a:solidFill>
                      <a:srgbClr val="0A5688"/>
                    </a:solidFill>
                    <a:cs typeface="+mn-ea"/>
                    <a:sym typeface="+mn-lt"/>
                  </a:rPr>
                  <a:t>YOUR LOGO</a:t>
                </a:r>
              </a:p>
            </p:txBody>
          </p:sp>
          <p:sp>
            <p:nvSpPr>
              <p:cNvPr id="17" name="矩形 16"/>
              <p:cNvSpPr/>
              <p:nvPr/>
            </p:nvSpPr>
            <p:spPr>
              <a:xfrm>
                <a:off x="1419237" y="722963"/>
                <a:ext cx="1735945" cy="307775"/>
              </a:xfrm>
              <a:prstGeom prst="rect">
                <a:avLst/>
              </a:prstGeom>
            </p:spPr>
            <p:txBody>
              <a:bodyPr wrap="none">
                <a:spAutoFit/>
              </a:bodyPr>
              <a:lstStyle/>
              <a:p>
                <a:pPr algn="ctr"/>
                <a:r>
                  <a:rPr lang="en-US" altLang="zh-CN" sz="900" dirty="0">
                    <a:cs typeface="+mn-ea"/>
                    <a:sym typeface="+mn-lt"/>
                  </a:rPr>
                  <a:t>Brand name story</a:t>
                </a:r>
              </a:p>
            </p:txBody>
          </p:sp>
        </p:grpSp>
      </p:grpSp>
      <p:sp>
        <p:nvSpPr>
          <p:cNvPr id="38" name="TextBox 24"/>
          <p:cNvSpPr txBox="1"/>
          <p:nvPr/>
        </p:nvSpPr>
        <p:spPr>
          <a:xfrm>
            <a:off x="615696" y="2423141"/>
            <a:ext cx="3676628" cy="1692771"/>
          </a:xfrm>
          <a:prstGeom prst="rect">
            <a:avLst/>
          </a:prstGeom>
          <a:noFill/>
        </p:spPr>
        <p:txBody>
          <a:bodyPr wrap="square" rtlCol="0">
            <a:spAutoFit/>
          </a:bodyPr>
          <a:lstStyle/>
          <a:p>
            <a:pPr algn="r">
              <a:lnSpc>
                <a:spcPct val="130000"/>
              </a:lnSpc>
            </a:pPr>
            <a:r>
              <a:rPr lang="zh-CN" altLang="en-US" sz="1600" dirty="0">
                <a:solidFill>
                  <a:schemeClr val="tx1">
                    <a:lumMod val="65000"/>
                    <a:lumOff val="35000"/>
                  </a:schemeClr>
                </a:solidFill>
                <a:cs typeface="+mn-ea"/>
                <a:sym typeface="+mn-lt"/>
              </a:rPr>
              <a:t>流感病毒经呼吸道吸入后，侵犯纤毛柱状上皮细胞的特殊受体结合而进入细胞，并在此复制，引起上呼吸道症状，并在上皮细胞变性坏死后排除较多量的病毒，随呼吸道分泌物排出引起传播流行。</a:t>
            </a:r>
          </a:p>
        </p:txBody>
      </p:sp>
      <p:sp>
        <p:nvSpPr>
          <p:cNvPr id="39" name="矩形 38"/>
          <p:cNvSpPr/>
          <p:nvPr/>
        </p:nvSpPr>
        <p:spPr>
          <a:xfrm>
            <a:off x="3105857" y="1994338"/>
            <a:ext cx="1210588" cy="400110"/>
          </a:xfrm>
          <a:prstGeom prst="rect">
            <a:avLst/>
          </a:prstGeom>
        </p:spPr>
        <p:txBody>
          <a:bodyPr wrap="none">
            <a:spAutoFit/>
          </a:bodyPr>
          <a:lstStyle/>
          <a:p>
            <a:pPr algn="r"/>
            <a:r>
              <a:rPr lang="zh-CN" altLang="en-US" sz="2000" b="1" dirty="0">
                <a:solidFill>
                  <a:srgbClr val="08AAFD"/>
                </a:solidFill>
                <a:cs typeface="+mn-ea"/>
                <a:sym typeface="+mn-lt"/>
              </a:rPr>
              <a:t>发病机制</a:t>
            </a:r>
          </a:p>
        </p:txBody>
      </p:sp>
      <p:sp>
        <p:nvSpPr>
          <p:cNvPr id="40" name="TextBox 26"/>
          <p:cNvSpPr txBox="1"/>
          <p:nvPr/>
        </p:nvSpPr>
        <p:spPr>
          <a:xfrm>
            <a:off x="7857525" y="2423141"/>
            <a:ext cx="3721560" cy="1692771"/>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cs typeface="+mn-ea"/>
                <a:sym typeface="+mn-lt"/>
              </a:rPr>
              <a:t>流感病毒感染将导致肺充血，粘膜下层局部炎性反应，细胞间质水肿，周围巨噬细胞浸润，肺泡细胞出血、脱落，重者可见支气管粘膜坏死、肺水肿以及毛细血管血栓形成。</a:t>
            </a:r>
          </a:p>
        </p:txBody>
      </p:sp>
      <p:sp>
        <p:nvSpPr>
          <p:cNvPr id="41" name="矩形 40"/>
          <p:cNvSpPr/>
          <p:nvPr/>
        </p:nvSpPr>
        <p:spPr>
          <a:xfrm>
            <a:off x="7859810" y="1994338"/>
            <a:ext cx="1210588" cy="400110"/>
          </a:xfrm>
          <a:prstGeom prst="rect">
            <a:avLst/>
          </a:prstGeom>
        </p:spPr>
        <p:txBody>
          <a:bodyPr wrap="none">
            <a:spAutoFit/>
          </a:bodyPr>
          <a:lstStyle/>
          <a:p>
            <a:pPr algn="r"/>
            <a:r>
              <a:rPr lang="zh-CN" altLang="en-US" sz="2000" b="1" dirty="0">
                <a:solidFill>
                  <a:srgbClr val="0A5688"/>
                </a:solidFill>
                <a:cs typeface="+mn-ea"/>
                <a:sym typeface="+mn-lt"/>
              </a:rPr>
              <a:t>病理特征</a:t>
            </a:r>
          </a:p>
        </p:txBody>
      </p:sp>
      <p:grpSp>
        <p:nvGrpSpPr>
          <p:cNvPr id="5" name="组合 4"/>
          <p:cNvGrpSpPr/>
          <p:nvPr/>
        </p:nvGrpSpPr>
        <p:grpSpPr>
          <a:xfrm>
            <a:off x="2188786" y="4368967"/>
            <a:ext cx="656720" cy="656718"/>
            <a:chOff x="2188786" y="4368967"/>
            <a:chExt cx="656720" cy="656718"/>
          </a:xfrm>
        </p:grpSpPr>
        <p:sp>
          <p:nvSpPr>
            <p:cNvPr id="44" name="椭圆 43"/>
            <p:cNvSpPr/>
            <p:nvPr/>
          </p:nvSpPr>
          <p:spPr>
            <a:xfrm>
              <a:off x="2188786" y="4368967"/>
              <a:ext cx="656720" cy="656718"/>
            </a:xfrm>
            <a:prstGeom prst="ellipse">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1"/>
            <p:cNvSpPr/>
            <p:nvPr/>
          </p:nvSpPr>
          <p:spPr bwMode="auto">
            <a:xfrm>
              <a:off x="2346728" y="4541963"/>
              <a:ext cx="340834" cy="310723"/>
            </a:xfrm>
            <a:custGeom>
              <a:avLst/>
              <a:gdLst>
                <a:gd name="T0" fmla="*/ 493597 w 1939925"/>
                <a:gd name="T1" fmla="*/ 1733079 h 1768475"/>
                <a:gd name="T2" fmla="*/ 432444 w 1939925"/>
                <a:gd name="T3" fmla="*/ 1731256 h 1768475"/>
                <a:gd name="T4" fmla="*/ 382481 w 1939925"/>
                <a:gd name="T5" fmla="*/ 1692447 h 1768475"/>
                <a:gd name="T6" fmla="*/ 366347 w 1939925"/>
                <a:gd name="T7" fmla="*/ 1634364 h 1768475"/>
                <a:gd name="T8" fmla="*/ 388987 w 1939925"/>
                <a:gd name="T9" fmla="*/ 1577845 h 1768475"/>
                <a:gd name="T10" fmla="*/ 978135 w 1939925"/>
                <a:gd name="T11" fmla="*/ 1097558 h 1768475"/>
                <a:gd name="T12" fmla="*/ 1023934 w 1939925"/>
                <a:gd name="T13" fmla="*/ 1140795 h 1768475"/>
                <a:gd name="T14" fmla="*/ 1033823 w 1939925"/>
                <a:gd name="T15" fmla="*/ 1199919 h 1768475"/>
                <a:gd name="T16" fmla="*/ 1005459 w 1939925"/>
                <a:gd name="T17" fmla="*/ 1254615 h 1768475"/>
                <a:gd name="T18" fmla="*/ 907874 w 1939925"/>
                <a:gd name="T19" fmla="*/ 1091828 h 1768475"/>
                <a:gd name="T20" fmla="*/ 1354102 w 1939925"/>
                <a:gd name="T21" fmla="*/ 401443 h 1768475"/>
                <a:gd name="T22" fmla="*/ 1253373 w 1939925"/>
                <a:gd name="T23" fmla="*/ 436780 h 1768475"/>
                <a:gd name="T24" fmla="*/ 1166143 w 1939925"/>
                <a:gd name="T25" fmla="*/ 503817 h 1768475"/>
                <a:gd name="T26" fmla="*/ 1105912 w 1939925"/>
                <a:gd name="T27" fmla="*/ 593460 h 1768475"/>
                <a:gd name="T28" fmla="*/ 1079172 w 1939925"/>
                <a:gd name="T29" fmla="*/ 694015 h 1768475"/>
                <a:gd name="T30" fmla="*/ 1084624 w 1939925"/>
                <a:gd name="T31" fmla="*/ 797429 h 1768475"/>
                <a:gd name="T32" fmla="*/ 1123047 w 1939925"/>
                <a:gd name="T33" fmla="*/ 895126 h 1768475"/>
                <a:gd name="T34" fmla="*/ 1194440 w 1939925"/>
                <a:gd name="T35" fmla="*/ 979052 h 1768475"/>
                <a:gd name="T36" fmla="*/ 1287641 w 1939925"/>
                <a:gd name="T37" fmla="*/ 1035436 h 1768475"/>
                <a:gd name="T38" fmla="*/ 1390967 w 1939925"/>
                <a:gd name="T39" fmla="*/ 1059341 h 1768475"/>
                <a:gd name="T40" fmla="*/ 1496370 w 1939925"/>
                <a:gd name="T41" fmla="*/ 1051286 h 1768475"/>
                <a:gd name="T42" fmla="*/ 1595282 w 1939925"/>
                <a:gd name="T43" fmla="*/ 1011011 h 1768475"/>
                <a:gd name="T44" fmla="*/ 1679656 w 1939925"/>
                <a:gd name="T45" fmla="*/ 939297 h 1768475"/>
                <a:gd name="T46" fmla="*/ 1734434 w 1939925"/>
                <a:gd name="T47" fmla="*/ 847576 h 1768475"/>
                <a:gd name="T48" fmla="*/ 1756501 w 1939925"/>
                <a:gd name="T49" fmla="*/ 745722 h 1768475"/>
                <a:gd name="T50" fmla="*/ 1745858 w 1939925"/>
                <a:gd name="T51" fmla="*/ 643087 h 1768475"/>
                <a:gd name="T52" fmla="*/ 1701983 w 1939925"/>
                <a:gd name="T53" fmla="*/ 546950 h 1768475"/>
                <a:gd name="T54" fmla="*/ 1626436 w 1939925"/>
                <a:gd name="T55" fmla="*/ 466141 h 1768475"/>
                <a:gd name="T56" fmla="*/ 1531417 w 1939925"/>
                <a:gd name="T57" fmla="*/ 414954 h 1768475"/>
                <a:gd name="T58" fmla="*/ 1427053 w 1939925"/>
                <a:gd name="T59" fmla="*/ 395727 h 1768475"/>
                <a:gd name="T60" fmla="*/ 1512985 w 1939925"/>
                <a:gd name="T61" fmla="*/ 260353 h 1768475"/>
                <a:gd name="T62" fmla="*/ 1657070 w 1939925"/>
                <a:gd name="T63" fmla="*/ 312580 h 1768475"/>
                <a:gd name="T64" fmla="*/ 1781425 w 1939925"/>
                <a:gd name="T65" fmla="*/ 410277 h 1768475"/>
                <a:gd name="T66" fmla="*/ 1865799 w 1939925"/>
                <a:gd name="T67" fmla="*/ 540454 h 1768475"/>
                <a:gd name="T68" fmla="*/ 1903182 w 1939925"/>
                <a:gd name="T69" fmla="*/ 684921 h 1768475"/>
                <a:gd name="T70" fmla="*/ 1893317 w 1939925"/>
                <a:gd name="T71" fmla="*/ 833285 h 1768475"/>
                <a:gd name="T72" fmla="*/ 1836202 w 1939925"/>
                <a:gd name="T73" fmla="*/ 972816 h 1768475"/>
                <a:gd name="T74" fmla="*/ 1732358 w 1939925"/>
                <a:gd name="T75" fmla="*/ 1092339 h 1768475"/>
                <a:gd name="T76" fmla="*/ 1598138 w 1939925"/>
                <a:gd name="T77" fmla="*/ 1171069 h 1768475"/>
                <a:gd name="T78" fmla="*/ 1449639 w 1939925"/>
                <a:gd name="T79" fmla="*/ 1204327 h 1768475"/>
                <a:gd name="T80" fmla="*/ 1298285 w 1939925"/>
                <a:gd name="T81" fmla="*/ 1190816 h 1768475"/>
                <a:gd name="T82" fmla="*/ 1156537 w 1939925"/>
                <a:gd name="T83" fmla="*/ 1131574 h 1768475"/>
                <a:gd name="T84" fmla="*/ 1036855 w 1939925"/>
                <a:gd name="T85" fmla="*/ 1027122 h 1768475"/>
                <a:gd name="T86" fmla="*/ 959751 w 1939925"/>
                <a:gd name="T87" fmla="*/ 894346 h 1768475"/>
                <a:gd name="T88" fmla="*/ 929636 w 1939925"/>
                <a:gd name="T89" fmla="*/ 748060 h 1768475"/>
                <a:gd name="T90" fmla="*/ 946770 w 1939925"/>
                <a:gd name="T91" fmla="*/ 600475 h 1768475"/>
                <a:gd name="T92" fmla="*/ 1011154 w 1939925"/>
                <a:gd name="T93" fmla="*/ 463023 h 1768475"/>
                <a:gd name="T94" fmla="*/ 1120711 w 1939925"/>
                <a:gd name="T95" fmla="*/ 348696 h 1768475"/>
                <a:gd name="T96" fmla="*/ 1258305 w 1939925"/>
                <a:gd name="T97" fmla="*/ 276463 h 1768475"/>
                <a:gd name="T98" fmla="*/ 1408102 w 1939925"/>
                <a:gd name="T99" fmla="*/ 250999 h 1768475"/>
                <a:gd name="T100" fmla="*/ 1083489 w 1939925"/>
                <a:gd name="T101" fmla="*/ 222937 h 1768475"/>
                <a:gd name="T102" fmla="*/ 944546 w 1939925"/>
                <a:gd name="T103" fmla="*/ 340381 h 1768475"/>
                <a:gd name="T104" fmla="*/ 856506 w 1939925"/>
                <a:gd name="T105" fmla="*/ 472636 h 1768475"/>
                <a:gd name="T106" fmla="*/ 807682 w 1939925"/>
                <a:gd name="T107" fmla="*/ 618663 h 1768475"/>
                <a:gd name="T108" fmla="*/ 798333 w 1939925"/>
                <a:gd name="T109" fmla="*/ 770666 h 1768475"/>
                <a:gd name="T110" fmla="*/ 828198 w 1939925"/>
                <a:gd name="T111" fmla="*/ 920849 h 1768475"/>
                <a:gd name="T112" fmla="*/ 7532 w 1939925"/>
                <a:gd name="T113" fmla="*/ 162136 h 1768475"/>
                <a:gd name="T114" fmla="*/ 43371 w 1939925"/>
                <a:gd name="T115" fmla="*/ 49888 h 1768475"/>
                <a:gd name="T116" fmla="*/ 126736 w 1939925"/>
                <a:gd name="T117" fmla="*/ 5977 h 176847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39925" h="1768475">
                  <a:moveTo>
                    <a:pt x="829650" y="1186581"/>
                  </a:moveTo>
                  <a:lnTo>
                    <a:pt x="972217" y="1327678"/>
                  </a:lnTo>
                  <a:lnTo>
                    <a:pt x="545575" y="1739831"/>
                  </a:lnTo>
                  <a:lnTo>
                    <a:pt x="541865" y="1743544"/>
                  </a:lnTo>
                  <a:lnTo>
                    <a:pt x="537890" y="1746727"/>
                  </a:lnTo>
                  <a:lnTo>
                    <a:pt x="533650" y="1749645"/>
                  </a:lnTo>
                  <a:lnTo>
                    <a:pt x="529675" y="1752297"/>
                  </a:lnTo>
                  <a:lnTo>
                    <a:pt x="525435" y="1755214"/>
                  </a:lnTo>
                  <a:lnTo>
                    <a:pt x="520930" y="1757601"/>
                  </a:lnTo>
                  <a:lnTo>
                    <a:pt x="516425" y="1759458"/>
                  </a:lnTo>
                  <a:lnTo>
                    <a:pt x="511921" y="1761314"/>
                  </a:lnTo>
                  <a:lnTo>
                    <a:pt x="507416" y="1763171"/>
                  </a:lnTo>
                  <a:lnTo>
                    <a:pt x="502646" y="1764762"/>
                  </a:lnTo>
                  <a:lnTo>
                    <a:pt x="497876" y="1765823"/>
                  </a:lnTo>
                  <a:lnTo>
                    <a:pt x="493106" y="1766619"/>
                  </a:lnTo>
                  <a:lnTo>
                    <a:pt x="488336" y="1767680"/>
                  </a:lnTo>
                  <a:lnTo>
                    <a:pt x="483566" y="1768210"/>
                  </a:lnTo>
                  <a:lnTo>
                    <a:pt x="478531" y="1768475"/>
                  </a:lnTo>
                  <a:lnTo>
                    <a:pt x="473761" y="1768475"/>
                  </a:lnTo>
                  <a:lnTo>
                    <a:pt x="468991" y="1768475"/>
                  </a:lnTo>
                  <a:lnTo>
                    <a:pt x="463956" y="1767945"/>
                  </a:lnTo>
                  <a:lnTo>
                    <a:pt x="459186" y="1767414"/>
                  </a:lnTo>
                  <a:lnTo>
                    <a:pt x="454417" y="1766619"/>
                  </a:lnTo>
                  <a:lnTo>
                    <a:pt x="449647" y="1765558"/>
                  </a:lnTo>
                  <a:lnTo>
                    <a:pt x="444877" y="1764232"/>
                  </a:lnTo>
                  <a:lnTo>
                    <a:pt x="440372" y="1762906"/>
                  </a:lnTo>
                  <a:lnTo>
                    <a:pt x="435602" y="1761049"/>
                  </a:lnTo>
                  <a:lnTo>
                    <a:pt x="431097" y="1758927"/>
                  </a:lnTo>
                  <a:lnTo>
                    <a:pt x="426857" y="1756805"/>
                  </a:lnTo>
                  <a:lnTo>
                    <a:pt x="422352" y="1754419"/>
                  </a:lnTo>
                  <a:lnTo>
                    <a:pt x="418112" y="1751766"/>
                  </a:lnTo>
                  <a:lnTo>
                    <a:pt x="413872" y="1749114"/>
                  </a:lnTo>
                  <a:lnTo>
                    <a:pt x="410162" y="1745931"/>
                  </a:lnTo>
                  <a:lnTo>
                    <a:pt x="406187" y="1742484"/>
                  </a:lnTo>
                  <a:lnTo>
                    <a:pt x="402212" y="1739036"/>
                  </a:lnTo>
                  <a:lnTo>
                    <a:pt x="398768" y="1735323"/>
                  </a:lnTo>
                  <a:lnTo>
                    <a:pt x="395323" y="1731610"/>
                  </a:lnTo>
                  <a:lnTo>
                    <a:pt x="392143" y="1727366"/>
                  </a:lnTo>
                  <a:lnTo>
                    <a:pt x="389493" y="1723388"/>
                  </a:lnTo>
                  <a:lnTo>
                    <a:pt x="386843" y="1719409"/>
                  </a:lnTo>
                  <a:lnTo>
                    <a:pt x="384458" y="1714901"/>
                  </a:lnTo>
                  <a:lnTo>
                    <a:pt x="382338" y="1710657"/>
                  </a:lnTo>
                  <a:lnTo>
                    <a:pt x="380218" y="1706148"/>
                  </a:lnTo>
                  <a:lnTo>
                    <a:pt x="378363" y="1701640"/>
                  </a:lnTo>
                  <a:lnTo>
                    <a:pt x="377038" y="1696866"/>
                  </a:lnTo>
                  <a:lnTo>
                    <a:pt x="375713" y="1692357"/>
                  </a:lnTo>
                  <a:lnTo>
                    <a:pt x="374918" y="1687583"/>
                  </a:lnTo>
                  <a:lnTo>
                    <a:pt x="373858" y="1682809"/>
                  </a:lnTo>
                  <a:lnTo>
                    <a:pt x="373328" y="1678565"/>
                  </a:lnTo>
                  <a:lnTo>
                    <a:pt x="373063" y="1673791"/>
                  </a:lnTo>
                  <a:lnTo>
                    <a:pt x="373063" y="1669017"/>
                  </a:lnTo>
                  <a:lnTo>
                    <a:pt x="373063" y="1664243"/>
                  </a:lnTo>
                  <a:lnTo>
                    <a:pt x="373593" y="1659469"/>
                  </a:lnTo>
                  <a:lnTo>
                    <a:pt x="374388" y="1654695"/>
                  </a:lnTo>
                  <a:lnTo>
                    <a:pt x="374918" y="1649921"/>
                  </a:lnTo>
                  <a:lnTo>
                    <a:pt x="375978" y="1645413"/>
                  </a:lnTo>
                  <a:lnTo>
                    <a:pt x="377303" y="1640639"/>
                  </a:lnTo>
                  <a:lnTo>
                    <a:pt x="379158" y="1636130"/>
                  </a:lnTo>
                  <a:lnTo>
                    <a:pt x="380483" y="1631621"/>
                  </a:lnTo>
                  <a:lnTo>
                    <a:pt x="382603" y="1627113"/>
                  </a:lnTo>
                  <a:lnTo>
                    <a:pt x="384988" y="1622869"/>
                  </a:lnTo>
                  <a:lnTo>
                    <a:pt x="387373" y="1618625"/>
                  </a:lnTo>
                  <a:lnTo>
                    <a:pt x="390023" y="1614382"/>
                  </a:lnTo>
                  <a:lnTo>
                    <a:pt x="392938" y="1610404"/>
                  </a:lnTo>
                  <a:lnTo>
                    <a:pt x="396118" y="1606690"/>
                  </a:lnTo>
                  <a:lnTo>
                    <a:pt x="399563" y="1602712"/>
                  </a:lnTo>
                  <a:lnTo>
                    <a:pt x="403272" y="1599264"/>
                  </a:lnTo>
                  <a:lnTo>
                    <a:pt x="829650" y="1186581"/>
                  </a:lnTo>
                  <a:close/>
                  <a:moveTo>
                    <a:pt x="953403" y="1108075"/>
                  </a:moveTo>
                  <a:lnTo>
                    <a:pt x="958173" y="1108340"/>
                  </a:lnTo>
                  <a:lnTo>
                    <a:pt x="963208" y="1108606"/>
                  </a:lnTo>
                  <a:lnTo>
                    <a:pt x="967978" y="1109136"/>
                  </a:lnTo>
                  <a:lnTo>
                    <a:pt x="972747" y="1109932"/>
                  </a:lnTo>
                  <a:lnTo>
                    <a:pt x="977517" y="1110993"/>
                  </a:lnTo>
                  <a:lnTo>
                    <a:pt x="982287" y="1112053"/>
                  </a:lnTo>
                  <a:lnTo>
                    <a:pt x="986792" y="1113910"/>
                  </a:lnTo>
                  <a:lnTo>
                    <a:pt x="991562" y="1115501"/>
                  </a:lnTo>
                  <a:lnTo>
                    <a:pt x="996067" y="1117623"/>
                  </a:lnTo>
                  <a:lnTo>
                    <a:pt x="1000307" y="1119480"/>
                  </a:lnTo>
                  <a:lnTo>
                    <a:pt x="1004547" y="1121867"/>
                  </a:lnTo>
                  <a:lnTo>
                    <a:pt x="1009052" y="1124784"/>
                  </a:lnTo>
                  <a:lnTo>
                    <a:pt x="1013292" y="1127701"/>
                  </a:lnTo>
                  <a:lnTo>
                    <a:pt x="1017002" y="1130619"/>
                  </a:lnTo>
                  <a:lnTo>
                    <a:pt x="1020977" y="1133802"/>
                  </a:lnTo>
                  <a:lnTo>
                    <a:pt x="1024952" y="1137515"/>
                  </a:lnTo>
                  <a:lnTo>
                    <a:pt x="1028396" y="1140963"/>
                  </a:lnTo>
                  <a:lnTo>
                    <a:pt x="1031576" y="1144941"/>
                  </a:lnTo>
                  <a:lnTo>
                    <a:pt x="1034756" y="1149184"/>
                  </a:lnTo>
                  <a:lnTo>
                    <a:pt x="1037671" y="1152897"/>
                  </a:lnTo>
                  <a:lnTo>
                    <a:pt x="1040321" y="1157141"/>
                  </a:lnTo>
                  <a:lnTo>
                    <a:pt x="1042706" y="1161650"/>
                  </a:lnTo>
                  <a:lnTo>
                    <a:pt x="1044826" y="1165893"/>
                  </a:lnTo>
                  <a:lnTo>
                    <a:pt x="1046946" y="1170402"/>
                  </a:lnTo>
                  <a:lnTo>
                    <a:pt x="1048801" y="1174646"/>
                  </a:lnTo>
                  <a:lnTo>
                    <a:pt x="1049861" y="1179420"/>
                  </a:lnTo>
                  <a:lnTo>
                    <a:pt x="1051451" y="1183928"/>
                  </a:lnTo>
                  <a:lnTo>
                    <a:pt x="1052246" y="1188702"/>
                  </a:lnTo>
                  <a:lnTo>
                    <a:pt x="1053041" y="1193476"/>
                  </a:lnTo>
                  <a:lnTo>
                    <a:pt x="1053836" y="1197985"/>
                  </a:lnTo>
                  <a:lnTo>
                    <a:pt x="1054101" y="1202759"/>
                  </a:lnTo>
                  <a:lnTo>
                    <a:pt x="1054101" y="1207533"/>
                  </a:lnTo>
                  <a:lnTo>
                    <a:pt x="1053836" y="1212307"/>
                  </a:lnTo>
                  <a:lnTo>
                    <a:pt x="1053571" y="1217081"/>
                  </a:lnTo>
                  <a:lnTo>
                    <a:pt x="1052776" y="1221855"/>
                  </a:lnTo>
                  <a:lnTo>
                    <a:pt x="1051981" y="1226629"/>
                  </a:lnTo>
                  <a:lnTo>
                    <a:pt x="1051186" y="1231138"/>
                  </a:lnTo>
                  <a:lnTo>
                    <a:pt x="1049596" y="1235912"/>
                  </a:lnTo>
                  <a:lnTo>
                    <a:pt x="1048006" y="1240420"/>
                  </a:lnTo>
                  <a:lnTo>
                    <a:pt x="1046416" y="1244929"/>
                  </a:lnTo>
                  <a:lnTo>
                    <a:pt x="1044561" y="1249438"/>
                  </a:lnTo>
                  <a:lnTo>
                    <a:pt x="1042176" y="1253681"/>
                  </a:lnTo>
                  <a:lnTo>
                    <a:pt x="1039791" y="1257925"/>
                  </a:lnTo>
                  <a:lnTo>
                    <a:pt x="1037141" y="1262168"/>
                  </a:lnTo>
                  <a:lnTo>
                    <a:pt x="1033961" y="1266147"/>
                  </a:lnTo>
                  <a:lnTo>
                    <a:pt x="1031046" y="1269860"/>
                  </a:lnTo>
                  <a:lnTo>
                    <a:pt x="1027601" y="1273838"/>
                  </a:lnTo>
                  <a:lnTo>
                    <a:pt x="1023892" y="1277551"/>
                  </a:lnTo>
                  <a:lnTo>
                    <a:pt x="1018592" y="1282856"/>
                  </a:lnTo>
                  <a:lnTo>
                    <a:pt x="876024" y="1141758"/>
                  </a:lnTo>
                  <a:lnTo>
                    <a:pt x="881589" y="1136719"/>
                  </a:lnTo>
                  <a:lnTo>
                    <a:pt x="885299" y="1133006"/>
                  </a:lnTo>
                  <a:lnTo>
                    <a:pt x="889274" y="1129823"/>
                  </a:lnTo>
                  <a:lnTo>
                    <a:pt x="893514" y="1126641"/>
                  </a:lnTo>
                  <a:lnTo>
                    <a:pt x="897489" y="1123988"/>
                  </a:lnTo>
                  <a:lnTo>
                    <a:pt x="901729" y="1121336"/>
                  </a:lnTo>
                  <a:lnTo>
                    <a:pt x="906234" y="1118949"/>
                  </a:lnTo>
                  <a:lnTo>
                    <a:pt x="910738" y="1116827"/>
                  </a:lnTo>
                  <a:lnTo>
                    <a:pt x="915243" y="1115236"/>
                  </a:lnTo>
                  <a:lnTo>
                    <a:pt x="919748" y="1113380"/>
                  </a:lnTo>
                  <a:lnTo>
                    <a:pt x="924518" y="1111788"/>
                  </a:lnTo>
                  <a:lnTo>
                    <a:pt x="929288" y="1110727"/>
                  </a:lnTo>
                  <a:lnTo>
                    <a:pt x="934058" y="1109666"/>
                  </a:lnTo>
                  <a:lnTo>
                    <a:pt x="938828" y="1108871"/>
                  </a:lnTo>
                  <a:lnTo>
                    <a:pt x="943598" y="1108606"/>
                  </a:lnTo>
                  <a:lnTo>
                    <a:pt x="948633" y="1108340"/>
                  </a:lnTo>
                  <a:lnTo>
                    <a:pt x="953403" y="1108075"/>
                  </a:lnTo>
                  <a:close/>
                  <a:moveTo>
                    <a:pt x="1428629" y="402961"/>
                  </a:moveTo>
                  <a:lnTo>
                    <a:pt x="1420169" y="403755"/>
                  </a:lnTo>
                  <a:lnTo>
                    <a:pt x="1411974" y="404284"/>
                  </a:lnTo>
                  <a:lnTo>
                    <a:pt x="1403514" y="405078"/>
                  </a:lnTo>
                  <a:lnTo>
                    <a:pt x="1395318" y="406136"/>
                  </a:lnTo>
                  <a:lnTo>
                    <a:pt x="1387123" y="407194"/>
                  </a:lnTo>
                  <a:lnTo>
                    <a:pt x="1378927" y="408782"/>
                  </a:lnTo>
                  <a:lnTo>
                    <a:pt x="1370467" y="410105"/>
                  </a:lnTo>
                  <a:lnTo>
                    <a:pt x="1362536" y="411957"/>
                  </a:lnTo>
                  <a:lnTo>
                    <a:pt x="1354605" y="414074"/>
                  </a:lnTo>
                  <a:lnTo>
                    <a:pt x="1346409" y="416190"/>
                  </a:lnTo>
                  <a:lnTo>
                    <a:pt x="1338478" y="418571"/>
                  </a:lnTo>
                  <a:lnTo>
                    <a:pt x="1330547" y="421217"/>
                  </a:lnTo>
                  <a:lnTo>
                    <a:pt x="1322352" y="423863"/>
                  </a:lnTo>
                  <a:lnTo>
                    <a:pt x="1314685" y="426774"/>
                  </a:lnTo>
                  <a:lnTo>
                    <a:pt x="1307018" y="430213"/>
                  </a:lnTo>
                  <a:lnTo>
                    <a:pt x="1299351" y="433388"/>
                  </a:lnTo>
                  <a:lnTo>
                    <a:pt x="1291420" y="436828"/>
                  </a:lnTo>
                  <a:lnTo>
                    <a:pt x="1283753" y="440796"/>
                  </a:lnTo>
                  <a:lnTo>
                    <a:pt x="1276351" y="444765"/>
                  </a:lnTo>
                  <a:lnTo>
                    <a:pt x="1268948" y="448734"/>
                  </a:lnTo>
                  <a:lnTo>
                    <a:pt x="1261546" y="452967"/>
                  </a:lnTo>
                  <a:lnTo>
                    <a:pt x="1254408" y="457465"/>
                  </a:lnTo>
                  <a:lnTo>
                    <a:pt x="1247270" y="462228"/>
                  </a:lnTo>
                  <a:lnTo>
                    <a:pt x="1240132" y="466990"/>
                  </a:lnTo>
                  <a:lnTo>
                    <a:pt x="1232994" y="472282"/>
                  </a:lnTo>
                  <a:lnTo>
                    <a:pt x="1226120" y="477309"/>
                  </a:lnTo>
                  <a:lnTo>
                    <a:pt x="1219246" y="483130"/>
                  </a:lnTo>
                  <a:lnTo>
                    <a:pt x="1212637" y="488686"/>
                  </a:lnTo>
                  <a:lnTo>
                    <a:pt x="1206292" y="494771"/>
                  </a:lnTo>
                  <a:lnTo>
                    <a:pt x="1199683" y="500592"/>
                  </a:lnTo>
                  <a:lnTo>
                    <a:pt x="1193338" y="506942"/>
                  </a:lnTo>
                  <a:lnTo>
                    <a:pt x="1187522" y="513028"/>
                  </a:lnTo>
                  <a:lnTo>
                    <a:pt x="1181441" y="519642"/>
                  </a:lnTo>
                  <a:lnTo>
                    <a:pt x="1175889" y="526257"/>
                  </a:lnTo>
                  <a:lnTo>
                    <a:pt x="1170338" y="532871"/>
                  </a:lnTo>
                  <a:lnTo>
                    <a:pt x="1165050" y="539486"/>
                  </a:lnTo>
                  <a:lnTo>
                    <a:pt x="1160027" y="546365"/>
                  </a:lnTo>
                  <a:lnTo>
                    <a:pt x="1155004" y="553509"/>
                  </a:lnTo>
                  <a:lnTo>
                    <a:pt x="1150245" y="560388"/>
                  </a:lnTo>
                  <a:lnTo>
                    <a:pt x="1145751" y="567532"/>
                  </a:lnTo>
                  <a:lnTo>
                    <a:pt x="1141785" y="574940"/>
                  </a:lnTo>
                  <a:lnTo>
                    <a:pt x="1137555" y="582084"/>
                  </a:lnTo>
                  <a:lnTo>
                    <a:pt x="1133590" y="589492"/>
                  </a:lnTo>
                  <a:lnTo>
                    <a:pt x="1129889" y="596901"/>
                  </a:lnTo>
                  <a:lnTo>
                    <a:pt x="1126187" y="604309"/>
                  </a:lnTo>
                  <a:lnTo>
                    <a:pt x="1123015" y="612246"/>
                  </a:lnTo>
                  <a:lnTo>
                    <a:pt x="1119843" y="619919"/>
                  </a:lnTo>
                  <a:lnTo>
                    <a:pt x="1116934" y="627328"/>
                  </a:lnTo>
                  <a:lnTo>
                    <a:pt x="1114291" y="635265"/>
                  </a:lnTo>
                  <a:lnTo>
                    <a:pt x="1111647" y="643203"/>
                  </a:lnTo>
                  <a:lnTo>
                    <a:pt x="1109532" y="650876"/>
                  </a:lnTo>
                  <a:lnTo>
                    <a:pt x="1107153" y="658813"/>
                  </a:lnTo>
                  <a:lnTo>
                    <a:pt x="1105302" y="666486"/>
                  </a:lnTo>
                  <a:lnTo>
                    <a:pt x="1103716" y="674688"/>
                  </a:lnTo>
                  <a:lnTo>
                    <a:pt x="1102130" y="682626"/>
                  </a:lnTo>
                  <a:lnTo>
                    <a:pt x="1100808" y="690828"/>
                  </a:lnTo>
                  <a:lnTo>
                    <a:pt x="1099750" y="698765"/>
                  </a:lnTo>
                  <a:lnTo>
                    <a:pt x="1098957" y="706703"/>
                  </a:lnTo>
                  <a:lnTo>
                    <a:pt x="1097900" y="715169"/>
                  </a:lnTo>
                  <a:lnTo>
                    <a:pt x="1097371" y="723107"/>
                  </a:lnTo>
                  <a:lnTo>
                    <a:pt x="1097107" y="731044"/>
                  </a:lnTo>
                  <a:lnTo>
                    <a:pt x="1097107" y="739246"/>
                  </a:lnTo>
                  <a:lnTo>
                    <a:pt x="1097107" y="747449"/>
                  </a:lnTo>
                  <a:lnTo>
                    <a:pt x="1097371" y="755651"/>
                  </a:lnTo>
                  <a:lnTo>
                    <a:pt x="1097635" y="763588"/>
                  </a:lnTo>
                  <a:lnTo>
                    <a:pt x="1098164" y="771526"/>
                  </a:lnTo>
                  <a:lnTo>
                    <a:pt x="1099221" y="779992"/>
                  </a:lnTo>
                  <a:lnTo>
                    <a:pt x="1100279" y="787930"/>
                  </a:lnTo>
                  <a:lnTo>
                    <a:pt x="1101601" y="796132"/>
                  </a:lnTo>
                  <a:lnTo>
                    <a:pt x="1102923" y="804069"/>
                  </a:lnTo>
                  <a:lnTo>
                    <a:pt x="1104509" y="812007"/>
                  </a:lnTo>
                  <a:lnTo>
                    <a:pt x="1106360" y="819944"/>
                  </a:lnTo>
                  <a:lnTo>
                    <a:pt x="1108475" y="827882"/>
                  </a:lnTo>
                  <a:lnTo>
                    <a:pt x="1110854" y="835819"/>
                  </a:lnTo>
                  <a:lnTo>
                    <a:pt x="1113233" y="843757"/>
                  </a:lnTo>
                  <a:lnTo>
                    <a:pt x="1115877" y="851430"/>
                  </a:lnTo>
                  <a:lnTo>
                    <a:pt x="1118521" y="859103"/>
                  </a:lnTo>
                  <a:lnTo>
                    <a:pt x="1121429" y="866776"/>
                  </a:lnTo>
                  <a:lnTo>
                    <a:pt x="1124601" y="874449"/>
                  </a:lnTo>
                  <a:lnTo>
                    <a:pt x="1128302" y="882121"/>
                  </a:lnTo>
                  <a:lnTo>
                    <a:pt x="1131739" y="889530"/>
                  </a:lnTo>
                  <a:lnTo>
                    <a:pt x="1135705" y="896938"/>
                  </a:lnTo>
                  <a:lnTo>
                    <a:pt x="1139670" y="904346"/>
                  </a:lnTo>
                  <a:lnTo>
                    <a:pt x="1143636" y="911490"/>
                  </a:lnTo>
                  <a:lnTo>
                    <a:pt x="1148130" y="918634"/>
                  </a:lnTo>
                  <a:lnTo>
                    <a:pt x="1152889" y="925778"/>
                  </a:lnTo>
                  <a:lnTo>
                    <a:pt x="1157648" y="932921"/>
                  </a:lnTo>
                  <a:lnTo>
                    <a:pt x="1162671" y="939801"/>
                  </a:lnTo>
                  <a:lnTo>
                    <a:pt x="1167958" y="946680"/>
                  </a:lnTo>
                  <a:lnTo>
                    <a:pt x="1173510" y="953294"/>
                  </a:lnTo>
                  <a:lnTo>
                    <a:pt x="1178798" y="959909"/>
                  </a:lnTo>
                  <a:lnTo>
                    <a:pt x="1184878" y="966524"/>
                  </a:lnTo>
                  <a:lnTo>
                    <a:pt x="1190694" y="972874"/>
                  </a:lnTo>
                  <a:lnTo>
                    <a:pt x="1197039" y="979224"/>
                  </a:lnTo>
                  <a:lnTo>
                    <a:pt x="1203120" y="985309"/>
                  </a:lnTo>
                  <a:lnTo>
                    <a:pt x="1209729" y="991130"/>
                  </a:lnTo>
                  <a:lnTo>
                    <a:pt x="1216338" y="996951"/>
                  </a:lnTo>
                  <a:lnTo>
                    <a:pt x="1223212" y="1002507"/>
                  </a:lnTo>
                  <a:lnTo>
                    <a:pt x="1230086" y="1007799"/>
                  </a:lnTo>
                  <a:lnTo>
                    <a:pt x="1236695" y="1013090"/>
                  </a:lnTo>
                  <a:lnTo>
                    <a:pt x="1243833" y="1017853"/>
                  </a:lnTo>
                  <a:lnTo>
                    <a:pt x="1250971" y="1022615"/>
                  </a:lnTo>
                  <a:lnTo>
                    <a:pt x="1258109" y="1027378"/>
                  </a:lnTo>
                  <a:lnTo>
                    <a:pt x="1265776" y="1031876"/>
                  </a:lnTo>
                  <a:lnTo>
                    <a:pt x="1273178" y="1036109"/>
                  </a:lnTo>
                  <a:lnTo>
                    <a:pt x="1280581" y="1040078"/>
                  </a:lnTo>
                  <a:lnTo>
                    <a:pt x="1287983" y="1043782"/>
                  </a:lnTo>
                  <a:lnTo>
                    <a:pt x="1295650" y="1047486"/>
                  </a:lnTo>
                  <a:lnTo>
                    <a:pt x="1303317" y="1050926"/>
                  </a:lnTo>
                  <a:lnTo>
                    <a:pt x="1311248" y="1054365"/>
                  </a:lnTo>
                  <a:lnTo>
                    <a:pt x="1318915" y="1057276"/>
                  </a:lnTo>
                  <a:lnTo>
                    <a:pt x="1326846" y="1060186"/>
                  </a:lnTo>
                  <a:lnTo>
                    <a:pt x="1334513" y="1062832"/>
                  </a:lnTo>
                  <a:lnTo>
                    <a:pt x="1342708" y="1065213"/>
                  </a:lnTo>
                  <a:lnTo>
                    <a:pt x="1350639" y="1067330"/>
                  </a:lnTo>
                  <a:lnTo>
                    <a:pt x="1358835" y="1069446"/>
                  </a:lnTo>
                  <a:lnTo>
                    <a:pt x="1367030" y="1071563"/>
                  </a:lnTo>
                  <a:lnTo>
                    <a:pt x="1374962" y="1072886"/>
                  </a:lnTo>
                  <a:lnTo>
                    <a:pt x="1383422" y="1074738"/>
                  </a:lnTo>
                  <a:lnTo>
                    <a:pt x="1391353" y="1076061"/>
                  </a:lnTo>
                  <a:lnTo>
                    <a:pt x="1399813" y="1077119"/>
                  </a:lnTo>
                  <a:lnTo>
                    <a:pt x="1408008" y="1078178"/>
                  </a:lnTo>
                  <a:lnTo>
                    <a:pt x="1416468" y="1078707"/>
                  </a:lnTo>
                  <a:lnTo>
                    <a:pt x="1424399" y="1079236"/>
                  </a:lnTo>
                  <a:lnTo>
                    <a:pt x="1432859" y="1079501"/>
                  </a:lnTo>
                  <a:lnTo>
                    <a:pt x="1441055" y="1079765"/>
                  </a:lnTo>
                  <a:lnTo>
                    <a:pt x="1449515" y="1079501"/>
                  </a:lnTo>
                  <a:lnTo>
                    <a:pt x="1457710" y="1079501"/>
                  </a:lnTo>
                  <a:lnTo>
                    <a:pt x="1465906" y="1078971"/>
                  </a:lnTo>
                  <a:lnTo>
                    <a:pt x="1474366" y="1078442"/>
                  </a:lnTo>
                  <a:lnTo>
                    <a:pt x="1482561" y="1077384"/>
                  </a:lnTo>
                  <a:lnTo>
                    <a:pt x="1490757" y="1076590"/>
                  </a:lnTo>
                  <a:lnTo>
                    <a:pt x="1498952" y="1075267"/>
                  </a:lnTo>
                  <a:lnTo>
                    <a:pt x="1507412" y="1073944"/>
                  </a:lnTo>
                  <a:lnTo>
                    <a:pt x="1515343" y="1072357"/>
                  </a:lnTo>
                  <a:lnTo>
                    <a:pt x="1523803" y="1070505"/>
                  </a:lnTo>
                  <a:lnTo>
                    <a:pt x="1531734" y="1068653"/>
                  </a:lnTo>
                  <a:lnTo>
                    <a:pt x="1539666" y="1066536"/>
                  </a:lnTo>
                  <a:lnTo>
                    <a:pt x="1547861" y="1064155"/>
                  </a:lnTo>
                  <a:lnTo>
                    <a:pt x="1555792" y="1061509"/>
                  </a:lnTo>
                  <a:lnTo>
                    <a:pt x="1563459" y="1058599"/>
                  </a:lnTo>
                  <a:lnTo>
                    <a:pt x="1571655" y="1055688"/>
                  </a:lnTo>
                  <a:lnTo>
                    <a:pt x="1579321" y="1052513"/>
                  </a:lnTo>
                  <a:lnTo>
                    <a:pt x="1586988" y="1049074"/>
                  </a:lnTo>
                  <a:lnTo>
                    <a:pt x="1594655" y="1045634"/>
                  </a:lnTo>
                  <a:lnTo>
                    <a:pt x="1602322" y="1041930"/>
                  </a:lnTo>
                  <a:lnTo>
                    <a:pt x="1609988" y="1037961"/>
                  </a:lnTo>
                  <a:lnTo>
                    <a:pt x="1617391" y="1033728"/>
                  </a:lnTo>
                  <a:lnTo>
                    <a:pt x="1624529" y="1029494"/>
                  </a:lnTo>
                  <a:lnTo>
                    <a:pt x="1631931" y="1024996"/>
                  </a:lnTo>
                  <a:lnTo>
                    <a:pt x="1639069" y="1020234"/>
                  </a:lnTo>
                  <a:lnTo>
                    <a:pt x="1646208" y="1015471"/>
                  </a:lnTo>
                  <a:lnTo>
                    <a:pt x="1653081" y="1010180"/>
                  </a:lnTo>
                  <a:lnTo>
                    <a:pt x="1659955" y="1005153"/>
                  </a:lnTo>
                  <a:lnTo>
                    <a:pt x="1666829" y="999596"/>
                  </a:lnTo>
                  <a:lnTo>
                    <a:pt x="1673438" y="993776"/>
                  </a:lnTo>
                  <a:lnTo>
                    <a:pt x="1680047" y="987955"/>
                  </a:lnTo>
                  <a:lnTo>
                    <a:pt x="1686392" y="981869"/>
                  </a:lnTo>
                  <a:lnTo>
                    <a:pt x="1692473" y="975784"/>
                  </a:lnTo>
                  <a:lnTo>
                    <a:pt x="1698818" y="969434"/>
                  </a:lnTo>
                  <a:lnTo>
                    <a:pt x="1704898" y="962819"/>
                  </a:lnTo>
                  <a:lnTo>
                    <a:pt x="1710450" y="956469"/>
                  </a:lnTo>
                  <a:lnTo>
                    <a:pt x="1715737" y="949855"/>
                  </a:lnTo>
                  <a:lnTo>
                    <a:pt x="1721025" y="942976"/>
                  </a:lnTo>
                  <a:lnTo>
                    <a:pt x="1726048" y="936096"/>
                  </a:lnTo>
                  <a:lnTo>
                    <a:pt x="1731335" y="929217"/>
                  </a:lnTo>
                  <a:lnTo>
                    <a:pt x="1735565" y="922074"/>
                  </a:lnTo>
                  <a:lnTo>
                    <a:pt x="1740060" y="914930"/>
                  </a:lnTo>
                  <a:lnTo>
                    <a:pt x="1744554" y="907786"/>
                  </a:lnTo>
                  <a:lnTo>
                    <a:pt x="1748784" y="900378"/>
                  </a:lnTo>
                  <a:lnTo>
                    <a:pt x="1752750" y="892969"/>
                  </a:lnTo>
                  <a:lnTo>
                    <a:pt x="1756186" y="885561"/>
                  </a:lnTo>
                  <a:lnTo>
                    <a:pt x="1759888" y="878153"/>
                  </a:lnTo>
                  <a:lnTo>
                    <a:pt x="1763060" y="870480"/>
                  </a:lnTo>
                  <a:lnTo>
                    <a:pt x="1766232" y="863071"/>
                  </a:lnTo>
                  <a:lnTo>
                    <a:pt x="1769405" y="855134"/>
                  </a:lnTo>
                  <a:lnTo>
                    <a:pt x="1772049" y="847461"/>
                  </a:lnTo>
                  <a:lnTo>
                    <a:pt x="1774428" y="839524"/>
                  </a:lnTo>
                  <a:lnTo>
                    <a:pt x="1776807" y="831851"/>
                  </a:lnTo>
                  <a:lnTo>
                    <a:pt x="1778922" y="823649"/>
                  </a:lnTo>
                  <a:lnTo>
                    <a:pt x="1780773" y="815976"/>
                  </a:lnTo>
                  <a:lnTo>
                    <a:pt x="1782624" y="808038"/>
                  </a:lnTo>
                  <a:lnTo>
                    <a:pt x="1784210" y="799836"/>
                  </a:lnTo>
                  <a:lnTo>
                    <a:pt x="1785267" y="791899"/>
                  </a:lnTo>
                  <a:lnTo>
                    <a:pt x="1786589" y="783961"/>
                  </a:lnTo>
                  <a:lnTo>
                    <a:pt x="1787382" y="775759"/>
                  </a:lnTo>
                  <a:lnTo>
                    <a:pt x="1788440" y="767821"/>
                  </a:lnTo>
                  <a:lnTo>
                    <a:pt x="1788704" y="759355"/>
                  </a:lnTo>
                  <a:lnTo>
                    <a:pt x="1789233" y="751417"/>
                  </a:lnTo>
                  <a:lnTo>
                    <a:pt x="1789233" y="743480"/>
                  </a:lnTo>
                  <a:lnTo>
                    <a:pt x="1789233" y="735278"/>
                  </a:lnTo>
                  <a:lnTo>
                    <a:pt x="1788968" y="727076"/>
                  </a:lnTo>
                  <a:lnTo>
                    <a:pt x="1788704" y="718874"/>
                  </a:lnTo>
                  <a:lnTo>
                    <a:pt x="1787647" y="710936"/>
                  </a:lnTo>
                  <a:lnTo>
                    <a:pt x="1787118" y="702999"/>
                  </a:lnTo>
                  <a:lnTo>
                    <a:pt x="1786060" y="694796"/>
                  </a:lnTo>
                  <a:lnTo>
                    <a:pt x="1784739" y="686594"/>
                  </a:lnTo>
                  <a:lnTo>
                    <a:pt x="1783152" y="678392"/>
                  </a:lnTo>
                  <a:lnTo>
                    <a:pt x="1781830" y="670719"/>
                  </a:lnTo>
                  <a:lnTo>
                    <a:pt x="1779715" y="662782"/>
                  </a:lnTo>
                  <a:lnTo>
                    <a:pt x="1777865" y="654844"/>
                  </a:lnTo>
                  <a:lnTo>
                    <a:pt x="1775486" y="646907"/>
                  </a:lnTo>
                  <a:lnTo>
                    <a:pt x="1773106" y="638969"/>
                  </a:lnTo>
                  <a:lnTo>
                    <a:pt x="1770462" y="631296"/>
                  </a:lnTo>
                  <a:lnTo>
                    <a:pt x="1767554" y="623359"/>
                  </a:lnTo>
                  <a:lnTo>
                    <a:pt x="1764646" y="615686"/>
                  </a:lnTo>
                  <a:lnTo>
                    <a:pt x="1761209" y="608278"/>
                  </a:lnTo>
                  <a:lnTo>
                    <a:pt x="1758037" y="600605"/>
                  </a:lnTo>
                  <a:lnTo>
                    <a:pt x="1754336" y="593196"/>
                  </a:lnTo>
                  <a:lnTo>
                    <a:pt x="1750634" y="585788"/>
                  </a:lnTo>
                  <a:lnTo>
                    <a:pt x="1746405" y="578380"/>
                  </a:lnTo>
                  <a:lnTo>
                    <a:pt x="1742175" y="571236"/>
                  </a:lnTo>
                  <a:lnTo>
                    <a:pt x="1737680" y="564092"/>
                  </a:lnTo>
                  <a:lnTo>
                    <a:pt x="1733186" y="556949"/>
                  </a:lnTo>
                  <a:lnTo>
                    <a:pt x="1728427" y="549805"/>
                  </a:lnTo>
                  <a:lnTo>
                    <a:pt x="1723404" y="542926"/>
                  </a:lnTo>
                  <a:lnTo>
                    <a:pt x="1718117" y="536046"/>
                  </a:lnTo>
                  <a:lnTo>
                    <a:pt x="1712829" y="529167"/>
                  </a:lnTo>
                  <a:lnTo>
                    <a:pt x="1707278" y="522553"/>
                  </a:lnTo>
                  <a:lnTo>
                    <a:pt x="1701461" y="516203"/>
                  </a:lnTo>
                  <a:lnTo>
                    <a:pt x="1695381" y="509853"/>
                  </a:lnTo>
                  <a:lnTo>
                    <a:pt x="1689300" y="503238"/>
                  </a:lnTo>
                  <a:lnTo>
                    <a:pt x="1682691" y="497417"/>
                  </a:lnTo>
                  <a:lnTo>
                    <a:pt x="1676346" y="491332"/>
                  </a:lnTo>
                  <a:lnTo>
                    <a:pt x="1669737" y="485776"/>
                  </a:lnTo>
                  <a:lnTo>
                    <a:pt x="1663127" y="479955"/>
                  </a:lnTo>
                  <a:lnTo>
                    <a:pt x="1656254" y="474663"/>
                  </a:lnTo>
                  <a:lnTo>
                    <a:pt x="1649116" y="469371"/>
                  </a:lnTo>
                  <a:lnTo>
                    <a:pt x="1642242" y="464609"/>
                  </a:lnTo>
                  <a:lnTo>
                    <a:pt x="1635104" y="459846"/>
                  </a:lnTo>
                  <a:lnTo>
                    <a:pt x="1627966" y="455084"/>
                  </a:lnTo>
                  <a:lnTo>
                    <a:pt x="1620563" y="450586"/>
                  </a:lnTo>
                  <a:lnTo>
                    <a:pt x="1613161" y="446353"/>
                  </a:lnTo>
                  <a:lnTo>
                    <a:pt x="1605759" y="442649"/>
                  </a:lnTo>
                  <a:lnTo>
                    <a:pt x="1598356" y="438680"/>
                  </a:lnTo>
                  <a:lnTo>
                    <a:pt x="1590689" y="435240"/>
                  </a:lnTo>
                  <a:lnTo>
                    <a:pt x="1582758" y="431536"/>
                  </a:lnTo>
                  <a:lnTo>
                    <a:pt x="1575091" y="428361"/>
                  </a:lnTo>
                  <a:lnTo>
                    <a:pt x="1567425" y="425451"/>
                  </a:lnTo>
                  <a:lnTo>
                    <a:pt x="1559493" y="422540"/>
                  </a:lnTo>
                  <a:lnTo>
                    <a:pt x="1551298" y="419894"/>
                  </a:lnTo>
                  <a:lnTo>
                    <a:pt x="1543631" y="417249"/>
                  </a:lnTo>
                  <a:lnTo>
                    <a:pt x="1535436" y="415132"/>
                  </a:lnTo>
                  <a:lnTo>
                    <a:pt x="1527240" y="413015"/>
                  </a:lnTo>
                  <a:lnTo>
                    <a:pt x="1519309" y="411163"/>
                  </a:lnTo>
                  <a:lnTo>
                    <a:pt x="1511113" y="409576"/>
                  </a:lnTo>
                  <a:lnTo>
                    <a:pt x="1502918" y="407988"/>
                  </a:lnTo>
                  <a:lnTo>
                    <a:pt x="1494458" y="406665"/>
                  </a:lnTo>
                  <a:lnTo>
                    <a:pt x="1486527" y="405342"/>
                  </a:lnTo>
                  <a:lnTo>
                    <a:pt x="1478331" y="404549"/>
                  </a:lnTo>
                  <a:lnTo>
                    <a:pt x="1469871" y="404019"/>
                  </a:lnTo>
                  <a:lnTo>
                    <a:pt x="1461676" y="403226"/>
                  </a:lnTo>
                  <a:lnTo>
                    <a:pt x="1453216" y="402961"/>
                  </a:lnTo>
                  <a:lnTo>
                    <a:pt x="1445020" y="402961"/>
                  </a:lnTo>
                  <a:lnTo>
                    <a:pt x="1436560" y="402961"/>
                  </a:lnTo>
                  <a:lnTo>
                    <a:pt x="1428629" y="402961"/>
                  </a:lnTo>
                  <a:close/>
                  <a:moveTo>
                    <a:pt x="1433917" y="255588"/>
                  </a:moveTo>
                  <a:lnTo>
                    <a:pt x="1445813" y="255588"/>
                  </a:lnTo>
                  <a:lnTo>
                    <a:pt x="1457710" y="255853"/>
                  </a:lnTo>
                  <a:lnTo>
                    <a:pt x="1469871" y="256117"/>
                  </a:lnTo>
                  <a:lnTo>
                    <a:pt x="1481768" y="256911"/>
                  </a:lnTo>
                  <a:lnTo>
                    <a:pt x="1493665" y="257969"/>
                  </a:lnTo>
                  <a:lnTo>
                    <a:pt x="1505297" y="259292"/>
                  </a:lnTo>
                  <a:lnTo>
                    <a:pt x="1517194" y="260880"/>
                  </a:lnTo>
                  <a:lnTo>
                    <a:pt x="1529091" y="262732"/>
                  </a:lnTo>
                  <a:lnTo>
                    <a:pt x="1540723" y="265113"/>
                  </a:lnTo>
                  <a:lnTo>
                    <a:pt x="1552620" y="267494"/>
                  </a:lnTo>
                  <a:lnTo>
                    <a:pt x="1564252" y="270140"/>
                  </a:lnTo>
                  <a:lnTo>
                    <a:pt x="1575620" y="273051"/>
                  </a:lnTo>
                  <a:lnTo>
                    <a:pt x="1587252" y="276226"/>
                  </a:lnTo>
                  <a:lnTo>
                    <a:pt x="1598885" y="279930"/>
                  </a:lnTo>
                  <a:lnTo>
                    <a:pt x="1610253" y="283634"/>
                  </a:lnTo>
                  <a:lnTo>
                    <a:pt x="1621621" y="287603"/>
                  </a:lnTo>
                  <a:lnTo>
                    <a:pt x="1632725" y="292101"/>
                  </a:lnTo>
                  <a:lnTo>
                    <a:pt x="1643828" y="296863"/>
                  </a:lnTo>
                  <a:lnTo>
                    <a:pt x="1654932" y="301626"/>
                  </a:lnTo>
                  <a:lnTo>
                    <a:pt x="1665771" y="306917"/>
                  </a:lnTo>
                  <a:lnTo>
                    <a:pt x="1676875" y="312209"/>
                  </a:lnTo>
                  <a:lnTo>
                    <a:pt x="1687450" y="318294"/>
                  </a:lnTo>
                  <a:lnTo>
                    <a:pt x="1698024" y="324115"/>
                  </a:lnTo>
                  <a:lnTo>
                    <a:pt x="1708599" y="330465"/>
                  </a:lnTo>
                  <a:lnTo>
                    <a:pt x="1719174" y="337080"/>
                  </a:lnTo>
                  <a:lnTo>
                    <a:pt x="1729220" y="343694"/>
                  </a:lnTo>
                  <a:lnTo>
                    <a:pt x="1739266" y="350838"/>
                  </a:lnTo>
                  <a:lnTo>
                    <a:pt x="1749048" y="358511"/>
                  </a:lnTo>
                  <a:lnTo>
                    <a:pt x="1758830" y="366184"/>
                  </a:lnTo>
                  <a:lnTo>
                    <a:pt x="1768612" y="374121"/>
                  </a:lnTo>
                  <a:lnTo>
                    <a:pt x="1778129" y="382588"/>
                  </a:lnTo>
                  <a:lnTo>
                    <a:pt x="1787382" y="391055"/>
                  </a:lnTo>
                  <a:lnTo>
                    <a:pt x="1796635" y="399786"/>
                  </a:lnTo>
                  <a:lnTo>
                    <a:pt x="1805624" y="409046"/>
                  </a:lnTo>
                  <a:lnTo>
                    <a:pt x="1814084" y="417778"/>
                  </a:lnTo>
                  <a:lnTo>
                    <a:pt x="1822544" y="427303"/>
                  </a:lnTo>
                  <a:lnTo>
                    <a:pt x="1830475" y="436828"/>
                  </a:lnTo>
                  <a:lnTo>
                    <a:pt x="1838142" y="446353"/>
                  </a:lnTo>
                  <a:lnTo>
                    <a:pt x="1845808" y="456407"/>
                  </a:lnTo>
                  <a:lnTo>
                    <a:pt x="1852947" y="466461"/>
                  </a:lnTo>
                  <a:lnTo>
                    <a:pt x="1859556" y="476515"/>
                  </a:lnTo>
                  <a:lnTo>
                    <a:pt x="1866430" y="486569"/>
                  </a:lnTo>
                  <a:lnTo>
                    <a:pt x="1872774" y="497153"/>
                  </a:lnTo>
                  <a:lnTo>
                    <a:pt x="1878591" y="507471"/>
                  </a:lnTo>
                  <a:lnTo>
                    <a:pt x="1884671" y="517790"/>
                  </a:lnTo>
                  <a:lnTo>
                    <a:pt x="1889959" y="528638"/>
                  </a:lnTo>
                  <a:lnTo>
                    <a:pt x="1895246" y="539221"/>
                  </a:lnTo>
                  <a:lnTo>
                    <a:pt x="1900005" y="550334"/>
                  </a:lnTo>
                  <a:lnTo>
                    <a:pt x="1904764" y="560917"/>
                  </a:lnTo>
                  <a:lnTo>
                    <a:pt x="1908993" y="572294"/>
                  </a:lnTo>
                  <a:lnTo>
                    <a:pt x="1913223" y="583407"/>
                  </a:lnTo>
                  <a:lnTo>
                    <a:pt x="1916925" y="594519"/>
                  </a:lnTo>
                  <a:lnTo>
                    <a:pt x="1920361" y="605632"/>
                  </a:lnTo>
                  <a:lnTo>
                    <a:pt x="1923534" y="617009"/>
                  </a:lnTo>
                  <a:lnTo>
                    <a:pt x="1926442" y="628651"/>
                  </a:lnTo>
                  <a:lnTo>
                    <a:pt x="1929350" y="639763"/>
                  </a:lnTo>
                  <a:lnTo>
                    <a:pt x="1931729" y="651405"/>
                  </a:lnTo>
                  <a:lnTo>
                    <a:pt x="1933580" y="662782"/>
                  </a:lnTo>
                  <a:lnTo>
                    <a:pt x="1935431" y="674424"/>
                  </a:lnTo>
                  <a:lnTo>
                    <a:pt x="1937017" y="686065"/>
                  </a:lnTo>
                  <a:lnTo>
                    <a:pt x="1938074" y="697442"/>
                  </a:lnTo>
                  <a:lnTo>
                    <a:pt x="1939132" y="709084"/>
                  </a:lnTo>
                  <a:lnTo>
                    <a:pt x="1939661" y="720726"/>
                  </a:lnTo>
                  <a:lnTo>
                    <a:pt x="1939925" y="732632"/>
                  </a:lnTo>
                  <a:lnTo>
                    <a:pt x="1939925" y="744274"/>
                  </a:lnTo>
                  <a:lnTo>
                    <a:pt x="1939925" y="755915"/>
                  </a:lnTo>
                  <a:lnTo>
                    <a:pt x="1939396" y="767557"/>
                  </a:lnTo>
                  <a:lnTo>
                    <a:pt x="1938339" y="779199"/>
                  </a:lnTo>
                  <a:lnTo>
                    <a:pt x="1937546" y="790576"/>
                  </a:lnTo>
                  <a:lnTo>
                    <a:pt x="1935959" y="802217"/>
                  </a:lnTo>
                  <a:lnTo>
                    <a:pt x="1934638" y="813859"/>
                  </a:lnTo>
                  <a:lnTo>
                    <a:pt x="1932523" y="825501"/>
                  </a:lnTo>
                  <a:lnTo>
                    <a:pt x="1930408" y="837142"/>
                  </a:lnTo>
                  <a:lnTo>
                    <a:pt x="1928028" y="848519"/>
                  </a:lnTo>
                  <a:lnTo>
                    <a:pt x="1925120" y="859632"/>
                  </a:lnTo>
                  <a:lnTo>
                    <a:pt x="1922212" y="871009"/>
                  </a:lnTo>
                  <a:lnTo>
                    <a:pt x="1918775" y="882386"/>
                  </a:lnTo>
                  <a:lnTo>
                    <a:pt x="1915338" y="893499"/>
                  </a:lnTo>
                  <a:lnTo>
                    <a:pt x="1911373" y="904876"/>
                  </a:lnTo>
                  <a:lnTo>
                    <a:pt x="1907143" y="915988"/>
                  </a:lnTo>
                  <a:lnTo>
                    <a:pt x="1902648" y="926836"/>
                  </a:lnTo>
                  <a:lnTo>
                    <a:pt x="1898154" y="937684"/>
                  </a:lnTo>
                  <a:lnTo>
                    <a:pt x="1892867" y="948532"/>
                  </a:lnTo>
                  <a:lnTo>
                    <a:pt x="1887579" y="959380"/>
                  </a:lnTo>
                  <a:lnTo>
                    <a:pt x="1882028" y="969699"/>
                  </a:lnTo>
                  <a:lnTo>
                    <a:pt x="1875947" y="980282"/>
                  </a:lnTo>
                  <a:lnTo>
                    <a:pt x="1869866" y="990601"/>
                  </a:lnTo>
                  <a:lnTo>
                    <a:pt x="1863521" y="1000919"/>
                  </a:lnTo>
                  <a:lnTo>
                    <a:pt x="1856648" y="1011238"/>
                  </a:lnTo>
                  <a:lnTo>
                    <a:pt x="1849510" y="1021028"/>
                  </a:lnTo>
                  <a:lnTo>
                    <a:pt x="1842372" y="1031082"/>
                  </a:lnTo>
                  <a:lnTo>
                    <a:pt x="1834705" y="1040607"/>
                  </a:lnTo>
                  <a:lnTo>
                    <a:pt x="1827038" y="1050396"/>
                  </a:lnTo>
                  <a:lnTo>
                    <a:pt x="1818578" y="1059657"/>
                  </a:lnTo>
                  <a:lnTo>
                    <a:pt x="1810383" y="1068917"/>
                  </a:lnTo>
                  <a:lnTo>
                    <a:pt x="1801658" y="1078178"/>
                  </a:lnTo>
                  <a:lnTo>
                    <a:pt x="1792405" y="1086909"/>
                  </a:lnTo>
                  <a:lnTo>
                    <a:pt x="1783152" y="1095640"/>
                  </a:lnTo>
                  <a:lnTo>
                    <a:pt x="1774164" y="1103842"/>
                  </a:lnTo>
                  <a:lnTo>
                    <a:pt x="1764118" y="1112309"/>
                  </a:lnTo>
                  <a:lnTo>
                    <a:pt x="1754600" y="1119982"/>
                  </a:lnTo>
                  <a:lnTo>
                    <a:pt x="1744554" y="1127655"/>
                  </a:lnTo>
                  <a:lnTo>
                    <a:pt x="1734772" y="1134799"/>
                  </a:lnTo>
                  <a:lnTo>
                    <a:pt x="1724726" y="1141942"/>
                  </a:lnTo>
                  <a:lnTo>
                    <a:pt x="1714416" y="1148821"/>
                  </a:lnTo>
                  <a:lnTo>
                    <a:pt x="1703841" y="1155171"/>
                  </a:lnTo>
                  <a:lnTo>
                    <a:pt x="1693266" y="1161257"/>
                  </a:lnTo>
                  <a:lnTo>
                    <a:pt x="1682426" y="1167342"/>
                  </a:lnTo>
                  <a:lnTo>
                    <a:pt x="1671852" y="1172899"/>
                  </a:lnTo>
                  <a:lnTo>
                    <a:pt x="1660748" y="1178190"/>
                  </a:lnTo>
                  <a:lnTo>
                    <a:pt x="1649644" y="1183482"/>
                  </a:lnTo>
                  <a:lnTo>
                    <a:pt x="1638805" y="1188244"/>
                  </a:lnTo>
                  <a:lnTo>
                    <a:pt x="1627437" y="1192478"/>
                  </a:lnTo>
                  <a:lnTo>
                    <a:pt x="1616069" y="1196976"/>
                  </a:lnTo>
                  <a:lnTo>
                    <a:pt x="1604965" y="1200944"/>
                  </a:lnTo>
                  <a:lnTo>
                    <a:pt x="1593597" y="1204384"/>
                  </a:lnTo>
                  <a:lnTo>
                    <a:pt x="1581965" y="1208088"/>
                  </a:lnTo>
                  <a:lnTo>
                    <a:pt x="1570333" y="1210999"/>
                  </a:lnTo>
                  <a:lnTo>
                    <a:pt x="1558700" y="1213909"/>
                  </a:lnTo>
                  <a:lnTo>
                    <a:pt x="1546804" y="1216819"/>
                  </a:lnTo>
                  <a:lnTo>
                    <a:pt x="1535436" y="1218671"/>
                  </a:lnTo>
                  <a:lnTo>
                    <a:pt x="1523539" y="1220788"/>
                  </a:lnTo>
                  <a:lnTo>
                    <a:pt x="1511906" y="1222640"/>
                  </a:lnTo>
                  <a:lnTo>
                    <a:pt x="1500010" y="1224228"/>
                  </a:lnTo>
                  <a:lnTo>
                    <a:pt x="1488113" y="1225286"/>
                  </a:lnTo>
                  <a:lnTo>
                    <a:pt x="1476216" y="1226344"/>
                  </a:lnTo>
                  <a:lnTo>
                    <a:pt x="1464319" y="1226874"/>
                  </a:lnTo>
                  <a:lnTo>
                    <a:pt x="1452423" y="1227138"/>
                  </a:lnTo>
                  <a:lnTo>
                    <a:pt x="1440526" y="1227138"/>
                  </a:lnTo>
                  <a:lnTo>
                    <a:pt x="1428365" y="1227138"/>
                  </a:lnTo>
                  <a:lnTo>
                    <a:pt x="1416468" y="1226609"/>
                  </a:lnTo>
                  <a:lnTo>
                    <a:pt x="1404571" y="1225815"/>
                  </a:lnTo>
                  <a:lnTo>
                    <a:pt x="1392675" y="1224757"/>
                  </a:lnTo>
                  <a:lnTo>
                    <a:pt x="1380778" y="1223434"/>
                  </a:lnTo>
                  <a:lnTo>
                    <a:pt x="1369145" y="1221846"/>
                  </a:lnTo>
                  <a:lnTo>
                    <a:pt x="1357249" y="1219994"/>
                  </a:lnTo>
                  <a:lnTo>
                    <a:pt x="1345352" y="1217878"/>
                  </a:lnTo>
                  <a:lnTo>
                    <a:pt x="1333720" y="1215496"/>
                  </a:lnTo>
                  <a:lnTo>
                    <a:pt x="1322087" y="1212586"/>
                  </a:lnTo>
                  <a:lnTo>
                    <a:pt x="1310455" y="1209676"/>
                  </a:lnTo>
                  <a:lnTo>
                    <a:pt x="1298822" y="1206236"/>
                  </a:lnTo>
                  <a:lnTo>
                    <a:pt x="1287454" y="1203061"/>
                  </a:lnTo>
                  <a:lnTo>
                    <a:pt x="1276086" y="1199092"/>
                  </a:lnTo>
                  <a:lnTo>
                    <a:pt x="1264718" y="1194859"/>
                  </a:lnTo>
                  <a:lnTo>
                    <a:pt x="1253350" y="1190626"/>
                  </a:lnTo>
                  <a:lnTo>
                    <a:pt x="1242511" y="1186128"/>
                  </a:lnTo>
                  <a:lnTo>
                    <a:pt x="1231143" y="1181101"/>
                  </a:lnTo>
                  <a:lnTo>
                    <a:pt x="1220568" y="1175809"/>
                  </a:lnTo>
                  <a:lnTo>
                    <a:pt x="1209465" y="1170253"/>
                  </a:lnTo>
                  <a:lnTo>
                    <a:pt x="1198625" y="1164696"/>
                  </a:lnTo>
                  <a:lnTo>
                    <a:pt x="1188051" y="1158346"/>
                  </a:lnTo>
                  <a:lnTo>
                    <a:pt x="1177740" y="1152261"/>
                  </a:lnTo>
                  <a:lnTo>
                    <a:pt x="1167165" y="1145646"/>
                  </a:lnTo>
                  <a:lnTo>
                    <a:pt x="1157119" y="1138767"/>
                  </a:lnTo>
                  <a:lnTo>
                    <a:pt x="1147073" y="1131624"/>
                  </a:lnTo>
                  <a:lnTo>
                    <a:pt x="1137027" y="1124215"/>
                  </a:lnTo>
                  <a:lnTo>
                    <a:pt x="1127509" y="1116542"/>
                  </a:lnTo>
                  <a:lnTo>
                    <a:pt x="1117463" y="1108340"/>
                  </a:lnTo>
                  <a:lnTo>
                    <a:pt x="1107946" y="1100403"/>
                  </a:lnTo>
                  <a:lnTo>
                    <a:pt x="1098957" y="1091671"/>
                  </a:lnTo>
                  <a:lnTo>
                    <a:pt x="1089704" y="1082940"/>
                  </a:lnTo>
                  <a:lnTo>
                    <a:pt x="1080715" y="1073944"/>
                  </a:lnTo>
                  <a:lnTo>
                    <a:pt x="1071991" y="1064684"/>
                  </a:lnTo>
                  <a:lnTo>
                    <a:pt x="1063796" y="1055159"/>
                  </a:lnTo>
                  <a:lnTo>
                    <a:pt x="1055864" y="1045899"/>
                  </a:lnTo>
                  <a:lnTo>
                    <a:pt x="1047933" y="1036109"/>
                  </a:lnTo>
                  <a:lnTo>
                    <a:pt x="1040531" y="1026319"/>
                  </a:lnTo>
                  <a:lnTo>
                    <a:pt x="1033393" y="1016530"/>
                  </a:lnTo>
                  <a:lnTo>
                    <a:pt x="1026519" y="1006476"/>
                  </a:lnTo>
                  <a:lnTo>
                    <a:pt x="1019645" y="995892"/>
                  </a:lnTo>
                  <a:lnTo>
                    <a:pt x="1013565" y="985838"/>
                  </a:lnTo>
                  <a:lnTo>
                    <a:pt x="1007484" y="975519"/>
                  </a:lnTo>
                  <a:lnTo>
                    <a:pt x="1001668" y="964671"/>
                  </a:lnTo>
                  <a:lnTo>
                    <a:pt x="996381" y="954088"/>
                  </a:lnTo>
                  <a:lnTo>
                    <a:pt x="990829" y="943240"/>
                  </a:lnTo>
                  <a:lnTo>
                    <a:pt x="986070" y="932657"/>
                  </a:lnTo>
                  <a:lnTo>
                    <a:pt x="981312" y="921544"/>
                  </a:lnTo>
                  <a:lnTo>
                    <a:pt x="977346" y="910696"/>
                  </a:lnTo>
                  <a:lnTo>
                    <a:pt x="973116" y="899319"/>
                  </a:lnTo>
                  <a:lnTo>
                    <a:pt x="969150" y="888207"/>
                  </a:lnTo>
                  <a:lnTo>
                    <a:pt x="965714" y="876830"/>
                  </a:lnTo>
                  <a:lnTo>
                    <a:pt x="962805" y="865717"/>
                  </a:lnTo>
                  <a:lnTo>
                    <a:pt x="959633" y="854340"/>
                  </a:lnTo>
                  <a:lnTo>
                    <a:pt x="956989" y="842699"/>
                  </a:lnTo>
                  <a:lnTo>
                    <a:pt x="954610" y="831321"/>
                  </a:lnTo>
                  <a:lnTo>
                    <a:pt x="952495" y="819944"/>
                  </a:lnTo>
                  <a:lnTo>
                    <a:pt x="950909" y="808303"/>
                  </a:lnTo>
                  <a:lnTo>
                    <a:pt x="949322" y="796661"/>
                  </a:lnTo>
                  <a:lnTo>
                    <a:pt x="948001" y="785019"/>
                  </a:lnTo>
                  <a:lnTo>
                    <a:pt x="947207" y="773378"/>
                  </a:lnTo>
                  <a:lnTo>
                    <a:pt x="946679" y="761736"/>
                  </a:lnTo>
                  <a:lnTo>
                    <a:pt x="946414" y="750094"/>
                  </a:lnTo>
                  <a:lnTo>
                    <a:pt x="946150" y="738188"/>
                  </a:lnTo>
                  <a:lnTo>
                    <a:pt x="946414" y="726811"/>
                  </a:lnTo>
                  <a:lnTo>
                    <a:pt x="946943" y="715169"/>
                  </a:lnTo>
                  <a:lnTo>
                    <a:pt x="947472" y="703528"/>
                  </a:lnTo>
                  <a:lnTo>
                    <a:pt x="948794" y="691886"/>
                  </a:lnTo>
                  <a:lnTo>
                    <a:pt x="949851" y="680244"/>
                  </a:lnTo>
                  <a:lnTo>
                    <a:pt x="951702" y="668603"/>
                  </a:lnTo>
                  <a:lnTo>
                    <a:pt x="953552" y="657226"/>
                  </a:lnTo>
                  <a:lnTo>
                    <a:pt x="955932" y="645849"/>
                  </a:lnTo>
                  <a:lnTo>
                    <a:pt x="958311" y="634207"/>
                  </a:lnTo>
                  <a:lnTo>
                    <a:pt x="960955" y="622830"/>
                  </a:lnTo>
                  <a:lnTo>
                    <a:pt x="964127" y="611453"/>
                  </a:lnTo>
                  <a:lnTo>
                    <a:pt x="967564" y="600340"/>
                  </a:lnTo>
                  <a:lnTo>
                    <a:pt x="971001" y="588963"/>
                  </a:lnTo>
                  <a:lnTo>
                    <a:pt x="974967" y="577851"/>
                  </a:lnTo>
                  <a:lnTo>
                    <a:pt x="978932" y="566738"/>
                  </a:lnTo>
                  <a:lnTo>
                    <a:pt x="983426" y="555890"/>
                  </a:lnTo>
                  <a:lnTo>
                    <a:pt x="988185" y="545042"/>
                  </a:lnTo>
                  <a:lnTo>
                    <a:pt x="993208" y="534194"/>
                  </a:lnTo>
                  <a:lnTo>
                    <a:pt x="998760" y="523611"/>
                  </a:lnTo>
                  <a:lnTo>
                    <a:pt x="1004312" y="512763"/>
                  </a:lnTo>
                  <a:lnTo>
                    <a:pt x="1010128" y="502444"/>
                  </a:lnTo>
                  <a:lnTo>
                    <a:pt x="1016473" y="491861"/>
                  </a:lnTo>
                  <a:lnTo>
                    <a:pt x="1022818" y="481542"/>
                  </a:lnTo>
                  <a:lnTo>
                    <a:pt x="1029692" y="471488"/>
                  </a:lnTo>
                  <a:lnTo>
                    <a:pt x="1036830" y="461699"/>
                  </a:lnTo>
                  <a:lnTo>
                    <a:pt x="1043968" y="451909"/>
                  </a:lnTo>
                  <a:lnTo>
                    <a:pt x="1051634" y="442119"/>
                  </a:lnTo>
                  <a:lnTo>
                    <a:pt x="1059301" y="432594"/>
                  </a:lnTo>
                  <a:lnTo>
                    <a:pt x="1067761" y="423069"/>
                  </a:lnTo>
                  <a:lnTo>
                    <a:pt x="1075957" y="413809"/>
                  </a:lnTo>
                  <a:lnTo>
                    <a:pt x="1084681" y="404549"/>
                  </a:lnTo>
                  <a:lnTo>
                    <a:pt x="1093670" y="395553"/>
                  </a:lnTo>
                  <a:lnTo>
                    <a:pt x="1102923" y="387086"/>
                  </a:lnTo>
                  <a:lnTo>
                    <a:pt x="1112176" y="378619"/>
                  </a:lnTo>
                  <a:lnTo>
                    <a:pt x="1121693" y="370682"/>
                  </a:lnTo>
                  <a:lnTo>
                    <a:pt x="1131475" y="362480"/>
                  </a:lnTo>
                  <a:lnTo>
                    <a:pt x="1141257" y="355071"/>
                  </a:lnTo>
                  <a:lnTo>
                    <a:pt x="1151567" y="347663"/>
                  </a:lnTo>
                  <a:lnTo>
                    <a:pt x="1161613" y="340519"/>
                  </a:lnTo>
                  <a:lnTo>
                    <a:pt x="1171924" y="333905"/>
                  </a:lnTo>
                  <a:lnTo>
                    <a:pt x="1182499" y="327555"/>
                  </a:lnTo>
                  <a:lnTo>
                    <a:pt x="1193074" y="321205"/>
                  </a:lnTo>
                  <a:lnTo>
                    <a:pt x="1203913" y="315384"/>
                  </a:lnTo>
                  <a:lnTo>
                    <a:pt x="1214488" y="309563"/>
                  </a:lnTo>
                  <a:lnTo>
                    <a:pt x="1225591" y="304271"/>
                  </a:lnTo>
                  <a:lnTo>
                    <a:pt x="1236431" y="299244"/>
                  </a:lnTo>
                  <a:lnTo>
                    <a:pt x="1247534" y="294482"/>
                  </a:lnTo>
                  <a:lnTo>
                    <a:pt x="1258902" y="289984"/>
                  </a:lnTo>
                  <a:lnTo>
                    <a:pt x="1270006" y="285751"/>
                  </a:lnTo>
                  <a:lnTo>
                    <a:pt x="1281374" y="281517"/>
                  </a:lnTo>
                  <a:lnTo>
                    <a:pt x="1292742" y="278078"/>
                  </a:lnTo>
                  <a:lnTo>
                    <a:pt x="1304374" y="274638"/>
                  </a:lnTo>
                  <a:lnTo>
                    <a:pt x="1316007" y="271463"/>
                  </a:lnTo>
                  <a:lnTo>
                    <a:pt x="1327375" y="268553"/>
                  </a:lnTo>
                  <a:lnTo>
                    <a:pt x="1339007" y="266171"/>
                  </a:lnTo>
                  <a:lnTo>
                    <a:pt x="1350904" y="263790"/>
                  </a:lnTo>
                  <a:lnTo>
                    <a:pt x="1362801" y="261674"/>
                  </a:lnTo>
                  <a:lnTo>
                    <a:pt x="1374433" y="259821"/>
                  </a:lnTo>
                  <a:lnTo>
                    <a:pt x="1386330" y="258499"/>
                  </a:lnTo>
                  <a:lnTo>
                    <a:pt x="1398226" y="257176"/>
                  </a:lnTo>
                  <a:lnTo>
                    <a:pt x="1410123" y="256382"/>
                  </a:lnTo>
                  <a:lnTo>
                    <a:pt x="1422020" y="255853"/>
                  </a:lnTo>
                  <a:lnTo>
                    <a:pt x="1433917" y="255588"/>
                  </a:lnTo>
                  <a:close/>
                  <a:moveTo>
                    <a:pt x="200465" y="0"/>
                  </a:moveTo>
                  <a:lnTo>
                    <a:pt x="213953" y="0"/>
                  </a:lnTo>
                  <a:lnTo>
                    <a:pt x="227970" y="0"/>
                  </a:lnTo>
                  <a:lnTo>
                    <a:pt x="574420" y="2381"/>
                  </a:lnTo>
                  <a:lnTo>
                    <a:pt x="711943" y="177536"/>
                  </a:lnTo>
                  <a:lnTo>
                    <a:pt x="1193800" y="180711"/>
                  </a:lnTo>
                  <a:lnTo>
                    <a:pt x="1180577" y="186531"/>
                  </a:lnTo>
                  <a:lnTo>
                    <a:pt x="1167353" y="192352"/>
                  </a:lnTo>
                  <a:lnTo>
                    <a:pt x="1154130" y="198967"/>
                  </a:lnTo>
                  <a:lnTo>
                    <a:pt x="1141436" y="205581"/>
                  </a:lnTo>
                  <a:lnTo>
                    <a:pt x="1128477" y="212461"/>
                  </a:lnTo>
                  <a:lnTo>
                    <a:pt x="1115782" y="219340"/>
                  </a:lnTo>
                  <a:lnTo>
                    <a:pt x="1103353" y="227013"/>
                  </a:lnTo>
                  <a:lnTo>
                    <a:pt x="1090923" y="234950"/>
                  </a:lnTo>
                  <a:lnTo>
                    <a:pt x="1078757" y="242888"/>
                  </a:lnTo>
                  <a:lnTo>
                    <a:pt x="1066327" y="251619"/>
                  </a:lnTo>
                  <a:lnTo>
                    <a:pt x="1054426" y="260350"/>
                  </a:lnTo>
                  <a:lnTo>
                    <a:pt x="1043054" y="269346"/>
                  </a:lnTo>
                  <a:lnTo>
                    <a:pt x="1031418" y="278607"/>
                  </a:lnTo>
                  <a:lnTo>
                    <a:pt x="1019781" y="288396"/>
                  </a:lnTo>
                  <a:lnTo>
                    <a:pt x="1008409" y="298715"/>
                  </a:lnTo>
                  <a:lnTo>
                    <a:pt x="997566" y="309034"/>
                  </a:lnTo>
                  <a:lnTo>
                    <a:pt x="988310" y="318294"/>
                  </a:lnTo>
                  <a:lnTo>
                    <a:pt x="979318" y="327554"/>
                  </a:lnTo>
                  <a:lnTo>
                    <a:pt x="970326" y="337079"/>
                  </a:lnTo>
                  <a:lnTo>
                    <a:pt x="961863" y="346604"/>
                  </a:lnTo>
                  <a:lnTo>
                    <a:pt x="953665" y="356129"/>
                  </a:lnTo>
                  <a:lnTo>
                    <a:pt x="945466" y="365919"/>
                  </a:lnTo>
                  <a:lnTo>
                    <a:pt x="937532" y="375973"/>
                  </a:lnTo>
                  <a:lnTo>
                    <a:pt x="929863" y="385763"/>
                  </a:lnTo>
                  <a:lnTo>
                    <a:pt x="922722" y="396082"/>
                  </a:lnTo>
                  <a:lnTo>
                    <a:pt x="915582" y="406400"/>
                  </a:lnTo>
                  <a:lnTo>
                    <a:pt x="908441" y="416719"/>
                  </a:lnTo>
                  <a:lnTo>
                    <a:pt x="902094" y="427038"/>
                  </a:lnTo>
                  <a:lnTo>
                    <a:pt x="895482" y="437886"/>
                  </a:lnTo>
                  <a:lnTo>
                    <a:pt x="889400" y="448469"/>
                  </a:lnTo>
                  <a:lnTo>
                    <a:pt x="883581" y="459317"/>
                  </a:lnTo>
                  <a:lnTo>
                    <a:pt x="877499" y="470165"/>
                  </a:lnTo>
                  <a:lnTo>
                    <a:pt x="872209" y="481277"/>
                  </a:lnTo>
                  <a:lnTo>
                    <a:pt x="866920" y="492390"/>
                  </a:lnTo>
                  <a:lnTo>
                    <a:pt x="861895" y="503238"/>
                  </a:lnTo>
                  <a:lnTo>
                    <a:pt x="857135" y="514615"/>
                  </a:lnTo>
                  <a:lnTo>
                    <a:pt x="852639" y="525992"/>
                  </a:lnTo>
                  <a:lnTo>
                    <a:pt x="848407" y="537105"/>
                  </a:lnTo>
                  <a:lnTo>
                    <a:pt x="844176" y="548482"/>
                  </a:lnTo>
                  <a:lnTo>
                    <a:pt x="840473" y="560123"/>
                  </a:lnTo>
                  <a:lnTo>
                    <a:pt x="836771" y="571765"/>
                  </a:lnTo>
                  <a:lnTo>
                    <a:pt x="833597" y="583407"/>
                  </a:lnTo>
                  <a:lnTo>
                    <a:pt x="830688" y="595048"/>
                  </a:lnTo>
                  <a:lnTo>
                    <a:pt x="827514" y="606425"/>
                  </a:lnTo>
                  <a:lnTo>
                    <a:pt x="824870" y="618067"/>
                  </a:lnTo>
                  <a:lnTo>
                    <a:pt x="822490" y="629973"/>
                  </a:lnTo>
                  <a:lnTo>
                    <a:pt x="820374" y="641880"/>
                  </a:lnTo>
                  <a:lnTo>
                    <a:pt x="818523" y="653521"/>
                  </a:lnTo>
                  <a:lnTo>
                    <a:pt x="816936" y="665428"/>
                  </a:lnTo>
                  <a:lnTo>
                    <a:pt x="815349" y="677334"/>
                  </a:lnTo>
                  <a:lnTo>
                    <a:pt x="814291" y="689240"/>
                  </a:lnTo>
                  <a:lnTo>
                    <a:pt x="812969" y="701146"/>
                  </a:lnTo>
                  <a:lnTo>
                    <a:pt x="812440" y="713053"/>
                  </a:lnTo>
                  <a:lnTo>
                    <a:pt x="811911" y="725223"/>
                  </a:lnTo>
                  <a:lnTo>
                    <a:pt x="811646" y="737130"/>
                  </a:lnTo>
                  <a:lnTo>
                    <a:pt x="811646" y="749036"/>
                  </a:lnTo>
                  <a:lnTo>
                    <a:pt x="811911" y="760942"/>
                  </a:lnTo>
                  <a:lnTo>
                    <a:pt x="812175" y="772848"/>
                  </a:lnTo>
                  <a:lnTo>
                    <a:pt x="812969" y="784755"/>
                  </a:lnTo>
                  <a:lnTo>
                    <a:pt x="814027" y="796926"/>
                  </a:lnTo>
                  <a:lnTo>
                    <a:pt x="815085" y="808832"/>
                  </a:lnTo>
                  <a:lnTo>
                    <a:pt x="816671" y="820738"/>
                  </a:lnTo>
                  <a:lnTo>
                    <a:pt x="817994" y="832380"/>
                  </a:lnTo>
                  <a:lnTo>
                    <a:pt x="819845" y="844286"/>
                  </a:lnTo>
                  <a:lnTo>
                    <a:pt x="821961" y="856192"/>
                  </a:lnTo>
                  <a:lnTo>
                    <a:pt x="824341" y="868098"/>
                  </a:lnTo>
                  <a:lnTo>
                    <a:pt x="826986" y="879740"/>
                  </a:lnTo>
                  <a:lnTo>
                    <a:pt x="829630" y="891117"/>
                  </a:lnTo>
                  <a:lnTo>
                    <a:pt x="833068" y="903024"/>
                  </a:lnTo>
                  <a:lnTo>
                    <a:pt x="836242" y="914665"/>
                  </a:lnTo>
                  <a:lnTo>
                    <a:pt x="839680" y="926042"/>
                  </a:lnTo>
                  <a:lnTo>
                    <a:pt x="843382" y="937684"/>
                  </a:lnTo>
                  <a:lnTo>
                    <a:pt x="847614" y="949326"/>
                  </a:lnTo>
                  <a:lnTo>
                    <a:pt x="851581" y="960438"/>
                  </a:lnTo>
                  <a:lnTo>
                    <a:pt x="856077" y="971815"/>
                  </a:lnTo>
                  <a:lnTo>
                    <a:pt x="860837" y="983192"/>
                  </a:lnTo>
                  <a:lnTo>
                    <a:pt x="865862" y="994040"/>
                  </a:lnTo>
                  <a:lnTo>
                    <a:pt x="871151" y="1005153"/>
                  </a:lnTo>
                  <a:lnTo>
                    <a:pt x="876705" y="1016265"/>
                  </a:lnTo>
                  <a:lnTo>
                    <a:pt x="882259" y="1027113"/>
                  </a:lnTo>
                  <a:lnTo>
                    <a:pt x="0" y="1021292"/>
                  </a:lnTo>
                  <a:lnTo>
                    <a:pt x="5289" y="214313"/>
                  </a:lnTo>
                  <a:lnTo>
                    <a:pt x="5818" y="196850"/>
                  </a:lnTo>
                  <a:lnTo>
                    <a:pt x="6347" y="180446"/>
                  </a:lnTo>
                  <a:lnTo>
                    <a:pt x="7670" y="165100"/>
                  </a:lnTo>
                  <a:lnTo>
                    <a:pt x="9256" y="150284"/>
                  </a:lnTo>
                  <a:lnTo>
                    <a:pt x="10843" y="136525"/>
                  </a:lnTo>
                  <a:lnTo>
                    <a:pt x="13223" y="123296"/>
                  </a:lnTo>
                  <a:lnTo>
                    <a:pt x="15868" y="111390"/>
                  </a:lnTo>
                  <a:lnTo>
                    <a:pt x="19306" y="100277"/>
                  </a:lnTo>
                  <a:lnTo>
                    <a:pt x="22744" y="89429"/>
                  </a:lnTo>
                  <a:lnTo>
                    <a:pt x="26711" y="79640"/>
                  </a:lnTo>
                  <a:lnTo>
                    <a:pt x="31207" y="70644"/>
                  </a:lnTo>
                  <a:lnTo>
                    <a:pt x="33587" y="66146"/>
                  </a:lnTo>
                  <a:lnTo>
                    <a:pt x="36232" y="62177"/>
                  </a:lnTo>
                  <a:lnTo>
                    <a:pt x="38612" y="58208"/>
                  </a:lnTo>
                  <a:lnTo>
                    <a:pt x="41257" y="54240"/>
                  </a:lnTo>
                  <a:lnTo>
                    <a:pt x="44166" y="50800"/>
                  </a:lnTo>
                  <a:lnTo>
                    <a:pt x="47075" y="47625"/>
                  </a:lnTo>
                  <a:lnTo>
                    <a:pt x="50249" y="43921"/>
                  </a:lnTo>
                  <a:lnTo>
                    <a:pt x="53158" y="41011"/>
                  </a:lnTo>
                  <a:lnTo>
                    <a:pt x="56331" y="38100"/>
                  </a:lnTo>
                  <a:lnTo>
                    <a:pt x="60034" y="34925"/>
                  </a:lnTo>
                  <a:lnTo>
                    <a:pt x="66910" y="29633"/>
                  </a:lnTo>
                  <a:lnTo>
                    <a:pt x="74315" y="24871"/>
                  </a:lnTo>
                  <a:lnTo>
                    <a:pt x="82249" y="20638"/>
                  </a:lnTo>
                  <a:lnTo>
                    <a:pt x="90712" y="16933"/>
                  </a:lnTo>
                  <a:lnTo>
                    <a:pt x="99439" y="13494"/>
                  </a:lnTo>
                  <a:lnTo>
                    <a:pt x="108696" y="10583"/>
                  </a:lnTo>
                  <a:lnTo>
                    <a:pt x="118481" y="8202"/>
                  </a:lnTo>
                  <a:lnTo>
                    <a:pt x="129059" y="6086"/>
                  </a:lnTo>
                  <a:lnTo>
                    <a:pt x="139638" y="4498"/>
                  </a:lnTo>
                  <a:lnTo>
                    <a:pt x="150746" y="2911"/>
                  </a:lnTo>
                  <a:lnTo>
                    <a:pt x="162647" y="1588"/>
                  </a:lnTo>
                  <a:lnTo>
                    <a:pt x="174812" y="794"/>
                  </a:lnTo>
                  <a:lnTo>
                    <a:pt x="187242" y="265"/>
                  </a:lnTo>
                  <a:lnTo>
                    <a:pt x="200465" y="0"/>
                  </a:lnTo>
                  <a:close/>
                </a:path>
              </a:pathLst>
            </a:custGeom>
            <a:solidFill>
              <a:schemeClr val="bg1"/>
            </a:solidFill>
            <a:ln>
              <a:noFill/>
            </a:ln>
            <a:effectLst>
              <a:outerShdw blurRad="63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2000">
                <a:solidFill>
                  <a:srgbClr val="000000"/>
                </a:solidFill>
                <a:cs typeface="+mn-ea"/>
                <a:sym typeface="+mn-lt"/>
              </a:endParaRPr>
            </a:p>
          </p:txBody>
        </p:sp>
      </p:grpSp>
      <p:grpSp>
        <p:nvGrpSpPr>
          <p:cNvPr id="4" name="组合 3"/>
          <p:cNvGrpSpPr/>
          <p:nvPr/>
        </p:nvGrpSpPr>
        <p:grpSpPr>
          <a:xfrm>
            <a:off x="3292234" y="4368967"/>
            <a:ext cx="656720" cy="656718"/>
            <a:chOff x="3292234" y="4368967"/>
            <a:chExt cx="656720" cy="656718"/>
          </a:xfrm>
        </p:grpSpPr>
        <p:sp>
          <p:nvSpPr>
            <p:cNvPr id="47" name="椭圆 46"/>
            <p:cNvSpPr/>
            <p:nvPr/>
          </p:nvSpPr>
          <p:spPr>
            <a:xfrm>
              <a:off x="3292234" y="4368967"/>
              <a:ext cx="656720" cy="656718"/>
            </a:xfrm>
            <a:prstGeom prst="ellipse">
              <a:avLst/>
            </a:prstGeom>
            <a:solidFill>
              <a:srgbClr val="08AAFD"/>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8" name="组合 47"/>
            <p:cNvGrpSpPr/>
            <p:nvPr/>
          </p:nvGrpSpPr>
          <p:grpSpPr>
            <a:xfrm>
              <a:off x="3437248" y="4501276"/>
              <a:ext cx="366690" cy="351410"/>
              <a:chOff x="6161680" y="3929517"/>
              <a:chExt cx="318365" cy="305100"/>
            </a:xfrm>
          </p:grpSpPr>
          <p:sp>
            <p:nvSpPr>
              <p:cNvPr id="49" name="矩形-1"/>
              <p:cNvSpPr/>
              <p:nvPr/>
            </p:nvSpPr>
            <p:spPr bwMode="auto">
              <a:xfrm>
                <a:off x="6208108" y="4060843"/>
                <a:ext cx="122040" cy="173774"/>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solidFill>
                <a:schemeClr val="bg1"/>
              </a:solidFill>
              <a:ln>
                <a:noFill/>
              </a:ln>
              <a:effectLst>
                <a:outerShdw blurRad="63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cs typeface="+mn-ea"/>
                  <a:sym typeface="+mn-lt"/>
                </a:endParaRPr>
              </a:p>
            </p:txBody>
          </p:sp>
          <p:sp>
            <p:nvSpPr>
              <p:cNvPr id="50" name="矩形-2"/>
              <p:cNvSpPr/>
              <p:nvPr/>
            </p:nvSpPr>
            <p:spPr bwMode="auto">
              <a:xfrm>
                <a:off x="6161680" y="3929517"/>
                <a:ext cx="318365" cy="222855"/>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solidFill>
                <a:schemeClr val="bg1"/>
              </a:solidFill>
              <a:ln>
                <a:noFill/>
              </a:ln>
              <a:effectLst>
                <a:outerShdw blurRad="63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cs typeface="+mn-ea"/>
                  <a:sym typeface="+mn-lt"/>
                </a:endParaRPr>
              </a:p>
            </p:txBody>
          </p:sp>
          <p:sp>
            <p:nvSpPr>
              <p:cNvPr id="51" name="矩形-3"/>
              <p:cNvSpPr/>
              <p:nvPr/>
            </p:nvSpPr>
            <p:spPr bwMode="auto">
              <a:xfrm>
                <a:off x="6318209" y="4060843"/>
                <a:ext cx="123367" cy="173774"/>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solidFill>
                <a:schemeClr val="bg1"/>
              </a:solidFill>
              <a:ln>
                <a:noFill/>
              </a:ln>
              <a:effectLst>
                <a:outerShdw blurRad="63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cs typeface="+mn-ea"/>
                  <a:sym typeface="+mn-lt"/>
                </a:endParaRPr>
              </a:p>
            </p:txBody>
          </p:sp>
        </p:grpSp>
      </p:grpSp>
      <p:grpSp>
        <p:nvGrpSpPr>
          <p:cNvPr id="6" name="组合 5"/>
          <p:cNvGrpSpPr/>
          <p:nvPr/>
        </p:nvGrpSpPr>
        <p:grpSpPr>
          <a:xfrm>
            <a:off x="8285444" y="4368967"/>
            <a:ext cx="656720" cy="656718"/>
            <a:chOff x="8285444" y="4368967"/>
            <a:chExt cx="656720" cy="656718"/>
          </a:xfrm>
        </p:grpSpPr>
        <p:sp>
          <p:nvSpPr>
            <p:cNvPr id="53" name="椭圆 52"/>
            <p:cNvSpPr/>
            <p:nvPr/>
          </p:nvSpPr>
          <p:spPr>
            <a:xfrm>
              <a:off x="8285444" y="4368967"/>
              <a:ext cx="656720" cy="656718"/>
            </a:xfrm>
            <a:prstGeom prst="ellipse">
              <a:avLst/>
            </a:prstGeom>
            <a:solidFill>
              <a:srgbClr val="0A5688"/>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2"/>
            <p:cNvSpPr/>
            <p:nvPr/>
          </p:nvSpPr>
          <p:spPr bwMode="auto">
            <a:xfrm>
              <a:off x="8422827" y="4570007"/>
              <a:ext cx="381952" cy="254635"/>
            </a:xfrm>
            <a:custGeom>
              <a:avLst/>
              <a:gdLst>
                <a:gd name="T0" fmla="*/ 1006919 w 1450975"/>
                <a:gd name="T1" fmla="*/ 486464 h 968375"/>
                <a:gd name="T2" fmla="*/ 1058912 w 1450975"/>
                <a:gd name="T3" fmla="*/ 517972 h 968375"/>
                <a:gd name="T4" fmla="*/ 1095306 w 1450975"/>
                <a:gd name="T5" fmla="*/ 566445 h 968375"/>
                <a:gd name="T6" fmla="*/ 1110903 w 1450975"/>
                <a:gd name="T7" fmla="*/ 626690 h 968375"/>
                <a:gd name="T8" fmla="*/ 1101198 w 1450975"/>
                <a:gd name="T9" fmla="*/ 689359 h 968375"/>
                <a:gd name="T10" fmla="*/ 1069657 w 1450975"/>
                <a:gd name="T11" fmla="*/ 741293 h 968375"/>
                <a:gd name="T12" fmla="*/ 1021130 w 1450975"/>
                <a:gd name="T13" fmla="*/ 777649 h 968375"/>
                <a:gd name="T14" fmla="*/ 960819 w 1450975"/>
                <a:gd name="T15" fmla="*/ 793229 h 968375"/>
                <a:gd name="T16" fmla="*/ 898083 w 1450975"/>
                <a:gd name="T17" fmla="*/ 783534 h 968375"/>
                <a:gd name="T18" fmla="*/ 846091 w 1450975"/>
                <a:gd name="T19" fmla="*/ 752028 h 968375"/>
                <a:gd name="T20" fmla="*/ 809695 w 1450975"/>
                <a:gd name="T21" fmla="*/ 703900 h 968375"/>
                <a:gd name="T22" fmla="*/ 794098 w 1450975"/>
                <a:gd name="T23" fmla="*/ 643309 h 968375"/>
                <a:gd name="T24" fmla="*/ 803803 w 1450975"/>
                <a:gd name="T25" fmla="*/ 580986 h 968375"/>
                <a:gd name="T26" fmla="*/ 835346 w 1450975"/>
                <a:gd name="T27" fmla="*/ 528706 h 968375"/>
                <a:gd name="T28" fmla="*/ 883871 w 1450975"/>
                <a:gd name="T29" fmla="*/ 492350 h 968375"/>
                <a:gd name="T30" fmla="*/ 944182 w 1450975"/>
                <a:gd name="T31" fmla="*/ 477116 h 968375"/>
                <a:gd name="T32" fmla="*/ 892405 w 1450975"/>
                <a:gd name="T33" fmla="*/ 242814 h 968375"/>
                <a:gd name="T34" fmla="*/ 816330 w 1450975"/>
                <a:gd name="T35" fmla="*/ 262615 h 968375"/>
                <a:gd name="T36" fmla="*/ 685717 w 1450975"/>
                <a:gd name="T37" fmla="*/ 341469 h 968375"/>
                <a:gd name="T38" fmla="*/ 595052 w 1450975"/>
                <a:gd name="T39" fmla="*/ 463050 h 968375"/>
                <a:gd name="T40" fmla="*/ 563789 w 1450975"/>
                <a:gd name="T41" fmla="*/ 555104 h 968375"/>
                <a:gd name="T42" fmla="*/ 555798 w 1450975"/>
                <a:gd name="T43" fmla="*/ 635001 h 968375"/>
                <a:gd name="T44" fmla="*/ 563789 w 1450975"/>
                <a:gd name="T45" fmla="*/ 715243 h 968375"/>
                <a:gd name="T46" fmla="*/ 595052 w 1450975"/>
                <a:gd name="T47" fmla="*/ 807298 h 968375"/>
                <a:gd name="T48" fmla="*/ 685717 w 1450975"/>
                <a:gd name="T49" fmla="*/ 928879 h 968375"/>
                <a:gd name="T50" fmla="*/ 816330 w 1450975"/>
                <a:gd name="T51" fmla="*/ 1007732 h 968375"/>
                <a:gd name="T52" fmla="*/ 892405 w 1450975"/>
                <a:gd name="T53" fmla="*/ 1027533 h 968375"/>
                <a:gd name="T54" fmla="*/ 972995 w 1450975"/>
                <a:gd name="T55" fmla="*/ 1031355 h 968375"/>
                <a:gd name="T56" fmla="*/ 1051502 w 1450975"/>
                <a:gd name="T57" fmla="*/ 1019544 h 968375"/>
                <a:gd name="T58" fmla="*/ 1158494 w 1450975"/>
                <a:gd name="T59" fmla="*/ 974732 h 968375"/>
                <a:gd name="T60" fmla="*/ 1270695 w 1450975"/>
                <a:gd name="T61" fmla="*/ 872605 h 968375"/>
                <a:gd name="T62" fmla="*/ 1331485 w 1450975"/>
                <a:gd name="T63" fmla="*/ 753107 h 968375"/>
                <a:gd name="T64" fmla="*/ 1347465 w 1450975"/>
                <a:gd name="T65" fmla="*/ 675643 h 968375"/>
                <a:gd name="T66" fmla="*/ 1347465 w 1450975"/>
                <a:gd name="T67" fmla="*/ 594358 h 968375"/>
                <a:gd name="T68" fmla="*/ 1331485 w 1450975"/>
                <a:gd name="T69" fmla="*/ 517241 h 968375"/>
                <a:gd name="T70" fmla="*/ 1270695 w 1450975"/>
                <a:gd name="T71" fmla="*/ 397743 h 968375"/>
                <a:gd name="T72" fmla="*/ 1158494 w 1450975"/>
                <a:gd name="T73" fmla="*/ 295616 h 968375"/>
                <a:gd name="T74" fmla="*/ 1051502 w 1450975"/>
                <a:gd name="T75" fmla="*/ 250804 h 968375"/>
                <a:gd name="T76" fmla="*/ 972995 w 1450975"/>
                <a:gd name="T77" fmla="*/ 238994 h 968375"/>
                <a:gd name="T78" fmla="*/ 1074081 w 1450975"/>
                <a:gd name="T79" fmla="*/ 11116 h 968375"/>
                <a:gd name="T80" fmla="*/ 1258189 w 1450975"/>
                <a:gd name="T81" fmla="*/ 68085 h 968375"/>
                <a:gd name="T82" fmla="*/ 1426666 w 1450975"/>
                <a:gd name="T83" fmla="*/ 160487 h 968375"/>
                <a:gd name="T84" fmla="*/ 1576037 w 1450975"/>
                <a:gd name="T85" fmla="*/ 273036 h 968375"/>
                <a:gd name="T86" fmla="*/ 1742429 w 1450975"/>
                <a:gd name="T87" fmla="*/ 434218 h 968375"/>
                <a:gd name="T88" fmla="*/ 1885548 w 1450975"/>
                <a:gd name="T89" fmla="*/ 607906 h 968375"/>
                <a:gd name="T90" fmla="*/ 1829967 w 1450975"/>
                <a:gd name="T91" fmla="*/ 734349 h 968375"/>
                <a:gd name="T92" fmla="*/ 1642039 w 1450975"/>
                <a:gd name="T93" fmla="*/ 937911 h 968375"/>
                <a:gd name="T94" fmla="*/ 1503782 w 1450975"/>
                <a:gd name="T95" fmla="*/ 1054976 h 968375"/>
                <a:gd name="T96" fmla="*/ 1344685 w 1450975"/>
                <a:gd name="T97" fmla="*/ 1159536 h 968375"/>
                <a:gd name="T98" fmla="*/ 1167525 w 1450975"/>
                <a:gd name="T99" fmla="*/ 1235958 h 968375"/>
                <a:gd name="T100" fmla="*/ 977164 w 1450975"/>
                <a:gd name="T101" fmla="*/ 1269652 h 968375"/>
                <a:gd name="T102" fmla="*/ 783676 w 1450975"/>
                <a:gd name="T103" fmla="*/ 1248810 h 968375"/>
                <a:gd name="T104" fmla="*/ 603389 w 1450975"/>
                <a:gd name="T105" fmla="*/ 1182114 h 968375"/>
                <a:gd name="T106" fmla="*/ 439081 w 1450975"/>
                <a:gd name="T107" fmla="*/ 1083113 h 968375"/>
                <a:gd name="T108" fmla="*/ 295616 w 1450975"/>
                <a:gd name="T109" fmla="*/ 967437 h 968375"/>
                <a:gd name="T110" fmla="*/ 114981 w 1450975"/>
                <a:gd name="T111" fmla="*/ 782635 h 968375"/>
                <a:gd name="T112" fmla="*/ 0 w 1450975"/>
                <a:gd name="T113" fmla="*/ 635001 h 968375"/>
                <a:gd name="T114" fmla="*/ 114981 w 1450975"/>
                <a:gd name="T115" fmla="*/ 487714 h 968375"/>
                <a:gd name="T116" fmla="*/ 295616 w 1450975"/>
                <a:gd name="T117" fmla="*/ 302563 h 968375"/>
                <a:gd name="T118" fmla="*/ 439081 w 1450975"/>
                <a:gd name="T119" fmla="*/ 187235 h 968375"/>
                <a:gd name="T120" fmla="*/ 603389 w 1450975"/>
                <a:gd name="T121" fmla="*/ 88233 h 968375"/>
                <a:gd name="T122" fmla="*/ 783676 w 1450975"/>
                <a:gd name="T123" fmla="*/ 21190 h 9683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50975" h="968375">
                  <a:moveTo>
                    <a:pt x="725752" y="363537"/>
                  </a:moveTo>
                  <a:lnTo>
                    <a:pt x="731824" y="363801"/>
                  </a:lnTo>
                  <a:lnTo>
                    <a:pt x="737896" y="364065"/>
                  </a:lnTo>
                  <a:lnTo>
                    <a:pt x="743969" y="365121"/>
                  </a:lnTo>
                  <a:lnTo>
                    <a:pt x="749777" y="365913"/>
                  </a:lnTo>
                  <a:lnTo>
                    <a:pt x="755849" y="367497"/>
                  </a:lnTo>
                  <a:lnTo>
                    <a:pt x="761129" y="369081"/>
                  </a:lnTo>
                  <a:lnTo>
                    <a:pt x="766937" y="370929"/>
                  </a:lnTo>
                  <a:lnTo>
                    <a:pt x="772481" y="373041"/>
                  </a:lnTo>
                  <a:lnTo>
                    <a:pt x="777761" y="375417"/>
                  </a:lnTo>
                  <a:lnTo>
                    <a:pt x="783041" y="378057"/>
                  </a:lnTo>
                  <a:lnTo>
                    <a:pt x="788057" y="381225"/>
                  </a:lnTo>
                  <a:lnTo>
                    <a:pt x="792809" y="384129"/>
                  </a:lnTo>
                  <a:lnTo>
                    <a:pt x="797825" y="387562"/>
                  </a:lnTo>
                  <a:lnTo>
                    <a:pt x="802314" y="391258"/>
                  </a:lnTo>
                  <a:lnTo>
                    <a:pt x="806538" y="394954"/>
                  </a:lnTo>
                  <a:lnTo>
                    <a:pt x="810762" y="398914"/>
                  </a:lnTo>
                  <a:lnTo>
                    <a:pt x="814722" y="403138"/>
                  </a:lnTo>
                  <a:lnTo>
                    <a:pt x="818682" y="407626"/>
                  </a:lnTo>
                  <a:lnTo>
                    <a:pt x="822114" y="412114"/>
                  </a:lnTo>
                  <a:lnTo>
                    <a:pt x="825546" y="416866"/>
                  </a:lnTo>
                  <a:lnTo>
                    <a:pt x="828714" y="421618"/>
                  </a:lnTo>
                  <a:lnTo>
                    <a:pt x="831618" y="426898"/>
                  </a:lnTo>
                  <a:lnTo>
                    <a:pt x="834258" y="431914"/>
                  </a:lnTo>
                  <a:lnTo>
                    <a:pt x="836634" y="437458"/>
                  </a:lnTo>
                  <a:lnTo>
                    <a:pt x="838746" y="443002"/>
                  </a:lnTo>
                  <a:lnTo>
                    <a:pt x="840594" y="448547"/>
                  </a:lnTo>
                  <a:lnTo>
                    <a:pt x="842442" y="454091"/>
                  </a:lnTo>
                  <a:lnTo>
                    <a:pt x="843762" y="459899"/>
                  </a:lnTo>
                  <a:lnTo>
                    <a:pt x="844818" y="465707"/>
                  </a:lnTo>
                  <a:lnTo>
                    <a:pt x="845610" y="471779"/>
                  </a:lnTo>
                  <a:lnTo>
                    <a:pt x="846138" y="477851"/>
                  </a:lnTo>
                  <a:lnTo>
                    <a:pt x="846138" y="484187"/>
                  </a:lnTo>
                  <a:lnTo>
                    <a:pt x="846138" y="490523"/>
                  </a:lnTo>
                  <a:lnTo>
                    <a:pt x="845610" y="496595"/>
                  </a:lnTo>
                  <a:lnTo>
                    <a:pt x="844818" y="502667"/>
                  </a:lnTo>
                  <a:lnTo>
                    <a:pt x="843762" y="508740"/>
                  </a:lnTo>
                  <a:lnTo>
                    <a:pt x="842442" y="514548"/>
                  </a:lnTo>
                  <a:lnTo>
                    <a:pt x="840594" y="520092"/>
                  </a:lnTo>
                  <a:lnTo>
                    <a:pt x="838746" y="525636"/>
                  </a:lnTo>
                  <a:lnTo>
                    <a:pt x="836634" y="531180"/>
                  </a:lnTo>
                  <a:lnTo>
                    <a:pt x="834258" y="536724"/>
                  </a:lnTo>
                  <a:lnTo>
                    <a:pt x="831618" y="541740"/>
                  </a:lnTo>
                  <a:lnTo>
                    <a:pt x="828714" y="546756"/>
                  </a:lnTo>
                  <a:lnTo>
                    <a:pt x="825546" y="551772"/>
                  </a:lnTo>
                  <a:lnTo>
                    <a:pt x="822114" y="556524"/>
                  </a:lnTo>
                  <a:lnTo>
                    <a:pt x="818682" y="561012"/>
                  </a:lnTo>
                  <a:lnTo>
                    <a:pt x="814722" y="565236"/>
                  </a:lnTo>
                  <a:lnTo>
                    <a:pt x="810762" y="569461"/>
                  </a:lnTo>
                  <a:lnTo>
                    <a:pt x="806538" y="573421"/>
                  </a:lnTo>
                  <a:lnTo>
                    <a:pt x="802314" y="577381"/>
                  </a:lnTo>
                  <a:lnTo>
                    <a:pt x="797825" y="581077"/>
                  </a:lnTo>
                  <a:lnTo>
                    <a:pt x="792809" y="584509"/>
                  </a:lnTo>
                  <a:lnTo>
                    <a:pt x="788057" y="587413"/>
                  </a:lnTo>
                  <a:lnTo>
                    <a:pt x="783041" y="590581"/>
                  </a:lnTo>
                  <a:lnTo>
                    <a:pt x="777761" y="592957"/>
                  </a:lnTo>
                  <a:lnTo>
                    <a:pt x="772481" y="595333"/>
                  </a:lnTo>
                  <a:lnTo>
                    <a:pt x="766937" y="597445"/>
                  </a:lnTo>
                  <a:lnTo>
                    <a:pt x="761129" y="599557"/>
                  </a:lnTo>
                  <a:lnTo>
                    <a:pt x="755849" y="601141"/>
                  </a:lnTo>
                  <a:lnTo>
                    <a:pt x="749777" y="602461"/>
                  </a:lnTo>
                  <a:lnTo>
                    <a:pt x="743969" y="603517"/>
                  </a:lnTo>
                  <a:lnTo>
                    <a:pt x="737896" y="604045"/>
                  </a:lnTo>
                  <a:lnTo>
                    <a:pt x="731824" y="604837"/>
                  </a:lnTo>
                  <a:lnTo>
                    <a:pt x="725752" y="604837"/>
                  </a:lnTo>
                  <a:lnTo>
                    <a:pt x="719152" y="604837"/>
                  </a:lnTo>
                  <a:lnTo>
                    <a:pt x="713080" y="604045"/>
                  </a:lnTo>
                  <a:lnTo>
                    <a:pt x="707008" y="603517"/>
                  </a:lnTo>
                  <a:lnTo>
                    <a:pt x="701200" y="602461"/>
                  </a:lnTo>
                  <a:lnTo>
                    <a:pt x="695128" y="601141"/>
                  </a:lnTo>
                  <a:lnTo>
                    <a:pt x="689848" y="599557"/>
                  </a:lnTo>
                  <a:lnTo>
                    <a:pt x="684040" y="597445"/>
                  </a:lnTo>
                  <a:lnTo>
                    <a:pt x="678495" y="595333"/>
                  </a:lnTo>
                  <a:lnTo>
                    <a:pt x="673215" y="592957"/>
                  </a:lnTo>
                  <a:lnTo>
                    <a:pt x="668199" y="590581"/>
                  </a:lnTo>
                  <a:lnTo>
                    <a:pt x="662919" y="587413"/>
                  </a:lnTo>
                  <a:lnTo>
                    <a:pt x="658167" y="584509"/>
                  </a:lnTo>
                  <a:lnTo>
                    <a:pt x="653151" y="581077"/>
                  </a:lnTo>
                  <a:lnTo>
                    <a:pt x="648663" y="577381"/>
                  </a:lnTo>
                  <a:lnTo>
                    <a:pt x="644439" y="573421"/>
                  </a:lnTo>
                  <a:lnTo>
                    <a:pt x="640215" y="569461"/>
                  </a:lnTo>
                  <a:lnTo>
                    <a:pt x="636255" y="565236"/>
                  </a:lnTo>
                  <a:lnTo>
                    <a:pt x="632559" y="561012"/>
                  </a:lnTo>
                  <a:lnTo>
                    <a:pt x="628863" y="556524"/>
                  </a:lnTo>
                  <a:lnTo>
                    <a:pt x="625694" y="551772"/>
                  </a:lnTo>
                  <a:lnTo>
                    <a:pt x="622262" y="546756"/>
                  </a:lnTo>
                  <a:lnTo>
                    <a:pt x="619622" y="541740"/>
                  </a:lnTo>
                  <a:lnTo>
                    <a:pt x="616718" y="536724"/>
                  </a:lnTo>
                  <a:lnTo>
                    <a:pt x="614342" y="531180"/>
                  </a:lnTo>
                  <a:lnTo>
                    <a:pt x="612230" y="525636"/>
                  </a:lnTo>
                  <a:lnTo>
                    <a:pt x="610382" y="520092"/>
                  </a:lnTo>
                  <a:lnTo>
                    <a:pt x="608534" y="514548"/>
                  </a:lnTo>
                  <a:lnTo>
                    <a:pt x="607214" y="508740"/>
                  </a:lnTo>
                  <a:lnTo>
                    <a:pt x="606422" y="502667"/>
                  </a:lnTo>
                  <a:lnTo>
                    <a:pt x="605630" y="496595"/>
                  </a:lnTo>
                  <a:lnTo>
                    <a:pt x="604838" y="490523"/>
                  </a:lnTo>
                  <a:lnTo>
                    <a:pt x="604838" y="484187"/>
                  </a:lnTo>
                  <a:lnTo>
                    <a:pt x="604838" y="477851"/>
                  </a:lnTo>
                  <a:lnTo>
                    <a:pt x="605630" y="471779"/>
                  </a:lnTo>
                  <a:lnTo>
                    <a:pt x="606422" y="465707"/>
                  </a:lnTo>
                  <a:lnTo>
                    <a:pt x="607214" y="459899"/>
                  </a:lnTo>
                  <a:lnTo>
                    <a:pt x="608534" y="454091"/>
                  </a:lnTo>
                  <a:lnTo>
                    <a:pt x="610382" y="448547"/>
                  </a:lnTo>
                  <a:lnTo>
                    <a:pt x="612230" y="443002"/>
                  </a:lnTo>
                  <a:lnTo>
                    <a:pt x="614342" y="437458"/>
                  </a:lnTo>
                  <a:lnTo>
                    <a:pt x="616718" y="431914"/>
                  </a:lnTo>
                  <a:lnTo>
                    <a:pt x="619622" y="426898"/>
                  </a:lnTo>
                  <a:lnTo>
                    <a:pt x="622262" y="421618"/>
                  </a:lnTo>
                  <a:lnTo>
                    <a:pt x="625694" y="416866"/>
                  </a:lnTo>
                  <a:lnTo>
                    <a:pt x="628863" y="412114"/>
                  </a:lnTo>
                  <a:lnTo>
                    <a:pt x="632559" y="407626"/>
                  </a:lnTo>
                  <a:lnTo>
                    <a:pt x="636255" y="403138"/>
                  </a:lnTo>
                  <a:lnTo>
                    <a:pt x="640215" y="398914"/>
                  </a:lnTo>
                  <a:lnTo>
                    <a:pt x="644439" y="394954"/>
                  </a:lnTo>
                  <a:lnTo>
                    <a:pt x="648663" y="391258"/>
                  </a:lnTo>
                  <a:lnTo>
                    <a:pt x="653151" y="387562"/>
                  </a:lnTo>
                  <a:lnTo>
                    <a:pt x="658167" y="384129"/>
                  </a:lnTo>
                  <a:lnTo>
                    <a:pt x="662919" y="381225"/>
                  </a:lnTo>
                  <a:lnTo>
                    <a:pt x="668199" y="378057"/>
                  </a:lnTo>
                  <a:lnTo>
                    <a:pt x="673215" y="375417"/>
                  </a:lnTo>
                  <a:lnTo>
                    <a:pt x="678495" y="373041"/>
                  </a:lnTo>
                  <a:lnTo>
                    <a:pt x="684040" y="370929"/>
                  </a:lnTo>
                  <a:lnTo>
                    <a:pt x="689848" y="369081"/>
                  </a:lnTo>
                  <a:lnTo>
                    <a:pt x="695128" y="367497"/>
                  </a:lnTo>
                  <a:lnTo>
                    <a:pt x="701200" y="365913"/>
                  </a:lnTo>
                  <a:lnTo>
                    <a:pt x="707008" y="365121"/>
                  </a:lnTo>
                  <a:lnTo>
                    <a:pt x="713080" y="364065"/>
                  </a:lnTo>
                  <a:lnTo>
                    <a:pt x="719152" y="363801"/>
                  </a:lnTo>
                  <a:lnTo>
                    <a:pt x="725752" y="363537"/>
                  </a:lnTo>
                  <a:close/>
                  <a:moveTo>
                    <a:pt x="725752" y="181438"/>
                  </a:moveTo>
                  <a:lnTo>
                    <a:pt x="717815" y="181968"/>
                  </a:lnTo>
                  <a:lnTo>
                    <a:pt x="710142" y="182233"/>
                  </a:lnTo>
                  <a:lnTo>
                    <a:pt x="702204" y="182497"/>
                  </a:lnTo>
                  <a:lnTo>
                    <a:pt x="694531" y="183292"/>
                  </a:lnTo>
                  <a:lnTo>
                    <a:pt x="686859" y="184087"/>
                  </a:lnTo>
                  <a:lnTo>
                    <a:pt x="679715" y="185146"/>
                  </a:lnTo>
                  <a:lnTo>
                    <a:pt x="672042" y="186471"/>
                  </a:lnTo>
                  <a:lnTo>
                    <a:pt x="664634" y="188060"/>
                  </a:lnTo>
                  <a:lnTo>
                    <a:pt x="657490" y="189384"/>
                  </a:lnTo>
                  <a:lnTo>
                    <a:pt x="650081" y="191238"/>
                  </a:lnTo>
                  <a:lnTo>
                    <a:pt x="642673" y="193092"/>
                  </a:lnTo>
                  <a:lnTo>
                    <a:pt x="635794" y="195211"/>
                  </a:lnTo>
                  <a:lnTo>
                    <a:pt x="628650" y="197595"/>
                  </a:lnTo>
                  <a:lnTo>
                    <a:pt x="621771" y="200244"/>
                  </a:lnTo>
                  <a:lnTo>
                    <a:pt x="608013" y="205276"/>
                  </a:lnTo>
                  <a:lnTo>
                    <a:pt x="594519" y="211369"/>
                  </a:lnTo>
                  <a:lnTo>
                    <a:pt x="581554" y="218255"/>
                  </a:lnTo>
                  <a:lnTo>
                    <a:pt x="568590" y="225407"/>
                  </a:lnTo>
                  <a:lnTo>
                    <a:pt x="556419" y="233353"/>
                  </a:lnTo>
                  <a:lnTo>
                    <a:pt x="544513" y="241564"/>
                  </a:lnTo>
                  <a:lnTo>
                    <a:pt x="533400" y="250835"/>
                  </a:lnTo>
                  <a:lnTo>
                    <a:pt x="522288" y="260370"/>
                  </a:lnTo>
                  <a:lnTo>
                    <a:pt x="511704" y="270435"/>
                  </a:lnTo>
                  <a:lnTo>
                    <a:pt x="501915" y="280765"/>
                  </a:lnTo>
                  <a:lnTo>
                    <a:pt x="492390" y="291625"/>
                  </a:lnTo>
                  <a:lnTo>
                    <a:pt x="483394" y="303279"/>
                  </a:lnTo>
                  <a:lnTo>
                    <a:pt x="474663" y="315199"/>
                  </a:lnTo>
                  <a:lnTo>
                    <a:pt x="467254" y="327383"/>
                  </a:lnTo>
                  <a:lnTo>
                    <a:pt x="459846" y="339832"/>
                  </a:lnTo>
                  <a:lnTo>
                    <a:pt x="453231" y="353076"/>
                  </a:lnTo>
                  <a:lnTo>
                    <a:pt x="447146" y="366584"/>
                  </a:lnTo>
                  <a:lnTo>
                    <a:pt x="441590" y="380357"/>
                  </a:lnTo>
                  <a:lnTo>
                    <a:pt x="439208" y="387244"/>
                  </a:lnTo>
                  <a:lnTo>
                    <a:pt x="437092" y="394396"/>
                  </a:lnTo>
                  <a:lnTo>
                    <a:pt x="434711" y="401282"/>
                  </a:lnTo>
                  <a:lnTo>
                    <a:pt x="432594" y="408699"/>
                  </a:lnTo>
                  <a:lnTo>
                    <a:pt x="430742" y="415850"/>
                  </a:lnTo>
                  <a:lnTo>
                    <a:pt x="429419" y="423267"/>
                  </a:lnTo>
                  <a:lnTo>
                    <a:pt x="428096" y="430683"/>
                  </a:lnTo>
                  <a:lnTo>
                    <a:pt x="426508" y="438100"/>
                  </a:lnTo>
                  <a:lnTo>
                    <a:pt x="425715" y="445781"/>
                  </a:lnTo>
                  <a:lnTo>
                    <a:pt x="424656" y="453198"/>
                  </a:lnTo>
                  <a:lnTo>
                    <a:pt x="424127" y="461144"/>
                  </a:lnTo>
                  <a:lnTo>
                    <a:pt x="423598" y="468825"/>
                  </a:lnTo>
                  <a:lnTo>
                    <a:pt x="423333" y="476506"/>
                  </a:lnTo>
                  <a:lnTo>
                    <a:pt x="423333" y="484188"/>
                  </a:lnTo>
                  <a:lnTo>
                    <a:pt x="423333" y="491869"/>
                  </a:lnTo>
                  <a:lnTo>
                    <a:pt x="423598" y="499815"/>
                  </a:lnTo>
                  <a:lnTo>
                    <a:pt x="424127" y="507496"/>
                  </a:lnTo>
                  <a:lnTo>
                    <a:pt x="424656" y="515178"/>
                  </a:lnTo>
                  <a:lnTo>
                    <a:pt x="425715" y="522859"/>
                  </a:lnTo>
                  <a:lnTo>
                    <a:pt x="426508" y="530276"/>
                  </a:lnTo>
                  <a:lnTo>
                    <a:pt x="428096" y="537692"/>
                  </a:lnTo>
                  <a:lnTo>
                    <a:pt x="429419" y="545373"/>
                  </a:lnTo>
                  <a:lnTo>
                    <a:pt x="430742" y="552790"/>
                  </a:lnTo>
                  <a:lnTo>
                    <a:pt x="432594" y="559941"/>
                  </a:lnTo>
                  <a:lnTo>
                    <a:pt x="434711" y="567093"/>
                  </a:lnTo>
                  <a:lnTo>
                    <a:pt x="437092" y="574244"/>
                  </a:lnTo>
                  <a:lnTo>
                    <a:pt x="439208" y="581396"/>
                  </a:lnTo>
                  <a:lnTo>
                    <a:pt x="441590" y="588283"/>
                  </a:lnTo>
                  <a:lnTo>
                    <a:pt x="447146" y="602056"/>
                  </a:lnTo>
                  <a:lnTo>
                    <a:pt x="453231" y="615565"/>
                  </a:lnTo>
                  <a:lnTo>
                    <a:pt x="459846" y="628278"/>
                  </a:lnTo>
                  <a:lnTo>
                    <a:pt x="467254" y="641257"/>
                  </a:lnTo>
                  <a:lnTo>
                    <a:pt x="474663" y="653441"/>
                  </a:lnTo>
                  <a:lnTo>
                    <a:pt x="483394" y="665361"/>
                  </a:lnTo>
                  <a:lnTo>
                    <a:pt x="492390" y="676485"/>
                  </a:lnTo>
                  <a:lnTo>
                    <a:pt x="501915" y="687610"/>
                  </a:lnTo>
                  <a:lnTo>
                    <a:pt x="511704" y="698205"/>
                  </a:lnTo>
                  <a:lnTo>
                    <a:pt x="522288" y="708270"/>
                  </a:lnTo>
                  <a:lnTo>
                    <a:pt x="533400" y="717805"/>
                  </a:lnTo>
                  <a:lnTo>
                    <a:pt x="544513" y="726546"/>
                  </a:lnTo>
                  <a:lnTo>
                    <a:pt x="556419" y="735287"/>
                  </a:lnTo>
                  <a:lnTo>
                    <a:pt x="568590" y="743233"/>
                  </a:lnTo>
                  <a:lnTo>
                    <a:pt x="581554" y="750385"/>
                  </a:lnTo>
                  <a:lnTo>
                    <a:pt x="594519" y="757272"/>
                  </a:lnTo>
                  <a:lnTo>
                    <a:pt x="608013" y="763099"/>
                  </a:lnTo>
                  <a:lnTo>
                    <a:pt x="621771" y="768396"/>
                  </a:lnTo>
                  <a:lnTo>
                    <a:pt x="628650" y="770780"/>
                  </a:lnTo>
                  <a:lnTo>
                    <a:pt x="635794" y="773429"/>
                  </a:lnTo>
                  <a:lnTo>
                    <a:pt x="642673" y="775548"/>
                  </a:lnTo>
                  <a:lnTo>
                    <a:pt x="650081" y="777402"/>
                  </a:lnTo>
                  <a:lnTo>
                    <a:pt x="657490" y="779256"/>
                  </a:lnTo>
                  <a:lnTo>
                    <a:pt x="664634" y="780580"/>
                  </a:lnTo>
                  <a:lnTo>
                    <a:pt x="672042" y="782170"/>
                  </a:lnTo>
                  <a:lnTo>
                    <a:pt x="679715" y="783494"/>
                  </a:lnTo>
                  <a:lnTo>
                    <a:pt x="686859" y="784289"/>
                  </a:lnTo>
                  <a:lnTo>
                    <a:pt x="694531" y="785348"/>
                  </a:lnTo>
                  <a:lnTo>
                    <a:pt x="702204" y="785878"/>
                  </a:lnTo>
                  <a:lnTo>
                    <a:pt x="710142" y="786408"/>
                  </a:lnTo>
                  <a:lnTo>
                    <a:pt x="717815" y="786672"/>
                  </a:lnTo>
                  <a:lnTo>
                    <a:pt x="725752" y="786672"/>
                  </a:lnTo>
                  <a:lnTo>
                    <a:pt x="733161" y="786672"/>
                  </a:lnTo>
                  <a:lnTo>
                    <a:pt x="741098" y="786408"/>
                  </a:lnTo>
                  <a:lnTo>
                    <a:pt x="748771" y="785878"/>
                  </a:lnTo>
                  <a:lnTo>
                    <a:pt x="756444" y="785348"/>
                  </a:lnTo>
                  <a:lnTo>
                    <a:pt x="764117" y="784289"/>
                  </a:lnTo>
                  <a:lnTo>
                    <a:pt x="771790" y="783494"/>
                  </a:lnTo>
                  <a:lnTo>
                    <a:pt x="778934" y="782170"/>
                  </a:lnTo>
                  <a:lnTo>
                    <a:pt x="786342" y="780580"/>
                  </a:lnTo>
                  <a:lnTo>
                    <a:pt x="793750" y="779256"/>
                  </a:lnTo>
                  <a:lnTo>
                    <a:pt x="800894" y="777402"/>
                  </a:lnTo>
                  <a:lnTo>
                    <a:pt x="808302" y="775548"/>
                  </a:lnTo>
                  <a:lnTo>
                    <a:pt x="815181" y="773429"/>
                  </a:lnTo>
                  <a:lnTo>
                    <a:pt x="822590" y="770780"/>
                  </a:lnTo>
                  <a:lnTo>
                    <a:pt x="829204" y="768396"/>
                  </a:lnTo>
                  <a:lnTo>
                    <a:pt x="842963" y="763099"/>
                  </a:lnTo>
                  <a:lnTo>
                    <a:pt x="856456" y="757272"/>
                  </a:lnTo>
                  <a:lnTo>
                    <a:pt x="869421" y="750385"/>
                  </a:lnTo>
                  <a:lnTo>
                    <a:pt x="882386" y="743233"/>
                  </a:lnTo>
                  <a:lnTo>
                    <a:pt x="894556" y="735287"/>
                  </a:lnTo>
                  <a:lnTo>
                    <a:pt x="906463" y="726546"/>
                  </a:lnTo>
                  <a:lnTo>
                    <a:pt x="917840" y="717805"/>
                  </a:lnTo>
                  <a:lnTo>
                    <a:pt x="928688" y="708270"/>
                  </a:lnTo>
                  <a:lnTo>
                    <a:pt x="939271" y="698205"/>
                  </a:lnTo>
                  <a:lnTo>
                    <a:pt x="949061" y="687610"/>
                  </a:lnTo>
                  <a:lnTo>
                    <a:pt x="958850" y="676485"/>
                  </a:lnTo>
                  <a:lnTo>
                    <a:pt x="967846" y="665361"/>
                  </a:lnTo>
                  <a:lnTo>
                    <a:pt x="976313" y="653441"/>
                  </a:lnTo>
                  <a:lnTo>
                    <a:pt x="984250" y="641257"/>
                  </a:lnTo>
                  <a:lnTo>
                    <a:pt x="991129" y="628278"/>
                  </a:lnTo>
                  <a:lnTo>
                    <a:pt x="998009" y="615565"/>
                  </a:lnTo>
                  <a:lnTo>
                    <a:pt x="1004094" y="602056"/>
                  </a:lnTo>
                  <a:lnTo>
                    <a:pt x="1009386" y="588283"/>
                  </a:lnTo>
                  <a:lnTo>
                    <a:pt x="1012031" y="581396"/>
                  </a:lnTo>
                  <a:lnTo>
                    <a:pt x="1014148" y="574244"/>
                  </a:lnTo>
                  <a:lnTo>
                    <a:pt x="1016265" y="567093"/>
                  </a:lnTo>
                  <a:lnTo>
                    <a:pt x="1018381" y="559941"/>
                  </a:lnTo>
                  <a:lnTo>
                    <a:pt x="1020234" y="552790"/>
                  </a:lnTo>
                  <a:lnTo>
                    <a:pt x="1021556" y="545373"/>
                  </a:lnTo>
                  <a:lnTo>
                    <a:pt x="1023144" y="537692"/>
                  </a:lnTo>
                  <a:lnTo>
                    <a:pt x="1024467" y="530276"/>
                  </a:lnTo>
                  <a:lnTo>
                    <a:pt x="1025261" y="522859"/>
                  </a:lnTo>
                  <a:lnTo>
                    <a:pt x="1026319" y="515178"/>
                  </a:lnTo>
                  <a:lnTo>
                    <a:pt x="1026848" y="507496"/>
                  </a:lnTo>
                  <a:lnTo>
                    <a:pt x="1027377" y="499815"/>
                  </a:lnTo>
                  <a:lnTo>
                    <a:pt x="1027642" y="491869"/>
                  </a:lnTo>
                  <a:lnTo>
                    <a:pt x="1027642" y="484188"/>
                  </a:lnTo>
                  <a:lnTo>
                    <a:pt x="1027642" y="476506"/>
                  </a:lnTo>
                  <a:lnTo>
                    <a:pt x="1027377" y="468825"/>
                  </a:lnTo>
                  <a:lnTo>
                    <a:pt x="1026848" y="461144"/>
                  </a:lnTo>
                  <a:lnTo>
                    <a:pt x="1026319" y="453198"/>
                  </a:lnTo>
                  <a:lnTo>
                    <a:pt x="1025261" y="445781"/>
                  </a:lnTo>
                  <a:lnTo>
                    <a:pt x="1024467" y="438100"/>
                  </a:lnTo>
                  <a:lnTo>
                    <a:pt x="1023144" y="430683"/>
                  </a:lnTo>
                  <a:lnTo>
                    <a:pt x="1021556" y="423267"/>
                  </a:lnTo>
                  <a:lnTo>
                    <a:pt x="1020234" y="415850"/>
                  </a:lnTo>
                  <a:lnTo>
                    <a:pt x="1018381" y="408699"/>
                  </a:lnTo>
                  <a:lnTo>
                    <a:pt x="1016265" y="401282"/>
                  </a:lnTo>
                  <a:lnTo>
                    <a:pt x="1014148" y="394396"/>
                  </a:lnTo>
                  <a:lnTo>
                    <a:pt x="1012031" y="387244"/>
                  </a:lnTo>
                  <a:lnTo>
                    <a:pt x="1009386" y="380357"/>
                  </a:lnTo>
                  <a:lnTo>
                    <a:pt x="1004094" y="366584"/>
                  </a:lnTo>
                  <a:lnTo>
                    <a:pt x="998009" y="353076"/>
                  </a:lnTo>
                  <a:lnTo>
                    <a:pt x="991129" y="339832"/>
                  </a:lnTo>
                  <a:lnTo>
                    <a:pt x="984250" y="327383"/>
                  </a:lnTo>
                  <a:lnTo>
                    <a:pt x="976313" y="315199"/>
                  </a:lnTo>
                  <a:lnTo>
                    <a:pt x="967846" y="303279"/>
                  </a:lnTo>
                  <a:lnTo>
                    <a:pt x="958850" y="291625"/>
                  </a:lnTo>
                  <a:lnTo>
                    <a:pt x="949061" y="280765"/>
                  </a:lnTo>
                  <a:lnTo>
                    <a:pt x="939271" y="270435"/>
                  </a:lnTo>
                  <a:lnTo>
                    <a:pt x="928688" y="260370"/>
                  </a:lnTo>
                  <a:lnTo>
                    <a:pt x="917840" y="250835"/>
                  </a:lnTo>
                  <a:lnTo>
                    <a:pt x="906463" y="241564"/>
                  </a:lnTo>
                  <a:lnTo>
                    <a:pt x="894556" y="233353"/>
                  </a:lnTo>
                  <a:lnTo>
                    <a:pt x="882386" y="225407"/>
                  </a:lnTo>
                  <a:lnTo>
                    <a:pt x="869421" y="218255"/>
                  </a:lnTo>
                  <a:lnTo>
                    <a:pt x="856456" y="211369"/>
                  </a:lnTo>
                  <a:lnTo>
                    <a:pt x="842963" y="205276"/>
                  </a:lnTo>
                  <a:lnTo>
                    <a:pt x="829204" y="200244"/>
                  </a:lnTo>
                  <a:lnTo>
                    <a:pt x="822590" y="197595"/>
                  </a:lnTo>
                  <a:lnTo>
                    <a:pt x="815181" y="195211"/>
                  </a:lnTo>
                  <a:lnTo>
                    <a:pt x="808302" y="193092"/>
                  </a:lnTo>
                  <a:lnTo>
                    <a:pt x="800894" y="191238"/>
                  </a:lnTo>
                  <a:lnTo>
                    <a:pt x="793750" y="189384"/>
                  </a:lnTo>
                  <a:lnTo>
                    <a:pt x="786342" y="188060"/>
                  </a:lnTo>
                  <a:lnTo>
                    <a:pt x="778934" y="186471"/>
                  </a:lnTo>
                  <a:lnTo>
                    <a:pt x="771790" y="185146"/>
                  </a:lnTo>
                  <a:lnTo>
                    <a:pt x="764117" y="184087"/>
                  </a:lnTo>
                  <a:lnTo>
                    <a:pt x="756444" y="183292"/>
                  </a:lnTo>
                  <a:lnTo>
                    <a:pt x="748771" y="182497"/>
                  </a:lnTo>
                  <a:lnTo>
                    <a:pt x="741098" y="182233"/>
                  </a:lnTo>
                  <a:lnTo>
                    <a:pt x="733161" y="181968"/>
                  </a:lnTo>
                  <a:lnTo>
                    <a:pt x="725752" y="181438"/>
                  </a:lnTo>
                  <a:close/>
                  <a:moveTo>
                    <a:pt x="725752" y="0"/>
                  </a:moveTo>
                  <a:lnTo>
                    <a:pt x="744273" y="530"/>
                  </a:lnTo>
                  <a:lnTo>
                    <a:pt x="762794" y="1589"/>
                  </a:lnTo>
                  <a:lnTo>
                    <a:pt x="781579" y="3179"/>
                  </a:lnTo>
                  <a:lnTo>
                    <a:pt x="799836" y="5562"/>
                  </a:lnTo>
                  <a:lnTo>
                    <a:pt x="818092" y="8476"/>
                  </a:lnTo>
                  <a:lnTo>
                    <a:pt x="836084" y="12184"/>
                  </a:lnTo>
                  <a:lnTo>
                    <a:pt x="854075" y="16157"/>
                  </a:lnTo>
                  <a:lnTo>
                    <a:pt x="871802" y="20925"/>
                  </a:lnTo>
                  <a:lnTo>
                    <a:pt x="889265" y="26222"/>
                  </a:lnTo>
                  <a:lnTo>
                    <a:pt x="906727" y="32050"/>
                  </a:lnTo>
                  <a:lnTo>
                    <a:pt x="924190" y="38142"/>
                  </a:lnTo>
                  <a:lnTo>
                    <a:pt x="941123" y="44764"/>
                  </a:lnTo>
                  <a:lnTo>
                    <a:pt x="958321" y="51915"/>
                  </a:lnTo>
                  <a:lnTo>
                    <a:pt x="974990" y="59332"/>
                  </a:lnTo>
                  <a:lnTo>
                    <a:pt x="991394" y="67278"/>
                  </a:lnTo>
                  <a:lnTo>
                    <a:pt x="1008063" y="75754"/>
                  </a:lnTo>
                  <a:lnTo>
                    <a:pt x="1024202" y="84494"/>
                  </a:lnTo>
                  <a:lnTo>
                    <a:pt x="1040077" y="93235"/>
                  </a:lnTo>
                  <a:lnTo>
                    <a:pt x="1055688" y="102771"/>
                  </a:lnTo>
                  <a:lnTo>
                    <a:pt x="1071298" y="112306"/>
                  </a:lnTo>
                  <a:lnTo>
                    <a:pt x="1086644" y="122371"/>
                  </a:lnTo>
                  <a:lnTo>
                    <a:pt x="1101461" y="132436"/>
                  </a:lnTo>
                  <a:lnTo>
                    <a:pt x="1116542" y="142767"/>
                  </a:lnTo>
                  <a:lnTo>
                    <a:pt x="1131094" y="153097"/>
                  </a:lnTo>
                  <a:lnTo>
                    <a:pt x="1145381" y="164221"/>
                  </a:lnTo>
                  <a:lnTo>
                    <a:pt x="1159404" y="174816"/>
                  </a:lnTo>
                  <a:lnTo>
                    <a:pt x="1173427" y="185941"/>
                  </a:lnTo>
                  <a:lnTo>
                    <a:pt x="1186921" y="197065"/>
                  </a:lnTo>
                  <a:lnTo>
                    <a:pt x="1200415" y="208190"/>
                  </a:lnTo>
                  <a:lnTo>
                    <a:pt x="1213115" y="219315"/>
                  </a:lnTo>
                  <a:lnTo>
                    <a:pt x="1225815" y="230704"/>
                  </a:lnTo>
                  <a:lnTo>
                    <a:pt x="1238515" y="242359"/>
                  </a:lnTo>
                  <a:lnTo>
                    <a:pt x="1250686" y="253483"/>
                  </a:lnTo>
                  <a:lnTo>
                    <a:pt x="1262592" y="264873"/>
                  </a:lnTo>
                  <a:lnTo>
                    <a:pt x="1285346" y="287387"/>
                  </a:lnTo>
                  <a:lnTo>
                    <a:pt x="1306777" y="309372"/>
                  </a:lnTo>
                  <a:lnTo>
                    <a:pt x="1327150" y="331091"/>
                  </a:lnTo>
                  <a:lnTo>
                    <a:pt x="1345936" y="351751"/>
                  </a:lnTo>
                  <a:lnTo>
                    <a:pt x="1363398" y="371882"/>
                  </a:lnTo>
                  <a:lnTo>
                    <a:pt x="1379273" y="390952"/>
                  </a:lnTo>
                  <a:lnTo>
                    <a:pt x="1393825" y="408699"/>
                  </a:lnTo>
                  <a:lnTo>
                    <a:pt x="1407054" y="424856"/>
                  </a:lnTo>
                  <a:lnTo>
                    <a:pt x="1418167" y="439424"/>
                  </a:lnTo>
                  <a:lnTo>
                    <a:pt x="1427956" y="452668"/>
                  </a:lnTo>
                  <a:lnTo>
                    <a:pt x="1436159" y="463528"/>
                  </a:lnTo>
                  <a:lnTo>
                    <a:pt x="1447271" y="478890"/>
                  </a:lnTo>
                  <a:lnTo>
                    <a:pt x="1450975" y="484188"/>
                  </a:lnTo>
                  <a:lnTo>
                    <a:pt x="1447271" y="489750"/>
                  </a:lnTo>
                  <a:lnTo>
                    <a:pt x="1436159" y="505113"/>
                  </a:lnTo>
                  <a:lnTo>
                    <a:pt x="1427956" y="515972"/>
                  </a:lnTo>
                  <a:lnTo>
                    <a:pt x="1418167" y="528951"/>
                  </a:lnTo>
                  <a:lnTo>
                    <a:pt x="1407054" y="543519"/>
                  </a:lnTo>
                  <a:lnTo>
                    <a:pt x="1393825" y="559941"/>
                  </a:lnTo>
                  <a:lnTo>
                    <a:pt x="1379273" y="577688"/>
                  </a:lnTo>
                  <a:lnTo>
                    <a:pt x="1363398" y="596759"/>
                  </a:lnTo>
                  <a:lnTo>
                    <a:pt x="1345936" y="616359"/>
                  </a:lnTo>
                  <a:lnTo>
                    <a:pt x="1327150" y="637549"/>
                  </a:lnTo>
                  <a:lnTo>
                    <a:pt x="1306777" y="659269"/>
                  </a:lnTo>
                  <a:lnTo>
                    <a:pt x="1285346" y="681253"/>
                  </a:lnTo>
                  <a:lnTo>
                    <a:pt x="1262592" y="703767"/>
                  </a:lnTo>
                  <a:lnTo>
                    <a:pt x="1250686" y="715157"/>
                  </a:lnTo>
                  <a:lnTo>
                    <a:pt x="1238515" y="726281"/>
                  </a:lnTo>
                  <a:lnTo>
                    <a:pt x="1225815" y="737671"/>
                  </a:lnTo>
                  <a:lnTo>
                    <a:pt x="1213115" y="749060"/>
                  </a:lnTo>
                  <a:lnTo>
                    <a:pt x="1200415" y="760185"/>
                  </a:lnTo>
                  <a:lnTo>
                    <a:pt x="1186921" y="771575"/>
                  </a:lnTo>
                  <a:lnTo>
                    <a:pt x="1173427" y="782434"/>
                  </a:lnTo>
                  <a:lnTo>
                    <a:pt x="1159404" y="793824"/>
                  </a:lnTo>
                  <a:lnTo>
                    <a:pt x="1145381" y="804419"/>
                  </a:lnTo>
                  <a:lnTo>
                    <a:pt x="1131094" y="815279"/>
                  </a:lnTo>
                  <a:lnTo>
                    <a:pt x="1116542" y="825874"/>
                  </a:lnTo>
                  <a:lnTo>
                    <a:pt x="1101461" y="836204"/>
                  </a:lnTo>
                  <a:lnTo>
                    <a:pt x="1086644" y="846269"/>
                  </a:lnTo>
                  <a:lnTo>
                    <a:pt x="1071298" y="856069"/>
                  </a:lnTo>
                  <a:lnTo>
                    <a:pt x="1055688" y="865869"/>
                  </a:lnTo>
                  <a:lnTo>
                    <a:pt x="1040077" y="874875"/>
                  </a:lnTo>
                  <a:lnTo>
                    <a:pt x="1024202" y="884146"/>
                  </a:lnTo>
                  <a:lnTo>
                    <a:pt x="1008063" y="892622"/>
                  </a:lnTo>
                  <a:lnTo>
                    <a:pt x="991394" y="901362"/>
                  </a:lnTo>
                  <a:lnTo>
                    <a:pt x="974990" y="909044"/>
                  </a:lnTo>
                  <a:lnTo>
                    <a:pt x="958321" y="916460"/>
                  </a:lnTo>
                  <a:lnTo>
                    <a:pt x="941123" y="923877"/>
                  </a:lnTo>
                  <a:lnTo>
                    <a:pt x="924190" y="930498"/>
                  </a:lnTo>
                  <a:lnTo>
                    <a:pt x="906727" y="936590"/>
                  </a:lnTo>
                  <a:lnTo>
                    <a:pt x="889265" y="942418"/>
                  </a:lnTo>
                  <a:lnTo>
                    <a:pt x="871802" y="947715"/>
                  </a:lnTo>
                  <a:lnTo>
                    <a:pt x="854075" y="952218"/>
                  </a:lnTo>
                  <a:lnTo>
                    <a:pt x="836084" y="956456"/>
                  </a:lnTo>
                  <a:lnTo>
                    <a:pt x="818092" y="960164"/>
                  </a:lnTo>
                  <a:lnTo>
                    <a:pt x="799836" y="962813"/>
                  </a:lnTo>
                  <a:lnTo>
                    <a:pt x="781579" y="965462"/>
                  </a:lnTo>
                  <a:lnTo>
                    <a:pt x="762794" y="967051"/>
                  </a:lnTo>
                  <a:lnTo>
                    <a:pt x="744273" y="968110"/>
                  </a:lnTo>
                  <a:lnTo>
                    <a:pt x="725752" y="968375"/>
                  </a:lnTo>
                  <a:lnTo>
                    <a:pt x="706702" y="968110"/>
                  </a:lnTo>
                  <a:lnTo>
                    <a:pt x="688181" y="967051"/>
                  </a:lnTo>
                  <a:lnTo>
                    <a:pt x="669661" y="965462"/>
                  </a:lnTo>
                  <a:lnTo>
                    <a:pt x="651404" y="962813"/>
                  </a:lnTo>
                  <a:lnTo>
                    <a:pt x="633413" y="960164"/>
                  </a:lnTo>
                  <a:lnTo>
                    <a:pt x="614892" y="956456"/>
                  </a:lnTo>
                  <a:lnTo>
                    <a:pt x="596900" y="952218"/>
                  </a:lnTo>
                  <a:lnTo>
                    <a:pt x="579438" y="947715"/>
                  </a:lnTo>
                  <a:lnTo>
                    <a:pt x="561711" y="942418"/>
                  </a:lnTo>
                  <a:lnTo>
                    <a:pt x="544248" y="936590"/>
                  </a:lnTo>
                  <a:lnTo>
                    <a:pt x="526786" y="930498"/>
                  </a:lnTo>
                  <a:lnTo>
                    <a:pt x="509852" y="923877"/>
                  </a:lnTo>
                  <a:lnTo>
                    <a:pt x="492654" y="916460"/>
                  </a:lnTo>
                  <a:lnTo>
                    <a:pt x="475986" y="909044"/>
                  </a:lnTo>
                  <a:lnTo>
                    <a:pt x="459581" y="901362"/>
                  </a:lnTo>
                  <a:lnTo>
                    <a:pt x="443177" y="892622"/>
                  </a:lnTo>
                  <a:lnTo>
                    <a:pt x="426773" y="884146"/>
                  </a:lnTo>
                  <a:lnTo>
                    <a:pt x="411163" y="874875"/>
                  </a:lnTo>
                  <a:lnTo>
                    <a:pt x="395288" y="865869"/>
                  </a:lnTo>
                  <a:lnTo>
                    <a:pt x="379677" y="856069"/>
                  </a:lnTo>
                  <a:lnTo>
                    <a:pt x="364331" y="846269"/>
                  </a:lnTo>
                  <a:lnTo>
                    <a:pt x="349515" y="836204"/>
                  </a:lnTo>
                  <a:lnTo>
                    <a:pt x="334433" y="825874"/>
                  </a:lnTo>
                  <a:lnTo>
                    <a:pt x="319881" y="815279"/>
                  </a:lnTo>
                  <a:lnTo>
                    <a:pt x="305594" y="804419"/>
                  </a:lnTo>
                  <a:lnTo>
                    <a:pt x="291571" y="793824"/>
                  </a:lnTo>
                  <a:lnTo>
                    <a:pt x="277548" y="782434"/>
                  </a:lnTo>
                  <a:lnTo>
                    <a:pt x="264054" y="771575"/>
                  </a:lnTo>
                  <a:lnTo>
                    <a:pt x="250825" y="760185"/>
                  </a:lnTo>
                  <a:lnTo>
                    <a:pt x="237861" y="749060"/>
                  </a:lnTo>
                  <a:lnTo>
                    <a:pt x="225161" y="737671"/>
                  </a:lnTo>
                  <a:lnTo>
                    <a:pt x="212461" y="726281"/>
                  </a:lnTo>
                  <a:lnTo>
                    <a:pt x="200290" y="715157"/>
                  </a:lnTo>
                  <a:lnTo>
                    <a:pt x="188383" y="703767"/>
                  </a:lnTo>
                  <a:lnTo>
                    <a:pt x="165629" y="681253"/>
                  </a:lnTo>
                  <a:lnTo>
                    <a:pt x="144198" y="659269"/>
                  </a:lnTo>
                  <a:lnTo>
                    <a:pt x="123825" y="637549"/>
                  </a:lnTo>
                  <a:lnTo>
                    <a:pt x="105040" y="616359"/>
                  </a:lnTo>
                  <a:lnTo>
                    <a:pt x="87577" y="596759"/>
                  </a:lnTo>
                  <a:lnTo>
                    <a:pt x="71702" y="577688"/>
                  </a:lnTo>
                  <a:lnTo>
                    <a:pt x="57150" y="559941"/>
                  </a:lnTo>
                  <a:lnTo>
                    <a:pt x="43921" y="543519"/>
                  </a:lnTo>
                  <a:lnTo>
                    <a:pt x="32808" y="528951"/>
                  </a:lnTo>
                  <a:lnTo>
                    <a:pt x="23019" y="515972"/>
                  </a:lnTo>
                  <a:lnTo>
                    <a:pt x="14817" y="505113"/>
                  </a:lnTo>
                  <a:lnTo>
                    <a:pt x="3704" y="489750"/>
                  </a:lnTo>
                  <a:lnTo>
                    <a:pt x="0" y="484188"/>
                  </a:lnTo>
                  <a:lnTo>
                    <a:pt x="3704" y="478890"/>
                  </a:lnTo>
                  <a:lnTo>
                    <a:pt x="14817" y="463528"/>
                  </a:lnTo>
                  <a:lnTo>
                    <a:pt x="23019" y="452668"/>
                  </a:lnTo>
                  <a:lnTo>
                    <a:pt x="32808" y="439424"/>
                  </a:lnTo>
                  <a:lnTo>
                    <a:pt x="43921" y="424856"/>
                  </a:lnTo>
                  <a:lnTo>
                    <a:pt x="57150" y="408699"/>
                  </a:lnTo>
                  <a:lnTo>
                    <a:pt x="71702" y="390952"/>
                  </a:lnTo>
                  <a:lnTo>
                    <a:pt x="87577" y="371882"/>
                  </a:lnTo>
                  <a:lnTo>
                    <a:pt x="105040" y="351751"/>
                  </a:lnTo>
                  <a:lnTo>
                    <a:pt x="123825" y="331091"/>
                  </a:lnTo>
                  <a:lnTo>
                    <a:pt x="144198" y="309372"/>
                  </a:lnTo>
                  <a:lnTo>
                    <a:pt x="165629" y="287387"/>
                  </a:lnTo>
                  <a:lnTo>
                    <a:pt x="188383" y="264873"/>
                  </a:lnTo>
                  <a:lnTo>
                    <a:pt x="200290" y="253483"/>
                  </a:lnTo>
                  <a:lnTo>
                    <a:pt x="212461" y="242359"/>
                  </a:lnTo>
                  <a:lnTo>
                    <a:pt x="225161" y="230704"/>
                  </a:lnTo>
                  <a:lnTo>
                    <a:pt x="237861" y="219315"/>
                  </a:lnTo>
                  <a:lnTo>
                    <a:pt x="250825" y="208190"/>
                  </a:lnTo>
                  <a:lnTo>
                    <a:pt x="264054" y="197065"/>
                  </a:lnTo>
                  <a:lnTo>
                    <a:pt x="277548" y="185941"/>
                  </a:lnTo>
                  <a:lnTo>
                    <a:pt x="291571" y="174816"/>
                  </a:lnTo>
                  <a:lnTo>
                    <a:pt x="305594" y="164221"/>
                  </a:lnTo>
                  <a:lnTo>
                    <a:pt x="319881" y="153097"/>
                  </a:lnTo>
                  <a:lnTo>
                    <a:pt x="334433" y="142767"/>
                  </a:lnTo>
                  <a:lnTo>
                    <a:pt x="349515" y="132436"/>
                  </a:lnTo>
                  <a:lnTo>
                    <a:pt x="364331" y="122371"/>
                  </a:lnTo>
                  <a:lnTo>
                    <a:pt x="379677" y="112306"/>
                  </a:lnTo>
                  <a:lnTo>
                    <a:pt x="395288" y="102771"/>
                  </a:lnTo>
                  <a:lnTo>
                    <a:pt x="411163" y="93235"/>
                  </a:lnTo>
                  <a:lnTo>
                    <a:pt x="426773" y="84494"/>
                  </a:lnTo>
                  <a:lnTo>
                    <a:pt x="443177" y="75754"/>
                  </a:lnTo>
                  <a:lnTo>
                    <a:pt x="459581" y="67278"/>
                  </a:lnTo>
                  <a:lnTo>
                    <a:pt x="475986" y="59332"/>
                  </a:lnTo>
                  <a:lnTo>
                    <a:pt x="492654" y="51915"/>
                  </a:lnTo>
                  <a:lnTo>
                    <a:pt x="509852" y="44764"/>
                  </a:lnTo>
                  <a:lnTo>
                    <a:pt x="526786" y="38142"/>
                  </a:lnTo>
                  <a:lnTo>
                    <a:pt x="544248" y="32050"/>
                  </a:lnTo>
                  <a:lnTo>
                    <a:pt x="561711" y="26222"/>
                  </a:lnTo>
                  <a:lnTo>
                    <a:pt x="579438" y="20925"/>
                  </a:lnTo>
                  <a:lnTo>
                    <a:pt x="596900" y="16157"/>
                  </a:lnTo>
                  <a:lnTo>
                    <a:pt x="614892" y="12184"/>
                  </a:lnTo>
                  <a:lnTo>
                    <a:pt x="633413" y="8476"/>
                  </a:lnTo>
                  <a:lnTo>
                    <a:pt x="651404" y="5562"/>
                  </a:lnTo>
                  <a:lnTo>
                    <a:pt x="669661" y="3179"/>
                  </a:lnTo>
                  <a:lnTo>
                    <a:pt x="688181" y="1589"/>
                  </a:lnTo>
                  <a:lnTo>
                    <a:pt x="706702" y="530"/>
                  </a:lnTo>
                  <a:lnTo>
                    <a:pt x="725752" y="0"/>
                  </a:lnTo>
                  <a:close/>
                </a:path>
              </a:pathLst>
            </a:custGeom>
            <a:solidFill>
              <a:schemeClr val="bg1"/>
            </a:solidFill>
            <a:ln>
              <a:noFill/>
            </a:ln>
            <a:effectLst>
              <a:outerShdw blurRad="63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2000">
                <a:solidFill>
                  <a:srgbClr val="000000"/>
                </a:solidFill>
                <a:cs typeface="+mn-ea"/>
                <a:sym typeface="+mn-lt"/>
              </a:endParaRPr>
            </a:p>
          </p:txBody>
        </p:sp>
      </p:grpSp>
      <p:grpSp>
        <p:nvGrpSpPr>
          <p:cNvPr id="7" name="组合 6"/>
          <p:cNvGrpSpPr/>
          <p:nvPr/>
        </p:nvGrpSpPr>
        <p:grpSpPr>
          <a:xfrm>
            <a:off x="9390736" y="4368800"/>
            <a:ext cx="655138" cy="655138"/>
            <a:chOff x="9390736" y="4368800"/>
            <a:chExt cx="655138" cy="655138"/>
          </a:xfrm>
        </p:grpSpPr>
        <p:sp>
          <p:nvSpPr>
            <p:cNvPr id="56" name="椭圆 55"/>
            <p:cNvSpPr/>
            <p:nvPr/>
          </p:nvSpPr>
          <p:spPr>
            <a:xfrm>
              <a:off x="9390736" y="4368800"/>
              <a:ext cx="655138" cy="655138"/>
            </a:xfrm>
            <a:prstGeom prst="ellipse">
              <a:avLst/>
            </a:prstGeom>
            <a:solidFill>
              <a:srgbClr val="0A5688"/>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35"/>
            <p:cNvSpPr>
              <a:spLocks noChangeAspect="1" noEditPoints="1"/>
            </p:cNvSpPr>
            <p:nvPr/>
          </p:nvSpPr>
          <p:spPr bwMode="auto">
            <a:xfrm>
              <a:off x="9538083" y="4516148"/>
              <a:ext cx="360443" cy="360441"/>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a:effectLst>
              <a:outerShdw blurRad="63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AU" sz="2000">
                <a:solidFill>
                  <a:srgbClr val="000000"/>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150"/>
                                </p:stCondLst>
                                <p:childTnLst>
                                  <p:par>
                                    <p:cTn id="17" presetID="22" presetClass="entr" presetSubtype="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1250"/>
                                            <p:tgtEl>
                                              <p:spTgt spid="38"/>
                                            </p:tgtEl>
                                          </p:cBhvr>
                                        </p:animEffect>
                                      </p:childTnLst>
                                    </p:cTn>
                                  </p:par>
                                </p:childTnLst>
                              </p:cTn>
                            </p:par>
                            <p:par>
                              <p:cTn id="20" fill="hold">
                                <p:stCondLst>
                                  <p:cond delay="240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childTnLst>
                              </p:cTn>
                            </p:par>
                            <p:par>
                              <p:cTn id="26" fill="hold">
                                <p:stCondLst>
                                  <p:cond delay="305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1250"/>
                                            <p:tgtEl>
                                              <p:spTgt spid="40"/>
                                            </p:tgtEl>
                                          </p:cBhvr>
                                        </p:animEffect>
                                      </p:childTnLst>
                                    </p:cTn>
                                  </p:par>
                                </p:childTnLst>
                              </p:cTn>
                            </p:par>
                            <p:par>
                              <p:cTn id="30" fill="hold">
                                <p:stCondLst>
                                  <p:cond delay="4300"/>
                                </p:stCondLst>
                                <p:childTnLst>
                                  <p:par>
                                    <p:cTn id="31" presetID="2" presetClass="entr" presetSubtype="8" fill="hold" nodeType="afterEffect" p14:presetBounceEnd="50000">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14:bounceEnd="50000">
                                          <p:cBhvr additive="base">
                                            <p:cTn id="33" dur="5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34" dur="500" fill="hold"/>
                                            <p:tgtEl>
                                              <p:spTgt spid="4"/>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14:presetBounceEnd="50000">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14:bounceEnd="50000">
                                          <p:cBhvr additive="base">
                                            <p:cTn id="37" dur="5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14:presetBounceEnd="50000">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14:bounceEnd="50000">
                                          <p:cBhvr additive="base">
                                            <p:cTn id="41" dur="5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42" dur="500" fill="hold"/>
                                            <p:tgtEl>
                                              <p:spTgt spid="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14:presetBounceEnd="50000">
                                      <p:stCondLst>
                                        <p:cond delay="250"/>
                                      </p:stCondLst>
                                      <p:childTnLst>
                                        <p:set>
                                          <p:cBhvr>
                                            <p:cTn id="44" dur="1" fill="hold">
                                              <p:stCondLst>
                                                <p:cond delay="0"/>
                                              </p:stCondLst>
                                            </p:cTn>
                                            <p:tgtEl>
                                              <p:spTgt spid="7"/>
                                            </p:tgtEl>
                                            <p:attrNameLst>
                                              <p:attrName>style.visibility</p:attrName>
                                            </p:attrNameLst>
                                          </p:cBhvr>
                                          <p:to>
                                            <p:strVal val="visible"/>
                                          </p:to>
                                        </p:set>
                                        <p:anim calcmode="lin" valueType="num" p14:bounceEnd="50000">
                                          <p:cBhvr additive="base">
                                            <p:cTn id="45" dur="5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4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up)">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animEffect transition="in" filter="fade">
                                          <p:cBhvr>
                                            <p:cTn id="22" dur="500"/>
                                            <p:tgtEl>
                                              <p:spTgt spid="39"/>
                                            </p:tgtEl>
                                          </p:cBhvr>
                                        </p:animEffect>
                                      </p:childTnLst>
                                    </p:cTn>
                                  </p:par>
                                </p:childTnLst>
                              </p:cTn>
                            </p:par>
                            <p:par>
                              <p:cTn id="23" fill="hold">
                                <p:stCondLst>
                                  <p:cond delay="1149"/>
                                </p:stCondLst>
                                <p:childTnLst>
                                  <p:par>
                                    <p:cTn id="24" presetID="22" presetClass="entr" presetSubtype="1"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up)">
                                          <p:cBhvr>
                                            <p:cTn id="26" dur="1250"/>
                                            <p:tgtEl>
                                              <p:spTgt spid="38"/>
                                            </p:tgtEl>
                                          </p:cBhvr>
                                        </p:animEffect>
                                      </p:childTnLst>
                                    </p:cTn>
                                  </p:par>
                                </p:childTnLst>
                              </p:cTn>
                            </p:par>
                            <p:par>
                              <p:cTn id="27" fill="hold">
                                <p:stCondLst>
                                  <p:cond delay="2649"/>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49"/>
                                </p:stCondLst>
                                <p:childTnLst>
                                  <p:par>
                                    <p:cTn id="34" presetID="22" presetClass="entr" presetSubtype="1"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up)">
                                          <p:cBhvr>
                                            <p:cTn id="36" dur="1250"/>
                                            <p:tgtEl>
                                              <p:spTgt spid="40"/>
                                            </p:tgtEl>
                                          </p:cBhvr>
                                        </p:animEffect>
                                      </p:childTnLst>
                                    </p:cTn>
                                  </p:par>
                                </p:childTnLst>
                              </p:cTn>
                            </p:par>
                            <p:par>
                              <p:cTn id="37" fill="hold">
                                <p:stCondLst>
                                  <p:cond delay="4549"/>
                                </p:stCondLst>
                                <p:childTnLst>
                                  <p:par>
                                    <p:cTn id="38" presetID="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25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0-#ppt_w/2"/>
                                              </p:val>
                                            </p:tav>
                                            <p:tav tm="100000">
                                              <p:val>
                                                <p:strVal val="#ppt_x"/>
                                              </p:val>
                                            </p:tav>
                                          </p:tavLst>
                                        </p:anim>
                                        <p:anim calcmode="lin" valueType="num">
                                          <p:cBhvr additive="base">
                                            <p:cTn id="49" dur="5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25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1+#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8" grpId="0"/>
          <p:bldP spid="39" grpId="0"/>
          <p:bldP spid="40" grpId="0"/>
          <p:bldP spid="4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840565" y="2266752"/>
            <a:ext cx="5149244" cy="1177245"/>
          </a:xfrm>
          <a:prstGeom prst="rect">
            <a:avLst/>
          </a:prstGeom>
          <a:noFill/>
        </p:spPr>
        <p:txBody>
          <a:bodyPr wrap="square" lIns="68580" tIns="34290" rIns="68580" bIns="34290" rtlCol="0">
            <a:spAutoFit/>
          </a:bodyPr>
          <a:lstStyle>
            <a:defPPr>
              <a:defRPr lang="zh-CN"/>
            </a:defPPr>
            <a:lvl1pPr defTabSz="685800">
              <a:defRPr sz="5400" b="1">
                <a:ln w="19050">
                  <a:solidFill>
                    <a:schemeClr val="bg1"/>
                  </a:solidFill>
                </a:ln>
                <a:gradFill flip="none" rotWithShape="1">
                  <a:gsLst>
                    <a:gs pos="0">
                      <a:srgbClr val="39A0C3"/>
                    </a:gs>
                    <a:gs pos="100000">
                      <a:srgbClr val="0A5688"/>
                    </a:gs>
                  </a:gsLst>
                  <a:lin ang="0" scaled="1"/>
                  <a:tileRect/>
                </a:gradFill>
                <a:effectLst>
                  <a:outerShdw blurRad="50800" dist="38100" dir="2700000" algn="tl" rotWithShape="0">
                    <a:prstClr val="black">
                      <a:alpha val="40000"/>
                    </a:prstClr>
                  </a:outerShdw>
                </a:effectLst>
                <a:latin typeface="时尚中黑简体" panose="01010104010101010101" pitchFamily="2" charset="-122"/>
                <a:ea typeface="时尚中黑简体" panose="01010104010101010101" pitchFamily="2" charset="-122"/>
              </a:defRPr>
            </a:lvl1pPr>
            <a:lvl2pPr marL="342900" defTabSz="685800">
              <a:defRPr sz="1400"/>
            </a:lvl2pPr>
            <a:lvl3pPr marL="685800" defTabSz="685800">
              <a:defRPr sz="1400"/>
            </a:lvl3pPr>
            <a:lvl4pPr marL="1028700" defTabSz="685800">
              <a:defRPr sz="1400"/>
            </a:lvl4pPr>
            <a:lvl5pPr marL="1371600" defTabSz="685800">
              <a:defRPr sz="1400"/>
            </a:lvl5pPr>
            <a:lvl6pPr marL="1714500" defTabSz="685800">
              <a:defRPr sz="1400"/>
            </a:lvl6pPr>
            <a:lvl7pPr marL="2057400" defTabSz="685800">
              <a:defRPr sz="1400"/>
            </a:lvl7pPr>
            <a:lvl8pPr marL="2400300" defTabSz="685800">
              <a:defRPr sz="1400"/>
            </a:lvl8pPr>
            <a:lvl9pPr marL="2743200" defTabSz="685800">
              <a:defRPr sz="1400"/>
            </a:lvl9pPr>
          </a:lstStyle>
          <a:p>
            <a:pPr algn="r"/>
            <a:r>
              <a:rPr lang="zh-CN" altLang="en-US" sz="7200" dirty="0">
                <a:solidFill>
                  <a:srgbClr val="0A5688"/>
                </a:solidFill>
                <a:latin typeface="+mn-lt"/>
                <a:ea typeface="+mn-ea"/>
                <a:cs typeface="+mn-ea"/>
                <a:sym typeface="+mn-lt"/>
              </a:rPr>
              <a:t>临床表现</a:t>
            </a:r>
          </a:p>
        </p:txBody>
      </p:sp>
      <p:sp>
        <p:nvSpPr>
          <p:cNvPr id="57" name="矩形 56"/>
          <p:cNvSpPr/>
          <p:nvPr/>
        </p:nvSpPr>
        <p:spPr>
          <a:xfrm>
            <a:off x="3896912" y="3368583"/>
            <a:ext cx="5092897" cy="623248"/>
          </a:xfrm>
          <a:prstGeom prst="rect">
            <a:avLst/>
          </a:prstGeom>
        </p:spPr>
        <p:txBody>
          <a:bodyPr wrap="square" lIns="68580" tIns="34290" rIns="68580" bIns="34290">
            <a:spAutoFit/>
          </a:bodyPr>
          <a:lstStyle/>
          <a:p>
            <a:pPr algn="r"/>
            <a:r>
              <a:rPr lang="en-US" altLang="zh-CN" sz="3600" dirty="0">
                <a:solidFill>
                  <a:schemeClr val="bg1">
                    <a:lumMod val="75000"/>
                  </a:schemeClr>
                </a:solidFill>
                <a:cs typeface="+mn-ea"/>
                <a:sym typeface="+mn-lt"/>
              </a:rPr>
              <a:t>FIU  PROFILE</a:t>
            </a:r>
            <a:endParaRPr lang="zh-CN" altLang="en-US" sz="3600" dirty="0">
              <a:solidFill>
                <a:srgbClr val="0A5688"/>
              </a:solidFill>
              <a:cs typeface="+mn-ea"/>
              <a:sym typeface="+mn-lt"/>
            </a:endParaRPr>
          </a:p>
        </p:txBody>
      </p:sp>
      <p:grpSp>
        <p:nvGrpSpPr>
          <p:cNvPr id="3" name="组合 2"/>
          <p:cNvGrpSpPr/>
          <p:nvPr/>
        </p:nvGrpSpPr>
        <p:grpSpPr>
          <a:xfrm>
            <a:off x="6471711" y="1366504"/>
            <a:ext cx="2518098" cy="900246"/>
            <a:chOff x="7092551" y="1567025"/>
            <a:chExt cx="2518098" cy="900246"/>
          </a:xfrm>
        </p:grpSpPr>
        <p:sp>
          <p:nvSpPr>
            <p:cNvPr id="32" name="圆角矩形 31"/>
            <p:cNvSpPr/>
            <p:nvPr/>
          </p:nvSpPr>
          <p:spPr>
            <a:xfrm>
              <a:off x="7092551" y="1648675"/>
              <a:ext cx="2518098" cy="729221"/>
            </a:xfrm>
            <a:prstGeom prst="roundRect">
              <a:avLst>
                <a:gd name="adj" fmla="val 50000"/>
              </a:avLst>
            </a:prstGeom>
            <a:solidFill>
              <a:srgbClr val="0A5688"/>
            </a:solidFill>
            <a:ln w="222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r"/>
              <a:endParaRPr lang="zh-CN" altLang="en-US" sz="1500">
                <a:solidFill>
                  <a:schemeClr val="bg1"/>
                </a:solidFill>
                <a:cs typeface="+mn-ea"/>
                <a:sym typeface="+mn-lt"/>
              </a:endParaRPr>
            </a:p>
          </p:txBody>
        </p:sp>
        <p:sp>
          <p:nvSpPr>
            <p:cNvPr id="34" name="矩形 33"/>
            <p:cNvSpPr/>
            <p:nvPr/>
          </p:nvSpPr>
          <p:spPr>
            <a:xfrm>
              <a:off x="7164256" y="1567025"/>
              <a:ext cx="2252861" cy="900246"/>
            </a:xfrm>
            <a:prstGeom prst="rect">
              <a:avLst/>
            </a:prstGeom>
            <a:noFill/>
          </p:spPr>
          <p:txBody>
            <a:bodyPr vert="horz" wrap="none" lIns="68580" tIns="34290" rIns="68580" bIns="34290" rtlCol="0">
              <a:spAutoFit/>
            </a:bodyPr>
            <a:lstStyle/>
            <a:p>
              <a:pPr algn="r"/>
              <a:r>
                <a:rPr lang="en-US" altLang="zh-CN" sz="5400" dirty="0">
                  <a:solidFill>
                    <a:schemeClr val="bg1"/>
                  </a:solidFill>
                  <a:cs typeface="+mn-ea"/>
                  <a:sym typeface="+mn-lt"/>
                </a:rPr>
                <a:t>PART</a:t>
              </a:r>
              <a:endParaRPr lang="zh-CN" altLang="en-US" sz="5400" dirty="0">
                <a:solidFill>
                  <a:schemeClr val="bg1"/>
                </a:solidFill>
                <a:cs typeface="+mn-ea"/>
                <a:sym typeface="+mn-lt"/>
              </a:endParaRPr>
            </a:p>
          </p:txBody>
        </p:sp>
      </p:grpSp>
      <p:sp>
        <p:nvSpPr>
          <p:cNvPr id="36" name="矩形 35"/>
          <p:cNvSpPr/>
          <p:nvPr/>
        </p:nvSpPr>
        <p:spPr>
          <a:xfrm>
            <a:off x="9188477" y="1366504"/>
            <a:ext cx="3527248" cy="2839239"/>
          </a:xfrm>
          <a:prstGeom prst="rect">
            <a:avLst/>
          </a:prstGeom>
          <a:noFill/>
        </p:spPr>
        <p:txBody>
          <a:bodyPr vert="horz" wrap="none" lIns="68580" tIns="34290" rIns="68580" bIns="34290" rtlCol="0">
            <a:spAutoFit/>
          </a:bodyPr>
          <a:lstStyle/>
          <a:p>
            <a:r>
              <a:rPr lang="en-US" altLang="zh-CN"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rPr>
              <a:t>02</a:t>
            </a:r>
            <a:endParaRPr lang="zh-CN" altLang="en-US" sz="18000" dirty="0">
              <a:ln w="28575">
                <a:solidFill>
                  <a:schemeClr val="bg1"/>
                </a:solidFill>
              </a:ln>
              <a:solidFill>
                <a:srgbClr val="FF4F4F"/>
              </a:solidFill>
              <a:effectLst>
                <a:outerShdw blurRad="50800" dist="38100" dir="2700000" algn="tl" rotWithShape="0">
                  <a:prstClr val="black">
                    <a:alpha val="40000"/>
                  </a:prstClr>
                </a:outerShdw>
              </a:effectLst>
              <a:cs typeface="+mn-ea"/>
              <a:sym typeface="+mn-lt"/>
            </a:endParaRPr>
          </a:p>
        </p:txBody>
      </p:sp>
      <p:pic>
        <p:nvPicPr>
          <p:cNvPr id="27" name="图片 26">
            <a:extLst>
              <a:ext uri="{FF2B5EF4-FFF2-40B4-BE49-F238E27FC236}">
                <a16:creationId xmlns="" xmlns:a16="http://schemas.microsoft.com/office/drawing/2014/main" id="{01E896F4-FE42-455C-A333-AE39F0791A4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6260" y="384416"/>
            <a:ext cx="5806551" cy="5806551"/>
          </a:xfrm>
          <a:prstGeom prst="rect">
            <a:avLst/>
          </a:prstGeom>
          <a:effectLst>
            <a:outerShdw blurRad="63500" sx="102000" sy="102000" algn="ctr" rotWithShape="0">
              <a:prstClr val="black">
                <a:alpha val="20000"/>
              </a:prstClr>
            </a:outerShdw>
          </a:effectLst>
        </p:spPr>
      </p:pic>
    </p:spTree>
    <p:extLst>
      <p:ext uri="{BB962C8B-B14F-4D97-AF65-F5344CB8AC3E}">
        <p14:creationId xmlns:p14="http://schemas.microsoft.com/office/powerpoint/2010/main" val="13293197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750" fill="hold"/>
                                        <p:tgtEl>
                                          <p:spTgt spid="36"/>
                                        </p:tgtEl>
                                        <p:attrNameLst>
                                          <p:attrName>ppt_w</p:attrName>
                                        </p:attrNameLst>
                                      </p:cBhvr>
                                      <p:tavLst>
                                        <p:tav tm="0">
                                          <p:val>
                                            <p:strVal val="#ppt_w+.3"/>
                                          </p:val>
                                        </p:tav>
                                        <p:tav tm="100000">
                                          <p:val>
                                            <p:strVal val="#ppt_w"/>
                                          </p:val>
                                        </p:tav>
                                      </p:tavLst>
                                    </p:anim>
                                    <p:anim calcmode="lin" valueType="num">
                                      <p:cBhvr>
                                        <p:cTn id="14" dur="750" fill="hold"/>
                                        <p:tgtEl>
                                          <p:spTgt spid="36"/>
                                        </p:tgtEl>
                                        <p:attrNameLst>
                                          <p:attrName>ppt_h</p:attrName>
                                        </p:attrNameLst>
                                      </p:cBhvr>
                                      <p:tavLst>
                                        <p:tav tm="0">
                                          <p:val>
                                            <p:strVal val="#ppt_h"/>
                                          </p:val>
                                        </p:tav>
                                        <p:tav tm="100000">
                                          <p:val>
                                            <p:strVal val="#ppt_h"/>
                                          </p:val>
                                        </p:tav>
                                      </p:tavLst>
                                    </p:anim>
                                    <p:animEffect transition="in" filter="fade">
                                      <p:cBhvr>
                                        <p:cTn id="15" dur="750"/>
                                        <p:tgtEl>
                                          <p:spTgt spid="36"/>
                                        </p:tgtEl>
                                      </p:cBhvr>
                                    </p:animEffect>
                                  </p:childTnLst>
                                </p:cTn>
                              </p:par>
                            </p:childTnLst>
                          </p:cTn>
                        </p:par>
                        <p:par>
                          <p:cTn id="16" fill="hold">
                            <p:stCondLst>
                              <p:cond delay="17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16" presetClass="entr" presetSubtype="21" fill="hold" grpId="0" nodeType="withEffect">
                                  <p:stCondLst>
                                    <p:cond delay="250"/>
                                  </p:stCondLst>
                                  <p:childTnLst>
                                    <p:set>
                                      <p:cBhvr>
                                        <p:cTn id="23" dur="1" fill="hold">
                                          <p:stCondLst>
                                            <p:cond delay="0"/>
                                          </p:stCondLst>
                                        </p:cTn>
                                        <p:tgtEl>
                                          <p:spTgt spid="57"/>
                                        </p:tgtEl>
                                        <p:attrNameLst>
                                          <p:attrName>style.visibility</p:attrName>
                                        </p:attrNameLst>
                                      </p:cBhvr>
                                      <p:to>
                                        <p:strVal val="visible"/>
                                      </p:to>
                                    </p:set>
                                    <p:animEffect transition="in" filter="barn(inVertical)">
                                      <p:cBhvr>
                                        <p:cTn id="24" dur="750"/>
                                        <p:tgtEl>
                                          <p:spTgt spid="5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7"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ER_PHOTO_0" val="png|iVBORw0KGgoAAAANSUhEUgAAAQwAAAAyCAIAAAAm6XKtAAAAGXRFWHRTb2Z0d2FyZQBBZG9iZSBJ&#10;bWFnZVJlYWR5ccllPAAAAyJpVFh0WE1MOmNvbS5hZG9iZS54bXAAAAAAADw/eHBhY2tldCBiZWdp&#10;bj0i77u/IiBpZD0iVzVNME1wQ2VoaUh6cmVTek5UY3prYzlkIj8+IDx4OnhtcG1ldGEgeG1sbnM6&#10;eD0iYWRvYmU6bnM6bWV0YS8iIHg6eG1wdGs9IkFkb2JlIFhNUCBDb3JlIDUuMy1jMDExIDY2LjE0&#10;NTY2MSwgMjAxMi8wMi8wNi0xNDo1NjoyNyAgICAgICAgIj4gPHJkZjpSREYgeG1sbnM6cmRmPSJo&#10;dHRwOi8vd3d3LnczLm9yZy8xOTk5LzAyLzIyLXJkZi1zeW50YXgtbnMjIj4gPHJkZjpEZXNjcmlw&#10;dGlvbiByZGY6YWJvdXQ9IiIgeG1sbnM6eG1wPSJodHRwOi8vbnMuYWRvYmUuY29tL3hhcC8xLjAv&#10;IiB4bWxuczp4bXBNTT0iaHR0cDovL25zLmFkb2JlLmNvbS94YXAvMS4wL21tLyIgeG1sbnM6c3RS&#10;ZWY9Imh0dHA6Ly9ucy5hZG9iZS5jb20veGFwLzEuMC9zVHlwZS9SZXNvdXJjZVJlZiMiIHhtcDpD&#10;cmVhdG9yVG9vbD0iQWRvYmUgUGhvdG9zaG9wIENTNiAoV2luZG93cykiIHhtcE1NOkluc3RhbmNl&#10;SUQ9InhtcC5paWQ6RTJERUUzNUE4NEY1MTFFN0ExRjBDQ0Y0NkI2MERGODUiIHhtcE1NOkRvY3Vt&#10;ZW50SUQ9InhtcC5kaWQ6RTJERUUzNUI4NEY1MTFFN0ExRjBDQ0Y0NkI2MERGODUiPiA8eG1wTU06&#10;RGVyaXZlZEZyb20gc3RSZWY6aW5zdGFuY2VJRD0ieG1wLmlpZDpFMkRFRTM1ODg0RjUxMUU3QTFG&#10;MENDRjQ2QjYwREY4NSIgc3RSZWY6ZG9jdW1lbnRJRD0ieG1wLmRpZDpFMkRFRTM1OTg0RjUxMUU3&#10;QTFGMENDRjQ2QjYwREY4NSIvPiA8L3JkZjpEZXNjcmlwdGlvbj4gPC9yZGY6UkRGPiA8L3g6eG1w&#10;bWV0YT4gPD94cGFja2V0IGVuZD0iciI/PkAfx6gAAAT5SURBVHja7JxPSBRRHMeddc3dMsvdqTXs&#10;0FqulG32l6JaKgWjpE0Djx1CyFCCtqvdIrqUEdFFgk5BUWIrSBFYhB6EktClAgMz2khtRzpIumzu&#10;NmFE5OzMezNv/rnfz0Fk5re/mXnz+877/d57M9ytPACAHA40AQAQCQAQCQAQCQAQCQAQCQAQCQAQ&#10;CQAQCQAAIgFABU40AbAXLp7fUF9f3tCwdvdul9fLcRzJr9I/f/6YnBRGRsai0fHe3rlEgvyIHNZu&#10;ARvhP3Fi35Ur3mBQixMhFhu8dOljTw+hff5xNDywCVtbWmru3CkqK9PoZ7nPJ3ZEYmcyNTRkXLp1&#10;Npn8b0tnYaHp3mj9LLanZcE/Kz/6NYXkeZJ41nJpWkJCREyxDly75nS7F+96Vlu75+bNlX6/c8UK&#10;0jLD7Ra9zcTjYuplWk0i35oa20v1nctmyfZ8dIUqTKlEK2Nmevu4PJ4D168XFBVJ7p3o748Ggxua&#10;mjafP+8LhQh9it4OdnRMDA7OCYJ1C3erBbekNxXP8mwGxvdsZjlnX4qEwyWVlVkL6/z8vFRq/OHD&#10;T11d29rbK86cKfL7SdyuDgREz+/v3jVHJEY+e2SSE6qTtNoTl9Ybk06G9qAy9gx1WN7YSGKWSaeH&#10;L1/+8vRpRXNzZUsLkeeGBtNEoqV91d25xRm2pJ9/N4r/6yFmPXpItlWf7VizYwe5ceLVK+H16/iT&#10;J1WRSOmhQ9o9O3WKAyNrEqq4lNGJYsdiYlxKat6A31oEl9dLZZ/JZD5Ho1MDA57q6iOPHi0rKdHi&#10;eWlOJrIaDaM1kDwuyVCV3YNYbziHmqUhSUH4+vx5VyCwv7OzrK5OcuyLxLPTgKDMFgGs0hLaoUxj&#10;ki6Sy5RvAS172Z6tMYWHTiQTiRenTq2rrd119ap3587fVT4lS6EnyXYLZW6tzCM/x7P/pcrXvr7e&#10;vXu3RCLr6+vX1dTYRiQMC3dWk1ySfgidK2qVNt0yRZzyB7X180IsVN52dIw/eNAUj9tGJNrFYNak&#10;pJWbyJS8kXCEwFyNcRz3uyc5dsycdMtq4aWiRvpbmZDHpfZ5FRXtpmIyBIjkek3CJPgsWJtiyIsJ&#10;hTwvM7qVuyKxYG/GcHmLrqIir44Ikys2Uid7aeR/eXi9ivMkOorE4v042zVR6tItttl5jo+5zSeT&#10;+TTXK5Yf68PhqgsXSg8fVqjm02m9RCK/fsn06o1toqJCVMxbwLBZc2tqb3ZqallxMaGxZ/v2ynPn&#10;CNduKS4B1iXdWqiA/72jS2BZhOpQUxxTRm1NwvS7d6s2bVLuQByObe3tG0+fLq6oIPT87c0bI0RC&#10;qwE9Zrh1DTWNo1tU3RT5hei9UMBSjHV3+8PhrCnT/Lz4l/Z9kj+eHz/WRSSKq2tVB5O6BSwM3wRk&#10;61+xkFhssLCFsOQ1t3828vQ+9vR8Hx1dHQhI7i0NhWjfTFzg+4cPJG+6O41pvlzLuAjHiNS90JKD&#10;zE1PD1y8ePT+fcmXE+v6+lT4TM3MDEQiJDUJvpYCbEOwrS1044ajoEC7q3Qq1R+JxG7fJjHG11KA&#10;bfg2NCSMjHiqqpb7fFr8CLHYy9bW0Xv38jIZEnv0JMBmuHi+/OTJ8sZGvrrazfPkP5xNJBLDw2Pd&#10;3WPRKD5OBwBL8C1gACASACASACASACASACASACASACASACASAABEAgBEAgBEAoDx/BJgAG5baYVH&#10;fZbiAAAAAElFTkSuQmCC"/>
  <p:tag name="ISPRING_COMPANY_LOGO" val="ISPRING_PRESENTER_PHOTO_0"/>
  <p:tag name="ISPRING_COMPANY_WEBSITE" val="http://hi.ooopic.com/zhuanji/31008151/208424/"/>
</p:tagLst>
</file>

<file path=ppt/theme/theme1.xml><?xml version="1.0" encoding="utf-8"?>
<a:theme xmlns:a="http://schemas.openxmlformats.org/drawingml/2006/main" name="Office 主题">
  <a:themeElements>
    <a:clrScheme name="自定义 2">
      <a:dk1>
        <a:sysClr val="windowText" lastClr="000000"/>
      </a:dk1>
      <a:lt1>
        <a:sysClr val="window" lastClr="FFFFFF"/>
      </a:lt1>
      <a:dk2>
        <a:srgbClr val="2F5496"/>
      </a:dk2>
      <a:lt2>
        <a:srgbClr val="E7E6E6"/>
      </a:lt2>
      <a:accent1>
        <a:srgbClr val="1F3864"/>
      </a:accent1>
      <a:accent2>
        <a:srgbClr val="2F5496"/>
      </a:accent2>
      <a:accent3>
        <a:srgbClr val="1F3864"/>
      </a:accent3>
      <a:accent4>
        <a:srgbClr val="2F5496"/>
      </a:accent4>
      <a:accent5>
        <a:srgbClr val="1F3864"/>
      </a:accent5>
      <a:accent6>
        <a:srgbClr val="2F5496"/>
      </a:accent6>
      <a:hlink>
        <a:srgbClr val="0563C1"/>
      </a:hlink>
      <a:folHlink>
        <a:srgbClr val="1F3864"/>
      </a:folHlink>
    </a:clrScheme>
    <a:fontScheme name="ilavgejs">
      <a:majorFont>
        <a:latin typeface="阿里汉仪智能黑体"/>
        <a:ea typeface="阿里汉仪智能黑体"/>
        <a:cs typeface=""/>
      </a:majorFont>
      <a:minorFont>
        <a:latin typeface="阿里汉仪智能黑体"/>
        <a:ea typeface="阿里汉仪智能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ilavgejs">
      <a:majorFont>
        <a:latin typeface="阿里汉仪智能黑体"/>
        <a:ea typeface="阿里汉仪智能黑体"/>
        <a:cs typeface=""/>
      </a:majorFont>
      <a:minorFont>
        <a:latin typeface="阿里汉仪智能黑体"/>
        <a:ea typeface="阿里汉仪智能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TotalTime>
  <Words>2559</Words>
  <Application>Microsoft Office PowerPoint</Application>
  <PresentationFormat>宽屏</PresentationFormat>
  <Paragraphs>302</Paragraphs>
  <Slides>29</Slides>
  <Notes>3</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29</vt:i4>
      </vt:variant>
    </vt:vector>
  </HeadingPairs>
  <TitlesOfParts>
    <vt:vector size="40" baseType="lpstr">
      <vt:lpstr>Meiryo</vt:lpstr>
      <vt:lpstr>阿里汉仪智能黑体</vt:lpstr>
      <vt:lpstr>宋体</vt:lpstr>
      <vt:lpstr>微软雅黑</vt:lpstr>
      <vt:lpstr>Arial</vt:lpstr>
      <vt:lpstr>Calibri</vt:lpstr>
      <vt:lpstr>Calibri Light</vt:lpstr>
      <vt:lpstr>Wingdings</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128</cp:revision>
  <dcterms:created xsi:type="dcterms:W3CDTF">2018-12-15T07:47:00Z</dcterms:created>
  <dcterms:modified xsi:type="dcterms:W3CDTF">2020-09-08T05:18:14Z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