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4"/>
  </p:notesMasterIdLst>
  <p:sldIdLst>
    <p:sldId id="340" r:id="rId3"/>
    <p:sldId id="342" r:id="rId4"/>
    <p:sldId id="343" r:id="rId5"/>
    <p:sldId id="351" r:id="rId6"/>
    <p:sldId id="344" r:id="rId7"/>
    <p:sldId id="352" r:id="rId8"/>
    <p:sldId id="353" r:id="rId9"/>
    <p:sldId id="354" r:id="rId10"/>
    <p:sldId id="358" r:id="rId11"/>
    <p:sldId id="345" r:id="rId12"/>
    <p:sldId id="355" r:id="rId13"/>
    <p:sldId id="356" r:id="rId14"/>
    <p:sldId id="357" r:id="rId15"/>
    <p:sldId id="359" r:id="rId16"/>
    <p:sldId id="346" r:id="rId17"/>
    <p:sldId id="360" r:id="rId18"/>
    <p:sldId id="361" r:id="rId19"/>
    <p:sldId id="347" r:id="rId20"/>
    <p:sldId id="363" r:id="rId21"/>
    <p:sldId id="364" r:id="rId22"/>
    <p:sldId id="348" r:id="rId23"/>
    <p:sldId id="366" r:id="rId24"/>
    <p:sldId id="367" r:id="rId25"/>
    <p:sldId id="371" r:id="rId26"/>
    <p:sldId id="349" r:id="rId27"/>
    <p:sldId id="368" r:id="rId28"/>
    <p:sldId id="350" r:id="rId29"/>
    <p:sldId id="370" r:id="rId30"/>
    <p:sldId id="372" r:id="rId31"/>
    <p:sldId id="341" r:id="rId32"/>
    <p:sldId id="373" r:id="rId3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F2F"/>
    <a:srgbClr val="F9F9F9"/>
    <a:srgbClr val="007130"/>
    <a:srgbClr val="1A1E89"/>
    <a:srgbClr val="121D52"/>
    <a:srgbClr val="0D153C"/>
    <a:srgbClr val="4FA6FF"/>
    <a:srgbClr val="F1A118"/>
    <a:srgbClr val="FF8C9C"/>
    <a:srgbClr val="FF4F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9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DFC243-3E68-4BFF-A505-ADDF9D7195A4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D84A-3049-44F6-8517-64F0971FDD2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0773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013118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D5A646B-F117-4928-A8A2-1716300C34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D5781FEE-C1F4-469A-9E36-8F4601D2EC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C8552C6-A02E-47D7-A268-DC48634E3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FA628B0-905E-46AF-9C51-C2B5AF892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B8A775-5E37-4409-A4E7-F0814E9F7A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59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7816F80-4702-44BD-867F-324A473EA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62F0CDC5-CE5D-4691-97FD-895FAEEA2B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ECE9BBA-8B26-464A-893C-B296D43FA6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601B33-B587-4FB0-85AB-DDC1F4A34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610712C-C969-4C2A-8ABC-CCD2466F86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334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5EEDC4F-CF6F-4F5A-B7D5-5DDA55C295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E88988E-73BA-47A0-9593-2824B50A4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2CE60E4-1A17-46B8-BD11-6895D1E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69CB261-00A7-4DFD-8566-0F34AD0B2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51146E0-61EB-40A0-AEB0-9AAA4858C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403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8622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9742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02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1170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8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436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3686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9688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B29B327-6DC4-489C-A130-8CF667D3CD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86EB504-E0E5-46C5-B6D0-95B1660E27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3030CF13-8903-4992-88F7-C55D7F4E7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C41C592-991D-4A88-81B0-FA07E26D1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516A61AE-DFB6-4E40-B78C-76E64498C6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28244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8075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8215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026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1CEF327-DE46-4FD7-851C-CAD5A20AC8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90308B61-6FAC-4108-97CC-3ACD182B93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E0CB1DC-8355-42C5-AF00-8E36F02E5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DA65AD0-D1B3-49A8-9F94-E603B5BA18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F33DBE1-743B-438D-92D3-E40E206ACF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130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DA7060-857A-4930-832C-C09BFD4FC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F7FF8F7-2B15-4A01-A575-53845FA96B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701E7A-8C68-4E20-A803-855BD0F40B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4C615B9C-5EC5-4D9B-B5D9-BB2972780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22F8F48-9F51-4F97-9DA9-9E015ACE48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BA7C295-EAAA-41B7-986C-D8AFF63FD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78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10F4CDC-4DFE-4DB1-972E-CE28FCB9A1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09ECFB-135A-4BF2-82FE-C099094248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4914377-BA6A-4199-BDEB-7EFD3B82F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4CA16539-559F-474B-992A-1331A0355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9C14912-C4A7-47EF-A8EC-B0F50FA654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571CC34F-E9B9-4EFD-A3C4-0BA19D4EA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A0306A62-EAF9-495D-B60F-8B898B61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351980E-AD6D-4890-B2E1-61420E5AA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2407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2366452-93AB-427B-9625-F906CB897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19FD17F3-7053-4148-800C-FB4B3C05E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66709179-9F05-4ED9-898C-DD1E14C4E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89DE3C05-79FC-42A5-B9A2-AC8CCD3D26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6590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BF4A8C-F0F4-41A6-BF41-876FEF21A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5F4BE2DC-A408-49B2-A4F8-EE9769AFF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03A16DA8-302B-4AE1-AF88-B9CFFEEEB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3900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8940FE9-4853-4B02-9ACB-5CAF188470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058361D0-290C-442A-8B44-B0642C42D6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AEF0013-B4AF-4C3C-AB98-C192E7C3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0A2650F-35B1-4222-8E3D-55C4DBD2B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6E7498D-7297-4B92-A228-86A6C9060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2A8D0AA-D078-408B-B714-3CE8EF0C9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467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27FEBB0-8B3B-410D-A075-42A14BE62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8B37B9B3-435A-479F-8455-3BFE235CA0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EB4E751-9289-4C4E-9418-EE2ED45DDF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37B3CBA-A6F8-46D2-B8FE-0FCC383C9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364EF54-A7CA-4392-9234-4DDE22D71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43F75E53-F65D-44C7-939C-A76A1D47C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7119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CF24FEF5-80E6-49C9-85D6-2BC4782981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2EAF9174-E843-4ABD-B37E-7C4FA3D212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7DB30D1-E683-4A0D-B10E-812E5E4C65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FDAE1-EB67-42CF-B593-56AA292DA8C8}" type="datetimeFigureOut">
              <a:rPr lang="zh-CN" altLang="en-US" smtClean="0"/>
              <a:t>2020/9/9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E056DC2-E1F5-4995-85FF-140FC7BF9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ED04F22-1EEB-4F3C-8EF1-26E3E5B27B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1E6056-67A1-460C-8D55-8E07980926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243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2020/9/9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452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0E7F5DB-FECB-4145-9706-FABBC0A5F8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10" name="TextBox 14">
            <a:extLst>
              <a:ext uri="{FF2B5EF4-FFF2-40B4-BE49-F238E27FC236}">
                <a16:creationId xmlns="" xmlns:a16="http://schemas.microsoft.com/office/drawing/2014/main" id="{EE516323-A146-4665-A909-E5CC0ABBF4AD}"/>
              </a:ext>
            </a:extLst>
          </p:cNvPr>
          <p:cNvSpPr txBox="1"/>
          <p:nvPr/>
        </p:nvSpPr>
        <p:spPr>
          <a:xfrm>
            <a:off x="3131180" y="3429156"/>
            <a:ext cx="668894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6400">
                <a:gradFill flip="none" rotWithShape="1">
                  <a:gsLst>
                    <a:gs pos="0">
                      <a:srgbClr val="C00000"/>
                    </a:gs>
                    <a:gs pos="6000">
                      <a:srgbClr val="131D7E"/>
                    </a:gs>
                    <a:gs pos="31000">
                      <a:srgbClr val="151C83"/>
                    </a:gs>
                    <a:gs pos="47000">
                      <a:srgbClr val="C00000"/>
                    </a:gs>
                    <a:gs pos="100000">
                      <a:srgbClr val="C00000"/>
                    </a:gs>
                  </a:gsLst>
                  <a:lin ang="0" scaled="1"/>
                  <a:tileRect/>
                </a:gradFill>
                <a:latin typeface="方正粗谭黑简体" panose="02000000000000000000" pitchFamily="2" charset="-122"/>
                <a:ea typeface="方正粗谭黑简体" panose="02000000000000000000" pitchFamily="2" charset="-122"/>
              </a:defRPr>
            </a:lvl1pPr>
            <a:lvl2pPr marL="742950" indent="-285750">
              <a:defRPr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9pPr>
          </a:lstStyle>
          <a:p>
            <a:pPr algn="dist">
              <a:defRPr/>
            </a:pPr>
            <a:r>
              <a:rPr lang="zh-CN" altLang="en-US" sz="44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团员入团宣传教育</a:t>
            </a:r>
            <a:r>
              <a:rPr lang="en-US" altLang="zh-CN" sz="4400" b="1" kern="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lang="zh-CN" altLang="en-US" sz="4400" b="1" kern="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5CE25E0E-4410-49D2-A057-D27020F1F7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211" y="564109"/>
            <a:ext cx="1303018" cy="12703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9EC540D1-D717-434A-AD16-ED02B0665F76}"/>
              </a:ext>
            </a:extLst>
          </p:cNvPr>
          <p:cNvSpPr/>
          <p:nvPr/>
        </p:nvSpPr>
        <p:spPr>
          <a:xfrm>
            <a:off x="5236221" y="4393354"/>
            <a:ext cx="2916281" cy="438582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 algn="ctr">
              <a:defRPr/>
            </a:pPr>
            <a:r>
              <a:rPr lang="zh-CN" altLang="en-US" sz="2400" spc="225" dirty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演讲人</a:t>
            </a:r>
            <a:r>
              <a:rPr lang="zh-CN" altLang="en-US" sz="24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：优品</a:t>
            </a:r>
            <a:r>
              <a:rPr lang="en-US" altLang="zh-CN" sz="2400" spc="225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字体视界-一风尚黑体" panose="02000500000000000000" pitchFamily="2" charset="-122"/>
                <a:ea typeface="字体视界-一风尚黑体" panose="02000500000000000000" pitchFamily="2" charset="-122"/>
                <a:cs typeface="+mn-ea"/>
                <a:sym typeface="+mn-lt"/>
              </a:rPr>
              <a:t>PPT</a:t>
            </a:r>
            <a:endParaRPr sz="2400" spc="225" dirty="0">
              <a:solidFill>
                <a:schemeClr val="tx1">
                  <a:lumMod val="75000"/>
                  <a:lumOff val="25000"/>
                </a:schemeClr>
              </a:solidFill>
              <a:latin typeface="字体视界-一风尚黑体" panose="02000500000000000000" pitchFamily="2" charset="-122"/>
              <a:ea typeface="字体视界-一风尚黑体" panose="02000500000000000000" pitchFamily="2" charset="-122"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E5F588C4-0128-4F4A-B519-A419B3021262}"/>
              </a:ext>
            </a:extLst>
          </p:cNvPr>
          <p:cNvGrpSpPr/>
          <p:nvPr/>
        </p:nvGrpSpPr>
        <p:grpSpPr>
          <a:xfrm>
            <a:off x="3301152" y="2092985"/>
            <a:ext cx="6518973" cy="1151508"/>
            <a:chOff x="1403479" y="2151799"/>
            <a:chExt cx="6683687" cy="1180603"/>
          </a:xfrm>
        </p:grpSpPr>
        <p:grpSp>
          <p:nvGrpSpPr>
            <p:cNvPr id="9" name="组合 8">
              <a:extLst>
                <a:ext uri="{FF2B5EF4-FFF2-40B4-BE49-F238E27FC236}">
                  <a16:creationId xmlns="" xmlns:a16="http://schemas.microsoft.com/office/drawing/2014/main" id="{4784A155-9EDA-4275-9781-A8FC1201D561}"/>
                </a:ext>
              </a:extLst>
            </p:cNvPr>
            <p:cNvGrpSpPr/>
            <p:nvPr/>
          </p:nvGrpSpPr>
          <p:grpSpPr>
            <a:xfrm>
              <a:off x="1403479" y="2159172"/>
              <a:ext cx="2592822" cy="1171334"/>
              <a:chOff x="1703471" y="5602900"/>
              <a:chExt cx="1890145" cy="789188"/>
            </a:xfrm>
          </p:grpSpPr>
          <p:grpSp>
            <p:nvGrpSpPr>
              <p:cNvPr id="41" name="组合 40">
                <a:extLst>
                  <a:ext uri="{FF2B5EF4-FFF2-40B4-BE49-F238E27FC236}">
                    <a16:creationId xmlns="" xmlns:a16="http://schemas.microsoft.com/office/drawing/2014/main" id="{159BB40D-079F-4D7D-B9A4-077799DD48EF}"/>
                  </a:ext>
                </a:extLst>
              </p:cNvPr>
              <p:cNvGrpSpPr/>
              <p:nvPr/>
            </p:nvGrpSpPr>
            <p:grpSpPr>
              <a:xfrm>
                <a:off x="1703471" y="5602900"/>
                <a:ext cx="887705" cy="789188"/>
                <a:chOff x="9417944" y="647972"/>
                <a:chExt cx="900000" cy="900000"/>
              </a:xfrm>
            </p:grpSpPr>
            <p:sp>
              <p:nvSpPr>
                <p:cNvPr id="46" name="矩形 45">
                  <a:extLst>
                    <a:ext uri="{FF2B5EF4-FFF2-40B4-BE49-F238E27FC236}">
                      <a16:creationId xmlns="" xmlns:a16="http://schemas.microsoft.com/office/drawing/2014/main" id="{69987B00-F61E-4C97-BAC1-474F09793963}"/>
                    </a:ext>
                  </a:extLst>
                </p:cNvPr>
                <p:cNvSpPr/>
                <p:nvPr/>
              </p:nvSpPr>
              <p:spPr>
                <a:xfrm>
                  <a:off x="9417944" y="647972"/>
                  <a:ext cx="900000" cy="900000"/>
                </a:xfrm>
                <a:prstGeom prst="rect">
                  <a:avLst/>
                </a:prstGeom>
                <a:noFill/>
                <a:ln w="28575">
                  <a:solidFill>
                    <a:srgbClr val="9C0D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4800">
                    <a:solidFill>
                      <a:srgbClr val="9C0D13"/>
                    </a:solidFill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  <p:cxnSp>
              <p:nvCxnSpPr>
                <p:cNvPr id="47" name="直接连接符 46">
                  <a:extLst>
                    <a:ext uri="{FF2B5EF4-FFF2-40B4-BE49-F238E27FC236}">
                      <a16:creationId xmlns="" xmlns:a16="http://schemas.microsoft.com/office/drawing/2014/main" id="{90B15A00-5846-4211-916C-4D072AF95D24}"/>
                    </a:ext>
                  </a:extLst>
                </p:cNvPr>
                <p:cNvCxnSpPr>
                  <a:stCxn id="46" idx="0"/>
                  <a:endCxn id="46" idx="2"/>
                </p:cNvCxnSpPr>
                <p:nvPr/>
              </p:nvCxnSpPr>
              <p:spPr>
                <a:xfrm>
                  <a:off x="9867944" y="647972"/>
                  <a:ext cx="0" cy="90000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直接连接符 47">
                  <a:extLst>
                    <a:ext uri="{FF2B5EF4-FFF2-40B4-BE49-F238E27FC236}">
                      <a16:creationId xmlns="" xmlns:a16="http://schemas.microsoft.com/office/drawing/2014/main" id="{719718F1-FCC4-4F1D-96CD-8B2B41859490}"/>
                    </a:ext>
                  </a:extLst>
                </p:cNvPr>
                <p:cNvCxnSpPr>
                  <a:stCxn id="46" idx="1"/>
                  <a:endCxn id="46" idx="3"/>
                </p:cNvCxnSpPr>
                <p:nvPr/>
              </p:nvCxnSpPr>
              <p:spPr>
                <a:xfrm>
                  <a:off x="9417944" y="1097972"/>
                  <a:ext cx="900000" cy="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2" name="组合 41">
                <a:extLst>
                  <a:ext uri="{FF2B5EF4-FFF2-40B4-BE49-F238E27FC236}">
                    <a16:creationId xmlns="" xmlns:a16="http://schemas.microsoft.com/office/drawing/2014/main" id="{89235DF6-9BAB-4F13-B2DB-20B78EA83E93}"/>
                  </a:ext>
                </a:extLst>
              </p:cNvPr>
              <p:cNvGrpSpPr/>
              <p:nvPr/>
            </p:nvGrpSpPr>
            <p:grpSpPr>
              <a:xfrm>
                <a:off x="2705910" y="5602900"/>
                <a:ext cx="887706" cy="789188"/>
                <a:chOff x="9417944" y="647972"/>
                <a:chExt cx="900001" cy="900000"/>
              </a:xfrm>
            </p:grpSpPr>
            <p:sp>
              <p:nvSpPr>
                <p:cNvPr id="43" name="矩形 42">
                  <a:extLst>
                    <a:ext uri="{FF2B5EF4-FFF2-40B4-BE49-F238E27FC236}">
                      <a16:creationId xmlns="" xmlns:a16="http://schemas.microsoft.com/office/drawing/2014/main" id="{C8CBA14C-59D8-4F2E-8D90-FC0E8EED917B}"/>
                    </a:ext>
                  </a:extLst>
                </p:cNvPr>
                <p:cNvSpPr/>
                <p:nvPr/>
              </p:nvSpPr>
              <p:spPr>
                <a:xfrm>
                  <a:off x="9417944" y="647972"/>
                  <a:ext cx="900000" cy="900000"/>
                </a:xfrm>
                <a:prstGeom prst="rect">
                  <a:avLst/>
                </a:prstGeom>
                <a:noFill/>
                <a:ln w="28575">
                  <a:solidFill>
                    <a:srgbClr val="9C0D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4800">
                    <a:solidFill>
                      <a:srgbClr val="9C0D13"/>
                    </a:solidFill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  <p:cxnSp>
              <p:nvCxnSpPr>
                <p:cNvPr id="44" name="直接连接符 43">
                  <a:extLst>
                    <a:ext uri="{FF2B5EF4-FFF2-40B4-BE49-F238E27FC236}">
                      <a16:creationId xmlns="" xmlns:a16="http://schemas.microsoft.com/office/drawing/2014/main" id="{ABB513E6-12AA-48BD-993A-EB095094B8A3}"/>
                    </a:ext>
                  </a:extLst>
                </p:cNvPr>
                <p:cNvCxnSpPr>
                  <a:stCxn id="43" idx="0"/>
                  <a:endCxn id="43" idx="2"/>
                </p:cNvCxnSpPr>
                <p:nvPr/>
              </p:nvCxnSpPr>
              <p:spPr>
                <a:xfrm>
                  <a:off x="9867944" y="647972"/>
                  <a:ext cx="0" cy="90000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>
                  <a:extLst>
                    <a:ext uri="{FF2B5EF4-FFF2-40B4-BE49-F238E27FC236}">
                      <a16:creationId xmlns="" xmlns:a16="http://schemas.microsoft.com/office/drawing/2014/main" id="{BC3216D5-2A41-4FB2-A748-4B4BD1620AEA}"/>
                    </a:ext>
                  </a:extLst>
                </p:cNvPr>
                <p:cNvCxnSpPr>
                  <a:stCxn id="43" idx="1"/>
                  <a:endCxn id="43" idx="3"/>
                </p:cNvCxnSpPr>
                <p:nvPr/>
              </p:nvCxnSpPr>
              <p:spPr>
                <a:xfrm>
                  <a:off x="9417945" y="1097973"/>
                  <a:ext cx="900000" cy="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2" name="组合 11">
              <a:extLst>
                <a:ext uri="{FF2B5EF4-FFF2-40B4-BE49-F238E27FC236}">
                  <a16:creationId xmlns="" xmlns:a16="http://schemas.microsoft.com/office/drawing/2014/main" id="{2D1CE708-5A13-4C2D-AF86-98B1BE575B86}"/>
                </a:ext>
              </a:extLst>
            </p:cNvPr>
            <p:cNvGrpSpPr/>
            <p:nvPr/>
          </p:nvGrpSpPr>
          <p:grpSpPr>
            <a:xfrm>
              <a:off x="4133208" y="2161068"/>
              <a:ext cx="2592822" cy="1171334"/>
              <a:chOff x="1703471" y="5602900"/>
              <a:chExt cx="1890145" cy="789188"/>
            </a:xfrm>
          </p:grpSpPr>
          <p:grpSp>
            <p:nvGrpSpPr>
              <p:cNvPr id="33" name="组合 32">
                <a:extLst>
                  <a:ext uri="{FF2B5EF4-FFF2-40B4-BE49-F238E27FC236}">
                    <a16:creationId xmlns="" xmlns:a16="http://schemas.microsoft.com/office/drawing/2014/main" id="{240A745E-8793-4357-96B1-5B2734F84A11}"/>
                  </a:ext>
                </a:extLst>
              </p:cNvPr>
              <p:cNvGrpSpPr/>
              <p:nvPr/>
            </p:nvGrpSpPr>
            <p:grpSpPr>
              <a:xfrm>
                <a:off x="1703471" y="5602900"/>
                <a:ext cx="887705" cy="789188"/>
                <a:chOff x="9417944" y="647972"/>
                <a:chExt cx="900000" cy="900000"/>
              </a:xfrm>
            </p:grpSpPr>
            <p:sp>
              <p:nvSpPr>
                <p:cNvPr id="38" name="矩形 37">
                  <a:extLst>
                    <a:ext uri="{FF2B5EF4-FFF2-40B4-BE49-F238E27FC236}">
                      <a16:creationId xmlns="" xmlns:a16="http://schemas.microsoft.com/office/drawing/2014/main" id="{ED4F95BB-B5E7-4B2A-A65C-4B8ADB751784}"/>
                    </a:ext>
                  </a:extLst>
                </p:cNvPr>
                <p:cNvSpPr/>
                <p:nvPr/>
              </p:nvSpPr>
              <p:spPr>
                <a:xfrm>
                  <a:off x="9417944" y="647972"/>
                  <a:ext cx="900000" cy="900000"/>
                </a:xfrm>
                <a:prstGeom prst="rect">
                  <a:avLst/>
                </a:prstGeom>
                <a:noFill/>
                <a:ln w="28575">
                  <a:solidFill>
                    <a:srgbClr val="9C0D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4800">
                    <a:solidFill>
                      <a:srgbClr val="9C0D13"/>
                    </a:solidFill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  <p:cxnSp>
              <p:nvCxnSpPr>
                <p:cNvPr id="39" name="直接连接符 38">
                  <a:extLst>
                    <a:ext uri="{FF2B5EF4-FFF2-40B4-BE49-F238E27FC236}">
                      <a16:creationId xmlns="" xmlns:a16="http://schemas.microsoft.com/office/drawing/2014/main" id="{EB1F9282-7FE5-43A7-BB2A-71FC5D6BA09E}"/>
                    </a:ext>
                  </a:extLst>
                </p:cNvPr>
                <p:cNvCxnSpPr>
                  <a:stCxn id="38" idx="0"/>
                  <a:endCxn id="38" idx="2"/>
                </p:cNvCxnSpPr>
                <p:nvPr/>
              </p:nvCxnSpPr>
              <p:spPr>
                <a:xfrm>
                  <a:off x="9867944" y="647972"/>
                  <a:ext cx="0" cy="90000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接连接符 39">
                  <a:extLst>
                    <a:ext uri="{FF2B5EF4-FFF2-40B4-BE49-F238E27FC236}">
                      <a16:creationId xmlns="" xmlns:a16="http://schemas.microsoft.com/office/drawing/2014/main" id="{779AC6F4-D54A-4054-B331-5F05A4E53519}"/>
                    </a:ext>
                  </a:extLst>
                </p:cNvPr>
                <p:cNvCxnSpPr>
                  <a:stCxn id="38" idx="1"/>
                  <a:endCxn id="38" idx="3"/>
                </p:cNvCxnSpPr>
                <p:nvPr/>
              </p:nvCxnSpPr>
              <p:spPr>
                <a:xfrm>
                  <a:off x="9417944" y="1097972"/>
                  <a:ext cx="900000" cy="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4" name="组合 33">
                <a:extLst>
                  <a:ext uri="{FF2B5EF4-FFF2-40B4-BE49-F238E27FC236}">
                    <a16:creationId xmlns="" xmlns:a16="http://schemas.microsoft.com/office/drawing/2014/main" id="{53283EF6-D38C-4532-9A53-768C6084B011}"/>
                  </a:ext>
                </a:extLst>
              </p:cNvPr>
              <p:cNvGrpSpPr/>
              <p:nvPr/>
            </p:nvGrpSpPr>
            <p:grpSpPr>
              <a:xfrm>
                <a:off x="2705910" y="5602900"/>
                <a:ext cx="887706" cy="789188"/>
                <a:chOff x="9417944" y="647972"/>
                <a:chExt cx="900001" cy="900000"/>
              </a:xfrm>
            </p:grpSpPr>
            <p:sp>
              <p:nvSpPr>
                <p:cNvPr id="35" name="矩形 34">
                  <a:extLst>
                    <a:ext uri="{FF2B5EF4-FFF2-40B4-BE49-F238E27FC236}">
                      <a16:creationId xmlns="" xmlns:a16="http://schemas.microsoft.com/office/drawing/2014/main" id="{576360E9-CF57-46AE-8918-D3474671AC20}"/>
                    </a:ext>
                  </a:extLst>
                </p:cNvPr>
                <p:cNvSpPr/>
                <p:nvPr/>
              </p:nvSpPr>
              <p:spPr>
                <a:xfrm>
                  <a:off x="9417944" y="647972"/>
                  <a:ext cx="900000" cy="900000"/>
                </a:xfrm>
                <a:prstGeom prst="rect">
                  <a:avLst/>
                </a:prstGeom>
                <a:noFill/>
                <a:ln w="28575">
                  <a:solidFill>
                    <a:srgbClr val="9C0D1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4800">
                    <a:solidFill>
                      <a:srgbClr val="9C0D13"/>
                    </a:solidFill>
                    <a:latin typeface="思源黑体 CN Heavy" panose="020B0A00000000000000" pitchFamily="34" charset="-122"/>
                    <a:ea typeface="思源黑体 CN Heavy" panose="020B0A00000000000000" pitchFamily="34" charset="-122"/>
                  </a:endParaRPr>
                </a:p>
              </p:txBody>
            </p:sp>
            <p:cxnSp>
              <p:nvCxnSpPr>
                <p:cNvPr id="36" name="直接连接符 35">
                  <a:extLst>
                    <a:ext uri="{FF2B5EF4-FFF2-40B4-BE49-F238E27FC236}">
                      <a16:creationId xmlns="" xmlns:a16="http://schemas.microsoft.com/office/drawing/2014/main" id="{56A391DC-9D0B-4B0F-9A5D-D56FDF8AC0B7}"/>
                    </a:ext>
                  </a:extLst>
                </p:cNvPr>
                <p:cNvCxnSpPr>
                  <a:stCxn id="35" idx="0"/>
                  <a:endCxn id="35" idx="2"/>
                </p:cNvCxnSpPr>
                <p:nvPr/>
              </p:nvCxnSpPr>
              <p:spPr>
                <a:xfrm>
                  <a:off x="9867944" y="647972"/>
                  <a:ext cx="0" cy="90000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接连接符 36">
                  <a:extLst>
                    <a:ext uri="{FF2B5EF4-FFF2-40B4-BE49-F238E27FC236}">
                      <a16:creationId xmlns="" xmlns:a16="http://schemas.microsoft.com/office/drawing/2014/main" id="{90EA8562-FEE6-4231-AC40-C6C25579E7CA}"/>
                    </a:ext>
                  </a:extLst>
                </p:cNvPr>
                <p:cNvCxnSpPr>
                  <a:stCxn id="35" idx="1"/>
                  <a:endCxn id="35" idx="3"/>
                </p:cNvCxnSpPr>
                <p:nvPr/>
              </p:nvCxnSpPr>
              <p:spPr>
                <a:xfrm>
                  <a:off x="9417945" y="1097973"/>
                  <a:ext cx="900000" cy="0"/>
                </a:xfrm>
                <a:prstGeom prst="line">
                  <a:avLst/>
                </a:prstGeom>
                <a:ln w="3175">
                  <a:solidFill>
                    <a:srgbClr val="9C0D13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5" name="组合 24">
              <a:extLst>
                <a:ext uri="{FF2B5EF4-FFF2-40B4-BE49-F238E27FC236}">
                  <a16:creationId xmlns="" xmlns:a16="http://schemas.microsoft.com/office/drawing/2014/main" id="{9CD802B9-5465-40D4-B04D-86ACE89F54FB}"/>
                </a:ext>
              </a:extLst>
            </p:cNvPr>
            <p:cNvGrpSpPr/>
            <p:nvPr/>
          </p:nvGrpSpPr>
          <p:grpSpPr>
            <a:xfrm>
              <a:off x="6869449" y="2151799"/>
              <a:ext cx="1217717" cy="1171334"/>
              <a:chOff x="9417944" y="647972"/>
              <a:chExt cx="900000" cy="900000"/>
            </a:xfrm>
          </p:grpSpPr>
          <p:sp>
            <p:nvSpPr>
              <p:cNvPr id="30" name="矩形 29">
                <a:extLst>
                  <a:ext uri="{FF2B5EF4-FFF2-40B4-BE49-F238E27FC236}">
                    <a16:creationId xmlns="" xmlns:a16="http://schemas.microsoft.com/office/drawing/2014/main" id="{16E85265-8139-47FC-A3C6-07839B0F7840}"/>
                  </a:ext>
                </a:extLst>
              </p:cNvPr>
              <p:cNvSpPr/>
              <p:nvPr/>
            </p:nvSpPr>
            <p:spPr>
              <a:xfrm>
                <a:off x="9417944" y="647972"/>
                <a:ext cx="900000" cy="900000"/>
              </a:xfrm>
              <a:prstGeom prst="rect">
                <a:avLst/>
              </a:prstGeom>
              <a:noFill/>
              <a:ln w="28575">
                <a:solidFill>
                  <a:srgbClr val="9C0D1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4800">
                  <a:solidFill>
                    <a:srgbClr val="9C0D13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</a:endParaRPr>
              </a:p>
            </p:txBody>
          </p:sp>
          <p:cxnSp>
            <p:nvCxnSpPr>
              <p:cNvPr id="31" name="直接连接符 30">
                <a:extLst>
                  <a:ext uri="{FF2B5EF4-FFF2-40B4-BE49-F238E27FC236}">
                    <a16:creationId xmlns="" xmlns:a16="http://schemas.microsoft.com/office/drawing/2014/main" id="{1079B20C-2CC8-40FF-B9C5-2BDEAFF05426}"/>
                  </a:ext>
                </a:extLst>
              </p:cNvPr>
              <p:cNvCxnSpPr>
                <a:stCxn id="30" idx="0"/>
                <a:endCxn id="30" idx="2"/>
              </p:cNvCxnSpPr>
              <p:nvPr/>
            </p:nvCxnSpPr>
            <p:spPr>
              <a:xfrm>
                <a:off x="9867944" y="647972"/>
                <a:ext cx="0" cy="900000"/>
              </a:xfrm>
              <a:prstGeom prst="line">
                <a:avLst/>
              </a:prstGeom>
              <a:ln w="3175">
                <a:solidFill>
                  <a:srgbClr val="9C0D13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>
                <a:extLst>
                  <a:ext uri="{FF2B5EF4-FFF2-40B4-BE49-F238E27FC236}">
                    <a16:creationId xmlns="" xmlns:a16="http://schemas.microsoft.com/office/drawing/2014/main" id="{DB54EE93-93CD-4A71-9E9F-3DDEDDC9C704}"/>
                  </a:ext>
                </a:extLst>
              </p:cNvPr>
              <p:cNvCxnSpPr>
                <a:stCxn id="30" idx="1"/>
                <a:endCxn id="30" idx="3"/>
              </p:cNvCxnSpPr>
              <p:nvPr/>
            </p:nvCxnSpPr>
            <p:spPr>
              <a:xfrm>
                <a:off x="9417944" y="1097972"/>
                <a:ext cx="900000" cy="0"/>
              </a:xfrm>
              <a:prstGeom prst="line">
                <a:avLst/>
              </a:prstGeom>
              <a:ln w="3175">
                <a:solidFill>
                  <a:srgbClr val="9C0D13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D3C5C44-0F91-43A6-82CD-0B58D89506F1}"/>
              </a:ext>
            </a:extLst>
          </p:cNvPr>
          <p:cNvSpPr txBox="1"/>
          <p:nvPr/>
        </p:nvSpPr>
        <p:spPr bwMode="auto">
          <a:xfrm>
            <a:off x="3306234" y="2019876"/>
            <a:ext cx="6518972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 algn="dist">
              <a:defRPr/>
            </a:pPr>
            <a:r>
              <a:rPr lang="zh-CN" altLang="en-US" sz="8000" dirty="0">
                <a:solidFill>
                  <a:srgbClr val="C00000"/>
                </a:solidFill>
                <a:latin typeface="汉仪程行简" panose="00020600040101010101" pitchFamily="18" charset="-122"/>
                <a:ea typeface="汉仪程行简" panose="00020600040101010101" pitchFamily="18" charset="-122"/>
              </a:rPr>
              <a:t>五四共青团</a:t>
            </a:r>
          </a:p>
        </p:txBody>
      </p:sp>
    </p:spTree>
    <p:extLst>
      <p:ext uri="{BB962C8B-B14F-4D97-AF65-F5344CB8AC3E}">
        <p14:creationId xmlns:p14="http://schemas.microsoft.com/office/powerpoint/2010/main" val="3883626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 animBg="1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第三章节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2154341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中国共产主义青年团团徽、团旗及团歌</a:t>
            </a:r>
          </a:p>
        </p:txBody>
      </p:sp>
    </p:spTree>
    <p:extLst>
      <p:ext uri="{BB962C8B-B14F-4D97-AF65-F5344CB8AC3E}">
        <p14:creationId xmlns:p14="http://schemas.microsoft.com/office/powerpoint/2010/main" val="3981107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中国共产主义青年团团徽、团旗及团歌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="" xmlns:a16="http://schemas.microsoft.com/office/drawing/2014/main" id="{E2BC38EB-7762-457D-B448-5D328379C7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0785" y="1892952"/>
            <a:ext cx="4876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Text Box 7">
            <a:extLst>
              <a:ext uri="{FF2B5EF4-FFF2-40B4-BE49-F238E27FC236}">
                <a16:creationId xmlns="" xmlns:a16="http://schemas.microsoft.com/office/drawing/2014/main" id="{041A032D-CD4F-450F-B5D1-21EFD9FDC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01527" y="2626985"/>
            <a:ext cx="5370064" cy="27392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中国共产主义青年团团徽</a:t>
            </a: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是经党中央审定批准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1959</a:t>
            </a:r>
            <a:r>
              <a: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日</a:t>
            </a:r>
            <a:endParaRPr lang="en-US" altLang="zh-CN" sz="2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ctr" eaLnBrk="1" hangingPunct="1">
              <a:spcBef>
                <a:spcPct val="50000"/>
              </a:spcBef>
            </a:pPr>
            <a:r>
              <a:rPr lang="zh-CN" altLang="en-US" sz="2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由共青团中央颁布的。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/>
            </a:r>
            <a:b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</a:b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   </a:t>
            </a:r>
          </a:p>
        </p:txBody>
      </p:sp>
      <p:sp>
        <p:nvSpPr>
          <p:cNvPr id="7" name="Text Box 8">
            <a:extLst>
              <a:ext uri="{FF2B5EF4-FFF2-40B4-BE49-F238E27FC236}">
                <a16:creationId xmlns="" xmlns:a16="http://schemas.microsoft.com/office/drawing/2014/main" id="{E140493C-01F7-4273-96DF-E8F72D8393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8985" y="5536265"/>
            <a:ext cx="815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zh-CN" altLang="zh-CN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8CB29C85-96A8-4402-8C73-056F960038CA}"/>
              </a:ext>
            </a:extLst>
          </p:cNvPr>
          <p:cNvGrpSpPr/>
          <p:nvPr/>
        </p:nvGrpSpPr>
        <p:grpSpPr>
          <a:xfrm>
            <a:off x="2521117" y="2020293"/>
            <a:ext cx="3026170" cy="3845832"/>
            <a:chOff x="1681829" y="2158008"/>
            <a:chExt cx="3026170" cy="3845832"/>
          </a:xfrm>
        </p:grpSpPr>
        <p:pic>
          <p:nvPicPr>
            <p:cNvPr id="9" name="图片 8">
              <a:extLst>
                <a:ext uri="{FF2B5EF4-FFF2-40B4-BE49-F238E27FC236}">
                  <a16:creationId xmlns="" xmlns:a16="http://schemas.microsoft.com/office/drawing/2014/main" id="{CB97BACA-BAC7-46EB-9DAC-BFCA1B311A2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63836" y="2518567"/>
              <a:ext cx="1608064" cy="15677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2" name="ïsliḍé">
              <a:extLst>
                <a:ext uri="{FF2B5EF4-FFF2-40B4-BE49-F238E27FC236}">
                  <a16:creationId xmlns="" xmlns:a16="http://schemas.microsoft.com/office/drawing/2014/main" id="{6F904CAB-53A9-4764-84AD-693DC21C3667}"/>
                </a:ext>
              </a:extLst>
            </p:cNvPr>
            <p:cNvSpPr/>
            <p:nvPr/>
          </p:nvSpPr>
          <p:spPr bwMode="auto">
            <a:xfrm>
              <a:off x="1681829" y="2158008"/>
              <a:ext cx="3026170" cy="2215631"/>
            </a:xfrm>
            <a:custGeom>
              <a:avLst/>
              <a:gdLst>
                <a:gd name="T0" fmla="*/ 459 w 499"/>
                <a:gd name="T1" fmla="*/ 0 h 360"/>
                <a:gd name="T2" fmla="*/ 39 w 499"/>
                <a:gd name="T3" fmla="*/ 0 h 360"/>
                <a:gd name="T4" fmla="*/ 0 w 499"/>
                <a:gd name="T5" fmla="*/ 40 h 360"/>
                <a:gd name="T6" fmla="*/ 0 w 499"/>
                <a:gd name="T7" fmla="*/ 319 h 360"/>
                <a:gd name="T8" fmla="*/ 39 w 499"/>
                <a:gd name="T9" fmla="*/ 360 h 360"/>
                <a:gd name="T10" fmla="*/ 459 w 499"/>
                <a:gd name="T11" fmla="*/ 360 h 360"/>
                <a:gd name="T12" fmla="*/ 499 w 499"/>
                <a:gd name="T13" fmla="*/ 319 h 360"/>
                <a:gd name="T14" fmla="*/ 499 w 499"/>
                <a:gd name="T15" fmla="*/ 40 h 360"/>
                <a:gd name="T16" fmla="*/ 459 w 499"/>
                <a:gd name="T17" fmla="*/ 0 h 360"/>
                <a:gd name="T18" fmla="*/ 472 w 499"/>
                <a:gd name="T19" fmla="*/ 328 h 360"/>
                <a:gd name="T20" fmla="*/ 28 w 499"/>
                <a:gd name="T21" fmla="*/ 328 h 360"/>
                <a:gd name="T22" fmla="*/ 28 w 499"/>
                <a:gd name="T23" fmla="*/ 32 h 360"/>
                <a:gd name="T24" fmla="*/ 472 w 499"/>
                <a:gd name="T25" fmla="*/ 32 h 360"/>
                <a:gd name="T26" fmla="*/ 472 w 499"/>
                <a:gd name="T27" fmla="*/ 328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99" h="360">
                  <a:moveTo>
                    <a:pt x="459" y="0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17" y="0"/>
                    <a:pt x="0" y="18"/>
                    <a:pt x="0" y="40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0" y="341"/>
                    <a:pt x="17" y="360"/>
                    <a:pt x="39" y="360"/>
                  </a:cubicBezTo>
                  <a:cubicBezTo>
                    <a:pt x="459" y="360"/>
                    <a:pt x="459" y="360"/>
                    <a:pt x="459" y="360"/>
                  </a:cubicBezTo>
                  <a:cubicBezTo>
                    <a:pt x="481" y="360"/>
                    <a:pt x="499" y="341"/>
                    <a:pt x="499" y="319"/>
                  </a:cubicBezTo>
                  <a:cubicBezTo>
                    <a:pt x="499" y="40"/>
                    <a:pt x="499" y="40"/>
                    <a:pt x="499" y="40"/>
                  </a:cubicBezTo>
                  <a:cubicBezTo>
                    <a:pt x="499" y="18"/>
                    <a:pt x="481" y="0"/>
                    <a:pt x="459" y="0"/>
                  </a:cubicBezTo>
                  <a:close/>
                  <a:moveTo>
                    <a:pt x="472" y="328"/>
                  </a:moveTo>
                  <a:cubicBezTo>
                    <a:pt x="28" y="328"/>
                    <a:pt x="28" y="328"/>
                    <a:pt x="28" y="328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472" y="32"/>
                    <a:pt x="472" y="32"/>
                    <a:pt x="472" y="32"/>
                  </a:cubicBezTo>
                  <a:lnTo>
                    <a:pt x="472" y="32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ïşlîḍè">
              <a:extLst>
                <a:ext uri="{FF2B5EF4-FFF2-40B4-BE49-F238E27FC236}">
                  <a16:creationId xmlns="" xmlns:a16="http://schemas.microsoft.com/office/drawing/2014/main" id="{584FAE9E-06A7-4475-BE82-EE59AAEA6A07}"/>
                </a:ext>
              </a:extLst>
            </p:cNvPr>
            <p:cNvSpPr/>
            <p:nvPr/>
          </p:nvSpPr>
          <p:spPr bwMode="auto">
            <a:xfrm>
              <a:off x="2464087" y="4515172"/>
              <a:ext cx="1455305" cy="380852"/>
            </a:xfrm>
            <a:custGeom>
              <a:avLst/>
              <a:gdLst>
                <a:gd name="T0" fmla="*/ 189 w 240"/>
                <a:gd name="T1" fmla="*/ 41 h 62"/>
                <a:gd name="T2" fmla="*/ 240 w 240"/>
                <a:gd name="T3" fmla="*/ 41 h 62"/>
                <a:gd name="T4" fmla="*/ 240 w 240"/>
                <a:gd name="T5" fmla="*/ 62 h 62"/>
                <a:gd name="T6" fmla="*/ 0 w 240"/>
                <a:gd name="T7" fmla="*/ 62 h 62"/>
                <a:gd name="T8" fmla="*/ 0 w 240"/>
                <a:gd name="T9" fmla="*/ 41 h 62"/>
                <a:gd name="T10" fmla="*/ 52 w 240"/>
                <a:gd name="T11" fmla="*/ 41 h 62"/>
                <a:gd name="T12" fmla="*/ 68 w 240"/>
                <a:gd name="T13" fmla="*/ 13 h 62"/>
                <a:gd name="T14" fmla="*/ 77 w 240"/>
                <a:gd name="T15" fmla="*/ 1 h 62"/>
                <a:gd name="T16" fmla="*/ 120 w 240"/>
                <a:gd name="T17" fmla="*/ 0 h 62"/>
                <a:gd name="T18" fmla="*/ 163 w 240"/>
                <a:gd name="T19" fmla="*/ 1 h 62"/>
                <a:gd name="T20" fmla="*/ 172 w 240"/>
                <a:gd name="T21" fmla="*/ 13 h 62"/>
                <a:gd name="T22" fmla="*/ 189 w 240"/>
                <a:gd name="T23" fmla="*/ 4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0" h="62">
                  <a:moveTo>
                    <a:pt x="189" y="41"/>
                  </a:moveTo>
                  <a:cubicBezTo>
                    <a:pt x="240" y="41"/>
                    <a:pt x="240" y="41"/>
                    <a:pt x="240" y="41"/>
                  </a:cubicBezTo>
                  <a:cubicBezTo>
                    <a:pt x="240" y="62"/>
                    <a:pt x="240" y="62"/>
                    <a:pt x="240" y="62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52" y="41"/>
                    <a:pt x="52" y="41"/>
                    <a:pt x="52" y="41"/>
                  </a:cubicBezTo>
                  <a:cubicBezTo>
                    <a:pt x="56" y="37"/>
                    <a:pt x="62" y="28"/>
                    <a:pt x="68" y="13"/>
                  </a:cubicBezTo>
                  <a:cubicBezTo>
                    <a:pt x="68" y="13"/>
                    <a:pt x="71" y="1"/>
                    <a:pt x="77" y="1"/>
                  </a:cubicBezTo>
                  <a:cubicBezTo>
                    <a:pt x="80" y="0"/>
                    <a:pt x="100" y="0"/>
                    <a:pt x="120" y="0"/>
                  </a:cubicBezTo>
                  <a:cubicBezTo>
                    <a:pt x="140" y="0"/>
                    <a:pt x="161" y="0"/>
                    <a:pt x="163" y="1"/>
                  </a:cubicBezTo>
                  <a:cubicBezTo>
                    <a:pt x="169" y="1"/>
                    <a:pt x="172" y="13"/>
                    <a:pt x="172" y="13"/>
                  </a:cubicBezTo>
                  <a:cubicBezTo>
                    <a:pt x="178" y="28"/>
                    <a:pt x="184" y="37"/>
                    <a:pt x="189" y="41"/>
                  </a:cubicBezTo>
                  <a:close/>
                </a:path>
              </a:pathLst>
            </a:custGeom>
            <a:solidFill>
              <a:srgbClr val="FBFF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ïṥḻïḍe">
              <a:extLst>
                <a:ext uri="{FF2B5EF4-FFF2-40B4-BE49-F238E27FC236}">
                  <a16:creationId xmlns="" xmlns:a16="http://schemas.microsoft.com/office/drawing/2014/main" id="{F3E46482-7BF6-411C-9C5B-6E25FB4D3AC2}"/>
                </a:ext>
              </a:extLst>
            </p:cNvPr>
            <p:cNvSpPr/>
            <p:nvPr/>
          </p:nvSpPr>
          <p:spPr bwMode="auto">
            <a:xfrm>
              <a:off x="3010144" y="4515172"/>
              <a:ext cx="909248" cy="380852"/>
            </a:xfrm>
            <a:custGeom>
              <a:avLst/>
              <a:gdLst>
                <a:gd name="T0" fmla="*/ 99 w 150"/>
                <a:gd name="T1" fmla="*/ 41 h 62"/>
                <a:gd name="T2" fmla="*/ 82 w 150"/>
                <a:gd name="T3" fmla="*/ 13 h 62"/>
                <a:gd name="T4" fmla="*/ 73 w 150"/>
                <a:gd name="T5" fmla="*/ 1 h 62"/>
                <a:gd name="T6" fmla="*/ 30 w 150"/>
                <a:gd name="T7" fmla="*/ 0 h 62"/>
                <a:gd name="T8" fmla="*/ 0 w 150"/>
                <a:gd name="T9" fmla="*/ 0 h 62"/>
                <a:gd name="T10" fmla="*/ 69 w 150"/>
                <a:gd name="T11" fmla="*/ 62 h 62"/>
                <a:gd name="T12" fmla="*/ 150 w 150"/>
                <a:gd name="T13" fmla="*/ 62 h 62"/>
                <a:gd name="T14" fmla="*/ 150 w 150"/>
                <a:gd name="T15" fmla="*/ 41 h 62"/>
                <a:gd name="T16" fmla="*/ 99 w 150"/>
                <a:gd name="T17" fmla="*/ 41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0" h="62">
                  <a:moveTo>
                    <a:pt x="99" y="41"/>
                  </a:moveTo>
                  <a:cubicBezTo>
                    <a:pt x="94" y="37"/>
                    <a:pt x="88" y="28"/>
                    <a:pt x="82" y="13"/>
                  </a:cubicBezTo>
                  <a:cubicBezTo>
                    <a:pt x="82" y="13"/>
                    <a:pt x="79" y="1"/>
                    <a:pt x="73" y="1"/>
                  </a:cubicBezTo>
                  <a:cubicBezTo>
                    <a:pt x="71" y="0"/>
                    <a:pt x="50" y="0"/>
                    <a:pt x="30" y="0"/>
                  </a:cubicBezTo>
                  <a:cubicBezTo>
                    <a:pt x="19" y="0"/>
                    <a:pt x="9" y="0"/>
                    <a:pt x="0" y="0"/>
                  </a:cubicBezTo>
                  <a:cubicBezTo>
                    <a:pt x="26" y="18"/>
                    <a:pt x="48" y="39"/>
                    <a:pt x="69" y="62"/>
                  </a:cubicBezTo>
                  <a:cubicBezTo>
                    <a:pt x="150" y="62"/>
                    <a:pt x="150" y="62"/>
                    <a:pt x="150" y="62"/>
                  </a:cubicBezTo>
                  <a:cubicBezTo>
                    <a:pt x="150" y="41"/>
                    <a:pt x="150" y="41"/>
                    <a:pt x="150" y="41"/>
                  </a:cubicBezTo>
                  <a:lnTo>
                    <a:pt x="99" y="41"/>
                  </a:lnTo>
                  <a:close/>
                </a:path>
              </a:pathLst>
            </a:custGeom>
            <a:solidFill>
              <a:srgbClr val="E0E4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iṣ1îďe">
              <a:extLst>
                <a:ext uri="{FF2B5EF4-FFF2-40B4-BE49-F238E27FC236}">
                  <a16:creationId xmlns="" xmlns:a16="http://schemas.microsoft.com/office/drawing/2014/main" id="{3ED046FD-B281-4E8A-BA7A-D5B1A9B419FF}"/>
                </a:ext>
              </a:extLst>
            </p:cNvPr>
            <p:cNvSpPr/>
            <p:nvPr/>
          </p:nvSpPr>
          <p:spPr bwMode="auto">
            <a:xfrm>
              <a:off x="2264714" y="5086450"/>
              <a:ext cx="1672457" cy="917390"/>
            </a:xfrm>
            <a:custGeom>
              <a:avLst/>
              <a:gdLst>
                <a:gd name="T0" fmla="*/ 32 w 276"/>
                <a:gd name="T1" fmla="*/ 0 h 149"/>
                <a:gd name="T2" fmla="*/ 0 w 276"/>
                <a:gd name="T3" fmla="*/ 120 h 149"/>
                <a:gd name="T4" fmla="*/ 248 w 276"/>
                <a:gd name="T5" fmla="*/ 149 h 149"/>
                <a:gd name="T6" fmla="*/ 276 w 276"/>
                <a:gd name="T7" fmla="*/ 33 h 149"/>
                <a:gd name="T8" fmla="*/ 194 w 276"/>
                <a:gd name="T9" fmla="*/ 33 h 149"/>
                <a:gd name="T10" fmla="*/ 216 w 276"/>
                <a:gd name="T11" fmla="*/ 55 h 149"/>
                <a:gd name="T12" fmla="*/ 194 w 276"/>
                <a:gd name="T13" fmla="*/ 33 h 149"/>
                <a:gd name="T14" fmla="*/ 227 w 276"/>
                <a:gd name="T15" fmla="*/ 87 h 149"/>
                <a:gd name="T16" fmla="*/ 205 w 276"/>
                <a:gd name="T17" fmla="*/ 66 h 149"/>
                <a:gd name="T18" fmla="*/ 162 w 276"/>
                <a:gd name="T19" fmla="*/ 33 h 149"/>
                <a:gd name="T20" fmla="*/ 183 w 276"/>
                <a:gd name="T21" fmla="*/ 55 h 149"/>
                <a:gd name="T22" fmla="*/ 162 w 276"/>
                <a:gd name="T23" fmla="*/ 33 h 149"/>
                <a:gd name="T24" fmla="*/ 194 w 276"/>
                <a:gd name="T25" fmla="*/ 87 h 149"/>
                <a:gd name="T26" fmla="*/ 173 w 276"/>
                <a:gd name="T27" fmla="*/ 66 h 149"/>
                <a:gd name="T28" fmla="*/ 129 w 276"/>
                <a:gd name="T29" fmla="*/ 33 h 149"/>
                <a:gd name="T30" fmla="*/ 151 w 276"/>
                <a:gd name="T31" fmla="*/ 55 h 149"/>
                <a:gd name="T32" fmla="*/ 129 w 276"/>
                <a:gd name="T33" fmla="*/ 33 h 149"/>
                <a:gd name="T34" fmla="*/ 162 w 276"/>
                <a:gd name="T35" fmla="*/ 87 h 149"/>
                <a:gd name="T36" fmla="*/ 140 w 276"/>
                <a:gd name="T37" fmla="*/ 66 h 149"/>
                <a:gd name="T38" fmla="*/ 97 w 276"/>
                <a:gd name="T39" fmla="*/ 33 h 149"/>
                <a:gd name="T40" fmla="*/ 118 w 276"/>
                <a:gd name="T41" fmla="*/ 55 h 149"/>
                <a:gd name="T42" fmla="*/ 97 w 276"/>
                <a:gd name="T43" fmla="*/ 33 h 149"/>
                <a:gd name="T44" fmla="*/ 129 w 276"/>
                <a:gd name="T45" fmla="*/ 87 h 149"/>
                <a:gd name="T46" fmla="*/ 108 w 276"/>
                <a:gd name="T47" fmla="*/ 66 h 149"/>
                <a:gd name="T48" fmla="*/ 32 w 276"/>
                <a:gd name="T49" fmla="*/ 33 h 149"/>
                <a:gd name="T50" fmla="*/ 53 w 276"/>
                <a:gd name="T51" fmla="*/ 55 h 149"/>
                <a:gd name="T52" fmla="*/ 32 w 276"/>
                <a:gd name="T53" fmla="*/ 33 h 149"/>
                <a:gd name="T54" fmla="*/ 32 w 276"/>
                <a:gd name="T55" fmla="*/ 120 h 149"/>
                <a:gd name="T56" fmla="*/ 53 w 276"/>
                <a:gd name="T57" fmla="*/ 98 h 149"/>
                <a:gd name="T58" fmla="*/ 64 w 276"/>
                <a:gd name="T59" fmla="*/ 87 h 149"/>
                <a:gd name="T60" fmla="*/ 43 w 276"/>
                <a:gd name="T61" fmla="*/ 66 h 149"/>
                <a:gd name="T62" fmla="*/ 64 w 276"/>
                <a:gd name="T63" fmla="*/ 87 h 149"/>
                <a:gd name="T64" fmla="*/ 86 w 276"/>
                <a:gd name="T65" fmla="*/ 33 h 149"/>
                <a:gd name="T66" fmla="*/ 64 w 276"/>
                <a:gd name="T67" fmla="*/ 55 h 149"/>
                <a:gd name="T68" fmla="*/ 97 w 276"/>
                <a:gd name="T69" fmla="*/ 66 h 149"/>
                <a:gd name="T70" fmla="*/ 75 w 276"/>
                <a:gd name="T71" fmla="*/ 87 h 149"/>
                <a:gd name="T72" fmla="*/ 97 w 276"/>
                <a:gd name="T73" fmla="*/ 66 h 149"/>
                <a:gd name="T74" fmla="*/ 69 w 276"/>
                <a:gd name="T75" fmla="*/ 115 h 149"/>
                <a:gd name="T76" fmla="*/ 219 w 276"/>
                <a:gd name="T77" fmla="*/ 103 h 149"/>
                <a:gd name="T78" fmla="*/ 248 w 276"/>
                <a:gd name="T79" fmla="*/ 120 h 149"/>
                <a:gd name="T80" fmla="*/ 227 w 276"/>
                <a:gd name="T81" fmla="*/ 98 h 149"/>
                <a:gd name="T82" fmla="*/ 248 w 276"/>
                <a:gd name="T83" fmla="*/ 120 h 149"/>
                <a:gd name="T84" fmla="*/ 227 w 276"/>
                <a:gd name="T85" fmla="*/ 55 h 149"/>
                <a:gd name="T86" fmla="*/ 248 w 276"/>
                <a:gd name="T87" fmla="*/ 33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76" h="149">
                  <a:moveTo>
                    <a:pt x="248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5"/>
                    <a:pt x="0" y="33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38"/>
                    <a:pt x="14" y="149"/>
                    <a:pt x="32" y="149"/>
                  </a:cubicBezTo>
                  <a:cubicBezTo>
                    <a:pt x="248" y="149"/>
                    <a:pt x="248" y="149"/>
                    <a:pt x="248" y="149"/>
                  </a:cubicBezTo>
                  <a:cubicBezTo>
                    <a:pt x="266" y="149"/>
                    <a:pt x="276" y="138"/>
                    <a:pt x="276" y="120"/>
                  </a:cubicBezTo>
                  <a:cubicBezTo>
                    <a:pt x="276" y="33"/>
                    <a:pt x="276" y="33"/>
                    <a:pt x="276" y="33"/>
                  </a:cubicBezTo>
                  <a:cubicBezTo>
                    <a:pt x="276" y="15"/>
                    <a:pt x="266" y="0"/>
                    <a:pt x="248" y="0"/>
                  </a:cubicBezTo>
                  <a:close/>
                  <a:moveTo>
                    <a:pt x="194" y="33"/>
                  </a:moveTo>
                  <a:cubicBezTo>
                    <a:pt x="216" y="33"/>
                    <a:pt x="216" y="33"/>
                    <a:pt x="216" y="33"/>
                  </a:cubicBezTo>
                  <a:cubicBezTo>
                    <a:pt x="216" y="55"/>
                    <a:pt x="216" y="55"/>
                    <a:pt x="216" y="55"/>
                  </a:cubicBezTo>
                  <a:cubicBezTo>
                    <a:pt x="194" y="55"/>
                    <a:pt x="194" y="55"/>
                    <a:pt x="194" y="55"/>
                  </a:cubicBezTo>
                  <a:lnTo>
                    <a:pt x="194" y="33"/>
                  </a:lnTo>
                  <a:close/>
                  <a:moveTo>
                    <a:pt x="227" y="66"/>
                  </a:moveTo>
                  <a:cubicBezTo>
                    <a:pt x="227" y="87"/>
                    <a:pt x="227" y="87"/>
                    <a:pt x="227" y="87"/>
                  </a:cubicBezTo>
                  <a:cubicBezTo>
                    <a:pt x="205" y="87"/>
                    <a:pt x="205" y="87"/>
                    <a:pt x="205" y="87"/>
                  </a:cubicBezTo>
                  <a:cubicBezTo>
                    <a:pt x="205" y="66"/>
                    <a:pt x="205" y="66"/>
                    <a:pt x="205" y="66"/>
                  </a:cubicBezTo>
                  <a:lnTo>
                    <a:pt x="227" y="66"/>
                  </a:lnTo>
                  <a:close/>
                  <a:moveTo>
                    <a:pt x="162" y="33"/>
                  </a:moveTo>
                  <a:cubicBezTo>
                    <a:pt x="183" y="33"/>
                    <a:pt x="183" y="33"/>
                    <a:pt x="183" y="33"/>
                  </a:cubicBezTo>
                  <a:cubicBezTo>
                    <a:pt x="183" y="55"/>
                    <a:pt x="183" y="55"/>
                    <a:pt x="183" y="55"/>
                  </a:cubicBezTo>
                  <a:cubicBezTo>
                    <a:pt x="162" y="55"/>
                    <a:pt x="162" y="55"/>
                    <a:pt x="162" y="55"/>
                  </a:cubicBezTo>
                  <a:lnTo>
                    <a:pt x="162" y="33"/>
                  </a:lnTo>
                  <a:close/>
                  <a:moveTo>
                    <a:pt x="194" y="66"/>
                  </a:moveTo>
                  <a:cubicBezTo>
                    <a:pt x="194" y="87"/>
                    <a:pt x="194" y="87"/>
                    <a:pt x="194" y="87"/>
                  </a:cubicBezTo>
                  <a:cubicBezTo>
                    <a:pt x="173" y="87"/>
                    <a:pt x="173" y="87"/>
                    <a:pt x="173" y="87"/>
                  </a:cubicBezTo>
                  <a:cubicBezTo>
                    <a:pt x="173" y="66"/>
                    <a:pt x="173" y="66"/>
                    <a:pt x="173" y="66"/>
                  </a:cubicBezTo>
                  <a:lnTo>
                    <a:pt x="194" y="66"/>
                  </a:lnTo>
                  <a:close/>
                  <a:moveTo>
                    <a:pt x="129" y="33"/>
                  </a:moveTo>
                  <a:cubicBezTo>
                    <a:pt x="151" y="33"/>
                    <a:pt x="151" y="33"/>
                    <a:pt x="151" y="33"/>
                  </a:cubicBezTo>
                  <a:cubicBezTo>
                    <a:pt x="151" y="55"/>
                    <a:pt x="151" y="55"/>
                    <a:pt x="151" y="55"/>
                  </a:cubicBezTo>
                  <a:cubicBezTo>
                    <a:pt x="129" y="55"/>
                    <a:pt x="129" y="55"/>
                    <a:pt x="129" y="55"/>
                  </a:cubicBezTo>
                  <a:lnTo>
                    <a:pt x="129" y="33"/>
                  </a:lnTo>
                  <a:close/>
                  <a:moveTo>
                    <a:pt x="162" y="66"/>
                  </a:moveTo>
                  <a:cubicBezTo>
                    <a:pt x="162" y="87"/>
                    <a:pt x="162" y="87"/>
                    <a:pt x="162" y="87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40" y="66"/>
                    <a:pt x="140" y="66"/>
                    <a:pt x="140" y="66"/>
                  </a:cubicBezTo>
                  <a:lnTo>
                    <a:pt x="162" y="66"/>
                  </a:lnTo>
                  <a:close/>
                  <a:moveTo>
                    <a:pt x="97" y="33"/>
                  </a:moveTo>
                  <a:cubicBezTo>
                    <a:pt x="118" y="33"/>
                    <a:pt x="118" y="33"/>
                    <a:pt x="118" y="33"/>
                  </a:cubicBezTo>
                  <a:cubicBezTo>
                    <a:pt x="118" y="55"/>
                    <a:pt x="118" y="55"/>
                    <a:pt x="118" y="55"/>
                  </a:cubicBezTo>
                  <a:cubicBezTo>
                    <a:pt x="97" y="55"/>
                    <a:pt x="97" y="55"/>
                    <a:pt x="97" y="55"/>
                  </a:cubicBezTo>
                  <a:lnTo>
                    <a:pt x="97" y="33"/>
                  </a:lnTo>
                  <a:close/>
                  <a:moveTo>
                    <a:pt x="129" y="66"/>
                  </a:moveTo>
                  <a:cubicBezTo>
                    <a:pt x="129" y="87"/>
                    <a:pt x="129" y="87"/>
                    <a:pt x="129" y="87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8" y="66"/>
                    <a:pt x="108" y="66"/>
                    <a:pt x="108" y="66"/>
                  </a:cubicBezTo>
                  <a:lnTo>
                    <a:pt x="129" y="66"/>
                  </a:lnTo>
                  <a:close/>
                  <a:moveTo>
                    <a:pt x="32" y="33"/>
                  </a:moveTo>
                  <a:cubicBezTo>
                    <a:pt x="53" y="33"/>
                    <a:pt x="53" y="33"/>
                    <a:pt x="53" y="33"/>
                  </a:cubicBezTo>
                  <a:cubicBezTo>
                    <a:pt x="53" y="55"/>
                    <a:pt x="53" y="55"/>
                    <a:pt x="53" y="55"/>
                  </a:cubicBezTo>
                  <a:cubicBezTo>
                    <a:pt x="32" y="55"/>
                    <a:pt x="32" y="55"/>
                    <a:pt x="32" y="55"/>
                  </a:cubicBezTo>
                  <a:lnTo>
                    <a:pt x="32" y="33"/>
                  </a:lnTo>
                  <a:close/>
                  <a:moveTo>
                    <a:pt x="53" y="120"/>
                  </a:moveTo>
                  <a:cubicBezTo>
                    <a:pt x="32" y="120"/>
                    <a:pt x="32" y="120"/>
                    <a:pt x="32" y="120"/>
                  </a:cubicBezTo>
                  <a:cubicBezTo>
                    <a:pt x="32" y="98"/>
                    <a:pt x="32" y="98"/>
                    <a:pt x="32" y="98"/>
                  </a:cubicBezTo>
                  <a:cubicBezTo>
                    <a:pt x="53" y="98"/>
                    <a:pt x="53" y="98"/>
                    <a:pt x="53" y="98"/>
                  </a:cubicBezTo>
                  <a:lnTo>
                    <a:pt x="53" y="120"/>
                  </a:lnTo>
                  <a:close/>
                  <a:moveTo>
                    <a:pt x="64" y="87"/>
                  </a:moveTo>
                  <a:cubicBezTo>
                    <a:pt x="43" y="87"/>
                    <a:pt x="43" y="87"/>
                    <a:pt x="43" y="87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64" y="66"/>
                    <a:pt x="64" y="66"/>
                    <a:pt x="64" y="66"/>
                  </a:cubicBezTo>
                  <a:lnTo>
                    <a:pt x="64" y="87"/>
                  </a:lnTo>
                  <a:close/>
                  <a:moveTo>
                    <a:pt x="64" y="33"/>
                  </a:moveTo>
                  <a:cubicBezTo>
                    <a:pt x="86" y="33"/>
                    <a:pt x="86" y="33"/>
                    <a:pt x="86" y="33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64" y="55"/>
                    <a:pt x="64" y="55"/>
                    <a:pt x="64" y="55"/>
                  </a:cubicBezTo>
                  <a:lnTo>
                    <a:pt x="64" y="33"/>
                  </a:lnTo>
                  <a:close/>
                  <a:moveTo>
                    <a:pt x="97" y="66"/>
                  </a:moveTo>
                  <a:cubicBezTo>
                    <a:pt x="97" y="87"/>
                    <a:pt x="97" y="87"/>
                    <a:pt x="97" y="87"/>
                  </a:cubicBezTo>
                  <a:cubicBezTo>
                    <a:pt x="75" y="87"/>
                    <a:pt x="75" y="87"/>
                    <a:pt x="75" y="87"/>
                  </a:cubicBezTo>
                  <a:cubicBezTo>
                    <a:pt x="75" y="66"/>
                    <a:pt x="75" y="66"/>
                    <a:pt x="75" y="66"/>
                  </a:cubicBezTo>
                  <a:lnTo>
                    <a:pt x="97" y="66"/>
                  </a:lnTo>
                  <a:close/>
                  <a:moveTo>
                    <a:pt x="219" y="115"/>
                  </a:moveTo>
                  <a:cubicBezTo>
                    <a:pt x="69" y="115"/>
                    <a:pt x="69" y="115"/>
                    <a:pt x="69" y="115"/>
                  </a:cubicBezTo>
                  <a:cubicBezTo>
                    <a:pt x="69" y="103"/>
                    <a:pt x="69" y="103"/>
                    <a:pt x="69" y="103"/>
                  </a:cubicBezTo>
                  <a:cubicBezTo>
                    <a:pt x="219" y="103"/>
                    <a:pt x="219" y="103"/>
                    <a:pt x="219" y="103"/>
                  </a:cubicBezTo>
                  <a:lnTo>
                    <a:pt x="219" y="115"/>
                  </a:lnTo>
                  <a:close/>
                  <a:moveTo>
                    <a:pt x="248" y="120"/>
                  </a:moveTo>
                  <a:cubicBezTo>
                    <a:pt x="227" y="120"/>
                    <a:pt x="227" y="120"/>
                    <a:pt x="227" y="120"/>
                  </a:cubicBezTo>
                  <a:cubicBezTo>
                    <a:pt x="227" y="98"/>
                    <a:pt x="227" y="98"/>
                    <a:pt x="227" y="98"/>
                  </a:cubicBezTo>
                  <a:cubicBezTo>
                    <a:pt x="248" y="98"/>
                    <a:pt x="248" y="98"/>
                    <a:pt x="248" y="98"/>
                  </a:cubicBezTo>
                  <a:lnTo>
                    <a:pt x="248" y="120"/>
                  </a:lnTo>
                  <a:close/>
                  <a:moveTo>
                    <a:pt x="248" y="55"/>
                  </a:moveTo>
                  <a:cubicBezTo>
                    <a:pt x="227" y="55"/>
                    <a:pt x="227" y="55"/>
                    <a:pt x="227" y="55"/>
                  </a:cubicBezTo>
                  <a:cubicBezTo>
                    <a:pt x="227" y="33"/>
                    <a:pt x="227" y="33"/>
                    <a:pt x="227" y="33"/>
                  </a:cubicBezTo>
                  <a:cubicBezTo>
                    <a:pt x="248" y="33"/>
                    <a:pt x="248" y="33"/>
                    <a:pt x="248" y="33"/>
                  </a:cubicBezTo>
                  <a:lnTo>
                    <a:pt x="248" y="5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îṥľiďé">
              <a:extLst>
                <a:ext uri="{FF2B5EF4-FFF2-40B4-BE49-F238E27FC236}">
                  <a16:creationId xmlns="" xmlns:a16="http://schemas.microsoft.com/office/drawing/2014/main" id="{2F59DFB9-874B-40BA-933D-9E7FA9A69D6D}"/>
                </a:ext>
              </a:extLst>
            </p:cNvPr>
            <p:cNvSpPr/>
            <p:nvPr/>
          </p:nvSpPr>
          <p:spPr bwMode="auto">
            <a:xfrm>
              <a:off x="2979667" y="4329892"/>
              <a:ext cx="605742" cy="862063"/>
            </a:xfrm>
            <a:custGeom>
              <a:avLst/>
              <a:gdLst>
                <a:gd name="T0" fmla="*/ 15 w 100"/>
                <a:gd name="T1" fmla="*/ 140 h 140"/>
                <a:gd name="T2" fmla="*/ 8 w 100"/>
                <a:gd name="T3" fmla="*/ 94 h 140"/>
                <a:gd name="T4" fmla="*/ 46 w 100"/>
                <a:gd name="T5" fmla="*/ 70 h 140"/>
                <a:gd name="T6" fmla="*/ 77 w 100"/>
                <a:gd name="T7" fmla="*/ 50 h 140"/>
                <a:gd name="T8" fmla="*/ 78 w 100"/>
                <a:gd name="T9" fmla="*/ 4 h 140"/>
                <a:gd name="T10" fmla="*/ 89 w 100"/>
                <a:gd name="T11" fmla="*/ 0 h 140"/>
                <a:gd name="T12" fmla="*/ 87 w 100"/>
                <a:gd name="T13" fmla="*/ 56 h 140"/>
                <a:gd name="T14" fmla="*/ 48 w 100"/>
                <a:gd name="T15" fmla="*/ 81 h 140"/>
                <a:gd name="T16" fmla="*/ 19 w 100"/>
                <a:gd name="T17" fmla="*/ 99 h 140"/>
                <a:gd name="T18" fmla="*/ 25 w 100"/>
                <a:gd name="T19" fmla="*/ 133 h 140"/>
                <a:gd name="T20" fmla="*/ 15 w 100"/>
                <a:gd name="T21" fmla="*/ 14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0" h="140">
                  <a:moveTo>
                    <a:pt x="15" y="140"/>
                  </a:moveTo>
                  <a:cubicBezTo>
                    <a:pt x="15" y="139"/>
                    <a:pt x="0" y="115"/>
                    <a:pt x="8" y="94"/>
                  </a:cubicBezTo>
                  <a:cubicBezTo>
                    <a:pt x="14" y="82"/>
                    <a:pt x="26" y="73"/>
                    <a:pt x="46" y="70"/>
                  </a:cubicBezTo>
                  <a:cubicBezTo>
                    <a:pt x="61" y="67"/>
                    <a:pt x="71" y="60"/>
                    <a:pt x="77" y="50"/>
                  </a:cubicBezTo>
                  <a:cubicBezTo>
                    <a:pt x="88" y="31"/>
                    <a:pt x="78" y="5"/>
                    <a:pt x="78" y="4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2"/>
                    <a:pt x="100" y="32"/>
                    <a:pt x="87" y="56"/>
                  </a:cubicBezTo>
                  <a:cubicBezTo>
                    <a:pt x="80" y="69"/>
                    <a:pt x="67" y="77"/>
                    <a:pt x="48" y="81"/>
                  </a:cubicBezTo>
                  <a:cubicBezTo>
                    <a:pt x="32" y="84"/>
                    <a:pt x="23" y="90"/>
                    <a:pt x="19" y="99"/>
                  </a:cubicBezTo>
                  <a:cubicBezTo>
                    <a:pt x="13" y="114"/>
                    <a:pt x="25" y="133"/>
                    <a:pt x="25" y="133"/>
                  </a:cubicBezTo>
                  <a:lnTo>
                    <a:pt x="15" y="14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="" xmlns:a16="http://schemas.microsoft.com/office/drawing/2014/main" id="{7556AF40-958C-471A-AABF-650F54ADEE8B}"/>
              </a:ext>
            </a:extLst>
          </p:cNvPr>
          <p:cNvGrpSpPr/>
          <p:nvPr/>
        </p:nvGrpSpPr>
        <p:grpSpPr>
          <a:xfrm>
            <a:off x="919638" y="2202253"/>
            <a:ext cx="1412128" cy="1358714"/>
            <a:chOff x="276051" y="2226201"/>
            <a:chExt cx="1412128" cy="1358714"/>
          </a:xfrm>
        </p:grpSpPr>
        <p:sp>
          <p:nvSpPr>
            <p:cNvPr id="18" name="îš1ïḑe">
              <a:extLst>
                <a:ext uri="{FF2B5EF4-FFF2-40B4-BE49-F238E27FC236}">
                  <a16:creationId xmlns="" xmlns:a16="http://schemas.microsoft.com/office/drawing/2014/main" id="{AD90B933-02F1-4D3C-9814-A4FF765C1BB4}"/>
                </a:ext>
              </a:extLst>
            </p:cNvPr>
            <p:cNvSpPr/>
            <p:nvPr/>
          </p:nvSpPr>
          <p:spPr bwMode="auto">
            <a:xfrm>
              <a:off x="851315" y="2810345"/>
              <a:ext cx="394938" cy="774570"/>
            </a:xfrm>
            <a:custGeom>
              <a:avLst/>
              <a:gdLst>
                <a:gd name="T0" fmla="*/ 0 w 65"/>
                <a:gd name="T1" fmla="*/ 32 h 126"/>
                <a:gd name="T2" fmla="*/ 0 w 65"/>
                <a:gd name="T3" fmla="*/ 36 h 126"/>
                <a:gd name="T4" fmla="*/ 5 w 65"/>
                <a:gd name="T5" fmla="*/ 58 h 126"/>
                <a:gd name="T6" fmla="*/ 14 w 65"/>
                <a:gd name="T7" fmla="*/ 93 h 126"/>
                <a:gd name="T8" fmla="*/ 14 w 65"/>
                <a:gd name="T9" fmla="*/ 93 h 126"/>
                <a:gd name="T10" fmla="*/ 13 w 65"/>
                <a:gd name="T11" fmla="*/ 111 h 126"/>
                <a:gd name="T12" fmla="*/ 22 w 65"/>
                <a:gd name="T13" fmla="*/ 124 h 126"/>
                <a:gd name="T14" fmla="*/ 22 w 65"/>
                <a:gd name="T15" fmla="*/ 126 h 126"/>
                <a:gd name="T16" fmla="*/ 32 w 65"/>
                <a:gd name="T17" fmla="*/ 126 h 126"/>
                <a:gd name="T18" fmla="*/ 42 w 65"/>
                <a:gd name="T19" fmla="*/ 126 h 126"/>
                <a:gd name="T20" fmla="*/ 42 w 65"/>
                <a:gd name="T21" fmla="*/ 124 h 126"/>
                <a:gd name="T22" fmla="*/ 51 w 65"/>
                <a:gd name="T23" fmla="*/ 111 h 126"/>
                <a:gd name="T24" fmla="*/ 50 w 65"/>
                <a:gd name="T25" fmla="*/ 93 h 126"/>
                <a:gd name="T26" fmla="*/ 59 w 65"/>
                <a:gd name="T27" fmla="*/ 58 h 126"/>
                <a:gd name="T28" fmla="*/ 64 w 65"/>
                <a:gd name="T29" fmla="*/ 35 h 126"/>
                <a:gd name="T30" fmla="*/ 64 w 65"/>
                <a:gd name="T31" fmla="*/ 35 h 126"/>
                <a:gd name="T32" fmla="*/ 64 w 65"/>
                <a:gd name="T33" fmla="*/ 32 h 126"/>
                <a:gd name="T34" fmla="*/ 32 w 65"/>
                <a:gd name="T35" fmla="*/ 0 h 126"/>
                <a:gd name="T36" fmla="*/ 0 w 65"/>
                <a:gd name="T37" fmla="*/ 3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" h="126">
                  <a:moveTo>
                    <a:pt x="0" y="32"/>
                  </a:moveTo>
                  <a:cubicBezTo>
                    <a:pt x="0" y="33"/>
                    <a:pt x="0" y="35"/>
                    <a:pt x="0" y="36"/>
                  </a:cubicBezTo>
                  <a:cubicBezTo>
                    <a:pt x="0" y="38"/>
                    <a:pt x="1" y="44"/>
                    <a:pt x="5" y="58"/>
                  </a:cubicBezTo>
                  <a:cubicBezTo>
                    <a:pt x="11" y="75"/>
                    <a:pt x="14" y="82"/>
                    <a:pt x="14" y="93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4"/>
                    <a:pt x="12" y="106"/>
                    <a:pt x="13" y="111"/>
                  </a:cubicBezTo>
                  <a:cubicBezTo>
                    <a:pt x="13" y="116"/>
                    <a:pt x="18" y="121"/>
                    <a:pt x="22" y="124"/>
                  </a:cubicBezTo>
                  <a:cubicBezTo>
                    <a:pt x="22" y="126"/>
                    <a:pt x="22" y="126"/>
                    <a:pt x="22" y="126"/>
                  </a:cubicBezTo>
                  <a:cubicBezTo>
                    <a:pt x="22" y="126"/>
                    <a:pt x="27" y="126"/>
                    <a:pt x="32" y="126"/>
                  </a:cubicBezTo>
                  <a:cubicBezTo>
                    <a:pt x="37" y="126"/>
                    <a:pt x="42" y="126"/>
                    <a:pt x="42" y="126"/>
                  </a:cubicBezTo>
                  <a:cubicBezTo>
                    <a:pt x="42" y="124"/>
                    <a:pt x="42" y="124"/>
                    <a:pt x="42" y="124"/>
                  </a:cubicBezTo>
                  <a:cubicBezTo>
                    <a:pt x="46" y="121"/>
                    <a:pt x="51" y="116"/>
                    <a:pt x="51" y="111"/>
                  </a:cubicBezTo>
                  <a:cubicBezTo>
                    <a:pt x="51" y="107"/>
                    <a:pt x="50" y="96"/>
                    <a:pt x="50" y="93"/>
                  </a:cubicBezTo>
                  <a:cubicBezTo>
                    <a:pt x="50" y="82"/>
                    <a:pt x="53" y="76"/>
                    <a:pt x="59" y="58"/>
                  </a:cubicBezTo>
                  <a:cubicBezTo>
                    <a:pt x="65" y="37"/>
                    <a:pt x="64" y="35"/>
                    <a:pt x="64" y="35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4" y="34"/>
                    <a:pt x="64" y="33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ï$lîḓê">
              <a:extLst>
                <a:ext uri="{FF2B5EF4-FFF2-40B4-BE49-F238E27FC236}">
                  <a16:creationId xmlns="" xmlns:a16="http://schemas.microsoft.com/office/drawing/2014/main" id="{9A1E7B3F-3B45-4E01-956D-603CED67F0D9}"/>
                </a:ext>
              </a:extLst>
            </p:cNvPr>
            <p:cNvSpPr/>
            <p:nvPr/>
          </p:nvSpPr>
          <p:spPr bwMode="auto">
            <a:xfrm>
              <a:off x="451297" y="3204064"/>
              <a:ext cx="364461" cy="68193"/>
            </a:xfrm>
            <a:custGeom>
              <a:avLst/>
              <a:gdLst>
                <a:gd name="T0" fmla="*/ 0 w 60"/>
                <a:gd name="T1" fmla="*/ 10 h 11"/>
                <a:gd name="T2" fmla="*/ 30 w 60"/>
                <a:gd name="T3" fmla="*/ 7 h 11"/>
                <a:gd name="T4" fmla="*/ 60 w 60"/>
                <a:gd name="T5" fmla="*/ 1 h 11"/>
                <a:gd name="T6" fmla="*/ 30 w 60"/>
                <a:gd name="T7" fmla="*/ 4 h 11"/>
                <a:gd name="T8" fmla="*/ 0 w 60"/>
                <a:gd name="T9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1">
                  <a:moveTo>
                    <a:pt x="0" y="10"/>
                  </a:moveTo>
                  <a:cubicBezTo>
                    <a:pt x="0" y="11"/>
                    <a:pt x="13" y="10"/>
                    <a:pt x="30" y="7"/>
                  </a:cubicBezTo>
                  <a:cubicBezTo>
                    <a:pt x="47" y="5"/>
                    <a:pt x="60" y="2"/>
                    <a:pt x="60" y="1"/>
                  </a:cubicBezTo>
                  <a:cubicBezTo>
                    <a:pt x="60" y="0"/>
                    <a:pt x="46" y="2"/>
                    <a:pt x="30" y="4"/>
                  </a:cubicBezTo>
                  <a:cubicBezTo>
                    <a:pt x="13" y="7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îSḻíďè">
              <a:extLst>
                <a:ext uri="{FF2B5EF4-FFF2-40B4-BE49-F238E27FC236}">
                  <a16:creationId xmlns="" xmlns:a16="http://schemas.microsoft.com/office/drawing/2014/main" id="{346DB824-92E7-4F7F-952B-BCC4787BC11F}"/>
                </a:ext>
              </a:extLst>
            </p:cNvPr>
            <p:cNvSpPr/>
            <p:nvPr/>
          </p:nvSpPr>
          <p:spPr bwMode="auto">
            <a:xfrm>
              <a:off x="420820" y="2920998"/>
              <a:ext cx="364461" cy="99073"/>
            </a:xfrm>
            <a:custGeom>
              <a:avLst/>
              <a:gdLst>
                <a:gd name="T0" fmla="*/ 60 w 60"/>
                <a:gd name="T1" fmla="*/ 15 h 16"/>
                <a:gd name="T2" fmla="*/ 30 w 60"/>
                <a:gd name="T3" fmla="*/ 6 h 16"/>
                <a:gd name="T4" fmla="*/ 0 w 60"/>
                <a:gd name="T5" fmla="*/ 1 h 16"/>
                <a:gd name="T6" fmla="*/ 29 w 60"/>
                <a:gd name="T7" fmla="*/ 9 h 16"/>
                <a:gd name="T8" fmla="*/ 60 w 60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6">
                  <a:moveTo>
                    <a:pt x="60" y="15"/>
                  </a:moveTo>
                  <a:cubicBezTo>
                    <a:pt x="60" y="14"/>
                    <a:pt x="47" y="10"/>
                    <a:pt x="30" y="6"/>
                  </a:cubicBezTo>
                  <a:cubicBezTo>
                    <a:pt x="14" y="2"/>
                    <a:pt x="0" y="0"/>
                    <a:pt x="0" y="1"/>
                  </a:cubicBezTo>
                  <a:cubicBezTo>
                    <a:pt x="0" y="1"/>
                    <a:pt x="13" y="5"/>
                    <a:pt x="29" y="9"/>
                  </a:cubicBezTo>
                  <a:cubicBezTo>
                    <a:pt x="46" y="13"/>
                    <a:pt x="59" y="16"/>
                    <a:pt x="60" y="15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ïṥliḑê">
              <a:extLst>
                <a:ext uri="{FF2B5EF4-FFF2-40B4-BE49-F238E27FC236}">
                  <a16:creationId xmlns="" xmlns:a16="http://schemas.microsoft.com/office/drawing/2014/main" id="{907C8223-41F3-49AA-B767-7035B7FD4754}"/>
                </a:ext>
              </a:extLst>
            </p:cNvPr>
            <p:cNvSpPr/>
            <p:nvPr/>
          </p:nvSpPr>
          <p:spPr bwMode="auto">
            <a:xfrm>
              <a:off x="524951" y="2619919"/>
              <a:ext cx="308585" cy="227739"/>
            </a:xfrm>
            <a:custGeom>
              <a:avLst/>
              <a:gdLst>
                <a:gd name="T0" fmla="*/ 24 w 51"/>
                <a:gd name="T1" fmla="*/ 20 h 37"/>
                <a:gd name="T2" fmla="*/ 50 w 51"/>
                <a:gd name="T3" fmla="*/ 36 h 37"/>
                <a:gd name="T4" fmla="*/ 26 w 51"/>
                <a:gd name="T5" fmla="*/ 17 h 37"/>
                <a:gd name="T6" fmla="*/ 0 w 51"/>
                <a:gd name="T7" fmla="*/ 1 h 37"/>
                <a:gd name="T8" fmla="*/ 24 w 51"/>
                <a:gd name="T9" fmla="*/ 2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7">
                  <a:moveTo>
                    <a:pt x="24" y="20"/>
                  </a:moveTo>
                  <a:cubicBezTo>
                    <a:pt x="38" y="29"/>
                    <a:pt x="50" y="37"/>
                    <a:pt x="50" y="36"/>
                  </a:cubicBezTo>
                  <a:cubicBezTo>
                    <a:pt x="51" y="35"/>
                    <a:pt x="40" y="27"/>
                    <a:pt x="26" y="17"/>
                  </a:cubicBezTo>
                  <a:cubicBezTo>
                    <a:pt x="12" y="7"/>
                    <a:pt x="1" y="0"/>
                    <a:pt x="0" y="1"/>
                  </a:cubicBezTo>
                  <a:cubicBezTo>
                    <a:pt x="0" y="1"/>
                    <a:pt x="11" y="10"/>
                    <a:pt x="24" y="20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îš1iďè">
              <a:extLst>
                <a:ext uri="{FF2B5EF4-FFF2-40B4-BE49-F238E27FC236}">
                  <a16:creationId xmlns="" xmlns:a16="http://schemas.microsoft.com/office/drawing/2014/main" id="{91998A6C-B448-4077-9074-0CF5CACC0713}"/>
                </a:ext>
              </a:extLst>
            </p:cNvPr>
            <p:cNvSpPr/>
            <p:nvPr/>
          </p:nvSpPr>
          <p:spPr bwMode="auto">
            <a:xfrm>
              <a:off x="815758" y="2416627"/>
              <a:ext cx="157468" cy="349972"/>
            </a:xfrm>
            <a:custGeom>
              <a:avLst/>
              <a:gdLst>
                <a:gd name="T0" fmla="*/ 25 w 26"/>
                <a:gd name="T1" fmla="*/ 56 h 57"/>
                <a:gd name="T2" fmla="*/ 14 w 26"/>
                <a:gd name="T3" fmla="*/ 28 h 57"/>
                <a:gd name="T4" fmla="*/ 1 w 26"/>
                <a:gd name="T5" fmla="*/ 0 h 57"/>
                <a:gd name="T6" fmla="*/ 12 w 26"/>
                <a:gd name="T7" fmla="*/ 29 h 57"/>
                <a:gd name="T8" fmla="*/ 25 w 26"/>
                <a:gd name="T9" fmla="*/ 56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7">
                  <a:moveTo>
                    <a:pt x="25" y="56"/>
                  </a:moveTo>
                  <a:cubicBezTo>
                    <a:pt x="26" y="56"/>
                    <a:pt x="21" y="43"/>
                    <a:pt x="14" y="28"/>
                  </a:cubicBezTo>
                  <a:cubicBezTo>
                    <a:pt x="8" y="12"/>
                    <a:pt x="1" y="0"/>
                    <a:pt x="1" y="0"/>
                  </a:cubicBezTo>
                  <a:cubicBezTo>
                    <a:pt x="0" y="1"/>
                    <a:pt x="5" y="13"/>
                    <a:pt x="12" y="29"/>
                  </a:cubicBezTo>
                  <a:cubicBezTo>
                    <a:pt x="18" y="44"/>
                    <a:pt x="24" y="57"/>
                    <a:pt x="25" y="56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işļïḍê">
              <a:extLst>
                <a:ext uri="{FF2B5EF4-FFF2-40B4-BE49-F238E27FC236}">
                  <a16:creationId xmlns="" xmlns:a16="http://schemas.microsoft.com/office/drawing/2014/main" id="{EB4579ED-AC92-460B-92A0-F2FFE5E452CB}"/>
                </a:ext>
              </a:extLst>
            </p:cNvPr>
            <p:cNvSpPr/>
            <p:nvPr/>
          </p:nvSpPr>
          <p:spPr bwMode="auto">
            <a:xfrm>
              <a:off x="1093866" y="2372880"/>
              <a:ext cx="60955" cy="375705"/>
            </a:xfrm>
            <a:custGeom>
              <a:avLst/>
              <a:gdLst>
                <a:gd name="T0" fmla="*/ 7 w 10"/>
                <a:gd name="T1" fmla="*/ 30 h 61"/>
                <a:gd name="T2" fmla="*/ 9 w 10"/>
                <a:gd name="T3" fmla="*/ 0 h 61"/>
                <a:gd name="T4" fmla="*/ 4 w 10"/>
                <a:gd name="T5" fmla="*/ 30 h 61"/>
                <a:gd name="T6" fmla="*/ 1 w 10"/>
                <a:gd name="T7" fmla="*/ 61 h 61"/>
                <a:gd name="T8" fmla="*/ 7 w 10"/>
                <a:gd name="T9" fmla="*/ 3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1">
                  <a:moveTo>
                    <a:pt x="7" y="30"/>
                  </a:moveTo>
                  <a:cubicBezTo>
                    <a:pt x="9" y="14"/>
                    <a:pt x="10" y="0"/>
                    <a:pt x="9" y="0"/>
                  </a:cubicBezTo>
                  <a:cubicBezTo>
                    <a:pt x="8" y="0"/>
                    <a:pt x="6" y="13"/>
                    <a:pt x="4" y="30"/>
                  </a:cubicBezTo>
                  <a:cubicBezTo>
                    <a:pt x="1" y="47"/>
                    <a:pt x="0" y="60"/>
                    <a:pt x="1" y="61"/>
                  </a:cubicBezTo>
                  <a:cubicBezTo>
                    <a:pt x="2" y="61"/>
                    <a:pt x="4" y="47"/>
                    <a:pt x="7" y="30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îŝḻíḑe">
              <a:extLst>
                <a:ext uri="{FF2B5EF4-FFF2-40B4-BE49-F238E27FC236}">
                  <a16:creationId xmlns="" xmlns:a16="http://schemas.microsoft.com/office/drawing/2014/main" id="{07FE8EB2-AE75-45C3-8860-1AD380FA290C}"/>
                </a:ext>
              </a:extLst>
            </p:cNvPr>
            <p:cNvSpPr/>
            <p:nvPr/>
          </p:nvSpPr>
          <p:spPr bwMode="auto">
            <a:xfrm>
              <a:off x="1227205" y="2496400"/>
              <a:ext cx="218423" cy="313946"/>
            </a:xfrm>
            <a:custGeom>
              <a:avLst/>
              <a:gdLst>
                <a:gd name="T0" fmla="*/ 19 w 36"/>
                <a:gd name="T1" fmla="*/ 26 h 51"/>
                <a:gd name="T2" fmla="*/ 36 w 36"/>
                <a:gd name="T3" fmla="*/ 0 h 51"/>
                <a:gd name="T4" fmla="*/ 17 w 36"/>
                <a:gd name="T5" fmla="*/ 24 h 51"/>
                <a:gd name="T6" fmla="*/ 1 w 36"/>
                <a:gd name="T7" fmla="*/ 50 h 51"/>
                <a:gd name="T8" fmla="*/ 19 w 36"/>
                <a:gd name="T9" fmla="*/ 2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51">
                  <a:moveTo>
                    <a:pt x="19" y="26"/>
                  </a:moveTo>
                  <a:cubicBezTo>
                    <a:pt x="29" y="12"/>
                    <a:pt x="36" y="1"/>
                    <a:pt x="36" y="0"/>
                  </a:cubicBezTo>
                  <a:cubicBezTo>
                    <a:pt x="35" y="0"/>
                    <a:pt x="27" y="11"/>
                    <a:pt x="17" y="24"/>
                  </a:cubicBezTo>
                  <a:cubicBezTo>
                    <a:pt x="7" y="38"/>
                    <a:pt x="0" y="50"/>
                    <a:pt x="1" y="50"/>
                  </a:cubicBezTo>
                  <a:cubicBezTo>
                    <a:pt x="1" y="51"/>
                    <a:pt x="10" y="40"/>
                    <a:pt x="19" y="26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išļïḍè">
              <a:extLst>
                <a:ext uri="{FF2B5EF4-FFF2-40B4-BE49-F238E27FC236}">
                  <a16:creationId xmlns="" xmlns:a16="http://schemas.microsoft.com/office/drawing/2014/main" id="{72A61CF2-1B80-48DD-A0E1-19E5C2FA6D06}"/>
                </a:ext>
              </a:extLst>
            </p:cNvPr>
            <p:cNvSpPr/>
            <p:nvPr/>
          </p:nvSpPr>
          <p:spPr bwMode="auto">
            <a:xfrm>
              <a:off x="1305939" y="2792332"/>
              <a:ext cx="351762" cy="141533"/>
            </a:xfrm>
            <a:custGeom>
              <a:avLst/>
              <a:gdLst>
                <a:gd name="T0" fmla="*/ 0 w 58"/>
                <a:gd name="T1" fmla="*/ 22 h 23"/>
                <a:gd name="T2" fmla="*/ 29 w 58"/>
                <a:gd name="T3" fmla="*/ 13 h 23"/>
                <a:gd name="T4" fmla="*/ 57 w 58"/>
                <a:gd name="T5" fmla="*/ 1 h 23"/>
                <a:gd name="T6" fmla="*/ 28 w 58"/>
                <a:gd name="T7" fmla="*/ 10 h 23"/>
                <a:gd name="T8" fmla="*/ 0 w 58"/>
                <a:gd name="T9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3">
                  <a:moveTo>
                    <a:pt x="0" y="22"/>
                  </a:moveTo>
                  <a:cubicBezTo>
                    <a:pt x="0" y="23"/>
                    <a:pt x="13" y="19"/>
                    <a:pt x="29" y="13"/>
                  </a:cubicBezTo>
                  <a:cubicBezTo>
                    <a:pt x="45" y="7"/>
                    <a:pt x="58" y="2"/>
                    <a:pt x="57" y="1"/>
                  </a:cubicBezTo>
                  <a:cubicBezTo>
                    <a:pt x="57" y="0"/>
                    <a:pt x="44" y="4"/>
                    <a:pt x="28" y="10"/>
                  </a:cubicBezTo>
                  <a:cubicBezTo>
                    <a:pt x="12" y="16"/>
                    <a:pt x="0" y="21"/>
                    <a:pt x="0" y="22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ïŝļiďe">
              <a:extLst>
                <a:ext uri="{FF2B5EF4-FFF2-40B4-BE49-F238E27FC236}">
                  <a16:creationId xmlns="" xmlns:a16="http://schemas.microsoft.com/office/drawing/2014/main" id="{FB0F2675-07E5-4C09-8612-6D8698498176}"/>
                </a:ext>
              </a:extLst>
            </p:cNvPr>
            <p:cNvSpPr/>
            <p:nvPr/>
          </p:nvSpPr>
          <p:spPr bwMode="auto">
            <a:xfrm>
              <a:off x="1312289" y="3049664"/>
              <a:ext cx="375890" cy="25733"/>
            </a:xfrm>
            <a:custGeom>
              <a:avLst/>
              <a:gdLst>
                <a:gd name="T0" fmla="*/ 31 w 62"/>
                <a:gd name="T1" fmla="*/ 1 h 4"/>
                <a:gd name="T2" fmla="*/ 0 w 62"/>
                <a:gd name="T3" fmla="*/ 3 h 4"/>
                <a:gd name="T4" fmla="*/ 31 w 62"/>
                <a:gd name="T5" fmla="*/ 4 h 4"/>
                <a:gd name="T6" fmla="*/ 62 w 62"/>
                <a:gd name="T7" fmla="*/ 1 h 4"/>
                <a:gd name="T8" fmla="*/ 31 w 62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4">
                  <a:moveTo>
                    <a:pt x="31" y="1"/>
                  </a:moveTo>
                  <a:cubicBezTo>
                    <a:pt x="14" y="1"/>
                    <a:pt x="0" y="2"/>
                    <a:pt x="0" y="3"/>
                  </a:cubicBezTo>
                  <a:cubicBezTo>
                    <a:pt x="0" y="4"/>
                    <a:pt x="14" y="4"/>
                    <a:pt x="31" y="4"/>
                  </a:cubicBezTo>
                  <a:cubicBezTo>
                    <a:pt x="48" y="3"/>
                    <a:pt x="62" y="2"/>
                    <a:pt x="62" y="1"/>
                  </a:cubicBezTo>
                  <a:cubicBezTo>
                    <a:pt x="62" y="0"/>
                    <a:pt x="48" y="0"/>
                    <a:pt x="31" y="1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ṣlíḋé">
              <a:extLst>
                <a:ext uri="{FF2B5EF4-FFF2-40B4-BE49-F238E27FC236}">
                  <a16:creationId xmlns="" xmlns:a16="http://schemas.microsoft.com/office/drawing/2014/main" id="{AAD1658D-6CD2-455A-8B39-5220B1F04A30}"/>
                </a:ext>
              </a:extLst>
            </p:cNvPr>
            <p:cNvSpPr/>
            <p:nvPr/>
          </p:nvSpPr>
          <p:spPr bwMode="auto">
            <a:xfrm>
              <a:off x="1300859" y="3228511"/>
              <a:ext cx="363191" cy="86206"/>
            </a:xfrm>
            <a:custGeom>
              <a:avLst/>
              <a:gdLst>
                <a:gd name="T0" fmla="*/ 0 w 60"/>
                <a:gd name="T1" fmla="*/ 1 h 14"/>
                <a:gd name="T2" fmla="*/ 30 w 60"/>
                <a:gd name="T3" fmla="*/ 8 h 14"/>
                <a:gd name="T4" fmla="*/ 60 w 60"/>
                <a:gd name="T5" fmla="*/ 13 h 14"/>
                <a:gd name="T6" fmla="*/ 30 w 60"/>
                <a:gd name="T7" fmla="*/ 5 h 14"/>
                <a:gd name="T8" fmla="*/ 0 w 60"/>
                <a:gd name="T9" fmla="*/ 1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4">
                  <a:moveTo>
                    <a:pt x="0" y="1"/>
                  </a:moveTo>
                  <a:cubicBezTo>
                    <a:pt x="0" y="2"/>
                    <a:pt x="13" y="5"/>
                    <a:pt x="30" y="8"/>
                  </a:cubicBezTo>
                  <a:cubicBezTo>
                    <a:pt x="46" y="12"/>
                    <a:pt x="60" y="14"/>
                    <a:pt x="60" y="13"/>
                  </a:cubicBezTo>
                  <a:cubicBezTo>
                    <a:pt x="60" y="12"/>
                    <a:pt x="47" y="9"/>
                    <a:pt x="30" y="5"/>
                  </a:cubicBezTo>
                  <a:cubicBezTo>
                    <a:pt x="14" y="2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ṩļiḍé">
              <a:extLst>
                <a:ext uri="{FF2B5EF4-FFF2-40B4-BE49-F238E27FC236}">
                  <a16:creationId xmlns="" xmlns:a16="http://schemas.microsoft.com/office/drawing/2014/main" id="{9CD4E39C-CC56-4BC6-8EE7-A6EA57B3FF58}"/>
                </a:ext>
              </a:extLst>
            </p:cNvPr>
            <p:cNvSpPr/>
            <p:nvPr/>
          </p:nvSpPr>
          <p:spPr bwMode="auto">
            <a:xfrm>
              <a:off x="706547" y="2662379"/>
              <a:ext cx="387319" cy="400151"/>
            </a:xfrm>
            <a:prstGeom prst="ellipse">
              <a:avLst/>
            </a:pr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išļîḋê">
              <a:extLst>
                <a:ext uri="{FF2B5EF4-FFF2-40B4-BE49-F238E27FC236}">
                  <a16:creationId xmlns="" xmlns:a16="http://schemas.microsoft.com/office/drawing/2014/main" id="{33FC546E-702F-40E6-ADCB-34FA744D9D7F}"/>
                </a:ext>
              </a:extLst>
            </p:cNvPr>
            <p:cNvSpPr/>
            <p:nvPr/>
          </p:nvSpPr>
          <p:spPr bwMode="auto">
            <a:xfrm>
              <a:off x="700197" y="2693259"/>
              <a:ext cx="218423" cy="578998"/>
            </a:xfrm>
            <a:custGeom>
              <a:avLst/>
              <a:gdLst>
                <a:gd name="T0" fmla="*/ 1 w 36"/>
                <a:gd name="T1" fmla="*/ 30 h 94"/>
                <a:gd name="T2" fmla="*/ 7 w 36"/>
                <a:gd name="T3" fmla="*/ 53 h 94"/>
                <a:gd name="T4" fmla="*/ 15 w 36"/>
                <a:gd name="T5" fmla="*/ 94 h 94"/>
                <a:gd name="T6" fmla="*/ 36 w 36"/>
                <a:gd name="T7" fmla="*/ 94 h 94"/>
                <a:gd name="T8" fmla="*/ 36 w 36"/>
                <a:gd name="T9" fmla="*/ 0 h 94"/>
                <a:gd name="T10" fmla="*/ 1 w 36"/>
                <a:gd name="T11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94">
                  <a:moveTo>
                    <a:pt x="1" y="30"/>
                  </a:moveTo>
                  <a:cubicBezTo>
                    <a:pt x="1" y="30"/>
                    <a:pt x="0" y="33"/>
                    <a:pt x="7" y="53"/>
                  </a:cubicBezTo>
                  <a:cubicBezTo>
                    <a:pt x="13" y="73"/>
                    <a:pt x="16" y="79"/>
                    <a:pt x="15" y="94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1" y="30"/>
                  </a:ln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iŝļîḓè">
              <a:extLst>
                <a:ext uri="{FF2B5EF4-FFF2-40B4-BE49-F238E27FC236}">
                  <a16:creationId xmlns="" xmlns:a16="http://schemas.microsoft.com/office/drawing/2014/main" id="{1EA77EF7-6017-4B3D-B4C6-203DAF1C25FC}"/>
                </a:ext>
              </a:extLst>
            </p:cNvPr>
            <p:cNvSpPr/>
            <p:nvPr/>
          </p:nvSpPr>
          <p:spPr bwMode="auto">
            <a:xfrm>
              <a:off x="888143" y="2693259"/>
              <a:ext cx="218423" cy="578998"/>
            </a:xfrm>
            <a:custGeom>
              <a:avLst/>
              <a:gdLst>
                <a:gd name="T0" fmla="*/ 34 w 36"/>
                <a:gd name="T1" fmla="*/ 30 h 94"/>
                <a:gd name="T2" fmla="*/ 29 w 36"/>
                <a:gd name="T3" fmla="*/ 53 h 94"/>
                <a:gd name="T4" fmla="*/ 21 w 36"/>
                <a:gd name="T5" fmla="*/ 94 h 94"/>
                <a:gd name="T6" fmla="*/ 0 w 36"/>
                <a:gd name="T7" fmla="*/ 94 h 94"/>
                <a:gd name="T8" fmla="*/ 0 w 36"/>
                <a:gd name="T9" fmla="*/ 0 h 94"/>
                <a:gd name="T10" fmla="*/ 34 w 36"/>
                <a:gd name="T11" fmla="*/ 3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94">
                  <a:moveTo>
                    <a:pt x="34" y="30"/>
                  </a:moveTo>
                  <a:cubicBezTo>
                    <a:pt x="34" y="30"/>
                    <a:pt x="36" y="33"/>
                    <a:pt x="29" y="53"/>
                  </a:cubicBezTo>
                  <a:cubicBezTo>
                    <a:pt x="22" y="73"/>
                    <a:pt x="20" y="79"/>
                    <a:pt x="21" y="94"/>
                  </a:cubicBezTo>
                  <a:cubicBezTo>
                    <a:pt x="0" y="94"/>
                    <a:pt x="0" y="94"/>
                    <a:pt x="0" y="9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4" y="30"/>
                  </a:ln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ṡḷïḓe">
              <a:extLst>
                <a:ext uri="{FF2B5EF4-FFF2-40B4-BE49-F238E27FC236}">
                  <a16:creationId xmlns="" xmlns:a16="http://schemas.microsoft.com/office/drawing/2014/main" id="{A839BDAE-FA53-4314-B276-FF460446C253}"/>
                </a:ext>
              </a:extLst>
            </p:cNvPr>
            <p:cNvSpPr/>
            <p:nvPr/>
          </p:nvSpPr>
          <p:spPr bwMode="auto">
            <a:xfrm>
              <a:off x="785280" y="3234944"/>
              <a:ext cx="236201" cy="208439"/>
            </a:xfrm>
            <a:custGeom>
              <a:avLst/>
              <a:gdLst>
                <a:gd name="T0" fmla="*/ 1 w 39"/>
                <a:gd name="T1" fmla="*/ 0 h 34"/>
                <a:gd name="T2" fmla="*/ 0 w 39"/>
                <a:gd name="T3" fmla="*/ 18 h 34"/>
                <a:gd name="T4" fmla="*/ 9 w 39"/>
                <a:gd name="T5" fmla="*/ 31 h 34"/>
                <a:gd name="T6" fmla="*/ 9 w 39"/>
                <a:gd name="T7" fmla="*/ 33 h 34"/>
                <a:gd name="T8" fmla="*/ 19 w 39"/>
                <a:gd name="T9" fmla="*/ 33 h 34"/>
                <a:gd name="T10" fmla="*/ 29 w 39"/>
                <a:gd name="T11" fmla="*/ 33 h 34"/>
                <a:gd name="T12" fmla="*/ 29 w 39"/>
                <a:gd name="T13" fmla="*/ 31 h 34"/>
                <a:gd name="T14" fmla="*/ 38 w 39"/>
                <a:gd name="T15" fmla="*/ 18 h 34"/>
                <a:gd name="T16" fmla="*/ 37 w 39"/>
                <a:gd name="T17" fmla="*/ 0 h 34"/>
                <a:gd name="T18" fmla="*/ 1 w 39"/>
                <a:gd name="T1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4">
                  <a:moveTo>
                    <a:pt x="1" y="0"/>
                  </a:moveTo>
                  <a:cubicBezTo>
                    <a:pt x="1" y="1"/>
                    <a:pt x="0" y="13"/>
                    <a:pt x="0" y="18"/>
                  </a:cubicBezTo>
                  <a:cubicBezTo>
                    <a:pt x="0" y="23"/>
                    <a:pt x="6" y="28"/>
                    <a:pt x="9" y="31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9" y="33"/>
                    <a:pt x="14" y="34"/>
                    <a:pt x="19" y="33"/>
                  </a:cubicBezTo>
                  <a:cubicBezTo>
                    <a:pt x="24" y="34"/>
                    <a:pt x="29" y="33"/>
                    <a:pt x="29" y="33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33" y="28"/>
                    <a:pt x="38" y="23"/>
                    <a:pt x="38" y="18"/>
                  </a:cubicBezTo>
                  <a:cubicBezTo>
                    <a:pt x="39" y="13"/>
                    <a:pt x="38" y="1"/>
                    <a:pt x="37" y="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î$liḑê">
              <a:extLst>
                <a:ext uri="{FF2B5EF4-FFF2-40B4-BE49-F238E27FC236}">
                  <a16:creationId xmlns="" xmlns:a16="http://schemas.microsoft.com/office/drawing/2014/main" id="{181B0456-2C45-4E2A-B253-75EFB4A81732}"/>
                </a:ext>
              </a:extLst>
            </p:cNvPr>
            <p:cNvSpPr/>
            <p:nvPr/>
          </p:nvSpPr>
          <p:spPr bwMode="auto">
            <a:xfrm>
              <a:off x="796710" y="2908131"/>
              <a:ext cx="200644" cy="333245"/>
            </a:xfrm>
            <a:custGeom>
              <a:avLst/>
              <a:gdLst>
                <a:gd name="T0" fmla="*/ 31 w 33"/>
                <a:gd name="T1" fmla="*/ 0 h 54"/>
                <a:gd name="T2" fmla="*/ 28 w 33"/>
                <a:gd name="T3" fmla="*/ 6 h 54"/>
                <a:gd name="T4" fmla="*/ 22 w 33"/>
                <a:gd name="T5" fmla="*/ 5 h 54"/>
                <a:gd name="T6" fmla="*/ 22 w 33"/>
                <a:gd name="T7" fmla="*/ 0 h 54"/>
                <a:gd name="T8" fmla="*/ 19 w 33"/>
                <a:gd name="T9" fmla="*/ 0 h 54"/>
                <a:gd name="T10" fmla="*/ 20 w 33"/>
                <a:gd name="T11" fmla="*/ 5 h 54"/>
                <a:gd name="T12" fmla="*/ 14 w 33"/>
                <a:gd name="T13" fmla="*/ 5 h 54"/>
                <a:gd name="T14" fmla="*/ 15 w 33"/>
                <a:gd name="T15" fmla="*/ 0 h 54"/>
                <a:gd name="T16" fmla="*/ 12 w 33"/>
                <a:gd name="T17" fmla="*/ 0 h 54"/>
                <a:gd name="T18" fmla="*/ 12 w 33"/>
                <a:gd name="T19" fmla="*/ 5 h 54"/>
                <a:gd name="T20" fmla="*/ 5 w 33"/>
                <a:gd name="T21" fmla="*/ 6 h 54"/>
                <a:gd name="T22" fmla="*/ 2 w 33"/>
                <a:gd name="T23" fmla="*/ 0 h 54"/>
                <a:gd name="T24" fmla="*/ 0 w 33"/>
                <a:gd name="T25" fmla="*/ 3 h 54"/>
                <a:gd name="T26" fmla="*/ 4 w 33"/>
                <a:gd name="T27" fmla="*/ 7 h 54"/>
                <a:gd name="T28" fmla="*/ 6 w 33"/>
                <a:gd name="T29" fmla="*/ 54 h 54"/>
                <a:gd name="T30" fmla="*/ 7 w 33"/>
                <a:gd name="T31" fmla="*/ 45 h 54"/>
                <a:gd name="T32" fmla="*/ 6 w 33"/>
                <a:gd name="T33" fmla="*/ 8 h 54"/>
                <a:gd name="T34" fmla="*/ 13 w 33"/>
                <a:gd name="T35" fmla="*/ 6 h 54"/>
                <a:gd name="T36" fmla="*/ 17 w 33"/>
                <a:gd name="T37" fmla="*/ 8 h 54"/>
                <a:gd name="T38" fmla="*/ 17 w 33"/>
                <a:gd name="T39" fmla="*/ 8 h 54"/>
                <a:gd name="T40" fmla="*/ 17 w 33"/>
                <a:gd name="T41" fmla="*/ 8 h 54"/>
                <a:gd name="T42" fmla="*/ 21 w 33"/>
                <a:gd name="T43" fmla="*/ 6 h 54"/>
                <a:gd name="T44" fmla="*/ 28 w 33"/>
                <a:gd name="T45" fmla="*/ 8 h 54"/>
                <a:gd name="T46" fmla="*/ 27 w 33"/>
                <a:gd name="T47" fmla="*/ 45 h 54"/>
                <a:gd name="T48" fmla="*/ 28 w 33"/>
                <a:gd name="T49" fmla="*/ 54 h 54"/>
                <a:gd name="T50" fmla="*/ 29 w 33"/>
                <a:gd name="T51" fmla="*/ 7 h 54"/>
                <a:gd name="T52" fmla="*/ 33 w 33"/>
                <a:gd name="T53" fmla="*/ 3 h 54"/>
                <a:gd name="T54" fmla="*/ 2 w 33"/>
                <a:gd name="T55" fmla="*/ 3 h 54"/>
                <a:gd name="T56" fmla="*/ 2 w 33"/>
                <a:gd name="T57" fmla="*/ 2 h 54"/>
                <a:gd name="T58" fmla="*/ 3 w 33"/>
                <a:gd name="T59" fmla="*/ 2 h 54"/>
                <a:gd name="T60" fmla="*/ 4 w 33"/>
                <a:gd name="T61" fmla="*/ 6 h 54"/>
                <a:gd name="T62" fmla="*/ 12 w 33"/>
                <a:gd name="T63" fmla="*/ 2 h 54"/>
                <a:gd name="T64" fmla="*/ 12 w 33"/>
                <a:gd name="T65" fmla="*/ 2 h 54"/>
                <a:gd name="T66" fmla="*/ 14 w 33"/>
                <a:gd name="T67" fmla="*/ 2 h 54"/>
                <a:gd name="T68" fmla="*/ 12 w 33"/>
                <a:gd name="T69" fmla="*/ 2 h 54"/>
                <a:gd name="T70" fmla="*/ 20 w 33"/>
                <a:gd name="T71" fmla="*/ 2 h 54"/>
                <a:gd name="T72" fmla="*/ 21 w 33"/>
                <a:gd name="T73" fmla="*/ 2 h 54"/>
                <a:gd name="T74" fmla="*/ 21 w 33"/>
                <a:gd name="T75" fmla="*/ 2 h 54"/>
                <a:gd name="T76" fmla="*/ 32 w 33"/>
                <a:gd name="T77" fmla="*/ 3 h 54"/>
                <a:gd name="T78" fmla="*/ 31 w 33"/>
                <a:gd name="T79" fmla="*/ 2 h 54"/>
                <a:gd name="T80" fmla="*/ 31 w 33"/>
                <a:gd name="T81" fmla="*/ 2 h 54"/>
                <a:gd name="T82" fmla="*/ 32 w 33"/>
                <a:gd name="T83" fmla="*/ 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3" h="54">
                  <a:moveTo>
                    <a:pt x="33" y="1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31" y="0"/>
                    <a:pt x="30" y="0"/>
                    <a:pt x="30" y="1"/>
                  </a:cubicBezTo>
                  <a:cubicBezTo>
                    <a:pt x="29" y="1"/>
                    <a:pt x="29" y="3"/>
                    <a:pt x="28" y="6"/>
                  </a:cubicBezTo>
                  <a:cubicBezTo>
                    <a:pt x="28" y="6"/>
                    <a:pt x="27" y="6"/>
                    <a:pt x="27" y="6"/>
                  </a:cubicBezTo>
                  <a:cubicBezTo>
                    <a:pt x="25" y="6"/>
                    <a:pt x="23" y="6"/>
                    <a:pt x="22" y="5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3" y="1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0" y="0"/>
                    <a:pt x="20" y="0"/>
                    <a:pt x="19" y="0"/>
                  </a:cubicBezTo>
                  <a:cubicBezTo>
                    <a:pt x="19" y="1"/>
                    <a:pt x="18" y="1"/>
                    <a:pt x="18" y="2"/>
                  </a:cubicBezTo>
                  <a:cubicBezTo>
                    <a:pt x="18" y="3"/>
                    <a:pt x="19" y="4"/>
                    <a:pt x="20" y="5"/>
                  </a:cubicBezTo>
                  <a:cubicBezTo>
                    <a:pt x="19" y="6"/>
                    <a:pt x="18" y="7"/>
                    <a:pt x="17" y="7"/>
                  </a:cubicBezTo>
                  <a:cubicBezTo>
                    <a:pt x="15" y="7"/>
                    <a:pt x="14" y="6"/>
                    <a:pt x="14" y="5"/>
                  </a:cubicBezTo>
                  <a:cubicBezTo>
                    <a:pt x="15" y="4"/>
                    <a:pt x="15" y="3"/>
                    <a:pt x="15" y="2"/>
                  </a:cubicBezTo>
                  <a:cubicBezTo>
                    <a:pt x="15" y="1"/>
                    <a:pt x="15" y="1"/>
                    <a:pt x="15" y="0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3" y="0"/>
                    <a:pt x="12" y="0"/>
                    <a:pt x="12" y="0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3"/>
                    <a:pt x="11" y="4"/>
                    <a:pt x="12" y="5"/>
                  </a:cubicBezTo>
                  <a:cubicBezTo>
                    <a:pt x="11" y="6"/>
                    <a:pt x="9" y="6"/>
                    <a:pt x="7" y="6"/>
                  </a:cubicBezTo>
                  <a:cubicBezTo>
                    <a:pt x="7" y="6"/>
                    <a:pt x="6" y="6"/>
                    <a:pt x="5" y="6"/>
                  </a:cubicBezTo>
                  <a:cubicBezTo>
                    <a:pt x="5" y="3"/>
                    <a:pt x="5" y="1"/>
                    <a:pt x="4" y="1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5"/>
                    <a:pt x="2" y="7"/>
                    <a:pt x="4" y="7"/>
                  </a:cubicBezTo>
                  <a:cubicBezTo>
                    <a:pt x="5" y="17"/>
                    <a:pt x="6" y="34"/>
                    <a:pt x="6" y="45"/>
                  </a:cubicBezTo>
                  <a:cubicBezTo>
                    <a:pt x="6" y="50"/>
                    <a:pt x="6" y="54"/>
                    <a:pt x="6" y="54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7" y="54"/>
                    <a:pt x="7" y="50"/>
                    <a:pt x="7" y="45"/>
                  </a:cubicBezTo>
                  <a:cubicBezTo>
                    <a:pt x="7" y="38"/>
                    <a:pt x="7" y="27"/>
                    <a:pt x="6" y="18"/>
                  </a:cubicBezTo>
                  <a:cubicBezTo>
                    <a:pt x="6" y="14"/>
                    <a:pt x="6" y="11"/>
                    <a:pt x="6" y="8"/>
                  </a:cubicBezTo>
                  <a:cubicBezTo>
                    <a:pt x="6" y="8"/>
                    <a:pt x="7" y="8"/>
                    <a:pt x="7" y="8"/>
                  </a:cubicBezTo>
                  <a:cubicBezTo>
                    <a:pt x="9" y="8"/>
                    <a:pt x="11" y="7"/>
                    <a:pt x="13" y="6"/>
                  </a:cubicBezTo>
                  <a:cubicBezTo>
                    <a:pt x="14" y="7"/>
                    <a:pt x="15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9" y="8"/>
                    <a:pt x="20" y="7"/>
                    <a:pt x="21" y="6"/>
                  </a:cubicBezTo>
                  <a:cubicBezTo>
                    <a:pt x="23" y="7"/>
                    <a:pt x="25" y="8"/>
                    <a:pt x="27" y="8"/>
                  </a:cubicBezTo>
                  <a:cubicBezTo>
                    <a:pt x="27" y="8"/>
                    <a:pt x="28" y="8"/>
                    <a:pt x="28" y="8"/>
                  </a:cubicBezTo>
                  <a:cubicBezTo>
                    <a:pt x="28" y="11"/>
                    <a:pt x="27" y="14"/>
                    <a:pt x="27" y="18"/>
                  </a:cubicBezTo>
                  <a:cubicBezTo>
                    <a:pt x="27" y="27"/>
                    <a:pt x="27" y="38"/>
                    <a:pt x="27" y="45"/>
                  </a:cubicBezTo>
                  <a:cubicBezTo>
                    <a:pt x="27" y="50"/>
                    <a:pt x="27" y="54"/>
                    <a:pt x="27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4"/>
                    <a:pt x="28" y="50"/>
                    <a:pt x="28" y="45"/>
                  </a:cubicBezTo>
                  <a:cubicBezTo>
                    <a:pt x="28" y="34"/>
                    <a:pt x="28" y="17"/>
                    <a:pt x="29" y="7"/>
                  </a:cubicBezTo>
                  <a:cubicBezTo>
                    <a:pt x="32" y="7"/>
                    <a:pt x="33" y="5"/>
                    <a:pt x="33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2"/>
                    <a:pt x="33" y="1"/>
                    <a:pt x="33" y="1"/>
                  </a:cubicBezTo>
                  <a:close/>
                  <a:moveTo>
                    <a:pt x="2" y="3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6"/>
                  </a:cubicBezTo>
                  <a:cubicBezTo>
                    <a:pt x="3" y="5"/>
                    <a:pt x="2" y="4"/>
                    <a:pt x="2" y="3"/>
                  </a:cubicBezTo>
                  <a:close/>
                  <a:moveTo>
                    <a:pt x="12" y="2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4" y="1"/>
                    <a:pt x="14" y="2"/>
                    <a:pt x="14" y="2"/>
                  </a:cubicBezTo>
                  <a:cubicBezTo>
                    <a:pt x="14" y="2"/>
                    <a:pt x="14" y="3"/>
                    <a:pt x="13" y="4"/>
                  </a:cubicBezTo>
                  <a:cubicBezTo>
                    <a:pt x="13" y="3"/>
                    <a:pt x="12" y="3"/>
                    <a:pt x="12" y="2"/>
                  </a:cubicBezTo>
                  <a:close/>
                  <a:moveTo>
                    <a:pt x="21" y="4"/>
                  </a:moveTo>
                  <a:cubicBezTo>
                    <a:pt x="20" y="3"/>
                    <a:pt x="20" y="2"/>
                    <a:pt x="20" y="2"/>
                  </a:cubicBezTo>
                  <a:cubicBezTo>
                    <a:pt x="20" y="2"/>
                    <a:pt x="20" y="1"/>
                    <a:pt x="21" y="1"/>
                  </a:cubicBezTo>
                  <a:cubicBezTo>
                    <a:pt x="21" y="1"/>
                    <a:pt x="21" y="1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1" y="3"/>
                    <a:pt x="21" y="3"/>
                    <a:pt x="21" y="4"/>
                  </a:cubicBezTo>
                  <a:close/>
                  <a:moveTo>
                    <a:pt x="32" y="3"/>
                  </a:moveTo>
                  <a:cubicBezTo>
                    <a:pt x="32" y="4"/>
                    <a:pt x="31" y="5"/>
                    <a:pt x="30" y="6"/>
                  </a:cubicBezTo>
                  <a:cubicBezTo>
                    <a:pt x="30" y="3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2" y="2"/>
                    <a:pt x="32" y="1"/>
                    <a:pt x="32" y="3"/>
                  </a:cubicBezTo>
                  <a:cubicBezTo>
                    <a:pt x="32" y="3"/>
                    <a:pt x="32" y="3"/>
                    <a:pt x="32" y="3"/>
                  </a:cubicBezTo>
                  <a:close/>
                </a:path>
              </a:pathLst>
            </a:custGeom>
            <a:solidFill>
              <a:srgbClr val="3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iṧ1îde">
              <a:extLst>
                <a:ext uri="{FF2B5EF4-FFF2-40B4-BE49-F238E27FC236}">
                  <a16:creationId xmlns="" xmlns:a16="http://schemas.microsoft.com/office/drawing/2014/main" id="{03E0FBFA-2CFA-466C-9F81-1BA7748A49E6}"/>
                </a:ext>
              </a:extLst>
            </p:cNvPr>
            <p:cNvSpPr/>
            <p:nvPr/>
          </p:nvSpPr>
          <p:spPr bwMode="auto">
            <a:xfrm>
              <a:off x="306529" y="3062531"/>
              <a:ext cx="369540" cy="68193"/>
            </a:xfrm>
            <a:custGeom>
              <a:avLst/>
              <a:gdLst>
                <a:gd name="T0" fmla="*/ 30 w 61"/>
                <a:gd name="T1" fmla="*/ 4 h 11"/>
                <a:gd name="T2" fmla="*/ 61 w 61"/>
                <a:gd name="T3" fmla="*/ 0 h 11"/>
                <a:gd name="T4" fmla="*/ 31 w 61"/>
                <a:gd name="T5" fmla="*/ 7 h 11"/>
                <a:gd name="T6" fmla="*/ 0 w 61"/>
                <a:gd name="T7" fmla="*/ 10 h 11"/>
                <a:gd name="T8" fmla="*/ 30 w 61"/>
                <a:gd name="T9" fmla="*/ 4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1">
                  <a:moveTo>
                    <a:pt x="30" y="4"/>
                  </a:moveTo>
                  <a:cubicBezTo>
                    <a:pt x="47" y="1"/>
                    <a:pt x="60" y="0"/>
                    <a:pt x="61" y="0"/>
                  </a:cubicBezTo>
                  <a:cubicBezTo>
                    <a:pt x="61" y="1"/>
                    <a:pt x="47" y="4"/>
                    <a:pt x="31" y="7"/>
                  </a:cubicBezTo>
                  <a:cubicBezTo>
                    <a:pt x="14" y="9"/>
                    <a:pt x="0" y="11"/>
                    <a:pt x="0" y="10"/>
                  </a:cubicBezTo>
                  <a:cubicBezTo>
                    <a:pt x="0" y="9"/>
                    <a:pt x="13" y="6"/>
                    <a:pt x="30" y="4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ïŝ1íďé">
              <a:extLst>
                <a:ext uri="{FF2B5EF4-FFF2-40B4-BE49-F238E27FC236}">
                  <a16:creationId xmlns="" xmlns:a16="http://schemas.microsoft.com/office/drawing/2014/main" id="{5D61172E-960C-4AFD-96E0-E1EFE7B6D2CF}"/>
                </a:ext>
              </a:extLst>
            </p:cNvPr>
            <p:cNvSpPr/>
            <p:nvPr/>
          </p:nvSpPr>
          <p:spPr bwMode="auto">
            <a:xfrm>
              <a:off x="276051" y="2773032"/>
              <a:ext cx="363191" cy="99073"/>
            </a:xfrm>
            <a:custGeom>
              <a:avLst/>
              <a:gdLst>
                <a:gd name="T0" fmla="*/ 30 w 60"/>
                <a:gd name="T1" fmla="*/ 7 h 16"/>
                <a:gd name="T2" fmla="*/ 60 w 60"/>
                <a:gd name="T3" fmla="*/ 16 h 16"/>
                <a:gd name="T4" fmla="*/ 30 w 60"/>
                <a:gd name="T5" fmla="*/ 10 h 16"/>
                <a:gd name="T6" fmla="*/ 0 w 60"/>
                <a:gd name="T7" fmla="*/ 1 h 16"/>
                <a:gd name="T8" fmla="*/ 30 w 60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16">
                  <a:moveTo>
                    <a:pt x="30" y="7"/>
                  </a:moveTo>
                  <a:cubicBezTo>
                    <a:pt x="47" y="11"/>
                    <a:pt x="60" y="15"/>
                    <a:pt x="60" y="16"/>
                  </a:cubicBezTo>
                  <a:cubicBezTo>
                    <a:pt x="60" y="16"/>
                    <a:pt x="46" y="14"/>
                    <a:pt x="30" y="10"/>
                  </a:cubicBezTo>
                  <a:cubicBezTo>
                    <a:pt x="13" y="6"/>
                    <a:pt x="0" y="2"/>
                    <a:pt x="0" y="1"/>
                  </a:cubicBezTo>
                  <a:cubicBezTo>
                    <a:pt x="1" y="0"/>
                    <a:pt x="14" y="3"/>
                    <a:pt x="30" y="7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îŝliḍe">
              <a:extLst>
                <a:ext uri="{FF2B5EF4-FFF2-40B4-BE49-F238E27FC236}">
                  <a16:creationId xmlns="" xmlns:a16="http://schemas.microsoft.com/office/drawing/2014/main" id="{90B024F2-0C1A-4C74-A3BE-90CD6CCAD0E0}"/>
                </a:ext>
              </a:extLst>
            </p:cNvPr>
            <p:cNvSpPr/>
            <p:nvPr/>
          </p:nvSpPr>
          <p:spPr bwMode="auto">
            <a:xfrm>
              <a:off x="378912" y="2471954"/>
              <a:ext cx="309855" cy="227739"/>
            </a:xfrm>
            <a:custGeom>
              <a:avLst/>
              <a:gdLst>
                <a:gd name="T0" fmla="*/ 27 w 51"/>
                <a:gd name="T1" fmla="*/ 17 h 37"/>
                <a:gd name="T2" fmla="*/ 51 w 51"/>
                <a:gd name="T3" fmla="*/ 36 h 37"/>
                <a:gd name="T4" fmla="*/ 25 w 51"/>
                <a:gd name="T5" fmla="*/ 20 h 37"/>
                <a:gd name="T6" fmla="*/ 1 w 51"/>
                <a:gd name="T7" fmla="*/ 1 h 37"/>
                <a:gd name="T8" fmla="*/ 27 w 51"/>
                <a:gd name="T9" fmla="*/ 1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" h="37">
                  <a:moveTo>
                    <a:pt x="27" y="17"/>
                  </a:moveTo>
                  <a:cubicBezTo>
                    <a:pt x="40" y="27"/>
                    <a:pt x="51" y="36"/>
                    <a:pt x="51" y="36"/>
                  </a:cubicBezTo>
                  <a:cubicBezTo>
                    <a:pt x="50" y="37"/>
                    <a:pt x="39" y="30"/>
                    <a:pt x="25" y="20"/>
                  </a:cubicBezTo>
                  <a:cubicBezTo>
                    <a:pt x="11" y="10"/>
                    <a:pt x="0" y="2"/>
                    <a:pt x="1" y="1"/>
                  </a:cubicBezTo>
                  <a:cubicBezTo>
                    <a:pt x="1" y="0"/>
                    <a:pt x="13" y="8"/>
                    <a:pt x="27" y="17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îšḷïḍè">
              <a:extLst>
                <a:ext uri="{FF2B5EF4-FFF2-40B4-BE49-F238E27FC236}">
                  <a16:creationId xmlns="" xmlns:a16="http://schemas.microsoft.com/office/drawing/2014/main" id="{81B4039D-181F-4F41-9F1C-366C653387AB}"/>
                </a:ext>
              </a:extLst>
            </p:cNvPr>
            <p:cNvSpPr/>
            <p:nvPr/>
          </p:nvSpPr>
          <p:spPr bwMode="auto">
            <a:xfrm>
              <a:off x="669720" y="2268661"/>
              <a:ext cx="157468" cy="351258"/>
            </a:xfrm>
            <a:custGeom>
              <a:avLst/>
              <a:gdLst>
                <a:gd name="T0" fmla="*/ 15 w 26"/>
                <a:gd name="T1" fmla="*/ 28 h 57"/>
                <a:gd name="T2" fmla="*/ 25 w 26"/>
                <a:gd name="T3" fmla="*/ 57 h 57"/>
                <a:gd name="T4" fmla="*/ 12 w 26"/>
                <a:gd name="T5" fmla="*/ 29 h 57"/>
                <a:gd name="T6" fmla="*/ 1 w 26"/>
                <a:gd name="T7" fmla="*/ 1 h 57"/>
                <a:gd name="T8" fmla="*/ 15 w 26"/>
                <a:gd name="T9" fmla="*/ 28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7">
                  <a:moveTo>
                    <a:pt x="15" y="28"/>
                  </a:moveTo>
                  <a:cubicBezTo>
                    <a:pt x="21" y="44"/>
                    <a:pt x="26" y="56"/>
                    <a:pt x="25" y="57"/>
                  </a:cubicBezTo>
                  <a:cubicBezTo>
                    <a:pt x="25" y="57"/>
                    <a:pt x="19" y="45"/>
                    <a:pt x="12" y="29"/>
                  </a:cubicBezTo>
                  <a:cubicBezTo>
                    <a:pt x="5" y="14"/>
                    <a:pt x="0" y="1"/>
                    <a:pt x="1" y="1"/>
                  </a:cubicBezTo>
                  <a:cubicBezTo>
                    <a:pt x="2" y="0"/>
                    <a:pt x="8" y="13"/>
                    <a:pt x="15" y="28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ïṣḷíḍè">
              <a:extLst>
                <a:ext uri="{FF2B5EF4-FFF2-40B4-BE49-F238E27FC236}">
                  <a16:creationId xmlns="" xmlns:a16="http://schemas.microsoft.com/office/drawing/2014/main" id="{00AED678-F9C0-4430-BA07-B94C6A3001DB}"/>
                </a:ext>
              </a:extLst>
            </p:cNvPr>
            <p:cNvSpPr/>
            <p:nvPr/>
          </p:nvSpPr>
          <p:spPr bwMode="auto">
            <a:xfrm>
              <a:off x="955447" y="2226201"/>
              <a:ext cx="54605" cy="374418"/>
            </a:xfrm>
            <a:custGeom>
              <a:avLst/>
              <a:gdLst>
                <a:gd name="T0" fmla="*/ 6 w 9"/>
                <a:gd name="T1" fmla="*/ 31 h 61"/>
                <a:gd name="T2" fmla="*/ 1 w 9"/>
                <a:gd name="T3" fmla="*/ 61 h 61"/>
                <a:gd name="T4" fmla="*/ 3 w 9"/>
                <a:gd name="T5" fmla="*/ 30 h 61"/>
                <a:gd name="T6" fmla="*/ 8 w 9"/>
                <a:gd name="T7" fmla="*/ 0 h 61"/>
                <a:gd name="T8" fmla="*/ 6 w 9"/>
                <a:gd name="T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1">
                  <a:moveTo>
                    <a:pt x="6" y="31"/>
                  </a:moveTo>
                  <a:cubicBezTo>
                    <a:pt x="4" y="47"/>
                    <a:pt x="1" y="61"/>
                    <a:pt x="1" y="61"/>
                  </a:cubicBezTo>
                  <a:cubicBezTo>
                    <a:pt x="0" y="61"/>
                    <a:pt x="1" y="47"/>
                    <a:pt x="3" y="30"/>
                  </a:cubicBezTo>
                  <a:cubicBezTo>
                    <a:pt x="5" y="14"/>
                    <a:pt x="7" y="0"/>
                    <a:pt x="8" y="0"/>
                  </a:cubicBezTo>
                  <a:cubicBezTo>
                    <a:pt x="9" y="0"/>
                    <a:pt x="8" y="14"/>
                    <a:pt x="6" y="31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íşľîḋè">
              <a:extLst>
                <a:ext uri="{FF2B5EF4-FFF2-40B4-BE49-F238E27FC236}">
                  <a16:creationId xmlns="" xmlns:a16="http://schemas.microsoft.com/office/drawing/2014/main" id="{91676690-D32A-4188-839F-FCE88212672D}"/>
                </a:ext>
              </a:extLst>
            </p:cNvPr>
            <p:cNvSpPr/>
            <p:nvPr/>
          </p:nvSpPr>
          <p:spPr bwMode="auto">
            <a:xfrm>
              <a:off x="1082437" y="2348434"/>
              <a:ext cx="223502" cy="313946"/>
            </a:xfrm>
            <a:custGeom>
              <a:avLst/>
              <a:gdLst>
                <a:gd name="T0" fmla="*/ 20 w 37"/>
                <a:gd name="T1" fmla="*/ 27 h 51"/>
                <a:gd name="T2" fmla="*/ 1 w 37"/>
                <a:gd name="T3" fmla="*/ 51 h 51"/>
                <a:gd name="T4" fmla="*/ 17 w 37"/>
                <a:gd name="T5" fmla="*/ 25 h 51"/>
                <a:gd name="T6" fmla="*/ 36 w 37"/>
                <a:gd name="T7" fmla="*/ 1 h 51"/>
                <a:gd name="T8" fmla="*/ 20 w 37"/>
                <a:gd name="T9" fmla="*/ 2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51">
                  <a:moveTo>
                    <a:pt x="20" y="27"/>
                  </a:moveTo>
                  <a:cubicBezTo>
                    <a:pt x="10" y="40"/>
                    <a:pt x="2" y="51"/>
                    <a:pt x="1" y="51"/>
                  </a:cubicBezTo>
                  <a:cubicBezTo>
                    <a:pt x="0" y="50"/>
                    <a:pt x="8" y="39"/>
                    <a:pt x="17" y="25"/>
                  </a:cubicBezTo>
                  <a:cubicBezTo>
                    <a:pt x="27" y="11"/>
                    <a:pt x="35" y="0"/>
                    <a:pt x="36" y="1"/>
                  </a:cubicBezTo>
                  <a:cubicBezTo>
                    <a:pt x="37" y="1"/>
                    <a:pt x="29" y="13"/>
                    <a:pt x="20" y="27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ïṣḷîďê">
              <a:extLst>
                <a:ext uri="{FF2B5EF4-FFF2-40B4-BE49-F238E27FC236}">
                  <a16:creationId xmlns="" xmlns:a16="http://schemas.microsoft.com/office/drawing/2014/main" id="{98024FD2-C97E-48B2-8E3B-03F11D79A467}"/>
                </a:ext>
              </a:extLst>
            </p:cNvPr>
            <p:cNvSpPr/>
            <p:nvPr/>
          </p:nvSpPr>
          <p:spPr bwMode="auto">
            <a:xfrm>
              <a:off x="1161171" y="2650799"/>
              <a:ext cx="351762" cy="135099"/>
            </a:xfrm>
            <a:custGeom>
              <a:avLst/>
              <a:gdLst>
                <a:gd name="T0" fmla="*/ 29 w 58"/>
                <a:gd name="T1" fmla="*/ 12 h 22"/>
                <a:gd name="T2" fmla="*/ 0 w 58"/>
                <a:gd name="T3" fmla="*/ 22 h 22"/>
                <a:gd name="T4" fmla="*/ 28 w 58"/>
                <a:gd name="T5" fmla="*/ 10 h 22"/>
                <a:gd name="T6" fmla="*/ 58 w 58"/>
                <a:gd name="T7" fmla="*/ 0 h 22"/>
                <a:gd name="T8" fmla="*/ 29 w 58"/>
                <a:gd name="T9" fmla="*/ 1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2">
                  <a:moveTo>
                    <a:pt x="29" y="12"/>
                  </a:moveTo>
                  <a:cubicBezTo>
                    <a:pt x="14" y="18"/>
                    <a:pt x="1" y="22"/>
                    <a:pt x="0" y="22"/>
                  </a:cubicBezTo>
                  <a:cubicBezTo>
                    <a:pt x="0" y="21"/>
                    <a:pt x="13" y="15"/>
                    <a:pt x="28" y="10"/>
                  </a:cubicBezTo>
                  <a:cubicBezTo>
                    <a:pt x="44" y="4"/>
                    <a:pt x="57" y="0"/>
                    <a:pt x="58" y="0"/>
                  </a:cubicBezTo>
                  <a:cubicBezTo>
                    <a:pt x="58" y="1"/>
                    <a:pt x="45" y="6"/>
                    <a:pt x="29" y="12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íśľíḍê">
              <a:extLst>
                <a:ext uri="{FF2B5EF4-FFF2-40B4-BE49-F238E27FC236}">
                  <a16:creationId xmlns="" xmlns:a16="http://schemas.microsoft.com/office/drawing/2014/main" id="{84B635C8-FF17-486D-B7E2-676B32C5EFD3}"/>
                </a:ext>
              </a:extLst>
            </p:cNvPr>
            <p:cNvSpPr/>
            <p:nvPr/>
          </p:nvSpPr>
          <p:spPr bwMode="auto">
            <a:xfrm>
              <a:off x="1172600" y="2902985"/>
              <a:ext cx="370811" cy="30880"/>
            </a:xfrm>
            <a:custGeom>
              <a:avLst/>
              <a:gdLst>
                <a:gd name="T0" fmla="*/ 31 w 61"/>
                <a:gd name="T1" fmla="*/ 4 h 5"/>
                <a:gd name="T2" fmla="*/ 0 w 61"/>
                <a:gd name="T3" fmla="*/ 4 h 5"/>
                <a:gd name="T4" fmla="*/ 30 w 61"/>
                <a:gd name="T5" fmla="*/ 1 h 5"/>
                <a:gd name="T6" fmla="*/ 61 w 61"/>
                <a:gd name="T7" fmla="*/ 1 h 5"/>
                <a:gd name="T8" fmla="*/ 31 w 6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5">
                  <a:moveTo>
                    <a:pt x="31" y="4"/>
                  </a:moveTo>
                  <a:cubicBezTo>
                    <a:pt x="14" y="5"/>
                    <a:pt x="0" y="5"/>
                    <a:pt x="0" y="4"/>
                  </a:cubicBezTo>
                  <a:cubicBezTo>
                    <a:pt x="0" y="3"/>
                    <a:pt x="13" y="2"/>
                    <a:pt x="30" y="1"/>
                  </a:cubicBezTo>
                  <a:cubicBezTo>
                    <a:pt x="47" y="0"/>
                    <a:pt x="61" y="0"/>
                    <a:pt x="61" y="1"/>
                  </a:cubicBezTo>
                  <a:cubicBezTo>
                    <a:pt x="61" y="2"/>
                    <a:pt x="47" y="3"/>
                    <a:pt x="31" y="4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ïṣḷiḑé">
              <a:extLst>
                <a:ext uri="{FF2B5EF4-FFF2-40B4-BE49-F238E27FC236}">
                  <a16:creationId xmlns="" xmlns:a16="http://schemas.microsoft.com/office/drawing/2014/main" id="{7647060C-580F-4471-8533-F9C16E7174F7}"/>
                </a:ext>
              </a:extLst>
            </p:cNvPr>
            <p:cNvSpPr/>
            <p:nvPr/>
          </p:nvSpPr>
          <p:spPr bwMode="auto">
            <a:xfrm>
              <a:off x="1154821" y="3080544"/>
              <a:ext cx="369540" cy="86206"/>
            </a:xfrm>
            <a:custGeom>
              <a:avLst/>
              <a:gdLst>
                <a:gd name="T0" fmla="*/ 30 w 61"/>
                <a:gd name="T1" fmla="*/ 9 h 14"/>
                <a:gd name="T2" fmla="*/ 0 w 61"/>
                <a:gd name="T3" fmla="*/ 1 h 14"/>
                <a:gd name="T4" fmla="*/ 31 w 61"/>
                <a:gd name="T5" fmla="*/ 6 h 14"/>
                <a:gd name="T6" fmla="*/ 60 w 61"/>
                <a:gd name="T7" fmla="*/ 13 h 14"/>
                <a:gd name="T8" fmla="*/ 30 w 61"/>
                <a:gd name="T9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14">
                  <a:moveTo>
                    <a:pt x="30" y="9"/>
                  </a:moveTo>
                  <a:cubicBezTo>
                    <a:pt x="14" y="5"/>
                    <a:pt x="0" y="2"/>
                    <a:pt x="0" y="1"/>
                  </a:cubicBezTo>
                  <a:cubicBezTo>
                    <a:pt x="1" y="0"/>
                    <a:pt x="14" y="2"/>
                    <a:pt x="31" y="6"/>
                  </a:cubicBezTo>
                  <a:cubicBezTo>
                    <a:pt x="47" y="9"/>
                    <a:pt x="61" y="13"/>
                    <a:pt x="60" y="13"/>
                  </a:cubicBezTo>
                  <a:cubicBezTo>
                    <a:pt x="60" y="14"/>
                    <a:pt x="47" y="12"/>
                    <a:pt x="30" y="9"/>
                  </a:cubicBezTo>
                  <a:close/>
                </a:path>
              </a:pathLst>
            </a:custGeom>
            <a:solidFill>
              <a:srgbClr val="FFC0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CDFF7F26-424D-4BD0-A54B-BCBA8AD09174}"/>
              </a:ext>
            </a:extLst>
          </p:cNvPr>
          <p:cNvGrpSpPr/>
          <p:nvPr/>
        </p:nvGrpSpPr>
        <p:grpSpPr>
          <a:xfrm>
            <a:off x="631371" y="4512428"/>
            <a:ext cx="1492132" cy="1070503"/>
            <a:chOff x="263352" y="4102154"/>
            <a:chExt cx="1492132" cy="1070503"/>
          </a:xfrm>
        </p:grpSpPr>
        <p:sp>
          <p:nvSpPr>
            <p:cNvPr id="43" name="íSḷídé">
              <a:extLst>
                <a:ext uri="{FF2B5EF4-FFF2-40B4-BE49-F238E27FC236}">
                  <a16:creationId xmlns="" xmlns:a16="http://schemas.microsoft.com/office/drawing/2014/main" id="{42D176C7-FF6A-426D-A6F8-FDC3DCCE5395}"/>
                </a:ext>
              </a:extLst>
            </p:cNvPr>
            <p:cNvSpPr/>
            <p:nvPr/>
          </p:nvSpPr>
          <p:spPr bwMode="auto">
            <a:xfrm>
              <a:off x="403041" y="4243687"/>
              <a:ext cx="1352443" cy="928970"/>
            </a:xfrm>
            <a:custGeom>
              <a:avLst/>
              <a:gdLst>
                <a:gd name="T0" fmla="*/ 133 w 223"/>
                <a:gd name="T1" fmla="*/ 0 h 151"/>
                <a:gd name="T2" fmla="*/ 36 w 223"/>
                <a:gd name="T3" fmla="*/ 58 h 151"/>
                <a:gd name="T4" fmla="*/ 44 w 223"/>
                <a:gd name="T5" fmla="*/ 151 h 151"/>
                <a:gd name="T6" fmla="*/ 188 w 223"/>
                <a:gd name="T7" fmla="*/ 63 h 151"/>
                <a:gd name="T8" fmla="*/ 87 w 223"/>
                <a:gd name="T9" fmla="*/ 80 h 151"/>
                <a:gd name="T10" fmla="*/ 86 w 223"/>
                <a:gd name="T11" fmla="*/ 78 h 151"/>
                <a:gd name="T12" fmla="*/ 84 w 223"/>
                <a:gd name="T13" fmla="*/ 79 h 151"/>
                <a:gd name="T14" fmla="*/ 78 w 223"/>
                <a:gd name="T15" fmla="*/ 77 h 151"/>
                <a:gd name="T16" fmla="*/ 79 w 223"/>
                <a:gd name="T17" fmla="*/ 72 h 151"/>
                <a:gd name="T18" fmla="*/ 79 w 223"/>
                <a:gd name="T19" fmla="*/ 70 h 151"/>
                <a:gd name="T20" fmla="*/ 74 w 223"/>
                <a:gd name="T21" fmla="*/ 64 h 151"/>
                <a:gd name="T22" fmla="*/ 79 w 223"/>
                <a:gd name="T23" fmla="*/ 61 h 151"/>
                <a:gd name="T24" fmla="*/ 78 w 223"/>
                <a:gd name="T25" fmla="*/ 58 h 151"/>
                <a:gd name="T26" fmla="*/ 82 w 223"/>
                <a:gd name="T27" fmla="*/ 52 h 151"/>
                <a:gd name="T28" fmla="*/ 85 w 223"/>
                <a:gd name="T29" fmla="*/ 54 h 151"/>
                <a:gd name="T30" fmla="*/ 87 w 223"/>
                <a:gd name="T31" fmla="*/ 53 h 151"/>
                <a:gd name="T32" fmla="*/ 93 w 223"/>
                <a:gd name="T33" fmla="*/ 48 h 151"/>
                <a:gd name="T34" fmla="*/ 96 w 223"/>
                <a:gd name="T35" fmla="*/ 53 h 151"/>
                <a:gd name="T36" fmla="*/ 98 w 223"/>
                <a:gd name="T37" fmla="*/ 54 h 151"/>
                <a:gd name="T38" fmla="*/ 103 w 223"/>
                <a:gd name="T39" fmla="*/ 53 h 151"/>
                <a:gd name="T40" fmla="*/ 104 w 223"/>
                <a:gd name="T41" fmla="*/ 59 h 151"/>
                <a:gd name="T42" fmla="*/ 105 w 223"/>
                <a:gd name="T43" fmla="*/ 62 h 151"/>
                <a:gd name="T44" fmla="*/ 109 w 223"/>
                <a:gd name="T45" fmla="*/ 67 h 151"/>
                <a:gd name="T46" fmla="*/ 104 w 223"/>
                <a:gd name="T47" fmla="*/ 70 h 151"/>
                <a:gd name="T48" fmla="*/ 105 w 223"/>
                <a:gd name="T49" fmla="*/ 73 h 151"/>
                <a:gd name="T50" fmla="*/ 101 w 223"/>
                <a:gd name="T51" fmla="*/ 80 h 151"/>
                <a:gd name="T52" fmla="*/ 98 w 223"/>
                <a:gd name="T53" fmla="*/ 78 h 151"/>
                <a:gd name="T54" fmla="*/ 96 w 223"/>
                <a:gd name="T55" fmla="*/ 79 h 151"/>
                <a:gd name="T56" fmla="*/ 162 w 223"/>
                <a:gd name="T57" fmla="*/ 105 h 151"/>
                <a:gd name="T58" fmla="*/ 153 w 223"/>
                <a:gd name="T59" fmla="*/ 111 h 151"/>
                <a:gd name="T60" fmla="*/ 154 w 223"/>
                <a:gd name="T61" fmla="*/ 119 h 151"/>
                <a:gd name="T62" fmla="*/ 147 w 223"/>
                <a:gd name="T63" fmla="*/ 129 h 151"/>
                <a:gd name="T64" fmla="*/ 141 w 223"/>
                <a:gd name="T65" fmla="*/ 125 h 151"/>
                <a:gd name="T66" fmla="*/ 135 w 223"/>
                <a:gd name="T67" fmla="*/ 129 h 151"/>
                <a:gd name="T68" fmla="*/ 126 w 223"/>
                <a:gd name="T69" fmla="*/ 136 h 151"/>
                <a:gd name="T70" fmla="*/ 120 w 223"/>
                <a:gd name="T71" fmla="*/ 127 h 151"/>
                <a:gd name="T72" fmla="*/ 115 w 223"/>
                <a:gd name="T73" fmla="*/ 126 h 151"/>
                <a:gd name="T74" fmla="*/ 107 w 223"/>
                <a:gd name="T75" fmla="*/ 128 h 151"/>
                <a:gd name="T76" fmla="*/ 106 w 223"/>
                <a:gd name="T77" fmla="*/ 117 h 151"/>
                <a:gd name="T78" fmla="*/ 103 w 223"/>
                <a:gd name="T79" fmla="*/ 110 h 151"/>
                <a:gd name="T80" fmla="*/ 95 w 223"/>
                <a:gd name="T81" fmla="*/ 100 h 151"/>
                <a:gd name="T82" fmla="*/ 105 w 223"/>
                <a:gd name="T83" fmla="*/ 95 h 151"/>
                <a:gd name="T84" fmla="*/ 103 w 223"/>
                <a:gd name="T85" fmla="*/ 87 h 151"/>
                <a:gd name="T86" fmla="*/ 107 w 223"/>
                <a:gd name="T87" fmla="*/ 78 h 151"/>
                <a:gd name="T88" fmla="*/ 115 w 223"/>
                <a:gd name="T89" fmla="*/ 80 h 151"/>
                <a:gd name="T90" fmla="*/ 120 w 223"/>
                <a:gd name="T91" fmla="*/ 79 h 151"/>
                <a:gd name="T92" fmla="*/ 126 w 223"/>
                <a:gd name="T93" fmla="*/ 70 h 151"/>
                <a:gd name="T94" fmla="*/ 135 w 223"/>
                <a:gd name="T95" fmla="*/ 77 h 151"/>
                <a:gd name="T96" fmla="*/ 141 w 223"/>
                <a:gd name="T97" fmla="*/ 80 h 151"/>
                <a:gd name="T98" fmla="*/ 147 w 223"/>
                <a:gd name="T99" fmla="*/ 76 h 151"/>
                <a:gd name="T100" fmla="*/ 154 w 223"/>
                <a:gd name="T101" fmla="*/ 87 h 151"/>
                <a:gd name="T102" fmla="*/ 152 w 223"/>
                <a:gd name="T103" fmla="*/ 95 h 151"/>
                <a:gd name="T104" fmla="*/ 162 w 223"/>
                <a:gd name="T105" fmla="*/ 10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3" h="151">
                  <a:moveTo>
                    <a:pt x="188" y="63"/>
                  </a:moveTo>
                  <a:cubicBezTo>
                    <a:pt x="188" y="62"/>
                    <a:pt x="188" y="61"/>
                    <a:pt x="188" y="60"/>
                  </a:cubicBezTo>
                  <a:cubicBezTo>
                    <a:pt x="188" y="29"/>
                    <a:pt x="170" y="0"/>
                    <a:pt x="133" y="0"/>
                  </a:cubicBezTo>
                  <a:cubicBezTo>
                    <a:pt x="102" y="0"/>
                    <a:pt x="91" y="17"/>
                    <a:pt x="82" y="37"/>
                  </a:cubicBezTo>
                  <a:cubicBezTo>
                    <a:pt x="77" y="33"/>
                    <a:pt x="71" y="30"/>
                    <a:pt x="64" y="30"/>
                  </a:cubicBezTo>
                  <a:cubicBezTo>
                    <a:pt x="49" y="30"/>
                    <a:pt x="36" y="43"/>
                    <a:pt x="36" y="58"/>
                  </a:cubicBezTo>
                  <a:cubicBezTo>
                    <a:pt x="36" y="60"/>
                    <a:pt x="36" y="61"/>
                    <a:pt x="37" y="63"/>
                  </a:cubicBezTo>
                  <a:cubicBezTo>
                    <a:pt x="16" y="66"/>
                    <a:pt x="0" y="85"/>
                    <a:pt x="0" y="107"/>
                  </a:cubicBezTo>
                  <a:cubicBezTo>
                    <a:pt x="0" y="131"/>
                    <a:pt x="19" y="151"/>
                    <a:pt x="44" y="151"/>
                  </a:cubicBezTo>
                  <a:cubicBezTo>
                    <a:pt x="179" y="151"/>
                    <a:pt x="179" y="151"/>
                    <a:pt x="179" y="151"/>
                  </a:cubicBezTo>
                  <a:cubicBezTo>
                    <a:pt x="203" y="151"/>
                    <a:pt x="223" y="131"/>
                    <a:pt x="223" y="107"/>
                  </a:cubicBezTo>
                  <a:cubicBezTo>
                    <a:pt x="223" y="85"/>
                    <a:pt x="208" y="67"/>
                    <a:pt x="188" y="63"/>
                  </a:cubicBezTo>
                  <a:close/>
                  <a:moveTo>
                    <a:pt x="93" y="83"/>
                  </a:moveTo>
                  <a:cubicBezTo>
                    <a:pt x="90" y="83"/>
                    <a:pt x="90" y="83"/>
                    <a:pt x="90" y="83"/>
                  </a:cubicBezTo>
                  <a:cubicBezTo>
                    <a:pt x="89" y="83"/>
                    <a:pt x="87" y="82"/>
                    <a:pt x="87" y="80"/>
                  </a:cubicBezTo>
                  <a:cubicBezTo>
                    <a:pt x="87" y="79"/>
                    <a:pt x="87" y="79"/>
                    <a:pt x="87" y="79"/>
                  </a:cubicBezTo>
                  <a:cubicBezTo>
                    <a:pt x="87" y="79"/>
                    <a:pt x="87" y="78"/>
                    <a:pt x="87" y="78"/>
                  </a:cubicBezTo>
                  <a:cubicBezTo>
                    <a:pt x="87" y="78"/>
                    <a:pt x="86" y="78"/>
                    <a:pt x="86" y="78"/>
                  </a:cubicBezTo>
                  <a:cubicBezTo>
                    <a:pt x="86" y="78"/>
                    <a:pt x="86" y="78"/>
                    <a:pt x="85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4" y="79"/>
                    <a:pt x="84" y="79"/>
                    <a:pt x="84" y="79"/>
                  </a:cubicBezTo>
                  <a:cubicBezTo>
                    <a:pt x="84" y="79"/>
                    <a:pt x="83" y="80"/>
                    <a:pt x="82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78" y="77"/>
                    <a:pt x="78" y="77"/>
                    <a:pt x="78" y="77"/>
                  </a:cubicBezTo>
                  <a:cubicBezTo>
                    <a:pt x="78" y="76"/>
                    <a:pt x="78" y="76"/>
                    <a:pt x="78" y="75"/>
                  </a:cubicBezTo>
                  <a:cubicBezTo>
                    <a:pt x="78" y="74"/>
                    <a:pt x="78" y="74"/>
                    <a:pt x="78" y="73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80" y="72"/>
                    <a:pt x="80" y="72"/>
                    <a:pt x="80" y="71"/>
                  </a:cubicBezTo>
                  <a:cubicBezTo>
                    <a:pt x="79" y="71"/>
                    <a:pt x="79" y="71"/>
                    <a:pt x="79" y="70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5" y="70"/>
                    <a:pt x="74" y="68"/>
                    <a:pt x="74" y="67"/>
                  </a:cubicBezTo>
                  <a:cubicBezTo>
                    <a:pt x="74" y="64"/>
                    <a:pt x="74" y="64"/>
                    <a:pt x="74" y="64"/>
                  </a:cubicBezTo>
                  <a:cubicBezTo>
                    <a:pt x="74" y="63"/>
                    <a:pt x="75" y="62"/>
                    <a:pt x="77" y="62"/>
                  </a:cubicBezTo>
                  <a:cubicBezTo>
                    <a:pt x="79" y="62"/>
                    <a:pt x="79" y="62"/>
                    <a:pt x="79" y="62"/>
                  </a:cubicBezTo>
                  <a:cubicBezTo>
                    <a:pt x="79" y="62"/>
                    <a:pt x="79" y="61"/>
                    <a:pt x="79" y="61"/>
                  </a:cubicBezTo>
                  <a:cubicBezTo>
                    <a:pt x="79" y="61"/>
                    <a:pt x="79" y="60"/>
                    <a:pt x="80" y="60"/>
                  </a:cubicBezTo>
                  <a:cubicBezTo>
                    <a:pt x="80" y="60"/>
                    <a:pt x="80" y="59"/>
                    <a:pt x="79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7" y="57"/>
                    <a:pt x="77" y="55"/>
                    <a:pt x="78" y="54"/>
                  </a:cubicBezTo>
                  <a:cubicBezTo>
                    <a:pt x="80" y="53"/>
                    <a:pt x="80" y="53"/>
                    <a:pt x="80" y="53"/>
                  </a:cubicBezTo>
                  <a:cubicBezTo>
                    <a:pt x="81" y="52"/>
                    <a:pt x="81" y="52"/>
                    <a:pt x="82" y="52"/>
                  </a:cubicBezTo>
                  <a:cubicBezTo>
                    <a:pt x="83" y="52"/>
                    <a:pt x="84" y="52"/>
                    <a:pt x="84" y="53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5" y="54"/>
                    <a:pt x="85" y="54"/>
                    <a:pt x="85" y="54"/>
                  </a:cubicBezTo>
                  <a:cubicBezTo>
                    <a:pt x="86" y="54"/>
                    <a:pt x="86" y="54"/>
                    <a:pt x="86" y="54"/>
                  </a:cubicBezTo>
                  <a:cubicBezTo>
                    <a:pt x="86" y="53"/>
                    <a:pt x="87" y="53"/>
                    <a:pt x="87" y="53"/>
                  </a:cubicBezTo>
                  <a:cubicBezTo>
                    <a:pt x="87" y="53"/>
                    <a:pt x="87" y="53"/>
                    <a:pt x="87" y="53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50"/>
                    <a:pt x="89" y="48"/>
                    <a:pt x="90" y="48"/>
                  </a:cubicBezTo>
                  <a:cubicBezTo>
                    <a:pt x="93" y="48"/>
                    <a:pt x="93" y="48"/>
                    <a:pt x="93" y="48"/>
                  </a:cubicBezTo>
                  <a:cubicBezTo>
                    <a:pt x="94" y="48"/>
                    <a:pt x="96" y="50"/>
                    <a:pt x="96" y="51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6" y="53"/>
                    <a:pt x="96" y="53"/>
                  </a:cubicBezTo>
                  <a:cubicBezTo>
                    <a:pt x="96" y="53"/>
                    <a:pt x="97" y="53"/>
                    <a:pt x="97" y="54"/>
                  </a:cubicBezTo>
                  <a:cubicBezTo>
                    <a:pt x="97" y="54"/>
                    <a:pt x="97" y="54"/>
                    <a:pt x="98" y="54"/>
                  </a:cubicBezTo>
                  <a:cubicBezTo>
                    <a:pt x="98" y="54"/>
                    <a:pt x="98" y="54"/>
                    <a:pt x="98" y="54"/>
                  </a:cubicBezTo>
                  <a:cubicBezTo>
                    <a:pt x="99" y="53"/>
                    <a:pt x="99" y="53"/>
                    <a:pt x="99" y="53"/>
                  </a:cubicBezTo>
                  <a:cubicBezTo>
                    <a:pt x="99" y="52"/>
                    <a:pt x="100" y="52"/>
                    <a:pt x="101" y="52"/>
                  </a:cubicBezTo>
                  <a:cubicBezTo>
                    <a:pt x="102" y="52"/>
                    <a:pt x="102" y="52"/>
                    <a:pt x="103" y="53"/>
                  </a:cubicBezTo>
                  <a:cubicBezTo>
                    <a:pt x="105" y="54"/>
                    <a:pt x="105" y="54"/>
                    <a:pt x="105" y="54"/>
                  </a:cubicBezTo>
                  <a:cubicBezTo>
                    <a:pt x="106" y="55"/>
                    <a:pt x="106" y="57"/>
                    <a:pt x="105" y="58"/>
                  </a:cubicBezTo>
                  <a:cubicBezTo>
                    <a:pt x="104" y="59"/>
                    <a:pt x="104" y="59"/>
                    <a:pt x="104" y="59"/>
                  </a:cubicBezTo>
                  <a:cubicBezTo>
                    <a:pt x="103" y="59"/>
                    <a:pt x="103" y="60"/>
                    <a:pt x="103" y="60"/>
                  </a:cubicBezTo>
                  <a:cubicBezTo>
                    <a:pt x="104" y="60"/>
                    <a:pt x="104" y="61"/>
                    <a:pt x="104" y="61"/>
                  </a:cubicBezTo>
                  <a:cubicBezTo>
                    <a:pt x="104" y="61"/>
                    <a:pt x="104" y="62"/>
                    <a:pt x="105" y="62"/>
                  </a:cubicBezTo>
                  <a:cubicBezTo>
                    <a:pt x="106" y="62"/>
                    <a:pt x="106" y="62"/>
                    <a:pt x="106" y="62"/>
                  </a:cubicBezTo>
                  <a:cubicBezTo>
                    <a:pt x="108" y="62"/>
                    <a:pt x="109" y="63"/>
                    <a:pt x="109" y="64"/>
                  </a:cubicBezTo>
                  <a:cubicBezTo>
                    <a:pt x="109" y="67"/>
                    <a:pt x="109" y="67"/>
                    <a:pt x="109" y="67"/>
                  </a:cubicBezTo>
                  <a:cubicBezTo>
                    <a:pt x="109" y="68"/>
                    <a:pt x="108" y="70"/>
                    <a:pt x="106" y="70"/>
                  </a:cubicBezTo>
                  <a:cubicBezTo>
                    <a:pt x="105" y="70"/>
                    <a:pt x="105" y="70"/>
                    <a:pt x="105" y="70"/>
                  </a:cubicBezTo>
                  <a:cubicBezTo>
                    <a:pt x="104" y="70"/>
                    <a:pt x="104" y="70"/>
                    <a:pt x="104" y="70"/>
                  </a:cubicBezTo>
                  <a:cubicBezTo>
                    <a:pt x="104" y="71"/>
                    <a:pt x="104" y="71"/>
                    <a:pt x="103" y="71"/>
                  </a:cubicBezTo>
                  <a:cubicBezTo>
                    <a:pt x="103" y="72"/>
                    <a:pt x="103" y="72"/>
                    <a:pt x="104" y="72"/>
                  </a:cubicBezTo>
                  <a:cubicBezTo>
                    <a:pt x="105" y="73"/>
                    <a:pt x="105" y="73"/>
                    <a:pt x="105" y="73"/>
                  </a:cubicBezTo>
                  <a:cubicBezTo>
                    <a:pt x="106" y="74"/>
                    <a:pt x="106" y="76"/>
                    <a:pt x="105" y="77"/>
                  </a:cubicBezTo>
                  <a:cubicBezTo>
                    <a:pt x="103" y="79"/>
                    <a:pt x="103" y="79"/>
                    <a:pt x="103" y="79"/>
                  </a:cubicBezTo>
                  <a:cubicBezTo>
                    <a:pt x="102" y="79"/>
                    <a:pt x="102" y="80"/>
                    <a:pt x="101" y="80"/>
                  </a:cubicBezTo>
                  <a:cubicBezTo>
                    <a:pt x="100" y="80"/>
                    <a:pt x="99" y="79"/>
                    <a:pt x="99" y="79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8" y="78"/>
                    <a:pt x="98" y="78"/>
                    <a:pt x="98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7" y="78"/>
                    <a:pt x="96" y="78"/>
                    <a:pt x="96" y="78"/>
                  </a:cubicBezTo>
                  <a:cubicBezTo>
                    <a:pt x="96" y="78"/>
                    <a:pt x="96" y="79"/>
                    <a:pt x="96" y="79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82"/>
                    <a:pt x="94" y="83"/>
                    <a:pt x="93" y="83"/>
                  </a:cubicBezTo>
                  <a:close/>
                  <a:moveTo>
                    <a:pt x="162" y="105"/>
                  </a:moveTo>
                  <a:cubicBezTo>
                    <a:pt x="162" y="108"/>
                    <a:pt x="160" y="110"/>
                    <a:pt x="158" y="110"/>
                  </a:cubicBezTo>
                  <a:cubicBezTo>
                    <a:pt x="155" y="110"/>
                    <a:pt x="155" y="110"/>
                    <a:pt x="155" y="110"/>
                  </a:cubicBezTo>
                  <a:cubicBezTo>
                    <a:pt x="154" y="110"/>
                    <a:pt x="153" y="110"/>
                    <a:pt x="153" y="111"/>
                  </a:cubicBezTo>
                  <a:cubicBezTo>
                    <a:pt x="152" y="112"/>
                    <a:pt x="152" y="113"/>
                    <a:pt x="151" y="114"/>
                  </a:cubicBezTo>
                  <a:cubicBezTo>
                    <a:pt x="151" y="115"/>
                    <a:pt x="151" y="116"/>
                    <a:pt x="152" y="117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6" y="120"/>
                    <a:pt x="156" y="123"/>
                    <a:pt x="154" y="125"/>
                  </a:cubicBezTo>
                  <a:cubicBezTo>
                    <a:pt x="150" y="128"/>
                    <a:pt x="150" y="128"/>
                    <a:pt x="150" y="128"/>
                  </a:cubicBezTo>
                  <a:cubicBezTo>
                    <a:pt x="150" y="129"/>
                    <a:pt x="149" y="129"/>
                    <a:pt x="147" y="129"/>
                  </a:cubicBezTo>
                  <a:cubicBezTo>
                    <a:pt x="146" y="129"/>
                    <a:pt x="145" y="129"/>
                    <a:pt x="145" y="128"/>
                  </a:cubicBezTo>
                  <a:cubicBezTo>
                    <a:pt x="142" y="126"/>
                    <a:pt x="142" y="126"/>
                    <a:pt x="142" y="126"/>
                  </a:cubicBezTo>
                  <a:cubicBezTo>
                    <a:pt x="142" y="126"/>
                    <a:pt x="141" y="125"/>
                    <a:pt x="141" y="125"/>
                  </a:cubicBezTo>
                  <a:cubicBezTo>
                    <a:pt x="140" y="125"/>
                    <a:pt x="140" y="125"/>
                    <a:pt x="140" y="126"/>
                  </a:cubicBezTo>
                  <a:cubicBezTo>
                    <a:pt x="139" y="126"/>
                    <a:pt x="138" y="126"/>
                    <a:pt x="137" y="127"/>
                  </a:cubicBezTo>
                  <a:cubicBezTo>
                    <a:pt x="136" y="127"/>
                    <a:pt x="135" y="128"/>
                    <a:pt x="135" y="129"/>
                  </a:cubicBezTo>
                  <a:cubicBezTo>
                    <a:pt x="135" y="132"/>
                    <a:pt x="135" y="132"/>
                    <a:pt x="135" y="132"/>
                  </a:cubicBezTo>
                  <a:cubicBezTo>
                    <a:pt x="135" y="134"/>
                    <a:pt x="134" y="136"/>
                    <a:pt x="131" y="136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4" y="136"/>
                    <a:pt x="122" y="134"/>
                    <a:pt x="122" y="132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2" y="128"/>
                    <a:pt x="121" y="127"/>
                    <a:pt x="120" y="127"/>
                  </a:cubicBezTo>
                  <a:cubicBezTo>
                    <a:pt x="119" y="126"/>
                    <a:pt x="119" y="126"/>
                    <a:pt x="118" y="126"/>
                  </a:cubicBezTo>
                  <a:cubicBezTo>
                    <a:pt x="117" y="125"/>
                    <a:pt x="117" y="125"/>
                    <a:pt x="117" y="125"/>
                  </a:cubicBezTo>
                  <a:cubicBezTo>
                    <a:pt x="116" y="125"/>
                    <a:pt x="115" y="126"/>
                    <a:pt x="115" y="126"/>
                  </a:cubicBezTo>
                  <a:cubicBezTo>
                    <a:pt x="113" y="128"/>
                    <a:pt x="113" y="128"/>
                    <a:pt x="113" y="128"/>
                  </a:cubicBezTo>
                  <a:cubicBezTo>
                    <a:pt x="112" y="129"/>
                    <a:pt x="111" y="129"/>
                    <a:pt x="110" y="129"/>
                  </a:cubicBezTo>
                  <a:cubicBezTo>
                    <a:pt x="109" y="129"/>
                    <a:pt x="108" y="129"/>
                    <a:pt x="107" y="128"/>
                  </a:cubicBezTo>
                  <a:cubicBezTo>
                    <a:pt x="103" y="125"/>
                    <a:pt x="103" y="125"/>
                    <a:pt x="103" y="125"/>
                  </a:cubicBezTo>
                  <a:cubicBezTo>
                    <a:pt x="102" y="123"/>
                    <a:pt x="102" y="120"/>
                    <a:pt x="103" y="119"/>
                  </a:cubicBezTo>
                  <a:cubicBezTo>
                    <a:pt x="106" y="117"/>
                    <a:pt x="106" y="117"/>
                    <a:pt x="106" y="117"/>
                  </a:cubicBezTo>
                  <a:cubicBezTo>
                    <a:pt x="106" y="116"/>
                    <a:pt x="106" y="115"/>
                    <a:pt x="106" y="114"/>
                  </a:cubicBezTo>
                  <a:cubicBezTo>
                    <a:pt x="106" y="113"/>
                    <a:pt x="105" y="112"/>
                    <a:pt x="105" y="111"/>
                  </a:cubicBezTo>
                  <a:cubicBezTo>
                    <a:pt x="105" y="110"/>
                    <a:pt x="104" y="110"/>
                    <a:pt x="103" y="110"/>
                  </a:cubicBezTo>
                  <a:cubicBezTo>
                    <a:pt x="100" y="110"/>
                    <a:pt x="100" y="110"/>
                    <a:pt x="100" y="110"/>
                  </a:cubicBezTo>
                  <a:cubicBezTo>
                    <a:pt x="97" y="110"/>
                    <a:pt x="95" y="108"/>
                    <a:pt x="95" y="105"/>
                  </a:cubicBezTo>
                  <a:cubicBezTo>
                    <a:pt x="95" y="100"/>
                    <a:pt x="95" y="100"/>
                    <a:pt x="95" y="100"/>
                  </a:cubicBezTo>
                  <a:cubicBezTo>
                    <a:pt x="95" y="98"/>
                    <a:pt x="97" y="96"/>
                    <a:pt x="100" y="96"/>
                  </a:cubicBezTo>
                  <a:cubicBezTo>
                    <a:pt x="103" y="96"/>
                    <a:pt x="103" y="96"/>
                    <a:pt x="103" y="96"/>
                  </a:cubicBezTo>
                  <a:cubicBezTo>
                    <a:pt x="104" y="96"/>
                    <a:pt x="105" y="95"/>
                    <a:pt x="105" y="95"/>
                  </a:cubicBezTo>
                  <a:cubicBezTo>
                    <a:pt x="105" y="94"/>
                    <a:pt x="106" y="93"/>
                    <a:pt x="106" y="92"/>
                  </a:cubicBezTo>
                  <a:cubicBezTo>
                    <a:pt x="106" y="91"/>
                    <a:pt x="106" y="90"/>
                    <a:pt x="106" y="89"/>
                  </a:cubicBezTo>
                  <a:cubicBezTo>
                    <a:pt x="103" y="87"/>
                    <a:pt x="103" y="87"/>
                    <a:pt x="103" y="87"/>
                  </a:cubicBezTo>
                  <a:cubicBezTo>
                    <a:pt x="103" y="86"/>
                    <a:pt x="102" y="85"/>
                    <a:pt x="102" y="84"/>
                  </a:cubicBezTo>
                  <a:cubicBezTo>
                    <a:pt x="102" y="83"/>
                    <a:pt x="103" y="82"/>
                    <a:pt x="103" y="81"/>
                  </a:cubicBezTo>
                  <a:cubicBezTo>
                    <a:pt x="107" y="78"/>
                    <a:pt x="107" y="78"/>
                    <a:pt x="107" y="78"/>
                  </a:cubicBezTo>
                  <a:cubicBezTo>
                    <a:pt x="108" y="77"/>
                    <a:pt x="109" y="76"/>
                    <a:pt x="110" y="76"/>
                  </a:cubicBezTo>
                  <a:cubicBezTo>
                    <a:pt x="111" y="76"/>
                    <a:pt x="112" y="77"/>
                    <a:pt x="113" y="78"/>
                  </a:cubicBezTo>
                  <a:cubicBezTo>
                    <a:pt x="115" y="80"/>
                    <a:pt x="115" y="80"/>
                    <a:pt x="115" y="80"/>
                  </a:cubicBezTo>
                  <a:cubicBezTo>
                    <a:pt x="115" y="80"/>
                    <a:pt x="116" y="80"/>
                    <a:pt x="117" y="80"/>
                  </a:cubicBezTo>
                  <a:cubicBezTo>
                    <a:pt x="117" y="80"/>
                    <a:pt x="117" y="80"/>
                    <a:pt x="118" y="80"/>
                  </a:cubicBezTo>
                  <a:cubicBezTo>
                    <a:pt x="119" y="80"/>
                    <a:pt x="119" y="79"/>
                    <a:pt x="120" y="79"/>
                  </a:cubicBezTo>
                  <a:cubicBezTo>
                    <a:pt x="121" y="79"/>
                    <a:pt x="122" y="78"/>
                    <a:pt x="122" y="77"/>
                  </a:cubicBezTo>
                  <a:cubicBezTo>
                    <a:pt x="122" y="74"/>
                    <a:pt x="122" y="74"/>
                    <a:pt x="122" y="74"/>
                  </a:cubicBezTo>
                  <a:cubicBezTo>
                    <a:pt x="122" y="71"/>
                    <a:pt x="124" y="70"/>
                    <a:pt x="126" y="70"/>
                  </a:cubicBezTo>
                  <a:cubicBezTo>
                    <a:pt x="131" y="70"/>
                    <a:pt x="131" y="70"/>
                    <a:pt x="131" y="70"/>
                  </a:cubicBezTo>
                  <a:cubicBezTo>
                    <a:pt x="134" y="70"/>
                    <a:pt x="135" y="71"/>
                    <a:pt x="135" y="74"/>
                  </a:cubicBezTo>
                  <a:cubicBezTo>
                    <a:pt x="135" y="77"/>
                    <a:pt x="135" y="77"/>
                    <a:pt x="135" y="77"/>
                  </a:cubicBezTo>
                  <a:cubicBezTo>
                    <a:pt x="135" y="78"/>
                    <a:pt x="136" y="79"/>
                    <a:pt x="137" y="79"/>
                  </a:cubicBezTo>
                  <a:cubicBezTo>
                    <a:pt x="138" y="79"/>
                    <a:pt x="139" y="80"/>
                    <a:pt x="140" y="80"/>
                  </a:cubicBezTo>
                  <a:cubicBezTo>
                    <a:pt x="140" y="80"/>
                    <a:pt x="140" y="80"/>
                    <a:pt x="141" y="80"/>
                  </a:cubicBezTo>
                  <a:cubicBezTo>
                    <a:pt x="141" y="80"/>
                    <a:pt x="142" y="80"/>
                    <a:pt x="142" y="80"/>
                  </a:cubicBezTo>
                  <a:cubicBezTo>
                    <a:pt x="145" y="78"/>
                    <a:pt x="145" y="78"/>
                    <a:pt x="145" y="78"/>
                  </a:cubicBezTo>
                  <a:cubicBezTo>
                    <a:pt x="145" y="77"/>
                    <a:pt x="146" y="76"/>
                    <a:pt x="147" y="76"/>
                  </a:cubicBezTo>
                  <a:cubicBezTo>
                    <a:pt x="149" y="76"/>
                    <a:pt x="150" y="77"/>
                    <a:pt x="150" y="78"/>
                  </a:cubicBezTo>
                  <a:cubicBezTo>
                    <a:pt x="154" y="81"/>
                    <a:pt x="154" y="81"/>
                    <a:pt x="154" y="81"/>
                  </a:cubicBezTo>
                  <a:cubicBezTo>
                    <a:pt x="156" y="83"/>
                    <a:pt x="156" y="85"/>
                    <a:pt x="154" y="87"/>
                  </a:cubicBezTo>
                  <a:cubicBezTo>
                    <a:pt x="152" y="89"/>
                    <a:pt x="152" y="89"/>
                    <a:pt x="152" y="89"/>
                  </a:cubicBezTo>
                  <a:cubicBezTo>
                    <a:pt x="151" y="90"/>
                    <a:pt x="151" y="91"/>
                    <a:pt x="151" y="92"/>
                  </a:cubicBezTo>
                  <a:cubicBezTo>
                    <a:pt x="152" y="93"/>
                    <a:pt x="152" y="94"/>
                    <a:pt x="152" y="95"/>
                  </a:cubicBezTo>
                  <a:cubicBezTo>
                    <a:pt x="153" y="95"/>
                    <a:pt x="154" y="96"/>
                    <a:pt x="155" y="96"/>
                  </a:cubicBezTo>
                  <a:cubicBezTo>
                    <a:pt x="158" y="96"/>
                    <a:pt x="158" y="96"/>
                    <a:pt x="158" y="96"/>
                  </a:cubicBezTo>
                  <a:cubicBezTo>
                    <a:pt x="160" y="96"/>
                    <a:pt x="162" y="98"/>
                    <a:pt x="162" y="100"/>
                  </a:cubicBezTo>
                  <a:lnTo>
                    <a:pt x="162" y="10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iṥ1idê">
              <a:extLst>
                <a:ext uri="{FF2B5EF4-FFF2-40B4-BE49-F238E27FC236}">
                  <a16:creationId xmlns="" xmlns:a16="http://schemas.microsoft.com/office/drawing/2014/main" id="{5D547E80-D913-442A-A6B4-4B6E9D18B3B6}"/>
                </a:ext>
              </a:extLst>
            </p:cNvPr>
            <p:cNvSpPr/>
            <p:nvPr/>
          </p:nvSpPr>
          <p:spPr bwMode="auto">
            <a:xfrm>
              <a:off x="924969" y="4612958"/>
              <a:ext cx="66035" cy="68193"/>
            </a:xfrm>
            <a:prstGeom prst="ellipse">
              <a:avLst/>
            </a:pr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îsḻïḑé">
              <a:extLst>
                <a:ext uri="{FF2B5EF4-FFF2-40B4-BE49-F238E27FC236}">
                  <a16:creationId xmlns="" xmlns:a16="http://schemas.microsoft.com/office/drawing/2014/main" id="{1B601749-D503-434A-AF7C-7E482186D59C}"/>
                </a:ext>
              </a:extLst>
            </p:cNvPr>
            <p:cNvSpPr/>
            <p:nvPr/>
          </p:nvSpPr>
          <p:spPr bwMode="auto">
            <a:xfrm>
              <a:off x="1112914" y="4803384"/>
              <a:ext cx="144769" cy="147966"/>
            </a:xfrm>
            <a:prstGeom prst="ellipse">
              <a:avLst/>
            </a:pr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ïslïḋé">
              <a:extLst>
                <a:ext uri="{FF2B5EF4-FFF2-40B4-BE49-F238E27FC236}">
                  <a16:creationId xmlns="" xmlns:a16="http://schemas.microsoft.com/office/drawing/2014/main" id="{52F2733C-F2A1-416C-9CC6-33A7B7406947}"/>
                </a:ext>
              </a:extLst>
            </p:cNvPr>
            <p:cNvSpPr/>
            <p:nvPr/>
          </p:nvSpPr>
          <p:spPr bwMode="auto">
            <a:xfrm>
              <a:off x="979575" y="4674718"/>
              <a:ext cx="406368" cy="406585"/>
            </a:xfrm>
            <a:custGeom>
              <a:avLst/>
              <a:gdLst>
                <a:gd name="T0" fmla="*/ 60 w 67"/>
                <a:gd name="T1" fmla="*/ 26 h 66"/>
                <a:gd name="T2" fmla="*/ 56 w 67"/>
                <a:gd name="T3" fmla="*/ 22 h 66"/>
                <a:gd name="T4" fmla="*/ 59 w 67"/>
                <a:gd name="T5" fmla="*/ 17 h 66"/>
                <a:gd name="T6" fmla="*/ 55 w 67"/>
                <a:gd name="T7" fmla="*/ 8 h 66"/>
                <a:gd name="T8" fmla="*/ 50 w 67"/>
                <a:gd name="T9" fmla="*/ 8 h 66"/>
                <a:gd name="T10" fmla="*/ 46 w 67"/>
                <a:gd name="T11" fmla="*/ 10 h 66"/>
                <a:gd name="T12" fmla="*/ 42 w 67"/>
                <a:gd name="T13" fmla="*/ 9 h 66"/>
                <a:gd name="T14" fmla="*/ 40 w 67"/>
                <a:gd name="T15" fmla="*/ 4 h 66"/>
                <a:gd name="T16" fmla="*/ 31 w 67"/>
                <a:gd name="T17" fmla="*/ 0 h 66"/>
                <a:gd name="T18" fmla="*/ 27 w 67"/>
                <a:gd name="T19" fmla="*/ 7 h 66"/>
                <a:gd name="T20" fmla="*/ 23 w 67"/>
                <a:gd name="T21" fmla="*/ 10 h 66"/>
                <a:gd name="T22" fmla="*/ 20 w 67"/>
                <a:gd name="T23" fmla="*/ 10 h 66"/>
                <a:gd name="T24" fmla="*/ 15 w 67"/>
                <a:gd name="T25" fmla="*/ 6 h 66"/>
                <a:gd name="T26" fmla="*/ 8 w 67"/>
                <a:gd name="T27" fmla="*/ 11 h 66"/>
                <a:gd name="T28" fmla="*/ 8 w 67"/>
                <a:gd name="T29" fmla="*/ 17 h 66"/>
                <a:gd name="T30" fmla="*/ 11 w 67"/>
                <a:gd name="T31" fmla="*/ 22 h 66"/>
                <a:gd name="T32" fmla="*/ 8 w 67"/>
                <a:gd name="T33" fmla="*/ 26 h 66"/>
                <a:gd name="T34" fmla="*/ 0 w 67"/>
                <a:gd name="T35" fmla="*/ 30 h 66"/>
                <a:gd name="T36" fmla="*/ 5 w 67"/>
                <a:gd name="T37" fmla="*/ 40 h 66"/>
                <a:gd name="T38" fmla="*/ 10 w 67"/>
                <a:gd name="T39" fmla="*/ 41 h 66"/>
                <a:gd name="T40" fmla="*/ 11 w 67"/>
                <a:gd name="T41" fmla="*/ 47 h 66"/>
                <a:gd name="T42" fmla="*/ 8 w 67"/>
                <a:gd name="T43" fmla="*/ 55 h 66"/>
                <a:gd name="T44" fmla="*/ 15 w 67"/>
                <a:gd name="T45" fmla="*/ 59 h 66"/>
                <a:gd name="T46" fmla="*/ 20 w 67"/>
                <a:gd name="T47" fmla="*/ 56 h 66"/>
                <a:gd name="T48" fmla="*/ 23 w 67"/>
                <a:gd name="T49" fmla="*/ 56 h 66"/>
                <a:gd name="T50" fmla="*/ 27 w 67"/>
                <a:gd name="T51" fmla="*/ 59 h 66"/>
                <a:gd name="T52" fmla="*/ 31 w 67"/>
                <a:gd name="T53" fmla="*/ 66 h 66"/>
                <a:gd name="T54" fmla="*/ 40 w 67"/>
                <a:gd name="T55" fmla="*/ 62 h 66"/>
                <a:gd name="T56" fmla="*/ 42 w 67"/>
                <a:gd name="T57" fmla="*/ 57 h 66"/>
                <a:gd name="T58" fmla="*/ 46 w 67"/>
                <a:gd name="T59" fmla="*/ 55 h 66"/>
                <a:gd name="T60" fmla="*/ 50 w 67"/>
                <a:gd name="T61" fmla="*/ 58 h 66"/>
                <a:gd name="T62" fmla="*/ 55 w 67"/>
                <a:gd name="T63" fmla="*/ 58 h 66"/>
                <a:gd name="T64" fmla="*/ 59 w 67"/>
                <a:gd name="T65" fmla="*/ 49 h 66"/>
                <a:gd name="T66" fmla="*/ 56 w 67"/>
                <a:gd name="T67" fmla="*/ 44 h 66"/>
                <a:gd name="T68" fmla="*/ 60 w 67"/>
                <a:gd name="T69" fmla="*/ 40 h 66"/>
                <a:gd name="T70" fmla="*/ 67 w 67"/>
                <a:gd name="T71" fmla="*/ 35 h 66"/>
                <a:gd name="T72" fmla="*/ 63 w 67"/>
                <a:gd name="T73" fmla="*/ 26 h 66"/>
                <a:gd name="T74" fmla="*/ 22 w 67"/>
                <a:gd name="T75" fmla="*/ 33 h 66"/>
                <a:gd name="T76" fmla="*/ 46 w 67"/>
                <a:gd name="T77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66">
                  <a:moveTo>
                    <a:pt x="63" y="26"/>
                  </a:moveTo>
                  <a:cubicBezTo>
                    <a:pt x="60" y="26"/>
                    <a:pt x="60" y="26"/>
                    <a:pt x="60" y="26"/>
                  </a:cubicBezTo>
                  <a:cubicBezTo>
                    <a:pt x="59" y="26"/>
                    <a:pt x="58" y="25"/>
                    <a:pt x="57" y="25"/>
                  </a:cubicBezTo>
                  <a:cubicBezTo>
                    <a:pt x="57" y="24"/>
                    <a:pt x="57" y="23"/>
                    <a:pt x="56" y="22"/>
                  </a:cubicBezTo>
                  <a:cubicBezTo>
                    <a:pt x="56" y="21"/>
                    <a:pt x="56" y="20"/>
                    <a:pt x="57" y="19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1" y="15"/>
                    <a:pt x="61" y="13"/>
                    <a:pt x="59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2" y="6"/>
                  </a:cubicBezTo>
                  <a:cubicBezTo>
                    <a:pt x="51" y="6"/>
                    <a:pt x="50" y="7"/>
                    <a:pt x="50" y="8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0"/>
                    <a:pt x="46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3" y="9"/>
                    <a:pt x="42" y="9"/>
                  </a:cubicBezTo>
                  <a:cubicBezTo>
                    <a:pt x="41" y="9"/>
                    <a:pt x="40" y="8"/>
                    <a:pt x="40" y="7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1"/>
                    <a:pt x="39" y="0"/>
                    <a:pt x="3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27" y="1"/>
                    <a:pt x="27" y="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8"/>
                    <a:pt x="26" y="9"/>
                    <a:pt x="25" y="9"/>
                  </a:cubicBezTo>
                  <a:cubicBezTo>
                    <a:pt x="24" y="9"/>
                    <a:pt x="24" y="10"/>
                    <a:pt x="23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6"/>
                    <a:pt x="15" y="6"/>
                  </a:cubicBezTo>
                  <a:cubicBezTo>
                    <a:pt x="14" y="6"/>
                    <a:pt x="13" y="7"/>
                    <a:pt x="12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8" y="16"/>
                    <a:pt x="8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1"/>
                    <a:pt x="11" y="22"/>
                  </a:cubicBezTo>
                  <a:cubicBezTo>
                    <a:pt x="11" y="23"/>
                    <a:pt x="10" y="24"/>
                    <a:pt x="10" y="25"/>
                  </a:cubicBezTo>
                  <a:cubicBezTo>
                    <a:pt x="10" y="25"/>
                    <a:pt x="9" y="26"/>
                    <a:pt x="8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26"/>
                    <a:pt x="0" y="28"/>
                    <a:pt x="0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2" y="40"/>
                    <a:pt x="5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10" y="40"/>
                    <a:pt x="10" y="41"/>
                  </a:cubicBezTo>
                  <a:cubicBezTo>
                    <a:pt x="10" y="42"/>
                    <a:pt x="11" y="43"/>
                    <a:pt x="11" y="44"/>
                  </a:cubicBezTo>
                  <a:cubicBezTo>
                    <a:pt x="11" y="45"/>
                    <a:pt x="11" y="46"/>
                    <a:pt x="11" y="47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50"/>
                    <a:pt x="7" y="53"/>
                    <a:pt x="8" y="55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9"/>
                    <a:pt x="14" y="59"/>
                    <a:pt x="15" y="59"/>
                  </a:cubicBezTo>
                  <a:cubicBezTo>
                    <a:pt x="16" y="59"/>
                    <a:pt x="17" y="59"/>
                    <a:pt x="18" y="58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5"/>
                    <a:pt x="22" y="55"/>
                  </a:cubicBezTo>
                  <a:cubicBezTo>
                    <a:pt x="22" y="55"/>
                    <a:pt x="22" y="55"/>
                    <a:pt x="23" y="56"/>
                  </a:cubicBezTo>
                  <a:cubicBezTo>
                    <a:pt x="24" y="56"/>
                    <a:pt x="24" y="56"/>
                    <a:pt x="25" y="57"/>
                  </a:cubicBezTo>
                  <a:cubicBezTo>
                    <a:pt x="26" y="57"/>
                    <a:pt x="27" y="58"/>
                    <a:pt x="27" y="59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7" y="64"/>
                    <a:pt x="29" y="66"/>
                    <a:pt x="31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9" y="66"/>
                    <a:pt x="40" y="64"/>
                    <a:pt x="40" y="62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8"/>
                    <a:pt x="41" y="57"/>
                    <a:pt x="42" y="57"/>
                  </a:cubicBezTo>
                  <a:cubicBezTo>
                    <a:pt x="43" y="56"/>
                    <a:pt x="44" y="56"/>
                    <a:pt x="45" y="56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5"/>
                    <a:pt x="47" y="56"/>
                    <a:pt x="47" y="56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9"/>
                    <a:pt x="51" y="59"/>
                    <a:pt x="52" y="59"/>
                  </a:cubicBezTo>
                  <a:cubicBezTo>
                    <a:pt x="54" y="59"/>
                    <a:pt x="55" y="59"/>
                    <a:pt x="55" y="58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3"/>
                    <a:pt x="61" y="50"/>
                    <a:pt x="59" y="49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6" y="46"/>
                    <a:pt x="56" y="45"/>
                    <a:pt x="56" y="44"/>
                  </a:cubicBezTo>
                  <a:cubicBezTo>
                    <a:pt x="57" y="43"/>
                    <a:pt x="57" y="42"/>
                    <a:pt x="58" y="41"/>
                  </a:cubicBezTo>
                  <a:cubicBezTo>
                    <a:pt x="58" y="40"/>
                    <a:pt x="59" y="40"/>
                    <a:pt x="60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5" y="40"/>
                    <a:pt x="67" y="38"/>
                    <a:pt x="67" y="35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7" y="28"/>
                    <a:pt x="65" y="26"/>
                    <a:pt x="63" y="26"/>
                  </a:cubicBezTo>
                  <a:close/>
                  <a:moveTo>
                    <a:pt x="34" y="45"/>
                  </a:moveTo>
                  <a:cubicBezTo>
                    <a:pt x="27" y="45"/>
                    <a:pt x="22" y="39"/>
                    <a:pt x="22" y="33"/>
                  </a:cubicBezTo>
                  <a:cubicBezTo>
                    <a:pt x="22" y="26"/>
                    <a:pt x="27" y="21"/>
                    <a:pt x="34" y="21"/>
                  </a:cubicBezTo>
                  <a:cubicBezTo>
                    <a:pt x="40" y="21"/>
                    <a:pt x="46" y="26"/>
                    <a:pt x="46" y="33"/>
                  </a:cubicBezTo>
                  <a:cubicBezTo>
                    <a:pt x="46" y="39"/>
                    <a:pt x="40" y="45"/>
                    <a:pt x="34" y="45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îṡlîḓê">
              <a:extLst>
                <a:ext uri="{FF2B5EF4-FFF2-40B4-BE49-F238E27FC236}">
                  <a16:creationId xmlns="" xmlns:a16="http://schemas.microsoft.com/office/drawing/2014/main" id="{AA077C98-D49F-4A3F-9D09-B02451085D77}"/>
                </a:ext>
              </a:extLst>
            </p:cNvPr>
            <p:cNvSpPr/>
            <p:nvPr/>
          </p:nvSpPr>
          <p:spPr bwMode="auto">
            <a:xfrm>
              <a:off x="851315" y="4539619"/>
              <a:ext cx="212073" cy="214872"/>
            </a:xfrm>
            <a:custGeom>
              <a:avLst/>
              <a:gdLst>
                <a:gd name="T0" fmla="*/ 22 w 35"/>
                <a:gd name="T1" fmla="*/ 30 h 35"/>
                <a:gd name="T2" fmla="*/ 24 w 35"/>
                <a:gd name="T3" fmla="*/ 30 h 35"/>
                <a:gd name="T4" fmla="*/ 25 w 35"/>
                <a:gd name="T5" fmla="*/ 31 h 35"/>
                <a:gd name="T6" fmla="*/ 29 w 35"/>
                <a:gd name="T7" fmla="*/ 31 h 35"/>
                <a:gd name="T8" fmla="*/ 31 w 35"/>
                <a:gd name="T9" fmla="*/ 25 h 35"/>
                <a:gd name="T10" fmla="*/ 29 w 35"/>
                <a:gd name="T11" fmla="*/ 23 h 35"/>
                <a:gd name="T12" fmla="*/ 31 w 35"/>
                <a:gd name="T13" fmla="*/ 22 h 35"/>
                <a:gd name="T14" fmla="*/ 35 w 35"/>
                <a:gd name="T15" fmla="*/ 19 h 35"/>
                <a:gd name="T16" fmla="*/ 32 w 35"/>
                <a:gd name="T17" fmla="*/ 14 h 35"/>
                <a:gd name="T18" fmla="*/ 30 w 35"/>
                <a:gd name="T19" fmla="*/ 13 h 35"/>
                <a:gd name="T20" fmla="*/ 30 w 35"/>
                <a:gd name="T21" fmla="*/ 11 h 35"/>
                <a:gd name="T22" fmla="*/ 31 w 35"/>
                <a:gd name="T23" fmla="*/ 6 h 35"/>
                <a:gd name="T24" fmla="*/ 27 w 35"/>
                <a:gd name="T25" fmla="*/ 4 h 35"/>
                <a:gd name="T26" fmla="*/ 24 w 35"/>
                <a:gd name="T27" fmla="*/ 6 h 35"/>
                <a:gd name="T28" fmla="*/ 23 w 35"/>
                <a:gd name="T29" fmla="*/ 6 h 35"/>
                <a:gd name="T30" fmla="*/ 22 w 35"/>
                <a:gd name="T31" fmla="*/ 5 h 35"/>
                <a:gd name="T32" fmla="*/ 19 w 35"/>
                <a:gd name="T33" fmla="*/ 0 h 35"/>
                <a:gd name="T34" fmla="*/ 13 w 35"/>
                <a:gd name="T35" fmla="*/ 3 h 35"/>
                <a:gd name="T36" fmla="*/ 13 w 35"/>
                <a:gd name="T37" fmla="*/ 5 h 35"/>
                <a:gd name="T38" fmla="*/ 11 w 35"/>
                <a:gd name="T39" fmla="*/ 6 h 35"/>
                <a:gd name="T40" fmla="*/ 10 w 35"/>
                <a:gd name="T41" fmla="*/ 5 h 35"/>
                <a:gd name="T42" fmla="*/ 6 w 35"/>
                <a:gd name="T43" fmla="*/ 5 h 35"/>
                <a:gd name="T44" fmla="*/ 4 w 35"/>
                <a:gd name="T45" fmla="*/ 10 h 35"/>
                <a:gd name="T46" fmla="*/ 6 w 35"/>
                <a:gd name="T47" fmla="*/ 12 h 35"/>
                <a:gd name="T48" fmla="*/ 5 w 35"/>
                <a:gd name="T49" fmla="*/ 14 h 35"/>
                <a:gd name="T50" fmla="*/ 0 w 35"/>
                <a:gd name="T51" fmla="*/ 16 h 35"/>
                <a:gd name="T52" fmla="*/ 3 w 35"/>
                <a:gd name="T53" fmla="*/ 22 h 35"/>
                <a:gd name="T54" fmla="*/ 5 w 35"/>
                <a:gd name="T55" fmla="*/ 22 h 35"/>
                <a:gd name="T56" fmla="*/ 5 w 35"/>
                <a:gd name="T57" fmla="*/ 24 h 35"/>
                <a:gd name="T58" fmla="*/ 4 w 35"/>
                <a:gd name="T59" fmla="*/ 27 h 35"/>
                <a:gd name="T60" fmla="*/ 6 w 35"/>
                <a:gd name="T61" fmla="*/ 31 h 35"/>
                <a:gd name="T62" fmla="*/ 10 w 35"/>
                <a:gd name="T63" fmla="*/ 31 h 35"/>
                <a:gd name="T64" fmla="*/ 11 w 35"/>
                <a:gd name="T65" fmla="*/ 30 h 35"/>
                <a:gd name="T66" fmla="*/ 13 w 35"/>
                <a:gd name="T67" fmla="*/ 30 h 35"/>
                <a:gd name="T68" fmla="*/ 13 w 35"/>
                <a:gd name="T69" fmla="*/ 32 h 35"/>
                <a:gd name="T70" fmla="*/ 19 w 35"/>
                <a:gd name="T71" fmla="*/ 35 h 35"/>
                <a:gd name="T72" fmla="*/ 22 w 35"/>
                <a:gd name="T73" fmla="*/ 31 h 35"/>
                <a:gd name="T74" fmla="*/ 12 w 35"/>
                <a:gd name="T75" fmla="*/ 18 h 35"/>
                <a:gd name="T76" fmla="*/ 23 w 35"/>
                <a:gd name="T77" fmla="*/ 18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35">
                  <a:moveTo>
                    <a:pt x="22" y="31"/>
                  </a:moveTo>
                  <a:cubicBezTo>
                    <a:pt x="22" y="31"/>
                    <a:pt x="22" y="30"/>
                    <a:pt x="22" y="30"/>
                  </a:cubicBezTo>
                  <a:cubicBezTo>
                    <a:pt x="22" y="30"/>
                    <a:pt x="23" y="30"/>
                    <a:pt x="23" y="30"/>
                  </a:cubicBezTo>
                  <a:cubicBezTo>
                    <a:pt x="23" y="30"/>
                    <a:pt x="23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5" y="31"/>
                    <a:pt x="26" y="32"/>
                    <a:pt x="27" y="32"/>
                  </a:cubicBezTo>
                  <a:cubicBezTo>
                    <a:pt x="28" y="32"/>
                    <a:pt x="28" y="31"/>
                    <a:pt x="29" y="31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30" y="23"/>
                    <a:pt x="30" y="23"/>
                    <a:pt x="30" y="22"/>
                  </a:cubicBezTo>
                  <a:cubicBezTo>
                    <a:pt x="30" y="22"/>
                    <a:pt x="30" y="22"/>
                    <a:pt x="31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4" y="22"/>
                    <a:pt x="35" y="20"/>
                    <a:pt x="35" y="19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3"/>
                    <a:pt x="30" y="13"/>
                  </a:cubicBezTo>
                  <a:cubicBezTo>
                    <a:pt x="30" y="13"/>
                    <a:pt x="30" y="12"/>
                    <a:pt x="29" y="12"/>
                  </a:cubicBezTo>
                  <a:cubicBezTo>
                    <a:pt x="29" y="12"/>
                    <a:pt x="29" y="11"/>
                    <a:pt x="30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9"/>
                    <a:pt x="32" y="7"/>
                    <a:pt x="31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6" y="4"/>
                    <a:pt x="25" y="4"/>
                    <a:pt x="25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5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3" y="2"/>
                    <a:pt x="13" y="3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5"/>
                    <a:pt x="12" y="5"/>
                    <a:pt x="12" y="6"/>
                  </a:cubicBezTo>
                  <a:cubicBezTo>
                    <a:pt x="12" y="6"/>
                    <a:pt x="12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9"/>
                    <a:pt x="4" y="10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0"/>
                    <a:pt x="1" y="22"/>
                    <a:pt x="3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6" y="24"/>
                    <a:pt x="6" y="24"/>
                    <a:pt x="5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8"/>
                    <a:pt x="4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2"/>
                    <a:pt x="8" y="32"/>
                  </a:cubicBezTo>
                  <a:cubicBezTo>
                    <a:pt x="9" y="32"/>
                    <a:pt x="10" y="31"/>
                    <a:pt x="10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4"/>
                    <a:pt x="15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2" y="34"/>
                    <a:pt x="22" y="32"/>
                  </a:cubicBezTo>
                  <a:lnTo>
                    <a:pt x="22" y="31"/>
                  </a:lnTo>
                  <a:close/>
                  <a:moveTo>
                    <a:pt x="18" y="23"/>
                  </a:moveTo>
                  <a:cubicBezTo>
                    <a:pt x="15" y="23"/>
                    <a:pt x="12" y="21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20" y="12"/>
                    <a:pt x="23" y="15"/>
                    <a:pt x="23" y="18"/>
                  </a:cubicBezTo>
                  <a:cubicBezTo>
                    <a:pt x="23" y="21"/>
                    <a:pt x="20" y="23"/>
                    <a:pt x="18" y="23"/>
                  </a:cubicBezTo>
                  <a:close/>
                </a:path>
              </a:pathLst>
            </a:custGeom>
            <a:solidFill>
              <a:srgbClr val="4C9B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iŝliďe">
              <a:extLst>
                <a:ext uri="{FF2B5EF4-FFF2-40B4-BE49-F238E27FC236}">
                  <a16:creationId xmlns="" xmlns:a16="http://schemas.microsoft.com/office/drawing/2014/main" id="{E3B3BF5A-ADD9-451B-A2EE-F9F3F098773E}"/>
                </a:ext>
              </a:extLst>
            </p:cNvPr>
            <p:cNvSpPr/>
            <p:nvPr/>
          </p:nvSpPr>
          <p:spPr bwMode="auto">
            <a:xfrm>
              <a:off x="263352" y="4102154"/>
              <a:ext cx="1352443" cy="928970"/>
            </a:xfrm>
            <a:custGeom>
              <a:avLst/>
              <a:gdLst>
                <a:gd name="T0" fmla="*/ 223 w 223"/>
                <a:gd name="T1" fmla="*/ 107 h 151"/>
                <a:gd name="T2" fmla="*/ 179 w 223"/>
                <a:gd name="T3" fmla="*/ 151 h 151"/>
                <a:gd name="T4" fmla="*/ 44 w 223"/>
                <a:gd name="T5" fmla="*/ 151 h 151"/>
                <a:gd name="T6" fmla="*/ 0 w 223"/>
                <a:gd name="T7" fmla="*/ 107 h 151"/>
                <a:gd name="T8" fmla="*/ 37 w 223"/>
                <a:gd name="T9" fmla="*/ 63 h 151"/>
                <a:gd name="T10" fmla="*/ 36 w 223"/>
                <a:gd name="T11" fmla="*/ 58 h 151"/>
                <a:gd name="T12" fmla="*/ 64 w 223"/>
                <a:gd name="T13" fmla="*/ 30 h 151"/>
                <a:gd name="T14" fmla="*/ 82 w 223"/>
                <a:gd name="T15" fmla="*/ 37 h 151"/>
                <a:gd name="T16" fmla="*/ 133 w 223"/>
                <a:gd name="T17" fmla="*/ 0 h 151"/>
                <a:gd name="T18" fmla="*/ 188 w 223"/>
                <a:gd name="T19" fmla="*/ 60 h 151"/>
                <a:gd name="T20" fmla="*/ 188 w 223"/>
                <a:gd name="T21" fmla="*/ 63 h 151"/>
                <a:gd name="T22" fmla="*/ 223 w 223"/>
                <a:gd name="T23" fmla="*/ 10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3" h="151">
                  <a:moveTo>
                    <a:pt x="223" y="107"/>
                  </a:moveTo>
                  <a:cubicBezTo>
                    <a:pt x="223" y="131"/>
                    <a:pt x="203" y="151"/>
                    <a:pt x="179" y="151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19" y="151"/>
                    <a:pt x="0" y="131"/>
                    <a:pt x="0" y="107"/>
                  </a:cubicBezTo>
                  <a:cubicBezTo>
                    <a:pt x="0" y="85"/>
                    <a:pt x="16" y="66"/>
                    <a:pt x="37" y="63"/>
                  </a:cubicBezTo>
                  <a:cubicBezTo>
                    <a:pt x="36" y="62"/>
                    <a:pt x="36" y="60"/>
                    <a:pt x="36" y="58"/>
                  </a:cubicBezTo>
                  <a:cubicBezTo>
                    <a:pt x="36" y="43"/>
                    <a:pt x="49" y="30"/>
                    <a:pt x="64" y="30"/>
                  </a:cubicBezTo>
                  <a:cubicBezTo>
                    <a:pt x="71" y="30"/>
                    <a:pt x="77" y="33"/>
                    <a:pt x="82" y="37"/>
                  </a:cubicBezTo>
                  <a:cubicBezTo>
                    <a:pt x="91" y="17"/>
                    <a:pt x="102" y="0"/>
                    <a:pt x="133" y="0"/>
                  </a:cubicBezTo>
                  <a:cubicBezTo>
                    <a:pt x="170" y="0"/>
                    <a:pt x="188" y="29"/>
                    <a:pt x="188" y="60"/>
                  </a:cubicBezTo>
                  <a:cubicBezTo>
                    <a:pt x="188" y="61"/>
                    <a:pt x="188" y="62"/>
                    <a:pt x="188" y="63"/>
                  </a:cubicBezTo>
                  <a:cubicBezTo>
                    <a:pt x="208" y="67"/>
                    <a:pt x="223" y="85"/>
                    <a:pt x="223" y="107"/>
                  </a:cubicBezTo>
                  <a:close/>
                </a:path>
              </a:pathLst>
            </a:custGeom>
            <a:solidFill>
              <a:srgbClr val="FEFDF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iṣļíḍê">
              <a:extLst>
                <a:ext uri="{FF2B5EF4-FFF2-40B4-BE49-F238E27FC236}">
                  <a16:creationId xmlns="" xmlns:a16="http://schemas.microsoft.com/office/drawing/2014/main" id="{B7047B14-2BE4-4DA0-A8DF-EA4B2FD15F27}"/>
                </a:ext>
              </a:extLst>
            </p:cNvPr>
            <p:cNvSpPr/>
            <p:nvPr/>
          </p:nvSpPr>
          <p:spPr bwMode="auto">
            <a:xfrm>
              <a:off x="839886" y="4533185"/>
              <a:ext cx="406368" cy="406585"/>
            </a:xfrm>
            <a:custGeom>
              <a:avLst/>
              <a:gdLst>
                <a:gd name="T0" fmla="*/ 60 w 67"/>
                <a:gd name="T1" fmla="*/ 26 h 66"/>
                <a:gd name="T2" fmla="*/ 56 w 67"/>
                <a:gd name="T3" fmla="*/ 22 h 66"/>
                <a:gd name="T4" fmla="*/ 59 w 67"/>
                <a:gd name="T5" fmla="*/ 17 h 66"/>
                <a:gd name="T6" fmla="*/ 55 w 67"/>
                <a:gd name="T7" fmla="*/ 8 h 66"/>
                <a:gd name="T8" fmla="*/ 50 w 67"/>
                <a:gd name="T9" fmla="*/ 8 h 66"/>
                <a:gd name="T10" fmla="*/ 46 w 67"/>
                <a:gd name="T11" fmla="*/ 10 h 66"/>
                <a:gd name="T12" fmla="*/ 42 w 67"/>
                <a:gd name="T13" fmla="*/ 9 h 66"/>
                <a:gd name="T14" fmla="*/ 40 w 67"/>
                <a:gd name="T15" fmla="*/ 4 h 66"/>
                <a:gd name="T16" fmla="*/ 31 w 67"/>
                <a:gd name="T17" fmla="*/ 0 h 66"/>
                <a:gd name="T18" fmla="*/ 27 w 67"/>
                <a:gd name="T19" fmla="*/ 7 h 66"/>
                <a:gd name="T20" fmla="*/ 23 w 67"/>
                <a:gd name="T21" fmla="*/ 10 h 66"/>
                <a:gd name="T22" fmla="*/ 20 w 67"/>
                <a:gd name="T23" fmla="*/ 10 h 66"/>
                <a:gd name="T24" fmla="*/ 15 w 67"/>
                <a:gd name="T25" fmla="*/ 6 h 66"/>
                <a:gd name="T26" fmla="*/ 8 w 67"/>
                <a:gd name="T27" fmla="*/ 11 h 66"/>
                <a:gd name="T28" fmla="*/ 8 w 67"/>
                <a:gd name="T29" fmla="*/ 17 h 66"/>
                <a:gd name="T30" fmla="*/ 11 w 67"/>
                <a:gd name="T31" fmla="*/ 22 h 66"/>
                <a:gd name="T32" fmla="*/ 8 w 67"/>
                <a:gd name="T33" fmla="*/ 26 h 66"/>
                <a:gd name="T34" fmla="*/ 0 w 67"/>
                <a:gd name="T35" fmla="*/ 30 h 66"/>
                <a:gd name="T36" fmla="*/ 5 w 67"/>
                <a:gd name="T37" fmla="*/ 40 h 66"/>
                <a:gd name="T38" fmla="*/ 10 w 67"/>
                <a:gd name="T39" fmla="*/ 41 h 66"/>
                <a:gd name="T40" fmla="*/ 11 w 67"/>
                <a:gd name="T41" fmla="*/ 47 h 66"/>
                <a:gd name="T42" fmla="*/ 8 w 67"/>
                <a:gd name="T43" fmla="*/ 55 h 66"/>
                <a:gd name="T44" fmla="*/ 15 w 67"/>
                <a:gd name="T45" fmla="*/ 59 h 66"/>
                <a:gd name="T46" fmla="*/ 20 w 67"/>
                <a:gd name="T47" fmla="*/ 56 h 66"/>
                <a:gd name="T48" fmla="*/ 23 w 67"/>
                <a:gd name="T49" fmla="*/ 56 h 66"/>
                <a:gd name="T50" fmla="*/ 27 w 67"/>
                <a:gd name="T51" fmla="*/ 59 h 66"/>
                <a:gd name="T52" fmla="*/ 31 w 67"/>
                <a:gd name="T53" fmla="*/ 66 h 66"/>
                <a:gd name="T54" fmla="*/ 40 w 67"/>
                <a:gd name="T55" fmla="*/ 62 h 66"/>
                <a:gd name="T56" fmla="*/ 42 w 67"/>
                <a:gd name="T57" fmla="*/ 57 h 66"/>
                <a:gd name="T58" fmla="*/ 46 w 67"/>
                <a:gd name="T59" fmla="*/ 55 h 66"/>
                <a:gd name="T60" fmla="*/ 50 w 67"/>
                <a:gd name="T61" fmla="*/ 58 h 66"/>
                <a:gd name="T62" fmla="*/ 55 w 67"/>
                <a:gd name="T63" fmla="*/ 58 h 66"/>
                <a:gd name="T64" fmla="*/ 59 w 67"/>
                <a:gd name="T65" fmla="*/ 49 h 66"/>
                <a:gd name="T66" fmla="*/ 56 w 67"/>
                <a:gd name="T67" fmla="*/ 44 h 66"/>
                <a:gd name="T68" fmla="*/ 60 w 67"/>
                <a:gd name="T69" fmla="*/ 40 h 66"/>
                <a:gd name="T70" fmla="*/ 67 w 67"/>
                <a:gd name="T71" fmla="*/ 36 h 66"/>
                <a:gd name="T72" fmla="*/ 63 w 67"/>
                <a:gd name="T73" fmla="*/ 26 h 66"/>
                <a:gd name="T74" fmla="*/ 34 w 67"/>
                <a:gd name="T75" fmla="*/ 45 h 66"/>
                <a:gd name="T76" fmla="*/ 34 w 67"/>
                <a:gd name="T77" fmla="*/ 2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7" h="66">
                  <a:moveTo>
                    <a:pt x="63" y="26"/>
                  </a:moveTo>
                  <a:cubicBezTo>
                    <a:pt x="60" y="26"/>
                    <a:pt x="60" y="26"/>
                    <a:pt x="60" y="26"/>
                  </a:cubicBezTo>
                  <a:cubicBezTo>
                    <a:pt x="59" y="26"/>
                    <a:pt x="58" y="25"/>
                    <a:pt x="58" y="25"/>
                  </a:cubicBezTo>
                  <a:cubicBezTo>
                    <a:pt x="57" y="24"/>
                    <a:pt x="57" y="23"/>
                    <a:pt x="56" y="22"/>
                  </a:cubicBezTo>
                  <a:cubicBezTo>
                    <a:pt x="56" y="21"/>
                    <a:pt x="56" y="20"/>
                    <a:pt x="57" y="19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1" y="15"/>
                    <a:pt x="61" y="13"/>
                    <a:pt x="59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7"/>
                    <a:pt x="54" y="6"/>
                    <a:pt x="53" y="6"/>
                  </a:cubicBezTo>
                  <a:cubicBezTo>
                    <a:pt x="51" y="6"/>
                    <a:pt x="50" y="7"/>
                    <a:pt x="50" y="8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7" y="10"/>
                    <a:pt x="46" y="10"/>
                    <a:pt x="46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0"/>
                    <a:pt x="43" y="9"/>
                    <a:pt x="42" y="9"/>
                  </a:cubicBezTo>
                  <a:cubicBezTo>
                    <a:pt x="41" y="9"/>
                    <a:pt x="40" y="8"/>
                    <a:pt x="40" y="7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1"/>
                    <a:pt x="39" y="0"/>
                    <a:pt x="3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9" y="0"/>
                    <a:pt x="27" y="1"/>
                    <a:pt x="27" y="4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27" y="8"/>
                    <a:pt x="26" y="9"/>
                    <a:pt x="25" y="9"/>
                  </a:cubicBezTo>
                  <a:cubicBezTo>
                    <a:pt x="25" y="9"/>
                    <a:pt x="24" y="10"/>
                    <a:pt x="23" y="10"/>
                  </a:cubicBezTo>
                  <a:cubicBezTo>
                    <a:pt x="23" y="10"/>
                    <a:pt x="22" y="10"/>
                    <a:pt x="22" y="10"/>
                  </a:cubicBezTo>
                  <a:cubicBezTo>
                    <a:pt x="21" y="10"/>
                    <a:pt x="20" y="10"/>
                    <a:pt x="20" y="10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6" y="6"/>
                    <a:pt x="15" y="6"/>
                  </a:cubicBezTo>
                  <a:cubicBezTo>
                    <a:pt x="14" y="6"/>
                    <a:pt x="13" y="7"/>
                    <a:pt x="12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2"/>
                    <a:pt x="7" y="13"/>
                    <a:pt x="7" y="14"/>
                  </a:cubicBezTo>
                  <a:cubicBezTo>
                    <a:pt x="7" y="15"/>
                    <a:pt x="8" y="16"/>
                    <a:pt x="8" y="1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1"/>
                    <a:pt x="11" y="22"/>
                  </a:cubicBezTo>
                  <a:cubicBezTo>
                    <a:pt x="11" y="23"/>
                    <a:pt x="10" y="24"/>
                    <a:pt x="10" y="25"/>
                  </a:cubicBezTo>
                  <a:cubicBezTo>
                    <a:pt x="10" y="25"/>
                    <a:pt x="9" y="26"/>
                    <a:pt x="8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2" y="26"/>
                    <a:pt x="0" y="28"/>
                    <a:pt x="0" y="3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2" y="40"/>
                    <a:pt x="5" y="40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9" y="40"/>
                    <a:pt x="10" y="40"/>
                    <a:pt x="10" y="41"/>
                  </a:cubicBezTo>
                  <a:cubicBezTo>
                    <a:pt x="10" y="42"/>
                    <a:pt x="11" y="43"/>
                    <a:pt x="11" y="44"/>
                  </a:cubicBezTo>
                  <a:cubicBezTo>
                    <a:pt x="11" y="45"/>
                    <a:pt x="11" y="46"/>
                    <a:pt x="11" y="47"/>
                  </a:cubicBezTo>
                  <a:cubicBezTo>
                    <a:pt x="8" y="49"/>
                    <a:pt x="8" y="49"/>
                    <a:pt x="8" y="49"/>
                  </a:cubicBezTo>
                  <a:cubicBezTo>
                    <a:pt x="7" y="50"/>
                    <a:pt x="7" y="53"/>
                    <a:pt x="8" y="55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3" y="59"/>
                    <a:pt x="14" y="59"/>
                    <a:pt x="15" y="59"/>
                  </a:cubicBezTo>
                  <a:cubicBezTo>
                    <a:pt x="16" y="59"/>
                    <a:pt x="17" y="59"/>
                    <a:pt x="18" y="58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1" y="55"/>
                    <a:pt x="22" y="55"/>
                  </a:cubicBezTo>
                  <a:cubicBezTo>
                    <a:pt x="22" y="55"/>
                    <a:pt x="23" y="55"/>
                    <a:pt x="23" y="56"/>
                  </a:cubicBezTo>
                  <a:cubicBezTo>
                    <a:pt x="24" y="56"/>
                    <a:pt x="25" y="56"/>
                    <a:pt x="25" y="57"/>
                  </a:cubicBezTo>
                  <a:cubicBezTo>
                    <a:pt x="26" y="57"/>
                    <a:pt x="27" y="58"/>
                    <a:pt x="27" y="59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7" y="64"/>
                    <a:pt x="29" y="66"/>
                    <a:pt x="31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9" y="66"/>
                    <a:pt x="40" y="64"/>
                    <a:pt x="40" y="62"/>
                  </a:cubicBezTo>
                  <a:cubicBezTo>
                    <a:pt x="40" y="59"/>
                    <a:pt x="40" y="59"/>
                    <a:pt x="40" y="59"/>
                  </a:cubicBezTo>
                  <a:cubicBezTo>
                    <a:pt x="40" y="58"/>
                    <a:pt x="41" y="57"/>
                    <a:pt x="42" y="57"/>
                  </a:cubicBezTo>
                  <a:cubicBezTo>
                    <a:pt x="43" y="56"/>
                    <a:pt x="44" y="56"/>
                    <a:pt x="45" y="56"/>
                  </a:cubicBezTo>
                  <a:cubicBezTo>
                    <a:pt x="45" y="55"/>
                    <a:pt x="45" y="55"/>
                    <a:pt x="46" y="55"/>
                  </a:cubicBezTo>
                  <a:cubicBezTo>
                    <a:pt x="46" y="55"/>
                    <a:pt x="47" y="56"/>
                    <a:pt x="47" y="56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59"/>
                    <a:pt x="51" y="59"/>
                    <a:pt x="53" y="59"/>
                  </a:cubicBezTo>
                  <a:cubicBezTo>
                    <a:pt x="54" y="59"/>
                    <a:pt x="55" y="59"/>
                    <a:pt x="55" y="58"/>
                  </a:cubicBezTo>
                  <a:cubicBezTo>
                    <a:pt x="59" y="55"/>
                    <a:pt x="59" y="55"/>
                    <a:pt x="59" y="55"/>
                  </a:cubicBezTo>
                  <a:cubicBezTo>
                    <a:pt x="61" y="53"/>
                    <a:pt x="61" y="50"/>
                    <a:pt x="59" y="49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6" y="46"/>
                    <a:pt x="56" y="45"/>
                    <a:pt x="56" y="44"/>
                  </a:cubicBezTo>
                  <a:cubicBezTo>
                    <a:pt x="57" y="43"/>
                    <a:pt x="57" y="42"/>
                    <a:pt x="58" y="41"/>
                  </a:cubicBezTo>
                  <a:cubicBezTo>
                    <a:pt x="58" y="40"/>
                    <a:pt x="59" y="40"/>
                    <a:pt x="60" y="40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5" y="40"/>
                    <a:pt x="67" y="38"/>
                    <a:pt x="67" y="36"/>
                  </a:cubicBezTo>
                  <a:cubicBezTo>
                    <a:pt x="67" y="30"/>
                    <a:pt x="67" y="30"/>
                    <a:pt x="67" y="30"/>
                  </a:cubicBezTo>
                  <a:cubicBezTo>
                    <a:pt x="67" y="28"/>
                    <a:pt x="65" y="26"/>
                    <a:pt x="63" y="26"/>
                  </a:cubicBezTo>
                  <a:close/>
                  <a:moveTo>
                    <a:pt x="46" y="33"/>
                  </a:moveTo>
                  <a:cubicBezTo>
                    <a:pt x="46" y="39"/>
                    <a:pt x="40" y="45"/>
                    <a:pt x="34" y="45"/>
                  </a:cubicBezTo>
                  <a:cubicBezTo>
                    <a:pt x="27" y="45"/>
                    <a:pt x="22" y="39"/>
                    <a:pt x="22" y="33"/>
                  </a:cubicBezTo>
                  <a:cubicBezTo>
                    <a:pt x="22" y="26"/>
                    <a:pt x="27" y="21"/>
                    <a:pt x="34" y="21"/>
                  </a:cubicBezTo>
                  <a:cubicBezTo>
                    <a:pt x="40" y="21"/>
                    <a:pt x="46" y="26"/>
                    <a:pt x="46" y="33"/>
                  </a:cubicBezTo>
                  <a:close/>
                </a:path>
              </a:pathLst>
            </a:custGeom>
            <a:solidFill>
              <a:srgbClr val="0FA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iśļidé">
              <a:extLst>
                <a:ext uri="{FF2B5EF4-FFF2-40B4-BE49-F238E27FC236}">
                  <a16:creationId xmlns="" xmlns:a16="http://schemas.microsoft.com/office/drawing/2014/main" id="{A697DE4E-3B4A-4BE6-A609-FC9B14B80E8A}"/>
                </a:ext>
              </a:extLst>
            </p:cNvPr>
            <p:cNvSpPr/>
            <p:nvPr/>
          </p:nvSpPr>
          <p:spPr bwMode="auto">
            <a:xfrm>
              <a:off x="712896" y="4398086"/>
              <a:ext cx="212073" cy="214872"/>
            </a:xfrm>
            <a:custGeom>
              <a:avLst/>
              <a:gdLst>
                <a:gd name="T0" fmla="*/ 31 w 35"/>
                <a:gd name="T1" fmla="*/ 22 h 35"/>
                <a:gd name="T2" fmla="*/ 35 w 35"/>
                <a:gd name="T3" fmla="*/ 19 h 35"/>
                <a:gd name="T4" fmla="*/ 32 w 35"/>
                <a:gd name="T5" fmla="*/ 14 h 35"/>
                <a:gd name="T6" fmla="*/ 30 w 35"/>
                <a:gd name="T7" fmla="*/ 13 h 35"/>
                <a:gd name="T8" fmla="*/ 30 w 35"/>
                <a:gd name="T9" fmla="*/ 11 h 35"/>
                <a:gd name="T10" fmla="*/ 31 w 35"/>
                <a:gd name="T11" fmla="*/ 6 h 35"/>
                <a:gd name="T12" fmla="*/ 27 w 35"/>
                <a:gd name="T13" fmla="*/ 4 h 35"/>
                <a:gd name="T14" fmla="*/ 24 w 35"/>
                <a:gd name="T15" fmla="*/ 6 h 35"/>
                <a:gd name="T16" fmla="*/ 23 w 35"/>
                <a:gd name="T17" fmla="*/ 6 h 35"/>
                <a:gd name="T18" fmla="*/ 22 w 35"/>
                <a:gd name="T19" fmla="*/ 5 h 35"/>
                <a:gd name="T20" fmla="*/ 19 w 35"/>
                <a:gd name="T21" fmla="*/ 0 h 35"/>
                <a:gd name="T22" fmla="*/ 14 w 35"/>
                <a:gd name="T23" fmla="*/ 3 h 35"/>
                <a:gd name="T24" fmla="*/ 13 w 35"/>
                <a:gd name="T25" fmla="*/ 5 h 35"/>
                <a:gd name="T26" fmla="*/ 12 w 35"/>
                <a:gd name="T27" fmla="*/ 6 h 35"/>
                <a:gd name="T28" fmla="*/ 10 w 35"/>
                <a:gd name="T29" fmla="*/ 5 h 35"/>
                <a:gd name="T30" fmla="*/ 6 w 35"/>
                <a:gd name="T31" fmla="*/ 5 h 35"/>
                <a:gd name="T32" fmla="*/ 4 w 35"/>
                <a:gd name="T33" fmla="*/ 10 h 35"/>
                <a:gd name="T34" fmla="*/ 6 w 35"/>
                <a:gd name="T35" fmla="*/ 12 h 35"/>
                <a:gd name="T36" fmla="*/ 5 w 35"/>
                <a:gd name="T37" fmla="*/ 14 h 35"/>
                <a:gd name="T38" fmla="*/ 0 w 35"/>
                <a:gd name="T39" fmla="*/ 16 h 35"/>
                <a:gd name="T40" fmla="*/ 3 w 35"/>
                <a:gd name="T41" fmla="*/ 22 h 35"/>
                <a:gd name="T42" fmla="*/ 5 w 35"/>
                <a:gd name="T43" fmla="*/ 22 h 35"/>
                <a:gd name="T44" fmla="*/ 6 w 35"/>
                <a:gd name="T45" fmla="*/ 24 h 35"/>
                <a:gd name="T46" fmla="*/ 4 w 35"/>
                <a:gd name="T47" fmla="*/ 27 h 35"/>
                <a:gd name="T48" fmla="*/ 6 w 35"/>
                <a:gd name="T49" fmla="*/ 31 h 35"/>
                <a:gd name="T50" fmla="*/ 10 w 35"/>
                <a:gd name="T51" fmla="*/ 31 h 35"/>
                <a:gd name="T52" fmla="*/ 12 w 35"/>
                <a:gd name="T53" fmla="*/ 30 h 35"/>
                <a:gd name="T54" fmla="*/ 13 w 35"/>
                <a:gd name="T55" fmla="*/ 30 h 35"/>
                <a:gd name="T56" fmla="*/ 14 w 35"/>
                <a:gd name="T57" fmla="*/ 32 h 35"/>
                <a:gd name="T58" fmla="*/ 19 w 35"/>
                <a:gd name="T59" fmla="*/ 35 h 35"/>
                <a:gd name="T60" fmla="*/ 22 w 35"/>
                <a:gd name="T61" fmla="*/ 31 h 35"/>
                <a:gd name="T62" fmla="*/ 23 w 35"/>
                <a:gd name="T63" fmla="*/ 30 h 35"/>
                <a:gd name="T64" fmla="*/ 24 w 35"/>
                <a:gd name="T65" fmla="*/ 30 h 35"/>
                <a:gd name="T66" fmla="*/ 27 w 35"/>
                <a:gd name="T67" fmla="*/ 32 h 35"/>
                <a:gd name="T68" fmla="*/ 31 w 35"/>
                <a:gd name="T69" fmla="*/ 29 h 35"/>
                <a:gd name="T70" fmla="*/ 30 w 35"/>
                <a:gd name="T71" fmla="*/ 24 h 35"/>
                <a:gd name="T72" fmla="*/ 30 w 35"/>
                <a:gd name="T73" fmla="*/ 22 h 35"/>
                <a:gd name="T74" fmla="*/ 18 w 35"/>
                <a:gd name="T75" fmla="*/ 23 h 35"/>
                <a:gd name="T76" fmla="*/ 18 w 35"/>
                <a:gd name="T77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5" h="35">
                  <a:moveTo>
                    <a:pt x="30" y="22"/>
                  </a:moveTo>
                  <a:cubicBezTo>
                    <a:pt x="30" y="22"/>
                    <a:pt x="30" y="22"/>
                    <a:pt x="31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4" y="22"/>
                    <a:pt x="35" y="21"/>
                    <a:pt x="35" y="19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5"/>
                    <a:pt x="34" y="14"/>
                    <a:pt x="32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0" y="14"/>
                    <a:pt x="30" y="14"/>
                    <a:pt x="30" y="13"/>
                  </a:cubicBezTo>
                  <a:cubicBezTo>
                    <a:pt x="30" y="13"/>
                    <a:pt x="30" y="12"/>
                    <a:pt x="30" y="12"/>
                  </a:cubicBezTo>
                  <a:cubicBezTo>
                    <a:pt x="29" y="12"/>
                    <a:pt x="29" y="11"/>
                    <a:pt x="30" y="11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2" y="9"/>
                    <a:pt x="32" y="7"/>
                    <a:pt x="31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4"/>
                    <a:pt x="28" y="4"/>
                    <a:pt x="27" y="4"/>
                  </a:cubicBezTo>
                  <a:cubicBezTo>
                    <a:pt x="26" y="4"/>
                    <a:pt x="26" y="4"/>
                    <a:pt x="25" y="5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5"/>
                    <a:pt x="22" y="5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5" y="0"/>
                    <a:pt x="14" y="2"/>
                    <a:pt x="14" y="3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3" y="5"/>
                    <a:pt x="12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9" y="4"/>
                    <a:pt x="8" y="4"/>
                  </a:cubicBezTo>
                  <a:cubicBezTo>
                    <a:pt x="7" y="4"/>
                    <a:pt x="7" y="4"/>
                    <a:pt x="6" y="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3" y="9"/>
                    <a:pt x="4" y="10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1" y="22"/>
                    <a:pt x="3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6" y="23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6"/>
                    <a:pt x="4" y="26"/>
                    <a:pt x="4" y="27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1"/>
                    <a:pt x="7" y="32"/>
                    <a:pt x="8" y="32"/>
                  </a:cubicBezTo>
                  <a:cubicBezTo>
                    <a:pt x="9" y="32"/>
                    <a:pt x="10" y="31"/>
                    <a:pt x="10" y="31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1" y="30"/>
                    <a:pt x="11" y="30"/>
                    <a:pt x="12" y="30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2" y="30"/>
                    <a:pt x="13" y="30"/>
                    <a:pt x="13" y="30"/>
                  </a:cubicBezTo>
                  <a:cubicBezTo>
                    <a:pt x="13" y="30"/>
                    <a:pt x="14" y="31"/>
                    <a:pt x="14" y="31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34"/>
                    <a:pt x="15" y="35"/>
                    <a:pt x="16" y="35"/>
                  </a:cubicBezTo>
                  <a:cubicBezTo>
                    <a:pt x="19" y="35"/>
                    <a:pt x="19" y="35"/>
                    <a:pt x="19" y="35"/>
                  </a:cubicBezTo>
                  <a:cubicBezTo>
                    <a:pt x="20" y="35"/>
                    <a:pt x="22" y="34"/>
                    <a:pt x="22" y="32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2" y="30"/>
                    <a:pt x="22" y="30"/>
                  </a:cubicBezTo>
                  <a:cubicBezTo>
                    <a:pt x="22" y="30"/>
                    <a:pt x="23" y="30"/>
                    <a:pt x="23" y="30"/>
                  </a:cubicBezTo>
                  <a:cubicBezTo>
                    <a:pt x="23" y="30"/>
                    <a:pt x="23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5" y="31"/>
                    <a:pt x="25" y="31"/>
                    <a:pt x="25" y="31"/>
                  </a:cubicBezTo>
                  <a:cubicBezTo>
                    <a:pt x="26" y="31"/>
                    <a:pt x="26" y="32"/>
                    <a:pt x="27" y="32"/>
                  </a:cubicBezTo>
                  <a:cubicBezTo>
                    <a:pt x="28" y="32"/>
                    <a:pt x="28" y="31"/>
                    <a:pt x="29" y="31"/>
                  </a:cubicBezTo>
                  <a:cubicBezTo>
                    <a:pt x="31" y="29"/>
                    <a:pt x="31" y="29"/>
                    <a:pt x="31" y="29"/>
                  </a:cubicBezTo>
                  <a:cubicBezTo>
                    <a:pt x="32" y="28"/>
                    <a:pt x="32" y="26"/>
                    <a:pt x="31" y="25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29" y="24"/>
                    <a:pt x="29" y="24"/>
                    <a:pt x="30" y="23"/>
                  </a:cubicBezTo>
                  <a:cubicBezTo>
                    <a:pt x="30" y="23"/>
                    <a:pt x="30" y="23"/>
                    <a:pt x="30" y="22"/>
                  </a:cubicBezTo>
                  <a:close/>
                  <a:moveTo>
                    <a:pt x="23" y="18"/>
                  </a:moveTo>
                  <a:cubicBezTo>
                    <a:pt x="23" y="21"/>
                    <a:pt x="20" y="23"/>
                    <a:pt x="18" y="23"/>
                  </a:cubicBezTo>
                  <a:cubicBezTo>
                    <a:pt x="15" y="23"/>
                    <a:pt x="12" y="21"/>
                    <a:pt x="12" y="18"/>
                  </a:cubicBezTo>
                  <a:cubicBezTo>
                    <a:pt x="12" y="15"/>
                    <a:pt x="15" y="12"/>
                    <a:pt x="18" y="12"/>
                  </a:cubicBezTo>
                  <a:cubicBezTo>
                    <a:pt x="20" y="12"/>
                    <a:pt x="23" y="15"/>
                    <a:pt x="23" y="18"/>
                  </a:cubicBezTo>
                  <a:close/>
                </a:path>
              </a:pathLst>
            </a:custGeom>
            <a:solidFill>
              <a:srgbClr val="0FA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40308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中国共产主义青年团团徽、团旗及团歌</a:t>
            </a:r>
          </a:p>
        </p:txBody>
      </p:sp>
      <p:sp>
        <p:nvSpPr>
          <p:cNvPr id="5" name="îş1îḑé">
            <a:extLst>
              <a:ext uri="{FF2B5EF4-FFF2-40B4-BE49-F238E27FC236}">
                <a16:creationId xmlns="" xmlns:a16="http://schemas.microsoft.com/office/drawing/2014/main" id="{031D21BC-4D16-45D6-8D44-2DFBE1ECA840}"/>
              </a:ext>
            </a:extLst>
          </p:cNvPr>
          <p:cNvSpPr/>
          <p:nvPr/>
        </p:nvSpPr>
        <p:spPr>
          <a:xfrm>
            <a:off x="4861465" y="2300470"/>
            <a:ext cx="2530679" cy="3590188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1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íŝ1îḓé">
            <a:extLst>
              <a:ext uri="{FF2B5EF4-FFF2-40B4-BE49-F238E27FC236}">
                <a16:creationId xmlns="" xmlns:a16="http://schemas.microsoft.com/office/drawing/2014/main" id="{6442C863-B604-4916-A3AF-A4DC0B6B93C5}"/>
              </a:ext>
            </a:extLst>
          </p:cNvPr>
          <p:cNvSpPr/>
          <p:nvPr/>
        </p:nvSpPr>
        <p:spPr>
          <a:xfrm>
            <a:off x="5737055" y="1934438"/>
            <a:ext cx="732064" cy="73206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28575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lt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lt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lt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lt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lt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lt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lt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lt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rgbClr val="FFFFFF"/>
                </a:solidFill>
                <a:cs typeface="+mn-ea"/>
                <a:sym typeface="+mn-lt"/>
              </a:rPr>
              <a:t>内容</a:t>
            </a:r>
            <a:endParaRPr kumimoji="0" lang="zh-CN" altLang="en-US" sz="2000" b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iṥľîḍe">
            <a:extLst>
              <a:ext uri="{FF2B5EF4-FFF2-40B4-BE49-F238E27FC236}">
                <a16:creationId xmlns="" xmlns:a16="http://schemas.microsoft.com/office/drawing/2014/main" id="{373E1E69-AB91-453D-BA9C-C454FB17CB2F}"/>
              </a:ext>
            </a:extLst>
          </p:cNvPr>
          <p:cNvSpPr/>
          <p:nvPr/>
        </p:nvSpPr>
        <p:spPr>
          <a:xfrm>
            <a:off x="8204721" y="2300470"/>
            <a:ext cx="2530679" cy="3590188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8" name="íṣḷiḓê">
            <a:extLst>
              <a:ext uri="{FF2B5EF4-FFF2-40B4-BE49-F238E27FC236}">
                <a16:creationId xmlns="" xmlns:a16="http://schemas.microsoft.com/office/drawing/2014/main" id="{FC75578D-8BB1-419B-9F14-C4977EF65332}"/>
              </a:ext>
            </a:extLst>
          </p:cNvPr>
          <p:cNvSpPr/>
          <p:nvPr/>
        </p:nvSpPr>
        <p:spPr>
          <a:xfrm>
            <a:off x="9033902" y="1934438"/>
            <a:ext cx="732064" cy="732064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28575" cap="flat" cmpd="sng" algn="ctr">
            <a:noFill/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>
                <a:solidFill>
                  <a:srgbClr val="FFFFFF"/>
                </a:solidFill>
                <a:cs typeface="+mn-ea"/>
                <a:sym typeface="+mn-lt"/>
              </a:rPr>
              <a:t>象征</a:t>
            </a:r>
            <a:endParaRPr kumimoji="0" lang="zh-CN" altLang="en-US" sz="2000" b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CDFCB39-CA69-4CF9-9580-BE8E51982A03}"/>
              </a:ext>
            </a:extLst>
          </p:cNvPr>
          <p:cNvSpPr txBox="1"/>
          <p:nvPr/>
        </p:nvSpPr>
        <p:spPr>
          <a:xfrm>
            <a:off x="5087888" y="3049676"/>
            <a:ext cx="2304256" cy="2120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kern="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团徽的内容为团旗，齿轮，麦穗，初升的太阳及其光芒，写有</a:t>
            </a:r>
            <a:r>
              <a:rPr lang="en-US" altLang="zh-CN" b="1" kern="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"</a:t>
            </a:r>
            <a:r>
              <a:rPr lang="zh-CN" altLang="en-US" b="1" kern="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中国共青团</a:t>
            </a:r>
            <a:r>
              <a:rPr lang="en-US" altLang="zh-CN" b="1" kern="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"5</a:t>
            </a:r>
            <a:r>
              <a:rPr lang="zh-CN" altLang="en-US" b="1" kern="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字的绶带 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118CE88C-69E3-4FCD-A682-42256540C41F}"/>
              </a:ext>
            </a:extLst>
          </p:cNvPr>
          <p:cNvSpPr txBox="1"/>
          <p:nvPr/>
        </p:nvSpPr>
        <p:spPr>
          <a:xfrm>
            <a:off x="8256240" y="2950701"/>
            <a:ext cx="2393888" cy="2536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kern="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它象征着共青团在马克思列宁主义、毛泽东思想的光辉照耀下，团结各族青年，朝着党所指引的方向奋勇前进。</a:t>
            </a:r>
          </a:p>
        </p:txBody>
      </p:sp>
      <p:sp>
        <p:nvSpPr>
          <p:cNvPr id="13" name="iṥľîḍe">
            <a:extLst>
              <a:ext uri="{FF2B5EF4-FFF2-40B4-BE49-F238E27FC236}">
                <a16:creationId xmlns="" xmlns:a16="http://schemas.microsoft.com/office/drawing/2014/main" id="{9AB850C4-70E2-492B-A8B9-D91C0176CDFD}"/>
              </a:ext>
            </a:extLst>
          </p:cNvPr>
          <p:cNvSpPr/>
          <p:nvPr/>
        </p:nvSpPr>
        <p:spPr>
          <a:xfrm>
            <a:off x="1538106" y="2300470"/>
            <a:ext cx="2530679" cy="3590188"/>
          </a:xfrm>
          <a:prstGeom prst="rect">
            <a:avLst/>
          </a:prstGeom>
          <a:noFill/>
          <a:ln w="9525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marL="0" marR="0" lvl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1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31FC7C3-EFC0-43AB-B727-3BD6142050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7558" y="1938483"/>
            <a:ext cx="2076512" cy="202443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087C394-2AF4-46A0-8AEF-0B016E8577AA}"/>
              </a:ext>
            </a:extLst>
          </p:cNvPr>
          <p:cNvSpPr txBox="1"/>
          <p:nvPr/>
        </p:nvSpPr>
        <p:spPr>
          <a:xfrm>
            <a:off x="1651317" y="4147779"/>
            <a:ext cx="2304256" cy="1234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5400" b="1" kern="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团徽</a:t>
            </a:r>
          </a:p>
        </p:txBody>
      </p:sp>
    </p:spTree>
    <p:extLst>
      <p:ext uri="{BB962C8B-B14F-4D97-AF65-F5344CB8AC3E}">
        <p14:creationId xmlns:p14="http://schemas.microsoft.com/office/powerpoint/2010/main" val="3463652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6" grpId="0" animBg="1"/>
      <p:bldP spid="7" grpId="0" animBg="1"/>
      <p:bldP spid="8" grpId="0" animBg="1"/>
      <p:bldP spid="9" grpId="0"/>
      <p:bldP spid="12" grpId="0"/>
      <p:bldP spid="13" grpId="0" animBg="1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中国共产主义青年团团徽、团旗及团歌</a:t>
            </a:r>
          </a:p>
        </p:txBody>
      </p:sp>
      <p:pic>
        <p:nvPicPr>
          <p:cNvPr id="5" name="Picture 5" descr="tq">
            <a:extLst>
              <a:ext uri="{FF2B5EF4-FFF2-40B4-BE49-F238E27FC236}">
                <a16:creationId xmlns="" xmlns:a16="http://schemas.microsoft.com/office/drawing/2014/main" id="{83C64DFB-13AD-491A-BECD-325DA7DCFC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750" y="2179350"/>
            <a:ext cx="5761285" cy="330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6">
            <a:extLst>
              <a:ext uri="{FF2B5EF4-FFF2-40B4-BE49-F238E27FC236}">
                <a16:creationId xmlns="" xmlns:a16="http://schemas.microsoft.com/office/drawing/2014/main" id="{E8C1103D-BCE6-4606-989D-4DE59A42B6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70944" y="2014831"/>
            <a:ext cx="4012306" cy="4098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中国共产主义青年团团旗帜的旗面为红色，象征革命胜利；左上角缀黄色五角星，周围环绕黄色圆圈，象征中国青年一代紧密团结在中国共产党周围。 </a:t>
            </a:r>
          </a:p>
          <a:p>
            <a:pPr eaLnBrk="1" hangingPunct="1">
              <a:lnSpc>
                <a:spcPct val="150000"/>
              </a:lnSpc>
              <a:spcBef>
                <a:spcPct val="50000"/>
              </a:spcBef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62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中国共产主义青年团团徽、团旗及团歌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="" xmlns:a16="http://schemas.microsoft.com/office/drawing/2014/main" id="{A0D0960B-4B25-47F5-AF46-DFDE7893D206}"/>
              </a:ext>
            </a:extLst>
          </p:cNvPr>
          <p:cNvSpPr txBox="1">
            <a:spLocks noChangeArrowheads="1"/>
          </p:cNvSpPr>
          <p:nvPr/>
        </p:nvSpPr>
        <p:spPr>
          <a:xfrm>
            <a:off x="283282" y="1624463"/>
            <a:ext cx="6509657" cy="50323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altLang="zh-CN" dirty="0">
                <a:cs typeface="+mn-ea"/>
                <a:sym typeface="+mn-lt"/>
              </a:rPr>
              <a:t>《</a:t>
            </a:r>
            <a:r>
              <a:rPr lang="zh-CN" altLang="en-US" dirty="0">
                <a:cs typeface="+mn-ea"/>
                <a:sym typeface="+mn-lt"/>
              </a:rPr>
              <a:t>光荣啊！中国共青团</a:t>
            </a:r>
            <a:r>
              <a:rPr lang="en-US" altLang="zh-CN" dirty="0">
                <a:cs typeface="+mn-ea"/>
                <a:sym typeface="+mn-lt"/>
              </a:rPr>
              <a:t>》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en-US" altLang="zh-CN" dirty="0">
                <a:cs typeface="+mn-ea"/>
                <a:sym typeface="+mn-lt"/>
              </a:rPr>
              <a:t>   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我们是五月的花海，用青春拥抱时代；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我们是初升的太阳，用生命点燃未来。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“五四”的火炬，唤起了民族的觉醒。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壮丽的事业，激励着我们继往开来。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光荣啊，中国共青团，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光荣啊，中国共青团。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母亲用共产主为我们命名，</a:t>
            </a:r>
          </a:p>
          <a:p>
            <a:pPr marL="0" indent="0" algn="ctr">
              <a:lnSpc>
                <a:spcPct val="11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cs typeface="+mn-ea"/>
                <a:sym typeface="+mn-lt"/>
              </a:rPr>
              <a:t>我们开创新的世界。 </a:t>
            </a:r>
            <a:br>
              <a:rPr lang="zh-CN" altLang="en-US" sz="2400" dirty="0">
                <a:cs typeface="+mn-ea"/>
                <a:sym typeface="+mn-lt"/>
              </a:rPr>
            </a:br>
            <a:endParaRPr lang="zh-CN" altLang="en-US" sz="2400" dirty="0">
              <a:cs typeface="+mn-ea"/>
              <a:sym typeface="+mn-lt"/>
            </a:endParaRPr>
          </a:p>
          <a:p>
            <a:pPr>
              <a:lnSpc>
                <a:spcPct val="80000"/>
              </a:lnSpc>
            </a:pPr>
            <a:endParaRPr lang="en-US" altLang="zh-CN" b="1" dirty="0"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3C69864-994B-44E5-8B7C-ABCAA98C276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2" r="14532"/>
          <a:stretch/>
        </p:blipFill>
        <p:spPr>
          <a:xfrm>
            <a:off x="6673450" y="2813695"/>
            <a:ext cx="4650278" cy="244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2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第四章节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113867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团员必须履行的义务</a:t>
            </a:r>
          </a:p>
        </p:txBody>
      </p:sp>
    </p:spTree>
    <p:extLst>
      <p:ext uri="{BB962C8B-B14F-4D97-AF65-F5344CB8AC3E}">
        <p14:creationId xmlns:p14="http://schemas.microsoft.com/office/powerpoint/2010/main" val="22284757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团员必须履行的义务</a:t>
            </a:r>
          </a:p>
        </p:txBody>
      </p:sp>
      <p:grpSp>
        <p:nvGrpSpPr>
          <p:cNvPr id="5" name="Group 1">
            <a:extLst>
              <a:ext uri="{FF2B5EF4-FFF2-40B4-BE49-F238E27FC236}">
                <a16:creationId xmlns="" xmlns:a16="http://schemas.microsoft.com/office/drawing/2014/main" id="{8DB9BAC2-22F8-40FB-B8BA-F0D55D09F210}"/>
              </a:ext>
            </a:extLst>
          </p:cNvPr>
          <p:cNvGrpSpPr/>
          <p:nvPr/>
        </p:nvGrpSpPr>
        <p:grpSpPr>
          <a:xfrm>
            <a:off x="1555477" y="2110912"/>
            <a:ext cx="9009849" cy="1723075"/>
            <a:chOff x="623888" y="1690580"/>
            <a:chExt cx="5261535" cy="4181225"/>
          </a:xfrm>
        </p:grpSpPr>
        <p:sp>
          <p:nvSpPr>
            <p:cNvPr id="6" name="Rectangle: Rounded Corners 2">
              <a:extLst>
                <a:ext uri="{FF2B5EF4-FFF2-40B4-BE49-F238E27FC236}">
                  <a16:creationId xmlns="" xmlns:a16="http://schemas.microsoft.com/office/drawing/2014/main" id="{90CA3941-78D9-40AB-9357-9133490EBF1E}"/>
                </a:ext>
              </a:extLst>
            </p:cNvPr>
            <p:cNvSpPr/>
            <p:nvPr/>
          </p:nvSpPr>
          <p:spPr>
            <a:xfrm>
              <a:off x="682670" y="1763714"/>
              <a:ext cx="5202753" cy="4108091"/>
            </a:xfrm>
            <a:prstGeom prst="roundRect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Rectangle: Rounded Corners 3">
              <a:extLst>
                <a:ext uri="{FF2B5EF4-FFF2-40B4-BE49-F238E27FC236}">
                  <a16:creationId xmlns="" xmlns:a16="http://schemas.microsoft.com/office/drawing/2014/main" id="{FBB7ACAF-2563-417F-9E33-DAC1970B8053}"/>
                </a:ext>
              </a:extLst>
            </p:cNvPr>
            <p:cNvSpPr/>
            <p:nvPr/>
          </p:nvSpPr>
          <p:spPr>
            <a:xfrm>
              <a:off x="623888" y="1690580"/>
              <a:ext cx="5202754" cy="4009287"/>
            </a:xfrm>
            <a:prstGeom prst="roundRect">
              <a:avLst/>
            </a:prstGeom>
            <a:solidFill>
              <a:schemeClr val="bg1"/>
            </a:solidFill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" name="Rectangle 43">
            <a:extLst>
              <a:ext uri="{FF2B5EF4-FFF2-40B4-BE49-F238E27FC236}">
                <a16:creationId xmlns="" xmlns:a16="http://schemas.microsoft.com/office/drawing/2014/main" id="{B90D6323-9592-4D6E-B813-2A9265F28064}"/>
              </a:ext>
            </a:extLst>
          </p:cNvPr>
          <p:cNvSpPr/>
          <p:nvPr/>
        </p:nvSpPr>
        <p:spPr>
          <a:xfrm>
            <a:off x="2136248" y="2792608"/>
            <a:ext cx="8040771" cy="4886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努力学习马克思列宁主义、毛泽东思想、邓小平理论和“三个代表”重要思想，学习团的基本知识，学习科学、文化和业务知识，不断提高为人民服务的本领。</a:t>
            </a:r>
          </a:p>
        </p:txBody>
      </p:sp>
      <p:sp>
        <p:nvSpPr>
          <p:cNvPr id="9" name="圆角矩形 21">
            <a:extLst>
              <a:ext uri="{FF2B5EF4-FFF2-40B4-BE49-F238E27FC236}">
                <a16:creationId xmlns="" xmlns:a16="http://schemas.microsoft.com/office/drawing/2014/main" id="{8514076A-0D3E-4379-AB28-964EA2C8BE70}"/>
              </a:ext>
            </a:extLst>
          </p:cNvPr>
          <p:cNvSpPr/>
          <p:nvPr/>
        </p:nvSpPr>
        <p:spPr>
          <a:xfrm>
            <a:off x="2136248" y="1959028"/>
            <a:ext cx="7537416" cy="58808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zh-CN" altLang="en-US" sz="2000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（一）努力学习</a:t>
            </a:r>
          </a:p>
        </p:txBody>
      </p:sp>
      <p:grpSp>
        <p:nvGrpSpPr>
          <p:cNvPr id="12" name="Group 1">
            <a:extLst>
              <a:ext uri="{FF2B5EF4-FFF2-40B4-BE49-F238E27FC236}">
                <a16:creationId xmlns="" xmlns:a16="http://schemas.microsoft.com/office/drawing/2014/main" id="{38F06E16-5066-4A2D-AC96-4CD41E910329}"/>
              </a:ext>
            </a:extLst>
          </p:cNvPr>
          <p:cNvGrpSpPr/>
          <p:nvPr/>
        </p:nvGrpSpPr>
        <p:grpSpPr>
          <a:xfrm>
            <a:off x="1555477" y="4326529"/>
            <a:ext cx="9009849" cy="1907031"/>
            <a:chOff x="623888" y="1690580"/>
            <a:chExt cx="5261535" cy="4181225"/>
          </a:xfrm>
        </p:grpSpPr>
        <p:sp>
          <p:nvSpPr>
            <p:cNvPr id="13" name="Rectangle: Rounded Corners 2">
              <a:extLst>
                <a:ext uri="{FF2B5EF4-FFF2-40B4-BE49-F238E27FC236}">
                  <a16:creationId xmlns="" xmlns:a16="http://schemas.microsoft.com/office/drawing/2014/main" id="{E374C591-233D-47D1-B7D3-7C655E517437}"/>
                </a:ext>
              </a:extLst>
            </p:cNvPr>
            <p:cNvSpPr/>
            <p:nvPr/>
          </p:nvSpPr>
          <p:spPr>
            <a:xfrm>
              <a:off x="682670" y="1763714"/>
              <a:ext cx="5202753" cy="4108091"/>
            </a:xfrm>
            <a:prstGeom prst="roundRect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Rectangle: Rounded Corners 3">
              <a:extLst>
                <a:ext uri="{FF2B5EF4-FFF2-40B4-BE49-F238E27FC236}">
                  <a16:creationId xmlns="" xmlns:a16="http://schemas.microsoft.com/office/drawing/2014/main" id="{5723F79D-FDBF-48DD-82FC-B013425E9487}"/>
                </a:ext>
              </a:extLst>
            </p:cNvPr>
            <p:cNvSpPr/>
            <p:nvPr/>
          </p:nvSpPr>
          <p:spPr>
            <a:xfrm>
              <a:off x="623888" y="1690580"/>
              <a:ext cx="5202754" cy="4009287"/>
            </a:xfrm>
            <a:prstGeom prst="roundRect">
              <a:avLst/>
            </a:prstGeom>
            <a:solidFill>
              <a:schemeClr val="bg1"/>
            </a:solidFill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Rectangle 43">
            <a:extLst>
              <a:ext uri="{FF2B5EF4-FFF2-40B4-BE49-F238E27FC236}">
                <a16:creationId xmlns="" xmlns:a16="http://schemas.microsoft.com/office/drawing/2014/main" id="{6B774F85-A398-46EE-9BC0-D6BB3C36F116}"/>
              </a:ext>
            </a:extLst>
          </p:cNvPr>
          <p:cNvSpPr/>
          <p:nvPr/>
        </p:nvSpPr>
        <p:spPr>
          <a:xfrm>
            <a:off x="1923139" y="5014810"/>
            <a:ext cx="8191961" cy="100272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宣传、执行党的基本路线和各项方针政策，积极参加改革开放和社会主义现代化建设，努力完成团组织交给的任务，在学习、劳动、工作及其他社会活动中起模范作用。</a:t>
            </a:r>
            <a:br>
              <a:rPr lang="zh-CN" altLang="en-US" sz="16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</a:b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圆角矩形 30">
            <a:extLst>
              <a:ext uri="{FF2B5EF4-FFF2-40B4-BE49-F238E27FC236}">
                <a16:creationId xmlns="" xmlns:a16="http://schemas.microsoft.com/office/drawing/2014/main" id="{174AF950-7485-4B43-BBB1-1157E5E237D3}"/>
              </a:ext>
            </a:extLst>
          </p:cNvPr>
          <p:cNvSpPr/>
          <p:nvPr/>
        </p:nvSpPr>
        <p:spPr>
          <a:xfrm>
            <a:off x="2136248" y="4140137"/>
            <a:ext cx="7537416" cy="58808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zh-CN" altLang="en-US" sz="2000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（二）宣传、执行党的基本路线</a:t>
            </a:r>
          </a:p>
        </p:txBody>
      </p:sp>
    </p:spTree>
    <p:extLst>
      <p:ext uri="{BB962C8B-B14F-4D97-AF65-F5344CB8AC3E}">
        <p14:creationId xmlns:p14="http://schemas.microsoft.com/office/powerpoint/2010/main" val="4244593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000">
        <p:checker/>
      </p:transition>
    </mc:Choice>
    <mc:Fallback xmlns="">
      <p:transition spd="slow" advTm="2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22222E-6 L -0.10456 -2.22222E-6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22222E-6 L -0.10456 2.22222E-6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9" grpId="0" animBg="1"/>
      <p:bldP spid="9" grpId="1" animBg="1"/>
      <p:bldP spid="9" grpId="2" animBg="1"/>
      <p:bldP spid="15" grpId="0"/>
      <p:bldP spid="16" grpId="0" animBg="1"/>
      <p:bldP spid="16" grpId="1" animBg="1"/>
      <p:bldP spid="16" grpId="2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团员必须履行的义务</a:t>
            </a:r>
          </a:p>
        </p:txBody>
      </p:sp>
      <p:grpSp>
        <p:nvGrpSpPr>
          <p:cNvPr id="5" name="Group 1">
            <a:extLst>
              <a:ext uri="{FF2B5EF4-FFF2-40B4-BE49-F238E27FC236}">
                <a16:creationId xmlns="" xmlns:a16="http://schemas.microsoft.com/office/drawing/2014/main" id="{0C4BA066-8065-43D5-9149-4758C2411C23}"/>
              </a:ext>
            </a:extLst>
          </p:cNvPr>
          <p:cNvGrpSpPr/>
          <p:nvPr/>
        </p:nvGrpSpPr>
        <p:grpSpPr>
          <a:xfrm>
            <a:off x="1457505" y="1898640"/>
            <a:ext cx="9009849" cy="1723075"/>
            <a:chOff x="623888" y="1690580"/>
            <a:chExt cx="5261535" cy="4181225"/>
          </a:xfrm>
        </p:grpSpPr>
        <p:sp>
          <p:nvSpPr>
            <p:cNvPr id="6" name="Rectangle: Rounded Corners 2">
              <a:extLst>
                <a:ext uri="{FF2B5EF4-FFF2-40B4-BE49-F238E27FC236}">
                  <a16:creationId xmlns="" xmlns:a16="http://schemas.microsoft.com/office/drawing/2014/main" id="{1EF2E491-8F8A-4573-A3A3-2BD676D145EE}"/>
                </a:ext>
              </a:extLst>
            </p:cNvPr>
            <p:cNvSpPr/>
            <p:nvPr/>
          </p:nvSpPr>
          <p:spPr>
            <a:xfrm>
              <a:off x="682670" y="1763714"/>
              <a:ext cx="5202753" cy="4108091"/>
            </a:xfrm>
            <a:prstGeom prst="roundRect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Rectangle: Rounded Corners 3">
              <a:extLst>
                <a:ext uri="{FF2B5EF4-FFF2-40B4-BE49-F238E27FC236}">
                  <a16:creationId xmlns="" xmlns:a16="http://schemas.microsoft.com/office/drawing/2014/main" id="{3B2FFF68-21B4-4E52-9EFC-0224335A2898}"/>
                </a:ext>
              </a:extLst>
            </p:cNvPr>
            <p:cNvSpPr/>
            <p:nvPr/>
          </p:nvSpPr>
          <p:spPr>
            <a:xfrm>
              <a:off x="623888" y="1690580"/>
              <a:ext cx="5202754" cy="4009287"/>
            </a:xfrm>
            <a:prstGeom prst="roundRect">
              <a:avLst/>
            </a:prstGeom>
            <a:solidFill>
              <a:schemeClr val="bg1"/>
            </a:solidFill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8" name="Rectangle 43">
            <a:extLst>
              <a:ext uri="{FF2B5EF4-FFF2-40B4-BE49-F238E27FC236}">
                <a16:creationId xmlns="" xmlns:a16="http://schemas.microsoft.com/office/drawing/2014/main" id="{E0E10BEF-D2AD-466B-8579-3F81667935C3}"/>
              </a:ext>
            </a:extLst>
          </p:cNvPr>
          <p:cNvSpPr/>
          <p:nvPr/>
        </p:nvSpPr>
        <p:spPr>
          <a:xfrm>
            <a:off x="2038276" y="2580336"/>
            <a:ext cx="8040771" cy="488624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自觉遵守国家的法律法规和团的纪律，执行团的决议，发扬社会主义新风尚，提倡共产主义道德，维护国家和人民的利益，为保护国家财产和人民群众的安全挺身而出，英勇斗争。</a:t>
            </a:r>
          </a:p>
        </p:txBody>
      </p:sp>
      <p:sp>
        <p:nvSpPr>
          <p:cNvPr id="9" name="圆角矩形 21">
            <a:extLst>
              <a:ext uri="{FF2B5EF4-FFF2-40B4-BE49-F238E27FC236}">
                <a16:creationId xmlns="" xmlns:a16="http://schemas.microsoft.com/office/drawing/2014/main" id="{C335F591-A1CA-49C6-BC63-0147586479C2}"/>
              </a:ext>
            </a:extLst>
          </p:cNvPr>
          <p:cNvSpPr/>
          <p:nvPr/>
        </p:nvSpPr>
        <p:spPr>
          <a:xfrm>
            <a:off x="2038276" y="1746756"/>
            <a:ext cx="7537416" cy="58808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zh-CN" altLang="en-US" sz="2000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（三）自觉遵守国家的法律法规和团的纪律</a:t>
            </a:r>
          </a:p>
        </p:txBody>
      </p:sp>
      <p:grpSp>
        <p:nvGrpSpPr>
          <p:cNvPr id="12" name="Group 1">
            <a:extLst>
              <a:ext uri="{FF2B5EF4-FFF2-40B4-BE49-F238E27FC236}">
                <a16:creationId xmlns="" xmlns:a16="http://schemas.microsoft.com/office/drawing/2014/main" id="{63B94945-E717-4364-A9EB-24BC2B8BDCF7}"/>
              </a:ext>
            </a:extLst>
          </p:cNvPr>
          <p:cNvGrpSpPr/>
          <p:nvPr/>
        </p:nvGrpSpPr>
        <p:grpSpPr>
          <a:xfrm>
            <a:off x="1457505" y="4114257"/>
            <a:ext cx="9009849" cy="1907031"/>
            <a:chOff x="623888" y="1690580"/>
            <a:chExt cx="5261535" cy="4181225"/>
          </a:xfrm>
        </p:grpSpPr>
        <p:sp>
          <p:nvSpPr>
            <p:cNvPr id="13" name="Rectangle: Rounded Corners 2">
              <a:extLst>
                <a:ext uri="{FF2B5EF4-FFF2-40B4-BE49-F238E27FC236}">
                  <a16:creationId xmlns="" xmlns:a16="http://schemas.microsoft.com/office/drawing/2014/main" id="{7015A52D-1AE4-4DDF-8BEA-D0577C99211A}"/>
                </a:ext>
              </a:extLst>
            </p:cNvPr>
            <p:cNvSpPr/>
            <p:nvPr/>
          </p:nvSpPr>
          <p:spPr>
            <a:xfrm>
              <a:off x="682670" y="1763714"/>
              <a:ext cx="5202753" cy="4108091"/>
            </a:xfrm>
            <a:prstGeom prst="roundRect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Rectangle: Rounded Corners 3">
              <a:extLst>
                <a:ext uri="{FF2B5EF4-FFF2-40B4-BE49-F238E27FC236}">
                  <a16:creationId xmlns="" xmlns:a16="http://schemas.microsoft.com/office/drawing/2014/main" id="{CBA0608D-68CB-4419-9CC9-44D555E47AF3}"/>
                </a:ext>
              </a:extLst>
            </p:cNvPr>
            <p:cNvSpPr/>
            <p:nvPr/>
          </p:nvSpPr>
          <p:spPr>
            <a:xfrm>
              <a:off x="623888" y="1690580"/>
              <a:ext cx="5202754" cy="4009287"/>
            </a:xfrm>
            <a:prstGeom prst="roundRect">
              <a:avLst/>
            </a:prstGeom>
            <a:solidFill>
              <a:schemeClr val="bg1"/>
            </a:solidFill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1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5" name="Rectangle 43">
            <a:extLst>
              <a:ext uri="{FF2B5EF4-FFF2-40B4-BE49-F238E27FC236}">
                <a16:creationId xmlns="" xmlns:a16="http://schemas.microsoft.com/office/drawing/2014/main" id="{E65A8625-CB5C-4873-AE12-4BD4CAB81E6C}"/>
              </a:ext>
            </a:extLst>
          </p:cNvPr>
          <p:cNvSpPr/>
          <p:nvPr/>
        </p:nvSpPr>
        <p:spPr>
          <a:xfrm>
            <a:off x="1825167" y="4802538"/>
            <a:ext cx="8191961" cy="1002726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6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接受国防教育，增强国防意识，积极履行保卫祖国的义务。</a:t>
            </a:r>
            <a:br>
              <a:rPr lang="zh-CN" altLang="en-US" sz="16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</a:br>
            <a:r>
              <a:rPr lang="zh-CN" altLang="en-US" sz="16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/>
            </a:r>
            <a:br>
              <a:rPr lang="zh-CN" altLang="en-US" sz="1600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</a:b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6" name="圆角矩形 30">
            <a:extLst>
              <a:ext uri="{FF2B5EF4-FFF2-40B4-BE49-F238E27FC236}">
                <a16:creationId xmlns="" xmlns:a16="http://schemas.microsoft.com/office/drawing/2014/main" id="{02DA5DEB-92B2-43DA-A65F-CEFDB5B6F677}"/>
              </a:ext>
            </a:extLst>
          </p:cNvPr>
          <p:cNvSpPr/>
          <p:nvPr/>
        </p:nvSpPr>
        <p:spPr>
          <a:xfrm>
            <a:off x="2038276" y="3927865"/>
            <a:ext cx="7537416" cy="588081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/>
            <a:r>
              <a:rPr lang="zh-CN" altLang="en-US" sz="2000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（四）接受国防教育，增强国防意识，积极履行保卫祖国的义务。</a:t>
            </a:r>
          </a:p>
        </p:txBody>
      </p:sp>
    </p:spTree>
    <p:extLst>
      <p:ext uri="{BB962C8B-B14F-4D97-AF65-F5344CB8AC3E}">
        <p14:creationId xmlns:p14="http://schemas.microsoft.com/office/powerpoint/2010/main" val="279960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2000">
        <p:checker/>
      </p:transition>
    </mc:Choice>
    <mc:Fallback xmlns="">
      <p:transition spd="slow" advTm="200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3.7037E-6 L -0.10456 -3.7037E-6 " pathEditMode="relative" rAng="0" ptsTypes="AA">
                                      <p:cBhvr>
                                        <p:cTn id="20" dur="1000" spd="-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9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7.40741E-7 L -0.10456 7.40741E-7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9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9" grpId="0" animBg="1"/>
      <p:bldP spid="9" grpId="1" animBg="1"/>
      <p:bldP spid="9" grpId="2" animBg="1"/>
      <p:bldP spid="15" grpId="0"/>
      <p:bldP spid="16" grpId="0" animBg="1"/>
      <p:bldP spid="16" grpId="1" animBg="1"/>
      <p:bldP spid="16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第五章节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113867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团员的基本权利</a:t>
            </a:r>
          </a:p>
        </p:txBody>
      </p:sp>
    </p:spTree>
    <p:extLst>
      <p:ext uri="{BB962C8B-B14F-4D97-AF65-F5344CB8AC3E}">
        <p14:creationId xmlns:p14="http://schemas.microsoft.com/office/powerpoint/2010/main" val="1603424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团员的基本权利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3F0C091-691A-4F81-A857-87FE95C4E936}"/>
              </a:ext>
            </a:extLst>
          </p:cNvPr>
          <p:cNvGrpSpPr/>
          <p:nvPr/>
        </p:nvGrpSpPr>
        <p:grpSpPr>
          <a:xfrm>
            <a:off x="4391105" y="2099225"/>
            <a:ext cx="3190843" cy="3535563"/>
            <a:chOff x="4669152" y="2204864"/>
            <a:chExt cx="2853697" cy="3161994"/>
          </a:xfrm>
        </p:grpSpPr>
        <p:sp>
          <p:nvSpPr>
            <p:cNvPr id="6" name="矩形: 剪去单角 444">
              <a:extLst>
                <a:ext uri="{FF2B5EF4-FFF2-40B4-BE49-F238E27FC236}">
                  <a16:creationId xmlns="" xmlns:a16="http://schemas.microsoft.com/office/drawing/2014/main" id="{0B698E01-9866-47C7-8791-0B8BE3979A71}"/>
                </a:ext>
              </a:extLst>
            </p:cNvPr>
            <p:cNvSpPr/>
            <p:nvPr/>
          </p:nvSpPr>
          <p:spPr>
            <a:xfrm>
              <a:off x="4669152" y="2204864"/>
              <a:ext cx="2853695" cy="3161994"/>
            </a:xfrm>
            <a:prstGeom prst="snip1Rect">
              <a:avLst>
                <a:gd name="adj" fmla="val 29383"/>
              </a:avLst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8F5E97E7-79F1-46FE-B164-AB4BDD6262A7}"/>
                </a:ext>
              </a:extLst>
            </p:cNvPr>
            <p:cNvSpPr/>
            <p:nvPr/>
          </p:nvSpPr>
          <p:spPr>
            <a:xfrm>
              <a:off x="4669153" y="5243677"/>
              <a:ext cx="2853695" cy="123181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8" name="任意多边形: 形状 445">
              <a:extLst>
                <a:ext uri="{FF2B5EF4-FFF2-40B4-BE49-F238E27FC236}">
                  <a16:creationId xmlns="" xmlns:a16="http://schemas.microsoft.com/office/drawing/2014/main" id="{927C8421-E5DC-48CC-AA21-A2F87864CA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874" y="2204864"/>
              <a:ext cx="719975" cy="71997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62560" tIns="81280" rIns="162560" bIns="8128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zh-CN" sz="2667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BC884728-8DBE-4D17-8D54-BF8A9C497A2A}"/>
              </a:ext>
            </a:extLst>
          </p:cNvPr>
          <p:cNvGrpSpPr/>
          <p:nvPr/>
        </p:nvGrpSpPr>
        <p:grpSpPr>
          <a:xfrm>
            <a:off x="797494" y="2099225"/>
            <a:ext cx="3190843" cy="3535563"/>
            <a:chOff x="247577" y="3140968"/>
            <a:chExt cx="2501994" cy="2772295"/>
          </a:xfrm>
        </p:grpSpPr>
        <p:sp>
          <p:nvSpPr>
            <p:cNvPr id="12" name="矩形: 剪去单角 437">
              <a:extLst>
                <a:ext uri="{FF2B5EF4-FFF2-40B4-BE49-F238E27FC236}">
                  <a16:creationId xmlns="" xmlns:a16="http://schemas.microsoft.com/office/drawing/2014/main" id="{39B7ABE3-D6A2-4C1A-AC41-5B2022BCD9AD}"/>
                </a:ext>
              </a:extLst>
            </p:cNvPr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5826A0BA-B8EA-49CD-B49D-D027FBE0FC51}"/>
                </a:ext>
              </a:extLst>
            </p:cNvPr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4" name="任意多边形: 形状 438">
              <a:extLst>
                <a:ext uri="{FF2B5EF4-FFF2-40B4-BE49-F238E27FC236}">
                  <a16:creationId xmlns="" xmlns:a16="http://schemas.microsoft.com/office/drawing/2014/main" id="{6F6028A0-B01A-4421-A066-356EA0E21B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62560" tIns="81280" rIns="162560" bIns="8128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667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altLang="ko-KR" sz="266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455B6875-80CC-4BDC-9BA1-720A197C0A8E}"/>
              </a:ext>
            </a:extLst>
          </p:cNvPr>
          <p:cNvGrpSpPr/>
          <p:nvPr/>
        </p:nvGrpSpPr>
        <p:grpSpPr>
          <a:xfrm>
            <a:off x="7984714" y="2099225"/>
            <a:ext cx="3190843" cy="3535563"/>
            <a:chOff x="247577" y="3140968"/>
            <a:chExt cx="2501994" cy="2772295"/>
          </a:xfrm>
        </p:grpSpPr>
        <p:sp>
          <p:nvSpPr>
            <p:cNvPr id="16" name="矩形: 剪去单角 455">
              <a:extLst>
                <a:ext uri="{FF2B5EF4-FFF2-40B4-BE49-F238E27FC236}">
                  <a16:creationId xmlns="" xmlns:a16="http://schemas.microsoft.com/office/drawing/2014/main" id="{A03D5454-A682-4DD4-B5C7-E7DCBFC502DA}"/>
                </a:ext>
              </a:extLst>
            </p:cNvPr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B48FE0B7-ECBF-480F-9056-378947F1AC3F}"/>
                </a:ext>
              </a:extLst>
            </p:cNvPr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8" name="任意多边形: 形状 456">
              <a:extLst>
                <a:ext uri="{FF2B5EF4-FFF2-40B4-BE49-F238E27FC236}">
                  <a16:creationId xmlns="" xmlns:a16="http://schemas.microsoft.com/office/drawing/2014/main" id="{1E84BD71-D703-47B3-BA48-55EE720D188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62560" tIns="81280" rIns="162560" bIns="8128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667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B48B4597-C557-45A6-A8F9-411CA3573D91}"/>
              </a:ext>
            </a:extLst>
          </p:cNvPr>
          <p:cNvSpPr txBox="1"/>
          <p:nvPr/>
        </p:nvSpPr>
        <p:spPr>
          <a:xfrm>
            <a:off x="905590" y="2980527"/>
            <a:ext cx="2869941" cy="143885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参加团的有关会议和组织开展的各类活动，接受组织的教育和培训；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4312409-3D2F-4FE8-8441-B7F4C6EBEAFB}"/>
              </a:ext>
            </a:extLst>
          </p:cNvPr>
          <p:cNvSpPr txBox="1"/>
          <p:nvPr/>
        </p:nvSpPr>
        <p:spPr>
          <a:xfrm>
            <a:off x="4517581" y="3150243"/>
            <a:ext cx="2937888" cy="115416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4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在团内有选举权、被选举权和表决权；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099BD79F-AED4-4AA9-B079-A53260986F8B}"/>
              </a:ext>
            </a:extLst>
          </p:cNvPr>
          <p:cNvSpPr txBox="1"/>
          <p:nvPr/>
        </p:nvSpPr>
        <p:spPr>
          <a:xfrm>
            <a:off x="8214378" y="2788295"/>
            <a:ext cx="2937888" cy="212090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在团的会议和团的报刊上，参加关于团的工作和青年关心的问题的讨论，对团的工作提出建议，监督、批评团的领导机关和团的工作人员；</a:t>
            </a:r>
          </a:p>
        </p:txBody>
      </p:sp>
    </p:spTree>
    <p:extLst>
      <p:ext uri="{BB962C8B-B14F-4D97-AF65-F5344CB8AC3E}">
        <p14:creationId xmlns:p14="http://schemas.microsoft.com/office/powerpoint/2010/main" val="2258917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6" name="矩形 45">
            <a:extLst>
              <a:ext uri="{FF2B5EF4-FFF2-40B4-BE49-F238E27FC236}">
                <a16:creationId xmlns="" xmlns:a16="http://schemas.microsoft.com/office/drawing/2014/main" id="{577CA5A7-60A2-4F0F-8A85-1CB70883BE3F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1">
            <a:extLst>
              <a:ext uri="{FF2B5EF4-FFF2-40B4-BE49-F238E27FC236}">
                <a16:creationId xmlns="" xmlns:a16="http://schemas.microsoft.com/office/drawing/2014/main" id="{539F6960-4FB9-4A9C-9563-D79400B7DF98}"/>
              </a:ext>
            </a:extLst>
          </p:cNvPr>
          <p:cNvSpPr/>
          <p:nvPr/>
        </p:nvSpPr>
        <p:spPr>
          <a:xfrm rot="18900000" flipH="1">
            <a:off x="1993292" y="3060857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sp>
        <p:nvSpPr>
          <p:cNvPr id="6" name="任意多边形 2">
            <a:extLst>
              <a:ext uri="{FF2B5EF4-FFF2-40B4-BE49-F238E27FC236}">
                <a16:creationId xmlns="" xmlns:a16="http://schemas.microsoft.com/office/drawing/2014/main" id="{38244106-B125-4CC9-9020-33F8529453F0}"/>
              </a:ext>
            </a:extLst>
          </p:cNvPr>
          <p:cNvSpPr/>
          <p:nvPr/>
        </p:nvSpPr>
        <p:spPr>
          <a:xfrm rot="18900000" flipH="1">
            <a:off x="1993292" y="3773405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635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="" xmlns:a16="http://schemas.microsoft.com/office/drawing/2014/main" id="{7E6CDB40-B5E8-46BE-BF76-9AF47EE2AC56}"/>
              </a:ext>
            </a:extLst>
          </p:cNvPr>
          <p:cNvGrpSpPr/>
          <p:nvPr/>
        </p:nvGrpSpPr>
        <p:grpSpPr>
          <a:xfrm>
            <a:off x="1303732" y="2854118"/>
            <a:ext cx="618168" cy="618165"/>
            <a:chOff x="5613944" y="2348233"/>
            <a:chExt cx="920788" cy="920788"/>
          </a:xfrm>
        </p:grpSpPr>
        <p:sp>
          <p:nvSpPr>
            <p:cNvPr id="8" name="椭圆 7">
              <a:extLst>
                <a:ext uri="{FF2B5EF4-FFF2-40B4-BE49-F238E27FC236}">
                  <a16:creationId xmlns="" xmlns:a16="http://schemas.microsoft.com/office/drawing/2014/main" id="{2496C187-08A1-415D-92AF-15BF92615355}"/>
                </a:ext>
              </a:extLst>
            </p:cNvPr>
            <p:cNvSpPr/>
            <p:nvPr/>
          </p:nvSpPr>
          <p:spPr>
            <a:xfrm flipH="1">
              <a:off x="5613944" y="2348233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9" name="TextBox 20">
              <a:extLst>
                <a:ext uri="{FF2B5EF4-FFF2-40B4-BE49-F238E27FC236}">
                  <a16:creationId xmlns="" xmlns:a16="http://schemas.microsoft.com/office/drawing/2014/main" id="{C0ADF255-6A6A-4B64-A76B-283202682919}"/>
                </a:ext>
              </a:extLst>
            </p:cNvPr>
            <p:cNvSpPr txBox="1"/>
            <p:nvPr/>
          </p:nvSpPr>
          <p:spPr>
            <a:xfrm>
              <a:off x="5888096" y="2470132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01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2B44A651-A376-4F38-BAC9-48FCE842069A}"/>
              </a:ext>
            </a:extLst>
          </p:cNvPr>
          <p:cNvGrpSpPr/>
          <p:nvPr/>
        </p:nvGrpSpPr>
        <p:grpSpPr>
          <a:xfrm>
            <a:off x="1303732" y="3566664"/>
            <a:ext cx="618168" cy="618165"/>
            <a:chOff x="5613944" y="4363162"/>
            <a:chExt cx="920788" cy="920788"/>
          </a:xfrm>
        </p:grpSpPr>
        <p:sp>
          <p:nvSpPr>
            <p:cNvPr id="11" name="椭圆 10">
              <a:extLst>
                <a:ext uri="{FF2B5EF4-FFF2-40B4-BE49-F238E27FC236}">
                  <a16:creationId xmlns="" xmlns:a16="http://schemas.microsoft.com/office/drawing/2014/main" id="{68B8D78D-EB9D-44DC-8122-660301DEBB63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63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12" name="TextBox 20">
              <a:extLst>
                <a:ext uri="{FF2B5EF4-FFF2-40B4-BE49-F238E27FC236}">
                  <a16:creationId xmlns="" xmlns:a16="http://schemas.microsoft.com/office/drawing/2014/main" id="{4323C467-033F-44F9-8FA9-94C4CCB02956}"/>
                </a:ext>
              </a:extLst>
            </p:cNvPr>
            <p:cNvSpPr txBox="1"/>
            <p:nvPr/>
          </p:nvSpPr>
          <p:spPr>
            <a:xfrm>
              <a:off x="5888097" y="4485061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02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sp>
        <p:nvSpPr>
          <p:cNvPr id="13" name="任意多边形 9">
            <a:extLst>
              <a:ext uri="{FF2B5EF4-FFF2-40B4-BE49-F238E27FC236}">
                <a16:creationId xmlns="" xmlns:a16="http://schemas.microsoft.com/office/drawing/2014/main" id="{B2DE9128-4DC6-41ED-BFB2-BE14B23BB57F}"/>
              </a:ext>
            </a:extLst>
          </p:cNvPr>
          <p:cNvSpPr/>
          <p:nvPr/>
        </p:nvSpPr>
        <p:spPr>
          <a:xfrm rot="18900000" flipH="1">
            <a:off x="1993292" y="4446624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="" xmlns:a16="http://schemas.microsoft.com/office/drawing/2014/main" id="{8E9E68BF-6CCD-4450-AD56-A76BA216AB1C}"/>
              </a:ext>
            </a:extLst>
          </p:cNvPr>
          <p:cNvGrpSpPr/>
          <p:nvPr/>
        </p:nvGrpSpPr>
        <p:grpSpPr>
          <a:xfrm>
            <a:off x="1303732" y="4239883"/>
            <a:ext cx="618168" cy="618165"/>
            <a:chOff x="5613944" y="4363162"/>
            <a:chExt cx="920788" cy="920788"/>
          </a:xfrm>
        </p:grpSpPr>
        <p:sp>
          <p:nvSpPr>
            <p:cNvPr id="15" name="椭圆 14">
              <a:extLst>
                <a:ext uri="{FF2B5EF4-FFF2-40B4-BE49-F238E27FC236}">
                  <a16:creationId xmlns="" xmlns:a16="http://schemas.microsoft.com/office/drawing/2014/main" id="{58B8B911-D566-4272-9D29-0A0F2C877745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16" name="TextBox 20">
              <a:extLst>
                <a:ext uri="{FF2B5EF4-FFF2-40B4-BE49-F238E27FC236}">
                  <a16:creationId xmlns="" xmlns:a16="http://schemas.microsoft.com/office/drawing/2014/main" id="{9B275C2D-558E-418F-8276-063463BF56E7}"/>
                </a:ext>
              </a:extLst>
            </p:cNvPr>
            <p:cNvSpPr txBox="1"/>
            <p:nvPr/>
          </p:nvSpPr>
          <p:spPr>
            <a:xfrm>
              <a:off x="5888099" y="4485061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03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sp>
        <p:nvSpPr>
          <p:cNvPr id="17" name="圆角矩形 13">
            <a:extLst>
              <a:ext uri="{FF2B5EF4-FFF2-40B4-BE49-F238E27FC236}">
                <a16:creationId xmlns="" xmlns:a16="http://schemas.microsoft.com/office/drawing/2014/main" id="{45868E2F-90C5-41C0-A778-B572787C2ADB}"/>
              </a:ext>
            </a:extLst>
          </p:cNvPr>
          <p:cNvSpPr/>
          <p:nvPr/>
        </p:nvSpPr>
        <p:spPr>
          <a:xfrm>
            <a:off x="2359848" y="2870444"/>
            <a:ext cx="3926653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中国共产主义青年团简介</a:t>
            </a:r>
          </a:p>
        </p:txBody>
      </p:sp>
      <p:sp>
        <p:nvSpPr>
          <p:cNvPr id="18" name="圆角矩形 14">
            <a:extLst>
              <a:ext uri="{FF2B5EF4-FFF2-40B4-BE49-F238E27FC236}">
                <a16:creationId xmlns="" xmlns:a16="http://schemas.microsoft.com/office/drawing/2014/main" id="{73430FC1-F57D-40F4-BACF-558734B60A8A}"/>
              </a:ext>
            </a:extLst>
          </p:cNvPr>
          <p:cNvSpPr/>
          <p:nvPr/>
        </p:nvSpPr>
        <p:spPr>
          <a:xfrm>
            <a:off x="2359848" y="3566665"/>
            <a:ext cx="3926653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共青团成立的历史</a:t>
            </a:r>
          </a:p>
        </p:txBody>
      </p:sp>
      <p:sp>
        <p:nvSpPr>
          <p:cNvPr id="19" name="圆角矩形 15">
            <a:extLst>
              <a:ext uri="{FF2B5EF4-FFF2-40B4-BE49-F238E27FC236}">
                <a16:creationId xmlns="" xmlns:a16="http://schemas.microsoft.com/office/drawing/2014/main" id="{259172C1-8D11-4156-AFE2-D8F2A0B0476F}"/>
              </a:ext>
            </a:extLst>
          </p:cNvPr>
          <p:cNvSpPr/>
          <p:nvPr/>
        </p:nvSpPr>
        <p:spPr>
          <a:xfrm>
            <a:off x="2359850" y="4256209"/>
            <a:ext cx="3926652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0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中国共产主义青年团团徽、团旗及团歌</a:t>
            </a:r>
          </a:p>
        </p:txBody>
      </p:sp>
      <p:sp>
        <p:nvSpPr>
          <p:cNvPr id="20" name="任意多边形 16">
            <a:extLst>
              <a:ext uri="{FF2B5EF4-FFF2-40B4-BE49-F238E27FC236}">
                <a16:creationId xmlns="" xmlns:a16="http://schemas.microsoft.com/office/drawing/2014/main" id="{8F1AD01D-934F-4C35-AF02-3DC752F28A86}"/>
              </a:ext>
            </a:extLst>
          </p:cNvPr>
          <p:cNvSpPr/>
          <p:nvPr/>
        </p:nvSpPr>
        <p:spPr>
          <a:xfrm rot="18900000" flipH="1">
            <a:off x="1993292" y="5140989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21" name="组合 20">
            <a:extLst>
              <a:ext uri="{FF2B5EF4-FFF2-40B4-BE49-F238E27FC236}">
                <a16:creationId xmlns="" xmlns:a16="http://schemas.microsoft.com/office/drawing/2014/main" id="{F57643DF-ED6C-4658-BBA7-1E6CC3C2E4D7}"/>
              </a:ext>
            </a:extLst>
          </p:cNvPr>
          <p:cNvGrpSpPr/>
          <p:nvPr/>
        </p:nvGrpSpPr>
        <p:grpSpPr>
          <a:xfrm>
            <a:off x="1303732" y="4934248"/>
            <a:ext cx="618168" cy="618165"/>
            <a:chOff x="5613944" y="4363162"/>
            <a:chExt cx="920788" cy="920788"/>
          </a:xfrm>
        </p:grpSpPr>
        <p:sp>
          <p:nvSpPr>
            <p:cNvPr id="22" name="椭圆 21">
              <a:extLst>
                <a:ext uri="{FF2B5EF4-FFF2-40B4-BE49-F238E27FC236}">
                  <a16:creationId xmlns="" xmlns:a16="http://schemas.microsoft.com/office/drawing/2014/main" id="{1ECC7070-B90D-4112-9670-088CBC85B54F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23" name="TextBox 20">
              <a:extLst>
                <a:ext uri="{FF2B5EF4-FFF2-40B4-BE49-F238E27FC236}">
                  <a16:creationId xmlns="" xmlns:a16="http://schemas.microsoft.com/office/drawing/2014/main" id="{D2B90E06-0890-4117-BDEC-27FE97F716E1}"/>
                </a:ext>
              </a:extLst>
            </p:cNvPr>
            <p:cNvSpPr txBox="1"/>
            <p:nvPr/>
          </p:nvSpPr>
          <p:spPr>
            <a:xfrm>
              <a:off x="5888097" y="4485061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04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sp>
        <p:nvSpPr>
          <p:cNvPr id="24" name="圆角矩形 20">
            <a:extLst>
              <a:ext uri="{FF2B5EF4-FFF2-40B4-BE49-F238E27FC236}">
                <a16:creationId xmlns="" xmlns:a16="http://schemas.microsoft.com/office/drawing/2014/main" id="{FBB59B20-1DC4-4F62-B838-4C9DE5BCA2FE}"/>
              </a:ext>
            </a:extLst>
          </p:cNvPr>
          <p:cNvSpPr/>
          <p:nvPr/>
        </p:nvSpPr>
        <p:spPr>
          <a:xfrm>
            <a:off x="2359849" y="4950575"/>
            <a:ext cx="3926653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团员必须履行的义务</a:t>
            </a:r>
          </a:p>
        </p:txBody>
      </p:sp>
      <p:sp>
        <p:nvSpPr>
          <p:cNvPr id="25" name="任意多边形 21">
            <a:extLst>
              <a:ext uri="{FF2B5EF4-FFF2-40B4-BE49-F238E27FC236}">
                <a16:creationId xmlns="" xmlns:a16="http://schemas.microsoft.com/office/drawing/2014/main" id="{6ACD1989-E2C3-4DC1-B077-983C3EBBFDE0}"/>
              </a:ext>
            </a:extLst>
          </p:cNvPr>
          <p:cNvSpPr/>
          <p:nvPr/>
        </p:nvSpPr>
        <p:spPr>
          <a:xfrm rot="18900000" flipH="1">
            <a:off x="7708709" y="2956828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C7A7DFC0-9F1A-4974-9079-BEB9927339DD}"/>
              </a:ext>
            </a:extLst>
          </p:cNvPr>
          <p:cNvGrpSpPr/>
          <p:nvPr/>
        </p:nvGrpSpPr>
        <p:grpSpPr>
          <a:xfrm>
            <a:off x="7019149" y="2750087"/>
            <a:ext cx="618168" cy="618165"/>
            <a:chOff x="5613944" y="4363162"/>
            <a:chExt cx="920788" cy="920788"/>
          </a:xfrm>
        </p:grpSpPr>
        <p:sp>
          <p:nvSpPr>
            <p:cNvPr id="27" name="椭圆 26">
              <a:extLst>
                <a:ext uri="{FF2B5EF4-FFF2-40B4-BE49-F238E27FC236}">
                  <a16:creationId xmlns="" xmlns:a16="http://schemas.microsoft.com/office/drawing/2014/main" id="{605ABF88-463B-4BAF-BC30-3D5B14C2ADB4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28" name="TextBox 20">
              <a:extLst>
                <a:ext uri="{FF2B5EF4-FFF2-40B4-BE49-F238E27FC236}">
                  <a16:creationId xmlns="" xmlns:a16="http://schemas.microsoft.com/office/drawing/2014/main" id="{1EEE1AE3-224C-4893-832F-FC932BE25268}"/>
                </a:ext>
              </a:extLst>
            </p:cNvPr>
            <p:cNvSpPr txBox="1"/>
            <p:nvPr/>
          </p:nvSpPr>
          <p:spPr>
            <a:xfrm>
              <a:off x="5888097" y="4485061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05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sp>
        <p:nvSpPr>
          <p:cNvPr id="29" name="圆角矩形 25">
            <a:extLst>
              <a:ext uri="{FF2B5EF4-FFF2-40B4-BE49-F238E27FC236}">
                <a16:creationId xmlns="" xmlns:a16="http://schemas.microsoft.com/office/drawing/2014/main" id="{2DF1A018-FD61-4D46-9C01-B980AB00C404}"/>
              </a:ext>
            </a:extLst>
          </p:cNvPr>
          <p:cNvSpPr/>
          <p:nvPr/>
        </p:nvSpPr>
        <p:spPr>
          <a:xfrm>
            <a:off x="8075266" y="2766414"/>
            <a:ext cx="2657815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团员的基本权利</a:t>
            </a:r>
          </a:p>
        </p:txBody>
      </p:sp>
      <p:sp>
        <p:nvSpPr>
          <p:cNvPr id="30" name="任意多边形 26">
            <a:extLst>
              <a:ext uri="{FF2B5EF4-FFF2-40B4-BE49-F238E27FC236}">
                <a16:creationId xmlns="" xmlns:a16="http://schemas.microsoft.com/office/drawing/2014/main" id="{08EAE48C-9C98-490D-BD2C-6C3B703F0928}"/>
              </a:ext>
            </a:extLst>
          </p:cNvPr>
          <p:cNvSpPr/>
          <p:nvPr/>
        </p:nvSpPr>
        <p:spPr>
          <a:xfrm rot="18900000" flipH="1">
            <a:off x="7708709" y="3667519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31" name="组合 30">
            <a:extLst>
              <a:ext uri="{FF2B5EF4-FFF2-40B4-BE49-F238E27FC236}">
                <a16:creationId xmlns="" xmlns:a16="http://schemas.microsoft.com/office/drawing/2014/main" id="{C600F44D-CDF9-45E9-A6D0-971D1699F598}"/>
              </a:ext>
            </a:extLst>
          </p:cNvPr>
          <p:cNvGrpSpPr/>
          <p:nvPr/>
        </p:nvGrpSpPr>
        <p:grpSpPr>
          <a:xfrm>
            <a:off x="7019149" y="3460778"/>
            <a:ext cx="618168" cy="618165"/>
            <a:chOff x="5613944" y="4363162"/>
            <a:chExt cx="920788" cy="920788"/>
          </a:xfrm>
        </p:grpSpPr>
        <p:sp>
          <p:nvSpPr>
            <p:cNvPr id="32" name="椭圆 31">
              <a:extLst>
                <a:ext uri="{FF2B5EF4-FFF2-40B4-BE49-F238E27FC236}">
                  <a16:creationId xmlns="" xmlns:a16="http://schemas.microsoft.com/office/drawing/2014/main" id="{EE803704-D9B0-46AD-A31C-BE5FB72383FB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33" name="TextBox 20">
              <a:extLst>
                <a:ext uri="{FF2B5EF4-FFF2-40B4-BE49-F238E27FC236}">
                  <a16:creationId xmlns="" xmlns:a16="http://schemas.microsoft.com/office/drawing/2014/main" id="{D5572542-F66F-4C2A-BEF3-78175BDAA9E6}"/>
                </a:ext>
              </a:extLst>
            </p:cNvPr>
            <p:cNvSpPr txBox="1"/>
            <p:nvPr/>
          </p:nvSpPr>
          <p:spPr>
            <a:xfrm>
              <a:off x="5888099" y="4485061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06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sp>
        <p:nvSpPr>
          <p:cNvPr id="34" name="圆角矩形 30">
            <a:extLst>
              <a:ext uri="{FF2B5EF4-FFF2-40B4-BE49-F238E27FC236}">
                <a16:creationId xmlns="" xmlns:a16="http://schemas.microsoft.com/office/drawing/2014/main" id="{5AC6B0B3-E868-4566-A637-A2CEE1E25517}"/>
              </a:ext>
            </a:extLst>
          </p:cNvPr>
          <p:cNvSpPr/>
          <p:nvPr/>
        </p:nvSpPr>
        <p:spPr>
          <a:xfrm>
            <a:off x="8075266" y="3477104"/>
            <a:ext cx="2657815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新团员入团程序</a:t>
            </a:r>
          </a:p>
        </p:txBody>
      </p:sp>
      <p:sp>
        <p:nvSpPr>
          <p:cNvPr id="35" name="任意多边形 31">
            <a:extLst>
              <a:ext uri="{FF2B5EF4-FFF2-40B4-BE49-F238E27FC236}">
                <a16:creationId xmlns="" xmlns:a16="http://schemas.microsoft.com/office/drawing/2014/main" id="{C207F0E2-E030-45DC-ADA7-6B7AC7465EB1}"/>
              </a:ext>
            </a:extLst>
          </p:cNvPr>
          <p:cNvSpPr/>
          <p:nvPr/>
        </p:nvSpPr>
        <p:spPr>
          <a:xfrm rot="18900000" flipH="1">
            <a:off x="7708709" y="4373388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36" name="组合 35">
            <a:extLst>
              <a:ext uri="{FF2B5EF4-FFF2-40B4-BE49-F238E27FC236}">
                <a16:creationId xmlns="" xmlns:a16="http://schemas.microsoft.com/office/drawing/2014/main" id="{9BD78352-8F85-461F-A866-F6BD0B7E1D0E}"/>
              </a:ext>
            </a:extLst>
          </p:cNvPr>
          <p:cNvGrpSpPr/>
          <p:nvPr/>
        </p:nvGrpSpPr>
        <p:grpSpPr>
          <a:xfrm>
            <a:off x="7019149" y="4166647"/>
            <a:ext cx="618168" cy="618165"/>
            <a:chOff x="5613944" y="4363162"/>
            <a:chExt cx="920788" cy="920788"/>
          </a:xfrm>
        </p:grpSpPr>
        <p:sp>
          <p:nvSpPr>
            <p:cNvPr id="37" name="椭圆 36">
              <a:extLst>
                <a:ext uri="{FF2B5EF4-FFF2-40B4-BE49-F238E27FC236}">
                  <a16:creationId xmlns="" xmlns:a16="http://schemas.microsoft.com/office/drawing/2014/main" id="{E85DDB3B-9336-4B9F-993E-DE3954D8E242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38" name="TextBox 20">
              <a:extLst>
                <a:ext uri="{FF2B5EF4-FFF2-40B4-BE49-F238E27FC236}">
                  <a16:creationId xmlns="" xmlns:a16="http://schemas.microsoft.com/office/drawing/2014/main" id="{EBC87998-AC69-4A34-B64A-C7D84A838AA3}"/>
                </a:ext>
              </a:extLst>
            </p:cNvPr>
            <p:cNvSpPr txBox="1"/>
            <p:nvPr/>
          </p:nvSpPr>
          <p:spPr>
            <a:xfrm>
              <a:off x="5888099" y="4485061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07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sp>
        <p:nvSpPr>
          <p:cNvPr id="39" name="圆角矩形 35">
            <a:extLst>
              <a:ext uri="{FF2B5EF4-FFF2-40B4-BE49-F238E27FC236}">
                <a16:creationId xmlns="" xmlns:a16="http://schemas.microsoft.com/office/drawing/2014/main" id="{A5865D0C-E826-4557-A0DC-E7F78E1FAF32}"/>
              </a:ext>
            </a:extLst>
          </p:cNvPr>
          <p:cNvSpPr/>
          <p:nvPr/>
        </p:nvSpPr>
        <p:spPr>
          <a:xfrm>
            <a:off x="8075266" y="4182974"/>
            <a:ext cx="2657815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共青团入团誓词</a:t>
            </a:r>
          </a:p>
        </p:txBody>
      </p:sp>
      <p:sp>
        <p:nvSpPr>
          <p:cNvPr id="40" name="任意多边形 36">
            <a:extLst>
              <a:ext uri="{FF2B5EF4-FFF2-40B4-BE49-F238E27FC236}">
                <a16:creationId xmlns="" xmlns:a16="http://schemas.microsoft.com/office/drawing/2014/main" id="{2E292866-9552-49C4-B934-D6A20D0EA522}"/>
              </a:ext>
            </a:extLst>
          </p:cNvPr>
          <p:cNvSpPr/>
          <p:nvPr/>
        </p:nvSpPr>
        <p:spPr>
          <a:xfrm rot="18900000" flipH="1">
            <a:off x="7708708" y="5104162"/>
            <a:ext cx="204691" cy="204691"/>
          </a:xfrm>
          <a:custGeom>
            <a:avLst/>
            <a:gdLst>
              <a:gd name="connsiteX0" fmla="*/ 0 w 304899"/>
              <a:gd name="connsiteY0" fmla="*/ 0 h 304899"/>
              <a:gd name="connsiteX1" fmla="*/ 3059 w 304899"/>
              <a:gd name="connsiteY1" fmla="*/ 10322 h 304899"/>
              <a:gd name="connsiteX2" fmla="*/ 119391 w 304899"/>
              <a:gd name="connsiteY2" fmla="*/ 185508 h 304899"/>
              <a:gd name="connsiteX3" fmla="*/ 294577 w 304899"/>
              <a:gd name="connsiteY3" fmla="*/ 301840 h 304899"/>
              <a:gd name="connsiteX4" fmla="*/ 304899 w 304899"/>
              <a:gd name="connsiteY4" fmla="*/ 304899 h 304899"/>
              <a:gd name="connsiteX5" fmla="*/ 0 w 304899"/>
              <a:gd name="connsiteY5" fmla="*/ 304899 h 3048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4899" h="304899">
                <a:moveTo>
                  <a:pt x="0" y="0"/>
                </a:moveTo>
                <a:lnTo>
                  <a:pt x="3059" y="10322"/>
                </a:lnTo>
                <a:cubicBezTo>
                  <a:pt x="28910" y="74072"/>
                  <a:pt x="67688" y="133805"/>
                  <a:pt x="119391" y="185508"/>
                </a:cubicBezTo>
                <a:cubicBezTo>
                  <a:pt x="171094" y="237211"/>
                  <a:pt x="230827" y="275989"/>
                  <a:pt x="294577" y="301840"/>
                </a:cubicBezTo>
                <a:lnTo>
                  <a:pt x="304899" y="304899"/>
                </a:lnTo>
                <a:lnTo>
                  <a:pt x="0" y="304899"/>
                </a:lnTo>
                <a:close/>
              </a:path>
            </a:pathLst>
          </a:custGeom>
          <a:gradFill>
            <a:gsLst>
              <a:gs pos="0">
                <a:srgbClr val="FF0000"/>
              </a:gs>
              <a:gs pos="31000">
                <a:srgbClr val="C00000">
                  <a:lumMod val="75000"/>
                </a:srgbClr>
              </a:gs>
              <a:gs pos="60000">
                <a:srgbClr val="EA0102"/>
              </a:gs>
              <a:gs pos="100000">
                <a:srgbClr val="FF0000"/>
              </a:gs>
            </a:gsLst>
            <a:lin ang="16200000" scaled="0"/>
          </a:gra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 defTabSz="1219170">
              <a:defRPr/>
            </a:pPr>
            <a:endParaRPr lang="zh-CN" altLang="en-US" sz="2400" b="1" kern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grpSp>
        <p:nvGrpSpPr>
          <p:cNvPr id="41" name="组合 40">
            <a:extLst>
              <a:ext uri="{FF2B5EF4-FFF2-40B4-BE49-F238E27FC236}">
                <a16:creationId xmlns="" xmlns:a16="http://schemas.microsoft.com/office/drawing/2014/main" id="{161A33AF-724F-451C-B9A6-1BE233F71521}"/>
              </a:ext>
            </a:extLst>
          </p:cNvPr>
          <p:cNvGrpSpPr/>
          <p:nvPr/>
        </p:nvGrpSpPr>
        <p:grpSpPr>
          <a:xfrm>
            <a:off x="7019148" y="4897421"/>
            <a:ext cx="618168" cy="618165"/>
            <a:chOff x="5613944" y="4363162"/>
            <a:chExt cx="920788" cy="920788"/>
          </a:xfrm>
        </p:grpSpPr>
        <p:sp>
          <p:nvSpPr>
            <p:cNvPr id="42" name="椭圆 41">
              <a:extLst>
                <a:ext uri="{FF2B5EF4-FFF2-40B4-BE49-F238E27FC236}">
                  <a16:creationId xmlns="" xmlns:a16="http://schemas.microsoft.com/office/drawing/2014/main" id="{370BB5B1-8CCF-45E8-8F8B-408E4E15D12E}"/>
                </a:ext>
              </a:extLst>
            </p:cNvPr>
            <p:cNvSpPr/>
            <p:nvPr/>
          </p:nvSpPr>
          <p:spPr>
            <a:xfrm flipH="1">
              <a:off x="5613944" y="4363162"/>
              <a:ext cx="920788" cy="920788"/>
            </a:xfrm>
            <a:prstGeom prst="ellipse">
              <a:avLst/>
            </a:prstGeom>
            <a:gradFill>
              <a:gsLst>
                <a:gs pos="0">
                  <a:srgbClr val="FF0000"/>
                </a:gs>
                <a:gs pos="31000">
                  <a:srgbClr val="C00000">
                    <a:lumMod val="75000"/>
                  </a:srgbClr>
                </a:gs>
                <a:gs pos="60000">
                  <a:srgbClr val="EA0102"/>
                </a:gs>
                <a:gs pos="100000">
                  <a:srgbClr val="FF0000"/>
                </a:gs>
              </a:gsLst>
              <a:lin ang="16200000" scaled="0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667" b="1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  <p:sp>
          <p:nvSpPr>
            <p:cNvPr id="43" name="TextBox 20">
              <a:extLst>
                <a:ext uri="{FF2B5EF4-FFF2-40B4-BE49-F238E27FC236}">
                  <a16:creationId xmlns="" xmlns:a16="http://schemas.microsoft.com/office/drawing/2014/main" id="{63166031-6471-4C58-8902-70D4B89AA1A6}"/>
                </a:ext>
              </a:extLst>
            </p:cNvPr>
            <p:cNvSpPr txBox="1"/>
            <p:nvPr/>
          </p:nvSpPr>
          <p:spPr>
            <a:xfrm>
              <a:off x="5888096" y="4485061"/>
              <a:ext cx="372487" cy="6113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b="1" kern="0" dirty="0">
                  <a:gradFill>
                    <a:gsLst>
                      <a:gs pos="100000">
                        <a:prstClr val="white"/>
                      </a:gs>
                      <a:gs pos="0">
                        <a:prstClr val="white">
                          <a:lumMod val="95000"/>
                        </a:prstClr>
                      </a:gs>
                    </a:gsLst>
                    <a:path path="circle">
                      <a:fillToRect l="100000" b="100000"/>
                    </a:path>
                  </a:gradFill>
                  <a:cs typeface="+mn-ea"/>
                  <a:sym typeface="+mn-lt"/>
                </a:rPr>
                <a:t>08</a:t>
              </a:r>
              <a:endParaRPr lang="zh-CN" altLang="en-US" sz="2667" b="1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endParaRPr>
            </a:p>
          </p:txBody>
        </p:sp>
      </p:grpSp>
      <p:sp>
        <p:nvSpPr>
          <p:cNvPr id="44" name="圆角矩形 40">
            <a:extLst>
              <a:ext uri="{FF2B5EF4-FFF2-40B4-BE49-F238E27FC236}">
                <a16:creationId xmlns="" xmlns:a16="http://schemas.microsoft.com/office/drawing/2014/main" id="{CC658A38-EC7D-4A9D-8C4B-93D51297DA0F}"/>
              </a:ext>
            </a:extLst>
          </p:cNvPr>
          <p:cNvSpPr/>
          <p:nvPr/>
        </p:nvSpPr>
        <p:spPr>
          <a:xfrm>
            <a:off x="8075265" y="4913747"/>
            <a:ext cx="2657815" cy="551635"/>
          </a:xfrm>
          <a:prstGeom prst="roundRect">
            <a:avLst>
              <a:gd name="adj" fmla="val 50000"/>
            </a:avLst>
          </a:prstGeom>
          <a:noFill/>
          <a:ln w="12700" cap="flat" cmpd="sng" algn="ctr">
            <a:solidFill>
              <a:srgbClr val="C40001"/>
            </a:solidFill>
            <a:prstDash val="solid"/>
          </a:ln>
          <a:effectLst/>
        </p:spPr>
        <p:txBody>
          <a:bodyPr rtlCol="0" anchor="ctr"/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kern="300" dirty="0">
                <a:gradFill>
                  <a:gsLst>
                    <a:gs pos="0">
                      <a:srgbClr val="FF0000"/>
                    </a:gs>
                    <a:gs pos="100000">
                      <a:srgbClr val="C00000"/>
                    </a:gs>
                  </a:gsLst>
                  <a:lin ang="5400000" scaled="0"/>
                </a:gradFill>
                <a:cs typeface="+mn-ea"/>
                <a:sym typeface="+mn-lt"/>
              </a:rPr>
              <a:t>我们的历史使命  </a:t>
            </a:r>
          </a:p>
        </p:txBody>
      </p:sp>
      <p:sp>
        <p:nvSpPr>
          <p:cNvPr id="47" name="TextBox 14">
            <a:extLst>
              <a:ext uri="{FF2B5EF4-FFF2-40B4-BE49-F238E27FC236}">
                <a16:creationId xmlns="" xmlns:a16="http://schemas.microsoft.com/office/drawing/2014/main" id="{F1C17398-9D41-4DE6-A550-0ACC11511799}"/>
              </a:ext>
            </a:extLst>
          </p:cNvPr>
          <p:cNvSpPr txBox="1"/>
          <p:nvPr/>
        </p:nvSpPr>
        <p:spPr>
          <a:xfrm>
            <a:off x="676482" y="898920"/>
            <a:ext cx="639828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defRPr sz="6400">
                <a:gradFill flip="none" rotWithShape="1">
                  <a:gsLst>
                    <a:gs pos="0">
                      <a:srgbClr val="C00000"/>
                    </a:gs>
                    <a:gs pos="6000">
                      <a:srgbClr val="131D7E"/>
                    </a:gs>
                    <a:gs pos="31000">
                      <a:srgbClr val="151C83"/>
                    </a:gs>
                    <a:gs pos="47000">
                      <a:srgbClr val="C00000"/>
                    </a:gs>
                    <a:gs pos="100000">
                      <a:srgbClr val="C00000"/>
                    </a:gs>
                  </a:gsLst>
                  <a:lin ang="0" scaled="1"/>
                  <a:tileRect/>
                </a:gradFill>
                <a:latin typeface="方正粗谭黑简体" panose="02000000000000000000" pitchFamily="2" charset="-122"/>
                <a:ea typeface="方正粗谭黑简体" panose="02000000000000000000" pitchFamily="2" charset="-122"/>
              </a:defRPr>
            </a:lvl1pPr>
            <a:lvl2pPr marL="742950" indent="-285750">
              <a:defRPr>
                <a:latin typeface="Calibri" pitchFamily="34" charset="0"/>
                <a:ea typeface="宋体" charset="-122"/>
              </a:defRPr>
            </a:lvl2pPr>
            <a:lvl3pPr marL="1143000" indent="-228600">
              <a:defRPr>
                <a:latin typeface="Calibri" pitchFamily="34" charset="0"/>
                <a:ea typeface="宋体" charset="-122"/>
              </a:defRPr>
            </a:lvl3pPr>
            <a:lvl4pPr marL="1600200" indent="-228600">
              <a:defRPr>
                <a:latin typeface="Calibri" pitchFamily="34" charset="0"/>
                <a:ea typeface="宋体" charset="-122"/>
              </a:defRPr>
            </a:lvl4pPr>
            <a:lvl5pPr marL="2057400" indent="-228600">
              <a:defRPr>
                <a:latin typeface="Calibri" pitchFamily="34" charset="0"/>
                <a:ea typeface="宋体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Calibri" pitchFamily="34" charset="0"/>
                <a:ea typeface="宋体" charset="-122"/>
              </a:defRPr>
            </a:lvl9pPr>
          </a:lstStyle>
          <a:p>
            <a:pPr>
              <a:defRPr/>
            </a:pPr>
            <a:r>
              <a:rPr lang="zh-CN" altLang="en-US" sz="6600" b="1" kern="0" dirty="0">
                <a:ln w="3175">
                  <a:noFill/>
                </a:ln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r>
              <a:rPr lang="en-US" altLang="zh-CN" sz="6600" b="1" kern="0" dirty="0">
                <a:ln w="3175">
                  <a:noFill/>
                </a:ln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/content </a:t>
            </a:r>
          </a:p>
        </p:txBody>
      </p:sp>
      <p:pic>
        <p:nvPicPr>
          <p:cNvPr id="48" name="图片 47">
            <a:extLst>
              <a:ext uri="{FF2B5EF4-FFF2-40B4-BE49-F238E27FC236}">
                <a16:creationId xmlns="" xmlns:a16="http://schemas.microsoft.com/office/drawing/2014/main" id="{9C2BE047-E6F6-412C-998A-2FECBF1663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1268" y="548520"/>
            <a:ext cx="2941812" cy="208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679541"/>
      </p:ext>
    </p:extLst>
  </p:cSld>
  <p:clrMapOvr>
    <a:masterClrMapping/>
  </p:clrMapOvr>
  <p:transition spd="slow" advTm="200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9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9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400"/>
                            </p:stCondLst>
                            <p:childTnLst>
                              <p:par>
                                <p:cTn id="1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3.7037E-6 L -0.10456 3.7037E-6 " pathEditMode="relative" rAng="0" ptsTypes="AA">
                                      <p:cBhvr>
                                        <p:cTn id="33" dur="1000" spd="-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9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4.81481E-6 L -0.10456 4.81481E-6 " pathEditMode="relative" rAng="0" ptsTypes="AA">
                                      <p:cBhvr>
                                        <p:cTn id="56" dur="900" spd="-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600"/>
                            </p:stCondLst>
                            <p:childTnLst>
                              <p:par>
                                <p:cTn id="6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1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9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3.7037E-7 L -0.10456 3.7037E-7 " pathEditMode="relative" rAng="0" ptsTypes="AA">
                                      <p:cBhvr>
                                        <p:cTn id="79" dur="900" spd="-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200"/>
                            </p:stCondLst>
                            <p:childTnLst>
                              <p:par>
                                <p:cTn id="8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7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9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9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9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0833E-6 2.96296E-6 L -0.10456 2.96296E-6 " pathEditMode="relative" rAng="0" ptsTypes="AA">
                                      <p:cBhvr>
                                        <p:cTn id="102" dur="900" spd="-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  <p:par>
                                <p:cTn id="103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800"/>
                            </p:stCondLst>
                            <p:childTnLst>
                              <p:par>
                                <p:cTn id="11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3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9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9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9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9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48148E-6 L -0.10455 1.48148E-6 " pathEditMode="relative" rAng="0" ptsTypes="AA">
                                      <p:cBhvr>
                                        <p:cTn id="125" dur="900" spd="-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  <p:par>
                                <p:cTn id="126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9400"/>
                            </p:stCondLst>
                            <p:childTnLst>
                              <p:par>
                                <p:cTn id="1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99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9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9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9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22222E-6 L -0.10455 -2.22222E-6 " pathEditMode="relative" rAng="0" ptsTypes="AA">
                                      <p:cBhvr>
                                        <p:cTn id="148" dur="900" spd="-100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9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1.11022E-16 L -0.10455 1.11022E-16 " pathEditMode="relative" rAng="0" ptsTypes="AA">
                                      <p:cBhvr>
                                        <p:cTn id="171" dur="9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  <p:par>
                                <p:cTn id="172" presetID="53" presetClass="entr" presetSubtype="52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12600"/>
                            </p:stCondLst>
                            <p:childTnLst>
                              <p:par>
                                <p:cTn id="18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3100"/>
                            </p:stCondLst>
                            <p:childTnLst>
                              <p:par>
                                <p:cTn id="1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9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9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2" dur="9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10455 -2.96296E-6 " pathEditMode="relative" rAng="0" ptsTypes="AA">
                                      <p:cBhvr>
                                        <p:cTn id="194" dur="9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9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4" grpId="0" animBg="1"/>
      <p:bldP spid="24" grpId="1" animBg="1"/>
      <p:bldP spid="24" grpId="2" animBg="1"/>
      <p:bldP spid="25" grpId="0" animBg="1"/>
      <p:bldP spid="29" grpId="0" animBg="1"/>
      <p:bldP spid="29" grpId="1" animBg="1"/>
      <p:bldP spid="29" grpId="2" animBg="1"/>
      <p:bldP spid="30" grpId="0" animBg="1"/>
      <p:bldP spid="34" grpId="0" animBg="1"/>
      <p:bldP spid="34" grpId="1" animBg="1"/>
      <p:bldP spid="34" grpId="2" animBg="1"/>
      <p:bldP spid="35" grpId="0" animBg="1"/>
      <p:bldP spid="39" grpId="0" animBg="1"/>
      <p:bldP spid="39" grpId="1" animBg="1"/>
      <p:bldP spid="39" grpId="2" animBg="1"/>
      <p:bldP spid="40" grpId="0" animBg="1"/>
      <p:bldP spid="44" grpId="0" animBg="1"/>
      <p:bldP spid="44" grpId="1" animBg="1"/>
      <p:bldP spid="44" grpId="2" animBg="1"/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团员的基本权利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359C043F-8258-44AE-B7F0-B76464394A75}"/>
              </a:ext>
            </a:extLst>
          </p:cNvPr>
          <p:cNvGrpSpPr/>
          <p:nvPr/>
        </p:nvGrpSpPr>
        <p:grpSpPr>
          <a:xfrm>
            <a:off x="4476366" y="1982958"/>
            <a:ext cx="3190843" cy="3535563"/>
            <a:chOff x="4669152" y="2204864"/>
            <a:chExt cx="2853697" cy="3161994"/>
          </a:xfrm>
        </p:grpSpPr>
        <p:sp>
          <p:nvSpPr>
            <p:cNvPr id="6" name="矩形: 剪去单角 444">
              <a:extLst>
                <a:ext uri="{FF2B5EF4-FFF2-40B4-BE49-F238E27FC236}">
                  <a16:creationId xmlns="" xmlns:a16="http://schemas.microsoft.com/office/drawing/2014/main" id="{B297CD19-88E2-4102-9B21-3D2B922A5846}"/>
                </a:ext>
              </a:extLst>
            </p:cNvPr>
            <p:cNvSpPr/>
            <p:nvPr/>
          </p:nvSpPr>
          <p:spPr>
            <a:xfrm>
              <a:off x="4669152" y="2204864"/>
              <a:ext cx="2853695" cy="3161994"/>
            </a:xfrm>
            <a:prstGeom prst="snip1Rect">
              <a:avLst>
                <a:gd name="adj" fmla="val 29383"/>
              </a:avLst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7" name="矩形 6">
              <a:extLst>
                <a:ext uri="{FF2B5EF4-FFF2-40B4-BE49-F238E27FC236}">
                  <a16:creationId xmlns="" xmlns:a16="http://schemas.microsoft.com/office/drawing/2014/main" id="{3B7B8804-97FC-4B21-AF1E-9990E01B6D39}"/>
                </a:ext>
              </a:extLst>
            </p:cNvPr>
            <p:cNvSpPr/>
            <p:nvPr/>
          </p:nvSpPr>
          <p:spPr>
            <a:xfrm>
              <a:off x="4669153" y="5243677"/>
              <a:ext cx="2853695" cy="123181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8" name="任意多边形: 形状 445">
              <a:extLst>
                <a:ext uri="{FF2B5EF4-FFF2-40B4-BE49-F238E27FC236}">
                  <a16:creationId xmlns="" xmlns:a16="http://schemas.microsoft.com/office/drawing/2014/main" id="{7E7318BD-7027-4FD8-ACD7-C6B2474A55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874" y="2204864"/>
              <a:ext cx="719975" cy="719975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62560" tIns="81280" rIns="162560" bIns="8128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zh-CN" sz="2667" dirty="0">
                  <a:solidFill>
                    <a:schemeClr val="bg1"/>
                  </a:solidFill>
                  <a:cs typeface="+mn-ea"/>
                  <a:sym typeface="+mn-lt"/>
                </a:rPr>
                <a:t>5</a:t>
              </a: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="" xmlns:a16="http://schemas.microsoft.com/office/drawing/2014/main" id="{7710D34A-D738-4227-83A2-1C5DADE7D09D}"/>
              </a:ext>
            </a:extLst>
          </p:cNvPr>
          <p:cNvGrpSpPr/>
          <p:nvPr/>
        </p:nvGrpSpPr>
        <p:grpSpPr>
          <a:xfrm>
            <a:off x="882755" y="1982958"/>
            <a:ext cx="3190843" cy="3535563"/>
            <a:chOff x="247577" y="3140968"/>
            <a:chExt cx="2501994" cy="2772295"/>
          </a:xfrm>
        </p:grpSpPr>
        <p:sp>
          <p:nvSpPr>
            <p:cNvPr id="12" name="矩形: 剪去单角 437">
              <a:extLst>
                <a:ext uri="{FF2B5EF4-FFF2-40B4-BE49-F238E27FC236}">
                  <a16:creationId xmlns="" xmlns:a16="http://schemas.microsoft.com/office/drawing/2014/main" id="{540DE0FF-92BB-4878-A5DA-0496362EFC9B}"/>
                </a:ext>
              </a:extLst>
            </p:cNvPr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1A555304-E353-40B3-8652-36B5C0993EF5}"/>
                </a:ext>
              </a:extLst>
            </p:cNvPr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4" name="任意多边形: 形状 438">
              <a:extLst>
                <a:ext uri="{FF2B5EF4-FFF2-40B4-BE49-F238E27FC236}">
                  <a16:creationId xmlns="" xmlns:a16="http://schemas.microsoft.com/office/drawing/2014/main" id="{85A00C5B-4B46-488F-BC96-75DB97A25ED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62560" tIns="81280" rIns="162560" bIns="8128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667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="" xmlns:a16="http://schemas.microsoft.com/office/drawing/2014/main" id="{1631991C-A01C-4F55-9DAE-80E785D48AC2}"/>
              </a:ext>
            </a:extLst>
          </p:cNvPr>
          <p:cNvGrpSpPr/>
          <p:nvPr/>
        </p:nvGrpSpPr>
        <p:grpSpPr>
          <a:xfrm>
            <a:off x="8031412" y="1982958"/>
            <a:ext cx="3190843" cy="3535563"/>
            <a:chOff x="247577" y="3140968"/>
            <a:chExt cx="2501994" cy="2772295"/>
          </a:xfrm>
        </p:grpSpPr>
        <p:sp>
          <p:nvSpPr>
            <p:cNvPr id="16" name="矩形: 剪去单角 455">
              <a:extLst>
                <a:ext uri="{FF2B5EF4-FFF2-40B4-BE49-F238E27FC236}">
                  <a16:creationId xmlns="" xmlns:a16="http://schemas.microsoft.com/office/drawing/2014/main" id="{84233338-072D-4AD5-96C9-F4F2C72D8654}"/>
                </a:ext>
              </a:extLst>
            </p:cNvPr>
            <p:cNvSpPr/>
            <p:nvPr/>
          </p:nvSpPr>
          <p:spPr>
            <a:xfrm>
              <a:off x="247577" y="3140968"/>
              <a:ext cx="2501992" cy="2772295"/>
            </a:xfrm>
            <a:prstGeom prst="snip1Rect">
              <a:avLst>
                <a:gd name="adj" fmla="val 29383"/>
              </a:avLst>
            </a:prstGeom>
            <a:noFill/>
            <a:ln w="31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7" name="矩形 16">
              <a:extLst>
                <a:ext uri="{FF2B5EF4-FFF2-40B4-BE49-F238E27FC236}">
                  <a16:creationId xmlns="" xmlns:a16="http://schemas.microsoft.com/office/drawing/2014/main" id="{3B288E84-A1E3-4C25-8040-D6934AB424F1}"/>
                </a:ext>
              </a:extLst>
            </p:cNvPr>
            <p:cNvSpPr/>
            <p:nvPr/>
          </p:nvSpPr>
          <p:spPr>
            <a:xfrm>
              <a:off x="247578" y="5805263"/>
              <a:ext cx="2501992" cy="108000"/>
            </a:xfrm>
            <a:prstGeom prst="rect">
              <a:avLst/>
            </a:prstGeom>
            <a:gradFill>
              <a:gsLst>
                <a:gs pos="0">
                  <a:srgbClr val="FF0000"/>
                </a:gs>
                <a:gs pos="100000">
                  <a:srgbClr val="C00000"/>
                </a:gs>
              </a:gsLst>
              <a:lin ang="5400000" scaled="0"/>
            </a:gra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 sz="2667">
                <a:cs typeface="+mn-ea"/>
                <a:sym typeface="+mn-lt"/>
              </a:endParaRPr>
            </a:p>
          </p:txBody>
        </p:sp>
        <p:sp>
          <p:nvSpPr>
            <p:cNvPr id="18" name="任意多边形: 形状 456">
              <a:extLst>
                <a:ext uri="{FF2B5EF4-FFF2-40B4-BE49-F238E27FC236}">
                  <a16:creationId xmlns="" xmlns:a16="http://schemas.microsoft.com/office/drawing/2014/main" id="{58159167-EFF7-4A65-8082-A100DE7FBD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18329" y="3140968"/>
              <a:ext cx="631242" cy="631242"/>
            </a:xfrm>
            <a:custGeom>
              <a:avLst/>
              <a:gdLst>
                <a:gd name="T0" fmla="*/ 608 w 608"/>
                <a:gd name="T1" fmla="*/ 0 h 608"/>
                <a:gd name="T2" fmla="*/ 0 w 608"/>
                <a:gd name="T3" fmla="*/ 0 h 608"/>
                <a:gd name="T4" fmla="*/ 608 w 608"/>
                <a:gd name="T5" fmla="*/ 608 h 608"/>
                <a:gd name="T6" fmla="*/ 608 w 608"/>
                <a:gd name="T7" fmla="*/ 0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8" h="608">
                  <a:moveTo>
                    <a:pt x="608" y="0"/>
                  </a:moveTo>
                  <a:lnTo>
                    <a:pt x="0" y="0"/>
                  </a:lnTo>
                  <a:lnTo>
                    <a:pt x="608" y="608"/>
                  </a:lnTo>
                  <a:lnTo>
                    <a:pt x="608" y="0"/>
                  </a:lnTo>
                  <a:close/>
                </a:path>
              </a:pathLst>
            </a:custGeom>
            <a:solidFill>
              <a:srgbClr val="C00000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txBody>
            <a:bodyPr vert="horz" wrap="square" lIns="162560" tIns="81280" rIns="162560" bIns="81280" anchor="t" anchorCtr="0" compatLnSpc="1">
              <a:prstTxWarp prst="textNoShape">
                <a:avLst/>
              </a:prstTxWarp>
              <a:normAutofit/>
            </a:bodyPr>
            <a:lstStyle/>
            <a:p>
              <a:pPr lvl="0" algn="r"/>
              <a:r>
                <a:rPr lang="en-US" altLang="ko-KR" sz="2667" dirty="0">
                  <a:solidFill>
                    <a:schemeClr val="bg1"/>
                  </a:solidFill>
                  <a:cs typeface="+mn-ea"/>
                  <a:sym typeface="+mn-lt"/>
                </a:rPr>
                <a:t>6</a:t>
              </a:r>
            </a:p>
          </p:txBody>
        </p:sp>
      </p:grp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A55BFC2-B5B7-4C0D-A3CD-A8942F5DA718}"/>
              </a:ext>
            </a:extLst>
          </p:cNvPr>
          <p:cNvSpPr txBox="1"/>
          <p:nvPr/>
        </p:nvSpPr>
        <p:spPr>
          <a:xfrm>
            <a:off x="990851" y="2864260"/>
            <a:ext cx="2869941" cy="18846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对团的决议如有不同意见，在坚决执行的前提下，可以保留，并且可以向团的上级组织提出；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6B22490-53E1-4DBE-84C3-EE5DDB5E2F53}"/>
              </a:ext>
            </a:extLst>
          </p:cNvPr>
          <p:cNvSpPr txBox="1"/>
          <p:nvPr/>
        </p:nvSpPr>
        <p:spPr>
          <a:xfrm>
            <a:off x="4602711" y="2847054"/>
            <a:ext cx="2937888" cy="18846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参加团组织讨论对自己处分的会议，并且可以申辩，其他团员可以为其作证和辩护；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BAFA18C-9FED-4023-B036-359760C35F23}"/>
              </a:ext>
            </a:extLst>
          </p:cNvPr>
          <p:cNvSpPr txBox="1"/>
          <p:nvPr/>
        </p:nvSpPr>
        <p:spPr>
          <a:xfrm>
            <a:off x="8174628" y="2869843"/>
            <a:ext cx="2937888" cy="170540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在向团的任何一级组织直至中央委员会提出请求、申诉和控告，并要求有关组织给予负责的答复。</a:t>
            </a:r>
          </a:p>
        </p:txBody>
      </p:sp>
    </p:spTree>
    <p:extLst>
      <p:ext uri="{BB962C8B-B14F-4D97-AF65-F5344CB8AC3E}">
        <p14:creationId xmlns:p14="http://schemas.microsoft.com/office/powerpoint/2010/main" val="38198394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9" grpId="0"/>
      <p:bldP spid="20" grpId="0"/>
      <p:bldP spid="2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第六章节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113867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新团员入团程序</a:t>
            </a:r>
          </a:p>
        </p:txBody>
      </p:sp>
    </p:spTree>
    <p:extLst>
      <p:ext uri="{BB962C8B-B14F-4D97-AF65-F5344CB8AC3E}">
        <p14:creationId xmlns:p14="http://schemas.microsoft.com/office/powerpoint/2010/main" val="32777302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新团员入团程序</a:t>
            </a:r>
          </a:p>
        </p:txBody>
      </p:sp>
      <p:grpSp>
        <p:nvGrpSpPr>
          <p:cNvPr id="5" name="Group 28">
            <a:extLst>
              <a:ext uri="{FF2B5EF4-FFF2-40B4-BE49-F238E27FC236}">
                <a16:creationId xmlns="" xmlns:a16="http://schemas.microsoft.com/office/drawing/2014/main" id="{A6C64001-3E65-4FF0-B92B-724C2EC79629}"/>
              </a:ext>
            </a:extLst>
          </p:cNvPr>
          <p:cNvGrpSpPr>
            <a:grpSpLocks/>
          </p:cNvGrpSpPr>
          <p:nvPr/>
        </p:nvGrpSpPr>
        <p:grpSpPr bwMode="auto">
          <a:xfrm>
            <a:off x="696686" y="2381189"/>
            <a:ext cx="4928709" cy="652553"/>
            <a:chOff x="816" y="2304"/>
            <a:chExt cx="1440" cy="448"/>
          </a:xfrm>
        </p:grpSpPr>
        <p:sp>
          <p:nvSpPr>
            <p:cNvPr id="6" name="Freeform: Shape 29">
              <a:extLst>
                <a:ext uri="{FF2B5EF4-FFF2-40B4-BE49-F238E27FC236}">
                  <a16:creationId xmlns="" xmlns:a16="http://schemas.microsoft.com/office/drawing/2014/main" id="{49493E25-A2AA-4E2D-935B-EDFC36AB6308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7" name="Rectangle 30">
              <a:extLst>
                <a:ext uri="{FF2B5EF4-FFF2-40B4-BE49-F238E27FC236}">
                  <a16:creationId xmlns="" xmlns:a16="http://schemas.microsoft.com/office/drawing/2014/main" id="{421C5CA2-285B-41E2-AEF1-4CF7A9C0D19F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>
              <a:gsLst>
                <a:gs pos="0">
                  <a:srgbClr val="FF3302"/>
                </a:gs>
                <a:gs pos="100000">
                  <a:srgbClr val="C00000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提出申请</a:t>
              </a:r>
              <a:endParaRPr 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Group 28">
            <a:extLst>
              <a:ext uri="{FF2B5EF4-FFF2-40B4-BE49-F238E27FC236}">
                <a16:creationId xmlns="" xmlns:a16="http://schemas.microsoft.com/office/drawing/2014/main" id="{30F6F7C6-6C42-442E-9506-66A5CE8CFC32}"/>
              </a:ext>
            </a:extLst>
          </p:cNvPr>
          <p:cNvGrpSpPr>
            <a:grpSpLocks/>
          </p:cNvGrpSpPr>
          <p:nvPr/>
        </p:nvGrpSpPr>
        <p:grpSpPr bwMode="auto">
          <a:xfrm>
            <a:off x="6407839" y="2381189"/>
            <a:ext cx="4928709" cy="652553"/>
            <a:chOff x="816" y="2304"/>
            <a:chExt cx="1440" cy="448"/>
          </a:xfrm>
        </p:grpSpPr>
        <p:sp>
          <p:nvSpPr>
            <p:cNvPr id="9" name="Freeform: Shape 29">
              <a:extLst>
                <a:ext uri="{FF2B5EF4-FFF2-40B4-BE49-F238E27FC236}">
                  <a16:creationId xmlns="" xmlns:a16="http://schemas.microsoft.com/office/drawing/2014/main" id="{45BE5067-F96E-4861-88D7-940FB4FE686D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2" name="Rectangle 30">
              <a:extLst>
                <a:ext uri="{FF2B5EF4-FFF2-40B4-BE49-F238E27FC236}">
                  <a16:creationId xmlns="" xmlns:a16="http://schemas.microsoft.com/office/drawing/2014/main" id="{ACC1A21A-FF0B-4104-8690-526DCA97CAC9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>
              <a:gsLst>
                <a:gs pos="0">
                  <a:srgbClr val="FF3302"/>
                </a:gs>
                <a:gs pos="100000">
                  <a:srgbClr val="C00000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确定发展对象</a:t>
              </a:r>
              <a:endParaRPr 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Group 28">
            <a:extLst>
              <a:ext uri="{FF2B5EF4-FFF2-40B4-BE49-F238E27FC236}">
                <a16:creationId xmlns="" xmlns:a16="http://schemas.microsoft.com/office/drawing/2014/main" id="{5DFA5D19-59C9-4C30-BD08-E63704BCD885}"/>
              </a:ext>
            </a:extLst>
          </p:cNvPr>
          <p:cNvGrpSpPr>
            <a:grpSpLocks/>
          </p:cNvGrpSpPr>
          <p:nvPr/>
        </p:nvGrpSpPr>
        <p:grpSpPr bwMode="auto">
          <a:xfrm>
            <a:off x="696686" y="3150383"/>
            <a:ext cx="4928709" cy="652553"/>
            <a:chOff x="816" y="2304"/>
            <a:chExt cx="1440" cy="448"/>
          </a:xfrm>
        </p:grpSpPr>
        <p:sp>
          <p:nvSpPr>
            <p:cNvPr id="14" name="Freeform: Shape 29">
              <a:extLst>
                <a:ext uri="{FF2B5EF4-FFF2-40B4-BE49-F238E27FC236}">
                  <a16:creationId xmlns="" xmlns:a16="http://schemas.microsoft.com/office/drawing/2014/main" id="{0872298C-35D5-4EAC-9994-A391E54B6EC6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30">
              <a:extLst>
                <a:ext uri="{FF2B5EF4-FFF2-40B4-BE49-F238E27FC236}">
                  <a16:creationId xmlns="" xmlns:a16="http://schemas.microsoft.com/office/drawing/2014/main" id="{E2E0315C-6410-4A07-A976-328171CD458D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>
              <a:gsLst>
                <a:gs pos="0">
                  <a:srgbClr val="FF3302"/>
                </a:gs>
                <a:gs pos="100000">
                  <a:srgbClr val="C00000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确定积极分子</a:t>
              </a:r>
              <a:endParaRPr 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Group 28">
            <a:extLst>
              <a:ext uri="{FF2B5EF4-FFF2-40B4-BE49-F238E27FC236}">
                <a16:creationId xmlns="" xmlns:a16="http://schemas.microsoft.com/office/drawing/2014/main" id="{F0DEFFE0-4D3E-4E73-AAC4-83240BBE54ED}"/>
              </a:ext>
            </a:extLst>
          </p:cNvPr>
          <p:cNvGrpSpPr>
            <a:grpSpLocks/>
          </p:cNvGrpSpPr>
          <p:nvPr/>
        </p:nvGrpSpPr>
        <p:grpSpPr bwMode="auto">
          <a:xfrm>
            <a:off x="6407839" y="3150383"/>
            <a:ext cx="4928709" cy="652553"/>
            <a:chOff x="816" y="2304"/>
            <a:chExt cx="1440" cy="448"/>
          </a:xfrm>
        </p:grpSpPr>
        <p:sp>
          <p:nvSpPr>
            <p:cNvPr id="17" name="Freeform: Shape 29">
              <a:extLst>
                <a:ext uri="{FF2B5EF4-FFF2-40B4-BE49-F238E27FC236}">
                  <a16:creationId xmlns="" xmlns:a16="http://schemas.microsoft.com/office/drawing/2014/main" id="{809C078D-C80D-4AAE-B140-0ABD417DF8FA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30">
              <a:extLst>
                <a:ext uri="{FF2B5EF4-FFF2-40B4-BE49-F238E27FC236}">
                  <a16:creationId xmlns="" xmlns:a16="http://schemas.microsoft.com/office/drawing/2014/main" id="{E9CC9545-4DE0-4C0B-B11E-C793729EAE09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>
              <a:gsLst>
                <a:gs pos="0">
                  <a:srgbClr val="FF3302"/>
                </a:gs>
                <a:gs pos="100000">
                  <a:srgbClr val="C00000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填写入团志愿书</a:t>
              </a:r>
              <a:endParaRPr 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28">
            <a:extLst>
              <a:ext uri="{FF2B5EF4-FFF2-40B4-BE49-F238E27FC236}">
                <a16:creationId xmlns="" xmlns:a16="http://schemas.microsoft.com/office/drawing/2014/main" id="{1CD3B9C5-6031-4BBE-856E-50DD86F56AAB}"/>
              </a:ext>
            </a:extLst>
          </p:cNvPr>
          <p:cNvGrpSpPr>
            <a:grpSpLocks/>
          </p:cNvGrpSpPr>
          <p:nvPr/>
        </p:nvGrpSpPr>
        <p:grpSpPr bwMode="auto">
          <a:xfrm>
            <a:off x="696686" y="3931079"/>
            <a:ext cx="4928709" cy="652553"/>
            <a:chOff x="816" y="2304"/>
            <a:chExt cx="1440" cy="448"/>
          </a:xfrm>
        </p:grpSpPr>
        <p:sp>
          <p:nvSpPr>
            <p:cNvPr id="20" name="Freeform: Shape 29">
              <a:extLst>
                <a:ext uri="{FF2B5EF4-FFF2-40B4-BE49-F238E27FC236}">
                  <a16:creationId xmlns="" xmlns:a16="http://schemas.microsoft.com/office/drawing/2014/main" id="{659B7CC8-CB78-42E1-A4B6-899B1DB9737C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30">
              <a:extLst>
                <a:ext uri="{FF2B5EF4-FFF2-40B4-BE49-F238E27FC236}">
                  <a16:creationId xmlns="" xmlns:a16="http://schemas.microsoft.com/office/drawing/2014/main" id="{ACA6CA80-3FB8-45AA-9F6F-6237B9672158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>
              <a:gsLst>
                <a:gs pos="0">
                  <a:srgbClr val="FF3302"/>
                </a:gs>
                <a:gs pos="100000">
                  <a:srgbClr val="C00000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团员讨论发言，举手表决</a:t>
              </a:r>
              <a:endParaRPr 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28">
            <a:extLst>
              <a:ext uri="{FF2B5EF4-FFF2-40B4-BE49-F238E27FC236}">
                <a16:creationId xmlns="" xmlns:a16="http://schemas.microsoft.com/office/drawing/2014/main" id="{BB047FC8-63A4-4B2F-82B8-4E7C27CCD908}"/>
              </a:ext>
            </a:extLst>
          </p:cNvPr>
          <p:cNvGrpSpPr>
            <a:grpSpLocks/>
          </p:cNvGrpSpPr>
          <p:nvPr/>
        </p:nvGrpSpPr>
        <p:grpSpPr bwMode="auto">
          <a:xfrm>
            <a:off x="6407839" y="3931079"/>
            <a:ext cx="4928709" cy="652553"/>
            <a:chOff x="816" y="2304"/>
            <a:chExt cx="1440" cy="448"/>
          </a:xfrm>
        </p:grpSpPr>
        <p:sp>
          <p:nvSpPr>
            <p:cNvPr id="23" name="Freeform: Shape 29">
              <a:extLst>
                <a:ext uri="{FF2B5EF4-FFF2-40B4-BE49-F238E27FC236}">
                  <a16:creationId xmlns="" xmlns:a16="http://schemas.microsoft.com/office/drawing/2014/main" id="{C052DE3A-2C28-460E-B37A-96AA94D9A8C1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467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30">
              <a:extLst>
                <a:ext uri="{FF2B5EF4-FFF2-40B4-BE49-F238E27FC236}">
                  <a16:creationId xmlns="" xmlns:a16="http://schemas.microsoft.com/office/drawing/2014/main" id="{8D8E050F-81D8-4066-970C-A4A51C9DCD20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>
              <a:gsLst>
                <a:gs pos="0">
                  <a:srgbClr val="FF3302"/>
                </a:gs>
                <a:gs pos="100000">
                  <a:srgbClr val="C00000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467" dirty="0">
                  <a:solidFill>
                    <a:prstClr val="white"/>
                  </a:solidFill>
                  <a:cs typeface="+mn-ea"/>
                  <a:sym typeface="+mn-lt"/>
                </a:rPr>
                <a:t>在支部大会上宣布新团员名单</a:t>
              </a:r>
            </a:p>
          </p:txBody>
        </p:sp>
      </p:grpSp>
      <p:grpSp>
        <p:nvGrpSpPr>
          <p:cNvPr id="25" name="Group 28">
            <a:extLst>
              <a:ext uri="{FF2B5EF4-FFF2-40B4-BE49-F238E27FC236}">
                <a16:creationId xmlns="" xmlns:a16="http://schemas.microsoft.com/office/drawing/2014/main" id="{DB727A04-43C0-4C7D-9FAF-66F748689A2F}"/>
              </a:ext>
            </a:extLst>
          </p:cNvPr>
          <p:cNvGrpSpPr>
            <a:grpSpLocks/>
          </p:cNvGrpSpPr>
          <p:nvPr/>
        </p:nvGrpSpPr>
        <p:grpSpPr bwMode="auto">
          <a:xfrm>
            <a:off x="696686" y="4700271"/>
            <a:ext cx="4928709" cy="652553"/>
            <a:chOff x="816" y="2304"/>
            <a:chExt cx="1440" cy="448"/>
          </a:xfrm>
        </p:grpSpPr>
        <p:sp>
          <p:nvSpPr>
            <p:cNvPr id="26" name="Freeform: Shape 29">
              <a:extLst>
                <a:ext uri="{FF2B5EF4-FFF2-40B4-BE49-F238E27FC236}">
                  <a16:creationId xmlns="" xmlns:a16="http://schemas.microsoft.com/office/drawing/2014/main" id="{03951AC8-6A99-4135-AD27-4F7333E123CA}"/>
                </a:ext>
              </a:extLst>
            </p:cNvPr>
            <p:cNvSpPr>
              <a:spLocks/>
            </p:cNvSpPr>
            <p:nvPr/>
          </p:nvSpPr>
          <p:spPr bwMode="gray">
            <a:xfrm>
              <a:off x="901" y="2562"/>
              <a:ext cx="1270" cy="190"/>
            </a:xfrm>
            <a:custGeom>
              <a:avLst/>
              <a:gdLst>
                <a:gd name="T0" fmla="*/ 1120 w 1120"/>
                <a:gd name="T1" fmla="*/ 252 h 252"/>
                <a:gd name="T2" fmla="*/ 1116 w 1120"/>
                <a:gd name="T3" fmla="*/ 250 h 252"/>
                <a:gd name="T4" fmla="*/ 1100 w 1120"/>
                <a:gd name="T5" fmla="*/ 246 h 252"/>
                <a:gd name="T6" fmla="*/ 1074 w 1120"/>
                <a:gd name="T7" fmla="*/ 240 h 252"/>
                <a:gd name="T8" fmla="*/ 1038 w 1120"/>
                <a:gd name="T9" fmla="*/ 232 h 252"/>
                <a:gd name="T10" fmla="*/ 992 w 1120"/>
                <a:gd name="T11" fmla="*/ 222 h 252"/>
                <a:gd name="T12" fmla="*/ 938 w 1120"/>
                <a:gd name="T13" fmla="*/ 212 h 252"/>
                <a:gd name="T14" fmla="*/ 876 w 1120"/>
                <a:gd name="T15" fmla="*/ 204 h 252"/>
                <a:gd name="T16" fmla="*/ 806 w 1120"/>
                <a:gd name="T17" fmla="*/ 196 h 252"/>
                <a:gd name="T18" fmla="*/ 730 w 1120"/>
                <a:gd name="T19" fmla="*/ 190 h 252"/>
                <a:gd name="T20" fmla="*/ 646 w 1120"/>
                <a:gd name="T21" fmla="*/ 184 h 252"/>
                <a:gd name="T22" fmla="*/ 556 w 1120"/>
                <a:gd name="T23" fmla="*/ 184 h 252"/>
                <a:gd name="T24" fmla="*/ 466 w 1120"/>
                <a:gd name="T25" fmla="*/ 184 h 252"/>
                <a:gd name="T26" fmla="*/ 384 w 1120"/>
                <a:gd name="T27" fmla="*/ 190 h 252"/>
                <a:gd name="T28" fmla="*/ 308 w 1120"/>
                <a:gd name="T29" fmla="*/ 196 h 252"/>
                <a:gd name="T30" fmla="*/ 238 w 1120"/>
                <a:gd name="T31" fmla="*/ 204 h 252"/>
                <a:gd name="T32" fmla="*/ 178 w 1120"/>
                <a:gd name="T33" fmla="*/ 212 h 252"/>
                <a:gd name="T34" fmla="*/ 126 w 1120"/>
                <a:gd name="T35" fmla="*/ 222 h 252"/>
                <a:gd name="T36" fmla="*/ 82 w 1120"/>
                <a:gd name="T37" fmla="*/ 232 h 252"/>
                <a:gd name="T38" fmla="*/ 46 w 1120"/>
                <a:gd name="T39" fmla="*/ 240 h 252"/>
                <a:gd name="T40" fmla="*/ 20 w 1120"/>
                <a:gd name="T41" fmla="*/ 246 h 252"/>
                <a:gd name="T42" fmla="*/ 6 w 1120"/>
                <a:gd name="T43" fmla="*/ 250 h 252"/>
                <a:gd name="T44" fmla="*/ 0 w 1120"/>
                <a:gd name="T45" fmla="*/ 252 h 252"/>
                <a:gd name="T46" fmla="*/ 0 w 1120"/>
                <a:gd name="T47" fmla="*/ 62 h 252"/>
                <a:gd name="T48" fmla="*/ 560 w 1120"/>
                <a:gd name="T49" fmla="*/ 0 h 252"/>
                <a:gd name="T50" fmla="*/ 1120 w 1120"/>
                <a:gd name="T51" fmla="*/ 62 h 252"/>
                <a:gd name="T52" fmla="*/ 1120 w 1120"/>
                <a:gd name="T53" fmla="*/ 252 h 252"/>
                <a:gd name="T54" fmla="*/ 1120 w 1120"/>
                <a:gd name="T55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20" h="252">
                  <a:moveTo>
                    <a:pt x="1120" y="252"/>
                  </a:moveTo>
                  <a:lnTo>
                    <a:pt x="1116" y="250"/>
                  </a:lnTo>
                  <a:lnTo>
                    <a:pt x="1100" y="246"/>
                  </a:lnTo>
                  <a:lnTo>
                    <a:pt x="1074" y="240"/>
                  </a:lnTo>
                  <a:lnTo>
                    <a:pt x="1038" y="232"/>
                  </a:lnTo>
                  <a:lnTo>
                    <a:pt x="992" y="222"/>
                  </a:lnTo>
                  <a:lnTo>
                    <a:pt x="938" y="212"/>
                  </a:lnTo>
                  <a:lnTo>
                    <a:pt x="876" y="204"/>
                  </a:lnTo>
                  <a:lnTo>
                    <a:pt x="806" y="196"/>
                  </a:lnTo>
                  <a:lnTo>
                    <a:pt x="730" y="190"/>
                  </a:lnTo>
                  <a:lnTo>
                    <a:pt x="646" y="184"/>
                  </a:lnTo>
                  <a:lnTo>
                    <a:pt x="556" y="184"/>
                  </a:lnTo>
                  <a:lnTo>
                    <a:pt x="466" y="184"/>
                  </a:lnTo>
                  <a:lnTo>
                    <a:pt x="384" y="190"/>
                  </a:lnTo>
                  <a:lnTo>
                    <a:pt x="308" y="196"/>
                  </a:lnTo>
                  <a:lnTo>
                    <a:pt x="238" y="204"/>
                  </a:lnTo>
                  <a:lnTo>
                    <a:pt x="178" y="212"/>
                  </a:lnTo>
                  <a:lnTo>
                    <a:pt x="126" y="222"/>
                  </a:lnTo>
                  <a:lnTo>
                    <a:pt x="82" y="232"/>
                  </a:lnTo>
                  <a:lnTo>
                    <a:pt x="46" y="240"/>
                  </a:lnTo>
                  <a:lnTo>
                    <a:pt x="20" y="246"/>
                  </a:lnTo>
                  <a:lnTo>
                    <a:pt x="6" y="250"/>
                  </a:lnTo>
                  <a:lnTo>
                    <a:pt x="0" y="252"/>
                  </a:lnTo>
                  <a:lnTo>
                    <a:pt x="0" y="62"/>
                  </a:lnTo>
                  <a:lnTo>
                    <a:pt x="560" y="0"/>
                  </a:lnTo>
                  <a:lnTo>
                    <a:pt x="1120" y="62"/>
                  </a:lnTo>
                  <a:lnTo>
                    <a:pt x="1120" y="252"/>
                  </a:lnTo>
                  <a:lnTo>
                    <a:pt x="1120" y="252"/>
                  </a:ln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DF5908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30">
              <a:extLst>
                <a:ext uri="{FF2B5EF4-FFF2-40B4-BE49-F238E27FC236}">
                  <a16:creationId xmlns="" xmlns:a16="http://schemas.microsoft.com/office/drawing/2014/main" id="{8E4DFF88-8EFB-4AB9-A31B-D79DD4E40CED}"/>
                </a:ext>
              </a:extLst>
            </p:cNvPr>
            <p:cNvSpPr>
              <a:spLocks/>
            </p:cNvSpPr>
            <p:nvPr/>
          </p:nvSpPr>
          <p:spPr bwMode="gray">
            <a:xfrm>
              <a:off x="816" y="2304"/>
              <a:ext cx="1440" cy="393"/>
            </a:xfrm>
            <a:prstGeom prst="rect">
              <a:avLst/>
            </a:prstGeom>
            <a:gradFill>
              <a:gsLst>
                <a:gs pos="0">
                  <a:srgbClr val="FF3302"/>
                </a:gs>
                <a:gs pos="100000">
                  <a:srgbClr val="C00000"/>
                </a:gs>
              </a:gsLst>
              <a:lin ang="0" scaled="0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 sz="1600" dirty="0">
                  <a:solidFill>
                    <a:prstClr val="white"/>
                  </a:solidFill>
                  <a:cs typeface="+mn-ea"/>
                  <a:sym typeface="+mn-lt"/>
                </a:rPr>
                <a:t>组织新团员入团宣誓</a:t>
              </a:r>
              <a:endParaRPr lang="en-US" sz="16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50641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新团员入团程序</a:t>
            </a:r>
          </a:p>
        </p:txBody>
      </p:sp>
      <p:sp>
        <p:nvSpPr>
          <p:cNvPr id="5" name="í$1ïḋé">
            <a:extLst>
              <a:ext uri="{FF2B5EF4-FFF2-40B4-BE49-F238E27FC236}">
                <a16:creationId xmlns="" xmlns:a16="http://schemas.microsoft.com/office/drawing/2014/main" id="{2EBBFC5F-CE04-4136-B41D-7CBC280FBF64}"/>
              </a:ext>
            </a:extLst>
          </p:cNvPr>
          <p:cNvSpPr/>
          <p:nvPr/>
        </p:nvSpPr>
        <p:spPr>
          <a:xfrm>
            <a:off x="1391215" y="1725728"/>
            <a:ext cx="10398014" cy="2094039"/>
          </a:xfrm>
          <a:custGeom>
            <a:avLst/>
            <a:gdLst>
              <a:gd name="connsiteX0" fmla="*/ 0 w 2249715"/>
              <a:gd name="connsiteY0" fmla="*/ 437729 h 437729"/>
              <a:gd name="connsiteX1" fmla="*/ 217715 w 2249715"/>
              <a:gd name="connsiteY1" fmla="*/ 118415 h 437729"/>
              <a:gd name="connsiteX2" fmla="*/ 696686 w 2249715"/>
              <a:gd name="connsiteY2" fmla="*/ 234529 h 437729"/>
              <a:gd name="connsiteX3" fmla="*/ 1393372 w 2249715"/>
              <a:gd name="connsiteY3" fmla="*/ 2301 h 437729"/>
              <a:gd name="connsiteX4" fmla="*/ 1843315 w 2249715"/>
              <a:gd name="connsiteY4" fmla="*/ 132929 h 437729"/>
              <a:gd name="connsiteX5" fmla="*/ 2249715 w 2249715"/>
              <a:gd name="connsiteY5" fmla="*/ 408701 h 437729"/>
              <a:gd name="connsiteX0" fmla="*/ 0 w 2569030"/>
              <a:gd name="connsiteY0" fmla="*/ 437169 h 437169"/>
              <a:gd name="connsiteX1" fmla="*/ 217715 w 2569030"/>
              <a:gd name="connsiteY1" fmla="*/ 117855 h 437169"/>
              <a:gd name="connsiteX2" fmla="*/ 696686 w 2569030"/>
              <a:gd name="connsiteY2" fmla="*/ 233969 h 437169"/>
              <a:gd name="connsiteX3" fmla="*/ 1393372 w 2569030"/>
              <a:gd name="connsiteY3" fmla="*/ 1741 h 437169"/>
              <a:gd name="connsiteX4" fmla="*/ 1843315 w 2569030"/>
              <a:gd name="connsiteY4" fmla="*/ 132369 h 437169"/>
              <a:gd name="connsiteX5" fmla="*/ 2569030 w 2569030"/>
              <a:gd name="connsiteY5" fmla="*/ 219456 h 437169"/>
              <a:gd name="connsiteX0" fmla="*/ 0 w 2569030"/>
              <a:gd name="connsiteY0" fmla="*/ 437169 h 437169"/>
              <a:gd name="connsiteX1" fmla="*/ 217715 w 2569030"/>
              <a:gd name="connsiteY1" fmla="*/ 117855 h 437169"/>
              <a:gd name="connsiteX2" fmla="*/ 696686 w 2569030"/>
              <a:gd name="connsiteY2" fmla="*/ 233969 h 437169"/>
              <a:gd name="connsiteX3" fmla="*/ 1393372 w 2569030"/>
              <a:gd name="connsiteY3" fmla="*/ 1741 h 437169"/>
              <a:gd name="connsiteX4" fmla="*/ 1843315 w 2569030"/>
              <a:gd name="connsiteY4" fmla="*/ 132369 h 437169"/>
              <a:gd name="connsiteX5" fmla="*/ 2569030 w 2569030"/>
              <a:gd name="connsiteY5" fmla="*/ 219456 h 437169"/>
              <a:gd name="connsiteX0" fmla="*/ 0 w 2569030"/>
              <a:gd name="connsiteY0" fmla="*/ 591000 h 591000"/>
              <a:gd name="connsiteX1" fmla="*/ 217715 w 2569030"/>
              <a:gd name="connsiteY1" fmla="*/ 271686 h 591000"/>
              <a:gd name="connsiteX2" fmla="*/ 696686 w 2569030"/>
              <a:gd name="connsiteY2" fmla="*/ 387800 h 591000"/>
              <a:gd name="connsiteX3" fmla="*/ 1393372 w 2569030"/>
              <a:gd name="connsiteY3" fmla="*/ 155572 h 591000"/>
              <a:gd name="connsiteX4" fmla="*/ 2009986 w 2569030"/>
              <a:gd name="connsiteY4" fmla="*/ 6623 h 591000"/>
              <a:gd name="connsiteX5" fmla="*/ 2569030 w 2569030"/>
              <a:gd name="connsiteY5" fmla="*/ 373287 h 591000"/>
              <a:gd name="connsiteX0" fmla="*/ 0 w 2773336"/>
              <a:gd name="connsiteY0" fmla="*/ 591000 h 591000"/>
              <a:gd name="connsiteX1" fmla="*/ 217715 w 2773336"/>
              <a:gd name="connsiteY1" fmla="*/ 271686 h 591000"/>
              <a:gd name="connsiteX2" fmla="*/ 696686 w 2773336"/>
              <a:gd name="connsiteY2" fmla="*/ 387800 h 591000"/>
              <a:gd name="connsiteX3" fmla="*/ 1393372 w 2773336"/>
              <a:gd name="connsiteY3" fmla="*/ 155572 h 591000"/>
              <a:gd name="connsiteX4" fmla="*/ 2009986 w 2773336"/>
              <a:gd name="connsiteY4" fmla="*/ 6623 h 591000"/>
              <a:gd name="connsiteX5" fmla="*/ 2773336 w 2773336"/>
              <a:gd name="connsiteY5" fmla="*/ 298016 h 591000"/>
              <a:gd name="connsiteX0" fmla="*/ 0 w 2934630"/>
              <a:gd name="connsiteY0" fmla="*/ 591000 h 591000"/>
              <a:gd name="connsiteX1" fmla="*/ 217715 w 2934630"/>
              <a:gd name="connsiteY1" fmla="*/ 271686 h 591000"/>
              <a:gd name="connsiteX2" fmla="*/ 696686 w 2934630"/>
              <a:gd name="connsiteY2" fmla="*/ 387800 h 591000"/>
              <a:gd name="connsiteX3" fmla="*/ 1393372 w 2934630"/>
              <a:gd name="connsiteY3" fmla="*/ 155572 h 591000"/>
              <a:gd name="connsiteX4" fmla="*/ 2009986 w 2934630"/>
              <a:gd name="connsiteY4" fmla="*/ 6623 h 591000"/>
              <a:gd name="connsiteX5" fmla="*/ 2934630 w 2934630"/>
              <a:gd name="connsiteY5" fmla="*/ 303392 h 59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934630" h="591000">
                <a:moveTo>
                  <a:pt x="0" y="591000"/>
                </a:moveTo>
                <a:cubicBezTo>
                  <a:pt x="50800" y="448276"/>
                  <a:pt x="101601" y="305553"/>
                  <a:pt x="217715" y="271686"/>
                </a:cubicBezTo>
                <a:cubicBezTo>
                  <a:pt x="333829" y="237819"/>
                  <a:pt x="500743" y="407152"/>
                  <a:pt x="696686" y="387800"/>
                </a:cubicBezTo>
                <a:cubicBezTo>
                  <a:pt x="892629" y="368448"/>
                  <a:pt x="1174489" y="219101"/>
                  <a:pt x="1393372" y="155572"/>
                </a:cubicBezTo>
                <a:cubicBezTo>
                  <a:pt x="1612255" y="92043"/>
                  <a:pt x="1814043" y="-29663"/>
                  <a:pt x="2009986" y="6623"/>
                </a:cubicBezTo>
                <a:cubicBezTo>
                  <a:pt x="2205929" y="42909"/>
                  <a:pt x="2715706" y="460629"/>
                  <a:pt x="2934630" y="303392"/>
                </a:cubicBezTo>
              </a:path>
            </a:pathLst>
          </a:cu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6" name="íṣlïďè">
            <a:extLst>
              <a:ext uri="{FF2B5EF4-FFF2-40B4-BE49-F238E27FC236}">
                <a16:creationId xmlns="" xmlns:a16="http://schemas.microsoft.com/office/drawing/2014/main" id="{A607DCBA-D773-4D37-939D-58447059CF96}"/>
              </a:ext>
            </a:extLst>
          </p:cNvPr>
          <p:cNvSpPr/>
          <p:nvPr/>
        </p:nvSpPr>
        <p:spPr>
          <a:xfrm>
            <a:off x="2996514" y="2795416"/>
            <a:ext cx="578355" cy="578359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Q1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7" name="ísḻíḓê">
            <a:extLst>
              <a:ext uri="{FF2B5EF4-FFF2-40B4-BE49-F238E27FC236}">
                <a16:creationId xmlns="" xmlns:a16="http://schemas.microsoft.com/office/drawing/2014/main" id="{ED4FE814-BEEA-473C-A495-5E55E698CD36}"/>
              </a:ext>
            </a:extLst>
          </p:cNvPr>
          <p:cNvSpPr/>
          <p:nvPr/>
        </p:nvSpPr>
        <p:spPr>
          <a:xfrm>
            <a:off x="5785162" y="2125583"/>
            <a:ext cx="578355" cy="578359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Q2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8" name="ïS1îdé">
            <a:extLst>
              <a:ext uri="{FF2B5EF4-FFF2-40B4-BE49-F238E27FC236}">
                <a16:creationId xmlns="" xmlns:a16="http://schemas.microsoft.com/office/drawing/2014/main" id="{01A5BCB7-B674-4939-A2E3-E0159714B05E}"/>
              </a:ext>
            </a:extLst>
          </p:cNvPr>
          <p:cNvSpPr/>
          <p:nvPr/>
        </p:nvSpPr>
        <p:spPr>
          <a:xfrm>
            <a:off x="9254566" y="1901369"/>
            <a:ext cx="578355" cy="578359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Q3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A85F909-0C41-4365-AB19-BD4092F06BCD}"/>
              </a:ext>
            </a:extLst>
          </p:cNvPr>
          <p:cNvSpPr txBox="1"/>
          <p:nvPr/>
        </p:nvSpPr>
        <p:spPr>
          <a:xfrm>
            <a:off x="2530818" y="3732741"/>
            <a:ext cx="1721951" cy="8002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学生本人向所在团支部提出申请。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C73C558-2008-4D5A-ACBE-B9FD8759FD0E}"/>
              </a:ext>
            </a:extLst>
          </p:cNvPr>
          <p:cNvSpPr txBox="1"/>
          <p:nvPr/>
        </p:nvSpPr>
        <p:spPr>
          <a:xfrm>
            <a:off x="4724706" y="3245254"/>
            <a:ext cx="2708205" cy="226485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团支部书记召开支部内团员代表会议（</a:t>
            </a:r>
            <a:r>
              <a:rPr lang="en-US" altLang="zh-CN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10</a:t>
            </a: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人以上选</a:t>
            </a:r>
            <a:r>
              <a:rPr lang="en-US" altLang="zh-CN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10</a:t>
            </a: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人，不满</a:t>
            </a:r>
            <a:r>
              <a:rPr lang="en-US" altLang="zh-CN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10</a:t>
            </a: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人全部参加），对所有提出申请的同学逐一讨论其优缺点，重点看整体情况，确定发展对象。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A849ADF0-40EC-4388-9FE6-93A4E8708721}"/>
              </a:ext>
            </a:extLst>
          </p:cNvPr>
          <p:cNvSpPr txBox="1"/>
          <p:nvPr/>
        </p:nvSpPr>
        <p:spPr>
          <a:xfrm>
            <a:off x="8030648" y="2635439"/>
            <a:ext cx="3140196" cy="337284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列为发展对象的同学，由支部指定两名团员作为其团内联系人，经常了解情况，加强个别教育。对暂时不能列为发展对象的作为积极分子，支部安排团员与之结成“一对一”帮教。同时团支部把会议情况以书面形式上报团委。（报告内容包括会议时间，地点，参加对象，讨论内容及结果）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5B5851A8-48B0-48BD-9ABB-2F1AF56BB5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45" y="3567081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547321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6" grpId="0" animBg="1"/>
      <p:bldP spid="7" grpId="0" animBg="1"/>
      <p:bldP spid="8" grpId="0" animBg="1"/>
      <p:bldP spid="9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新团员入团程序</a:t>
            </a:r>
          </a:p>
        </p:txBody>
      </p:sp>
      <p:sp>
        <p:nvSpPr>
          <p:cNvPr id="15" name="íṣlïďè">
            <a:extLst>
              <a:ext uri="{FF2B5EF4-FFF2-40B4-BE49-F238E27FC236}">
                <a16:creationId xmlns="" xmlns:a16="http://schemas.microsoft.com/office/drawing/2014/main" id="{24DF9E59-C5CE-41FA-A12D-158E70D34A28}"/>
              </a:ext>
            </a:extLst>
          </p:cNvPr>
          <p:cNvSpPr/>
          <p:nvPr/>
        </p:nvSpPr>
        <p:spPr>
          <a:xfrm>
            <a:off x="1440573" y="1981760"/>
            <a:ext cx="578355" cy="578359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04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6" name="ísḻíḓê">
            <a:extLst>
              <a:ext uri="{FF2B5EF4-FFF2-40B4-BE49-F238E27FC236}">
                <a16:creationId xmlns="" xmlns:a16="http://schemas.microsoft.com/office/drawing/2014/main" id="{3C21BE7A-E904-4B71-8241-C465DC728E75}"/>
              </a:ext>
            </a:extLst>
          </p:cNvPr>
          <p:cNvSpPr/>
          <p:nvPr/>
        </p:nvSpPr>
        <p:spPr>
          <a:xfrm>
            <a:off x="4679143" y="2676715"/>
            <a:ext cx="578355" cy="578359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Q5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7" name="ïS1îdé">
            <a:extLst>
              <a:ext uri="{FF2B5EF4-FFF2-40B4-BE49-F238E27FC236}">
                <a16:creationId xmlns="" xmlns:a16="http://schemas.microsoft.com/office/drawing/2014/main" id="{FDE31CF9-1066-4818-883C-87AAFE786F07}"/>
              </a:ext>
            </a:extLst>
          </p:cNvPr>
          <p:cNvSpPr/>
          <p:nvPr/>
        </p:nvSpPr>
        <p:spPr>
          <a:xfrm>
            <a:off x="7787242" y="1569600"/>
            <a:ext cx="578355" cy="578359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06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DA5079CE-4FA7-4ECA-B9F1-FBFAD0CB570F}"/>
              </a:ext>
            </a:extLst>
          </p:cNvPr>
          <p:cNvSpPr txBox="1"/>
          <p:nvPr/>
        </p:nvSpPr>
        <p:spPr>
          <a:xfrm>
            <a:off x="678282" y="3141044"/>
            <a:ext cx="2385199" cy="189551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经考察，对已附合人团条件的学生，由团委下发</a:t>
            </a:r>
            <a:r>
              <a:rPr lang="en-US" altLang="zh-CN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《</a:t>
            </a: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入团志愿书），由入团介绍人（即团内联系人）辅导进行填写。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C8234986-E9DE-4184-88F2-FA71752CF981}"/>
              </a:ext>
            </a:extLst>
          </p:cNvPr>
          <p:cNvSpPr txBox="1"/>
          <p:nvPr/>
        </p:nvSpPr>
        <p:spPr>
          <a:xfrm>
            <a:off x="3433090" y="3539560"/>
            <a:ext cx="3070463" cy="263418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各支部召开接收新团员审批大会经表决通过报校团委审批。支部大会的程序是，本人宣读</a:t>
            </a:r>
            <a:r>
              <a:rPr lang="en-US" altLang="zh-CN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《</a:t>
            </a: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志愿书</a:t>
            </a:r>
            <a:r>
              <a:rPr lang="en-US" altLang="zh-CN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》</a:t>
            </a: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，介绍人详细介绍情况，支委会报告对申请入团学生的审核意见；团员讨论发言，举手表决；宣布支部大会决议；申请人表态。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61240E9F-4B22-4B7B-80B3-EC3585A5598E}"/>
              </a:ext>
            </a:extLst>
          </p:cNvPr>
          <p:cNvSpPr txBox="1"/>
          <p:nvPr/>
        </p:nvSpPr>
        <p:spPr>
          <a:xfrm>
            <a:off x="6883821" y="2735167"/>
            <a:ext cx="2385199" cy="263418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团委审核批准，学生被批准入团后，团支部应及时派人和他（她）谈一次话，并将校团委批准的决定，郑重地通知本人。在支部大会上宣布新团员名单。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50A9255-E128-46EC-BA5C-C83F4186C278}"/>
              </a:ext>
            </a:extLst>
          </p:cNvPr>
          <p:cNvSpPr/>
          <p:nvPr/>
        </p:nvSpPr>
        <p:spPr>
          <a:xfrm>
            <a:off x="9699327" y="3949903"/>
            <a:ext cx="1944215" cy="1203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团委组织新团员入团宣誓，颁发团徽，办理（团员证）</a:t>
            </a:r>
            <a:r>
              <a:rPr lang="zh-CN" altLang="en-US" dirty="0">
                <a:cs typeface="+mn-ea"/>
                <a:sym typeface="+mn-lt"/>
              </a:rPr>
              <a:t>。</a:t>
            </a:r>
          </a:p>
        </p:txBody>
      </p:sp>
      <p:sp>
        <p:nvSpPr>
          <p:cNvPr id="22" name="ïS1îdé">
            <a:extLst>
              <a:ext uri="{FF2B5EF4-FFF2-40B4-BE49-F238E27FC236}">
                <a16:creationId xmlns="" xmlns:a16="http://schemas.microsoft.com/office/drawing/2014/main" id="{A338B3A8-66A9-46A1-81DE-1DE72ACE626A}"/>
              </a:ext>
            </a:extLst>
          </p:cNvPr>
          <p:cNvSpPr/>
          <p:nvPr/>
        </p:nvSpPr>
        <p:spPr>
          <a:xfrm>
            <a:off x="10199712" y="2529779"/>
            <a:ext cx="578355" cy="578359"/>
          </a:xfrm>
          <a:prstGeom prst="ellipse">
            <a:avLst/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altLang="zh-CN" sz="2400" dirty="0">
                <a:cs typeface="+mn-ea"/>
                <a:sym typeface="+mn-lt"/>
              </a:rPr>
              <a:t>Q7</a:t>
            </a:r>
            <a:endParaRPr lang="zh-CN" altLang="en-US" sz="2400" dirty="0">
              <a:cs typeface="+mn-ea"/>
              <a:sym typeface="+mn-lt"/>
            </a:endParaRPr>
          </a:p>
        </p:txBody>
      </p:sp>
      <p:sp>
        <p:nvSpPr>
          <p:cNvPr id="23" name="í$1ïḋé">
            <a:extLst>
              <a:ext uri="{FF2B5EF4-FFF2-40B4-BE49-F238E27FC236}">
                <a16:creationId xmlns="" xmlns:a16="http://schemas.microsoft.com/office/drawing/2014/main" id="{F9382DFC-06F1-40B3-BA32-90C1AAD303FD}"/>
              </a:ext>
            </a:extLst>
          </p:cNvPr>
          <p:cNvSpPr/>
          <p:nvPr/>
        </p:nvSpPr>
        <p:spPr>
          <a:xfrm>
            <a:off x="-82369" y="1688014"/>
            <a:ext cx="12283967" cy="1567060"/>
          </a:xfrm>
          <a:custGeom>
            <a:avLst/>
            <a:gdLst>
              <a:gd name="connsiteX0" fmla="*/ 0 w 2249715"/>
              <a:gd name="connsiteY0" fmla="*/ 437729 h 437729"/>
              <a:gd name="connsiteX1" fmla="*/ 217715 w 2249715"/>
              <a:gd name="connsiteY1" fmla="*/ 118415 h 437729"/>
              <a:gd name="connsiteX2" fmla="*/ 696686 w 2249715"/>
              <a:gd name="connsiteY2" fmla="*/ 234529 h 437729"/>
              <a:gd name="connsiteX3" fmla="*/ 1393372 w 2249715"/>
              <a:gd name="connsiteY3" fmla="*/ 2301 h 437729"/>
              <a:gd name="connsiteX4" fmla="*/ 1843315 w 2249715"/>
              <a:gd name="connsiteY4" fmla="*/ 132929 h 437729"/>
              <a:gd name="connsiteX5" fmla="*/ 2249715 w 2249715"/>
              <a:gd name="connsiteY5" fmla="*/ 408701 h 437729"/>
              <a:gd name="connsiteX0" fmla="*/ 0 w 2569030"/>
              <a:gd name="connsiteY0" fmla="*/ 437169 h 437169"/>
              <a:gd name="connsiteX1" fmla="*/ 217715 w 2569030"/>
              <a:gd name="connsiteY1" fmla="*/ 117855 h 437169"/>
              <a:gd name="connsiteX2" fmla="*/ 696686 w 2569030"/>
              <a:gd name="connsiteY2" fmla="*/ 233969 h 437169"/>
              <a:gd name="connsiteX3" fmla="*/ 1393372 w 2569030"/>
              <a:gd name="connsiteY3" fmla="*/ 1741 h 437169"/>
              <a:gd name="connsiteX4" fmla="*/ 1843315 w 2569030"/>
              <a:gd name="connsiteY4" fmla="*/ 132369 h 437169"/>
              <a:gd name="connsiteX5" fmla="*/ 2569030 w 2569030"/>
              <a:gd name="connsiteY5" fmla="*/ 219456 h 437169"/>
              <a:gd name="connsiteX0" fmla="*/ 0 w 2569030"/>
              <a:gd name="connsiteY0" fmla="*/ 437169 h 437169"/>
              <a:gd name="connsiteX1" fmla="*/ 217715 w 2569030"/>
              <a:gd name="connsiteY1" fmla="*/ 117855 h 437169"/>
              <a:gd name="connsiteX2" fmla="*/ 696686 w 2569030"/>
              <a:gd name="connsiteY2" fmla="*/ 233969 h 437169"/>
              <a:gd name="connsiteX3" fmla="*/ 1393372 w 2569030"/>
              <a:gd name="connsiteY3" fmla="*/ 1741 h 437169"/>
              <a:gd name="connsiteX4" fmla="*/ 1843315 w 2569030"/>
              <a:gd name="connsiteY4" fmla="*/ 132369 h 437169"/>
              <a:gd name="connsiteX5" fmla="*/ 2569030 w 2569030"/>
              <a:gd name="connsiteY5" fmla="*/ 219456 h 437169"/>
              <a:gd name="connsiteX0" fmla="*/ 0 w 2569030"/>
              <a:gd name="connsiteY0" fmla="*/ 591000 h 591000"/>
              <a:gd name="connsiteX1" fmla="*/ 217715 w 2569030"/>
              <a:gd name="connsiteY1" fmla="*/ 271686 h 591000"/>
              <a:gd name="connsiteX2" fmla="*/ 696686 w 2569030"/>
              <a:gd name="connsiteY2" fmla="*/ 387800 h 591000"/>
              <a:gd name="connsiteX3" fmla="*/ 1393372 w 2569030"/>
              <a:gd name="connsiteY3" fmla="*/ 155572 h 591000"/>
              <a:gd name="connsiteX4" fmla="*/ 2009986 w 2569030"/>
              <a:gd name="connsiteY4" fmla="*/ 6623 h 591000"/>
              <a:gd name="connsiteX5" fmla="*/ 2569030 w 2569030"/>
              <a:gd name="connsiteY5" fmla="*/ 373287 h 591000"/>
              <a:gd name="connsiteX0" fmla="*/ 0 w 2773336"/>
              <a:gd name="connsiteY0" fmla="*/ 591000 h 591000"/>
              <a:gd name="connsiteX1" fmla="*/ 217715 w 2773336"/>
              <a:gd name="connsiteY1" fmla="*/ 271686 h 591000"/>
              <a:gd name="connsiteX2" fmla="*/ 696686 w 2773336"/>
              <a:gd name="connsiteY2" fmla="*/ 387800 h 591000"/>
              <a:gd name="connsiteX3" fmla="*/ 1393372 w 2773336"/>
              <a:gd name="connsiteY3" fmla="*/ 155572 h 591000"/>
              <a:gd name="connsiteX4" fmla="*/ 2009986 w 2773336"/>
              <a:gd name="connsiteY4" fmla="*/ 6623 h 591000"/>
              <a:gd name="connsiteX5" fmla="*/ 2773336 w 2773336"/>
              <a:gd name="connsiteY5" fmla="*/ 298016 h 591000"/>
              <a:gd name="connsiteX0" fmla="*/ 0 w 2934630"/>
              <a:gd name="connsiteY0" fmla="*/ 591000 h 591000"/>
              <a:gd name="connsiteX1" fmla="*/ 217715 w 2934630"/>
              <a:gd name="connsiteY1" fmla="*/ 271686 h 591000"/>
              <a:gd name="connsiteX2" fmla="*/ 696686 w 2934630"/>
              <a:gd name="connsiteY2" fmla="*/ 387800 h 591000"/>
              <a:gd name="connsiteX3" fmla="*/ 1393372 w 2934630"/>
              <a:gd name="connsiteY3" fmla="*/ 155572 h 591000"/>
              <a:gd name="connsiteX4" fmla="*/ 2009986 w 2934630"/>
              <a:gd name="connsiteY4" fmla="*/ 6623 h 591000"/>
              <a:gd name="connsiteX5" fmla="*/ 2934630 w 2934630"/>
              <a:gd name="connsiteY5" fmla="*/ 303392 h 591000"/>
              <a:gd name="connsiteX0" fmla="*/ 0 w 3208830"/>
              <a:gd name="connsiteY0" fmla="*/ 553365 h 553365"/>
              <a:gd name="connsiteX1" fmla="*/ 491915 w 3208830"/>
              <a:gd name="connsiteY1" fmla="*/ 271686 h 553365"/>
              <a:gd name="connsiteX2" fmla="*/ 970886 w 3208830"/>
              <a:gd name="connsiteY2" fmla="*/ 387800 h 553365"/>
              <a:gd name="connsiteX3" fmla="*/ 1667572 w 3208830"/>
              <a:gd name="connsiteY3" fmla="*/ 155572 h 553365"/>
              <a:gd name="connsiteX4" fmla="*/ 2284186 w 3208830"/>
              <a:gd name="connsiteY4" fmla="*/ 6623 h 553365"/>
              <a:gd name="connsiteX5" fmla="*/ 3208830 w 3208830"/>
              <a:gd name="connsiteY5" fmla="*/ 303392 h 553365"/>
              <a:gd name="connsiteX0" fmla="*/ 0 w 3208830"/>
              <a:gd name="connsiteY0" fmla="*/ 553365 h 553365"/>
              <a:gd name="connsiteX1" fmla="*/ 491915 w 3208830"/>
              <a:gd name="connsiteY1" fmla="*/ 142650 h 553365"/>
              <a:gd name="connsiteX2" fmla="*/ 970886 w 3208830"/>
              <a:gd name="connsiteY2" fmla="*/ 387800 h 553365"/>
              <a:gd name="connsiteX3" fmla="*/ 1667572 w 3208830"/>
              <a:gd name="connsiteY3" fmla="*/ 155572 h 553365"/>
              <a:gd name="connsiteX4" fmla="*/ 2284186 w 3208830"/>
              <a:gd name="connsiteY4" fmla="*/ 6623 h 553365"/>
              <a:gd name="connsiteX5" fmla="*/ 3208830 w 3208830"/>
              <a:gd name="connsiteY5" fmla="*/ 303392 h 553365"/>
              <a:gd name="connsiteX0" fmla="*/ 0 w 3203454"/>
              <a:gd name="connsiteY0" fmla="*/ 413577 h 413577"/>
              <a:gd name="connsiteX1" fmla="*/ 486539 w 3203454"/>
              <a:gd name="connsiteY1" fmla="*/ 142650 h 413577"/>
              <a:gd name="connsiteX2" fmla="*/ 965510 w 3203454"/>
              <a:gd name="connsiteY2" fmla="*/ 387800 h 413577"/>
              <a:gd name="connsiteX3" fmla="*/ 1662196 w 3203454"/>
              <a:gd name="connsiteY3" fmla="*/ 155572 h 413577"/>
              <a:gd name="connsiteX4" fmla="*/ 2278810 w 3203454"/>
              <a:gd name="connsiteY4" fmla="*/ 6623 h 413577"/>
              <a:gd name="connsiteX5" fmla="*/ 3203454 w 3203454"/>
              <a:gd name="connsiteY5" fmla="*/ 303392 h 413577"/>
              <a:gd name="connsiteX0" fmla="*/ 0 w 3203454"/>
              <a:gd name="connsiteY0" fmla="*/ 413226 h 413226"/>
              <a:gd name="connsiteX1" fmla="*/ 486539 w 3203454"/>
              <a:gd name="connsiteY1" fmla="*/ 142299 h 413226"/>
              <a:gd name="connsiteX2" fmla="*/ 1035404 w 3203454"/>
              <a:gd name="connsiteY2" fmla="*/ 333684 h 413226"/>
              <a:gd name="connsiteX3" fmla="*/ 1662196 w 3203454"/>
              <a:gd name="connsiteY3" fmla="*/ 155221 h 413226"/>
              <a:gd name="connsiteX4" fmla="*/ 2278810 w 3203454"/>
              <a:gd name="connsiteY4" fmla="*/ 6272 h 413226"/>
              <a:gd name="connsiteX5" fmla="*/ 3203454 w 3203454"/>
              <a:gd name="connsiteY5" fmla="*/ 303041 h 413226"/>
              <a:gd name="connsiteX0" fmla="*/ 0 w 3203454"/>
              <a:gd name="connsiteY0" fmla="*/ 410291 h 410291"/>
              <a:gd name="connsiteX1" fmla="*/ 486539 w 3203454"/>
              <a:gd name="connsiteY1" fmla="*/ 139364 h 410291"/>
              <a:gd name="connsiteX2" fmla="*/ 1035404 w 3203454"/>
              <a:gd name="connsiteY2" fmla="*/ 330749 h 410291"/>
              <a:gd name="connsiteX3" fmla="*/ 1683702 w 3203454"/>
              <a:gd name="connsiteY3" fmla="*/ 292075 h 410291"/>
              <a:gd name="connsiteX4" fmla="*/ 2278810 w 3203454"/>
              <a:gd name="connsiteY4" fmla="*/ 3337 h 410291"/>
              <a:gd name="connsiteX5" fmla="*/ 3203454 w 3203454"/>
              <a:gd name="connsiteY5" fmla="*/ 300106 h 410291"/>
              <a:gd name="connsiteX0" fmla="*/ 0 w 3203454"/>
              <a:gd name="connsiteY0" fmla="*/ 442271 h 442271"/>
              <a:gd name="connsiteX1" fmla="*/ 486539 w 3203454"/>
              <a:gd name="connsiteY1" fmla="*/ 171344 h 442271"/>
              <a:gd name="connsiteX2" fmla="*/ 1035404 w 3203454"/>
              <a:gd name="connsiteY2" fmla="*/ 362729 h 442271"/>
              <a:gd name="connsiteX3" fmla="*/ 1683702 w 3203454"/>
              <a:gd name="connsiteY3" fmla="*/ 324055 h 442271"/>
              <a:gd name="connsiteX4" fmla="*/ 2284187 w 3203454"/>
              <a:gd name="connsiteY4" fmla="*/ 3058 h 442271"/>
              <a:gd name="connsiteX5" fmla="*/ 3203454 w 3203454"/>
              <a:gd name="connsiteY5" fmla="*/ 332086 h 442271"/>
              <a:gd name="connsiteX0" fmla="*/ 0 w 3203454"/>
              <a:gd name="connsiteY0" fmla="*/ 442271 h 442271"/>
              <a:gd name="connsiteX1" fmla="*/ 486539 w 3203454"/>
              <a:gd name="connsiteY1" fmla="*/ 171344 h 442271"/>
              <a:gd name="connsiteX2" fmla="*/ 1035404 w 3203454"/>
              <a:gd name="connsiteY2" fmla="*/ 362729 h 442271"/>
              <a:gd name="connsiteX3" fmla="*/ 1683702 w 3203454"/>
              <a:gd name="connsiteY3" fmla="*/ 324055 h 442271"/>
              <a:gd name="connsiteX4" fmla="*/ 2284187 w 3203454"/>
              <a:gd name="connsiteY4" fmla="*/ 3058 h 442271"/>
              <a:gd name="connsiteX5" fmla="*/ 3203454 w 3203454"/>
              <a:gd name="connsiteY5" fmla="*/ 332086 h 442271"/>
              <a:gd name="connsiteX0" fmla="*/ 0 w 3402384"/>
              <a:gd name="connsiteY0" fmla="*/ 442271 h 442271"/>
              <a:gd name="connsiteX1" fmla="*/ 486539 w 3402384"/>
              <a:gd name="connsiteY1" fmla="*/ 171344 h 442271"/>
              <a:gd name="connsiteX2" fmla="*/ 1035404 w 3402384"/>
              <a:gd name="connsiteY2" fmla="*/ 362729 h 442271"/>
              <a:gd name="connsiteX3" fmla="*/ 1683702 w 3402384"/>
              <a:gd name="connsiteY3" fmla="*/ 324055 h 442271"/>
              <a:gd name="connsiteX4" fmla="*/ 2284187 w 3402384"/>
              <a:gd name="connsiteY4" fmla="*/ 3058 h 442271"/>
              <a:gd name="connsiteX5" fmla="*/ 3402384 w 3402384"/>
              <a:gd name="connsiteY5" fmla="*/ 348215 h 442271"/>
              <a:gd name="connsiteX0" fmla="*/ 0 w 3402384"/>
              <a:gd name="connsiteY0" fmla="*/ 442271 h 442271"/>
              <a:gd name="connsiteX1" fmla="*/ 486539 w 3402384"/>
              <a:gd name="connsiteY1" fmla="*/ 171344 h 442271"/>
              <a:gd name="connsiteX2" fmla="*/ 1035404 w 3402384"/>
              <a:gd name="connsiteY2" fmla="*/ 362729 h 442271"/>
              <a:gd name="connsiteX3" fmla="*/ 1683702 w 3402384"/>
              <a:gd name="connsiteY3" fmla="*/ 324055 h 442271"/>
              <a:gd name="connsiteX4" fmla="*/ 2284187 w 3402384"/>
              <a:gd name="connsiteY4" fmla="*/ 3058 h 442271"/>
              <a:gd name="connsiteX5" fmla="*/ 3402384 w 3402384"/>
              <a:gd name="connsiteY5" fmla="*/ 348215 h 442271"/>
              <a:gd name="connsiteX0" fmla="*/ 0 w 3466902"/>
              <a:gd name="connsiteY0" fmla="*/ 442271 h 442271"/>
              <a:gd name="connsiteX1" fmla="*/ 486539 w 3466902"/>
              <a:gd name="connsiteY1" fmla="*/ 171344 h 442271"/>
              <a:gd name="connsiteX2" fmla="*/ 1035404 w 3466902"/>
              <a:gd name="connsiteY2" fmla="*/ 362729 h 442271"/>
              <a:gd name="connsiteX3" fmla="*/ 1683702 w 3466902"/>
              <a:gd name="connsiteY3" fmla="*/ 324055 h 442271"/>
              <a:gd name="connsiteX4" fmla="*/ 2284187 w 3466902"/>
              <a:gd name="connsiteY4" fmla="*/ 3058 h 442271"/>
              <a:gd name="connsiteX5" fmla="*/ 3466902 w 3466902"/>
              <a:gd name="connsiteY5" fmla="*/ 380474 h 442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66902" h="442271">
                <a:moveTo>
                  <a:pt x="0" y="442271"/>
                </a:moveTo>
                <a:cubicBezTo>
                  <a:pt x="50800" y="299547"/>
                  <a:pt x="313972" y="184601"/>
                  <a:pt x="486539" y="171344"/>
                </a:cubicBezTo>
                <a:cubicBezTo>
                  <a:pt x="659106" y="158087"/>
                  <a:pt x="835877" y="337277"/>
                  <a:pt x="1035404" y="362729"/>
                </a:cubicBezTo>
                <a:cubicBezTo>
                  <a:pt x="1234931" y="388181"/>
                  <a:pt x="1475572" y="384000"/>
                  <a:pt x="1683702" y="324055"/>
                </a:cubicBezTo>
                <a:cubicBezTo>
                  <a:pt x="1891833" y="264110"/>
                  <a:pt x="2088244" y="-33228"/>
                  <a:pt x="2284187" y="3058"/>
                </a:cubicBezTo>
                <a:cubicBezTo>
                  <a:pt x="2646801" y="-41303"/>
                  <a:pt x="3016789" y="478570"/>
                  <a:pt x="3466902" y="380474"/>
                </a:cubicBezTo>
              </a:path>
            </a:pathLst>
          </a:custGeom>
          <a:noFill/>
          <a:ln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2143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16" grpId="0" animBg="1"/>
      <p:bldP spid="17" grpId="0" animBg="1"/>
      <p:bldP spid="18" grpId="0"/>
      <p:bldP spid="19" grpId="0"/>
      <p:bldP spid="20" grpId="0"/>
      <p:bldP spid="22" grpId="0" animBg="1"/>
      <p:bldP spid="2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第七章节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2154341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共青团入团誓词</a:t>
            </a:r>
          </a:p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6600" b="1" kern="3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2659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共青团入团誓词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7D8EF015-61B2-4508-BFC3-FD479A50122F}"/>
              </a:ext>
            </a:extLst>
          </p:cNvPr>
          <p:cNvGrpSpPr/>
          <p:nvPr/>
        </p:nvGrpSpPr>
        <p:grpSpPr>
          <a:xfrm>
            <a:off x="1171359" y="2517800"/>
            <a:ext cx="2457843" cy="2457843"/>
            <a:chOff x="3433282" y="1462739"/>
            <a:chExt cx="1443518" cy="1443518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350CA8FE-35CB-49E8-8C79-014D5259EFA6}"/>
                </a:ext>
              </a:extLst>
            </p:cNvPr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8" name="椭圆 7">
                <a:extLst>
                  <a:ext uri="{FF2B5EF4-FFF2-40B4-BE49-F238E27FC236}">
                    <a16:creationId xmlns="" xmlns:a16="http://schemas.microsoft.com/office/drawing/2014/main" id="{00F48B41-9BC5-4678-B179-D6487379678A}"/>
                  </a:ext>
                </a:extLst>
              </p:cNvPr>
              <p:cNvSpPr/>
              <p:nvPr/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Freeform 5">
                <a:extLst>
                  <a:ext uri="{FF2B5EF4-FFF2-40B4-BE49-F238E27FC236}">
                    <a16:creationId xmlns="" xmlns:a16="http://schemas.microsoft.com/office/drawing/2014/main" id="{C0D901FF-8571-49D8-B029-497EFE4E0FD3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gradFill>
                <a:gsLst>
                  <a:gs pos="0">
                    <a:srgbClr val="FF3302"/>
                  </a:gs>
                  <a:gs pos="100000">
                    <a:srgbClr val="CB0800"/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任意多边形 10">
                <a:extLst>
                  <a:ext uri="{FF2B5EF4-FFF2-40B4-BE49-F238E27FC236}">
                    <a16:creationId xmlns="" xmlns:a16="http://schemas.microsoft.com/office/drawing/2014/main" id="{3EC6D708-C7FF-41CD-A9FC-B3C8939C4159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" name="TextBox 14">
              <a:extLst>
                <a:ext uri="{FF2B5EF4-FFF2-40B4-BE49-F238E27FC236}">
                  <a16:creationId xmlns="" xmlns:a16="http://schemas.microsoft.com/office/drawing/2014/main" id="{DFCB8A68-221B-4000-8B0D-A585ECF7A9CF}"/>
                </a:ext>
              </a:extLst>
            </p:cNvPr>
            <p:cNvSpPr txBox="1"/>
            <p:nvPr/>
          </p:nvSpPr>
          <p:spPr>
            <a:xfrm>
              <a:off x="3547853" y="1724970"/>
              <a:ext cx="1170365" cy="92187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 defTabSz="914400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cs typeface="+mn-ea"/>
                  <a:sym typeface="+mn-lt"/>
                </a:rPr>
                <a:t>入团</a:t>
              </a:r>
              <a:endParaRPr lang="en-US" altLang="zh-CN" sz="4800" b="1" kern="0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lvl="0" algn="ctr" defTabSz="914400">
                <a:defRPr/>
              </a:pPr>
              <a:r>
                <a:rPr lang="zh-CN" altLang="en-US" sz="4800" b="1" kern="0" dirty="0">
                  <a:solidFill>
                    <a:schemeClr val="bg1"/>
                  </a:solidFill>
                  <a:cs typeface="+mn-ea"/>
                  <a:sym typeface="+mn-lt"/>
                </a:rPr>
                <a:t>誓词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" name="Group 1">
            <a:extLst>
              <a:ext uri="{FF2B5EF4-FFF2-40B4-BE49-F238E27FC236}">
                <a16:creationId xmlns="" xmlns:a16="http://schemas.microsoft.com/office/drawing/2014/main" id="{F712DE59-3B3B-4B5B-9474-841869338FB9}"/>
              </a:ext>
            </a:extLst>
          </p:cNvPr>
          <p:cNvGrpSpPr/>
          <p:nvPr/>
        </p:nvGrpSpPr>
        <p:grpSpPr>
          <a:xfrm>
            <a:off x="4295800" y="2480191"/>
            <a:ext cx="7078925" cy="2673564"/>
            <a:chOff x="623888" y="1690580"/>
            <a:chExt cx="5261535" cy="4181225"/>
          </a:xfrm>
        </p:grpSpPr>
        <p:sp>
          <p:nvSpPr>
            <p:cNvPr id="14" name="Rectangle: Rounded Corners 2">
              <a:extLst>
                <a:ext uri="{FF2B5EF4-FFF2-40B4-BE49-F238E27FC236}">
                  <a16:creationId xmlns="" xmlns:a16="http://schemas.microsoft.com/office/drawing/2014/main" id="{4A3F13F8-F51E-494A-B4AF-34A063748F11}"/>
                </a:ext>
              </a:extLst>
            </p:cNvPr>
            <p:cNvSpPr/>
            <p:nvPr/>
          </p:nvSpPr>
          <p:spPr>
            <a:xfrm>
              <a:off x="682670" y="1763714"/>
              <a:ext cx="5202753" cy="4108091"/>
            </a:xfrm>
            <a:prstGeom prst="roundRect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Rectangle: Rounded Corners 3">
              <a:extLst>
                <a:ext uri="{FF2B5EF4-FFF2-40B4-BE49-F238E27FC236}">
                  <a16:creationId xmlns="" xmlns:a16="http://schemas.microsoft.com/office/drawing/2014/main" id="{F9C10AA9-1E2E-46AC-97C7-D10A3890B89B}"/>
                </a:ext>
              </a:extLst>
            </p:cNvPr>
            <p:cNvSpPr/>
            <p:nvPr/>
          </p:nvSpPr>
          <p:spPr>
            <a:xfrm>
              <a:off x="623888" y="1690580"/>
              <a:ext cx="5202754" cy="4009287"/>
            </a:xfrm>
            <a:prstGeom prst="roundRect">
              <a:avLst/>
            </a:prstGeom>
            <a:solidFill>
              <a:schemeClr val="bg1"/>
            </a:solidFill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6" name="Rectangle 3">
            <a:extLst>
              <a:ext uri="{FF2B5EF4-FFF2-40B4-BE49-F238E27FC236}">
                <a16:creationId xmlns="" xmlns:a16="http://schemas.microsoft.com/office/drawing/2014/main" id="{50B8AD2F-D7DD-45F8-B66B-085B13013458}"/>
              </a:ext>
            </a:extLst>
          </p:cNvPr>
          <p:cNvSpPr txBox="1">
            <a:spLocks noChangeArrowheads="1"/>
          </p:cNvSpPr>
          <p:nvPr/>
        </p:nvSpPr>
        <p:spPr>
          <a:xfrm>
            <a:off x="4699751" y="2748270"/>
            <a:ext cx="6436809" cy="231448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rgbClr val="990000"/>
                </a:solidFill>
                <a:cs typeface="+mn-ea"/>
                <a:sym typeface="+mn-lt"/>
              </a:rPr>
              <a:t>我自愿加入中国共产主义青年团，坚决拥护中国共产党的领导，遵守团的章程，执行团的决议，履行团员义务，严守团的纪律，勤奋学习，积极工作，吃苦在前，享受在后，为共产主义事业而奋斗。</a:t>
            </a:r>
            <a:endParaRPr lang="zh-CN" altLang="en-US" sz="2400" dirty="0">
              <a:solidFill>
                <a:srgbClr val="99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503231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第八章节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113867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我们的历史使命</a:t>
            </a:r>
          </a:p>
        </p:txBody>
      </p:sp>
    </p:spTree>
    <p:extLst>
      <p:ext uri="{BB962C8B-B14F-4D97-AF65-F5344CB8AC3E}">
        <p14:creationId xmlns:p14="http://schemas.microsoft.com/office/powerpoint/2010/main" val="35529758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我们的历史使命</a:t>
            </a: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896682E5-4B72-4357-9C7E-2D694DE9CC49}"/>
              </a:ext>
            </a:extLst>
          </p:cNvPr>
          <p:cNvGrpSpPr/>
          <p:nvPr/>
        </p:nvGrpSpPr>
        <p:grpSpPr>
          <a:xfrm>
            <a:off x="1171359" y="2550458"/>
            <a:ext cx="2457843" cy="2457843"/>
            <a:chOff x="3433282" y="1462739"/>
            <a:chExt cx="1443518" cy="1443518"/>
          </a:xfrm>
        </p:grpSpPr>
        <p:grpSp>
          <p:nvGrpSpPr>
            <p:cNvPr id="6" name="组合 5">
              <a:extLst>
                <a:ext uri="{FF2B5EF4-FFF2-40B4-BE49-F238E27FC236}">
                  <a16:creationId xmlns="" xmlns:a16="http://schemas.microsoft.com/office/drawing/2014/main" id="{BFE3AF09-901F-40FB-92A9-079386F7E078}"/>
                </a:ext>
              </a:extLst>
            </p:cNvPr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8" name="椭圆 7">
                <a:extLst>
                  <a:ext uri="{FF2B5EF4-FFF2-40B4-BE49-F238E27FC236}">
                    <a16:creationId xmlns="" xmlns:a16="http://schemas.microsoft.com/office/drawing/2014/main" id="{D623134D-2E99-4769-9485-9C717EB18964}"/>
                  </a:ext>
                </a:extLst>
              </p:cNvPr>
              <p:cNvSpPr/>
              <p:nvPr/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" name="Freeform 5">
                <a:extLst>
                  <a:ext uri="{FF2B5EF4-FFF2-40B4-BE49-F238E27FC236}">
                    <a16:creationId xmlns="" xmlns:a16="http://schemas.microsoft.com/office/drawing/2014/main" id="{17F96512-DFF5-4EC3-948E-A763EE076AF5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gradFill>
                <a:gsLst>
                  <a:gs pos="0">
                    <a:srgbClr val="FF3302"/>
                  </a:gs>
                  <a:gs pos="100000">
                    <a:srgbClr val="CB0800"/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" name="任意多边形 10">
                <a:extLst>
                  <a:ext uri="{FF2B5EF4-FFF2-40B4-BE49-F238E27FC236}">
                    <a16:creationId xmlns="" xmlns:a16="http://schemas.microsoft.com/office/drawing/2014/main" id="{F9CFA74A-C1DE-4690-A722-C08F590A2ED6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7" name="TextBox 14">
              <a:extLst>
                <a:ext uri="{FF2B5EF4-FFF2-40B4-BE49-F238E27FC236}">
                  <a16:creationId xmlns="" xmlns:a16="http://schemas.microsoft.com/office/drawing/2014/main" id="{5B77E353-B5F4-4A40-9035-9C44A5BB54F0}"/>
                </a:ext>
              </a:extLst>
            </p:cNvPr>
            <p:cNvSpPr txBox="1"/>
            <p:nvPr/>
          </p:nvSpPr>
          <p:spPr>
            <a:xfrm>
              <a:off x="3547853" y="1724970"/>
              <a:ext cx="1170365" cy="921878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 defTabSz="914400">
                <a:defRPr/>
              </a:pPr>
              <a:r>
                <a:rPr kumimoji="0" lang="zh-CN" altLang="en-US" sz="48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cs typeface="+mn-ea"/>
                  <a:sym typeface="+mn-lt"/>
                </a:rPr>
                <a:t>基本任务</a:t>
              </a:r>
            </a:p>
          </p:txBody>
        </p:sp>
      </p:grpSp>
      <p:grpSp>
        <p:nvGrpSpPr>
          <p:cNvPr id="13" name="Group 1">
            <a:extLst>
              <a:ext uri="{FF2B5EF4-FFF2-40B4-BE49-F238E27FC236}">
                <a16:creationId xmlns="" xmlns:a16="http://schemas.microsoft.com/office/drawing/2014/main" id="{F4B9885C-0CA4-4B7D-B28D-8777E5AB947C}"/>
              </a:ext>
            </a:extLst>
          </p:cNvPr>
          <p:cNvGrpSpPr/>
          <p:nvPr/>
        </p:nvGrpSpPr>
        <p:grpSpPr>
          <a:xfrm>
            <a:off x="4295800" y="2512849"/>
            <a:ext cx="7078925" cy="2673564"/>
            <a:chOff x="623888" y="1690580"/>
            <a:chExt cx="5261535" cy="4181225"/>
          </a:xfrm>
        </p:grpSpPr>
        <p:sp>
          <p:nvSpPr>
            <p:cNvPr id="14" name="Rectangle: Rounded Corners 2">
              <a:extLst>
                <a:ext uri="{FF2B5EF4-FFF2-40B4-BE49-F238E27FC236}">
                  <a16:creationId xmlns="" xmlns:a16="http://schemas.microsoft.com/office/drawing/2014/main" id="{444F9FCC-8AFC-47A9-94A1-FD5300CD7180}"/>
                </a:ext>
              </a:extLst>
            </p:cNvPr>
            <p:cNvSpPr/>
            <p:nvPr/>
          </p:nvSpPr>
          <p:spPr>
            <a:xfrm>
              <a:off x="682670" y="1763714"/>
              <a:ext cx="5202753" cy="4108091"/>
            </a:xfrm>
            <a:prstGeom prst="roundRect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Rectangle: Rounded Corners 3">
              <a:extLst>
                <a:ext uri="{FF2B5EF4-FFF2-40B4-BE49-F238E27FC236}">
                  <a16:creationId xmlns="" xmlns:a16="http://schemas.microsoft.com/office/drawing/2014/main" id="{BA7166DB-CD59-4BD4-8C3A-45AC701FD13F}"/>
                </a:ext>
              </a:extLst>
            </p:cNvPr>
            <p:cNvSpPr/>
            <p:nvPr/>
          </p:nvSpPr>
          <p:spPr>
            <a:xfrm>
              <a:off x="623888" y="1690580"/>
              <a:ext cx="5202754" cy="4009287"/>
            </a:xfrm>
            <a:prstGeom prst="roundRect">
              <a:avLst/>
            </a:prstGeom>
            <a:solidFill>
              <a:schemeClr val="bg1"/>
            </a:solidFill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6" name="Rectangle 3">
            <a:extLst>
              <a:ext uri="{FF2B5EF4-FFF2-40B4-BE49-F238E27FC236}">
                <a16:creationId xmlns="" xmlns:a16="http://schemas.microsoft.com/office/drawing/2014/main" id="{EAEDCB86-E411-418C-A577-6E9B03F86FB4}"/>
              </a:ext>
            </a:extLst>
          </p:cNvPr>
          <p:cNvSpPr txBox="1">
            <a:spLocks noChangeArrowheads="1"/>
          </p:cNvSpPr>
          <p:nvPr/>
        </p:nvSpPr>
        <p:spPr>
          <a:xfrm>
            <a:off x="4699751" y="2780928"/>
            <a:ext cx="6436809" cy="231448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990000"/>
                </a:solidFill>
                <a:cs typeface="+mn-ea"/>
                <a:sym typeface="+mn-lt"/>
              </a:rPr>
              <a:t>坚定不移地贯彻党在社会主义初级阶段的基本路线，团结带领广大青年，以经济建设为中心，坚持四项基本原则，坚持改革开放，自力更生，艰苦创业，促进生产力发展和社会进步，在建设有中国特色社会主义的伟大实践中，造就有理想、有道德、有文化、有纪律的接班人，努力为党输送新鲜血液，为国家培养青年建设人才。</a:t>
            </a:r>
          </a:p>
        </p:txBody>
      </p:sp>
    </p:spTree>
    <p:extLst>
      <p:ext uri="{BB962C8B-B14F-4D97-AF65-F5344CB8AC3E}">
        <p14:creationId xmlns:p14="http://schemas.microsoft.com/office/powerpoint/2010/main" val="30040119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7728858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我们的历史使命</a:t>
            </a:r>
          </a:p>
        </p:txBody>
      </p:sp>
      <p:sp>
        <p:nvSpPr>
          <p:cNvPr id="5" name="圆角矩形 51">
            <a:extLst>
              <a:ext uri="{FF2B5EF4-FFF2-40B4-BE49-F238E27FC236}">
                <a16:creationId xmlns="" xmlns:a16="http://schemas.microsoft.com/office/drawing/2014/main" id="{4E8613FC-5AA4-4174-B55C-75BD614B8DE9}"/>
              </a:ext>
            </a:extLst>
          </p:cNvPr>
          <p:cNvSpPr/>
          <p:nvPr/>
        </p:nvSpPr>
        <p:spPr>
          <a:xfrm>
            <a:off x="778330" y="1974582"/>
            <a:ext cx="1728851" cy="2497662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733" dirty="0">
                <a:cs typeface="+mn-ea"/>
                <a:sym typeface="+mn-lt"/>
              </a:rPr>
              <a:t>愿青年同志们</a:t>
            </a: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926819E2-8C4A-467A-B53A-4A98ACA3A848}"/>
              </a:ext>
            </a:extLst>
          </p:cNvPr>
          <p:cNvGrpSpPr/>
          <p:nvPr/>
        </p:nvGrpSpPr>
        <p:grpSpPr>
          <a:xfrm>
            <a:off x="2696687" y="1936480"/>
            <a:ext cx="10425377" cy="1008939"/>
            <a:chOff x="2771800" y="1578188"/>
            <a:chExt cx="7819033" cy="760726"/>
          </a:xfrm>
        </p:grpSpPr>
        <p:sp>
          <p:nvSpPr>
            <p:cNvPr id="7" name="圆角矩形 53">
              <a:extLst>
                <a:ext uri="{FF2B5EF4-FFF2-40B4-BE49-F238E27FC236}">
                  <a16:creationId xmlns="" xmlns:a16="http://schemas.microsoft.com/office/drawing/2014/main" id="{974706C6-BE31-4548-B6F2-2673765CE7D4}"/>
                </a:ext>
              </a:extLst>
            </p:cNvPr>
            <p:cNvSpPr/>
            <p:nvPr/>
          </p:nvSpPr>
          <p:spPr>
            <a:xfrm>
              <a:off x="2771800" y="1675833"/>
              <a:ext cx="6706346" cy="529556"/>
            </a:xfrm>
            <a:prstGeom prst="roundRect">
              <a:avLst>
                <a:gd name="adj" fmla="val 50000"/>
              </a:avLst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14">
              <a:extLst>
                <a:ext uri="{FF2B5EF4-FFF2-40B4-BE49-F238E27FC236}">
                  <a16:creationId xmlns="" xmlns:a16="http://schemas.microsoft.com/office/drawing/2014/main" id="{04B215FD-D647-4DEC-BB60-90B7EBF80621}"/>
                </a:ext>
              </a:extLst>
            </p:cNvPr>
            <p:cNvSpPr txBox="1"/>
            <p:nvPr/>
          </p:nvSpPr>
          <p:spPr>
            <a:xfrm>
              <a:off x="2895411" y="1803288"/>
              <a:ext cx="393322" cy="309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kern="0" dirty="0">
                  <a:gradFill>
                    <a:gsLst>
                      <a:gs pos="0">
                        <a:srgbClr val="FF3302"/>
                      </a:gs>
                      <a:gs pos="100000">
                        <a:srgbClr val="CB08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01</a:t>
              </a:r>
              <a:endParaRPr lang="zh-CN" altLang="en-US" sz="2667" kern="0" dirty="0">
                <a:gradFill>
                  <a:gsLst>
                    <a:gs pos="0">
                      <a:srgbClr val="FF3302"/>
                    </a:gs>
                    <a:gs pos="100000">
                      <a:srgbClr val="CB08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58B7A82A-7D9A-4557-9C82-41C321C56685}"/>
                </a:ext>
              </a:extLst>
            </p:cNvPr>
            <p:cNvSpPr/>
            <p:nvPr/>
          </p:nvSpPr>
          <p:spPr>
            <a:xfrm>
              <a:off x="3990008" y="1578188"/>
              <a:ext cx="6600825" cy="7607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defTabSz="1219170"/>
              <a:r>
                <a:rPr lang="zh-CN" altLang="en-US" sz="2400" kern="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18900000" scaled="1"/>
                  </a:gradFill>
                  <a:cs typeface="+mn-ea"/>
                  <a:sym typeface="+mn-lt"/>
                </a:rPr>
                <a:t>一愿大家“惜时”</a:t>
              </a: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FCE42BCD-ABC7-4528-A4B4-9C4B3FF09B77}"/>
              </a:ext>
            </a:extLst>
          </p:cNvPr>
          <p:cNvGrpSpPr/>
          <p:nvPr/>
        </p:nvGrpSpPr>
        <p:grpSpPr>
          <a:xfrm>
            <a:off x="2696686" y="2769294"/>
            <a:ext cx="8941795" cy="1008939"/>
            <a:chOff x="2771800" y="1568612"/>
            <a:chExt cx="8251610" cy="760726"/>
          </a:xfrm>
        </p:grpSpPr>
        <p:sp>
          <p:nvSpPr>
            <p:cNvPr id="13" name="圆角矩形 57">
              <a:extLst>
                <a:ext uri="{FF2B5EF4-FFF2-40B4-BE49-F238E27FC236}">
                  <a16:creationId xmlns="" xmlns:a16="http://schemas.microsoft.com/office/drawing/2014/main" id="{8CB6CA24-4AC1-4532-8A3E-9D7D0AB97D23}"/>
                </a:ext>
              </a:extLst>
            </p:cNvPr>
            <p:cNvSpPr/>
            <p:nvPr/>
          </p:nvSpPr>
          <p:spPr>
            <a:xfrm>
              <a:off x="2771800" y="1675833"/>
              <a:ext cx="8251610" cy="529556"/>
            </a:xfrm>
            <a:prstGeom prst="roundRect">
              <a:avLst>
                <a:gd name="adj" fmla="val 50000"/>
              </a:avLst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4">
              <a:extLst>
                <a:ext uri="{FF2B5EF4-FFF2-40B4-BE49-F238E27FC236}">
                  <a16:creationId xmlns="" xmlns:a16="http://schemas.microsoft.com/office/drawing/2014/main" id="{2E4E2D27-F8E7-47AF-BAED-5BC579EF4A8B}"/>
                </a:ext>
              </a:extLst>
            </p:cNvPr>
            <p:cNvSpPr txBox="1"/>
            <p:nvPr/>
          </p:nvSpPr>
          <p:spPr>
            <a:xfrm>
              <a:off x="2895412" y="1803287"/>
              <a:ext cx="393322" cy="309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kern="0" dirty="0">
                  <a:gradFill>
                    <a:gsLst>
                      <a:gs pos="0">
                        <a:srgbClr val="FF3302"/>
                      </a:gs>
                      <a:gs pos="100000">
                        <a:srgbClr val="CB08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02</a:t>
              </a:r>
              <a:endParaRPr lang="zh-CN" altLang="en-US" sz="2667" kern="0" dirty="0">
                <a:gradFill>
                  <a:gsLst>
                    <a:gs pos="0">
                      <a:srgbClr val="FF3302"/>
                    </a:gs>
                    <a:gs pos="100000">
                      <a:srgbClr val="CB08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5" name="矩形 14">
              <a:extLst>
                <a:ext uri="{FF2B5EF4-FFF2-40B4-BE49-F238E27FC236}">
                  <a16:creationId xmlns="" xmlns:a16="http://schemas.microsoft.com/office/drawing/2014/main" id="{6FBFB4F9-8D10-4B34-8FCB-629B3B48E9BA}"/>
                </a:ext>
              </a:extLst>
            </p:cNvPr>
            <p:cNvSpPr/>
            <p:nvPr/>
          </p:nvSpPr>
          <p:spPr>
            <a:xfrm>
              <a:off x="4247842" y="1568612"/>
              <a:ext cx="6600826" cy="7607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defTabSz="1219170"/>
              <a:r>
                <a:rPr lang="zh-CN" altLang="en-US" sz="2400" kern="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18900000" scaled="1"/>
                  </a:gradFill>
                  <a:cs typeface="+mn-ea"/>
                  <a:sym typeface="+mn-lt"/>
                </a:rPr>
                <a:t>二愿大家“自强”。</a:t>
              </a: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="" xmlns:a16="http://schemas.microsoft.com/office/drawing/2014/main" id="{8BDFC1F2-12F7-4443-B5C2-39F733E0673A}"/>
              </a:ext>
            </a:extLst>
          </p:cNvPr>
          <p:cNvGrpSpPr/>
          <p:nvPr/>
        </p:nvGrpSpPr>
        <p:grpSpPr>
          <a:xfrm>
            <a:off x="2696686" y="3614995"/>
            <a:ext cx="9039064" cy="1008939"/>
            <a:chOff x="2771800" y="1559036"/>
            <a:chExt cx="8341373" cy="760726"/>
          </a:xfrm>
        </p:grpSpPr>
        <p:sp>
          <p:nvSpPr>
            <p:cNvPr id="17" name="圆角矩形 61">
              <a:extLst>
                <a:ext uri="{FF2B5EF4-FFF2-40B4-BE49-F238E27FC236}">
                  <a16:creationId xmlns="" xmlns:a16="http://schemas.microsoft.com/office/drawing/2014/main" id="{3ADF5F95-DBC3-4114-9F55-61FF9293F679}"/>
                </a:ext>
              </a:extLst>
            </p:cNvPr>
            <p:cNvSpPr/>
            <p:nvPr/>
          </p:nvSpPr>
          <p:spPr>
            <a:xfrm>
              <a:off x="2771800" y="1675833"/>
              <a:ext cx="8251610" cy="529556"/>
            </a:xfrm>
            <a:prstGeom prst="roundRect">
              <a:avLst>
                <a:gd name="adj" fmla="val 50000"/>
              </a:avLst>
            </a:prstGeom>
            <a:noFill/>
            <a:ln w="19050" cap="flat" cmpd="sng" algn="ctr">
              <a:solidFill>
                <a:srgbClr val="C00000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 defTabSz="1219170">
                <a:defRPr/>
              </a:pPr>
              <a:endParaRPr lang="zh-CN" altLang="en-US" sz="2400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4">
              <a:extLst>
                <a:ext uri="{FF2B5EF4-FFF2-40B4-BE49-F238E27FC236}">
                  <a16:creationId xmlns="" xmlns:a16="http://schemas.microsoft.com/office/drawing/2014/main" id="{D997D923-A1DB-4E71-924F-7D1E0AF3E6F8}"/>
                </a:ext>
              </a:extLst>
            </p:cNvPr>
            <p:cNvSpPr txBox="1"/>
            <p:nvPr/>
          </p:nvSpPr>
          <p:spPr>
            <a:xfrm>
              <a:off x="2895412" y="1803287"/>
              <a:ext cx="393322" cy="309461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 defTabSz="1219170">
                <a:defRPr/>
              </a:pPr>
              <a:r>
                <a:rPr lang="en-US" altLang="zh-CN" sz="2667" kern="0" dirty="0">
                  <a:gradFill>
                    <a:gsLst>
                      <a:gs pos="0">
                        <a:srgbClr val="FF3302"/>
                      </a:gs>
                      <a:gs pos="100000">
                        <a:srgbClr val="CB08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03</a:t>
              </a:r>
              <a:endParaRPr lang="zh-CN" altLang="en-US" sz="2667" kern="0" dirty="0">
                <a:gradFill>
                  <a:gsLst>
                    <a:gs pos="0">
                      <a:srgbClr val="FF3302"/>
                    </a:gs>
                    <a:gs pos="100000">
                      <a:srgbClr val="CB08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D1670F09-A4B4-4258-A220-2D382F7EE8B9}"/>
                </a:ext>
              </a:extLst>
            </p:cNvPr>
            <p:cNvSpPr/>
            <p:nvPr/>
          </p:nvSpPr>
          <p:spPr>
            <a:xfrm>
              <a:off x="4236122" y="1559036"/>
              <a:ext cx="6877051" cy="760726"/>
            </a:xfrm>
            <a:prstGeom prst="rect">
              <a:avLst/>
            </a:prstGeom>
            <a:noFill/>
            <a:ln w="127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defTabSz="1219170"/>
              <a:r>
                <a:rPr lang="zh-CN" altLang="en-US" sz="2400" kern="0" dirty="0">
                  <a:gradFill>
                    <a:gsLst>
                      <a:gs pos="0">
                        <a:prstClr val="black">
                          <a:lumMod val="75000"/>
                          <a:lumOff val="25000"/>
                        </a:prstClr>
                      </a:gs>
                      <a:gs pos="100000">
                        <a:prstClr val="black">
                          <a:lumMod val="85000"/>
                          <a:lumOff val="15000"/>
                        </a:prstClr>
                      </a:gs>
                    </a:gsLst>
                    <a:lin ang="18900000" scaled="1"/>
                  </a:gradFill>
                  <a:cs typeface="+mn-ea"/>
                  <a:sym typeface="+mn-lt"/>
                </a:rPr>
                <a:t>三愿大家“养德”</a:t>
              </a:r>
            </a:p>
          </p:txBody>
        </p:sp>
      </p:grpSp>
      <p:sp>
        <p:nvSpPr>
          <p:cNvPr id="20" name="圆角矩形 68">
            <a:extLst>
              <a:ext uri="{FF2B5EF4-FFF2-40B4-BE49-F238E27FC236}">
                <a16:creationId xmlns="" xmlns:a16="http://schemas.microsoft.com/office/drawing/2014/main" id="{FCD63A22-1A94-49F5-831C-00D9F7316DB5}"/>
              </a:ext>
            </a:extLst>
          </p:cNvPr>
          <p:cNvSpPr/>
          <p:nvPr/>
        </p:nvSpPr>
        <p:spPr>
          <a:xfrm>
            <a:off x="3385932" y="2213849"/>
            <a:ext cx="804973" cy="39069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/>
            <a:r>
              <a:rPr lang="zh-CN" altLang="en-US" sz="1600" kern="0" dirty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是</a:t>
            </a:r>
          </a:p>
        </p:txBody>
      </p:sp>
      <p:sp>
        <p:nvSpPr>
          <p:cNvPr id="21" name="圆角矩形 69">
            <a:extLst>
              <a:ext uri="{FF2B5EF4-FFF2-40B4-BE49-F238E27FC236}">
                <a16:creationId xmlns="" xmlns:a16="http://schemas.microsoft.com/office/drawing/2014/main" id="{6ED9E345-A73E-46DA-B768-327C178951BB}"/>
              </a:ext>
            </a:extLst>
          </p:cNvPr>
          <p:cNvSpPr/>
          <p:nvPr/>
        </p:nvSpPr>
        <p:spPr>
          <a:xfrm>
            <a:off x="3385932" y="3080071"/>
            <a:ext cx="804973" cy="39069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/>
            <a:r>
              <a:rPr lang="zh-CN" altLang="en-US" sz="1600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是</a:t>
            </a:r>
            <a:endParaRPr lang="zh-CN" altLang="en-US" sz="1600" kern="0" dirty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sp>
        <p:nvSpPr>
          <p:cNvPr id="22" name="圆角矩形 70">
            <a:extLst>
              <a:ext uri="{FF2B5EF4-FFF2-40B4-BE49-F238E27FC236}">
                <a16:creationId xmlns="" xmlns:a16="http://schemas.microsoft.com/office/drawing/2014/main" id="{B2F912FF-9EBF-4063-AEC2-16DB70F3EDE1}"/>
              </a:ext>
            </a:extLst>
          </p:cNvPr>
          <p:cNvSpPr/>
          <p:nvPr/>
        </p:nvSpPr>
        <p:spPr>
          <a:xfrm>
            <a:off x="3385932" y="3920433"/>
            <a:ext cx="804973" cy="390693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3302"/>
              </a:gs>
              <a:gs pos="100000">
                <a:srgbClr val="CB0800"/>
              </a:gs>
            </a:gsLst>
            <a:lin ang="5400000" scaled="1"/>
          </a:gradFill>
          <a:ln w="127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/>
            <a:r>
              <a:rPr lang="zh-CN" altLang="en-US" sz="1600" kern="0">
                <a:gradFill>
                  <a:gsLst>
                    <a:gs pos="100000">
                      <a:prstClr val="white"/>
                    </a:gs>
                    <a:gs pos="0">
                      <a:prstClr val="white">
                        <a:lumMod val="95000"/>
                      </a:prstClr>
                    </a:gs>
                  </a:gsLst>
                  <a:path path="circle">
                    <a:fillToRect l="100000" b="100000"/>
                  </a:path>
                </a:gradFill>
                <a:cs typeface="+mn-ea"/>
                <a:sym typeface="+mn-lt"/>
              </a:rPr>
              <a:t>是</a:t>
            </a:r>
            <a:endParaRPr lang="zh-CN" altLang="en-US" sz="1600" kern="0" dirty="0">
              <a:gradFill>
                <a:gsLst>
                  <a:gs pos="100000">
                    <a:prstClr val="white"/>
                  </a:gs>
                  <a:gs pos="0">
                    <a:prstClr val="white">
                      <a:lumMod val="95000"/>
                    </a:prstClr>
                  </a:gs>
                </a:gsLst>
                <a:path path="circle">
                  <a:fillToRect l="100000" b="100000"/>
                </a:path>
              </a:gradFill>
              <a:cs typeface="+mn-ea"/>
              <a:sym typeface="+mn-lt"/>
            </a:endParaRPr>
          </a:p>
        </p:txBody>
      </p:sp>
      <p:sp>
        <p:nvSpPr>
          <p:cNvPr id="23" name="Rectangle 43">
            <a:extLst>
              <a:ext uri="{FF2B5EF4-FFF2-40B4-BE49-F238E27FC236}">
                <a16:creationId xmlns="" xmlns:a16="http://schemas.microsoft.com/office/drawing/2014/main" id="{C48354AD-CB86-4D56-97D4-25578A70261A}"/>
              </a:ext>
            </a:extLst>
          </p:cNvPr>
          <p:cNvSpPr/>
          <p:nvPr/>
        </p:nvSpPr>
        <p:spPr>
          <a:xfrm>
            <a:off x="778331" y="5033050"/>
            <a:ext cx="10952077" cy="1080467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33" dirty="0">
                <a:gradFill>
                  <a:gsLst>
                    <a:gs pos="0">
                      <a:prstClr val="black">
                        <a:lumMod val="75000"/>
                        <a:lumOff val="25000"/>
                      </a:prstClr>
                    </a:gs>
                    <a:gs pos="100000">
                      <a:prstClr val="black">
                        <a:lumMod val="85000"/>
                        <a:lumOff val="15000"/>
                      </a:prstClr>
                    </a:gs>
                  </a:gsLst>
                  <a:lin ang="18900000" scaled="1"/>
                </a:gradFill>
                <a:cs typeface="+mn-ea"/>
                <a:sym typeface="+mn-lt"/>
              </a:rPr>
              <a:t>年轻就是优势，年轻就是财富。如果说人生也有四季，那么就让我祝愿所有的年轻朋友生命灿烂、四季如春。 </a:t>
            </a:r>
          </a:p>
        </p:txBody>
      </p:sp>
    </p:spTree>
    <p:extLst>
      <p:ext uri="{BB962C8B-B14F-4D97-AF65-F5344CB8AC3E}">
        <p14:creationId xmlns:p14="http://schemas.microsoft.com/office/powerpoint/2010/main" val="24425655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1.11111E-6 L -0.10456 1.11111E-6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3.7037E-6 L -0.10456 3.7037E-6 " pathEditMode="relative" rAng="0" ptsTypes="AA">
                                      <p:cBhvr>
                                        <p:cTn id="43" dur="1000" spd="-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1.48148E-6 L -0.10456 -1.48148E-6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3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6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  <p:bldP spid="22" grpId="0" animBg="1"/>
      <p:bldP spid="22" grpId="1" animBg="1"/>
      <p:bldP spid="22" grpId="2" animBg="1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第一章节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113867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中国共产主义青年团简介</a:t>
            </a:r>
          </a:p>
        </p:txBody>
      </p:sp>
    </p:spTree>
    <p:extLst>
      <p:ext uri="{BB962C8B-B14F-4D97-AF65-F5344CB8AC3E}">
        <p14:creationId xmlns:p14="http://schemas.microsoft.com/office/powerpoint/2010/main" val="10036843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0E7F5DB-FECB-4145-9706-FABBC0A5F8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1D3C5C44-0F91-43A6-82CD-0B58D89506F1}"/>
              </a:ext>
            </a:extLst>
          </p:cNvPr>
          <p:cNvSpPr txBox="1"/>
          <p:nvPr/>
        </p:nvSpPr>
        <p:spPr bwMode="auto">
          <a:xfrm>
            <a:off x="2870362" y="2105561"/>
            <a:ext cx="7041081" cy="1323439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>
              <a:defRPr sz="2800" b="1" spc="30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Segoe UI Light" panose="020B0502040204020203" pitchFamily="34" charset="0"/>
              </a:defRPr>
            </a:lvl1pPr>
          </a:lstStyle>
          <a:p>
            <a:pPr algn="dist">
              <a:defRPr/>
            </a:pPr>
            <a:r>
              <a:rPr lang="zh-CN" altLang="en-US" sz="8000" b="0" dirty="0">
                <a:solidFill>
                  <a:srgbClr val="C00000"/>
                </a:solidFill>
                <a:latin typeface="方正兰亭特黑简体" panose="02000000000000000000" pitchFamily="2" charset="-122"/>
                <a:ea typeface="方正兰亭特黑简体" panose="02000000000000000000" pitchFamily="2" charset="-122"/>
              </a:rPr>
              <a:t>感谢您的观看</a:t>
            </a:r>
          </a:p>
        </p:txBody>
      </p:sp>
    </p:spTree>
    <p:extLst>
      <p:ext uri="{BB962C8B-B14F-4D97-AF65-F5344CB8AC3E}">
        <p14:creationId xmlns:p14="http://schemas.microsoft.com/office/powerpoint/2010/main" val="701272728"/>
      </p:ext>
    </p:extLst>
  </p:cSld>
  <p:clrMapOvr>
    <a:masterClrMapping/>
  </p:clrMapOvr>
  <p:transition spd="med" advTm="900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564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6496752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中国共产主义青年团简介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="" xmlns:a16="http://schemas.microsoft.com/office/drawing/2014/main" id="{617EE28B-C67C-4FBE-B601-BC09DE778F49}"/>
              </a:ext>
            </a:extLst>
          </p:cNvPr>
          <p:cNvGrpSpPr/>
          <p:nvPr/>
        </p:nvGrpSpPr>
        <p:grpSpPr>
          <a:xfrm>
            <a:off x="631371" y="2387173"/>
            <a:ext cx="2457843" cy="2457843"/>
            <a:chOff x="3433282" y="1462739"/>
            <a:chExt cx="1443518" cy="1443518"/>
          </a:xfrm>
        </p:grpSpPr>
        <p:grpSp>
          <p:nvGrpSpPr>
            <p:cNvPr id="13" name="组合 12">
              <a:extLst>
                <a:ext uri="{FF2B5EF4-FFF2-40B4-BE49-F238E27FC236}">
                  <a16:creationId xmlns="" xmlns:a16="http://schemas.microsoft.com/office/drawing/2014/main" id="{2E36A186-4033-4E2B-B729-EEF92D41DFD4}"/>
                </a:ext>
              </a:extLst>
            </p:cNvPr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15" name="椭圆 14">
                <a:extLst>
                  <a:ext uri="{FF2B5EF4-FFF2-40B4-BE49-F238E27FC236}">
                    <a16:creationId xmlns="" xmlns:a16="http://schemas.microsoft.com/office/drawing/2014/main" id="{9FF98798-D2CA-483C-8BFC-861ADAB5A8FA}"/>
                  </a:ext>
                </a:extLst>
              </p:cNvPr>
              <p:cNvSpPr/>
              <p:nvPr/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noFill/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6" name="Freeform 5">
                <a:extLst>
                  <a:ext uri="{FF2B5EF4-FFF2-40B4-BE49-F238E27FC236}">
                    <a16:creationId xmlns="" xmlns:a16="http://schemas.microsoft.com/office/drawing/2014/main" id="{1538CCA4-2372-4471-B7C8-501ACDFD2B40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gradFill>
                <a:gsLst>
                  <a:gs pos="0">
                    <a:srgbClr val="FF3302"/>
                  </a:gs>
                  <a:gs pos="100000">
                    <a:srgbClr val="CB0800"/>
                  </a:gs>
                </a:gsLst>
                <a:lin ang="5400000" scaled="1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7" name="任意多边形 10">
                <a:extLst>
                  <a:ext uri="{FF2B5EF4-FFF2-40B4-BE49-F238E27FC236}">
                    <a16:creationId xmlns="" xmlns:a16="http://schemas.microsoft.com/office/drawing/2014/main" id="{0B7EB373-5AB1-493B-BBF2-4CAA92443D9D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" name="TextBox 14">
              <a:extLst>
                <a:ext uri="{FF2B5EF4-FFF2-40B4-BE49-F238E27FC236}">
                  <a16:creationId xmlns="" xmlns:a16="http://schemas.microsoft.com/office/drawing/2014/main" id="{13942163-2DC4-4716-B56A-9964D85E4442}"/>
                </a:ext>
              </a:extLst>
            </p:cNvPr>
            <p:cNvSpPr txBox="1"/>
            <p:nvPr/>
          </p:nvSpPr>
          <p:spPr>
            <a:xfrm>
              <a:off x="3547853" y="1757368"/>
              <a:ext cx="1170365" cy="813423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lvl="0" algn="ctr" defTabSz="914400">
                <a:defRPr/>
              </a:pPr>
              <a:r>
                <a:rPr lang="zh-CN" altLang="en-US" sz="2800" b="1" kern="0" dirty="0">
                  <a:solidFill>
                    <a:schemeClr val="bg1"/>
                  </a:solidFill>
                  <a:cs typeface="+mn-ea"/>
                  <a:sym typeface="+mn-lt"/>
                </a:rPr>
                <a:t> 中国共产主义青年团简称共青团</a:t>
              </a:r>
              <a:endParaRPr kumimoji="0" lang="zh-CN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8" name="Group 1">
            <a:extLst>
              <a:ext uri="{FF2B5EF4-FFF2-40B4-BE49-F238E27FC236}">
                <a16:creationId xmlns="" xmlns:a16="http://schemas.microsoft.com/office/drawing/2014/main" id="{258F6BFD-7466-42CA-90C1-23D1943BB066}"/>
              </a:ext>
            </a:extLst>
          </p:cNvPr>
          <p:cNvGrpSpPr/>
          <p:nvPr/>
        </p:nvGrpSpPr>
        <p:grpSpPr>
          <a:xfrm>
            <a:off x="3755812" y="2349564"/>
            <a:ext cx="7078925" cy="2673564"/>
            <a:chOff x="623888" y="1690580"/>
            <a:chExt cx="5261535" cy="4181225"/>
          </a:xfrm>
        </p:grpSpPr>
        <p:sp>
          <p:nvSpPr>
            <p:cNvPr id="19" name="Rectangle: Rounded Corners 2">
              <a:extLst>
                <a:ext uri="{FF2B5EF4-FFF2-40B4-BE49-F238E27FC236}">
                  <a16:creationId xmlns="" xmlns:a16="http://schemas.microsoft.com/office/drawing/2014/main" id="{F6317A7F-07A0-486D-AAF9-4A2D0684E28D}"/>
                </a:ext>
              </a:extLst>
            </p:cNvPr>
            <p:cNvSpPr/>
            <p:nvPr/>
          </p:nvSpPr>
          <p:spPr>
            <a:xfrm>
              <a:off x="682670" y="1763714"/>
              <a:ext cx="5202753" cy="4108091"/>
            </a:xfrm>
            <a:prstGeom prst="roundRect">
              <a:avLst/>
            </a:prstGeom>
            <a:solidFill>
              <a:srgbClr val="C00000"/>
            </a:solidFill>
            <a:ln w="3175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Rectangle: Rounded Corners 3">
              <a:extLst>
                <a:ext uri="{FF2B5EF4-FFF2-40B4-BE49-F238E27FC236}">
                  <a16:creationId xmlns="" xmlns:a16="http://schemas.microsoft.com/office/drawing/2014/main" id="{071CBC4C-6614-46C0-AC4D-A09466E6E4A2}"/>
                </a:ext>
              </a:extLst>
            </p:cNvPr>
            <p:cNvSpPr/>
            <p:nvPr/>
          </p:nvSpPr>
          <p:spPr>
            <a:xfrm>
              <a:off x="623888" y="1690580"/>
              <a:ext cx="5202754" cy="4009287"/>
            </a:xfrm>
            <a:prstGeom prst="roundRect">
              <a:avLst/>
            </a:prstGeom>
            <a:solidFill>
              <a:schemeClr val="bg1"/>
            </a:solidFill>
            <a:ln w="3175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013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21" name="Rectangle 3">
            <a:extLst>
              <a:ext uri="{FF2B5EF4-FFF2-40B4-BE49-F238E27FC236}">
                <a16:creationId xmlns="" xmlns:a16="http://schemas.microsoft.com/office/drawing/2014/main" id="{4ECEEC70-F3B6-4100-A9E3-82B38D6F2A8C}"/>
              </a:ext>
            </a:extLst>
          </p:cNvPr>
          <p:cNvSpPr txBox="1">
            <a:spLocks noChangeArrowheads="1"/>
          </p:cNvSpPr>
          <p:nvPr/>
        </p:nvSpPr>
        <p:spPr>
          <a:xfrm>
            <a:off x="3757321" y="2374249"/>
            <a:ext cx="6999839" cy="23144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en-US" altLang="zh-CN">
                <a:solidFill>
                  <a:srgbClr val="990000"/>
                </a:solidFill>
                <a:cs typeface="+mn-ea"/>
                <a:sym typeface="+mn-lt"/>
              </a:rPr>
              <a:t>   </a:t>
            </a:r>
          </a:p>
          <a:p>
            <a:pPr>
              <a:buFontTx/>
              <a:buNone/>
            </a:pPr>
            <a:r>
              <a:rPr lang="en-US" altLang="zh-CN">
                <a:solidFill>
                  <a:srgbClr val="990000"/>
                </a:solidFill>
                <a:cs typeface="+mn-ea"/>
                <a:sym typeface="+mn-lt"/>
              </a:rPr>
              <a:t>   </a:t>
            </a:r>
            <a:r>
              <a:rPr lang="zh-CN" altLang="en-US">
                <a:solidFill>
                  <a:srgbClr val="990000"/>
                </a:solidFill>
                <a:cs typeface="+mn-ea"/>
                <a:sym typeface="+mn-lt"/>
              </a:rPr>
              <a:t>中国共产主义青年团（简称共青团）是中国共产党领导的先进青年的群众组织，是广大青年在实践中学习共产主义的学校，是中国共产党的助手和后备军。</a:t>
            </a:r>
            <a:endParaRPr lang="zh-CN" altLang="en-US" dirty="0">
              <a:solidFill>
                <a:srgbClr val="99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81855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ageCurlDoubl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4E605E14-0E87-4E9D-A8B2-6B075EBEBF2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pic>
        <p:nvPicPr>
          <p:cNvPr id="49" name="图片 48">
            <a:extLst>
              <a:ext uri="{FF2B5EF4-FFF2-40B4-BE49-F238E27FC236}">
                <a16:creationId xmlns="" xmlns:a16="http://schemas.microsoft.com/office/drawing/2014/main" id="{B1258A28-DD29-4DC7-9EC5-EA751D5530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5818" y="783500"/>
            <a:ext cx="1460364" cy="14237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0" name="圆角矩形 9">
            <a:extLst>
              <a:ext uri="{FF2B5EF4-FFF2-40B4-BE49-F238E27FC236}">
                <a16:creationId xmlns="" xmlns:a16="http://schemas.microsoft.com/office/drawing/2014/main" id="{D76C0EA2-1105-43FE-9CD3-FB527E43FE46}"/>
              </a:ext>
            </a:extLst>
          </p:cNvPr>
          <p:cNvSpPr/>
          <p:nvPr/>
        </p:nvSpPr>
        <p:spPr>
          <a:xfrm>
            <a:off x="5293595" y="1950462"/>
            <a:ext cx="1762723" cy="401328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5400000" scaled="0"/>
          </a:gra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1219170">
              <a:defRPr/>
            </a:pPr>
            <a:endParaRPr lang="zh-CN" altLang="en-US" sz="2400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51" name="TextBox 45">
            <a:extLst>
              <a:ext uri="{FF2B5EF4-FFF2-40B4-BE49-F238E27FC236}">
                <a16:creationId xmlns="" xmlns:a16="http://schemas.microsoft.com/office/drawing/2014/main" id="{9D7595E6-9B4F-489A-8A64-7B50A72F203A}"/>
              </a:ext>
            </a:extLst>
          </p:cNvPr>
          <p:cNvSpPr txBox="1"/>
          <p:nvPr/>
        </p:nvSpPr>
        <p:spPr>
          <a:xfrm>
            <a:off x="5619862" y="1991033"/>
            <a:ext cx="1160399" cy="287323"/>
          </a:xfrm>
          <a:prstGeom prst="rect">
            <a:avLst/>
          </a:prstGeom>
          <a:noFill/>
          <a:effectLst/>
        </p:spPr>
        <p:txBody>
          <a:bodyPr wrap="square" lIns="0" tIns="0" rIns="0" bIns="0" rtlCol="0">
            <a:spAutoFit/>
          </a:bodyPr>
          <a:lstStyle/>
          <a:p>
            <a:pPr algn="ctr" defTabSz="1219170">
              <a:defRPr/>
            </a:pPr>
            <a:r>
              <a:rPr lang="zh-CN" altLang="en-US" sz="1867" kern="0" spc="400" dirty="0">
                <a:solidFill>
                  <a:srgbClr val="FFFFFF"/>
                </a:solidFill>
                <a:cs typeface="+mn-ea"/>
                <a:sym typeface="+mn-lt"/>
              </a:rPr>
              <a:t>第二章节</a:t>
            </a: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1C7D939-28EA-43EA-BDF7-A5466519DDF6}"/>
              </a:ext>
            </a:extLst>
          </p:cNvPr>
          <p:cNvSpPr txBox="1"/>
          <p:nvPr/>
        </p:nvSpPr>
        <p:spPr>
          <a:xfrm>
            <a:off x="704148" y="2556954"/>
            <a:ext cx="11039280" cy="113867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algn="ctr"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6600" b="1" kern="300" dirty="0">
                <a:solidFill>
                  <a:srgbClr val="C00000"/>
                </a:solidFill>
                <a:cs typeface="+mn-ea"/>
                <a:sym typeface="+mn-lt"/>
              </a:rPr>
              <a:t>共青团成立的历史</a:t>
            </a:r>
          </a:p>
        </p:txBody>
      </p:sp>
    </p:spTree>
    <p:extLst>
      <p:ext uri="{BB962C8B-B14F-4D97-AF65-F5344CB8AC3E}">
        <p14:creationId xmlns:p14="http://schemas.microsoft.com/office/powerpoint/2010/main" val="2052456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6496752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共青团成立的历史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AC2937BD-9988-4F04-8C67-5EF512EEEE0F}"/>
              </a:ext>
            </a:extLst>
          </p:cNvPr>
          <p:cNvSpPr/>
          <p:nvPr/>
        </p:nvSpPr>
        <p:spPr bwMode="auto">
          <a:xfrm>
            <a:off x="871938" y="2040298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19DDBC5D-40A8-4A1B-8317-AE58946BCB2F}"/>
              </a:ext>
            </a:extLst>
          </p:cNvPr>
          <p:cNvGrpSpPr/>
          <p:nvPr/>
        </p:nvGrpSpPr>
        <p:grpSpPr>
          <a:xfrm>
            <a:off x="1048746" y="1850752"/>
            <a:ext cx="2061232" cy="659410"/>
            <a:chOff x="1258339" y="1725968"/>
            <a:chExt cx="4145292" cy="879213"/>
          </a:xfrm>
        </p:grpSpPr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9C672B4A-8AFE-4A9F-85F7-5E2E97D18B2C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B1919705-9E64-474A-BA22-56AC71A32077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68A1FF9A-1BB1-45D4-B70C-A1EEA0EEF08B}"/>
                </a:ext>
              </a:extLst>
            </p:cNvPr>
            <p:cNvSpPr/>
            <p:nvPr/>
          </p:nvSpPr>
          <p:spPr>
            <a:xfrm>
              <a:off x="2270044" y="1853864"/>
              <a:ext cx="2121879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1920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年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8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月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582B823C-6569-4D82-8014-6380568EADF5}"/>
              </a:ext>
            </a:extLst>
          </p:cNvPr>
          <p:cNvSpPr/>
          <p:nvPr/>
        </p:nvSpPr>
        <p:spPr bwMode="auto">
          <a:xfrm>
            <a:off x="3497018" y="2032087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202AA238-C6F4-43E1-9311-983CD6786CDC}"/>
              </a:ext>
            </a:extLst>
          </p:cNvPr>
          <p:cNvGrpSpPr/>
          <p:nvPr/>
        </p:nvGrpSpPr>
        <p:grpSpPr>
          <a:xfrm>
            <a:off x="3673826" y="1842541"/>
            <a:ext cx="2061232" cy="659410"/>
            <a:chOff x="1258339" y="1725968"/>
            <a:chExt cx="4145292" cy="879213"/>
          </a:xfrm>
        </p:grpSpPr>
        <p:sp>
          <p:nvSpPr>
            <p:cNvPr id="14" name="Freeform 6">
              <a:extLst>
                <a:ext uri="{FF2B5EF4-FFF2-40B4-BE49-F238E27FC236}">
                  <a16:creationId xmlns="" xmlns:a16="http://schemas.microsoft.com/office/drawing/2014/main" id="{8DA8BD1F-BADC-4621-BEE2-CEA3070F67AA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="" xmlns:a16="http://schemas.microsoft.com/office/drawing/2014/main" id="{33B05254-60B5-4C77-966D-8ABFB5559FDE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B136AF18-89DE-44A8-B3F8-D11718A7D165}"/>
                </a:ext>
              </a:extLst>
            </p:cNvPr>
            <p:cNvSpPr/>
            <p:nvPr/>
          </p:nvSpPr>
          <p:spPr>
            <a:xfrm>
              <a:off x="2253926" y="1853864"/>
              <a:ext cx="215411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1921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年</a:t>
              </a:r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7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月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D1CB681F-6586-4EF9-8188-22F06DA80994}"/>
              </a:ext>
            </a:extLst>
          </p:cNvPr>
          <p:cNvSpPr/>
          <p:nvPr/>
        </p:nvSpPr>
        <p:spPr bwMode="auto">
          <a:xfrm>
            <a:off x="6161314" y="2032087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AAD68A41-5B93-4B39-9141-8A41E10DE18B}"/>
              </a:ext>
            </a:extLst>
          </p:cNvPr>
          <p:cNvGrpSpPr/>
          <p:nvPr/>
        </p:nvGrpSpPr>
        <p:grpSpPr>
          <a:xfrm>
            <a:off x="6338122" y="1842541"/>
            <a:ext cx="2061232" cy="659410"/>
            <a:chOff x="1258339" y="1725968"/>
            <a:chExt cx="4145292" cy="879213"/>
          </a:xfrm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3236C7E9-2D51-4F3C-B344-A80F573A8949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2C0DF874-0B0C-463B-9A82-7C2096BDBEFD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22BC3B3C-074B-4DA3-87F5-7E65AB7E4916}"/>
                </a:ext>
              </a:extLst>
            </p:cNvPr>
            <p:cNvSpPr/>
            <p:nvPr/>
          </p:nvSpPr>
          <p:spPr>
            <a:xfrm>
              <a:off x="2253926" y="1853864"/>
              <a:ext cx="215411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1922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年</a:t>
              </a:r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5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月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AAA764D-8A28-4A85-9533-41BCD48B4284}"/>
              </a:ext>
            </a:extLst>
          </p:cNvPr>
          <p:cNvSpPr/>
          <p:nvPr/>
        </p:nvSpPr>
        <p:spPr bwMode="auto">
          <a:xfrm>
            <a:off x="8893823" y="2048569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5F759759-D295-4B83-BEA7-4E49735E04F6}"/>
              </a:ext>
            </a:extLst>
          </p:cNvPr>
          <p:cNvGrpSpPr/>
          <p:nvPr/>
        </p:nvGrpSpPr>
        <p:grpSpPr>
          <a:xfrm>
            <a:off x="9070631" y="1859023"/>
            <a:ext cx="2061232" cy="659410"/>
            <a:chOff x="1258339" y="1725968"/>
            <a:chExt cx="4145292" cy="879213"/>
          </a:xfrm>
        </p:grpSpPr>
        <p:sp>
          <p:nvSpPr>
            <p:cNvPr id="24" name="Freeform 6">
              <a:extLst>
                <a:ext uri="{FF2B5EF4-FFF2-40B4-BE49-F238E27FC236}">
                  <a16:creationId xmlns="" xmlns:a16="http://schemas.microsoft.com/office/drawing/2014/main" id="{5E0259BB-A2AB-4258-90C2-3F71DE15EB47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7">
              <a:extLst>
                <a:ext uri="{FF2B5EF4-FFF2-40B4-BE49-F238E27FC236}">
                  <a16:creationId xmlns="" xmlns:a16="http://schemas.microsoft.com/office/drawing/2014/main" id="{073219D6-5908-489A-82A9-8F6CAB4DBB15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3F71C31A-3A50-49B7-912E-3A45180B85F5}"/>
                </a:ext>
              </a:extLst>
            </p:cNvPr>
            <p:cNvSpPr/>
            <p:nvPr/>
          </p:nvSpPr>
          <p:spPr>
            <a:xfrm>
              <a:off x="2253926" y="1853864"/>
              <a:ext cx="215411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1925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年</a:t>
              </a:r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1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月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FF3727D1-BCAE-4F46-A74C-E4AD22DFB5EC}"/>
              </a:ext>
            </a:extLst>
          </p:cNvPr>
          <p:cNvSpPr/>
          <p:nvPr/>
        </p:nvSpPr>
        <p:spPr>
          <a:xfrm>
            <a:off x="1048746" y="2837038"/>
            <a:ext cx="2135444" cy="2542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中国共产党首先在上海组织了社会主义青年团。在此前后，全国各地在准备建党的同时组织了社会主义青年团。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32A24B5A-1A1B-4789-94E0-527DA40BE291}"/>
              </a:ext>
            </a:extLst>
          </p:cNvPr>
          <p:cNvSpPr/>
          <p:nvPr/>
        </p:nvSpPr>
        <p:spPr>
          <a:xfrm>
            <a:off x="3756635" y="3721231"/>
            <a:ext cx="2135444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中国共产党成立。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C4B7DE8A-1521-4681-86C6-513FA871DE1C}"/>
              </a:ext>
            </a:extLst>
          </p:cNvPr>
          <p:cNvSpPr/>
          <p:nvPr/>
        </p:nvSpPr>
        <p:spPr>
          <a:xfrm>
            <a:off x="6356894" y="2714848"/>
            <a:ext cx="2135444" cy="2814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在党的直接领导下，中国社会主义青年团在广州召开第一次全国代表大会，成立全国统一的组织。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48527332-5A33-4257-BB86-EF856EBA6148}"/>
              </a:ext>
            </a:extLst>
          </p:cNvPr>
          <p:cNvSpPr/>
          <p:nvPr/>
        </p:nvSpPr>
        <p:spPr>
          <a:xfrm>
            <a:off x="9089403" y="2731968"/>
            <a:ext cx="2135444" cy="2814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在团的第三次全国代表大会上，决定将中国社会主义青年团改名为中国共产主义青年团。</a:t>
            </a:r>
          </a:p>
        </p:txBody>
      </p:sp>
    </p:spTree>
    <p:extLst>
      <p:ext uri="{BB962C8B-B14F-4D97-AF65-F5344CB8AC3E}">
        <p14:creationId xmlns:p14="http://schemas.microsoft.com/office/powerpoint/2010/main" val="40827259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ageCurlDoubl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12" grpId="0" animBg="1"/>
      <p:bldP spid="17" grpId="0" animBg="1"/>
      <p:bldP spid="22" grpId="0" animBg="1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6496752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共青团成立的历史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3C8975F-FF47-4288-BAD4-1030A8C6CB6D}"/>
              </a:ext>
            </a:extLst>
          </p:cNvPr>
          <p:cNvSpPr/>
          <p:nvPr/>
        </p:nvSpPr>
        <p:spPr bwMode="auto">
          <a:xfrm>
            <a:off x="806624" y="2040298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775C46A7-DCBD-4FC3-A7B5-150CC73AB78D}"/>
              </a:ext>
            </a:extLst>
          </p:cNvPr>
          <p:cNvGrpSpPr/>
          <p:nvPr/>
        </p:nvGrpSpPr>
        <p:grpSpPr>
          <a:xfrm>
            <a:off x="983432" y="1850752"/>
            <a:ext cx="2061232" cy="659410"/>
            <a:chOff x="1258339" y="1725968"/>
            <a:chExt cx="4145292" cy="879213"/>
          </a:xfrm>
        </p:grpSpPr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87ACF469-C74C-417E-AA58-064307CD28B4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31D283DE-6D0D-429C-AAAD-683EA14F80F6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9E1CE7F1-856D-47DA-B693-EF73B8009069}"/>
                </a:ext>
              </a:extLst>
            </p:cNvPr>
            <p:cNvSpPr/>
            <p:nvPr/>
          </p:nvSpPr>
          <p:spPr>
            <a:xfrm>
              <a:off x="2187838" y="1853864"/>
              <a:ext cx="2286291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1935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年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11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月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99C0B138-9C73-4A53-9F0D-2D9A64690E27}"/>
              </a:ext>
            </a:extLst>
          </p:cNvPr>
          <p:cNvSpPr/>
          <p:nvPr/>
        </p:nvSpPr>
        <p:spPr bwMode="auto">
          <a:xfrm>
            <a:off x="3431704" y="2032087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="" xmlns:a16="http://schemas.microsoft.com/office/drawing/2014/main" id="{CE109A40-D9D1-4372-A087-2B301722BD22}"/>
              </a:ext>
            </a:extLst>
          </p:cNvPr>
          <p:cNvGrpSpPr/>
          <p:nvPr/>
        </p:nvGrpSpPr>
        <p:grpSpPr>
          <a:xfrm>
            <a:off x="3608512" y="1842541"/>
            <a:ext cx="2061232" cy="659410"/>
            <a:chOff x="1258339" y="1725968"/>
            <a:chExt cx="4145292" cy="879213"/>
          </a:xfrm>
        </p:grpSpPr>
        <p:sp>
          <p:nvSpPr>
            <p:cNvPr id="14" name="Freeform 6">
              <a:extLst>
                <a:ext uri="{FF2B5EF4-FFF2-40B4-BE49-F238E27FC236}">
                  <a16:creationId xmlns="" xmlns:a16="http://schemas.microsoft.com/office/drawing/2014/main" id="{8488D817-7D5C-450C-B4A4-C6865DFE7A89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7">
              <a:extLst>
                <a:ext uri="{FF2B5EF4-FFF2-40B4-BE49-F238E27FC236}">
                  <a16:creationId xmlns="" xmlns:a16="http://schemas.microsoft.com/office/drawing/2014/main" id="{A9E97577-906E-49A7-B3DA-53E600020886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C5E270FF-BEE3-4A6B-8B09-B83841488AFA}"/>
                </a:ext>
              </a:extLst>
            </p:cNvPr>
            <p:cNvSpPr/>
            <p:nvPr/>
          </p:nvSpPr>
          <p:spPr>
            <a:xfrm>
              <a:off x="1520521" y="1853864"/>
              <a:ext cx="3620928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抗日战争胜利后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884752A4-8357-48D1-9086-EAD8AD7AB684}"/>
              </a:ext>
            </a:extLst>
          </p:cNvPr>
          <p:cNvSpPr/>
          <p:nvPr/>
        </p:nvSpPr>
        <p:spPr bwMode="auto">
          <a:xfrm>
            <a:off x="6096000" y="2032087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0E03049A-DE58-45D3-B277-FAE7D1967354}"/>
              </a:ext>
            </a:extLst>
          </p:cNvPr>
          <p:cNvGrpSpPr/>
          <p:nvPr/>
        </p:nvGrpSpPr>
        <p:grpSpPr>
          <a:xfrm>
            <a:off x="6272808" y="1842541"/>
            <a:ext cx="2061232" cy="659410"/>
            <a:chOff x="1258339" y="1725968"/>
            <a:chExt cx="4145292" cy="879213"/>
          </a:xfrm>
        </p:grpSpPr>
        <p:sp>
          <p:nvSpPr>
            <p:cNvPr id="19" name="Freeform 6">
              <a:extLst>
                <a:ext uri="{FF2B5EF4-FFF2-40B4-BE49-F238E27FC236}">
                  <a16:creationId xmlns="" xmlns:a16="http://schemas.microsoft.com/office/drawing/2014/main" id="{0E4E8654-90E2-48F4-9A01-71E4524BD110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7">
              <a:extLst>
                <a:ext uri="{FF2B5EF4-FFF2-40B4-BE49-F238E27FC236}">
                  <a16:creationId xmlns="" xmlns:a16="http://schemas.microsoft.com/office/drawing/2014/main" id="{B0FD1D3F-6F96-483A-9B08-24ADD56DFC70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21" name="矩形 20">
              <a:extLst>
                <a:ext uri="{FF2B5EF4-FFF2-40B4-BE49-F238E27FC236}">
                  <a16:creationId xmlns="" xmlns:a16="http://schemas.microsoft.com/office/drawing/2014/main" id="{59F3B9BE-C69E-4CA4-AC3E-FCE592F561C9}"/>
                </a:ext>
              </a:extLst>
            </p:cNvPr>
            <p:cNvSpPr/>
            <p:nvPr/>
          </p:nvSpPr>
          <p:spPr>
            <a:xfrm>
              <a:off x="2107246" y="1853864"/>
              <a:ext cx="2447478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1949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年元旦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D6B5DB0B-0BE3-4398-98D1-8A8C5B154B73}"/>
              </a:ext>
            </a:extLst>
          </p:cNvPr>
          <p:cNvSpPr/>
          <p:nvPr/>
        </p:nvSpPr>
        <p:spPr bwMode="auto">
          <a:xfrm>
            <a:off x="8828509" y="2048569"/>
            <a:ext cx="2408290" cy="3842902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="" xmlns:a16="http://schemas.microsoft.com/office/drawing/2014/main" id="{9CDC4D9C-6AF7-4BD7-A200-EEDAFA3B327D}"/>
              </a:ext>
            </a:extLst>
          </p:cNvPr>
          <p:cNvGrpSpPr/>
          <p:nvPr/>
        </p:nvGrpSpPr>
        <p:grpSpPr>
          <a:xfrm>
            <a:off x="9005317" y="1859023"/>
            <a:ext cx="2061232" cy="659410"/>
            <a:chOff x="1258339" y="1725968"/>
            <a:chExt cx="4145292" cy="879213"/>
          </a:xfrm>
        </p:grpSpPr>
        <p:sp>
          <p:nvSpPr>
            <p:cNvPr id="24" name="Freeform 6">
              <a:extLst>
                <a:ext uri="{FF2B5EF4-FFF2-40B4-BE49-F238E27FC236}">
                  <a16:creationId xmlns="" xmlns:a16="http://schemas.microsoft.com/office/drawing/2014/main" id="{6D96EFD1-E8BD-4BE9-B639-0B6FA9056C12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7">
              <a:extLst>
                <a:ext uri="{FF2B5EF4-FFF2-40B4-BE49-F238E27FC236}">
                  <a16:creationId xmlns="" xmlns:a16="http://schemas.microsoft.com/office/drawing/2014/main" id="{25EFC2A9-6313-4088-BF47-73AFF24E29A3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="" xmlns:a16="http://schemas.microsoft.com/office/drawing/2014/main" id="{5B87DAFD-8B5E-4E2B-8A58-7AF8BF67576C}"/>
                </a:ext>
              </a:extLst>
            </p:cNvPr>
            <p:cNvSpPr/>
            <p:nvPr/>
          </p:nvSpPr>
          <p:spPr>
            <a:xfrm>
              <a:off x="2253926" y="1853864"/>
              <a:ext cx="215411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1949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年</a:t>
              </a:r>
              <a:r>
                <a:rPr lang="en-US" altLang="zh-CN" b="1" dirty="0">
                  <a:solidFill>
                    <a:srgbClr val="FFFFFF"/>
                  </a:solidFill>
                  <a:cs typeface="+mn-ea"/>
                  <a:sym typeface="+mn-lt"/>
                </a:rPr>
                <a:t>4</a:t>
              </a:r>
              <a:r>
                <a:rPr lang="zh-CN" altLang="en-US" b="1" dirty="0">
                  <a:solidFill>
                    <a:srgbClr val="FFFFFF"/>
                  </a:solidFill>
                  <a:cs typeface="+mn-ea"/>
                  <a:sym typeface="+mn-lt"/>
                </a:rPr>
                <a:t>月</a:t>
              </a:r>
              <a:endParaRPr lang="zh-CN" altLang="en-US" sz="1800" b="1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9B9B922F-7426-4EA7-B86D-6556E875714E}"/>
              </a:ext>
            </a:extLst>
          </p:cNvPr>
          <p:cNvSpPr/>
          <p:nvPr/>
        </p:nvSpPr>
        <p:spPr>
          <a:xfrm>
            <a:off x="983432" y="2837038"/>
            <a:ext cx="2135444" cy="2957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为团结一切抗日青年，反对日本帝国主义的侵略，党决定将共青团组织改造成为民族解放性质的抗日救国的青年团体。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559A19D2-07A7-4BC3-8045-0F42FAF67728}"/>
              </a:ext>
            </a:extLst>
          </p:cNvPr>
          <p:cNvSpPr/>
          <p:nvPr/>
        </p:nvSpPr>
        <p:spPr>
          <a:xfrm>
            <a:off x="3636337" y="3235837"/>
            <a:ext cx="2135444" cy="1711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为适应新形势和新任务的需要，党中央在</a:t>
            </a:r>
            <a:r>
              <a:rPr lang="en-US" altLang="zh-CN" dirty="0">
                <a:solidFill>
                  <a:srgbClr val="C00000"/>
                </a:solidFill>
                <a:cs typeface="+mn-ea"/>
                <a:sym typeface="+mn-lt"/>
              </a:rPr>
              <a:t>1946</a:t>
            </a: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rgbClr val="C00000"/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月提议建立民主青年团。</a:t>
            </a:r>
          </a:p>
        </p:txBody>
      </p: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6607CA4B-FFD9-4D55-9221-5813E7CD573A}"/>
              </a:ext>
            </a:extLst>
          </p:cNvPr>
          <p:cNvSpPr/>
          <p:nvPr/>
        </p:nvSpPr>
        <p:spPr>
          <a:xfrm>
            <a:off x="6264812" y="3373778"/>
            <a:ext cx="2135444" cy="1429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党中央又作出建立中国新民主主义青年团的决议。</a:t>
            </a:r>
          </a:p>
        </p:txBody>
      </p:sp>
      <p:sp>
        <p:nvSpPr>
          <p:cNvPr id="30" name="矩形 29">
            <a:extLst>
              <a:ext uri="{FF2B5EF4-FFF2-40B4-BE49-F238E27FC236}">
                <a16:creationId xmlns="" xmlns:a16="http://schemas.microsoft.com/office/drawing/2014/main" id="{BCABC9F9-231C-4820-8BEE-18B67457D3BD}"/>
              </a:ext>
            </a:extLst>
          </p:cNvPr>
          <p:cNvSpPr/>
          <p:nvPr/>
        </p:nvSpPr>
        <p:spPr>
          <a:xfrm>
            <a:off x="9024089" y="2731968"/>
            <a:ext cx="2135444" cy="2814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召开新民主主义青年团第一次全国代表大会，宣告中国新民主主义青年团正式成立。</a:t>
            </a:r>
          </a:p>
        </p:txBody>
      </p:sp>
    </p:spTree>
    <p:extLst>
      <p:ext uri="{BB962C8B-B14F-4D97-AF65-F5344CB8AC3E}">
        <p14:creationId xmlns:p14="http://schemas.microsoft.com/office/powerpoint/2010/main" val="33429531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ageCurlDoubl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12" grpId="0" animBg="1"/>
      <p:bldP spid="17" grpId="0" animBg="1"/>
      <p:bldP spid="22" grpId="0" animBg="1"/>
      <p:bldP spid="27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6496752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共青团成立的历史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="" xmlns:a16="http://schemas.microsoft.com/office/drawing/2014/main" id="{E4B52C32-47F0-4157-9DCF-925BA2BA3716}"/>
              </a:ext>
            </a:extLst>
          </p:cNvPr>
          <p:cNvSpPr txBox="1">
            <a:spLocks noChangeArrowheads="1"/>
          </p:cNvSpPr>
          <p:nvPr/>
        </p:nvSpPr>
        <p:spPr>
          <a:xfrm>
            <a:off x="838200" y="162049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1935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月，为团结一切抗日青年，反对日本帝国主义的侵略，党决定将共青团组织改造成为民族解放性质的抗日救国的青年团体。抗日战争胜利后，为适应新形势和新任务的需要，党中央在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1946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10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月提议建立民主青年团。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1949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年元旦，党中央又作出建立中国新民主主义青年团的决议。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1949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月，召开新民主主义青年团第一次全国代表大会，宣告中国新民主主义青年团正式成立。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1957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年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月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日至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25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日，在新民主主义青年团第三次全国代表大会上，将中国新民主主义青年团改名为中国共产主义青年团。</a:t>
            </a:r>
          </a:p>
          <a:p>
            <a:pPr>
              <a:lnSpc>
                <a:spcPct val="150000"/>
              </a:lnSpc>
            </a:pPr>
            <a:endParaRPr lang="en-US" altLang="zh-CN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855208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ageCurlDoubl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89F286BE-09C0-43D6-BF01-1E325DBF3F5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914074D9-8A89-46E5-B432-E6DCC5EA810D}"/>
              </a:ext>
            </a:extLst>
          </p:cNvPr>
          <p:cNvSpPr/>
          <p:nvPr/>
        </p:nvSpPr>
        <p:spPr>
          <a:xfrm>
            <a:off x="402771" y="483928"/>
            <a:ext cx="11386458" cy="58901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9C352220-06A3-4A5B-8C7B-870A38514554}"/>
              </a:ext>
            </a:extLst>
          </p:cNvPr>
          <p:cNvSpPr txBox="1"/>
          <p:nvPr/>
        </p:nvSpPr>
        <p:spPr>
          <a:xfrm>
            <a:off x="631371" y="744483"/>
            <a:ext cx="6496752" cy="615458"/>
          </a:xfrm>
          <a:prstGeom prst="rect">
            <a:avLst/>
          </a:prstGeom>
          <a:noFill/>
        </p:spPr>
        <p:txBody>
          <a:bodyPr wrap="square" lIns="121827" tIns="60913" rIns="121827" bIns="60913" rtlCol="0">
            <a:spAutoFit/>
          </a:bodyPr>
          <a:lstStyle/>
          <a:p>
            <a:pPr defTabSz="1218215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kern="300" dirty="0">
                <a:solidFill>
                  <a:srgbClr val="C00000"/>
                </a:solidFill>
                <a:cs typeface="+mn-ea"/>
                <a:sym typeface="+mn-lt"/>
              </a:rPr>
              <a:t>共青团成立的历史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F77441D7-8B0C-4C5F-A2B6-DFEE1A37D442}"/>
              </a:ext>
            </a:extLst>
          </p:cNvPr>
          <p:cNvSpPr/>
          <p:nvPr/>
        </p:nvSpPr>
        <p:spPr bwMode="auto">
          <a:xfrm>
            <a:off x="1284514" y="2701639"/>
            <a:ext cx="5508172" cy="2520280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="" xmlns:a16="http://schemas.microsoft.com/office/drawing/2014/main" id="{54C65C72-A41C-4433-9D87-CDE19B32F224}"/>
              </a:ext>
            </a:extLst>
          </p:cNvPr>
          <p:cNvGrpSpPr/>
          <p:nvPr/>
        </p:nvGrpSpPr>
        <p:grpSpPr>
          <a:xfrm>
            <a:off x="3007984" y="2512093"/>
            <a:ext cx="2061232" cy="659410"/>
            <a:chOff x="1258339" y="1725968"/>
            <a:chExt cx="4145292" cy="879213"/>
          </a:xfrm>
        </p:grpSpPr>
        <p:sp>
          <p:nvSpPr>
            <p:cNvPr id="7" name="Freeform 6">
              <a:extLst>
                <a:ext uri="{FF2B5EF4-FFF2-40B4-BE49-F238E27FC236}">
                  <a16:creationId xmlns="" xmlns:a16="http://schemas.microsoft.com/office/drawing/2014/main" id="{82847A8C-A34E-41B7-84C0-AD36716245F6}"/>
                </a:ext>
              </a:extLst>
            </p:cNvPr>
            <p:cNvSpPr/>
            <p:nvPr/>
          </p:nvSpPr>
          <p:spPr bwMode="auto">
            <a:xfrm>
              <a:off x="1258339" y="1728176"/>
              <a:ext cx="4145292" cy="250204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7">
              <a:extLst>
                <a:ext uri="{FF2B5EF4-FFF2-40B4-BE49-F238E27FC236}">
                  <a16:creationId xmlns="" xmlns:a16="http://schemas.microsoft.com/office/drawing/2014/main" id="{A7A24D69-E76B-47F5-BCDB-D2A94761BAB4}"/>
                </a:ext>
              </a:extLst>
            </p:cNvPr>
            <p:cNvSpPr/>
            <p:nvPr/>
          </p:nvSpPr>
          <p:spPr bwMode="auto">
            <a:xfrm>
              <a:off x="1540031" y="1725968"/>
              <a:ext cx="3608643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3302"/>
                </a:gs>
                <a:gs pos="100000">
                  <a:srgbClr val="CB0800"/>
                </a:gs>
              </a:gsLst>
              <a:lin ang="540000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800">
                <a:cs typeface="+mn-ea"/>
                <a:sym typeface="+mn-lt"/>
              </a:endParaRPr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630ABCB0-31FD-4ED1-8FCA-19E038757566}"/>
                </a:ext>
              </a:extLst>
            </p:cNvPr>
            <p:cNvSpPr/>
            <p:nvPr/>
          </p:nvSpPr>
          <p:spPr>
            <a:xfrm>
              <a:off x="2187838" y="1853864"/>
              <a:ext cx="2286291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1935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年</a:t>
              </a:r>
              <a:r>
                <a:rPr lang="en-US" altLang="zh-CN" dirty="0">
                  <a:solidFill>
                    <a:schemeClr val="bg1"/>
                  </a:solidFill>
                  <a:cs typeface="+mn-ea"/>
                  <a:sym typeface="+mn-lt"/>
                </a:rPr>
                <a:t>11</a:t>
              </a:r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月</a:t>
              </a:r>
              <a:endParaRPr lang="zh-CN" altLang="en-US" sz="18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D73917F3-AE7A-482E-9F3D-5ABB26D142C0}"/>
              </a:ext>
            </a:extLst>
          </p:cNvPr>
          <p:cNvSpPr/>
          <p:nvPr/>
        </p:nvSpPr>
        <p:spPr>
          <a:xfrm>
            <a:off x="1666716" y="3397251"/>
            <a:ext cx="4757059" cy="14304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>
                <a:solidFill>
                  <a:srgbClr val="C00000"/>
                </a:solidFill>
                <a:cs typeface="+mn-ea"/>
                <a:sym typeface="+mn-lt"/>
              </a:rPr>
              <a:t>1957</a:t>
            </a: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年</a:t>
            </a:r>
            <a:r>
              <a:rPr lang="en-US" altLang="zh-CN" sz="2000" dirty="0">
                <a:solidFill>
                  <a:srgbClr val="C00000"/>
                </a:solidFill>
                <a:cs typeface="+mn-ea"/>
                <a:sym typeface="+mn-lt"/>
              </a:rPr>
              <a:t>5</a:t>
            </a: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月</a:t>
            </a:r>
            <a:r>
              <a:rPr lang="en-US" altLang="zh-CN" sz="2000" dirty="0">
                <a:solidFill>
                  <a:srgbClr val="C00000"/>
                </a:solidFill>
                <a:cs typeface="+mn-ea"/>
                <a:sym typeface="+mn-lt"/>
              </a:rPr>
              <a:t>15</a:t>
            </a: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日至</a:t>
            </a:r>
            <a:r>
              <a:rPr lang="en-US" altLang="zh-CN" sz="2000" dirty="0">
                <a:solidFill>
                  <a:srgbClr val="C00000"/>
                </a:solidFill>
                <a:cs typeface="+mn-ea"/>
                <a:sym typeface="+mn-lt"/>
              </a:rPr>
              <a:t>25</a:t>
            </a:r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日，在新民主主义青年团第三次全国代表大会上，将中国新民主主义青年团改名为中国共产主义青年团。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6880B6D3-819C-4BD2-A0A5-1F5C5B4F80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94196" y="1136239"/>
            <a:ext cx="5508172" cy="52378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6616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ageCurlDoubl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8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" grpId="0" animBg="1"/>
      <p:bldP spid="12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2843</TotalTime>
  <Words>1545</Words>
  <Application>Microsoft Office PowerPoint</Application>
  <PresentationFormat>宽屏</PresentationFormat>
  <Paragraphs>163</Paragraphs>
  <Slides>31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47" baseType="lpstr">
      <vt:lpstr>맑은 고딕</vt:lpstr>
      <vt:lpstr>Meiryo</vt:lpstr>
      <vt:lpstr>等线</vt:lpstr>
      <vt:lpstr>等线 Light</vt:lpstr>
      <vt:lpstr>方正兰亭特黑简体</vt:lpstr>
      <vt:lpstr>汉仪程行简</vt:lpstr>
      <vt:lpstr>思源黑体 CN Heavy</vt:lpstr>
      <vt:lpstr>宋体</vt:lpstr>
      <vt:lpstr>微软雅黑</vt:lpstr>
      <vt:lpstr>字体视界-一风尚黑体</vt:lpstr>
      <vt:lpstr>Arial</vt:lpstr>
      <vt:lpstr>Calibri</vt:lpstr>
      <vt:lpstr>Calibri Light</vt:lpstr>
      <vt:lpstr>Segoe UI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cp:keywords>http:/www.ypppt.com</cp:keywords>
  <cp:lastModifiedBy>kan</cp:lastModifiedBy>
  <cp:revision>212</cp:revision>
  <dcterms:created xsi:type="dcterms:W3CDTF">2019-06-11T09:29:47Z</dcterms:created>
  <dcterms:modified xsi:type="dcterms:W3CDTF">2020-09-09T11:22:47Z</dcterms:modified>
</cp:coreProperties>
</file>