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38" r:id="rId2"/>
  </p:sldMasterIdLst>
  <p:notesMasterIdLst>
    <p:notesMasterId r:id="rId27"/>
  </p:notesMasterIdLst>
  <p:sldIdLst>
    <p:sldId id="492" r:id="rId3"/>
    <p:sldId id="529" r:id="rId4"/>
    <p:sldId id="530" r:id="rId5"/>
    <p:sldId id="495" r:id="rId6"/>
    <p:sldId id="496" r:id="rId7"/>
    <p:sldId id="499" r:id="rId8"/>
    <p:sldId id="500" r:id="rId9"/>
    <p:sldId id="531" r:id="rId10"/>
    <p:sldId id="502" r:id="rId11"/>
    <p:sldId id="532" r:id="rId12"/>
    <p:sldId id="505" r:id="rId13"/>
    <p:sldId id="508" r:id="rId14"/>
    <p:sldId id="513" r:id="rId15"/>
    <p:sldId id="533" r:id="rId16"/>
    <p:sldId id="516" r:id="rId17"/>
    <p:sldId id="517" r:id="rId18"/>
    <p:sldId id="518" r:id="rId19"/>
    <p:sldId id="534" r:id="rId20"/>
    <p:sldId id="523" r:id="rId21"/>
    <p:sldId id="524" r:id="rId22"/>
    <p:sldId id="525" r:id="rId23"/>
    <p:sldId id="526" r:id="rId24"/>
    <p:sldId id="535" r:id="rId25"/>
    <p:sldId id="536" r:id="rId26"/>
  </p:sldIdLst>
  <p:sldSz cx="9144000" cy="5143500" type="screen16x9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40B8"/>
    <a:srgbClr val="B240B9"/>
    <a:srgbClr val="B941BC"/>
    <a:srgbClr val="F14AFC"/>
    <a:srgbClr val="140266"/>
    <a:srgbClr val="F7FDFF"/>
    <a:srgbClr val="CFF5FE"/>
    <a:srgbClr val="7C572A"/>
    <a:srgbClr val="9ED033"/>
    <a:srgbClr val="E1F6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66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4990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41601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0987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5867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1946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0358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6153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36267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8119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1367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271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48035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4064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186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4073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61413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9260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436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561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077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549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702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0921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453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71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0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363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515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050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6534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1255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998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638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8484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77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701248"/>
            <a:ext cx="9144000" cy="42327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488548" y="197975"/>
            <a:ext cx="16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如何理解沟通 </a:t>
            </a: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180"/>
            <a:ext cx="495300" cy="46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6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701248"/>
            <a:ext cx="9144000" cy="42327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488548" y="197975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班组长的角色定位</a:t>
            </a: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180"/>
            <a:ext cx="495300" cy="46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31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701248"/>
            <a:ext cx="9144000" cy="42327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488548" y="197975"/>
            <a:ext cx="16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如何与人沟通 </a:t>
            </a: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180"/>
            <a:ext cx="495300" cy="46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68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701248"/>
            <a:ext cx="9144000" cy="42327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488548" y="19797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如何管理员工</a:t>
            </a: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180"/>
            <a:ext cx="495300" cy="46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69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701248"/>
            <a:ext cx="9144000" cy="42327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488548" y="197975"/>
            <a:ext cx="2561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如何处理请假离职事项 </a:t>
            </a: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180"/>
            <a:ext cx="495300" cy="46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31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701248"/>
            <a:ext cx="9144000" cy="42327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42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89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70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00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2" r:id="rId8"/>
  </p:sldLayoutIdLst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748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806" y="2876550"/>
            <a:ext cx="7010400" cy="2266950"/>
            <a:chOff x="2806" y="2876550"/>
            <a:chExt cx="7010400" cy="2266950"/>
          </a:xfrm>
        </p:grpSpPr>
        <p:sp>
          <p:nvSpPr>
            <p:cNvPr id="33" name="等腰三角形 32"/>
            <p:cNvSpPr/>
            <p:nvPr/>
          </p:nvSpPr>
          <p:spPr>
            <a:xfrm>
              <a:off x="2806" y="2876550"/>
              <a:ext cx="7010400" cy="2266950"/>
            </a:xfrm>
            <a:prstGeom prst="triangle">
              <a:avLst>
                <a:gd name="adj" fmla="val 4196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121920" y="2999232"/>
              <a:ext cx="6740001" cy="2144267"/>
            </a:xfrm>
            <a:prstGeom prst="triangle">
              <a:avLst>
                <a:gd name="adj" fmla="val 4196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06EE7F36-1E92-4BD2-8CA2-028A5CDF2EEA}"/>
              </a:ext>
            </a:extLst>
          </p:cNvPr>
          <p:cNvSpPr/>
          <p:nvPr/>
        </p:nvSpPr>
        <p:spPr>
          <a:xfrm>
            <a:off x="3692894" y="1408654"/>
            <a:ext cx="48013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班组</a:t>
            </a:r>
            <a:r>
              <a:rPr lang="zh-CN" altLang="en-US" sz="6000" dirty="0"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沟通</a:t>
            </a:r>
            <a:r>
              <a:rPr lang="zh-CN" altLang="en-US" sz="4800" dirty="0"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与管理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 rot="1622631">
            <a:off x="3760388" y="3028680"/>
            <a:ext cx="32287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/>
              <a:t>TEAM COMMUNICATION AND MANAGEMENT</a:t>
            </a:r>
            <a:endParaRPr lang="zh-CN" altLang="en-US" sz="11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8209"/>
            <a:ext cx="3657600" cy="342993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/>
          <a:srcRect b="39856"/>
          <a:stretch/>
        </p:blipFill>
        <p:spPr>
          <a:xfrm>
            <a:off x="6394809" y="3443344"/>
            <a:ext cx="2895600" cy="1700156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>
          <a:xfrm flipV="1">
            <a:off x="3787526" y="329889"/>
            <a:ext cx="1775074" cy="1331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 flipV="1">
            <a:off x="3778172" y="2465407"/>
            <a:ext cx="3001557" cy="1545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3769808" y="2361363"/>
            <a:ext cx="472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 rot="1622631">
            <a:off x="4628770" y="3486192"/>
            <a:ext cx="21242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dirty="0" smtClean="0"/>
              <a:t>宣讲人：某某某    时间：</a:t>
            </a:r>
            <a:r>
              <a:rPr lang="en-US" altLang="zh-CN" sz="1000" dirty="0" smtClean="0"/>
              <a:t>20XX.XX</a:t>
            </a:r>
            <a:endParaRPr lang="zh-CN" altLang="en-US" sz="1000" dirty="0"/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 rot="1622631">
            <a:off x="4904487" y="2971112"/>
            <a:ext cx="211711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 dirty="0" smtClean="0">
                <a:latin typeface="Impact" panose="020B0806030902050204" pitchFamily="34" charset="0"/>
              </a:rPr>
              <a:t>COMMUNICATE</a:t>
            </a:r>
            <a:endParaRPr lang="zh-CN" altLang="en-US" sz="2600" dirty="0">
              <a:latin typeface="Impact" panose="020B0806030902050204" pitchFamily="34" charset="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76911FCE-B4CF-4C0D-AB04-F06391DB9B72}"/>
              </a:ext>
            </a:extLst>
          </p:cNvPr>
          <p:cNvSpPr/>
          <p:nvPr/>
        </p:nvSpPr>
        <p:spPr>
          <a:xfrm rot="19361837">
            <a:off x="3472344" y="869283"/>
            <a:ext cx="180049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pc="300" dirty="0">
                <a:latin typeface="+mn-ea"/>
              </a:rPr>
              <a:t>企业管理培训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09601" y="3361774"/>
            <a:ext cx="4343397" cy="1801876"/>
            <a:chOff x="609601" y="3361774"/>
            <a:chExt cx="4343397" cy="1801876"/>
          </a:xfrm>
        </p:grpSpPr>
        <p:sp>
          <p:nvSpPr>
            <p:cNvPr id="22" name="任意多边形 21"/>
            <p:cNvSpPr/>
            <p:nvPr/>
          </p:nvSpPr>
          <p:spPr>
            <a:xfrm>
              <a:off x="609601" y="3361774"/>
              <a:ext cx="2724277" cy="1794448"/>
            </a:xfrm>
            <a:custGeom>
              <a:avLst/>
              <a:gdLst>
                <a:gd name="connsiteX0" fmla="*/ 2370954 w 2724277"/>
                <a:gd name="connsiteY0" fmla="*/ 0 h 1794448"/>
                <a:gd name="connsiteX1" fmla="*/ 2724277 w 2724277"/>
                <a:gd name="connsiteY1" fmla="*/ 192909 h 1794448"/>
                <a:gd name="connsiteX2" fmla="*/ 595553 w 2724277"/>
                <a:gd name="connsiteY2" fmla="*/ 1794448 h 1794448"/>
                <a:gd name="connsiteX3" fmla="*/ 0 w 2724277"/>
                <a:gd name="connsiteY3" fmla="*/ 1783780 h 1794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24277" h="1794448">
                  <a:moveTo>
                    <a:pt x="2370954" y="0"/>
                  </a:moveTo>
                  <a:lnTo>
                    <a:pt x="2724277" y="192909"/>
                  </a:lnTo>
                  <a:lnTo>
                    <a:pt x="595553" y="1794448"/>
                  </a:lnTo>
                  <a:lnTo>
                    <a:pt x="0" y="17837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1905000" y="3779551"/>
              <a:ext cx="2185824" cy="1384099"/>
            </a:xfrm>
            <a:custGeom>
              <a:avLst/>
              <a:gdLst>
                <a:gd name="connsiteX0" fmla="*/ 1825237 w 2185824"/>
                <a:gd name="connsiteY0" fmla="*/ 0 h 1384099"/>
                <a:gd name="connsiteX1" fmla="*/ 2185824 w 2185824"/>
                <a:gd name="connsiteY1" fmla="*/ 196874 h 1384099"/>
                <a:gd name="connsiteX2" fmla="*/ 607796 w 2185824"/>
                <a:gd name="connsiteY2" fmla="*/ 1384099 h 1384099"/>
                <a:gd name="connsiteX3" fmla="*/ 0 w 2185824"/>
                <a:gd name="connsiteY3" fmla="*/ 1373212 h 138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5824" h="1384099">
                  <a:moveTo>
                    <a:pt x="1825237" y="0"/>
                  </a:moveTo>
                  <a:lnTo>
                    <a:pt x="2185824" y="196874"/>
                  </a:lnTo>
                  <a:lnTo>
                    <a:pt x="607796" y="1384099"/>
                  </a:lnTo>
                  <a:lnTo>
                    <a:pt x="0" y="1373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4"/>
            <p:cNvSpPr/>
            <p:nvPr/>
          </p:nvSpPr>
          <p:spPr>
            <a:xfrm>
              <a:off x="3390271" y="4249891"/>
              <a:ext cx="1562727" cy="905118"/>
            </a:xfrm>
            <a:custGeom>
              <a:avLst/>
              <a:gdLst>
                <a:gd name="connsiteX0" fmla="*/ 0 w 1143000"/>
                <a:gd name="connsiteY0" fmla="*/ 0 h 1400848"/>
                <a:gd name="connsiteX1" fmla="*/ 1143000 w 1143000"/>
                <a:gd name="connsiteY1" fmla="*/ 0 h 1400848"/>
                <a:gd name="connsiteX2" fmla="*/ 1143000 w 1143000"/>
                <a:gd name="connsiteY2" fmla="*/ 1400848 h 1400848"/>
                <a:gd name="connsiteX3" fmla="*/ 0 w 1143000"/>
                <a:gd name="connsiteY3" fmla="*/ 1400848 h 1400848"/>
                <a:gd name="connsiteX4" fmla="*/ 0 w 1143000"/>
                <a:gd name="connsiteY4" fmla="*/ 0 h 1400848"/>
                <a:gd name="connsiteX0" fmla="*/ 1670304 w 2813304"/>
                <a:gd name="connsiteY0" fmla="*/ 0 h 1559344"/>
                <a:gd name="connsiteX1" fmla="*/ 2813304 w 2813304"/>
                <a:gd name="connsiteY1" fmla="*/ 0 h 1559344"/>
                <a:gd name="connsiteX2" fmla="*/ 2813304 w 2813304"/>
                <a:gd name="connsiteY2" fmla="*/ 1400848 h 1559344"/>
                <a:gd name="connsiteX3" fmla="*/ 0 w 2813304"/>
                <a:gd name="connsiteY3" fmla="*/ 1559344 h 1559344"/>
                <a:gd name="connsiteX4" fmla="*/ 1670304 w 2813304"/>
                <a:gd name="connsiteY4" fmla="*/ 0 h 1559344"/>
                <a:gd name="connsiteX0" fmla="*/ 1889760 w 2813304"/>
                <a:gd name="connsiteY0" fmla="*/ 12192 h 1559344"/>
                <a:gd name="connsiteX1" fmla="*/ 2813304 w 2813304"/>
                <a:gd name="connsiteY1" fmla="*/ 0 h 1559344"/>
                <a:gd name="connsiteX2" fmla="*/ 2813304 w 2813304"/>
                <a:gd name="connsiteY2" fmla="*/ 1400848 h 1559344"/>
                <a:gd name="connsiteX3" fmla="*/ 0 w 2813304"/>
                <a:gd name="connsiteY3" fmla="*/ 1559344 h 1559344"/>
                <a:gd name="connsiteX4" fmla="*/ 1889760 w 2813304"/>
                <a:gd name="connsiteY4" fmla="*/ 12192 h 1559344"/>
                <a:gd name="connsiteX0" fmla="*/ 1889760 w 2813304"/>
                <a:gd name="connsiteY0" fmla="*/ 12192 h 1559344"/>
                <a:gd name="connsiteX1" fmla="*/ 2813304 w 2813304"/>
                <a:gd name="connsiteY1" fmla="*/ 0 h 1559344"/>
                <a:gd name="connsiteX2" fmla="*/ 911352 w 2813304"/>
                <a:gd name="connsiteY2" fmla="*/ 1559344 h 1559344"/>
                <a:gd name="connsiteX3" fmla="*/ 0 w 2813304"/>
                <a:gd name="connsiteY3" fmla="*/ 1559344 h 1559344"/>
                <a:gd name="connsiteX4" fmla="*/ 1889760 w 2813304"/>
                <a:gd name="connsiteY4" fmla="*/ 12192 h 1559344"/>
                <a:gd name="connsiteX0" fmla="*/ 1889760 w 2459736"/>
                <a:gd name="connsiteY0" fmla="*/ 0 h 1547152"/>
                <a:gd name="connsiteX1" fmla="*/ 2459736 w 2459736"/>
                <a:gd name="connsiteY1" fmla="*/ 390144 h 1547152"/>
                <a:gd name="connsiteX2" fmla="*/ 911352 w 2459736"/>
                <a:gd name="connsiteY2" fmla="*/ 1547152 h 1547152"/>
                <a:gd name="connsiteX3" fmla="*/ 0 w 2459736"/>
                <a:gd name="connsiteY3" fmla="*/ 1547152 h 1547152"/>
                <a:gd name="connsiteX4" fmla="*/ 1889760 w 2459736"/>
                <a:gd name="connsiteY4" fmla="*/ 0 h 1547152"/>
                <a:gd name="connsiteX0" fmla="*/ 2072640 w 2642616"/>
                <a:gd name="connsiteY0" fmla="*/ 0 h 1559344"/>
                <a:gd name="connsiteX1" fmla="*/ 2642616 w 2642616"/>
                <a:gd name="connsiteY1" fmla="*/ 390144 h 1559344"/>
                <a:gd name="connsiteX2" fmla="*/ 1094232 w 2642616"/>
                <a:gd name="connsiteY2" fmla="*/ 1547152 h 1559344"/>
                <a:gd name="connsiteX3" fmla="*/ 0 w 2642616"/>
                <a:gd name="connsiteY3" fmla="*/ 1559344 h 1559344"/>
                <a:gd name="connsiteX4" fmla="*/ 2072640 w 2642616"/>
                <a:gd name="connsiteY4" fmla="*/ 0 h 1559344"/>
                <a:gd name="connsiteX0" fmla="*/ 2072640 w 2703576"/>
                <a:gd name="connsiteY0" fmla="*/ 0 h 1559344"/>
                <a:gd name="connsiteX1" fmla="*/ 2703576 w 2703576"/>
                <a:gd name="connsiteY1" fmla="*/ 365760 h 1559344"/>
                <a:gd name="connsiteX2" fmla="*/ 1094232 w 2703576"/>
                <a:gd name="connsiteY2" fmla="*/ 1547152 h 1559344"/>
                <a:gd name="connsiteX3" fmla="*/ 0 w 2703576"/>
                <a:gd name="connsiteY3" fmla="*/ 1559344 h 1559344"/>
                <a:gd name="connsiteX4" fmla="*/ 2072640 w 2703576"/>
                <a:gd name="connsiteY4" fmla="*/ 0 h 1559344"/>
                <a:gd name="connsiteX0" fmla="*/ 2072640 w 2703576"/>
                <a:gd name="connsiteY0" fmla="*/ 0 h 1577669"/>
                <a:gd name="connsiteX1" fmla="*/ 2703576 w 2703576"/>
                <a:gd name="connsiteY1" fmla="*/ 365760 h 1577669"/>
                <a:gd name="connsiteX2" fmla="*/ 1023026 w 2703576"/>
                <a:gd name="connsiteY2" fmla="*/ 1577669 h 1577669"/>
                <a:gd name="connsiteX3" fmla="*/ 0 w 2703576"/>
                <a:gd name="connsiteY3" fmla="*/ 1559344 h 1577669"/>
                <a:gd name="connsiteX4" fmla="*/ 2072640 w 2703576"/>
                <a:gd name="connsiteY4" fmla="*/ 0 h 1577669"/>
                <a:gd name="connsiteX0" fmla="*/ 2072640 w 2723920"/>
                <a:gd name="connsiteY0" fmla="*/ 0 h 1577669"/>
                <a:gd name="connsiteX1" fmla="*/ 2723920 w 2723920"/>
                <a:gd name="connsiteY1" fmla="*/ 355588 h 1577669"/>
                <a:gd name="connsiteX2" fmla="*/ 1023026 w 2723920"/>
                <a:gd name="connsiteY2" fmla="*/ 1577669 h 1577669"/>
                <a:gd name="connsiteX3" fmla="*/ 0 w 2723920"/>
                <a:gd name="connsiteY3" fmla="*/ 1559344 h 1577669"/>
                <a:gd name="connsiteX4" fmla="*/ 2072640 w 2723920"/>
                <a:gd name="connsiteY4" fmla="*/ 0 h 1577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3920" h="1577669">
                  <a:moveTo>
                    <a:pt x="2072640" y="0"/>
                  </a:moveTo>
                  <a:lnTo>
                    <a:pt x="2723920" y="355588"/>
                  </a:lnTo>
                  <a:lnTo>
                    <a:pt x="1023026" y="1577669"/>
                  </a:lnTo>
                  <a:lnTo>
                    <a:pt x="0" y="1559344"/>
                  </a:lnTo>
                  <a:lnTo>
                    <a:pt x="20726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76911FCE-B4CF-4C0D-AB04-F06391DB9B72}"/>
                </a:ext>
              </a:extLst>
            </p:cNvPr>
            <p:cNvSpPr/>
            <p:nvPr/>
          </p:nvSpPr>
          <p:spPr>
            <a:xfrm rot="19361837">
              <a:off x="802143" y="4051426"/>
              <a:ext cx="2723823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1400" spc="1900" dirty="0" smtClean="0">
                  <a:solidFill>
                    <a:schemeClr val="accent2"/>
                  </a:solidFill>
                  <a:latin typeface="+mn-ea"/>
                </a:rPr>
                <a:t>部门双向沟通</a:t>
              </a:r>
              <a:endParaRPr lang="zh-CN" altLang="en-US" sz="1400" spc="1900" dirty="0">
                <a:solidFill>
                  <a:schemeClr val="accent2"/>
                </a:solidFill>
                <a:latin typeface="+mn-ea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76911FCE-B4CF-4C0D-AB04-F06391DB9B72}"/>
                </a:ext>
              </a:extLst>
            </p:cNvPr>
            <p:cNvSpPr/>
            <p:nvPr/>
          </p:nvSpPr>
          <p:spPr>
            <a:xfrm rot="19361837">
              <a:off x="2290899" y="4299099"/>
              <a:ext cx="1723549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accent2"/>
                  </a:solidFill>
                  <a:latin typeface="+mn-ea"/>
                </a:rPr>
                <a:t>精准角色定位</a:t>
              </a:r>
              <a:endParaRPr lang="zh-CN" altLang="en-US" sz="1400" spc="600" dirty="0">
                <a:solidFill>
                  <a:schemeClr val="accent2"/>
                </a:solidFill>
                <a:latin typeface="+mn-ea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76911FCE-B4CF-4C0D-AB04-F06391DB9B72}"/>
                </a:ext>
              </a:extLst>
            </p:cNvPr>
            <p:cNvSpPr/>
            <p:nvPr/>
          </p:nvSpPr>
          <p:spPr>
            <a:xfrm rot="19361837">
              <a:off x="3627045" y="4583496"/>
              <a:ext cx="1210588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accent2"/>
                  </a:solidFill>
                  <a:latin typeface="+mn-ea"/>
                </a:rPr>
                <a:t>理性管理</a:t>
              </a:r>
              <a:endParaRPr lang="zh-CN" altLang="en-US" sz="1400" spc="600" dirty="0">
                <a:solidFill>
                  <a:schemeClr val="accent2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756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=""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8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2" grpId="0"/>
      <p:bldP spid="34" grpId="0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806" y="2876550"/>
            <a:ext cx="7010400" cy="2266950"/>
            <a:chOff x="2806" y="2876550"/>
            <a:chExt cx="7010400" cy="2266950"/>
          </a:xfrm>
        </p:grpSpPr>
        <p:sp>
          <p:nvSpPr>
            <p:cNvPr id="33" name="等腰三角形 32"/>
            <p:cNvSpPr/>
            <p:nvPr/>
          </p:nvSpPr>
          <p:spPr>
            <a:xfrm>
              <a:off x="2806" y="2876550"/>
              <a:ext cx="7010400" cy="2266950"/>
            </a:xfrm>
            <a:prstGeom prst="triangle">
              <a:avLst>
                <a:gd name="adj" fmla="val 4196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121920" y="2999232"/>
              <a:ext cx="6740001" cy="2144267"/>
            </a:xfrm>
            <a:prstGeom prst="triangle">
              <a:avLst>
                <a:gd name="adj" fmla="val 4196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b="39856"/>
          <a:stretch/>
        </p:blipFill>
        <p:spPr>
          <a:xfrm>
            <a:off x="4800433" y="2369462"/>
            <a:ext cx="4724567" cy="2774037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1CF71C16-E64D-4A3C-86BE-AF48F3F26894}"/>
              </a:ext>
            </a:extLst>
          </p:cNvPr>
          <p:cNvSpPr txBox="1"/>
          <p:nvPr/>
        </p:nvSpPr>
        <p:spPr>
          <a:xfrm>
            <a:off x="2362200" y="3486150"/>
            <a:ext cx="12298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accent1"/>
                </a:solidFill>
                <a:latin typeface="+mj-ea"/>
                <a:ea typeface="+mj-ea"/>
              </a:rPr>
              <a:t>03</a:t>
            </a:r>
            <a:endParaRPr lang="zh-CN" altLang="en-US" sz="66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D0C9F504-B46A-4D07-B51C-D7D94E925CF4}"/>
              </a:ext>
            </a:extLst>
          </p:cNvPr>
          <p:cNvSpPr txBox="1"/>
          <p:nvPr/>
        </p:nvSpPr>
        <p:spPr>
          <a:xfrm>
            <a:off x="2377888" y="4324350"/>
            <a:ext cx="1241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accent1"/>
                </a:solidFill>
              </a:rPr>
              <a:t>PART</a:t>
            </a:r>
            <a:endParaRPr lang="zh-CN" altLang="en-US" sz="3200" dirty="0">
              <a:solidFill>
                <a:schemeClr val="accent1"/>
              </a:solidFill>
            </a:endParaRPr>
          </a:p>
        </p:txBody>
      </p:sp>
      <p:sp>
        <p:nvSpPr>
          <p:cNvPr id="36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1668252"/>
            <a:ext cx="5410200" cy="8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400" b="1" spc="600" dirty="0">
                <a:latin typeface="+mj-ea"/>
                <a:ea typeface="+mj-ea"/>
              </a:rPr>
              <a:t>如何与人沟通</a:t>
            </a: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4957"/>
            <a:ext cx="2068976" cy="1940193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2309150" y="1638572"/>
            <a:ext cx="190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799" y="968238"/>
            <a:ext cx="2823321" cy="68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000" dirty="0" smtClean="0">
                <a:latin typeface="+mj-ea"/>
                <a:ea typeface="+mj-ea"/>
              </a:rPr>
              <a:t>第三部分</a:t>
            </a:r>
            <a:endParaRPr lang="zh-CN" altLang="ru-RU" sz="4000" dirty="0">
              <a:latin typeface="+mj-ea"/>
              <a:ea typeface="+mj-ea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2133600" y="2369463"/>
            <a:ext cx="39966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/>
              <a:t>team communication </a:t>
            </a:r>
            <a:r>
              <a:rPr lang="en-US" altLang="zh-CN" sz="1100" dirty="0"/>
              <a:t>and management team communication </a:t>
            </a:r>
            <a:endParaRPr lang="en-US" altLang="zh-CN" sz="1100" dirty="0" smtClean="0"/>
          </a:p>
          <a:p>
            <a:r>
              <a:rPr lang="en-US" altLang="zh-CN" sz="1100" dirty="0" smtClean="0"/>
              <a:t>and management </a:t>
            </a:r>
            <a:r>
              <a:rPr lang="en-US" altLang="zh-CN" sz="1100" dirty="0"/>
              <a:t>team </a:t>
            </a:r>
            <a:r>
              <a:rPr lang="en-US" altLang="zh-CN" sz="1100" dirty="0" smtClean="0"/>
              <a:t>communication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57503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5" grpId="0"/>
      <p:bldP spid="36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B7C454B9-BE7D-456A-831C-E2FD9EA4AD1B}"/>
              </a:ext>
            </a:extLst>
          </p:cNvPr>
          <p:cNvSpPr/>
          <p:nvPr/>
        </p:nvSpPr>
        <p:spPr>
          <a:xfrm>
            <a:off x="713589" y="1529195"/>
            <a:ext cx="24106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</a:rPr>
              <a:t>如何与上司相处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C197C82B-A22B-4669-B649-D77BC926B0A4}"/>
              </a:ext>
            </a:extLst>
          </p:cNvPr>
          <p:cNvSpPr/>
          <p:nvPr/>
        </p:nvSpPr>
        <p:spPr>
          <a:xfrm>
            <a:off x="762000" y="2029547"/>
            <a:ext cx="2237589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/>
              <a:t>尊重上司、但不怕，事先整理好要谈的内容，以轻重缓急记入笔记，要有数据观念，不可乱讲，好好听取上司的暗示作笔记</a:t>
            </a:r>
          </a:p>
          <a:p>
            <a:pPr algn="r">
              <a:lnSpc>
                <a:spcPct val="150000"/>
              </a:lnSpc>
            </a:pPr>
            <a:endParaRPr lang="zh-CN" altLang="en-US" sz="1050" dirty="0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5FF023BA-50DF-4AC4-9433-71B9FFF0A467}"/>
              </a:ext>
            </a:extLst>
          </p:cNvPr>
          <p:cNvSpPr/>
          <p:nvPr/>
        </p:nvSpPr>
        <p:spPr>
          <a:xfrm>
            <a:off x="5926708" y="3442469"/>
            <a:ext cx="256752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/>
              <a:t>不发牢骚，不要只提出问题，而不提出解决问题的方案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4A231588-6976-4574-9DE4-C20C4D04E603}"/>
              </a:ext>
            </a:extLst>
          </p:cNvPr>
          <p:cNvSpPr/>
          <p:nvPr/>
        </p:nvSpPr>
        <p:spPr>
          <a:xfrm>
            <a:off x="5926708" y="1689336"/>
            <a:ext cx="2988692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/>
              <a:t>与上司意见相左时，应选对时机，不宜在上司忙急时进行工作之中，应不断提出进行报告，不要让上司处于状况之外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943" y="1200150"/>
            <a:ext cx="3652992" cy="365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08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E12364D-410C-4AFD-A646-BA7FFE3EC30A}"/>
              </a:ext>
            </a:extLst>
          </p:cNvPr>
          <p:cNvSpPr/>
          <p:nvPr/>
        </p:nvSpPr>
        <p:spPr>
          <a:xfrm>
            <a:off x="4537021" y="1276350"/>
            <a:ext cx="3200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700" dirty="0">
                <a:solidFill>
                  <a:schemeClr val="accent1"/>
                </a:solidFill>
              </a:rPr>
              <a:t>与上司相处的忌讳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B562BB8C-936A-434E-B24E-3A9D5ABD5E16}"/>
              </a:ext>
            </a:extLst>
          </p:cNvPr>
          <p:cNvCxnSpPr/>
          <p:nvPr/>
        </p:nvCxnSpPr>
        <p:spPr>
          <a:xfrm>
            <a:off x="4689421" y="2636697"/>
            <a:ext cx="35581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1">
            <a:extLst>
              <a:ext uri="{FF2B5EF4-FFF2-40B4-BE49-F238E27FC236}">
                <a16:creationId xmlns="" xmlns:a16="http://schemas.microsoft.com/office/drawing/2014/main" id="{98A0FAFE-7693-4E2D-875B-EDF7E124880F}"/>
              </a:ext>
            </a:extLst>
          </p:cNvPr>
          <p:cNvCxnSpPr/>
          <p:nvPr/>
        </p:nvCxnSpPr>
        <p:spPr>
          <a:xfrm>
            <a:off x="4689421" y="3644505"/>
            <a:ext cx="35581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96F8DE01-1E10-4830-AD34-7064CEC1DFAD}"/>
              </a:ext>
            </a:extLst>
          </p:cNvPr>
          <p:cNvGrpSpPr/>
          <p:nvPr/>
        </p:nvGrpSpPr>
        <p:grpSpPr>
          <a:xfrm>
            <a:off x="6760868" y="1959217"/>
            <a:ext cx="1925932" cy="429107"/>
            <a:chOff x="3199365" y="2489178"/>
            <a:chExt cx="2567909" cy="572142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2AAFA428-B9F8-41EB-9BFF-ECC4EB73ABEB}"/>
                </a:ext>
              </a:extLst>
            </p:cNvPr>
            <p:cNvSpPr/>
            <p:nvPr/>
          </p:nvSpPr>
          <p:spPr>
            <a:xfrm>
              <a:off x="3836666" y="2533301"/>
              <a:ext cx="1930608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350" b="1" dirty="0">
                  <a:latin typeface="+mj-ea"/>
                  <a:ea typeface="+mj-ea"/>
                </a:rPr>
                <a:t>不要顾上不顾下</a:t>
              </a: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A94284E2-35D5-462E-998E-384705DB62BB}"/>
                </a:ext>
              </a:extLst>
            </p:cNvPr>
            <p:cNvGrpSpPr/>
            <p:nvPr/>
          </p:nvGrpSpPr>
          <p:grpSpPr>
            <a:xfrm>
              <a:off x="3199365" y="2489178"/>
              <a:ext cx="572142" cy="572142"/>
              <a:chOff x="6731598" y="870857"/>
              <a:chExt cx="572142" cy="572142"/>
            </a:xfrm>
          </p:grpSpPr>
          <p:sp>
            <p:nvSpPr>
              <p:cNvPr id="18" name="椭圆 17">
                <a:extLst>
                  <a:ext uri="{FF2B5EF4-FFF2-40B4-BE49-F238E27FC236}">
                    <a16:creationId xmlns="" xmlns:a16="http://schemas.microsoft.com/office/drawing/2014/main" id="{6C61791B-E151-4828-97F3-3D60A348BD8D}"/>
                  </a:ext>
                </a:extLst>
              </p:cNvPr>
              <p:cNvSpPr/>
              <p:nvPr/>
            </p:nvSpPr>
            <p:spPr>
              <a:xfrm>
                <a:off x="6731598" y="870857"/>
                <a:ext cx="572142" cy="57214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/>
              </a:p>
            </p:txBody>
          </p:sp>
          <p:sp>
            <p:nvSpPr>
              <p:cNvPr id="19" name="black-lightbulb-symbol_44754">
                <a:extLst>
                  <a:ext uri="{FF2B5EF4-FFF2-40B4-BE49-F238E27FC236}">
                    <a16:creationId xmlns="" xmlns:a16="http://schemas.microsoft.com/office/drawing/2014/main" id="{0A4C1432-6506-4E9C-B356-8B9F730FD75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885483" y="941007"/>
                <a:ext cx="264371" cy="431842"/>
              </a:xfrm>
              <a:custGeom>
                <a:avLst/>
                <a:gdLst>
                  <a:gd name="connsiteX0" fmla="*/ 145931 w 371950"/>
                  <a:gd name="connsiteY0" fmla="*/ 570451 h 607568"/>
                  <a:gd name="connsiteX1" fmla="*/ 226019 w 371950"/>
                  <a:gd name="connsiteY1" fmla="*/ 570451 h 607568"/>
                  <a:gd name="connsiteX2" fmla="*/ 244650 w 371950"/>
                  <a:gd name="connsiteY2" fmla="*/ 589048 h 607568"/>
                  <a:gd name="connsiteX3" fmla="*/ 226019 w 371950"/>
                  <a:gd name="connsiteY3" fmla="*/ 607568 h 607568"/>
                  <a:gd name="connsiteX4" fmla="*/ 145931 w 371950"/>
                  <a:gd name="connsiteY4" fmla="*/ 607568 h 607568"/>
                  <a:gd name="connsiteX5" fmla="*/ 127300 w 371950"/>
                  <a:gd name="connsiteY5" fmla="*/ 589048 h 607568"/>
                  <a:gd name="connsiteX6" fmla="*/ 145931 w 371950"/>
                  <a:gd name="connsiteY6" fmla="*/ 570451 h 607568"/>
                  <a:gd name="connsiteX7" fmla="*/ 130186 w 371950"/>
                  <a:gd name="connsiteY7" fmla="*/ 516891 h 607568"/>
                  <a:gd name="connsiteX8" fmla="*/ 241764 w 371950"/>
                  <a:gd name="connsiteY8" fmla="*/ 516891 h 607568"/>
                  <a:gd name="connsiteX9" fmla="*/ 260386 w 371950"/>
                  <a:gd name="connsiteY9" fmla="*/ 535520 h 607568"/>
                  <a:gd name="connsiteX10" fmla="*/ 241764 w 371950"/>
                  <a:gd name="connsiteY10" fmla="*/ 554150 h 607568"/>
                  <a:gd name="connsiteX11" fmla="*/ 130186 w 371950"/>
                  <a:gd name="connsiteY11" fmla="*/ 554150 h 607568"/>
                  <a:gd name="connsiteX12" fmla="*/ 111564 w 371950"/>
                  <a:gd name="connsiteY12" fmla="*/ 535520 h 607568"/>
                  <a:gd name="connsiteX13" fmla="*/ 130186 w 371950"/>
                  <a:gd name="connsiteY13" fmla="*/ 516891 h 607568"/>
                  <a:gd name="connsiteX14" fmla="*/ 130186 w 371950"/>
                  <a:gd name="connsiteY14" fmla="*/ 464391 h 607568"/>
                  <a:gd name="connsiteX15" fmla="*/ 241764 w 371950"/>
                  <a:gd name="connsiteY15" fmla="*/ 464391 h 607568"/>
                  <a:gd name="connsiteX16" fmla="*/ 260386 w 371950"/>
                  <a:gd name="connsiteY16" fmla="*/ 482988 h 607568"/>
                  <a:gd name="connsiteX17" fmla="*/ 241764 w 371950"/>
                  <a:gd name="connsiteY17" fmla="*/ 501508 h 607568"/>
                  <a:gd name="connsiteX18" fmla="*/ 130186 w 371950"/>
                  <a:gd name="connsiteY18" fmla="*/ 501508 h 607568"/>
                  <a:gd name="connsiteX19" fmla="*/ 111564 w 371950"/>
                  <a:gd name="connsiteY19" fmla="*/ 482988 h 607568"/>
                  <a:gd name="connsiteX20" fmla="*/ 130186 w 371950"/>
                  <a:gd name="connsiteY20" fmla="*/ 464391 h 607568"/>
                  <a:gd name="connsiteX21" fmla="*/ 185975 w 371950"/>
                  <a:gd name="connsiteY21" fmla="*/ 0 h 607568"/>
                  <a:gd name="connsiteX22" fmla="*/ 371950 w 371950"/>
                  <a:gd name="connsiteY22" fmla="*/ 185728 h 607568"/>
                  <a:gd name="connsiteX23" fmla="*/ 287037 w 371950"/>
                  <a:gd name="connsiteY23" fmla="*/ 340745 h 607568"/>
                  <a:gd name="connsiteX24" fmla="*/ 279001 w 371950"/>
                  <a:gd name="connsiteY24" fmla="*/ 355174 h 607568"/>
                  <a:gd name="connsiteX25" fmla="*/ 279001 w 371950"/>
                  <a:gd name="connsiteY25" fmla="*/ 408647 h 607568"/>
                  <a:gd name="connsiteX26" fmla="*/ 241760 w 371950"/>
                  <a:gd name="connsiteY26" fmla="*/ 445762 h 607568"/>
                  <a:gd name="connsiteX27" fmla="*/ 130190 w 371950"/>
                  <a:gd name="connsiteY27" fmla="*/ 445762 h 607568"/>
                  <a:gd name="connsiteX28" fmla="*/ 93026 w 371950"/>
                  <a:gd name="connsiteY28" fmla="*/ 408647 h 607568"/>
                  <a:gd name="connsiteX29" fmla="*/ 93026 w 371950"/>
                  <a:gd name="connsiteY29" fmla="*/ 355174 h 607568"/>
                  <a:gd name="connsiteX30" fmla="*/ 84913 w 371950"/>
                  <a:gd name="connsiteY30" fmla="*/ 340745 h 607568"/>
                  <a:gd name="connsiteX31" fmla="*/ 0 w 371950"/>
                  <a:gd name="connsiteY31" fmla="*/ 185728 h 607568"/>
                  <a:gd name="connsiteX32" fmla="*/ 185975 w 371950"/>
                  <a:gd name="connsiteY32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71950" h="607568">
                    <a:moveTo>
                      <a:pt x="145931" y="570451"/>
                    </a:moveTo>
                    <a:lnTo>
                      <a:pt x="226019" y="570451"/>
                    </a:lnTo>
                    <a:cubicBezTo>
                      <a:pt x="236301" y="570451"/>
                      <a:pt x="244650" y="578785"/>
                      <a:pt x="244650" y="589048"/>
                    </a:cubicBezTo>
                    <a:cubicBezTo>
                      <a:pt x="244650" y="599311"/>
                      <a:pt x="236301" y="607568"/>
                      <a:pt x="226019" y="607568"/>
                    </a:cubicBezTo>
                    <a:lnTo>
                      <a:pt x="145931" y="607568"/>
                    </a:lnTo>
                    <a:cubicBezTo>
                      <a:pt x="135649" y="607568"/>
                      <a:pt x="127300" y="599311"/>
                      <a:pt x="127300" y="589048"/>
                    </a:cubicBezTo>
                    <a:cubicBezTo>
                      <a:pt x="127300" y="578785"/>
                      <a:pt x="135649" y="570451"/>
                      <a:pt x="145931" y="570451"/>
                    </a:cubicBezTo>
                    <a:close/>
                    <a:moveTo>
                      <a:pt x="130186" y="516891"/>
                    </a:moveTo>
                    <a:lnTo>
                      <a:pt x="241764" y="516891"/>
                    </a:lnTo>
                    <a:cubicBezTo>
                      <a:pt x="252041" y="516891"/>
                      <a:pt x="260386" y="525239"/>
                      <a:pt x="260386" y="535520"/>
                    </a:cubicBezTo>
                    <a:cubicBezTo>
                      <a:pt x="260386" y="545802"/>
                      <a:pt x="252041" y="554150"/>
                      <a:pt x="241764" y="554150"/>
                    </a:cubicBezTo>
                    <a:lnTo>
                      <a:pt x="130186" y="554150"/>
                    </a:lnTo>
                    <a:cubicBezTo>
                      <a:pt x="119909" y="554150"/>
                      <a:pt x="111564" y="545802"/>
                      <a:pt x="111564" y="535520"/>
                    </a:cubicBezTo>
                    <a:cubicBezTo>
                      <a:pt x="111564" y="525239"/>
                      <a:pt x="119909" y="516891"/>
                      <a:pt x="130186" y="516891"/>
                    </a:cubicBezTo>
                    <a:close/>
                    <a:moveTo>
                      <a:pt x="130186" y="464391"/>
                    </a:moveTo>
                    <a:lnTo>
                      <a:pt x="241764" y="464391"/>
                    </a:lnTo>
                    <a:cubicBezTo>
                      <a:pt x="252041" y="464391"/>
                      <a:pt x="260386" y="472725"/>
                      <a:pt x="260386" y="482988"/>
                    </a:cubicBezTo>
                    <a:cubicBezTo>
                      <a:pt x="260386" y="493251"/>
                      <a:pt x="252041" y="501508"/>
                      <a:pt x="241764" y="501508"/>
                    </a:cubicBezTo>
                    <a:lnTo>
                      <a:pt x="130186" y="501508"/>
                    </a:lnTo>
                    <a:cubicBezTo>
                      <a:pt x="119909" y="501508"/>
                      <a:pt x="111564" y="493251"/>
                      <a:pt x="111564" y="482988"/>
                    </a:cubicBezTo>
                    <a:cubicBezTo>
                      <a:pt x="111564" y="472725"/>
                      <a:pt x="119909" y="464391"/>
                      <a:pt x="130186" y="464391"/>
                    </a:cubicBezTo>
                    <a:close/>
                    <a:moveTo>
                      <a:pt x="185975" y="0"/>
                    </a:moveTo>
                    <a:cubicBezTo>
                      <a:pt x="288737" y="0"/>
                      <a:pt x="371950" y="83180"/>
                      <a:pt x="371950" y="185728"/>
                    </a:cubicBezTo>
                    <a:cubicBezTo>
                      <a:pt x="371950" y="250929"/>
                      <a:pt x="337954" y="307720"/>
                      <a:pt x="287037" y="340745"/>
                    </a:cubicBezTo>
                    <a:cubicBezTo>
                      <a:pt x="282633" y="343600"/>
                      <a:pt x="279001" y="349927"/>
                      <a:pt x="279001" y="355174"/>
                    </a:cubicBezTo>
                    <a:lnTo>
                      <a:pt x="279001" y="408647"/>
                    </a:lnTo>
                    <a:cubicBezTo>
                      <a:pt x="279001" y="429172"/>
                      <a:pt x="262312" y="445762"/>
                      <a:pt x="241760" y="445762"/>
                    </a:cubicBezTo>
                    <a:lnTo>
                      <a:pt x="130190" y="445762"/>
                    </a:lnTo>
                    <a:cubicBezTo>
                      <a:pt x="109638" y="445762"/>
                      <a:pt x="93026" y="429172"/>
                      <a:pt x="93026" y="408647"/>
                    </a:cubicBezTo>
                    <a:lnTo>
                      <a:pt x="93026" y="355174"/>
                    </a:lnTo>
                    <a:cubicBezTo>
                      <a:pt x="93026" y="349927"/>
                      <a:pt x="89318" y="343600"/>
                      <a:pt x="84913" y="340745"/>
                    </a:cubicBezTo>
                    <a:cubicBezTo>
                      <a:pt x="33996" y="307643"/>
                      <a:pt x="0" y="250929"/>
                      <a:pt x="0" y="185728"/>
                    </a:cubicBezTo>
                    <a:cubicBezTo>
                      <a:pt x="0" y="83180"/>
                      <a:pt x="83291" y="0"/>
                      <a:pt x="1859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D4267A6-1FE1-4283-A444-F0367C06543E}"/>
              </a:ext>
            </a:extLst>
          </p:cNvPr>
          <p:cNvGrpSpPr/>
          <p:nvPr/>
        </p:nvGrpSpPr>
        <p:grpSpPr>
          <a:xfrm>
            <a:off x="4624160" y="1959217"/>
            <a:ext cx="1652396" cy="429107"/>
            <a:chOff x="350422" y="2489178"/>
            <a:chExt cx="2203194" cy="572142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3C6F8C19-526A-4257-98F2-17AAF54433A4}"/>
                </a:ext>
              </a:extLst>
            </p:cNvPr>
            <p:cNvSpPr/>
            <p:nvPr/>
          </p:nvSpPr>
          <p:spPr>
            <a:xfrm>
              <a:off x="936179" y="2533301"/>
              <a:ext cx="1617437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350" b="1" dirty="0">
                  <a:latin typeface="+mj-ea"/>
                  <a:ea typeface="+mj-ea"/>
                </a:rPr>
                <a:t>不要冲撞上级</a:t>
              </a: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71B0998D-0190-4440-9D48-D5F855FABF17}"/>
                </a:ext>
              </a:extLst>
            </p:cNvPr>
            <p:cNvGrpSpPr/>
            <p:nvPr/>
          </p:nvGrpSpPr>
          <p:grpSpPr>
            <a:xfrm>
              <a:off x="350422" y="2489178"/>
              <a:ext cx="572142" cy="572142"/>
              <a:chOff x="6731598" y="870857"/>
              <a:chExt cx="572142" cy="572142"/>
            </a:xfrm>
          </p:grpSpPr>
          <p:sp>
            <p:nvSpPr>
              <p:cNvPr id="15" name="椭圆 14">
                <a:extLst>
                  <a:ext uri="{FF2B5EF4-FFF2-40B4-BE49-F238E27FC236}">
                    <a16:creationId xmlns="" xmlns:a16="http://schemas.microsoft.com/office/drawing/2014/main" id="{BBF1FFDD-1D69-4675-9A36-03B9471FFA46}"/>
                  </a:ext>
                </a:extLst>
              </p:cNvPr>
              <p:cNvSpPr/>
              <p:nvPr/>
            </p:nvSpPr>
            <p:spPr>
              <a:xfrm>
                <a:off x="6731598" y="870857"/>
                <a:ext cx="572142" cy="57214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/>
              </a:p>
            </p:txBody>
          </p:sp>
          <p:sp>
            <p:nvSpPr>
              <p:cNvPr id="14" name="black-lightbulb-symbol_44754">
                <a:extLst>
                  <a:ext uri="{FF2B5EF4-FFF2-40B4-BE49-F238E27FC236}">
                    <a16:creationId xmlns="" xmlns:a16="http://schemas.microsoft.com/office/drawing/2014/main" id="{574F6B73-CA05-4FEA-9E65-9CC7C2142F3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885483" y="941007"/>
                <a:ext cx="264371" cy="431842"/>
              </a:xfrm>
              <a:custGeom>
                <a:avLst/>
                <a:gdLst>
                  <a:gd name="connsiteX0" fmla="*/ 145931 w 371950"/>
                  <a:gd name="connsiteY0" fmla="*/ 570451 h 607568"/>
                  <a:gd name="connsiteX1" fmla="*/ 226019 w 371950"/>
                  <a:gd name="connsiteY1" fmla="*/ 570451 h 607568"/>
                  <a:gd name="connsiteX2" fmla="*/ 244650 w 371950"/>
                  <a:gd name="connsiteY2" fmla="*/ 589048 h 607568"/>
                  <a:gd name="connsiteX3" fmla="*/ 226019 w 371950"/>
                  <a:gd name="connsiteY3" fmla="*/ 607568 h 607568"/>
                  <a:gd name="connsiteX4" fmla="*/ 145931 w 371950"/>
                  <a:gd name="connsiteY4" fmla="*/ 607568 h 607568"/>
                  <a:gd name="connsiteX5" fmla="*/ 127300 w 371950"/>
                  <a:gd name="connsiteY5" fmla="*/ 589048 h 607568"/>
                  <a:gd name="connsiteX6" fmla="*/ 145931 w 371950"/>
                  <a:gd name="connsiteY6" fmla="*/ 570451 h 607568"/>
                  <a:gd name="connsiteX7" fmla="*/ 130186 w 371950"/>
                  <a:gd name="connsiteY7" fmla="*/ 516891 h 607568"/>
                  <a:gd name="connsiteX8" fmla="*/ 241764 w 371950"/>
                  <a:gd name="connsiteY8" fmla="*/ 516891 h 607568"/>
                  <a:gd name="connsiteX9" fmla="*/ 260386 w 371950"/>
                  <a:gd name="connsiteY9" fmla="*/ 535520 h 607568"/>
                  <a:gd name="connsiteX10" fmla="*/ 241764 w 371950"/>
                  <a:gd name="connsiteY10" fmla="*/ 554150 h 607568"/>
                  <a:gd name="connsiteX11" fmla="*/ 130186 w 371950"/>
                  <a:gd name="connsiteY11" fmla="*/ 554150 h 607568"/>
                  <a:gd name="connsiteX12" fmla="*/ 111564 w 371950"/>
                  <a:gd name="connsiteY12" fmla="*/ 535520 h 607568"/>
                  <a:gd name="connsiteX13" fmla="*/ 130186 w 371950"/>
                  <a:gd name="connsiteY13" fmla="*/ 516891 h 607568"/>
                  <a:gd name="connsiteX14" fmla="*/ 130186 w 371950"/>
                  <a:gd name="connsiteY14" fmla="*/ 464391 h 607568"/>
                  <a:gd name="connsiteX15" fmla="*/ 241764 w 371950"/>
                  <a:gd name="connsiteY15" fmla="*/ 464391 h 607568"/>
                  <a:gd name="connsiteX16" fmla="*/ 260386 w 371950"/>
                  <a:gd name="connsiteY16" fmla="*/ 482988 h 607568"/>
                  <a:gd name="connsiteX17" fmla="*/ 241764 w 371950"/>
                  <a:gd name="connsiteY17" fmla="*/ 501508 h 607568"/>
                  <a:gd name="connsiteX18" fmla="*/ 130186 w 371950"/>
                  <a:gd name="connsiteY18" fmla="*/ 501508 h 607568"/>
                  <a:gd name="connsiteX19" fmla="*/ 111564 w 371950"/>
                  <a:gd name="connsiteY19" fmla="*/ 482988 h 607568"/>
                  <a:gd name="connsiteX20" fmla="*/ 130186 w 371950"/>
                  <a:gd name="connsiteY20" fmla="*/ 464391 h 607568"/>
                  <a:gd name="connsiteX21" fmla="*/ 185975 w 371950"/>
                  <a:gd name="connsiteY21" fmla="*/ 0 h 607568"/>
                  <a:gd name="connsiteX22" fmla="*/ 371950 w 371950"/>
                  <a:gd name="connsiteY22" fmla="*/ 185728 h 607568"/>
                  <a:gd name="connsiteX23" fmla="*/ 287037 w 371950"/>
                  <a:gd name="connsiteY23" fmla="*/ 340745 h 607568"/>
                  <a:gd name="connsiteX24" fmla="*/ 279001 w 371950"/>
                  <a:gd name="connsiteY24" fmla="*/ 355174 h 607568"/>
                  <a:gd name="connsiteX25" fmla="*/ 279001 w 371950"/>
                  <a:gd name="connsiteY25" fmla="*/ 408647 h 607568"/>
                  <a:gd name="connsiteX26" fmla="*/ 241760 w 371950"/>
                  <a:gd name="connsiteY26" fmla="*/ 445762 h 607568"/>
                  <a:gd name="connsiteX27" fmla="*/ 130190 w 371950"/>
                  <a:gd name="connsiteY27" fmla="*/ 445762 h 607568"/>
                  <a:gd name="connsiteX28" fmla="*/ 93026 w 371950"/>
                  <a:gd name="connsiteY28" fmla="*/ 408647 h 607568"/>
                  <a:gd name="connsiteX29" fmla="*/ 93026 w 371950"/>
                  <a:gd name="connsiteY29" fmla="*/ 355174 h 607568"/>
                  <a:gd name="connsiteX30" fmla="*/ 84913 w 371950"/>
                  <a:gd name="connsiteY30" fmla="*/ 340745 h 607568"/>
                  <a:gd name="connsiteX31" fmla="*/ 0 w 371950"/>
                  <a:gd name="connsiteY31" fmla="*/ 185728 h 607568"/>
                  <a:gd name="connsiteX32" fmla="*/ 185975 w 371950"/>
                  <a:gd name="connsiteY32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71950" h="607568">
                    <a:moveTo>
                      <a:pt x="145931" y="570451"/>
                    </a:moveTo>
                    <a:lnTo>
                      <a:pt x="226019" y="570451"/>
                    </a:lnTo>
                    <a:cubicBezTo>
                      <a:pt x="236301" y="570451"/>
                      <a:pt x="244650" y="578785"/>
                      <a:pt x="244650" y="589048"/>
                    </a:cubicBezTo>
                    <a:cubicBezTo>
                      <a:pt x="244650" y="599311"/>
                      <a:pt x="236301" y="607568"/>
                      <a:pt x="226019" y="607568"/>
                    </a:cubicBezTo>
                    <a:lnTo>
                      <a:pt x="145931" y="607568"/>
                    </a:lnTo>
                    <a:cubicBezTo>
                      <a:pt x="135649" y="607568"/>
                      <a:pt x="127300" y="599311"/>
                      <a:pt x="127300" y="589048"/>
                    </a:cubicBezTo>
                    <a:cubicBezTo>
                      <a:pt x="127300" y="578785"/>
                      <a:pt x="135649" y="570451"/>
                      <a:pt x="145931" y="570451"/>
                    </a:cubicBezTo>
                    <a:close/>
                    <a:moveTo>
                      <a:pt x="130186" y="516891"/>
                    </a:moveTo>
                    <a:lnTo>
                      <a:pt x="241764" y="516891"/>
                    </a:lnTo>
                    <a:cubicBezTo>
                      <a:pt x="252041" y="516891"/>
                      <a:pt x="260386" y="525239"/>
                      <a:pt x="260386" y="535520"/>
                    </a:cubicBezTo>
                    <a:cubicBezTo>
                      <a:pt x="260386" y="545802"/>
                      <a:pt x="252041" y="554150"/>
                      <a:pt x="241764" y="554150"/>
                    </a:cubicBezTo>
                    <a:lnTo>
                      <a:pt x="130186" y="554150"/>
                    </a:lnTo>
                    <a:cubicBezTo>
                      <a:pt x="119909" y="554150"/>
                      <a:pt x="111564" y="545802"/>
                      <a:pt x="111564" y="535520"/>
                    </a:cubicBezTo>
                    <a:cubicBezTo>
                      <a:pt x="111564" y="525239"/>
                      <a:pt x="119909" y="516891"/>
                      <a:pt x="130186" y="516891"/>
                    </a:cubicBezTo>
                    <a:close/>
                    <a:moveTo>
                      <a:pt x="130186" y="464391"/>
                    </a:moveTo>
                    <a:lnTo>
                      <a:pt x="241764" y="464391"/>
                    </a:lnTo>
                    <a:cubicBezTo>
                      <a:pt x="252041" y="464391"/>
                      <a:pt x="260386" y="472725"/>
                      <a:pt x="260386" y="482988"/>
                    </a:cubicBezTo>
                    <a:cubicBezTo>
                      <a:pt x="260386" y="493251"/>
                      <a:pt x="252041" y="501508"/>
                      <a:pt x="241764" y="501508"/>
                    </a:cubicBezTo>
                    <a:lnTo>
                      <a:pt x="130186" y="501508"/>
                    </a:lnTo>
                    <a:cubicBezTo>
                      <a:pt x="119909" y="501508"/>
                      <a:pt x="111564" y="493251"/>
                      <a:pt x="111564" y="482988"/>
                    </a:cubicBezTo>
                    <a:cubicBezTo>
                      <a:pt x="111564" y="472725"/>
                      <a:pt x="119909" y="464391"/>
                      <a:pt x="130186" y="464391"/>
                    </a:cubicBezTo>
                    <a:close/>
                    <a:moveTo>
                      <a:pt x="185975" y="0"/>
                    </a:moveTo>
                    <a:cubicBezTo>
                      <a:pt x="288737" y="0"/>
                      <a:pt x="371950" y="83180"/>
                      <a:pt x="371950" y="185728"/>
                    </a:cubicBezTo>
                    <a:cubicBezTo>
                      <a:pt x="371950" y="250929"/>
                      <a:pt x="337954" y="307720"/>
                      <a:pt x="287037" y="340745"/>
                    </a:cubicBezTo>
                    <a:cubicBezTo>
                      <a:pt x="282633" y="343600"/>
                      <a:pt x="279001" y="349927"/>
                      <a:pt x="279001" y="355174"/>
                    </a:cubicBezTo>
                    <a:lnTo>
                      <a:pt x="279001" y="408647"/>
                    </a:lnTo>
                    <a:cubicBezTo>
                      <a:pt x="279001" y="429172"/>
                      <a:pt x="262312" y="445762"/>
                      <a:pt x="241760" y="445762"/>
                    </a:cubicBezTo>
                    <a:lnTo>
                      <a:pt x="130190" y="445762"/>
                    </a:lnTo>
                    <a:cubicBezTo>
                      <a:pt x="109638" y="445762"/>
                      <a:pt x="93026" y="429172"/>
                      <a:pt x="93026" y="408647"/>
                    </a:cubicBezTo>
                    <a:lnTo>
                      <a:pt x="93026" y="355174"/>
                    </a:lnTo>
                    <a:cubicBezTo>
                      <a:pt x="93026" y="349927"/>
                      <a:pt x="89318" y="343600"/>
                      <a:pt x="84913" y="340745"/>
                    </a:cubicBezTo>
                    <a:cubicBezTo>
                      <a:pt x="33996" y="307643"/>
                      <a:pt x="0" y="250929"/>
                      <a:pt x="0" y="185728"/>
                    </a:cubicBezTo>
                    <a:cubicBezTo>
                      <a:pt x="0" y="83180"/>
                      <a:pt x="83291" y="0"/>
                      <a:pt x="1859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F17D26ED-2C74-41DE-ABFF-CB1D309C9A21}"/>
              </a:ext>
            </a:extLst>
          </p:cNvPr>
          <p:cNvGrpSpPr/>
          <p:nvPr/>
        </p:nvGrpSpPr>
        <p:grpSpPr>
          <a:xfrm>
            <a:off x="4635229" y="2927181"/>
            <a:ext cx="1694413" cy="429107"/>
            <a:chOff x="294399" y="3986931"/>
            <a:chExt cx="2572388" cy="572142"/>
          </a:xfrm>
        </p:grpSpPr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6959178B-9F9B-4F95-85B2-24F3866BA6CD}"/>
                </a:ext>
              </a:extLst>
            </p:cNvPr>
            <p:cNvGrpSpPr/>
            <p:nvPr/>
          </p:nvGrpSpPr>
          <p:grpSpPr>
            <a:xfrm>
              <a:off x="294399" y="3986931"/>
              <a:ext cx="572142" cy="572142"/>
              <a:chOff x="6731598" y="870857"/>
              <a:chExt cx="572142" cy="572142"/>
            </a:xfrm>
          </p:grpSpPr>
          <p:sp>
            <p:nvSpPr>
              <p:cNvPr id="21" name="椭圆 20">
                <a:extLst>
                  <a:ext uri="{FF2B5EF4-FFF2-40B4-BE49-F238E27FC236}">
                    <a16:creationId xmlns="" xmlns:a16="http://schemas.microsoft.com/office/drawing/2014/main" id="{0E15DDC3-1DFF-479B-B394-23DA8AE87294}"/>
                  </a:ext>
                </a:extLst>
              </p:cNvPr>
              <p:cNvSpPr/>
              <p:nvPr/>
            </p:nvSpPr>
            <p:spPr>
              <a:xfrm>
                <a:off x="6731598" y="870857"/>
                <a:ext cx="572142" cy="57214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/>
              </a:p>
            </p:txBody>
          </p:sp>
          <p:sp>
            <p:nvSpPr>
              <p:cNvPr id="22" name="black-lightbulb-symbol_44754">
                <a:extLst>
                  <a:ext uri="{FF2B5EF4-FFF2-40B4-BE49-F238E27FC236}">
                    <a16:creationId xmlns="" xmlns:a16="http://schemas.microsoft.com/office/drawing/2014/main" id="{500D32D6-D9B9-46FA-B5F2-F9B76DB162C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885483" y="941007"/>
                <a:ext cx="264371" cy="431842"/>
              </a:xfrm>
              <a:custGeom>
                <a:avLst/>
                <a:gdLst>
                  <a:gd name="connsiteX0" fmla="*/ 145931 w 371950"/>
                  <a:gd name="connsiteY0" fmla="*/ 570451 h 607568"/>
                  <a:gd name="connsiteX1" fmla="*/ 226019 w 371950"/>
                  <a:gd name="connsiteY1" fmla="*/ 570451 h 607568"/>
                  <a:gd name="connsiteX2" fmla="*/ 244650 w 371950"/>
                  <a:gd name="connsiteY2" fmla="*/ 589048 h 607568"/>
                  <a:gd name="connsiteX3" fmla="*/ 226019 w 371950"/>
                  <a:gd name="connsiteY3" fmla="*/ 607568 h 607568"/>
                  <a:gd name="connsiteX4" fmla="*/ 145931 w 371950"/>
                  <a:gd name="connsiteY4" fmla="*/ 607568 h 607568"/>
                  <a:gd name="connsiteX5" fmla="*/ 127300 w 371950"/>
                  <a:gd name="connsiteY5" fmla="*/ 589048 h 607568"/>
                  <a:gd name="connsiteX6" fmla="*/ 145931 w 371950"/>
                  <a:gd name="connsiteY6" fmla="*/ 570451 h 607568"/>
                  <a:gd name="connsiteX7" fmla="*/ 130186 w 371950"/>
                  <a:gd name="connsiteY7" fmla="*/ 516891 h 607568"/>
                  <a:gd name="connsiteX8" fmla="*/ 241764 w 371950"/>
                  <a:gd name="connsiteY8" fmla="*/ 516891 h 607568"/>
                  <a:gd name="connsiteX9" fmla="*/ 260386 w 371950"/>
                  <a:gd name="connsiteY9" fmla="*/ 535520 h 607568"/>
                  <a:gd name="connsiteX10" fmla="*/ 241764 w 371950"/>
                  <a:gd name="connsiteY10" fmla="*/ 554150 h 607568"/>
                  <a:gd name="connsiteX11" fmla="*/ 130186 w 371950"/>
                  <a:gd name="connsiteY11" fmla="*/ 554150 h 607568"/>
                  <a:gd name="connsiteX12" fmla="*/ 111564 w 371950"/>
                  <a:gd name="connsiteY12" fmla="*/ 535520 h 607568"/>
                  <a:gd name="connsiteX13" fmla="*/ 130186 w 371950"/>
                  <a:gd name="connsiteY13" fmla="*/ 516891 h 607568"/>
                  <a:gd name="connsiteX14" fmla="*/ 130186 w 371950"/>
                  <a:gd name="connsiteY14" fmla="*/ 464391 h 607568"/>
                  <a:gd name="connsiteX15" fmla="*/ 241764 w 371950"/>
                  <a:gd name="connsiteY15" fmla="*/ 464391 h 607568"/>
                  <a:gd name="connsiteX16" fmla="*/ 260386 w 371950"/>
                  <a:gd name="connsiteY16" fmla="*/ 482988 h 607568"/>
                  <a:gd name="connsiteX17" fmla="*/ 241764 w 371950"/>
                  <a:gd name="connsiteY17" fmla="*/ 501508 h 607568"/>
                  <a:gd name="connsiteX18" fmla="*/ 130186 w 371950"/>
                  <a:gd name="connsiteY18" fmla="*/ 501508 h 607568"/>
                  <a:gd name="connsiteX19" fmla="*/ 111564 w 371950"/>
                  <a:gd name="connsiteY19" fmla="*/ 482988 h 607568"/>
                  <a:gd name="connsiteX20" fmla="*/ 130186 w 371950"/>
                  <a:gd name="connsiteY20" fmla="*/ 464391 h 607568"/>
                  <a:gd name="connsiteX21" fmla="*/ 185975 w 371950"/>
                  <a:gd name="connsiteY21" fmla="*/ 0 h 607568"/>
                  <a:gd name="connsiteX22" fmla="*/ 371950 w 371950"/>
                  <a:gd name="connsiteY22" fmla="*/ 185728 h 607568"/>
                  <a:gd name="connsiteX23" fmla="*/ 287037 w 371950"/>
                  <a:gd name="connsiteY23" fmla="*/ 340745 h 607568"/>
                  <a:gd name="connsiteX24" fmla="*/ 279001 w 371950"/>
                  <a:gd name="connsiteY24" fmla="*/ 355174 h 607568"/>
                  <a:gd name="connsiteX25" fmla="*/ 279001 w 371950"/>
                  <a:gd name="connsiteY25" fmla="*/ 408647 h 607568"/>
                  <a:gd name="connsiteX26" fmla="*/ 241760 w 371950"/>
                  <a:gd name="connsiteY26" fmla="*/ 445762 h 607568"/>
                  <a:gd name="connsiteX27" fmla="*/ 130190 w 371950"/>
                  <a:gd name="connsiteY27" fmla="*/ 445762 h 607568"/>
                  <a:gd name="connsiteX28" fmla="*/ 93026 w 371950"/>
                  <a:gd name="connsiteY28" fmla="*/ 408647 h 607568"/>
                  <a:gd name="connsiteX29" fmla="*/ 93026 w 371950"/>
                  <a:gd name="connsiteY29" fmla="*/ 355174 h 607568"/>
                  <a:gd name="connsiteX30" fmla="*/ 84913 w 371950"/>
                  <a:gd name="connsiteY30" fmla="*/ 340745 h 607568"/>
                  <a:gd name="connsiteX31" fmla="*/ 0 w 371950"/>
                  <a:gd name="connsiteY31" fmla="*/ 185728 h 607568"/>
                  <a:gd name="connsiteX32" fmla="*/ 185975 w 371950"/>
                  <a:gd name="connsiteY32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71950" h="607568">
                    <a:moveTo>
                      <a:pt x="145931" y="570451"/>
                    </a:moveTo>
                    <a:lnTo>
                      <a:pt x="226019" y="570451"/>
                    </a:lnTo>
                    <a:cubicBezTo>
                      <a:pt x="236301" y="570451"/>
                      <a:pt x="244650" y="578785"/>
                      <a:pt x="244650" y="589048"/>
                    </a:cubicBezTo>
                    <a:cubicBezTo>
                      <a:pt x="244650" y="599311"/>
                      <a:pt x="236301" y="607568"/>
                      <a:pt x="226019" y="607568"/>
                    </a:cubicBezTo>
                    <a:lnTo>
                      <a:pt x="145931" y="607568"/>
                    </a:lnTo>
                    <a:cubicBezTo>
                      <a:pt x="135649" y="607568"/>
                      <a:pt x="127300" y="599311"/>
                      <a:pt x="127300" y="589048"/>
                    </a:cubicBezTo>
                    <a:cubicBezTo>
                      <a:pt x="127300" y="578785"/>
                      <a:pt x="135649" y="570451"/>
                      <a:pt x="145931" y="570451"/>
                    </a:cubicBezTo>
                    <a:close/>
                    <a:moveTo>
                      <a:pt x="130186" y="516891"/>
                    </a:moveTo>
                    <a:lnTo>
                      <a:pt x="241764" y="516891"/>
                    </a:lnTo>
                    <a:cubicBezTo>
                      <a:pt x="252041" y="516891"/>
                      <a:pt x="260386" y="525239"/>
                      <a:pt x="260386" y="535520"/>
                    </a:cubicBezTo>
                    <a:cubicBezTo>
                      <a:pt x="260386" y="545802"/>
                      <a:pt x="252041" y="554150"/>
                      <a:pt x="241764" y="554150"/>
                    </a:cubicBezTo>
                    <a:lnTo>
                      <a:pt x="130186" y="554150"/>
                    </a:lnTo>
                    <a:cubicBezTo>
                      <a:pt x="119909" y="554150"/>
                      <a:pt x="111564" y="545802"/>
                      <a:pt x="111564" y="535520"/>
                    </a:cubicBezTo>
                    <a:cubicBezTo>
                      <a:pt x="111564" y="525239"/>
                      <a:pt x="119909" y="516891"/>
                      <a:pt x="130186" y="516891"/>
                    </a:cubicBezTo>
                    <a:close/>
                    <a:moveTo>
                      <a:pt x="130186" y="464391"/>
                    </a:moveTo>
                    <a:lnTo>
                      <a:pt x="241764" y="464391"/>
                    </a:lnTo>
                    <a:cubicBezTo>
                      <a:pt x="252041" y="464391"/>
                      <a:pt x="260386" y="472725"/>
                      <a:pt x="260386" y="482988"/>
                    </a:cubicBezTo>
                    <a:cubicBezTo>
                      <a:pt x="260386" y="493251"/>
                      <a:pt x="252041" y="501508"/>
                      <a:pt x="241764" y="501508"/>
                    </a:cubicBezTo>
                    <a:lnTo>
                      <a:pt x="130186" y="501508"/>
                    </a:lnTo>
                    <a:cubicBezTo>
                      <a:pt x="119909" y="501508"/>
                      <a:pt x="111564" y="493251"/>
                      <a:pt x="111564" y="482988"/>
                    </a:cubicBezTo>
                    <a:cubicBezTo>
                      <a:pt x="111564" y="472725"/>
                      <a:pt x="119909" y="464391"/>
                      <a:pt x="130186" y="464391"/>
                    </a:cubicBezTo>
                    <a:close/>
                    <a:moveTo>
                      <a:pt x="185975" y="0"/>
                    </a:moveTo>
                    <a:cubicBezTo>
                      <a:pt x="288737" y="0"/>
                      <a:pt x="371950" y="83180"/>
                      <a:pt x="371950" y="185728"/>
                    </a:cubicBezTo>
                    <a:cubicBezTo>
                      <a:pt x="371950" y="250929"/>
                      <a:pt x="337954" y="307720"/>
                      <a:pt x="287037" y="340745"/>
                    </a:cubicBezTo>
                    <a:cubicBezTo>
                      <a:pt x="282633" y="343600"/>
                      <a:pt x="279001" y="349927"/>
                      <a:pt x="279001" y="355174"/>
                    </a:cubicBezTo>
                    <a:lnTo>
                      <a:pt x="279001" y="408647"/>
                    </a:lnTo>
                    <a:cubicBezTo>
                      <a:pt x="279001" y="429172"/>
                      <a:pt x="262312" y="445762"/>
                      <a:pt x="241760" y="445762"/>
                    </a:cubicBezTo>
                    <a:lnTo>
                      <a:pt x="130190" y="445762"/>
                    </a:lnTo>
                    <a:cubicBezTo>
                      <a:pt x="109638" y="445762"/>
                      <a:pt x="93026" y="429172"/>
                      <a:pt x="93026" y="408647"/>
                    </a:cubicBezTo>
                    <a:lnTo>
                      <a:pt x="93026" y="355174"/>
                    </a:lnTo>
                    <a:cubicBezTo>
                      <a:pt x="93026" y="349927"/>
                      <a:pt x="89318" y="343600"/>
                      <a:pt x="84913" y="340745"/>
                    </a:cubicBezTo>
                    <a:cubicBezTo>
                      <a:pt x="33996" y="307643"/>
                      <a:pt x="0" y="250929"/>
                      <a:pt x="0" y="185728"/>
                    </a:cubicBezTo>
                    <a:cubicBezTo>
                      <a:pt x="0" y="83180"/>
                      <a:pt x="83291" y="0"/>
                      <a:pt x="1859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9A98AED4-370D-4E76-8A92-4E3BA45045C0}"/>
                </a:ext>
              </a:extLst>
            </p:cNvPr>
            <p:cNvSpPr/>
            <p:nvPr/>
          </p:nvSpPr>
          <p:spPr>
            <a:xfrm>
              <a:off x="936179" y="4122262"/>
              <a:ext cx="1930608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350" b="1" dirty="0">
                  <a:latin typeface="+mj-ea"/>
                  <a:ea typeface="+mj-ea"/>
                </a:rPr>
                <a:t>不要唯唯诺诺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32B6DA2F-CA17-47F8-9D31-CC6C35FCCD21}"/>
              </a:ext>
            </a:extLst>
          </p:cNvPr>
          <p:cNvGrpSpPr/>
          <p:nvPr/>
        </p:nvGrpSpPr>
        <p:grpSpPr>
          <a:xfrm>
            <a:off x="6773636" y="2927181"/>
            <a:ext cx="1913164" cy="429107"/>
            <a:chOff x="3216389" y="3986931"/>
            <a:chExt cx="2550885" cy="572142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C209FA1E-7A26-40DE-860A-83F0C05C7CC3}"/>
                </a:ext>
              </a:extLst>
            </p:cNvPr>
            <p:cNvGrpSpPr/>
            <p:nvPr/>
          </p:nvGrpSpPr>
          <p:grpSpPr>
            <a:xfrm>
              <a:off x="3216389" y="3986931"/>
              <a:ext cx="572142" cy="572142"/>
              <a:chOff x="6731598" y="870857"/>
              <a:chExt cx="572142" cy="572142"/>
            </a:xfrm>
          </p:grpSpPr>
          <p:sp>
            <p:nvSpPr>
              <p:cNvPr id="24" name="椭圆 23">
                <a:extLst>
                  <a:ext uri="{FF2B5EF4-FFF2-40B4-BE49-F238E27FC236}">
                    <a16:creationId xmlns="" xmlns:a16="http://schemas.microsoft.com/office/drawing/2014/main" id="{61CC11C3-D903-4178-B726-26B819677C20}"/>
                  </a:ext>
                </a:extLst>
              </p:cNvPr>
              <p:cNvSpPr/>
              <p:nvPr/>
            </p:nvSpPr>
            <p:spPr>
              <a:xfrm>
                <a:off x="6731598" y="870857"/>
                <a:ext cx="572142" cy="57214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/>
              </a:p>
            </p:txBody>
          </p:sp>
          <p:sp>
            <p:nvSpPr>
              <p:cNvPr id="25" name="black-lightbulb-symbol_44754">
                <a:extLst>
                  <a:ext uri="{FF2B5EF4-FFF2-40B4-BE49-F238E27FC236}">
                    <a16:creationId xmlns="" xmlns:a16="http://schemas.microsoft.com/office/drawing/2014/main" id="{18E5E206-296D-4640-AABC-503540E7D82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885483" y="941007"/>
                <a:ext cx="264371" cy="431842"/>
              </a:xfrm>
              <a:custGeom>
                <a:avLst/>
                <a:gdLst>
                  <a:gd name="connsiteX0" fmla="*/ 145931 w 371950"/>
                  <a:gd name="connsiteY0" fmla="*/ 570451 h 607568"/>
                  <a:gd name="connsiteX1" fmla="*/ 226019 w 371950"/>
                  <a:gd name="connsiteY1" fmla="*/ 570451 h 607568"/>
                  <a:gd name="connsiteX2" fmla="*/ 244650 w 371950"/>
                  <a:gd name="connsiteY2" fmla="*/ 589048 h 607568"/>
                  <a:gd name="connsiteX3" fmla="*/ 226019 w 371950"/>
                  <a:gd name="connsiteY3" fmla="*/ 607568 h 607568"/>
                  <a:gd name="connsiteX4" fmla="*/ 145931 w 371950"/>
                  <a:gd name="connsiteY4" fmla="*/ 607568 h 607568"/>
                  <a:gd name="connsiteX5" fmla="*/ 127300 w 371950"/>
                  <a:gd name="connsiteY5" fmla="*/ 589048 h 607568"/>
                  <a:gd name="connsiteX6" fmla="*/ 145931 w 371950"/>
                  <a:gd name="connsiteY6" fmla="*/ 570451 h 607568"/>
                  <a:gd name="connsiteX7" fmla="*/ 130186 w 371950"/>
                  <a:gd name="connsiteY7" fmla="*/ 516891 h 607568"/>
                  <a:gd name="connsiteX8" fmla="*/ 241764 w 371950"/>
                  <a:gd name="connsiteY8" fmla="*/ 516891 h 607568"/>
                  <a:gd name="connsiteX9" fmla="*/ 260386 w 371950"/>
                  <a:gd name="connsiteY9" fmla="*/ 535520 h 607568"/>
                  <a:gd name="connsiteX10" fmla="*/ 241764 w 371950"/>
                  <a:gd name="connsiteY10" fmla="*/ 554150 h 607568"/>
                  <a:gd name="connsiteX11" fmla="*/ 130186 w 371950"/>
                  <a:gd name="connsiteY11" fmla="*/ 554150 h 607568"/>
                  <a:gd name="connsiteX12" fmla="*/ 111564 w 371950"/>
                  <a:gd name="connsiteY12" fmla="*/ 535520 h 607568"/>
                  <a:gd name="connsiteX13" fmla="*/ 130186 w 371950"/>
                  <a:gd name="connsiteY13" fmla="*/ 516891 h 607568"/>
                  <a:gd name="connsiteX14" fmla="*/ 130186 w 371950"/>
                  <a:gd name="connsiteY14" fmla="*/ 464391 h 607568"/>
                  <a:gd name="connsiteX15" fmla="*/ 241764 w 371950"/>
                  <a:gd name="connsiteY15" fmla="*/ 464391 h 607568"/>
                  <a:gd name="connsiteX16" fmla="*/ 260386 w 371950"/>
                  <a:gd name="connsiteY16" fmla="*/ 482988 h 607568"/>
                  <a:gd name="connsiteX17" fmla="*/ 241764 w 371950"/>
                  <a:gd name="connsiteY17" fmla="*/ 501508 h 607568"/>
                  <a:gd name="connsiteX18" fmla="*/ 130186 w 371950"/>
                  <a:gd name="connsiteY18" fmla="*/ 501508 h 607568"/>
                  <a:gd name="connsiteX19" fmla="*/ 111564 w 371950"/>
                  <a:gd name="connsiteY19" fmla="*/ 482988 h 607568"/>
                  <a:gd name="connsiteX20" fmla="*/ 130186 w 371950"/>
                  <a:gd name="connsiteY20" fmla="*/ 464391 h 607568"/>
                  <a:gd name="connsiteX21" fmla="*/ 185975 w 371950"/>
                  <a:gd name="connsiteY21" fmla="*/ 0 h 607568"/>
                  <a:gd name="connsiteX22" fmla="*/ 371950 w 371950"/>
                  <a:gd name="connsiteY22" fmla="*/ 185728 h 607568"/>
                  <a:gd name="connsiteX23" fmla="*/ 287037 w 371950"/>
                  <a:gd name="connsiteY23" fmla="*/ 340745 h 607568"/>
                  <a:gd name="connsiteX24" fmla="*/ 279001 w 371950"/>
                  <a:gd name="connsiteY24" fmla="*/ 355174 h 607568"/>
                  <a:gd name="connsiteX25" fmla="*/ 279001 w 371950"/>
                  <a:gd name="connsiteY25" fmla="*/ 408647 h 607568"/>
                  <a:gd name="connsiteX26" fmla="*/ 241760 w 371950"/>
                  <a:gd name="connsiteY26" fmla="*/ 445762 h 607568"/>
                  <a:gd name="connsiteX27" fmla="*/ 130190 w 371950"/>
                  <a:gd name="connsiteY27" fmla="*/ 445762 h 607568"/>
                  <a:gd name="connsiteX28" fmla="*/ 93026 w 371950"/>
                  <a:gd name="connsiteY28" fmla="*/ 408647 h 607568"/>
                  <a:gd name="connsiteX29" fmla="*/ 93026 w 371950"/>
                  <a:gd name="connsiteY29" fmla="*/ 355174 h 607568"/>
                  <a:gd name="connsiteX30" fmla="*/ 84913 w 371950"/>
                  <a:gd name="connsiteY30" fmla="*/ 340745 h 607568"/>
                  <a:gd name="connsiteX31" fmla="*/ 0 w 371950"/>
                  <a:gd name="connsiteY31" fmla="*/ 185728 h 607568"/>
                  <a:gd name="connsiteX32" fmla="*/ 185975 w 371950"/>
                  <a:gd name="connsiteY32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71950" h="607568">
                    <a:moveTo>
                      <a:pt x="145931" y="570451"/>
                    </a:moveTo>
                    <a:lnTo>
                      <a:pt x="226019" y="570451"/>
                    </a:lnTo>
                    <a:cubicBezTo>
                      <a:pt x="236301" y="570451"/>
                      <a:pt x="244650" y="578785"/>
                      <a:pt x="244650" y="589048"/>
                    </a:cubicBezTo>
                    <a:cubicBezTo>
                      <a:pt x="244650" y="599311"/>
                      <a:pt x="236301" y="607568"/>
                      <a:pt x="226019" y="607568"/>
                    </a:cubicBezTo>
                    <a:lnTo>
                      <a:pt x="145931" y="607568"/>
                    </a:lnTo>
                    <a:cubicBezTo>
                      <a:pt x="135649" y="607568"/>
                      <a:pt x="127300" y="599311"/>
                      <a:pt x="127300" y="589048"/>
                    </a:cubicBezTo>
                    <a:cubicBezTo>
                      <a:pt x="127300" y="578785"/>
                      <a:pt x="135649" y="570451"/>
                      <a:pt x="145931" y="570451"/>
                    </a:cubicBezTo>
                    <a:close/>
                    <a:moveTo>
                      <a:pt x="130186" y="516891"/>
                    </a:moveTo>
                    <a:lnTo>
                      <a:pt x="241764" y="516891"/>
                    </a:lnTo>
                    <a:cubicBezTo>
                      <a:pt x="252041" y="516891"/>
                      <a:pt x="260386" y="525239"/>
                      <a:pt x="260386" y="535520"/>
                    </a:cubicBezTo>
                    <a:cubicBezTo>
                      <a:pt x="260386" y="545802"/>
                      <a:pt x="252041" y="554150"/>
                      <a:pt x="241764" y="554150"/>
                    </a:cubicBezTo>
                    <a:lnTo>
                      <a:pt x="130186" y="554150"/>
                    </a:lnTo>
                    <a:cubicBezTo>
                      <a:pt x="119909" y="554150"/>
                      <a:pt x="111564" y="545802"/>
                      <a:pt x="111564" y="535520"/>
                    </a:cubicBezTo>
                    <a:cubicBezTo>
                      <a:pt x="111564" y="525239"/>
                      <a:pt x="119909" y="516891"/>
                      <a:pt x="130186" y="516891"/>
                    </a:cubicBezTo>
                    <a:close/>
                    <a:moveTo>
                      <a:pt x="130186" y="464391"/>
                    </a:moveTo>
                    <a:lnTo>
                      <a:pt x="241764" y="464391"/>
                    </a:lnTo>
                    <a:cubicBezTo>
                      <a:pt x="252041" y="464391"/>
                      <a:pt x="260386" y="472725"/>
                      <a:pt x="260386" y="482988"/>
                    </a:cubicBezTo>
                    <a:cubicBezTo>
                      <a:pt x="260386" y="493251"/>
                      <a:pt x="252041" y="501508"/>
                      <a:pt x="241764" y="501508"/>
                    </a:cubicBezTo>
                    <a:lnTo>
                      <a:pt x="130186" y="501508"/>
                    </a:lnTo>
                    <a:cubicBezTo>
                      <a:pt x="119909" y="501508"/>
                      <a:pt x="111564" y="493251"/>
                      <a:pt x="111564" y="482988"/>
                    </a:cubicBezTo>
                    <a:cubicBezTo>
                      <a:pt x="111564" y="472725"/>
                      <a:pt x="119909" y="464391"/>
                      <a:pt x="130186" y="464391"/>
                    </a:cubicBezTo>
                    <a:close/>
                    <a:moveTo>
                      <a:pt x="185975" y="0"/>
                    </a:moveTo>
                    <a:cubicBezTo>
                      <a:pt x="288737" y="0"/>
                      <a:pt x="371950" y="83180"/>
                      <a:pt x="371950" y="185728"/>
                    </a:cubicBezTo>
                    <a:cubicBezTo>
                      <a:pt x="371950" y="250929"/>
                      <a:pt x="337954" y="307720"/>
                      <a:pt x="287037" y="340745"/>
                    </a:cubicBezTo>
                    <a:cubicBezTo>
                      <a:pt x="282633" y="343600"/>
                      <a:pt x="279001" y="349927"/>
                      <a:pt x="279001" y="355174"/>
                    </a:cubicBezTo>
                    <a:lnTo>
                      <a:pt x="279001" y="408647"/>
                    </a:lnTo>
                    <a:cubicBezTo>
                      <a:pt x="279001" y="429172"/>
                      <a:pt x="262312" y="445762"/>
                      <a:pt x="241760" y="445762"/>
                    </a:cubicBezTo>
                    <a:lnTo>
                      <a:pt x="130190" y="445762"/>
                    </a:lnTo>
                    <a:cubicBezTo>
                      <a:pt x="109638" y="445762"/>
                      <a:pt x="93026" y="429172"/>
                      <a:pt x="93026" y="408647"/>
                    </a:cubicBezTo>
                    <a:lnTo>
                      <a:pt x="93026" y="355174"/>
                    </a:lnTo>
                    <a:cubicBezTo>
                      <a:pt x="93026" y="349927"/>
                      <a:pt x="89318" y="343600"/>
                      <a:pt x="84913" y="340745"/>
                    </a:cubicBezTo>
                    <a:cubicBezTo>
                      <a:pt x="33996" y="307643"/>
                      <a:pt x="0" y="250929"/>
                      <a:pt x="0" y="185728"/>
                    </a:cubicBezTo>
                    <a:cubicBezTo>
                      <a:pt x="0" y="83180"/>
                      <a:pt x="83291" y="0"/>
                      <a:pt x="1859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B1563952-FF4E-4E9A-9EF9-4E491C76C587}"/>
                </a:ext>
              </a:extLst>
            </p:cNvPr>
            <p:cNvSpPr/>
            <p:nvPr/>
          </p:nvSpPr>
          <p:spPr>
            <a:xfrm>
              <a:off x="3836666" y="4122262"/>
              <a:ext cx="1930608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350" b="1" dirty="0">
                  <a:latin typeface="+mj-ea"/>
                  <a:ea typeface="+mj-ea"/>
                </a:rPr>
                <a:t>不要恃才傲物</a:t>
              </a: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E85CB83A-12D8-46C7-8759-5F9C808D2A40}"/>
              </a:ext>
            </a:extLst>
          </p:cNvPr>
          <p:cNvGrpSpPr/>
          <p:nvPr/>
        </p:nvGrpSpPr>
        <p:grpSpPr>
          <a:xfrm>
            <a:off x="4569375" y="3869674"/>
            <a:ext cx="1942059" cy="429107"/>
            <a:chOff x="277375" y="5770761"/>
            <a:chExt cx="2589412" cy="572142"/>
          </a:xfrm>
        </p:grpSpPr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FC66BDE5-9B66-42A5-84DA-8A3678C98D47}"/>
                </a:ext>
              </a:extLst>
            </p:cNvPr>
            <p:cNvGrpSpPr/>
            <p:nvPr/>
          </p:nvGrpSpPr>
          <p:grpSpPr>
            <a:xfrm>
              <a:off x="277375" y="5770761"/>
              <a:ext cx="572142" cy="572142"/>
              <a:chOff x="6731598" y="870857"/>
              <a:chExt cx="572142" cy="572142"/>
            </a:xfrm>
          </p:grpSpPr>
          <p:sp>
            <p:nvSpPr>
              <p:cNvPr id="27" name="椭圆 26">
                <a:extLst>
                  <a:ext uri="{FF2B5EF4-FFF2-40B4-BE49-F238E27FC236}">
                    <a16:creationId xmlns="" xmlns:a16="http://schemas.microsoft.com/office/drawing/2014/main" id="{373DC5F5-8FF8-4B91-A1E6-45647E5DEF3E}"/>
                  </a:ext>
                </a:extLst>
              </p:cNvPr>
              <p:cNvSpPr/>
              <p:nvPr/>
            </p:nvSpPr>
            <p:spPr>
              <a:xfrm>
                <a:off x="6731598" y="870857"/>
                <a:ext cx="572142" cy="57214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/>
              </a:p>
            </p:txBody>
          </p:sp>
          <p:sp>
            <p:nvSpPr>
              <p:cNvPr id="28" name="black-lightbulb-symbol_44754">
                <a:extLst>
                  <a:ext uri="{FF2B5EF4-FFF2-40B4-BE49-F238E27FC236}">
                    <a16:creationId xmlns="" xmlns:a16="http://schemas.microsoft.com/office/drawing/2014/main" id="{F3782C4E-33FC-4DD4-A839-6E2E3053E6C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885483" y="941007"/>
                <a:ext cx="264371" cy="431842"/>
              </a:xfrm>
              <a:custGeom>
                <a:avLst/>
                <a:gdLst>
                  <a:gd name="connsiteX0" fmla="*/ 145931 w 371950"/>
                  <a:gd name="connsiteY0" fmla="*/ 570451 h 607568"/>
                  <a:gd name="connsiteX1" fmla="*/ 226019 w 371950"/>
                  <a:gd name="connsiteY1" fmla="*/ 570451 h 607568"/>
                  <a:gd name="connsiteX2" fmla="*/ 244650 w 371950"/>
                  <a:gd name="connsiteY2" fmla="*/ 589048 h 607568"/>
                  <a:gd name="connsiteX3" fmla="*/ 226019 w 371950"/>
                  <a:gd name="connsiteY3" fmla="*/ 607568 h 607568"/>
                  <a:gd name="connsiteX4" fmla="*/ 145931 w 371950"/>
                  <a:gd name="connsiteY4" fmla="*/ 607568 h 607568"/>
                  <a:gd name="connsiteX5" fmla="*/ 127300 w 371950"/>
                  <a:gd name="connsiteY5" fmla="*/ 589048 h 607568"/>
                  <a:gd name="connsiteX6" fmla="*/ 145931 w 371950"/>
                  <a:gd name="connsiteY6" fmla="*/ 570451 h 607568"/>
                  <a:gd name="connsiteX7" fmla="*/ 130186 w 371950"/>
                  <a:gd name="connsiteY7" fmla="*/ 516891 h 607568"/>
                  <a:gd name="connsiteX8" fmla="*/ 241764 w 371950"/>
                  <a:gd name="connsiteY8" fmla="*/ 516891 h 607568"/>
                  <a:gd name="connsiteX9" fmla="*/ 260386 w 371950"/>
                  <a:gd name="connsiteY9" fmla="*/ 535520 h 607568"/>
                  <a:gd name="connsiteX10" fmla="*/ 241764 w 371950"/>
                  <a:gd name="connsiteY10" fmla="*/ 554150 h 607568"/>
                  <a:gd name="connsiteX11" fmla="*/ 130186 w 371950"/>
                  <a:gd name="connsiteY11" fmla="*/ 554150 h 607568"/>
                  <a:gd name="connsiteX12" fmla="*/ 111564 w 371950"/>
                  <a:gd name="connsiteY12" fmla="*/ 535520 h 607568"/>
                  <a:gd name="connsiteX13" fmla="*/ 130186 w 371950"/>
                  <a:gd name="connsiteY13" fmla="*/ 516891 h 607568"/>
                  <a:gd name="connsiteX14" fmla="*/ 130186 w 371950"/>
                  <a:gd name="connsiteY14" fmla="*/ 464391 h 607568"/>
                  <a:gd name="connsiteX15" fmla="*/ 241764 w 371950"/>
                  <a:gd name="connsiteY15" fmla="*/ 464391 h 607568"/>
                  <a:gd name="connsiteX16" fmla="*/ 260386 w 371950"/>
                  <a:gd name="connsiteY16" fmla="*/ 482988 h 607568"/>
                  <a:gd name="connsiteX17" fmla="*/ 241764 w 371950"/>
                  <a:gd name="connsiteY17" fmla="*/ 501508 h 607568"/>
                  <a:gd name="connsiteX18" fmla="*/ 130186 w 371950"/>
                  <a:gd name="connsiteY18" fmla="*/ 501508 h 607568"/>
                  <a:gd name="connsiteX19" fmla="*/ 111564 w 371950"/>
                  <a:gd name="connsiteY19" fmla="*/ 482988 h 607568"/>
                  <a:gd name="connsiteX20" fmla="*/ 130186 w 371950"/>
                  <a:gd name="connsiteY20" fmla="*/ 464391 h 607568"/>
                  <a:gd name="connsiteX21" fmla="*/ 185975 w 371950"/>
                  <a:gd name="connsiteY21" fmla="*/ 0 h 607568"/>
                  <a:gd name="connsiteX22" fmla="*/ 371950 w 371950"/>
                  <a:gd name="connsiteY22" fmla="*/ 185728 h 607568"/>
                  <a:gd name="connsiteX23" fmla="*/ 287037 w 371950"/>
                  <a:gd name="connsiteY23" fmla="*/ 340745 h 607568"/>
                  <a:gd name="connsiteX24" fmla="*/ 279001 w 371950"/>
                  <a:gd name="connsiteY24" fmla="*/ 355174 h 607568"/>
                  <a:gd name="connsiteX25" fmla="*/ 279001 w 371950"/>
                  <a:gd name="connsiteY25" fmla="*/ 408647 h 607568"/>
                  <a:gd name="connsiteX26" fmla="*/ 241760 w 371950"/>
                  <a:gd name="connsiteY26" fmla="*/ 445762 h 607568"/>
                  <a:gd name="connsiteX27" fmla="*/ 130190 w 371950"/>
                  <a:gd name="connsiteY27" fmla="*/ 445762 h 607568"/>
                  <a:gd name="connsiteX28" fmla="*/ 93026 w 371950"/>
                  <a:gd name="connsiteY28" fmla="*/ 408647 h 607568"/>
                  <a:gd name="connsiteX29" fmla="*/ 93026 w 371950"/>
                  <a:gd name="connsiteY29" fmla="*/ 355174 h 607568"/>
                  <a:gd name="connsiteX30" fmla="*/ 84913 w 371950"/>
                  <a:gd name="connsiteY30" fmla="*/ 340745 h 607568"/>
                  <a:gd name="connsiteX31" fmla="*/ 0 w 371950"/>
                  <a:gd name="connsiteY31" fmla="*/ 185728 h 607568"/>
                  <a:gd name="connsiteX32" fmla="*/ 185975 w 371950"/>
                  <a:gd name="connsiteY32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71950" h="607568">
                    <a:moveTo>
                      <a:pt x="145931" y="570451"/>
                    </a:moveTo>
                    <a:lnTo>
                      <a:pt x="226019" y="570451"/>
                    </a:lnTo>
                    <a:cubicBezTo>
                      <a:pt x="236301" y="570451"/>
                      <a:pt x="244650" y="578785"/>
                      <a:pt x="244650" y="589048"/>
                    </a:cubicBezTo>
                    <a:cubicBezTo>
                      <a:pt x="244650" y="599311"/>
                      <a:pt x="236301" y="607568"/>
                      <a:pt x="226019" y="607568"/>
                    </a:cubicBezTo>
                    <a:lnTo>
                      <a:pt x="145931" y="607568"/>
                    </a:lnTo>
                    <a:cubicBezTo>
                      <a:pt x="135649" y="607568"/>
                      <a:pt x="127300" y="599311"/>
                      <a:pt x="127300" y="589048"/>
                    </a:cubicBezTo>
                    <a:cubicBezTo>
                      <a:pt x="127300" y="578785"/>
                      <a:pt x="135649" y="570451"/>
                      <a:pt x="145931" y="570451"/>
                    </a:cubicBezTo>
                    <a:close/>
                    <a:moveTo>
                      <a:pt x="130186" y="516891"/>
                    </a:moveTo>
                    <a:lnTo>
                      <a:pt x="241764" y="516891"/>
                    </a:lnTo>
                    <a:cubicBezTo>
                      <a:pt x="252041" y="516891"/>
                      <a:pt x="260386" y="525239"/>
                      <a:pt x="260386" y="535520"/>
                    </a:cubicBezTo>
                    <a:cubicBezTo>
                      <a:pt x="260386" y="545802"/>
                      <a:pt x="252041" y="554150"/>
                      <a:pt x="241764" y="554150"/>
                    </a:cubicBezTo>
                    <a:lnTo>
                      <a:pt x="130186" y="554150"/>
                    </a:lnTo>
                    <a:cubicBezTo>
                      <a:pt x="119909" y="554150"/>
                      <a:pt x="111564" y="545802"/>
                      <a:pt x="111564" y="535520"/>
                    </a:cubicBezTo>
                    <a:cubicBezTo>
                      <a:pt x="111564" y="525239"/>
                      <a:pt x="119909" y="516891"/>
                      <a:pt x="130186" y="516891"/>
                    </a:cubicBezTo>
                    <a:close/>
                    <a:moveTo>
                      <a:pt x="130186" y="464391"/>
                    </a:moveTo>
                    <a:lnTo>
                      <a:pt x="241764" y="464391"/>
                    </a:lnTo>
                    <a:cubicBezTo>
                      <a:pt x="252041" y="464391"/>
                      <a:pt x="260386" y="472725"/>
                      <a:pt x="260386" y="482988"/>
                    </a:cubicBezTo>
                    <a:cubicBezTo>
                      <a:pt x="260386" y="493251"/>
                      <a:pt x="252041" y="501508"/>
                      <a:pt x="241764" y="501508"/>
                    </a:cubicBezTo>
                    <a:lnTo>
                      <a:pt x="130186" y="501508"/>
                    </a:lnTo>
                    <a:cubicBezTo>
                      <a:pt x="119909" y="501508"/>
                      <a:pt x="111564" y="493251"/>
                      <a:pt x="111564" y="482988"/>
                    </a:cubicBezTo>
                    <a:cubicBezTo>
                      <a:pt x="111564" y="472725"/>
                      <a:pt x="119909" y="464391"/>
                      <a:pt x="130186" y="464391"/>
                    </a:cubicBezTo>
                    <a:close/>
                    <a:moveTo>
                      <a:pt x="185975" y="0"/>
                    </a:moveTo>
                    <a:cubicBezTo>
                      <a:pt x="288737" y="0"/>
                      <a:pt x="371950" y="83180"/>
                      <a:pt x="371950" y="185728"/>
                    </a:cubicBezTo>
                    <a:cubicBezTo>
                      <a:pt x="371950" y="250929"/>
                      <a:pt x="337954" y="307720"/>
                      <a:pt x="287037" y="340745"/>
                    </a:cubicBezTo>
                    <a:cubicBezTo>
                      <a:pt x="282633" y="343600"/>
                      <a:pt x="279001" y="349927"/>
                      <a:pt x="279001" y="355174"/>
                    </a:cubicBezTo>
                    <a:lnTo>
                      <a:pt x="279001" y="408647"/>
                    </a:lnTo>
                    <a:cubicBezTo>
                      <a:pt x="279001" y="429172"/>
                      <a:pt x="262312" y="445762"/>
                      <a:pt x="241760" y="445762"/>
                    </a:cubicBezTo>
                    <a:lnTo>
                      <a:pt x="130190" y="445762"/>
                    </a:lnTo>
                    <a:cubicBezTo>
                      <a:pt x="109638" y="445762"/>
                      <a:pt x="93026" y="429172"/>
                      <a:pt x="93026" y="408647"/>
                    </a:cubicBezTo>
                    <a:lnTo>
                      <a:pt x="93026" y="355174"/>
                    </a:lnTo>
                    <a:cubicBezTo>
                      <a:pt x="93026" y="349927"/>
                      <a:pt x="89318" y="343600"/>
                      <a:pt x="84913" y="340745"/>
                    </a:cubicBezTo>
                    <a:cubicBezTo>
                      <a:pt x="33996" y="307643"/>
                      <a:pt x="0" y="250929"/>
                      <a:pt x="0" y="185728"/>
                    </a:cubicBezTo>
                    <a:cubicBezTo>
                      <a:pt x="0" y="83180"/>
                      <a:pt x="83291" y="0"/>
                      <a:pt x="1859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03D18696-17DE-46B5-852B-FE523EF61EEE}"/>
                </a:ext>
              </a:extLst>
            </p:cNvPr>
            <p:cNvSpPr/>
            <p:nvPr/>
          </p:nvSpPr>
          <p:spPr>
            <a:xfrm>
              <a:off x="936179" y="5903421"/>
              <a:ext cx="1930608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350" b="1" dirty="0">
                  <a:latin typeface="+mj-ea"/>
                  <a:ea typeface="+mj-ea"/>
                </a:rPr>
                <a:t>不要过于亲密</a:t>
              </a: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54CB9E6F-4B7E-4D69-96E7-93B73BA82000}"/>
              </a:ext>
            </a:extLst>
          </p:cNvPr>
          <p:cNvGrpSpPr/>
          <p:nvPr/>
        </p:nvGrpSpPr>
        <p:grpSpPr>
          <a:xfrm>
            <a:off x="6738306" y="3869674"/>
            <a:ext cx="1948494" cy="429107"/>
            <a:chOff x="3169282" y="5770761"/>
            <a:chExt cx="2597992" cy="572142"/>
          </a:xfrm>
        </p:grpSpPr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C4EB11A5-AAD0-4FE9-B6A1-53846187D68F}"/>
                </a:ext>
              </a:extLst>
            </p:cNvPr>
            <p:cNvGrpSpPr/>
            <p:nvPr/>
          </p:nvGrpSpPr>
          <p:grpSpPr>
            <a:xfrm>
              <a:off x="3169282" y="5770761"/>
              <a:ext cx="572142" cy="572142"/>
              <a:chOff x="6731598" y="870857"/>
              <a:chExt cx="572142" cy="572142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C31F8CD8-2280-49A3-A0E7-C259A9B320FA}"/>
                  </a:ext>
                </a:extLst>
              </p:cNvPr>
              <p:cNvSpPr/>
              <p:nvPr/>
            </p:nvSpPr>
            <p:spPr>
              <a:xfrm>
                <a:off x="6731598" y="870857"/>
                <a:ext cx="572142" cy="57214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/>
              </a:p>
            </p:txBody>
          </p:sp>
          <p:sp>
            <p:nvSpPr>
              <p:cNvPr id="31" name="black-lightbulb-symbol_44754">
                <a:extLst>
                  <a:ext uri="{FF2B5EF4-FFF2-40B4-BE49-F238E27FC236}">
                    <a16:creationId xmlns="" xmlns:a16="http://schemas.microsoft.com/office/drawing/2014/main" id="{8B974FA5-66B1-40FD-84E9-A5B82DC555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885483" y="941007"/>
                <a:ext cx="264371" cy="431842"/>
              </a:xfrm>
              <a:custGeom>
                <a:avLst/>
                <a:gdLst>
                  <a:gd name="connsiteX0" fmla="*/ 145931 w 371950"/>
                  <a:gd name="connsiteY0" fmla="*/ 570451 h 607568"/>
                  <a:gd name="connsiteX1" fmla="*/ 226019 w 371950"/>
                  <a:gd name="connsiteY1" fmla="*/ 570451 h 607568"/>
                  <a:gd name="connsiteX2" fmla="*/ 244650 w 371950"/>
                  <a:gd name="connsiteY2" fmla="*/ 589048 h 607568"/>
                  <a:gd name="connsiteX3" fmla="*/ 226019 w 371950"/>
                  <a:gd name="connsiteY3" fmla="*/ 607568 h 607568"/>
                  <a:gd name="connsiteX4" fmla="*/ 145931 w 371950"/>
                  <a:gd name="connsiteY4" fmla="*/ 607568 h 607568"/>
                  <a:gd name="connsiteX5" fmla="*/ 127300 w 371950"/>
                  <a:gd name="connsiteY5" fmla="*/ 589048 h 607568"/>
                  <a:gd name="connsiteX6" fmla="*/ 145931 w 371950"/>
                  <a:gd name="connsiteY6" fmla="*/ 570451 h 607568"/>
                  <a:gd name="connsiteX7" fmla="*/ 130186 w 371950"/>
                  <a:gd name="connsiteY7" fmla="*/ 516891 h 607568"/>
                  <a:gd name="connsiteX8" fmla="*/ 241764 w 371950"/>
                  <a:gd name="connsiteY8" fmla="*/ 516891 h 607568"/>
                  <a:gd name="connsiteX9" fmla="*/ 260386 w 371950"/>
                  <a:gd name="connsiteY9" fmla="*/ 535520 h 607568"/>
                  <a:gd name="connsiteX10" fmla="*/ 241764 w 371950"/>
                  <a:gd name="connsiteY10" fmla="*/ 554150 h 607568"/>
                  <a:gd name="connsiteX11" fmla="*/ 130186 w 371950"/>
                  <a:gd name="connsiteY11" fmla="*/ 554150 h 607568"/>
                  <a:gd name="connsiteX12" fmla="*/ 111564 w 371950"/>
                  <a:gd name="connsiteY12" fmla="*/ 535520 h 607568"/>
                  <a:gd name="connsiteX13" fmla="*/ 130186 w 371950"/>
                  <a:gd name="connsiteY13" fmla="*/ 516891 h 607568"/>
                  <a:gd name="connsiteX14" fmla="*/ 130186 w 371950"/>
                  <a:gd name="connsiteY14" fmla="*/ 464391 h 607568"/>
                  <a:gd name="connsiteX15" fmla="*/ 241764 w 371950"/>
                  <a:gd name="connsiteY15" fmla="*/ 464391 h 607568"/>
                  <a:gd name="connsiteX16" fmla="*/ 260386 w 371950"/>
                  <a:gd name="connsiteY16" fmla="*/ 482988 h 607568"/>
                  <a:gd name="connsiteX17" fmla="*/ 241764 w 371950"/>
                  <a:gd name="connsiteY17" fmla="*/ 501508 h 607568"/>
                  <a:gd name="connsiteX18" fmla="*/ 130186 w 371950"/>
                  <a:gd name="connsiteY18" fmla="*/ 501508 h 607568"/>
                  <a:gd name="connsiteX19" fmla="*/ 111564 w 371950"/>
                  <a:gd name="connsiteY19" fmla="*/ 482988 h 607568"/>
                  <a:gd name="connsiteX20" fmla="*/ 130186 w 371950"/>
                  <a:gd name="connsiteY20" fmla="*/ 464391 h 607568"/>
                  <a:gd name="connsiteX21" fmla="*/ 185975 w 371950"/>
                  <a:gd name="connsiteY21" fmla="*/ 0 h 607568"/>
                  <a:gd name="connsiteX22" fmla="*/ 371950 w 371950"/>
                  <a:gd name="connsiteY22" fmla="*/ 185728 h 607568"/>
                  <a:gd name="connsiteX23" fmla="*/ 287037 w 371950"/>
                  <a:gd name="connsiteY23" fmla="*/ 340745 h 607568"/>
                  <a:gd name="connsiteX24" fmla="*/ 279001 w 371950"/>
                  <a:gd name="connsiteY24" fmla="*/ 355174 h 607568"/>
                  <a:gd name="connsiteX25" fmla="*/ 279001 w 371950"/>
                  <a:gd name="connsiteY25" fmla="*/ 408647 h 607568"/>
                  <a:gd name="connsiteX26" fmla="*/ 241760 w 371950"/>
                  <a:gd name="connsiteY26" fmla="*/ 445762 h 607568"/>
                  <a:gd name="connsiteX27" fmla="*/ 130190 w 371950"/>
                  <a:gd name="connsiteY27" fmla="*/ 445762 h 607568"/>
                  <a:gd name="connsiteX28" fmla="*/ 93026 w 371950"/>
                  <a:gd name="connsiteY28" fmla="*/ 408647 h 607568"/>
                  <a:gd name="connsiteX29" fmla="*/ 93026 w 371950"/>
                  <a:gd name="connsiteY29" fmla="*/ 355174 h 607568"/>
                  <a:gd name="connsiteX30" fmla="*/ 84913 w 371950"/>
                  <a:gd name="connsiteY30" fmla="*/ 340745 h 607568"/>
                  <a:gd name="connsiteX31" fmla="*/ 0 w 371950"/>
                  <a:gd name="connsiteY31" fmla="*/ 185728 h 607568"/>
                  <a:gd name="connsiteX32" fmla="*/ 185975 w 371950"/>
                  <a:gd name="connsiteY32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71950" h="607568">
                    <a:moveTo>
                      <a:pt x="145931" y="570451"/>
                    </a:moveTo>
                    <a:lnTo>
                      <a:pt x="226019" y="570451"/>
                    </a:lnTo>
                    <a:cubicBezTo>
                      <a:pt x="236301" y="570451"/>
                      <a:pt x="244650" y="578785"/>
                      <a:pt x="244650" y="589048"/>
                    </a:cubicBezTo>
                    <a:cubicBezTo>
                      <a:pt x="244650" y="599311"/>
                      <a:pt x="236301" y="607568"/>
                      <a:pt x="226019" y="607568"/>
                    </a:cubicBezTo>
                    <a:lnTo>
                      <a:pt x="145931" y="607568"/>
                    </a:lnTo>
                    <a:cubicBezTo>
                      <a:pt x="135649" y="607568"/>
                      <a:pt x="127300" y="599311"/>
                      <a:pt x="127300" y="589048"/>
                    </a:cubicBezTo>
                    <a:cubicBezTo>
                      <a:pt x="127300" y="578785"/>
                      <a:pt x="135649" y="570451"/>
                      <a:pt x="145931" y="570451"/>
                    </a:cubicBezTo>
                    <a:close/>
                    <a:moveTo>
                      <a:pt x="130186" y="516891"/>
                    </a:moveTo>
                    <a:lnTo>
                      <a:pt x="241764" y="516891"/>
                    </a:lnTo>
                    <a:cubicBezTo>
                      <a:pt x="252041" y="516891"/>
                      <a:pt x="260386" y="525239"/>
                      <a:pt x="260386" y="535520"/>
                    </a:cubicBezTo>
                    <a:cubicBezTo>
                      <a:pt x="260386" y="545802"/>
                      <a:pt x="252041" y="554150"/>
                      <a:pt x="241764" y="554150"/>
                    </a:cubicBezTo>
                    <a:lnTo>
                      <a:pt x="130186" y="554150"/>
                    </a:lnTo>
                    <a:cubicBezTo>
                      <a:pt x="119909" y="554150"/>
                      <a:pt x="111564" y="545802"/>
                      <a:pt x="111564" y="535520"/>
                    </a:cubicBezTo>
                    <a:cubicBezTo>
                      <a:pt x="111564" y="525239"/>
                      <a:pt x="119909" y="516891"/>
                      <a:pt x="130186" y="516891"/>
                    </a:cubicBezTo>
                    <a:close/>
                    <a:moveTo>
                      <a:pt x="130186" y="464391"/>
                    </a:moveTo>
                    <a:lnTo>
                      <a:pt x="241764" y="464391"/>
                    </a:lnTo>
                    <a:cubicBezTo>
                      <a:pt x="252041" y="464391"/>
                      <a:pt x="260386" y="472725"/>
                      <a:pt x="260386" y="482988"/>
                    </a:cubicBezTo>
                    <a:cubicBezTo>
                      <a:pt x="260386" y="493251"/>
                      <a:pt x="252041" y="501508"/>
                      <a:pt x="241764" y="501508"/>
                    </a:cubicBezTo>
                    <a:lnTo>
                      <a:pt x="130186" y="501508"/>
                    </a:lnTo>
                    <a:cubicBezTo>
                      <a:pt x="119909" y="501508"/>
                      <a:pt x="111564" y="493251"/>
                      <a:pt x="111564" y="482988"/>
                    </a:cubicBezTo>
                    <a:cubicBezTo>
                      <a:pt x="111564" y="472725"/>
                      <a:pt x="119909" y="464391"/>
                      <a:pt x="130186" y="464391"/>
                    </a:cubicBezTo>
                    <a:close/>
                    <a:moveTo>
                      <a:pt x="185975" y="0"/>
                    </a:moveTo>
                    <a:cubicBezTo>
                      <a:pt x="288737" y="0"/>
                      <a:pt x="371950" y="83180"/>
                      <a:pt x="371950" y="185728"/>
                    </a:cubicBezTo>
                    <a:cubicBezTo>
                      <a:pt x="371950" y="250929"/>
                      <a:pt x="337954" y="307720"/>
                      <a:pt x="287037" y="340745"/>
                    </a:cubicBezTo>
                    <a:cubicBezTo>
                      <a:pt x="282633" y="343600"/>
                      <a:pt x="279001" y="349927"/>
                      <a:pt x="279001" y="355174"/>
                    </a:cubicBezTo>
                    <a:lnTo>
                      <a:pt x="279001" y="408647"/>
                    </a:lnTo>
                    <a:cubicBezTo>
                      <a:pt x="279001" y="429172"/>
                      <a:pt x="262312" y="445762"/>
                      <a:pt x="241760" y="445762"/>
                    </a:cubicBezTo>
                    <a:lnTo>
                      <a:pt x="130190" y="445762"/>
                    </a:lnTo>
                    <a:cubicBezTo>
                      <a:pt x="109638" y="445762"/>
                      <a:pt x="93026" y="429172"/>
                      <a:pt x="93026" y="408647"/>
                    </a:cubicBezTo>
                    <a:lnTo>
                      <a:pt x="93026" y="355174"/>
                    </a:lnTo>
                    <a:cubicBezTo>
                      <a:pt x="93026" y="349927"/>
                      <a:pt x="89318" y="343600"/>
                      <a:pt x="84913" y="340745"/>
                    </a:cubicBezTo>
                    <a:cubicBezTo>
                      <a:pt x="33996" y="307643"/>
                      <a:pt x="0" y="250929"/>
                      <a:pt x="0" y="185728"/>
                    </a:cubicBezTo>
                    <a:cubicBezTo>
                      <a:pt x="0" y="83180"/>
                      <a:pt x="83291" y="0"/>
                      <a:pt x="1859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E3D13D06-1A93-403A-8B4F-581DD56AF984}"/>
                </a:ext>
              </a:extLst>
            </p:cNvPr>
            <p:cNvSpPr/>
            <p:nvPr/>
          </p:nvSpPr>
          <p:spPr>
            <a:xfrm>
              <a:off x="3836666" y="5903421"/>
              <a:ext cx="1930608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350" b="1" dirty="0">
                  <a:latin typeface="+mj-ea"/>
                  <a:ea typeface="+mj-ea"/>
                </a:rPr>
                <a:t>不要过于疏远</a:t>
              </a:r>
            </a:p>
          </p:txBody>
        </p:sp>
      </p:grpSp>
      <p:pic>
        <p:nvPicPr>
          <p:cNvPr id="47" name="图片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08" y="618648"/>
            <a:ext cx="4560666" cy="456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71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D0C67BC-779F-4BD5-95E3-70168EA9D78E}"/>
              </a:ext>
            </a:extLst>
          </p:cNvPr>
          <p:cNvSpPr/>
          <p:nvPr/>
        </p:nvSpPr>
        <p:spPr>
          <a:xfrm>
            <a:off x="609600" y="1891427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50" b="1" dirty="0">
                <a:latin typeface="+mj-ea"/>
                <a:ea typeface="+mj-ea"/>
              </a:rPr>
              <a:t>要做就做，不做就走</a:t>
            </a:r>
          </a:p>
          <a:p>
            <a:pPr>
              <a:lnSpc>
                <a:spcPct val="150000"/>
              </a:lnSpc>
            </a:pPr>
            <a:r>
              <a:rPr lang="zh-CN" altLang="en-US" sz="1350" b="1" dirty="0">
                <a:latin typeface="+mj-ea"/>
                <a:ea typeface="+mj-ea"/>
              </a:rPr>
              <a:t>你真蠢（笨），像猪一样</a:t>
            </a:r>
          </a:p>
          <a:p>
            <a:pPr>
              <a:lnSpc>
                <a:spcPct val="150000"/>
              </a:lnSpc>
            </a:pPr>
            <a:r>
              <a:rPr lang="zh-CN" altLang="en-US" sz="1350" b="1" dirty="0">
                <a:latin typeface="+mj-ea"/>
                <a:ea typeface="+mj-ea"/>
              </a:rPr>
              <a:t>走了你一个，公司照样转</a:t>
            </a:r>
          </a:p>
          <a:p>
            <a:pPr>
              <a:lnSpc>
                <a:spcPct val="150000"/>
              </a:lnSpc>
            </a:pPr>
            <a:r>
              <a:rPr lang="zh-CN" altLang="en-US" sz="1350" b="1" dirty="0">
                <a:latin typeface="+mj-ea"/>
                <a:ea typeface="+mj-ea"/>
              </a:rPr>
              <a:t>你不要以为你有什么了不起</a:t>
            </a:r>
          </a:p>
          <a:p>
            <a:pPr>
              <a:lnSpc>
                <a:spcPct val="150000"/>
              </a:lnSpc>
            </a:pPr>
            <a:r>
              <a:rPr lang="zh-CN" altLang="en-US" sz="1350" b="1" dirty="0">
                <a:latin typeface="+mj-ea"/>
                <a:ea typeface="+mj-ea"/>
              </a:rPr>
              <a:t>叫你这样做，你偏偏不这样做，你是不是有意刁难</a:t>
            </a:r>
          </a:p>
          <a:p>
            <a:pPr>
              <a:lnSpc>
                <a:spcPct val="150000"/>
              </a:lnSpc>
            </a:pPr>
            <a:r>
              <a:rPr lang="zh-CN" altLang="en-US" sz="1350" b="1" dirty="0">
                <a:latin typeface="+mj-ea"/>
                <a:ea typeface="+mj-ea"/>
              </a:rPr>
              <a:t>背后与其它员工议论，加深误解</a:t>
            </a:r>
          </a:p>
          <a:p>
            <a:pPr>
              <a:lnSpc>
                <a:spcPct val="150000"/>
              </a:lnSpc>
            </a:pPr>
            <a:r>
              <a:rPr lang="zh-CN" altLang="en-US" sz="1350" b="1" dirty="0">
                <a:latin typeface="+mj-ea"/>
                <a:ea typeface="+mj-ea"/>
              </a:rPr>
              <a:t>我就是看你不顺眼又怎样（员工误解上司的情况下）</a:t>
            </a:r>
          </a:p>
          <a:p>
            <a:pPr>
              <a:lnSpc>
                <a:spcPct val="150000"/>
              </a:lnSpc>
            </a:pPr>
            <a:r>
              <a:rPr lang="zh-CN" altLang="en-US" sz="1350" b="1" dirty="0">
                <a:latin typeface="+mj-ea"/>
                <a:ea typeface="+mj-ea"/>
              </a:rPr>
              <a:t>当着员工的面“这个人我教不了，你来教吧”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D5523422-CE91-4B2E-985E-2975FA184EE3}"/>
              </a:ext>
            </a:extLst>
          </p:cNvPr>
          <p:cNvSpPr/>
          <p:nvPr/>
        </p:nvSpPr>
        <p:spPr>
          <a:xfrm>
            <a:off x="533400" y="1255632"/>
            <a:ext cx="4572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700" dirty="0">
                <a:solidFill>
                  <a:schemeClr val="accent1"/>
                </a:solidFill>
              </a:rPr>
              <a:t>对待下属不可使用的语言：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2F993B66-8351-4401-8AF3-F8F3640753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50071" y="1047750"/>
            <a:ext cx="4389129" cy="3751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19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806" y="2876550"/>
            <a:ext cx="7010400" cy="2266950"/>
            <a:chOff x="2806" y="2876550"/>
            <a:chExt cx="7010400" cy="2266950"/>
          </a:xfrm>
        </p:grpSpPr>
        <p:sp>
          <p:nvSpPr>
            <p:cNvPr id="33" name="等腰三角形 32"/>
            <p:cNvSpPr/>
            <p:nvPr/>
          </p:nvSpPr>
          <p:spPr>
            <a:xfrm>
              <a:off x="2806" y="2876550"/>
              <a:ext cx="7010400" cy="2266950"/>
            </a:xfrm>
            <a:prstGeom prst="triangle">
              <a:avLst>
                <a:gd name="adj" fmla="val 4196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121920" y="2999232"/>
              <a:ext cx="6740001" cy="2144267"/>
            </a:xfrm>
            <a:prstGeom prst="triangle">
              <a:avLst>
                <a:gd name="adj" fmla="val 4196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b="39856"/>
          <a:stretch/>
        </p:blipFill>
        <p:spPr>
          <a:xfrm>
            <a:off x="4800433" y="2369462"/>
            <a:ext cx="4724567" cy="2774037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1CF71C16-E64D-4A3C-86BE-AF48F3F26894}"/>
              </a:ext>
            </a:extLst>
          </p:cNvPr>
          <p:cNvSpPr txBox="1"/>
          <p:nvPr/>
        </p:nvSpPr>
        <p:spPr>
          <a:xfrm>
            <a:off x="2362200" y="3486150"/>
            <a:ext cx="12298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accent1"/>
                </a:solidFill>
                <a:latin typeface="+mj-ea"/>
                <a:ea typeface="+mj-ea"/>
              </a:rPr>
              <a:t>04</a:t>
            </a:r>
            <a:endParaRPr lang="zh-CN" altLang="en-US" sz="66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D0C9F504-B46A-4D07-B51C-D7D94E925CF4}"/>
              </a:ext>
            </a:extLst>
          </p:cNvPr>
          <p:cNvSpPr txBox="1"/>
          <p:nvPr/>
        </p:nvSpPr>
        <p:spPr>
          <a:xfrm>
            <a:off x="2377888" y="4324350"/>
            <a:ext cx="1241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accent1"/>
                </a:solidFill>
              </a:rPr>
              <a:t>PART</a:t>
            </a:r>
            <a:endParaRPr lang="zh-CN" altLang="en-US" sz="3200" dirty="0">
              <a:solidFill>
                <a:schemeClr val="accent1"/>
              </a:solidFill>
            </a:endParaRPr>
          </a:p>
        </p:txBody>
      </p:sp>
      <p:sp>
        <p:nvSpPr>
          <p:cNvPr id="36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1668252"/>
            <a:ext cx="5410200" cy="8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400" b="1" spc="600" dirty="0">
                <a:latin typeface="+mj-ea"/>
                <a:ea typeface="+mj-ea"/>
              </a:rPr>
              <a:t>如何管理员工</a:t>
            </a: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4957"/>
            <a:ext cx="2068976" cy="1940193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2309150" y="1638572"/>
            <a:ext cx="190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799" y="968238"/>
            <a:ext cx="2823321" cy="68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000" dirty="0" smtClean="0">
                <a:latin typeface="+mj-ea"/>
                <a:ea typeface="+mj-ea"/>
              </a:rPr>
              <a:t>第四部分</a:t>
            </a:r>
            <a:endParaRPr lang="zh-CN" altLang="ru-RU" sz="4000" dirty="0">
              <a:latin typeface="+mj-ea"/>
              <a:ea typeface="+mj-ea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2133600" y="2369463"/>
            <a:ext cx="39966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/>
              <a:t>team communication </a:t>
            </a:r>
            <a:r>
              <a:rPr lang="en-US" altLang="zh-CN" sz="1100" dirty="0"/>
              <a:t>and management team communication </a:t>
            </a:r>
            <a:endParaRPr lang="en-US" altLang="zh-CN" sz="1100" dirty="0" smtClean="0"/>
          </a:p>
          <a:p>
            <a:r>
              <a:rPr lang="en-US" altLang="zh-CN" sz="1100" dirty="0" smtClean="0"/>
              <a:t>and management </a:t>
            </a:r>
            <a:r>
              <a:rPr lang="en-US" altLang="zh-CN" sz="1100" dirty="0"/>
              <a:t>team </a:t>
            </a:r>
            <a:r>
              <a:rPr lang="en-US" altLang="zh-CN" sz="1100" dirty="0" smtClean="0"/>
              <a:t>communication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428649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5" grpId="0"/>
      <p:bldP spid="36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16B012D-9AE8-4113-AB4F-C91A6FC5CC02}"/>
              </a:ext>
            </a:extLst>
          </p:cNvPr>
          <p:cNvSpPr/>
          <p:nvPr/>
        </p:nvSpPr>
        <p:spPr>
          <a:xfrm>
            <a:off x="4343400" y="1515262"/>
            <a:ext cx="4267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+mj-ea"/>
                <a:ea typeface="+mj-ea"/>
              </a:rPr>
              <a:t>初出茅庐， 第一次就职的人，当他的脚踏进公司的大门时，他会为所听到的机器转动声音、人人忙碌的动作所憟</a:t>
            </a:r>
            <a:r>
              <a:rPr lang="zh-CN" altLang="en-US" sz="1200" dirty="0" smtClean="0">
                <a:latin typeface="+mj-ea"/>
                <a:ea typeface="+mj-ea"/>
              </a:rPr>
              <a:t>。故</a:t>
            </a:r>
            <a:r>
              <a:rPr lang="zh-CN" altLang="en-US" sz="1200" dirty="0">
                <a:latin typeface="+mj-ea"/>
                <a:ea typeface="+mj-ea"/>
              </a:rPr>
              <a:t>教育新进员工的第一步，是要消弭这种心理上的恐惧，使其尽早适应工作环境</a:t>
            </a:r>
            <a:r>
              <a:rPr lang="zh-CN" altLang="en-US" sz="1200" dirty="0" smtClean="0">
                <a:latin typeface="+mj-ea"/>
                <a:ea typeface="+mj-ea"/>
              </a:rPr>
              <a:t>。人</a:t>
            </a:r>
            <a:r>
              <a:rPr lang="zh-CN" altLang="en-US" sz="1200" dirty="0">
                <a:latin typeface="+mj-ea"/>
                <a:ea typeface="+mj-ea"/>
              </a:rPr>
              <a:t>与人之间第一印象最为重要，如果指导技巧不好，将使新进人员的满腔热诚，变成泡影而失望，因而引起是这项工作是否适合自已怕错觉</a:t>
            </a:r>
            <a:r>
              <a:rPr lang="zh-CN" altLang="en-US" sz="1200" dirty="0" smtClean="0">
                <a:latin typeface="+mj-ea"/>
                <a:ea typeface="+mj-ea"/>
              </a:rPr>
              <a:t>。甚至</a:t>
            </a:r>
            <a:r>
              <a:rPr lang="zh-CN" altLang="en-US" sz="1200" dirty="0">
                <a:latin typeface="+mj-ea"/>
                <a:ea typeface="+mj-ea"/>
              </a:rPr>
              <a:t>会产生</a:t>
            </a:r>
            <a:r>
              <a:rPr lang="en-US" altLang="zh-CN" sz="1200" dirty="0">
                <a:latin typeface="+mj-ea"/>
                <a:ea typeface="+mj-ea"/>
              </a:rPr>
              <a:t>【</a:t>
            </a:r>
            <a:r>
              <a:rPr lang="zh-CN" altLang="en-US" sz="1200" dirty="0">
                <a:latin typeface="+mj-ea"/>
                <a:ea typeface="+mj-ea"/>
              </a:rPr>
              <a:t>自已是他人工作的累赘</a:t>
            </a:r>
            <a:r>
              <a:rPr lang="en-US" altLang="zh-CN" sz="1200" dirty="0">
                <a:latin typeface="+mj-ea"/>
                <a:ea typeface="+mj-ea"/>
              </a:rPr>
              <a:t>】</a:t>
            </a:r>
            <a:r>
              <a:rPr lang="zh-CN" altLang="en-US" sz="1200" dirty="0">
                <a:latin typeface="+mj-ea"/>
                <a:ea typeface="+mj-ea"/>
              </a:rPr>
              <a:t>的想法，不但失去自信、感觉自卑，最后非但没有发挥潜在能力，并且终至不告而别</a:t>
            </a:r>
            <a:r>
              <a:rPr lang="zh-CN" altLang="en-US" sz="1200" dirty="0" smtClean="0">
                <a:latin typeface="+mj-ea"/>
                <a:ea typeface="+mj-ea"/>
              </a:rPr>
              <a:t>。鼓励</a:t>
            </a:r>
            <a:r>
              <a:rPr lang="zh-CN" altLang="en-US" sz="1200" dirty="0">
                <a:latin typeface="+mj-ea"/>
                <a:ea typeface="+mj-ea"/>
              </a:rPr>
              <a:t>工作意愿的最好时机，是在员工新进公司的初期。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514349"/>
            <a:ext cx="4900383" cy="490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73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C72788C-337B-444F-B254-C3ACE8EAEBC6}"/>
              </a:ext>
            </a:extLst>
          </p:cNvPr>
          <p:cNvSpPr/>
          <p:nvPr/>
        </p:nvSpPr>
        <p:spPr>
          <a:xfrm>
            <a:off x="990600" y="2708061"/>
            <a:ext cx="3712567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350" dirty="0"/>
              <a:t>说明应受何人指挥，应向何人报告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01C5E32B-26E5-4BA3-935F-8E69E10E2CE2}"/>
              </a:ext>
            </a:extLst>
          </p:cNvPr>
          <p:cNvSpPr/>
          <p:nvPr/>
        </p:nvSpPr>
        <p:spPr>
          <a:xfrm>
            <a:off x="948134" y="1254632"/>
            <a:ext cx="75100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/>
              <a:t>让新员工明白了解衣食住行和上下班制度、作息时间、交通、熟悉公司环境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9D6A8CB8-BADA-499B-8CDD-7E2D536F5D98}"/>
              </a:ext>
            </a:extLst>
          </p:cNvPr>
          <p:cNvSpPr/>
          <p:nvPr/>
        </p:nvSpPr>
        <p:spPr>
          <a:xfrm>
            <a:off x="990600" y="1733550"/>
            <a:ext cx="3712567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350" dirty="0"/>
              <a:t>向新员工说明工作概况、应做的工作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D60FB12E-2A65-4FE7-883E-9138574BA980}"/>
              </a:ext>
            </a:extLst>
          </p:cNvPr>
          <p:cNvSpPr/>
          <p:nvPr/>
        </p:nvSpPr>
        <p:spPr>
          <a:xfrm>
            <a:off x="964260" y="2190750"/>
            <a:ext cx="3712567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350" dirty="0"/>
              <a:t>说明新员工和他人的关系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C5DE635E-6FB1-4CAA-8FE0-A97AF805B531}"/>
              </a:ext>
            </a:extLst>
          </p:cNvPr>
          <p:cNvSpPr/>
          <p:nvPr/>
        </p:nvSpPr>
        <p:spPr>
          <a:xfrm>
            <a:off x="990600" y="4236714"/>
            <a:ext cx="3712567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350" dirty="0"/>
              <a:t>强调安全意识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DA2BD9F4-85A9-4029-907D-B1238D7D20E5}"/>
              </a:ext>
            </a:extLst>
          </p:cNvPr>
          <p:cNvSpPr/>
          <p:nvPr/>
        </p:nvSpPr>
        <p:spPr>
          <a:xfrm>
            <a:off x="990600" y="3251634"/>
            <a:ext cx="3712567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350" dirty="0"/>
              <a:t>指引他知道电梯、洗手间、饮水等场所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730D803F-27AB-4556-B384-26F3121AD3FA}"/>
              </a:ext>
            </a:extLst>
          </p:cNvPr>
          <p:cNvSpPr/>
          <p:nvPr/>
        </p:nvSpPr>
        <p:spPr>
          <a:xfrm>
            <a:off x="990600" y="3773958"/>
            <a:ext cx="3712567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350" dirty="0"/>
              <a:t>告知进餐时间、请假办法或休假规定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C00EE0E5-863F-44A2-89BD-E8AB4596E1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167" y="1436945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63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5091677A-12AC-442A-88A5-78545FEFB3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787" y="1569474"/>
            <a:ext cx="4022750" cy="2681833"/>
          </a:xfrm>
          <a:prstGeom prst="rect">
            <a:avLst/>
          </a:prstGeom>
        </p:spPr>
      </p:pic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704BE65A-4A8D-4BF3-AC14-480377F96971}"/>
              </a:ext>
            </a:extLst>
          </p:cNvPr>
          <p:cNvSpPr/>
          <p:nvPr/>
        </p:nvSpPr>
        <p:spPr>
          <a:xfrm>
            <a:off x="6196405" y="2170355"/>
            <a:ext cx="1750807" cy="12828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5C657FDB-5697-41F7-82E8-066F39A5C1B5}"/>
              </a:ext>
            </a:extLst>
          </p:cNvPr>
          <p:cNvSpPr/>
          <p:nvPr/>
        </p:nvSpPr>
        <p:spPr>
          <a:xfrm>
            <a:off x="273885" y="1569474"/>
            <a:ext cx="4713902" cy="2681834"/>
          </a:xfrm>
          <a:prstGeom prst="rect">
            <a:avLst/>
          </a:prstGeom>
          <a:solidFill>
            <a:schemeClr val="accent2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391F6AE-FF5D-45E0-9EAD-2DC1BD0449F0}"/>
              </a:ext>
            </a:extLst>
          </p:cNvPr>
          <p:cNvSpPr/>
          <p:nvPr/>
        </p:nvSpPr>
        <p:spPr>
          <a:xfrm>
            <a:off x="506205" y="1825588"/>
            <a:ext cx="4206958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b="1" dirty="0">
                <a:solidFill>
                  <a:schemeClr val="accent1"/>
                </a:solidFill>
                <a:latin typeface="+mj-ea"/>
                <a:ea typeface="+mj-ea"/>
              </a:rPr>
              <a:t>对不适应的员工起码三个工位以上的试用。向新员工说明工作概况、应做的工作。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D2467A15-9E1C-4D55-88E3-7883541F3A0D}"/>
              </a:ext>
            </a:extLst>
          </p:cNvPr>
          <p:cNvSpPr/>
          <p:nvPr/>
        </p:nvSpPr>
        <p:spPr>
          <a:xfrm>
            <a:off x="506205" y="2437162"/>
            <a:ext cx="4206958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b="1" dirty="0">
                <a:solidFill>
                  <a:schemeClr val="accent1"/>
                </a:solidFill>
                <a:latin typeface="+mj-ea"/>
                <a:ea typeface="+mj-ea"/>
              </a:rPr>
              <a:t>要让老员工帮扶新员工，不能有排斥，如有现班组长要从中协调，强调团队精神。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B0386B39-37B5-4AAF-83DD-DA7893FADDC3}"/>
              </a:ext>
            </a:extLst>
          </p:cNvPr>
          <p:cNvSpPr/>
          <p:nvPr/>
        </p:nvSpPr>
        <p:spPr>
          <a:xfrm>
            <a:off x="506204" y="3660309"/>
            <a:ext cx="4572000" cy="3347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b="1" dirty="0">
                <a:solidFill>
                  <a:schemeClr val="accent1"/>
                </a:solidFill>
                <a:latin typeface="+mj-ea"/>
                <a:ea typeface="+mj-ea"/>
              </a:rPr>
              <a:t>安排工作时必须从易到难，逐步适应，尤其不能马上安排上晚班。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D35D1148-AB77-4797-93DC-9BEED9A9E0E4}"/>
              </a:ext>
            </a:extLst>
          </p:cNvPr>
          <p:cNvSpPr/>
          <p:nvPr/>
        </p:nvSpPr>
        <p:spPr>
          <a:xfrm>
            <a:off x="506205" y="3048735"/>
            <a:ext cx="4206958" cy="548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b="1" dirty="0">
                <a:solidFill>
                  <a:schemeClr val="accent1"/>
                </a:solidFill>
                <a:latin typeface="+mj-ea"/>
                <a:ea typeface="+mj-ea"/>
              </a:rPr>
              <a:t>班组长要对新老员工一视同仁，而且尽量让新员工熟悉。指引他知道电梯、洗手间、饮水等场所</a:t>
            </a:r>
            <a:r>
              <a:rPr lang="en-US" altLang="zh-CN" sz="1050" b="1" dirty="0">
                <a:solidFill>
                  <a:schemeClr val="accent1"/>
                </a:solidFill>
                <a:latin typeface="+mj-ea"/>
                <a:ea typeface="+mj-ea"/>
              </a:rPr>
              <a:t>.</a:t>
            </a:r>
            <a:endParaRPr lang="zh-CN" altLang="en-US" sz="105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985205AE-F9CF-4219-B656-D3783C9AA3F0}"/>
              </a:ext>
            </a:extLst>
          </p:cNvPr>
          <p:cNvSpPr/>
          <p:nvPr/>
        </p:nvSpPr>
        <p:spPr>
          <a:xfrm>
            <a:off x="6402144" y="2275359"/>
            <a:ext cx="1339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b="1" dirty="0">
                <a:solidFill>
                  <a:schemeClr val="accent1"/>
                </a:solidFill>
              </a:rPr>
              <a:t>让新员工融合公司是班组长的责任。</a:t>
            </a:r>
          </a:p>
        </p:txBody>
      </p:sp>
    </p:spTree>
    <p:extLst>
      <p:ext uri="{BB962C8B-B14F-4D97-AF65-F5344CB8AC3E}">
        <p14:creationId xmlns:p14="http://schemas.microsoft.com/office/powerpoint/2010/main" val="368994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31" grpId="0" animBg="1"/>
      <p:bldP spid="2" grpId="0"/>
      <p:bldP spid="38" grpId="0"/>
      <p:bldP spid="39" grpId="0"/>
      <p:bldP spid="40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806" y="2876550"/>
            <a:ext cx="7010400" cy="2266950"/>
            <a:chOff x="2806" y="2876550"/>
            <a:chExt cx="7010400" cy="2266950"/>
          </a:xfrm>
        </p:grpSpPr>
        <p:sp>
          <p:nvSpPr>
            <p:cNvPr id="33" name="等腰三角形 32"/>
            <p:cNvSpPr/>
            <p:nvPr/>
          </p:nvSpPr>
          <p:spPr>
            <a:xfrm>
              <a:off x="2806" y="2876550"/>
              <a:ext cx="7010400" cy="2266950"/>
            </a:xfrm>
            <a:prstGeom prst="triangle">
              <a:avLst>
                <a:gd name="adj" fmla="val 4196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121920" y="2999232"/>
              <a:ext cx="6740001" cy="2144267"/>
            </a:xfrm>
            <a:prstGeom prst="triangle">
              <a:avLst>
                <a:gd name="adj" fmla="val 4196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b="39856"/>
          <a:stretch/>
        </p:blipFill>
        <p:spPr>
          <a:xfrm>
            <a:off x="4800433" y="2369462"/>
            <a:ext cx="4724567" cy="2774037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1CF71C16-E64D-4A3C-86BE-AF48F3F26894}"/>
              </a:ext>
            </a:extLst>
          </p:cNvPr>
          <p:cNvSpPr txBox="1"/>
          <p:nvPr/>
        </p:nvSpPr>
        <p:spPr>
          <a:xfrm>
            <a:off x="2362200" y="3486150"/>
            <a:ext cx="12298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accent1"/>
                </a:solidFill>
                <a:latin typeface="+mj-ea"/>
                <a:ea typeface="+mj-ea"/>
              </a:rPr>
              <a:t>05</a:t>
            </a:r>
            <a:endParaRPr lang="zh-CN" altLang="en-US" sz="66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D0C9F504-B46A-4D07-B51C-D7D94E925CF4}"/>
              </a:ext>
            </a:extLst>
          </p:cNvPr>
          <p:cNvSpPr txBox="1"/>
          <p:nvPr/>
        </p:nvSpPr>
        <p:spPr>
          <a:xfrm>
            <a:off x="2377888" y="4324350"/>
            <a:ext cx="1241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accent1"/>
                </a:solidFill>
              </a:rPr>
              <a:t>PART</a:t>
            </a:r>
            <a:endParaRPr lang="zh-CN" altLang="en-US" sz="3200" dirty="0">
              <a:solidFill>
                <a:schemeClr val="accent1"/>
              </a:solidFill>
            </a:endParaRPr>
          </a:p>
        </p:txBody>
      </p:sp>
      <p:sp>
        <p:nvSpPr>
          <p:cNvPr id="36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1665089"/>
            <a:ext cx="6705600" cy="8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400" b="1" dirty="0">
                <a:latin typeface="+mj-ea"/>
                <a:ea typeface="+mj-ea"/>
              </a:rPr>
              <a:t>如何处理请假离职事项 </a:t>
            </a: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4957"/>
            <a:ext cx="2068976" cy="1940193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2309150" y="1638572"/>
            <a:ext cx="190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799" y="968238"/>
            <a:ext cx="2823321" cy="68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000" dirty="0" smtClean="0">
                <a:latin typeface="+mj-ea"/>
                <a:ea typeface="+mj-ea"/>
              </a:rPr>
              <a:t>第五部分</a:t>
            </a:r>
            <a:endParaRPr lang="zh-CN" altLang="ru-RU" sz="4000" dirty="0">
              <a:latin typeface="+mj-ea"/>
              <a:ea typeface="+mj-ea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2133600" y="2369463"/>
            <a:ext cx="39966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/>
              <a:t>team communication </a:t>
            </a:r>
            <a:r>
              <a:rPr lang="en-US" altLang="zh-CN" sz="1100" dirty="0"/>
              <a:t>and management team communication </a:t>
            </a:r>
            <a:endParaRPr lang="en-US" altLang="zh-CN" sz="1100" dirty="0" smtClean="0"/>
          </a:p>
          <a:p>
            <a:r>
              <a:rPr lang="en-US" altLang="zh-CN" sz="1100" dirty="0" smtClean="0"/>
              <a:t>and management </a:t>
            </a:r>
            <a:r>
              <a:rPr lang="en-US" altLang="zh-CN" sz="1100" dirty="0"/>
              <a:t>team </a:t>
            </a:r>
            <a:r>
              <a:rPr lang="en-US" altLang="zh-CN" sz="1100" dirty="0" smtClean="0"/>
              <a:t>communication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37837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5" grpId="0"/>
      <p:bldP spid="36" grpId="0"/>
      <p:bldP spid="19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DEDB38D-EF80-4264-B937-8E33D1868096}"/>
              </a:ext>
            </a:extLst>
          </p:cNvPr>
          <p:cNvSpPr/>
          <p:nvPr/>
        </p:nvSpPr>
        <p:spPr>
          <a:xfrm>
            <a:off x="3920127" y="1669651"/>
            <a:ext cx="469047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50" b="1" dirty="0">
                <a:latin typeface="+mj-ea"/>
                <a:ea typeface="+mj-ea"/>
              </a:rPr>
              <a:t>需要了解是什么原因请假，确实非得请假的，班组应该想方设法安排好工作</a:t>
            </a:r>
            <a:r>
              <a:rPr lang="zh-CN" altLang="en-US" sz="1350" b="1" dirty="0" smtClean="0">
                <a:latin typeface="+mj-ea"/>
                <a:ea typeface="+mj-ea"/>
              </a:rPr>
              <a:t>。班组长</a:t>
            </a:r>
            <a:r>
              <a:rPr lang="zh-CN" altLang="en-US" sz="1350" b="1" dirty="0">
                <a:latin typeface="+mj-ea"/>
                <a:ea typeface="+mj-ea"/>
              </a:rPr>
              <a:t>视乎情况作出安排，如不能安排要用错位的安排处理（例如时间上推迟或者是调休形式处理。）</a:t>
            </a:r>
          </a:p>
          <a:p>
            <a:pPr>
              <a:lnSpc>
                <a:spcPct val="150000"/>
              </a:lnSpc>
            </a:pPr>
            <a:r>
              <a:rPr lang="zh-CN" altLang="en-US" sz="1350" b="1" dirty="0">
                <a:latin typeface="+mj-ea"/>
                <a:ea typeface="+mj-ea"/>
              </a:rPr>
              <a:t>对请长假的员工尽量做工作劝说，缩短假期。</a:t>
            </a:r>
          </a:p>
          <a:p>
            <a:pPr>
              <a:lnSpc>
                <a:spcPct val="150000"/>
              </a:lnSpc>
            </a:pPr>
            <a:r>
              <a:rPr lang="zh-CN" altLang="en-US" sz="1350" b="1" dirty="0">
                <a:latin typeface="+mj-ea"/>
                <a:ea typeface="+mj-ea"/>
              </a:rPr>
              <a:t>硬性不批可能就会造成员工旷工甚至自离。因为出现旷工后，员工积极性受影响，有可能产生离开的念头。</a:t>
            </a:r>
          </a:p>
          <a:p>
            <a:pPr>
              <a:lnSpc>
                <a:spcPct val="150000"/>
              </a:lnSpc>
            </a:pPr>
            <a:r>
              <a:rPr lang="zh-CN" altLang="en-US" sz="1350" b="1" dirty="0">
                <a:latin typeface="+mj-ea"/>
                <a:ea typeface="+mj-ea"/>
              </a:rPr>
              <a:t>如员工确实事情紧急、且有提前告知的情况下应当人性化处理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971550"/>
            <a:ext cx="394335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29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806" y="2876550"/>
            <a:ext cx="7010400" cy="2266950"/>
            <a:chOff x="2806" y="2876550"/>
            <a:chExt cx="7010400" cy="2266950"/>
          </a:xfrm>
        </p:grpSpPr>
        <p:sp>
          <p:nvSpPr>
            <p:cNvPr id="33" name="等腰三角形 32"/>
            <p:cNvSpPr/>
            <p:nvPr/>
          </p:nvSpPr>
          <p:spPr>
            <a:xfrm>
              <a:off x="2806" y="2876550"/>
              <a:ext cx="7010400" cy="2266950"/>
            </a:xfrm>
            <a:prstGeom prst="triangle">
              <a:avLst>
                <a:gd name="adj" fmla="val 4196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121920" y="2999232"/>
              <a:ext cx="6740001" cy="2144267"/>
            </a:xfrm>
            <a:prstGeom prst="triangle">
              <a:avLst>
                <a:gd name="adj" fmla="val 4196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b="39856"/>
          <a:stretch/>
        </p:blipFill>
        <p:spPr>
          <a:xfrm>
            <a:off x="4992555" y="2571750"/>
            <a:ext cx="4380045" cy="2571750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1CF71C16-E64D-4A3C-86BE-AF48F3F26894}"/>
              </a:ext>
            </a:extLst>
          </p:cNvPr>
          <p:cNvSpPr txBox="1"/>
          <p:nvPr/>
        </p:nvSpPr>
        <p:spPr>
          <a:xfrm>
            <a:off x="2523212" y="3714750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accent1"/>
                </a:solidFill>
                <a:latin typeface="+mj-ea"/>
                <a:ea typeface="+mj-ea"/>
              </a:rPr>
              <a:t>目录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D0C9F504-B46A-4D07-B51C-D7D94E925CF4}"/>
              </a:ext>
            </a:extLst>
          </p:cNvPr>
          <p:cNvSpPr txBox="1"/>
          <p:nvPr/>
        </p:nvSpPr>
        <p:spPr>
          <a:xfrm>
            <a:off x="2538900" y="4324350"/>
            <a:ext cx="1173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</a:rPr>
              <a:t>CONTENT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36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352550"/>
            <a:ext cx="2209800" cy="32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en-US" altLang="zh-CN" b="1" dirty="0" smtClean="0">
                <a:latin typeface="+mj-ea"/>
                <a:ea typeface="+mj-ea"/>
              </a:rPr>
              <a:t>01</a:t>
            </a:r>
            <a:r>
              <a:rPr lang="zh-CN" altLang="en-US" dirty="0" smtClean="0">
                <a:latin typeface="+mj-ea"/>
                <a:ea typeface="+mj-ea"/>
              </a:rPr>
              <a:t>、</a:t>
            </a:r>
            <a:r>
              <a:rPr lang="zh-CN" altLang="ru-RU" dirty="0" smtClean="0">
                <a:latin typeface="+mj-ea"/>
                <a:ea typeface="+mj-ea"/>
              </a:rPr>
              <a:t>如何</a:t>
            </a:r>
            <a:r>
              <a:rPr lang="zh-CN" altLang="ru-RU" dirty="0">
                <a:latin typeface="+mj-ea"/>
                <a:ea typeface="+mj-ea"/>
              </a:rPr>
              <a:t>理解沟通 </a:t>
            </a:r>
          </a:p>
        </p:txBody>
      </p:sp>
      <p:sp>
        <p:nvSpPr>
          <p:cNvPr id="46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4029" y="1352550"/>
            <a:ext cx="2659434" cy="32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en-US" altLang="zh-CN" b="1" dirty="0" smtClean="0">
                <a:latin typeface="+mj-ea"/>
                <a:ea typeface="+mj-ea"/>
              </a:rPr>
              <a:t>02</a:t>
            </a:r>
            <a:r>
              <a:rPr lang="zh-CN" altLang="en-US" dirty="0">
                <a:latin typeface="+mj-ea"/>
                <a:ea typeface="+mj-ea"/>
              </a:rPr>
              <a:t>、班组长的角色定位</a:t>
            </a:r>
          </a:p>
        </p:txBody>
      </p:sp>
      <p:sp>
        <p:nvSpPr>
          <p:cNvPr id="47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9493" y="1352550"/>
            <a:ext cx="2209800" cy="32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en-US" altLang="zh-CN" b="1" dirty="0" smtClean="0">
                <a:latin typeface="+mj-ea"/>
                <a:ea typeface="+mj-ea"/>
              </a:rPr>
              <a:t>03</a:t>
            </a:r>
            <a:r>
              <a:rPr lang="zh-CN" altLang="en-US" dirty="0">
                <a:latin typeface="+mj-ea"/>
                <a:ea typeface="+mj-ea"/>
              </a:rPr>
              <a:t>、如何与人沟通 </a:t>
            </a:r>
          </a:p>
        </p:txBody>
      </p:sp>
      <p:sp>
        <p:nvSpPr>
          <p:cNvPr id="48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130029"/>
            <a:ext cx="2209800" cy="32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en-US" altLang="zh-CN" b="1" dirty="0" smtClean="0">
                <a:latin typeface="+mj-ea"/>
                <a:ea typeface="+mj-ea"/>
              </a:rPr>
              <a:t>04</a:t>
            </a:r>
            <a:r>
              <a:rPr lang="zh-CN" altLang="en-US" dirty="0">
                <a:latin typeface="+mj-ea"/>
                <a:ea typeface="+mj-ea"/>
              </a:rPr>
              <a:t>、如何管理员工</a:t>
            </a:r>
          </a:p>
        </p:txBody>
      </p:sp>
      <p:sp>
        <p:nvSpPr>
          <p:cNvPr id="49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7693" y="2130029"/>
            <a:ext cx="3124200" cy="32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en-US" altLang="zh-CN" b="1" dirty="0" smtClean="0">
                <a:latin typeface="+mj-ea"/>
                <a:ea typeface="+mj-ea"/>
              </a:rPr>
              <a:t>05</a:t>
            </a:r>
            <a:r>
              <a:rPr lang="zh-CN" altLang="en-US" dirty="0">
                <a:latin typeface="+mj-ea"/>
                <a:ea typeface="+mj-ea"/>
              </a:rPr>
              <a:t>、如何处理请假离职事项 </a:t>
            </a: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01719"/>
            <a:ext cx="1905000" cy="1786424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914400" y="1672829"/>
            <a:ext cx="190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3505200" y="1684404"/>
            <a:ext cx="228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6485593" y="1702054"/>
            <a:ext cx="18964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956796" y="2461883"/>
            <a:ext cx="18964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3516775" y="2487201"/>
            <a:ext cx="2731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77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5" grpId="0"/>
      <p:bldP spid="36" grpId="0"/>
      <p:bldP spid="46" grpId="0"/>
      <p:bldP spid="47" grpId="0"/>
      <p:bldP spid="48" grpId="0"/>
      <p:bldP spid="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2F07F9B9-F42A-402E-A0C4-C5D142623D51}"/>
              </a:ext>
            </a:extLst>
          </p:cNvPr>
          <p:cNvSpPr/>
          <p:nvPr/>
        </p:nvSpPr>
        <p:spPr>
          <a:xfrm>
            <a:off x="609600" y="1663501"/>
            <a:ext cx="4419600" cy="2273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350" b="1" dirty="0">
                <a:latin typeface="+mj-ea"/>
                <a:ea typeface="+mj-ea"/>
              </a:rPr>
              <a:t>如果员工有旷工预兆的话，首要了解员工的动态，并且要想办法劝   说</a:t>
            </a:r>
            <a:r>
              <a:rPr lang="zh-CN" altLang="en-US" sz="1350" b="1" dirty="0" smtClean="0">
                <a:latin typeface="+mj-ea"/>
                <a:ea typeface="+mj-ea"/>
              </a:rPr>
              <a:t>。有些</a:t>
            </a:r>
            <a:r>
              <a:rPr lang="zh-CN" altLang="en-US" sz="1350" b="1" dirty="0">
                <a:latin typeface="+mj-ea"/>
                <a:ea typeface="+mj-ea"/>
              </a:rPr>
              <a:t>员工是为自离而旷工、是工作的劳累、紧急事情、生病、玩乐</a:t>
            </a:r>
            <a:r>
              <a:rPr lang="zh-CN" altLang="en-US" sz="1350" b="1" dirty="0" smtClean="0">
                <a:latin typeface="+mj-ea"/>
                <a:ea typeface="+mj-ea"/>
              </a:rPr>
              <a:t>、有</a:t>
            </a:r>
            <a:r>
              <a:rPr lang="zh-CN" altLang="en-US" sz="1350" b="1" dirty="0">
                <a:latin typeface="+mj-ea"/>
                <a:ea typeface="+mj-ea"/>
              </a:rPr>
              <a:t>工作情绪、不能一概而论。针对不同的情况作出不同的处理</a:t>
            </a:r>
            <a:r>
              <a:rPr lang="zh-CN" altLang="en-US" sz="1350" b="1" dirty="0" smtClean="0">
                <a:latin typeface="+mj-ea"/>
                <a:ea typeface="+mj-ea"/>
              </a:rPr>
              <a:t>。对</a:t>
            </a:r>
            <a:r>
              <a:rPr lang="zh-CN" altLang="en-US" sz="1350" b="1" dirty="0">
                <a:latin typeface="+mj-ea"/>
                <a:ea typeface="+mj-ea"/>
              </a:rPr>
              <a:t>自离而旷工的人员，需要作出准备，其它原因旷工，班组长要去开导、教育、安抚，以及旷工界定要作出人性的处理。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0B37962-C393-4C63-8347-D6B05F1951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047750"/>
            <a:ext cx="35052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AB88640-29E1-4A40-82A1-D1D2AD392D14}"/>
              </a:ext>
            </a:extLst>
          </p:cNvPr>
          <p:cNvSpPr/>
          <p:nvPr/>
        </p:nvSpPr>
        <p:spPr>
          <a:xfrm>
            <a:off x="3962400" y="1504950"/>
            <a:ext cx="485502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50" b="1" dirty="0">
                <a:latin typeface="+mj-ea"/>
                <a:ea typeface="+mj-ea"/>
              </a:rPr>
              <a:t>对于辞工的员工班组长需要谨慎对待，因为辞工的原因有很多，有些与同事合不来、有些是确实有急事、有些没有目的</a:t>
            </a:r>
            <a:r>
              <a:rPr lang="en-US" altLang="zh-CN" sz="1350" b="1" dirty="0">
                <a:latin typeface="+mj-ea"/>
                <a:ea typeface="+mj-ea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1350" b="1" dirty="0">
                <a:latin typeface="+mj-ea"/>
                <a:ea typeface="+mj-ea"/>
              </a:rPr>
              <a:t>很大一部分可以通过作思想工作挽留的，对举棋不定或者随众所至的员工应是可以挽留的，但要注意沟通方式</a:t>
            </a:r>
          </a:p>
          <a:p>
            <a:pPr>
              <a:lnSpc>
                <a:spcPct val="150000"/>
              </a:lnSpc>
            </a:pPr>
            <a:r>
              <a:rPr lang="zh-CN" altLang="en-US" sz="1350" b="1" dirty="0">
                <a:latin typeface="+mj-ea"/>
                <a:ea typeface="+mj-ea"/>
              </a:rPr>
              <a:t>当员工提出辞呈时，尽量先不要让其它人知道，给自己一些挽留员工的机会，确实需要辞工的还是需要酌情处理。</a:t>
            </a:r>
          </a:p>
          <a:p>
            <a:pPr>
              <a:lnSpc>
                <a:spcPct val="150000"/>
              </a:lnSpc>
            </a:pPr>
            <a:r>
              <a:rPr lang="zh-CN" altLang="en-US" sz="1350" b="1" dirty="0">
                <a:latin typeface="+mj-ea"/>
                <a:ea typeface="+mj-ea"/>
              </a:rPr>
              <a:t>每个班组要有计划性控制流失，计划的好与坏直接反映员工的稳定性。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26EF5FD-3C87-4B9F-B660-F6A55F8251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24" y="971550"/>
            <a:ext cx="35814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8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D82AD09-C562-4802-A9C6-DB7E823B360A}"/>
              </a:ext>
            </a:extLst>
          </p:cNvPr>
          <p:cNvSpPr/>
          <p:nvPr/>
        </p:nvSpPr>
        <p:spPr>
          <a:xfrm>
            <a:off x="4419600" y="1581150"/>
            <a:ext cx="4267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+mj-ea"/>
                <a:ea typeface="+mj-ea"/>
              </a:rPr>
              <a:t>谈心 </a:t>
            </a:r>
            <a:r>
              <a:rPr lang="en-US" altLang="zh-CN" sz="1600" dirty="0">
                <a:latin typeface="+mj-ea"/>
                <a:ea typeface="+mj-ea"/>
              </a:rPr>
              <a:t>—— </a:t>
            </a:r>
            <a:r>
              <a:rPr lang="zh-CN" altLang="en-US" sz="1600" dirty="0">
                <a:latin typeface="+mj-ea"/>
                <a:ea typeface="+mj-ea"/>
              </a:rPr>
              <a:t>建立平等开放的沟通机制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+mj-ea"/>
                <a:ea typeface="+mj-ea"/>
              </a:rPr>
              <a:t>宽容 </a:t>
            </a:r>
            <a:r>
              <a:rPr lang="en-US" altLang="zh-CN" sz="1600" dirty="0">
                <a:latin typeface="+mj-ea"/>
                <a:ea typeface="+mj-ea"/>
              </a:rPr>
              <a:t>—— </a:t>
            </a:r>
            <a:r>
              <a:rPr lang="zh-CN" altLang="en-US" sz="1600" dirty="0">
                <a:latin typeface="+mj-ea"/>
                <a:ea typeface="+mj-ea"/>
              </a:rPr>
              <a:t>给员工改正错误的机会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+mj-ea"/>
                <a:ea typeface="+mj-ea"/>
              </a:rPr>
              <a:t>培训 </a:t>
            </a:r>
            <a:r>
              <a:rPr lang="en-US" altLang="zh-CN" sz="1600" dirty="0">
                <a:latin typeface="+mj-ea"/>
                <a:ea typeface="+mj-ea"/>
              </a:rPr>
              <a:t>—— </a:t>
            </a:r>
            <a:r>
              <a:rPr lang="zh-CN" altLang="en-US" sz="1600" dirty="0">
                <a:latin typeface="+mj-ea"/>
                <a:ea typeface="+mj-ea"/>
              </a:rPr>
              <a:t>帮助员工提高能力、改善绩效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+mj-ea"/>
                <a:ea typeface="+mj-ea"/>
              </a:rPr>
              <a:t>激励 </a:t>
            </a:r>
            <a:r>
              <a:rPr lang="en-US" altLang="zh-CN" sz="1600" dirty="0">
                <a:latin typeface="+mj-ea"/>
                <a:ea typeface="+mj-ea"/>
              </a:rPr>
              <a:t>—— </a:t>
            </a:r>
            <a:r>
              <a:rPr lang="zh-CN" altLang="en-US" sz="1600" dirty="0">
                <a:latin typeface="+mj-ea"/>
                <a:ea typeface="+mj-ea"/>
              </a:rPr>
              <a:t>及时表彰先进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+mj-ea"/>
                <a:ea typeface="+mj-ea"/>
              </a:rPr>
              <a:t>惩处 </a:t>
            </a:r>
            <a:r>
              <a:rPr lang="en-US" altLang="zh-CN" sz="1600" dirty="0">
                <a:latin typeface="+mj-ea"/>
                <a:ea typeface="+mj-ea"/>
              </a:rPr>
              <a:t>—— </a:t>
            </a:r>
            <a:r>
              <a:rPr lang="zh-CN" altLang="en-US" sz="1600" dirty="0">
                <a:latin typeface="+mj-ea"/>
                <a:ea typeface="+mj-ea"/>
              </a:rPr>
              <a:t>及时辞退重大违纪员工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+mj-ea"/>
                <a:ea typeface="+mj-ea"/>
              </a:rPr>
              <a:t>制度 </a:t>
            </a:r>
            <a:r>
              <a:rPr lang="en-US" altLang="zh-CN" sz="1600" dirty="0">
                <a:latin typeface="+mj-ea"/>
                <a:ea typeface="+mj-ea"/>
              </a:rPr>
              <a:t>—— </a:t>
            </a:r>
            <a:r>
              <a:rPr lang="zh-CN" altLang="en-US" sz="1600" dirty="0">
                <a:latin typeface="+mj-ea"/>
                <a:ea typeface="+mj-ea"/>
              </a:rPr>
              <a:t>健全的薪酬福利及绩效评价体系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+mj-ea"/>
                <a:ea typeface="+mj-ea"/>
              </a:rPr>
              <a:t>文化 </a:t>
            </a:r>
            <a:r>
              <a:rPr lang="en-US" altLang="zh-CN" sz="1600" dirty="0">
                <a:latin typeface="+mj-ea"/>
                <a:ea typeface="+mj-ea"/>
              </a:rPr>
              <a:t>—— </a:t>
            </a:r>
            <a:r>
              <a:rPr lang="zh-CN" altLang="en-US" sz="1600" dirty="0">
                <a:latin typeface="+mj-ea"/>
                <a:ea typeface="+mj-ea"/>
              </a:rPr>
              <a:t>良好的组织氛围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95350"/>
            <a:ext cx="4113276" cy="411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74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806" y="2876550"/>
            <a:ext cx="7010400" cy="2266950"/>
            <a:chOff x="2806" y="2876550"/>
            <a:chExt cx="7010400" cy="2266950"/>
          </a:xfrm>
        </p:grpSpPr>
        <p:sp>
          <p:nvSpPr>
            <p:cNvPr id="33" name="等腰三角形 32"/>
            <p:cNvSpPr/>
            <p:nvPr/>
          </p:nvSpPr>
          <p:spPr>
            <a:xfrm>
              <a:off x="2806" y="2876550"/>
              <a:ext cx="7010400" cy="2266950"/>
            </a:xfrm>
            <a:prstGeom prst="triangle">
              <a:avLst>
                <a:gd name="adj" fmla="val 4196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121920" y="2999232"/>
              <a:ext cx="6740001" cy="2144267"/>
            </a:xfrm>
            <a:prstGeom prst="triangle">
              <a:avLst>
                <a:gd name="adj" fmla="val 4196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06EE7F36-1E92-4BD2-8CA2-028A5CDF2EEA}"/>
              </a:ext>
            </a:extLst>
          </p:cNvPr>
          <p:cNvSpPr/>
          <p:nvPr/>
        </p:nvSpPr>
        <p:spPr>
          <a:xfrm>
            <a:off x="3759478" y="1573709"/>
            <a:ext cx="46987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演示完毕感谢观看</a:t>
            </a:r>
            <a:endParaRPr lang="zh-CN" altLang="en-US" sz="4400" dirty="0"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 rot="1622631">
            <a:off x="3760388" y="3028680"/>
            <a:ext cx="32287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/>
              <a:t>TEAM COMMUNICATION AND MANAGEMENT</a:t>
            </a:r>
            <a:endParaRPr lang="zh-CN" altLang="en-US" sz="11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8209"/>
            <a:ext cx="3657600" cy="342993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/>
          <a:srcRect b="39856"/>
          <a:stretch/>
        </p:blipFill>
        <p:spPr>
          <a:xfrm>
            <a:off x="6394809" y="3443344"/>
            <a:ext cx="2895600" cy="1700156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>
          <a:xfrm flipV="1">
            <a:off x="3787526" y="329889"/>
            <a:ext cx="1775074" cy="1331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 flipV="1">
            <a:off x="3778172" y="2465407"/>
            <a:ext cx="3001557" cy="1545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3769808" y="2361363"/>
            <a:ext cx="472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 rot="1622631">
            <a:off x="4628770" y="3486192"/>
            <a:ext cx="21242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dirty="0" smtClean="0"/>
              <a:t>宣讲人：某某某    时间：</a:t>
            </a:r>
            <a:r>
              <a:rPr lang="en-US" altLang="zh-CN" sz="1000" dirty="0" smtClean="0"/>
              <a:t>20XX.XX</a:t>
            </a:r>
            <a:endParaRPr lang="zh-CN" altLang="en-US" sz="1000" dirty="0"/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 rot="1622631">
            <a:off x="4904487" y="2971112"/>
            <a:ext cx="211711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 dirty="0" smtClean="0">
                <a:latin typeface="Impact" panose="020B0806030902050204" pitchFamily="34" charset="0"/>
              </a:rPr>
              <a:t>COMMUNICATE</a:t>
            </a:r>
            <a:endParaRPr lang="zh-CN" altLang="en-US" sz="2600" dirty="0">
              <a:latin typeface="Impact" panose="020B0806030902050204" pitchFamily="34" charset="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76911FCE-B4CF-4C0D-AB04-F06391DB9B72}"/>
              </a:ext>
            </a:extLst>
          </p:cNvPr>
          <p:cNvSpPr/>
          <p:nvPr/>
        </p:nvSpPr>
        <p:spPr>
          <a:xfrm rot="19361837">
            <a:off x="3472344" y="869283"/>
            <a:ext cx="180049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pc="300" dirty="0">
                <a:latin typeface="+mn-ea"/>
              </a:rPr>
              <a:t>企业管理培训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09601" y="3361774"/>
            <a:ext cx="4343397" cy="1801876"/>
            <a:chOff x="609601" y="3361774"/>
            <a:chExt cx="4343397" cy="1801876"/>
          </a:xfrm>
        </p:grpSpPr>
        <p:sp>
          <p:nvSpPr>
            <p:cNvPr id="22" name="任意多边形 21"/>
            <p:cNvSpPr/>
            <p:nvPr/>
          </p:nvSpPr>
          <p:spPr>
            <a:xfrm>
              <a:off x="609601" y="3361774"/>
              <a:ext cx="2724277" cy="1794448"/>
            </a:xfrm>
            <a:custGeom>
              <a:avLst/>
              <a:gdLst>
                <a:gd name="connsiteX0" fmla="*/ 2370954 w 2724277"/>
                <a:gd name="connsiteY0" fmla="*/ 0 h 1794448"/>
                <a:gd name="connsiteX1" fmla="*/ 2724277 w 2724277"/>
                <a:gd name="connsiteY1" fmla="*/ 192909 h 1794448"/>
                <a:gd name="connsiteX2" fmla="*/ 595553 w 2724277"/>
                <a:gd name="connsiteY2" fmla="*/ 1794448 h 1794448"/>
                <a:gd name="connsiteX3" fmla="*/ 0 w 2724277"/>
                <a:gd name="connsiteY3" fmla="*/ 1783780 h 1794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24277" h="1794448">
                  <a:moveTo>
                    <a:pt x="2370954" y="0"/>
                  </a:moveTo>
                  <a:lnTo>
                    <a:pt x="2724277" y="192909"/>
                  </a:lnTo>
                  <a:lnTo>
                    <a:pt x="595553" y="1794448"/>
                  </a:lnTo>
                  <a:lnTo>
                    <a:pt x="0" y="17837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1905000" y="3779551"/>
              <a:ext cx="2185824" cy="1384099"/>
            </a:xfrm>
            <a:custGeom>
              <a:avLst/>
              <a:gdLst>
                <a:gd name="connsiteX0" fmla="*/ 1825237 w 2185824"/>
                <a:gd name="connsiteY0" fmla="*/ 0 h 1384099"/>
                <a:gd name="connsiteX1" fmla="*/ 2185824 w 2185824"/>
                <a:gd name="connsiteY1" fmla="*/ 196874 h 1384099"/>
                <a:gd name="connsiteX2" fmla="*/ 607796 w 2185824"/>
                <a:gd name="connsiteY2" fmla="*/ 1384099 h 1384099"/>
                <a:gd name="connsiteX3" fmla="*/ 0 w 2185824"/>
                <a:gd name="connsiteY3" fmla="*/ 1373212 h 138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5824" h="1384099">
                  <a:moveTo>
                    <a:pt x="1825237" y="0"/>
                  </a:moveTo>
                  <a:lnTo>
                    <a:pt x="2185824" y="196874"/>
                  </a:lnTo>
                  <a:lnTo>
                    <a:pt x="607796" y="1384099"/>
                  </a:lnTo>
                  <a:lnTo>
                    <a:pt x="0" y="1373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4"/>
            <p:cNvSpPr/>
            <p:nvPr/>
          </p:nvSpPr>
          <p:spPr>
            <a:xfrm>
              <a:off x="3390271" y="4249891"/>
              <a:ext cx="1562727" cy="905118"/>
            </a:xfrm>
            <a:custGeom>
              <a:avLst/>
              <a:gdLst>
                <a:gd name="connsiteX0" fmla="*/ 0 w 1143000"/>
                <a:gd name="connsiteY0" fmla="*/ 0 h 1400848"/>
                <a:gd name="connsiteX1" fmla="*/ 1143000 w 1143000"/>
                <a:gd name="connsiteY1" fmla="*/ 0 h 1400848"/>
                <a:gd name="connsiteX2" fmla="*/ 1143000 w 1143000"/>
                <a:gd name="connsiteY2" fmla="*/ 1400848 h 1400848"/>
                <a:gd name="connsiteX3" fmla="*/ 0 w 1143000"/>
                <a:gd name="connsiteY3" fmla="*/ 1400848 h 1400848"/>
                <a:gd name="connsiteX4" fmla="*/ 0 w 1143000"/>
                <a:gd name="connsiteY4" fmla="*/ 0 h 1400848"/>
                <a:gd name="connsiteX0" fmla="*/ 1670304 w 2813304"/>
                <a:gd name="connsiteY0" fmla="*/ 0 h 1559344"/>
                <a:gd name="connsiteX1" fmla="*/ 2813304 w 2813304"/>
                <a:gd name="connsiteY1" fmla="*/ 0 h 1559344"/>
                <a:gd name="connsiteX2" fmla="*/ 2813304 w 2813304"/>
                <a:gd name="connsiteY2" fmla="*/ 1400848 h 1559344"/>
                <a:gd name="connsiteX3" fmla="*/ 0 w 2813304"/>
                <a:gd name="connsiteY3" fmla="*/ 1559344 h 1559344"/>
                <a:gd name="connsiteX4" fmla="*/ 1670304 w 2813304"/>
                <a:gd name="connsiteY4" fmla="*/ 0 h 1559344"/>
                <a:gd name="connsiteX0" fmla="*/ 1889760 w 2813304"/>
                <a:gd name="connsiteY0" fmla="*/ 12192 h 1559344"/>
                <a:gd name="connsiteX1" fmla="*/ 2813304 w 2813304"/>
                <a:gd name="connsiteY1" fmla="*/ 0 h 1559344"/>
                <a:gd name="connsiteX2" fmla="*/ 2813304 w 2813304"/>
                <a:gd name="connsiteY2" fmla="*/ 1400848 h 1559344"/>
                <a:gd name="connsiteX3" fmla="*/ 0 w 2813304"/>
                <a:gd name="connsiteY3" fmla="*/ 1559344 h 1559344"/>
                <a:gd name="connsiteX4" fmla="*/ 1889760 w 2813304"/>
                <a:gd name="connsiteY4" fmla="*/ 12192 h 1559344"/>
                <a:gd name="connsiteX0" fmla="*/ 1889760 w 2813304"/>
                <a:gd name="connsiteY0" fmla="*/ 12192 h 1559344"/>
                <a:gd name="connsiteX1" fmla="*/ 2813304 w 2813304"/>
                <a:gd name="connsiteY1" fmla="*/ 0 h 1559344"/>
                <a:gd name="connsiteX2" fmla="*/ 911352 w 2813304"/>
                <a:gd name="connsiteY2" fmla="*/ 1559344 h 1559344"/>
                <a:gd name="connsiteX3" fmla="*/ 0 w 2813304"/>
                <a:gd name="connsiteY3" fmla="*/ 1559344 h 1559344"/>
                <a:gd name="connsiteX4" fmla="*/ 1889760 w 2813304"/>
                <a:gd name="connsiteY4" fmla="*/ 12192 h 1559344"/>
                <a:gd name="connsiteX0" fmla="*/ 1889760 w 2459736"/>
                <a:gd name="connsiteY0" fmla="*/ 0 h 1547152"/>
                <a:gd name="connsiteX1" fmla="*/ 2459736 w 2459736"/>
                <a:gd name="connsiteY1" fmla="*/ 390144 h 1547152"/>
                <a:gd name="connsiteX2" fmla="*/ 911352 w 2459736"/>
                <a:gd name="connsiteY2" fmla="*/ 1547152 h 1547152"/>
                <a:gd name="connsiteX3" fmla="*/ 0 w 2459736"/>
                <a:gd name="connsiteY3" fmla="*/ 1547152 h 1547152"/>
                <a:gd name="connsiteX4" fmla="*/ 1889760 w 2459736"/>
                <a:gd name="connsiteY4" fmla="*/ 0 h 1547152"/>
                <a:gd name="connsiteX0" fmla="*/ 2072640 w 2642616"/>
                <a:gd name="connsiteY0" fmla="*/ 0 h 1559344"/>
                <a:gd name="connsiteX1" fmla="*/ 2642616 w 2642616"/>
                <a:gd name="connsiteY1" fmla="*/ 390144 h 1559344"/>
                <a:gd name="connsiteX2" fmla="*/ 1094232 w 2642616"/>
                <a:gd name="connsiteY2" fmla="*/ 1547152 h 1559344"/>
                <a:gd name="connsiteX3" fmla="*/ 0 w 2642616"/>
                <a:gd name="connsiteY3" fmla="*/ 1559344 h 1559344"/>
                <a:gd name="connsiteX4" fmla="*/ 2072640 w 2642616"/>
                <a:gd name="connsiteY4" fmla="*/ 0 h 1559344"/>
                <a:gd name="connsiteX0" fmla="*/ 2072640 w 2703576"/>
                <a:gd name="connsiteY0" fmla="*/ 0 h 1559344"/>
                <a:gd name="connsiteX1" fmla="*/ 2703576 w 2703576"/>
                <a:gd name="connsiteY1" fmla="*/ 365760 h 1559344"/>
                <a:gd name="connsiteX2" fmla="*/ 1094232 w 2703576"/>
                <a:gd name="connsiteY2" fmla="*/ 1547152 h 1559344"/>
                <a:gd name="connsiteX3" fmla="*/ 0 w 2703576"/>
                <a:gd name="connsiteY3" fmla="*/ 1559344 h 1559344"/>
                <a:gd name="connsiteX4" fmla="*/ 2072640 w 2703576"/>
                <a:gd name="connsiteY4" fmla="*/ 0 h 1559344"/>
                <a:gd name="connsiteX0" fmla="*/ 2072640 w 2703576"/>
                <a:gd name="connsiteY0" fmla="*/ 0 h 1577669"/>
                <a:gd name="connsiteX1" fmla="*/ 2703576 w 2703576"/>
                <a:gd name="connsiteY1" fmla="*/ 365760 h 1577669"/>
                <a:gd name="connsiteX2" fmla="*/ 1023026 w 2703576"/>
                <a:gd name="connsiteY2" fmla="*/ 1577669 h 1577669"/>
                <a:gd name="connsiteX3" fmla="*/ 0 w 2703576"/>
                <a:gd name="connsiteY3" fmla="*/ 1559344 h 1577669"/>
                <a:gd name="connsiteX4" fmla="*/ 2072640 w 2703576"/>
                <a:gd name="connsiteY4" fmla="*/ 0 h 1577669"/>
                <a:gd name="connsiteX0" fmla="*/ 2072640 w 2723920"/>
                <a:gd name="connsiteY0" fmla="*/ 0 h 1577669"/>
                <a:gd name="connsiteX1" fmla="*/ 2723920 w 2723920"/>
                <a:gd name="connsiteY1" fmla="*/ 355588 h 1577669"/>
                <a:gd name="connsiteX2" fmla="*/ 1023026 w 2723920"/>
                <a:gd name="connsiteY2" fmla="*/ 1577669 h 1577669"/>
                <a:gd name="connsiteX3" fmla="*/ 0 w 2723920"/>
                <a:gd name="connsiteY3" fmla="*/ 1559344 h 1577669"/>
                <a:gd name="connsiteX4" fmla="*/ 2072640 w 2723920"/>
                <a:gd name="connsiteY4" fmla="*/ 0 h 1577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3920" h="1577669">
                  <a:moveTo>
                    <a:pt x="2072640" y="0"/>
                  </a:moveTo>
                  <a:lnTo>
                    <a:pt x="2723920" y="355588"/>
                  </a:lnTo>
                  <a:lnTo>
                    <a:pt x="1023026" y="1577669"/>
                  </a:lnTo>
                  <a:lnTo>
                    <a:pt x="0" y="1559344"/>
                  </a:lnTo>
                  <a:lnTo>
                    <a:pt x="20726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76911FCE-B4CF-4C0D-AB04-F06391DB9B72}"/>
                </a:ext>
              </a:extLst>
            </p:cNvPr>
            <p:cNvSpPr/>
            <p:nvPr/>
          </p:nvSpPr>
          <p:spPr>
            <a:xfrm rot="19361837">
              <a:off x="802143" y="4051426"/>
              <a:ext cx="2723823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1400" spc="1900" dirty="0" smtClean="0">
                  <a:solidFill>
                    <a:schemeClr val="accent2"/>
                  </a:solidFill>
                  <a:latin typeface="+mn-ea"/>
                </a:rPr>
                <a:t>部门双向沟通</a:t>
              </a:r>
              <a:endParaRPr lang="zh-CN" altLang="en-US" sz="1400" spc="1900" dirty="0">
                <a:solidFill>
                  <a:schemeClr val="accent2"/>
                </a:solidFill>
                <a:latin typeface="+mn-ea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76911FCE-B4CF-4C0D-AB04-F06391DB9B72}"/>
                </a:ext>
              </a:extLst>
            </p:cNvPr>
            <p:cNvSpPr/>
            <p:nvPr/>
          </p:nvSpPr>
          <p:spPr>
            <a:xfrm rot="19361837">
              <a:off x="2290899" y="4299099"/>
              <a:ext cx="1723549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accent2"/>
                  </a:solidFill>
                  <a:latin typeface="+mn-ea"/>
                </a:rPr>
                <a:t>精准角色定位</a:t>
              </a:r>
              <a:endParaRPr lang="zh-CN" altLang="en-US" sz="1400" spc="600" dirty="0">
                <a:solidFill>
                  <a:schemeClr val="accent2"/>
                </a:solidFill>
                <a:latin typeface="+mn-ea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76911FCE-B4CF-4C0D-AB04-F06391DB9B72}"/>
                </a:ext>
              </a:extLst>
            </p:cNvPr>
            <p:cNvSpPr/>
            <p:nvPr/>
          </p:nvSpPr>
          <p:spPr>
            <a:xfrm rot="19361837">
              <a:off x="3627045" y="4583496"/>
              <a:ext cx="1210588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accent2"/>
                  </a:solidFill>
                  <a:latin typeface="+mn-ea"/>
                </a:rPr>
                <a:t>理性管理</a:t>
              </a:r>
              <a:endParaRPr lang="zh-CN" altLang="en-US" sz="1400" spc="600" dirty="0">
                <a:solidFill>
                  <a:schemeClr val="accent2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257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=""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85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2" grpId="0"/>
      <p:bldP spid="34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28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806" y="2876550"/>
            <a:ext cx="7010400" cy="2266950"/>
            <a:chOff x="2806" y="2876550"/>
            <a:chExt cx="7010400" cy="2266950"/>
          </a:xfrm>
        </p:grpSpPr>
        <p:sp>
          <p:nvSpPr>
            <p:cNvPr id="33" name="等腰三角形 32"/>
            <p:cNvSpPr/>
            <p:nvPr/>
          </p:nvSpPr>
          <p:spPr>
            <a:xfrm>
              <a:off x="2806" y="2876550"/>
              <a:ext cx="7010400" cy="2266950"/>
            </a:xfrm>
            <a:prstGeom prst="triangle">
              <a:avLst>
                <a:gd name="adj" fmla="val 4196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121920" y="2999232"/>
              <a:ext cx="6740001" cy="2144267"/>
            </a:xfrm>
            <a:prstGeom prst="triangle">
              <a:avLst>
                <a:gd name="adj" fmla="val 4196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b="39856"/>
          <a:stretch/>
        </p:blipFill>
        <p:spPr>
          <a:xfrm>
            <a:off x="4800433" y="2369462"/>
            <a:ext cx="4724567" cy="2774037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1CF71C16-E64D-4A3C-86BE-AF48F3F26894}"/>
              </a:ext>
            </a:extLst>
          </p:cNvPr>
          <p:cNvSpPr txBox="1"/>
          <p:nvPr/>
        </p:nvSpPr>
        <p:spPr>
          <a:xfrm>
            <a:off x="2362200" y="3486150"/>
            <a:ext cx="12298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accent1"/>
                </a:solidFill>
                <a:latin typeface="+mj-ea"/>
                <a:ea typeface="+mj-ea"/>
              </a:rPr>
              <a:t>01</a:t>
            </a:r>
            <a:endParaRPr lang="zh-CN" altLang="en-US" sz="66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D0C9F504-B46A-4D07-B51C-D7D94E925CF4}"/>
              </a:ext>
            </a:extLst>
          </p:cNvPr>
          <p:cNvSpPr txBox="1"/>
          <p:nvPr/>
        </p:nvSpPr>
        <p:spPr>
          <a:xfrm>
            <a:off x="2377888" y="4324350"/>
            <a:ext cx="1241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accent1"/>
                </a:solidFill>
              </a:rPr>
              <a:t>PART</a:t>
            </a:r>
            <a:endParaRPr lang="zh-CN" altLang="en-US" sz="3200" dirty="0">
              <a:solidFill>
                <a:schemeClr val="accent1"/>
              </a:solidFill>
            </a:endParaRPr>
          </a:p>
        </p:txBody>
      </p:sp>
      <p:sp>
        <p:nvSpPr>
          <p:cNvPr id="36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1668252"/>
            <a:ext cx="4267200" cy="8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ru-RU" sz="4400" b="1" spc="600" dirty="0" smtClean="0">
                <a:latin typeface="+mj-ea"/>
                <a:ea typeface="+mj-ea"/>
              </a:rPr>
              <a:t>如何</a:t>
            </a:r>
            <a:r>
              <a:rPr lang="zh-CN" altLang="ru-RU" sz="4400" b="1" spc="600" dirty="0">
                <a:latin typeface="+mj-ea"/>
                <a:ea typeface="+mj-ea"/>
              </a:rPr>
              <a:t>理解沟通 </a:t>
            </a: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4957"/>
            <a:ext cx="2068976" cy="1940193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2309150" y="1638572"/>
            <a:ext cx="190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799" y="968238"/>
            <a:ext cx="2823321" cy="68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000" dirty="0" smtClean="0">
                <a:latin typeface="+mj-ea"/>
                <a:ea typeface="+mj-ea"/>
              </a:rPr>
              <a:t>第一部分</a:t>
            </a:r>
            <a:endParaRPr lang="zh-CN" altLang="ru-RU" sz="4000" dirty="0">
              <a:latin typeface="+mj-ea"/>
              <a:ea typeface="+mj-ea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2133600" y="2369463"/>
            <a:ext cx="39966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/>
              <a:t>team communication </a:t>
            </a:r>
            <a:r>
              <a:rPr lang="en-US" altLang="zh-CN" sz="1100" dirty="0"/>
              <a:t>and management team communication </a:t>
            </a:r>
            <a:endParaRPr lang="en-US" altLang="zh-CN" sz="1100" dirty="0" smtClean="0"/>
          </a:p>
          <a:p>
            <a:r>
              <a:rPr lang="en-US" altLang="zh-CN" sz="1100" dirty="0" smtClean="0"/>
              <a:t>and management </a:t>
            </a:r>
            <a:r>
              <a:rPr lang="en-US" altLang="zh-CN" sz="1100" dirty="0"/>
              <a:t>team </a:t>
            </a:r>
            <a:r>
              <a:rPr lang="en-US" altLang="zh-CN" sz="1100" dirty="0" smtClean="0"/>
              <a:t>communication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583840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5" grpId="0"/>
      <p:bldP spid="36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="" xmlns:a16="http://schemas.microsoft.com/office/drawing/2014/main" id="{3618B6C0-377C-4E86-BA6B-59290BB47539}"/>
              </a:ext>
            </a:extLst>
          </p:cNvPr>
          <p:cNvSpPr/>
          <p:nvPr/>
        </p:nvSpPr>
        <p:spPr>
          <a:xfrm>
            <a:off x="762000" y="1522834"/>
            <a:ext cx="3057616" cy="27423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93B4BC2-B36D-4BA4-B5D0-2AFC4942DCCB}"/>
              </a:ext>
            </a:extLst>
          </p:cNvPr>
          <p:cNvSpPr/>
          <p:nvPr/>
        </p:nvSpPr>
        <p:spPr>
          <a:xfrm>
            <a:off x="923968" y="1914531"/>
            <a:ext cx="2962232" cy="1884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为了设定的目标，把信息，思想和情感在个人或群体间传递，并达成共同协议的过程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6507276D-7C0B-440B-9481-5084F8A468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33350"/>
            <a:ext cx="47244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14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410D406-B713-4A27-BE47-7D6672AD393E}"/>
              </a:ext>
            </a:extLst>
          </p:cNvPr>
          <p:cNvSpPr/>
          <p:nvPr/>
        </p:nvSpPr>
        <p:spPr>
          <a:xfrm>
            <a:off x="3621609" y="2200379"/>
            <a:ext cx="156966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+mj-ea"/>
                <a:ea typeface="+mj-ea"/>
              </a:rPr>
              <a:t>沟通</a:t>
            </a:r>
            <a:r>
              <a:rPr lang="zh-CN" altLang="en-US" sz="3600" b="1" dirty="0" smtClean="0">
                <a:latin typeface="+mj-ea"/>
                <a:ea typeface="+mj-ea"/>
              </a:rPr>
              <a:t>是</a:t>
            </a:r>
            <a:endParaRPr lang="en-US" altLang="zh-CN" sz="3600" b="1" dirty="0" smtClean="0">
              <a:latin typeface="+mj-ea"/>
              <a:ea typeface="+mj-ea"/>
            </a:endParaRPr>
          </a:p>
          <a:p>
            <a:r>
              <a:rPr lang="zh-CN" altLang="en-US" sz="3600" b="1" dirty="0" smtClean="0">
                <a:latin typeface="+mj-ea"/>
                <a:ea typeface="+mj-ea"/>
              </a:rPr>
              <a:t>双向</a:t>
            </a:r>
            <a:r>
              <a:rPr lang="zh-CN" altLang="en-US" sz="3600" b="1" dirty="0">
                <a:latin typeface="+mj-ea"/>
                <a:ea typeface="+mj-ea"/>
              </a:rPr>
              <a:t>的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D48CDDF2-52B8-4B67-8215-3EE9C3FB667E}"/>
              </a:ext>
            </a:extLst>
          </p:cNvPr>
          <p:cNvGrpSpPr/>
          <p:nvPr/>
        </p:nvGrpSpPr>
        <p:grpSpPr>
          <a:xfrm>
            <a:off x="2797924" y="895350"/>
            <a:ext cx="3217030" cy="3019529"/>
            <a:chOff x="3702843" y="995514"/>
            <a:chExt cx="4289373" cy="4026039"/>
          </a:xfrm>
        </p:grpSpPr>
        <p:sp>
          <p:nvSpPr>
            <p:cNvPr id="19" name="弧形 18">
              <a:extLst>
                <a:ext uri="{FF2B5EF4-FFF2-40B4-BE49-F238E27FC236}">
                  <a16:creationId xmlns="" xmlns:a16="http://schemas.microsoft.com/office/drawing/2014/main" id="{F095F35C-FA0E-4F09-8C0E-40C6FBB3D9AB}"/>
                </a:ext>
              </a:extLst>
            </p:cNvPr>
            <p:cNvSpPr/>
            <p:nvPr/>
          </p:nvSpPr>
          <p:spPr>
            <a:xfrm>
              <a:off x="3702843" y="1073667"/>
              <a:ext cx="4289373" cy="3947886"/>
            </a:xfrm>
            <a:prstGeom prst="arc">
              <a:avLst>
                <a:gd name="adj1" fmla="val 11810622"/>
                <a:gd name="adj2" fmla="val 20621828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Rectangle 34">
              <a:extLst>
                <a:ext uri="{FF2B5EF4-FFF2-40B4-BE49-F238E27FC236}">
                  <a16:creationId xmlns="" xmlns:a16="http://schemas.microsoft.com/office/drawing/2014/main" id="{A16AFA97-0797-492C-B9F0-046064EA9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0954" y="995514"/>
              <a:ext cx="1084263" cy="466725"/>
            </a:xfrm>
            <a:prstGeom prst="rect">
              <a:avLst/>
            </a:prstGeom>
            <a:solidFill>
              <a:schemeClr val="bg1"/>
            </a:solidFill>
            <a:ln w="9525" cap="flat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  <a:buSzPct val="100000"/>
              </a:pPr>
              <a:r>
                <a:rPr kumimoji="1" lang="zh-CN" altLang="ru-RU" b="1" dirty="0">
                  <a:latin typeface="+mj-ea"/>
                  <a:ea typeface="+mj-ea"/>
                </a:rPr>
                <a:t>信息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B503C3E1-EFC4-48BE-8DE7-40F246435AA8}"/>
              </a:ext>
            </a:extLst>
          </p:cNvPr>
          <p:cNvGrpSpPr/>
          <p:nvPr/>
        </p:nvGrpSpPr>
        <p:grpSpPr>
          <a:xfrm>
            <a:off x="2777534" y="1526049"/>
            <a:ext cx="3217030" cy="3105414"/>
            <a:chOff x="3675657" y="1836447"/>
            <a:chExt cx="4289373" cy="4140552"/>
          </a:xfrm>
        </p:grpSpPr>
        <p:sp>
          <p:nvSpPr>
            <p:cNvPr id="20" name="弧形 19">
              <a:extLst>
                <a:ext uri="{FF2B5EF4-FFF2-40B4-BE49-F238E27FC236}">
                  <a16:creationId xmlns="" xmlns:a16="http://schemas.microsoft.com/office/drawing/2014/main" id="{A4A8113B-49F2-494D-8062-6192B7CFAFDD}"/>
                </a:ext>
              </a:extLst>
            </p:cNvPr>
            <p:cNvSpPr/>
            <p:nvPr/>
          </p:nvSpPr>
          <p:spPr>
            <a:xfrm rot="10800000">
              <a:off x="3675657" y="1836447"/>
              <a:ext cx="4289373" cy="3947886"/>
            </a:xfrm>
            <a:prstGeom prst="arc">
              <a:avLst>
                <a:gd name="adj1" fmla="val 11810622"/>
                <a:gd name="adj2" fmla="val 20621828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Rectangle 35">
              <a:extLst>
                <a:ext uri="{FF2B5EF4-FFF2-40B4-BE49-F238E27FC236}">
                  <a16:creationId xmlns="" xmlns:a16="http://schemas.microsoft.com/office/drawing/2014/main" id="{6A84B8E2-5D40-4FD2-9FE0-DA41ED011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0955" y="5510274"/>
              <a:ext cx="1084262" cy="466725"/>
            </a:xfrm>
            <a:prstGeom prst="rect">
              <a:avLst/>
            </a:prstGeom>
            <a:solidFill>
              <a:schemeClr val="bg1"/>
            </a:solidFill>
            <a:ln w="9525" cap="flat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  <a:buSzPct val="100000"/>
              </a:pPr>
              <a:r>
                <a:rPr kumimoji="1" lang="zh-CN" altLang="ru-RU" b="1" dirty="0">
                  <a:latin typeface="+mj-ea"/>
                  <a:ea typeface="+mj-ea"/>
                </a:rPr>
                <a:t>反馈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C315A71E-FDB9-4059-9DB7-4C827A6AA3CE}"/>
              </a:ext>
            </a:extLst>
          </p:cNvPr>
          <p:cNvGrpSpPr/>
          <p:nvPr/>
        </p:nvGrpSpPr>
        <p:grpSpPr>
          <a:xfrm>
            <a:off x="457200" y="1451698"/>
            <a:ext cx="2528789" cy="2528789"/>
            <a:chOff x="581879" y="1737312"/>
            <a:chExt cx="3371718" cy="3371718"/>
          </a:xfrm>
        </p:grpSpPr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E8F6ABD3-BB70-4611-92B9-525491A5636F}"/>
                </a:ext>
              </a:extLst>
            </p:cNvPr>
            <p:cNvSpPr txBox="1"/>
            <p:nvPr/>
          </p:nvSpPr>
          <p:spPr>
            <a:xfrm>
              <a:off x="1829156" y="4677167"/>
              <a:ext cx="93871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50" b="1" dirty="0">
                  <a:latin typeface="+mj-ea"/>
                  <a:ea typeface="+mj-ea"/>
                </a:rPr>
                <a:t>传送者</a:t>
              </a:r>
            </a:p>
          </p:txBody>
        </p:sp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DCAD00BB-B689-4EEF-97E9-688604656EDD}"/>
                </a:ext>
              </a:extLst>
            </p:cNvPr>
            <p:cNvSpPr/>
            <p:nvPr/>
          </p:nvSpPr>
          <p:spPr>
            <a:xfrm>
              <a:off x="581879" y="1737312"/>
              <a:ext cx="3371718" cy="33717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79AAFB4E-EE4D-4041-89C5-0CF79D6B8C35}"/>
              </a:ext>
            </a:extLst>
          </p:cNvPr>
          <p:cNvGrpSpPr/>
          <p:nvPr/>
        </p:nvGrpSpPr>
        <p:grpSpPr>
          <a:xfrm>
            <a:off x="5787485" y="1511518"/>
            <a:ext cx="2528789" cy="2528789"/>
            <a:chOff x="7688926" y="1817072"/>
            <a:chExt cx="3371718" cy="3371718"/>
          </a:xfrm>
        </p:grpSpPr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C0B4292B-3657-4FE3-B9C9-079F4D684DED}"/>
                </a:ext>
              </a:extLst>
            </p:cNvPr>
            <p:cNvSpPr txBox="1"/>
            <p:nvPr/>
          </p:nvSpPr>
          <p:spPr>
            <a:xfrm>
              <a:off x="8936203" y="4697379"/>
              <a:ext cx="93871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50" b="1" dirty="0">
                  <a:latin typeface="+mj-ea"/>
                  <a:ea typeface="+mj-ea"/>
                </a:rPr>
                <a:t>接收者</a:t>
              </a:r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C61A2B8B-6A8F-4F93-BF01-15BF2B4EDF98}"/>
                </a:ext>
              </a:extLst>
            </p:cNvPr>
            <p:cNvSpPr/>
            <p:nvPr/>
          </p:nvSpPr>
          <p:spPr>
            <a:xfrm>
              <a:off x="7688926" y="1817072"/>
              <a:ext cx="3371718" cy="33717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0377"/>
          <a:stretch/>
        </p:blipFill>
        <p:spPr>
          <a:xfrm>
            <a:off x="1254877" y="1703353"/>
            <a:ext cx="812997" cy="2105852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107"/>
          <a:stretch/>
        </p:blipFill>
        <p:spPr>
          <a:xfrm>
            <a:off x="6611170" y="1663166"/>
            <a:ext cx="850181" cy="210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22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EC4E6A9B-0840-4C18-B1AC-172E781F7488}"/>
              </a:ext>
            </a:extLst>
          </p:cNvPr>
          <p:cNvSpPr/>
          <p:nvPr/>
        </p:nvSpPr>
        <p:spPr>
          <a:xfrm>
            <a:off x="4805979" y="165454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50" dirty="0"/>
              <a:t>原则一：讲出来</a:t>
            </a:r>
          </a:p>
          <a:p>
            <a:pPr>
              <a:lnSpc>
                <a:spcPct val="150000"/>
              </a:lnSpc>
            </a:pPr>
            <a:r>
              <a:rPr lang="zh-CN" altLang="en-US" sz="1350" dirty="0"/>
              <a:t>原则二：不批评、不责备、不抱怨、不攻击、不说教</a:t>
            </a:r>
          </a:p>
          <a:p>
            <a:pPr>
              <a:lnSpc>
                <a:spcPct val="150000"/>
              </a:lnSpc>
            </a:pPr>
            <a:r>
              <a:rPr lang="zh-CN" altLang="en-US" sz="1350" dirty="0"/>
              <a:t>原则三：互相尊重</a:t>
            </a:r>
          </a:p>
          <a:p>
            <a:pPr>
              <a:lnSpc>
                <a:spcPct val="150000"/>
              </a:lnSpc>
            </a:pPr>
            <a:r>
              <a:rPr lang="zh-CN" altLang="en-US" sz="1350" dirty="0"/>
              <a:t>原则四：绝不口出恶言</a:t>
            </a:r>
          </a:p>
          <a:p>
            <a:pPr>
              <a:lnSpc>
                <a:spcPct val="150000"/>
              </a:lnSpc>
            </a:pPr>
            <a:r>
              <a:rPr lang="zh-CN" altLang="en-US" sz="1350" dirty="0"/>
              <a:t>原则五：不说不该说的话</a:t>
            </a:r>
          </a:p>
          <a:p>
            <a:pPr>
              <a:lnSpc>
                <a:spcPct val="150000"/>
              </a:lnSpc>
            </a:pPr>
            <a:r>
              <a:rPr lang="zh-CN" altLang="en-US" sz="1350" dirty="0"/>
              <a:t>原则六：情绪中不要沟通，尤其是不能够做决定的时候</a:t>
            </a:r>
          </a:p>
          <a:p>
            <a:pPr>
              <a:lnSpc>
                <a:spcPct val="150000"/>
              </a:lnSpc>
            </a:pPr>
            <a:r>
              <a:rPr lang="zh-CN" altLang="en-US" sz="1350" dirty="0"/>
              <a:t>原则七：理性的沟通、不理性不要沟通</a:t>
            </a:r>
          </a:p>
          <a:p>
            <a:pPr>
              <a:lnSpc>
                <a:spcPct val="150000"/>
              </a:lnSpc>
            </a:pPr>
            <a:r>
              <a:rPr lang="zh-CN" altLang="en-US" sz="1350" dirty="0"/>
              <a:t>原则八：觉知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A74FBA22-CD17-47D4-AA15-4A073CB87B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737613"/>
            <a:ext cx="4196337" cy="4196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34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A27060C-511E-44A3-A9FB-BAC12FB2CC72}"/>
              </a:ext>
            </a:extLst>
          </p:cNvPr>
          <p:cNvSpPr/>
          <p:nvPr/>
        </p:nvSpPr>
        <p:spPr>
          <a:xfrm>
            <a:off x="1066800" y="1428750"/>
            <a:ext cx="29718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原则九：承认我错了</a:t>
            </a:r>
          </a:p>
          <a:p>
            <a:pPr>
              <a:lnSpc>
                <a:spcPct val="150000"/>
              </a:lnSpc>
            </a:pPr>
            <a:r>
              <a:rPr lang="zh-CN" altLang="en-US" dirty="0"/>
              <a:t>原则十：说对不起</a:t>
            </a:r>
          </a:p>
          <a:p>
            <a:pPr>
              <a:lnSpc>
                <a:spcPct val="150000"/>
              </a:lnSpc>
            </a:pPr>
            <a:r>
              <a:rPr lang="zh-CN" altLang="en-US" dirty="0"/>
              <a:t>原则十一：让奇迹发生</a:t>
            </a:r>
          </a:p>
          <a:p>
            <a:pPr>
              <a:lnSpc>
                <a:spcPct val="150000"/>
              </a:lnSpc>
            </a:pPr>
            <a:r>
              <a:rPr lang="zh-CN" altLang="en-US" dirty="0"/>
              <a:t>原则十二：爱</a:t>
            </a:r>
          </a:p>
          <a:p>
            <a:pPr>
              <a:lnSpc>
                <a:spcPct val="150000"/>
              </a:lnSpc>
            </a:pPr>
            <a:r>
              <a:rPr lang="zh-CN" altLang="en-US" dirty="0"/>
              <a:t>原则十三：等待转机</a:t>
            </a:r>
          </a:p>
          <a:p>
            <a:pPr>
              <a:lnSpc>
                <a:spcPct val="150000"/>
              </a:lnSpc>
            </a:pPr>
            <a:r>
              <a:rPr lang="zh-CN" altLang="en-US" dirty="0"/>
              <a:t>原则十四：耐心</a:t>
            </a:r>
          </a:p>
          <a:p>
            <a:pPr>
              <a:lnSpc>
                <a:spcPct val="150000"/>
              </a:lnSpc>
            </a:pPr>
            <a:r>
              <a:rPr lang="zh-CN" altLang="en-US" dirty="0"/>
              <a:t>原则十五：智慧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3E63EF3-8CA8-4589-81EF-EF9E3FFAEB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342900"/>
            <a:ext cx="48006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806" y="2876550"/>
            <a:ext cx="7010400" cy="2266950"/>
            <a:chOff x="2806" y="2876550"/>
            <a:chExt cx="7010400" cy="2266950"/>
          </a:xfrm>
        </p:grpSpPr>
        <p:sp>
          <p:nvSpPr>
            <p:cNvPr id="33" name="等腰三角形 32"/>
            <p:cNvSpPr/>
            <p:nvPr/>
          </p:nvSpPr>
          <p:spPr>
            <a:xfrm>
              <a:off x="2806" y="2876550"/>
              <a:ext cx="7010400" cy="2266950"/>
            </a:xfrm>
            <a:prstGeom prst="triangle">
              <a:avLst>
                <a:gd name="adj" fmla="val 4196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121920" y="2999232"/>
              <a:ext cx="6740001" cy="2144267"/>
            </a:xfrm>
            <a:prstGeom prst="triangle">
              <a:avLst>
                <a:gd name="adj" fmla="val 4196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b="39856"/>
          <a:stretch/>
        </p:blipFill>
        <p:spPr>
          <a:xfrm>
            <a:off x="4800433" y="2369462"/>
            <a:ext cx="4724567" cy="2774037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1CF71C16-E64D-4A3C-86BE-AF48F3F26894}"/>
              </a:ext>
            </a:extLst>
          </p:cNvPr>
          <p:cNvSpPr txBox="1"/>
          <p:nvPr/>
        </p:nvSpPr>
        <p:spPr>
          <a:xfrm>
            <a:off x="2362200" y="3486150"/>
            <a:ext cx="12298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accent1"/>
                </a:solidFill>
                <a:latin typeface="+mj-ea"/>
                <a:ea typeface="+mj-ea"/>
              </a:rPr>
              <a:t>02</a:t>
            </a:r>
            <a:endParaRPr lang="zh-CN" altLang="en-US" sz="66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D0C9F504-B46A-4D07-B51C-D7D94E925CF4}"/>
              </a:ext>
            </a:extLst>
          </p:cNvPr>
          <p:cNvSpPr txBox="1"/>
          <p:nvPr/>
        </p:nvSpPr>
        <p:spPr>
          <a:xfrm>
            <a:off x="2377888" y="4324350"/>
            <a:ext cx="1241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accent1"/>
                </a:solidFill>
              </a:rPr>
              <a:t>PART</a:t>
            </a:r>
            <a:endParaRPr lang="zh-CN" altLang="en-US" sz="3200" dirty="0">
              <a:solidFill>
                <a:schemeClr val="accent1"/>
              </a:solidFill>
            </a:endParaRPr>
          </a:p>
        </p:txBody>
      </p:sp>
      <p:sp>
        <p:nvSpPr>
          <p:cNvPr id="36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1668252"/>
            <a:ext cx="5410200" cy="8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400" b="1" spc="600" dirty="0">
                <a:latin typeface="+mj-ea"/>
                <a:ea typeface="+mj-ea"/>
              </a:rPr>
              <a:t>班组长的角色定位</a:t>
            </a: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4957"/>
            <a:ext cx="2068976" cy="1940193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2309150" y="1638572"/>
            <a:ext cx="190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799" y="968238"/>
            <a:ext cx="2823321" cy="68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000" dirty="0" smtClean="0">
                <a:latin typeface="+mj-ea"/>
                <a:ea typeface="+mj-ea"/>
              </a:rPr>
              <a:t>第二部分</a:t>
            </a:r>
            <a:endParaRPr lang="zh-CN" altLang="ru-RU" sz="4000" dirty="0">
              <a:latin typeface="+mj-ea"/>
              <a:ea typeface="+mj-ea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2133600" y="2369463"/>
            <a:ext cx="39966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/>
              <a:t>team communication </a:t>
            </a:r>
            <a:r>
              <a:rPr lang="en-US" altLang="zh-CN" sz="1100" dirty="0"/>
              <a:t>and management team communication </a:t>
            </a:r>
            <a:endParaRPr lang="en-US" altLang="zh-CN" sz="1100" dirty="0" smtClean="0"/>
          </a:p>
          <a:p>
            <a:r>
              <a:rPr lang="en-US" altLang="zh-CN" sz="1100" dirty="0" smtClean="0"/>
              <a:t>and management </a:t>
            </a:r>
            <a:r>
              <a:rPr lang="en-US" altLang="zh-CN" sz="1100" dirty="0"/>
              <a:t>team </a:t>
            </a:r>
            <a:r>
              <a:rPr lang="en-US" altLang="zh-CN" sz="1100" dirty="0" smtClean="0"/>
              <a:t>communication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95693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5" grpId="0"/>
      <p:bldP spid="36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C32966F-9CB3-4515-AD6E-8C95C9308F22}"/>
              </a:ext>
            </a:extLst>
          </p:cNvPr>
          <p:cNvGrpSpPr/>
          <p:nvPr/>
        </p:nvGrpSpPr>
        <p:grpSpPr>
          <a:xfrm>
            <a:off x="4114800" y="1335922"/>
            <a:ext cx="4626193" cy="1559574"/>
            <a:chOff x="365179" y="4329378"/>
            <a:chExt cx="6168257" cy="2079431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C83383E6-15D1-408C-B6C8-3B9CCAD2872E}"/>
                </a:ext>
              </a:extLst>
            </p:cNvPr>
            <p:cNvSpPr/>
            <p:nvPr/>
          </p:nvSpPr>
          <p:spPr>
            <a:xfrm>
              <a:off x="365179" y="4329378"/>
              <a:ext cx="5622871" cy="1942509"/>
            </a:xfrm>
            <a:prstGeom prst="rect">
              <a:avLst/>
            </a:prstGeom>
            <a:solidFill>
              <a:schemeClr val="accent2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A1318C3-1DEA-4789-B4CB-C67D87A9966C}"/>
                </a:ext>
              </a:extLst>
            </p:cNvPr>
            <p:cNvSpPr/>
            <p:nvPr/>
          </p:nvSpPr>
          <p:spPr>
            <a:xfrm>
              <a:off x="437436" y="4623705"/>
              <a:ext cx="6096000" cy="17851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员工的榜样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班组长是连接员工与上一级的纽带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是员工的第一责任人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1B4FD19A-745C-4CE4-AC05-5964E5A04873}"/>
              </a:ext>
            </a:extLst>
          </p:cNvPr>
          <p:cNvGrpSpPr/>
          <p:nvPr/>
        </p:nvGrpSpPr>
        <p:grpSpPr>
          <a:xfrm>
            <a:off x="4114800" y="2943668"/>
            <a:ext cx="4572000" cy="1456882"/>
            <a:chOff x="6235699" y="4329379"/>
            <a:chExt cx="6096000" cy="1942509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AAAEF49A-7D0F-4E81-ACD1-7A20A059D513}"/>
                </a:ext>
              </a:extLst>
            </p:cNvPr>
            <p:cNvSpPr/>
            <p:nvPr/>
          </p:nvSpPr>
          <p:spPr>
            <a:xfrm>
              <a:off x="6235699" y="4406170"/>
              <a:ext cx="5622871" cy="1865718"/>
            </a:xfrm>
            <a:prstGeom prst="rect">
              <a:avLst/>
            </a:prstGeom>
            <a:solidFill>
              <a:schemeClr val="accent2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B06FA8F6-9B13-4389-BE3A-CC9DC2F130FA}"/>
                </a:ext>
              </a:extLst>
            </p:cNvPr>
            <p:cNvSpPr/>
            <p:nvPr/>
          </p:nvSpPr>
          <p:spPr>
            <a:xfrm>
              <a:off x="6235699" y="4329379"/>
              <a:ext cx="6096000" cy="17851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公司、车间、部门信息的传递者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员工申诉的受理对象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员工的教练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员工的知心人（信任者）等等</a:t>
              </a: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95350"/>
            <a:ext cx="38862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38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350"/>
  <p:tag name="ISPRING_FIRST_PUBLISH" val="1"/>
</p:tagLst>
</file>

<file path=ppt/theme/theme1.xml><?xml version="1.0" encoding="utf-8"?>
<a:theme xmlns:a="http://schemas.openxmlformats.org/drawingml/2006/main" name="Office 主题">
  <a:themeElements>
    <a:clrScheme name="自定义 100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62626"/>
      </a:accent1>
      <a:accent2>
        <a:srgbClr val="FFC000"/>
      </a:accent2>
      <a:accent3>
        <a:srgbClr val="262626"/>
      </a:accent3>
      <a:accent4>
        <a:srgbClr val="FFC000"/>
      </a:accent4>
      <a:accent5>
        <a:srgbClr val="262626"/>
      </a:accent5>
      <a:accent6>
        <a:srgbClr val="FFC000"/>
      </a:accent6>
      <a:hlink>
        <a:srgbClr val="262626"/>
      </a:hlink>
      <a:folHlink>
        <a:srgbClr val="FFC00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1332</Words>
  <Application>Microsoft Office PowerPoint</Application>
  <PresentationFormat>全屏显示(16:9)</PresentationFormat>
  <Paragraphs>163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Meiryo</vt:lpstr>
      <vt:lpstr>迷你简汉真广标</vt:lpstr>
      <vt:lpstr>宋体</vt:lpstr>
      <vt:lpstr>微软雅黑</vt:lpstr>
      <vt:lpstr>Arial</vt:lpstr>
      <vt:lpstr>Arial Black</vt:lpstr>
      <vt:lpstr>Calibri</vt:lpstr>
      <vt:lpstr>Calibri Light</vt:lpstr>
      <vt:lpstr>Impact</vt:lpstr>
      <vt:lpstr>Webdings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2019-05-08T02:39:47Z</dcterms:created>
  <dcterms:modified xsi:type="dcterms:W3CDTF">2020-09-10T02:46:33Z</dcterms:modified>
</cp:coreProperties>
</file>