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sldIdLst>
    <p:sldId id="315" r:id="rId3"/>
    <p:sldId id="316" r:id="rId4"/>
    <p:sldId id="317" r:id="rId5"/>
    <p:sldId id="318" r:id="rId6"/>
    <p:sldId id="319" r:id="rId7"/>
    <p:sldId id="321" r:id="rId8"/>
    <p:sldId id="320" r:id="rId9"/>
    <p:sldId id="323" r:id="rId10"/>
    <p:sldId id="322" r:id="rId11"/>
    <p:sldId id="324" r:id="rId12"/>
    <p:sldId id="325" r:id="rId13"/>
    <p:sldId id="326" r:id="rId14"/>
    <p:sldId id="327" r:id="rId15"/>
    <p:sldId id="329" r:id="rId16"/>
    <p:sldId id="328" r:id="rId17"/>
    <p:sldId id="330" r:id="rId18"/>
    <p:sldId id="331" r:id="rId19"/>
    <p:sldId id="332" r:id="rId20"/>
    <p:sldId id="333" r:id="rId21"/>
    <p:sldId id="334" r:id="rId22"/>
    <p:sldId id="335" r:id="rId23"/>
    <p:sldId id="337" r:id="rId24"/>
    <p:sldId id="338"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7097"/>
    <a:srgbClr val="549EC3"/>
    <a:srgbClr val="7F7F7F"/>
    <a:srgbClr val="0064B3"/>
    <a:srgbClr val="D8E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10" autoAdjust="0"/>
    <p:restoredTop sz="96314" autoAdjust="0"/>
  </p:normalViewPr>
  <p:slideViewPr>
    <p:cSldViewPr snapToGrid="0" showGuides="1">
      <p:cViewPr varScale="1">
        <p:scale>
          <a:sx n="108" d="100"/>
          <a:sy n="108" d="100"/>
        </p:scale>
        <p:origin x="576"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43CB17-B1D4-4665-BF0C-5EEE7574CEC9}" type="datetimeFigureOut">
              <a:rPr lang="zh-CN" altLang="en-US" smtClean="0"/>
              <a:t>2020/9/20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8215A-2183-43DF-91CE-7DF02CE91C81}" type="slidenum">
              <a:rPr lang="zh-CN" altLang="en-US" smtClean="0"/>
              <a:t>‹#›</a:t>
            </a:fld>
            <a:endParaRPr lang="zh-CN" altLang="en-US"/>
          </a:p>
        </p:txBody>
      </p:sp>
    </p:spTree>
    <p:extLst>
      <p:ext uri="{BB962C8B-B14F-4D97-AF65-F5344CB8AC3E}">
        <p14:creationId xmlns:p14="http://schemas.microsoft.com/office/powerpoint/2010/main" val="16835508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1</a:t>
            </a:fld>
            <a:endParaRPr lang="zh-CN" altLang="en-US"/>
          </a:p>
        </p:txBody>
      </p:sp>
    </p:spTree>
    <p:extLst>
      <p:ext uri="{BB962C8B-B14F-4D97-AF65-F5344CB8AC3E}">
        <p14:creationId xmlns:p14="http://schemas.microsoft.com/office/powerpoint/2010/main" val="10784916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10</a:t>
            </a:fld>
            <a:endParaRPr lang="zh-CN" altLang="en-US"/>
          </a:p>
        </p:txBody>
      </p:sp>
    </p:spTree>
    <p:extLst>
      <p:ext uri="{BB962C8B-B14F-4D97-AF65-F5344CB8AC3E}">
        <p14:creationId xmlns:p14="http://schemas.microsoft.com/office/powerpoint/2010/main" val="16683221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11</a:t>
            </a:fld>
            <a:endParaRPr lang="zh-CN" altLang="en-US"/>
          </a:p>
        </p:txBody>
      </p:sp>
    </p:spTree>
    <p:extLst>
      <p:ext uri="{BB962C8B-B14F-4D97-AF65-F5344CB8AC3E}">
        <p14:creationId xmlns:p14="http://schemas.microsoft.com/office/powerpoint/2010/main" val="20624572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12</a:t>
            </a:fld>
            <a:endParaRPr lang="zh-CN" altLang="en-US"/>
          </a:p>
        </p:txBody>
      </p:sp>
    </p:spTree>
    <p:extLst>
      <p:ext uri="{BB962C8B-B14F-4D97-AF65-F5344CB8AC3E}">
        <p14:creationId xmlns:p14="http://schemas.microsoft.com/office/powerpoint/2010/main" val="468053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13</a:t>
            </a:fld>
            <a:endParaRPr lang="zh-CN" altLang="en-US"/>
          </a:p>
        </p:txBody>
      </p:sp>
    </p:spTree>
    <p:extLst>
      <p:ext uri="{BB962C8B-B14F-4D97-AF65-F5344CB8AC3E}">
        <p14:creationId xmlns:p14="http://schemas.microsoft.com/office/powerpoint/2010/main" val="28933046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14</a:t>
            </a:fld>
            <a:endParaRPr lang="zh-CN" altLang="en-US"/>
          </a:p>
        </p:txBody>
      </p:sp>
    </p:spTree>
    <p:extLst>
      <p:ext uri="{BB962C8B-B14F-4D97-AF65-F5344CB8AC3E}">
        <p14:creationId xmlns:p14="http://schemas.microsoft.com/office/powerpoint/2010/main" val="3044262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15</a:t>
            </a:fld>
            <a:endParaRPr lang="zh-CN" altLang="en-US"/>
          </a:p>
        </p:txBody>
      </p:sp>
    </p:spTree>
    <p:extLst>
      <p:ext uri="{BB962C8B-B14F-4D97-AF65-F5344CB8AC3E}">
        <p14:creationId xmlns:p14="http://schemas.microsoft.com/office/powerpoint/2010/main" val="1252607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16</a:t>
            </a:fld>
            <a:endParaRPr lang="zh-CN" altLang="en-US"/>
          </a:p>
        </p:txBody>
      </p:sp>
    </p:spTree>
    <p:extLst>
      <p:ext uri="{BB962C8B-B14F-4D97-AF65-F5344CB8AC3E}">
        <p14:creationId xmlns:p14="http://schemas.microsoft.com/office/powerpoint/2010/main" val="25546404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17</a:t>
            </a:fld>
            <a:endParaRPr lang="zh-CN" altLang="en-US"/>
          </a:p>
        </p:txBody>
      </p:sp>
    </p:spTree>
    <p:extLst>
      <p:ext uri="{BB962C8B-B14F-4D97-AF65-F5344CB8AC3E}">
        <p14:creationId xmlns:p14="http://schemas.microsoft.com/office/powerpoint/2010/main" val="38981123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18</a:t>
            </a:fld>
            <a:endParaRPr lang="zh-CN" altLang="en-US"/>
          </a:p>
        </p:txBody>
      </p:sp>
    </p:spTree>
    <p:extLst>
      <p:ext uri="{BB962C8B-B14F-4D97-AF65-F5344CB8AC3E}">
        <p14:creationId xmlns:p14="http://schemas.microsoft.com/office/powerpoint/2010/main" val="6943273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19</a:t>
            </a:fld>
            <a:endParaRPr lang="zh-CN" altLang="en-US"/>
          </a:p>
        </p:txBody>
      </p:sp>
    </p:spTree>
    <p:extLst>
      <p:ext uri="{BB962C8B-B14F-4D97-AF65-F5344CB8AC3E}">
        <p14:creationId xmlns:p14="http://schemas.microsoft.com/office/powerpoint/2010/main" val="3115571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2</a:t>
            </a:fld>
            <a:endParaRPr lang="zh-CN" altLang="en-US"/>
          </a:p>
        </p:txBody>
      </p:sp>
    </p:spTree>
    <p:extLst>
      <p:ext uri="{BB962C8B-B14F-4D97-AF65-F5344CB8AC3E}">
        <p14:creationId xmlns:p14="http://schemas.microsoft.com/office/powerpoint/2010/main" val="39544131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20</a:t>
            </a:fld>
            <a:endParaRPr lang="zh-CN" altLang="en-US"/>
          </a:p>
        </p:txBody>
      </p:sp>
    </p:spTree>
    <p:extLst>
      <p:ext uri="{BB962C8B-B14F-4D97-AF65-F5344CB8AC3E}">
        <p14:creationId xmlns:p14="http://schemas.microsoft.com/office/powerpoint/2010/main" val="39866607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21</a:t>
            </a:fld>
            <a:endParaRPr lang="zh-CN" altLang="en-US"/>
          </a:p>
        </p:txBody>
      </p:sp>
    </p:spTree>
    <p:extLst>
      <p:ext uri="{BB962C8B-B14F-4D97-AF65-F5344CB8AC3E}">
        <p14:creationId xmlns:p14="http://schemas.microsoft.com/office/powerpoint/2010/main" val="10464496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22</a:t>
            </a:fld>
            <a:endParaRPr lang="zh-CN" altLang="en-US"/>
          </a:p>
        </p:txBody>
      </p:sp>
    </p:spTree>
    <p:extLst>
      <p:ext uri="{BB962C8B-B14F-4D97-AF65-F5344CB8AC3E}">
        <p14:creationId xmlns:p14="http://schemas.microsoft.com/office/powerpoint/2010/main" val="32925121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61058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3</a:t>
            </a:fld>
            <a:endParaRPr lang="zh-CN" altLang="en-US"/>
          </a:p>
        </p:txBody>
      </p:sp>
    </p:spTree>
    <p:extLst>
      <p:ext uri="{BB962C8B-B14F-4D97-AF65-F5344CB8AC3E}">
        <p14:creationId xmlns:p14="http://schemas.microsoft.com/office/powerpoint/2010/main" val="414422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4</a:t>
            </a:fld>
            <a:endParaRPr lang="zh-CN" altLang="en-US"/>
          </a:p>
        </p:txBody>
      </p:sp>
    </p:spTree>
    <p:extLst>
      <p:ext uri="{BB962C8B-B14F-4D97-AF65-F5344CB8AC3E}">
        <p14:creationId xmlns:p14="http://schemas.microsoft.com/office/powerpoint/2010/main" val="613566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5</a:t>
            </a:fld>
            <a:endParaRPr lang="zh-CN" altLang="en-US"/>
          </a:p>
        </p:txBody>
      </p:sp>
    </p:spTree>
    <p:extLst>
      <p:ext uri="{BB962C8B-B14F-4D97-AF65-F5344CB8AC3E}">
        <p14:creationId xmlns:p14="http://schemas.microsoft.com/office/powerpoint/2010/main" val="1795768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6</a:t>
            </a:fld>
            <a:endParaRPr lang="zh-CN" altLang="en-US"/>
          </a:p>
        </p:txBody>
      </p:sp>
    </p:spTree>
    <p:extLst>
      <p:ext uri="{BB962C8B-B14F-4D97-AF65-F5344CB8AC3E}">
        <p14:creationId xmlns:p14="http://schemas.microsoft.com/office/powerpoint/2010/main" val="287683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7</a:t>
            </a:fld>
            <a:endParaRPr lang="zh-CN" altLang="en-US"/>
          </a:p>
        </p:txBody>
      </p:sp>
    </p:spTree>
    <p:extLst>
      <p:ext uri="{BB962C8B-B14F-4D97-AF65-F5344CB8AC3E}">
        <p14:creationId xmlns:p14="http://schemas.microsoft.com/office/powerpoint/2010/main" val="1735998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8</a:t>
            </a:fld>
            <a:endParaRPr lang="zh-CN" altLang="en-US"/>
          </a:p>
        </p:txBody>
      </p:sp>
    </p:spTree>
    <p:extLst>
      <p:ext uri="{BB962C8B-B14F-4D97-AF65-F5344CB8AC3E}">
        <p14:creationId xmlns:p14="http://schemas.microsoft.com/office/powerpoint/2010/main" val="861532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C8215A-2183-43DF-91CE-7DF02CE91C81}" type="slidenum">
              <a:rPr lang="zh-CN" altLang="en-US" smtClean="0"/>
              <a:t>9</a:t>
            </a:fld>
            <a:endParaRPr lang="zh-CN" altLang="en-US"/>
          </a:p>
        </p:txBody>
      </p:sp>
    </p:spTree>
    <p:extLst>
      <p:ext uri="{BB962C8B-B14F-4D97-AF65-F5344CB8AC3E}">
        <p14:creationId xmlns:p14="http://schemas.microsoft.com/office/powerpoint/2010/main" val="16188745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F082BED-7008-4FC3-86B0-46EFDBDD9CF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F8443095-F347-4557-A32C-1AD0954A22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EC4AB20D-BA16-434B-949A-A3F91E87D83E}"/>
              </a:ext>
            </a:extLst>
          </p:cNvPr>
          <p:cNvSpPr>
            <a:spLocks noGrp="1"/>
          </p:cNvSpPr>
          <p:nvPr>
            <p:ph type="dt" sz="half" idx="10"/>
          </p:nvPr>
        </p:nvSpPr>
        <p:spPr/>
        <p:txBody>
          <a:bodyPr/>
          <a:lstStyle/>
          <a:p>
            <a:fld id="{F2F7D7A0-5A28-4B72-9E2A-BBD2FA662F8D}" type="datetimeFigureOut">
              <a:rPr lang="zh-CN" altLang="en-US" smtClean="0"/>
              <a:t>2020/9/20</a:t>
            </a:fld>
            <a:endParaRPr lang="zh-CN" altLang="en-US"/>
          </a:p>
        </p:txBody>
      </p:sp>
      <p:sp>
        <p:nvSpPr>
          <p:cNvPr id="5" name="页脚占位符 4">
            <a:extLst>
              <a:ext uri="{FF2B5EF4-FFF2-40B4-BE49-F238E27FC236}">
                <a16:creationId xmlns:a16="http://schemas.microsoft.com/office/drawing/2014/main" xmlns="" id="{99B5CAD2-27D2-4333-B37B-33172518812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0B92D13-9A6C-4728-98F4-B09E31F7A4AD}"/>
              </a:ext>
            </a:extLst>
          </p:cNvPr>
          <p:cNvSpPr>
            <a:spLocks noGrp="1"/>
          </p:cNvSpPr>
          <p:nvPr>
            <p:ph type="sldNum" sz="quarter" idx="12"/>
          </p:nvPr>
        </p:nvSpPr>
        <p:spPr/>
        <p:txBody>
          <a:bodyPr/>
          <a:lstStyle/>
          <a:p>
            <a:fld id="{E114343F-F2CB-4862-9920-D9C1F2290B7D}" type="slidenum">
              <a:rPr lang="zh-CN" altLang="en-US" smtClean="0"/>
              <a:t>‹#›</a:t>
            </a:fld>
            <a:endParaRPr lang="zh-CN" altLang="en-US"/>
          </a:p>
        </p:txBody>
      </p:sp>
    </p:spTree>
    <p:extLst>
      <p:ext uri="{BB962C8B-B14F-4D97-AF65-F5344CB8AC3E}">
        <p14:creationId xmlns:p14="http://schemas.microsoft.com/office/powerpoint/2010/main" val="8685978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601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110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21389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46044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9995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61600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59837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59224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0526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5690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83D0BFC-F2BB-450A-93A3-7ED538C3B225}"/>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3C74131-E231-4C27-B542-3BEBF759B5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53ED5E4C-0C19-458D-84CE-17947622A36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F207DD84-FFC0-45DC-82FA-0E1ACCD9DD2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B43BA9FB-A195-4DE0-B3F5-EF98DDCEA790}"/>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72CEE228-E027-448C-84F6-EF81DD740532}"/>
              </a:ext>
            </a:extLst>
          </p:cNvPr>
          <p:cNvSpPr>
            <a:spLocks noGrp="1"/>
          </p:cNvSpPr>
          <p:nvPr>
            <p:ph type="dt" sz="half" idx="10"/>
          </p:nvPr>
        </p:nvSpPr>
        <p:spPr/>
        <p:txBody>
          <a:bodyPr/>
          <a:lstStyle/>
          <a:p>
            <a:fld id="{F2F7D7A0-5A28-4B72-9E2A-BBD2FA662F8D}" type="datetimeFigureOut">
              <a:rPr lang="zh-CN" altLang="en-US" smtClean="0"/>
              <a:t>2020/9/20</a:t>
            </a:fld>
            <a:endParaRPr lang="zh-CN" altLang="en-US"/>
          </a:p>
        </p:txBody>
      </p:sp>
      <p:sp>
        <p:nvSpPr>
          <p:cNvPr id="8" name="页脚占位符 7">
            <a:extLst>
              <a:ext uri="{FF2B5EF4-FFF2-40B4-BE49-F238E27FC236}">
                <a16:creationId xmlns:a16="http://schemas.microsoft.com/office/drawing/2014/main" xmlns="" id="{2818E750-72C8-48C7-BF64-7A8E2DD0823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AF86C5F7-F3EA-4249-8285-60EC51776F0F}"/>
              </a:ext>
            </a:extLst>
          </p:cNvPr>
          <p:cNvSpPr>
            <a:spLocks noGrp="1"/>
          </p:cNvSpPr>
          <p:nvPr>
            <p:ph type="sldNum" sz="quarter" idx="12"/>
          </p:nvPr>
        </p:nvSpPr>
        <p:spPr/>
        <p:txBody>
          <a:bodyPr/>
          <a:lstStyle/>
          <a:p>
            <a:fld id="{E114343F-F2CB-4862-9920-D9C1F2290B7D}" type="slidenum">
              <a:rPr lang="zh-CN" altLang="en-US" smtClean="0"/>
              <a:t>‹#›</a:t>
            </a:fld>
            <a:endParaRPr lang="zh-CN" altLang="en-US"/>
          </a:p>
        </p:txBody>
      </p:sp>
    </p:spTree>
    <p:extLst>
      <p:ext uri="{BB962C8B-B14F-4D97-AF65-F5344CB8AC3E}">
        <p14:creationId xmlns:p14="http://schemas.microsoft.com/office/powerpoint/2010/main" val="191082173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9882A19-156C-4E0B-8EC5-21C9F085952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6ED40893-6ABF-4F53-979B-5F09C8173BE2}"/>
              </a:ext>
            </a:extLst>
          </p:cNvPr>
          <p:cNvSpPr>
            <a:spLocks noGrp="1"/>
          </p:cNvSpPr>
          <p:nvPr>
            <p:ph type="dt" sz="half" idx="10"/>
          </p:nvPr>
        </p:nvSpPr>
        <p:spPr/>
        <p:txBody>
          <a:bodyPr/>
          <a:lstStyle/>
          <a:p>
            <a:fld id="{F2F7D7A0-5A28-4B72-9E2A-BBD2FA662F8D}" type="datetimeFigureOut">
              <a:rPr lang="zh-CN" altLang="en-US" smtClean="0"/>
              <a:t>2020/9/20</a:t>
            </a:fld>
            <a:endParaRPr lang="zh-CN" altLang="en-US"/>
          </a:p>
        </p:txBody>
      </p:sp>
      <p:sp>
        <p:nvSpPr>
          <p:cNvPr id="4" name="页脚占位符 3">
            <a:extLst>
              <a:ext uri="{FF2B5EF4-FFF2-40B4-BE49-F238E27FC236}">
                <a16:creationId xmlns:a16="http://schemas.microsoft.com/office/drawing/2014/main" xmlns="" id="{275B12B8-0C45-49DF-AEC9-5A80A432BD5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EE3236FB-6C38-423B-B835-8E87F3018F83}"/>
              </a:ext>
            </a:extLst>
          </p:cNvPr>
          <p:cNvSpPr>
            <a:spLocks noGrp="1"/>
          </p:cNvSpPr>
          <p:nvPr>
            <p:ph type="sldNum" sz="quarter" idx="12"/>
          </p:nvPr>
        </p:nvSpPr>
        <p:spPr/>
        <p:txBody>
          <a:bodyPr/>
          <a:lstStyle/>
          <a:p>
            <a:fld id="{E114343F-F2CB-4862-9920-D9C1F2290B7D}" type="slidenum">
              <a:rPr lang="zh-CN" altLang="en-US" smtClean="0"/>
              <a:t>‹#›</a:t>
            </a:fld>
            <a:endParaRPr lang="zh-CN" altLang="en-US"/>
          </a:p>
        </p:txBody>
      </p:sp>
    </p:spTree>
    <p:extLst>
      <p:ext uri="{BB962C8B-B14F-4D97-AF65-F5344CB8AC3E}">
        <p14:creationId xmlns:p14="http://schemas.microsoft.com/office/powerpoint/2010/main" val="294977033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7C40EA7F-47AF-4BC3-8E3D-FFED8473AF89}"/>
              </a:ext>
            </a:extLst>
          </p:cNvPr>
          <p:cNvSpPr>
            <a:spLocks noGrp="1"/>
          </p:cNvSpPr>
          <p:nvPr>
            <p:ph type="dt" sz="half" idx="10"/>
          </p:nvPr>
        </p:nvSpPr>
        <p:spPr/>
        <p:txBody>
          <a:bodyPr/>
          <a:lstStyle/>
          <a:p>
            <a:fld id="{F2F7D7A0-5A28-4B72-9E2A-BBD2FA662F8D}" type="datetimeFigureOut">
              <a:rPr lang="zh-CN" altLang="en-US" smtClean="0"/>
              <a:t>2020/9/20</a:t>
            </a:fld>
            <a:endParaRPr lang="zh-CN" altLang="en-US"/>
          </a:p>
        </p:txBody>
      </p:sp>
      <p:sp>
        <p:nvSpPr>
          <p:cNvPr id="3" name="页脚占位符 2">
            <a:extLst>
              <a:ext uri="{FF2B5EF4-FFF2-40B4-BE49-F238E27FC236}">
                <a16:creationId xmlns:a16="http://schemas.microsoft.com/office/drawing/2014/main" xmlns="" id="{ECBF87BD-D43A-4425-BD67-8129061B13D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1660C0BA-BC55-4A86-BA6F-0F74E7119B7B}"/>
              </a:ext>
            </a:extLst>
          </p:cNvPr>
          <p:cNvSpPr>
            <a:spLocks noGrp="1"/>
          </p:cNvSpPr>
          <p:nvPr>
            <p:ph type="sldNum" sz="quarter" idx="12"/>
          </p:nvPr>
        </p:nvSpPr>
        <p:spPr/>
        <p:txBody>
          <a:bodyPr/>
          <a:lstStyle/>
          <a:p>
            <a:fld id="{E114343F-F2CB-4862-9920-D9C1F2290B7D}" type="slidenum">
              <a:rPr lang="zh-CN" altLang="en-US" smtClean="0"/>
              <a:t>‹#›</a:t>
            </a:fld>
            <a:endParaRPr lang="zh-CN" altLang="en-US"/>
          </a:p>
        </p:txBody>
      </p:sp>
    </p:spTree>
    <p:extLst>
      <p:ext uri="{BB962C8B-B14F-4D97-AF65-F5344CB8AC3E}">
        <p14:creationId xmlns:p14="http://schemas.microsoft.com/office/powerpoint/2010/main" val="281799649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0B1BB75-374B-4E74-B288-E9C1A7BD48B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8815451D-DC87-429D-8174-62F9DC12116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CEFE0DB8-00E9-4449-B0A2-DE6103977E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045E6282-949E-4245-A069-000168A5FEF8}"/>
              </a:ext>
            </a:extLst>
          </p:cNvPr>
          <p:cNvSpPr>
            <a:spLocks noGrp="1"/>
          </p:cNvSpPr>
          <p:nvPr>
            <p:ph type="dt" sz="half" idx="10"/>
          </p:nvPr>
        </p:nvSpPr>
        <p:spPr/>
        <p:txBody>
          <a:bodyPr/>
          <a:lstStyle/>
          <a:p>
            <a:fld id="{F2F7D7A0-5A28-4B72-9E2A-BBD2FA662F8D}" type="datetimeFigureOut">
              <a:rPr lang="zh-CN" altLang="en-US" smtClean="0"/>
              <a:t>2020/9/20</a:t>
            </a:fld>
            <a:endParaRPr lang="zh-CN" altLang="en-US"/>
          </a:p>
        </p:txBody>
      </p:sp>
      <p:sp>
        <p:nvSpPr>
          <p:cNvPr id="6" name="页脚占位符 5">
            <a:extLst>
              <a:ext uri="{FF2B5EF4-FFF2-40B4-BE49-F238E27FC236}">
                <a16:creationId xmlns:a16="http://schemas.microsoft.com/office/drawing/2014/main" xmlns="" id="{402CF3CD-34AA-4039-846A-3CFE1620F7E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66F5B09-67A9-4AD2-8A1E-3AF5D125ED80}"/>
              </a:ext>
            </a:extLst>
          </p:cNvPr>
          <p:cNvSpPr>
            <a:spLocks noGrp="1"/>
          </p:cNvSpPr>
          <p:nvPr>
            <p:ph type="sldNum" sz="quarter" idx="12"/>
          </p:nvPr>
        </p:nvSpPr>
        <p:spPr/>
        <p:txBody>
          <a:bodyPr/>
          <a:lstStyle/>
          <a:p>
            <a:fld id="{E114343F-F2CB-4862-9920-D9C1F2290B7D}" type="slidenum">
              <a:rPr lang="zh-CN" altLang="en-US" smtClean="0"/>
              <a:t>‹#›</a:t>
            </a:fld>
            <a:endParaRPr lang="zh-CN" altLang="en-US"/>
          </a:p>
        </p:txBody>
      </p:sp>
    </p:spTree>
    <p:extLst>
      <p:ext uri="{BB962C8B-B14F-4D97-AF65-F5344CB8AC3E}">
        <p14:creationId xmlns:p14="http://schemas.microsoft.com/office/powerpoint/2010/main" val="215775688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5788F0C-61ED-4CE8-8F36-5EF953BE6C2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E16905E6-3936-4905-9853-99E04CA5BBE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4575BCC2-778C-4345-82D2-34F718E892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21AABAD2-3E67-44F2-8EA6-7F44B92731AB}"/>
              </a:ext>
            </a:extLst>
          </p:cNvPr>
          <p:cNvSpPr>
            <a:spLocks noGrp="1"/>
          </p:cNvSpPr>
          <p:nvPr>
            <p:ph type="dt" sz="half" idx="10"/>
          </p:nvPr>
        </p:nvSpPr>
        <p:spPr/>
        <p:txBody>
          <a:bodyPr/>
          <a:lstStyle/>
          <a:p>
            <a:fld id="{F2F7D7A0-5A28-4B72-9E2A-BBD2FA662F8D}" type="datetimeFigureOut">
              <a:rPr lang="zh-CN" altLang="en-US" smtClean="0"/>
              <a:t>2020/9/20</a:t>
            </a:fld>
            <a:endParaRPr lang="zh-CN" altLang="en-US"/>
          </a:p>
        </p:txBody>
      </p:sp>
      <p:sp>
        <p:nvSpPr>
          <p:cNvPr id="6" name="页脚占位符 5">
            <a:extLst>
              <a:ext uri="{FF2B5EF4-FFF2-40B4-BE49-F238E27FC236}">
                <a16:creationId xmlns:a16="http://schemas.microsoft.com/office/drawing/2014/main" xmlns="" id="{6D81234F-27D1-479E-9671-44CF69A6445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7A27745B-6E9D-491A-926D-18D4E20329A2}"/>
              </a:ext>
            </a:extLst>
          </p:cNvPr>
          <p:cNvSpPr>
            <a:spLocks noGrp="1"/>
          </p:cNvSpPr>
          <p:nvPr>
            <p:ph type="sldNum" sz="quarter" idx="12"/>
          </p:nvPr>
        </p:nvSpPr>
        <p:spPr/>
        <p:txBody>
          <a:bodyPr/>
          <a:lstStyle/>
          <a:p>
            <a:fld id="{E114343F-F2CB-4862-9920-D9C1F2290B7D}" type="slidenum">
              <a:rPr lang="zh-CN" altLang="en-US" smtClean="0"/>
              <a:t>‹#›</a:t>
            </a:fld>
            <a:endParaRPr lang="zh-CN" altLang="en-US"/>
          </a:p>
        </p:txBody>
      </p:sp>
    </p:spTree>
    <p:extLst>
      <p:ext uri="{BB962C8B-B14F-4D97-AF65-F5344CB8AC3E}">
        <p14:creationId xmlns:p14="http://schemas.microsoft.com/office/powerpoint/2010/main" val="192707772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CAF4DC8-25A7-4FEF-9BB0-68052272619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9AC40963-1BE9-4A7F-90E6-134C0C28B587}"/>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EAC675B6-438C-44EF-860D-49E65063657F}"/>
              </a:ext>
            </a:extLst>
          </p:cNvPr>
          <p:cNvSpPr>
            <a:spLocks noGrp="1"/>
          </p:cNvSpPr>
          <p:nvPr>
            <p:ph type="dt" sz="half" idx="10"/>
          </p:nvPr>
        </p:nvSpPr>
        <p:spPr/>
        <p:txBody>
          <a:bodyPr/>
          <a:lstStyle/>
          <a:p>
            <a:fld id="{F2F7D7A0-5A28-4B72-9E2A-BBD2FA662F8D}" type="datetimeFigureOut">
              <a:rPr lang="zh-CN" altLang="en-US" smtClean="0"/>
              <a:t>2020/9/20</a:t>
            </a:fld>
            <a:endParaRPr lang="zh-CN" altLang="en-US"/>
          </a:p>
        </p:txBody>
      </p:sp>
      <p:sp>
        <p:nvSpPr>
          <p:cNvPr id="5" name="页脚占位符 4">
            <a:extLst>
              <a:ext uri="{FF2B5EF4-FFF2-40B4-BE49-F238E27FC236}">
                <a16:creationId xmlns:a16="http://schemas.microsoft.com/office/drawing/2014/main" xmlns="" id="{420D800E-F49D-4920-9EFB-F1ADC4F2BDE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10CDFF7-695B-4419-BF9C-37E449DBA98F}"/>
              </a:ext>
            </a:extLst>
          </p:cNvPr>
          <p:cNvSpPr>
            <a:spLocks noGrp="1"/>
          </p:cNvSpPr>
          <p:nvPr>
            <p:ph type="sldNum" sz="quarter" idx="12"/>
          </p:nvPr>
        </p:nvSpPr>
        <p:spPr/>
        <p:txBody>
          <a:bodyPr/>
          <a:lstStyle/>
          <a:p>
            <a:fld id="{E114343F-F2CB-4862-9920-D9C1F2290B7D}" type="slidenum">
              <a:rPr lang="zh-CN" altLang="en-US" smtClean="0"/>
              <a:t>‹#›</a:t>
            </a:fld>
            <a:endParaRPr lang="zh-CN" altLang="en-US"/>
          </a:p>
        </p:txBody>
      </p:sp>
    </p:spTree>
    <p:extLst>
      <p:ext uri="{BB962C8B-B14F-4D97-AF65-F5344CB8AC3E}">
        <p14:creationId xmlns:p14="http://schemas.microsoft.com/office/powerpoint/2010/main" val="367905556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F6BA9FC8-8B6A-4A5D-968C-664F4EB5B11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F31D69AF-9C62-4637-B28E-62B76DE35BE7}"/>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22C14697-87DA-4ED2-9730-0BA3BA6C8388}"/>
              </a:ext>
            </a:extLst>
          </p:cNvPr>
          <p:cNvSpPr>
            <a:spLocks noGrp="1"/>
          </p:cNvSpPr>
          <p:nvPr>
            <p:ph type="dt" sz="half" idx="10"/>
          </p:nvPr>
        </p:nvSpPr>
        <p:spPr/>
        <p:txBody>
          <a:bodyPr/>
          <a:lstStyle/>
          <a:p>
            <a:fld id="{F2F7D7A0-5A28-4B72-9E2A-BBD2FA662F8D}" type="datetimeFigureOut">
              <a:rPr lang="zh-CN" altLang="en-US" smtClean="0"/>
              <a:t>2020/9/20</a:t>
            </a:fld>
            <a:endParaRPr lang="zh-CN" altLang="en-US"/>
          </a:p>
        </p:txBody>
      </p:sp>
      <p:sp>
        <p:nvSpPr>
          <p:cNvPr id="5" name="页脚占位符 4">
            <a:extLst>
              <a:ext uri="{FF2B5EF4-FFF2-40B4-BE49-F238E27FC236}">
                <a16:creationId xmlns:a16="http://schemas.microsoft.com/office/drawing/2014/main" xmlns="" id="{FFD4F6FD-C17B-4DD6-8692-E497CDE2B30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3183ABF-DF0B-433F-B918-C2EF0DB573E6}"/>
              </a:ext>
            </a:extLst>
          </p:cNvPr>
          <p:cNvSpPr>
            <a:spLocks noGrp="1"/>
          </p:cNvSpPr>
          <p:nvPr>
            <p:ph type="sldNum" sz="quarter" idx="12"/>
          </p:nvPr>
        </p:nvSpPr>
        <p:spPr/>
        <p:txBody>
          <a:bodyPr/>
          <a:lstStyle/>
          <a:p>
            <a:fld id="{E114343F-F2CB-4862-9920-D9C1F2290B7D}" type="slidenum">
              <a:rPr lang="zh-CN" altLang="en-US" smtClean="0"/>
              <a:t>‹#›</a:t>
            </a:fld>
            <a:endParaRPr lang="zh-CN" altLang="en-US"/>
          </a:p>
        </p:txBody>
      </p:sp>
    </p:spTree>
    <p:extLst>
      <p:ext uri="{BB962C8B-B14F-4D97-AF65-F5344CB8AC3E}">
        <p14:creationId xmlns:p14="http://schemas.microsoft.com/office/powerpoint/2010/main" val="346223324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58122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A1D22ED2-004D-49FF-8F18-8ECDFDCA121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63F7FA94-A70E-4386-88A3-AA123C3339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8C269AD-CEFF-4F4A-920A-52374677A9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F7D7A0-5A28-4B72-9E2A-BBD2FA662F8D}" type="datetimeFigureOut">
              <a:rPr lang="zh-CN" altLang="en-US" smtClean="0"/>
              <a:t>2020/9/20</a:t>
            </a:fld>
            <a:endParaRPr lang="zh-CN" altLang="en-US"/>
          </a:p>
        </p:txBody>
      </p:sp>
      <p:sp>
        <p:nvSpPr>
          <p:cNvPr id="5" name="页脚占位符 4">
            <a:extLst>
              <a:ext uri="{FF2B5EF4-FFF2-40B4-BE49-F238E27FC236}">
                <a16:creationId xmlns:a16="http://schemas.microsoft.com/office/drawing/2014/main" xmlns="" id="{FADE10CE-3122-435F-A229-A04063384C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9584FBEC-7BCE-4868-86B0-F05E5BC189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14343F-F2CB-4862-9920-D9C1F2290B7D}" type="slidenum">
              <a:rPr lang="zh-CN" altLang="en-US" smtClean="0"/>
              <a:t>‹#›</a:t>
            </a:fld>
            <a:endParaRPr lang="zh-CN" altLang="en-US"/>
          </a:p>
        </p:txBody>
      </p:sp>
    </p:spTree>
    <p:extLst>
      <p:ext uri="{BB962C8B-B14F-4D97-AF65-F5344CB8AC3E}">
        <p14:creationId xmlns:p14="http://schemas.microsoft.com/office/powerpoint/2010/main" val="3763101678"/>
      </p:ext>
    </p:extLst>
  </p:cSld>
  <p:clrMap bg1="lt1" tx1="dk1" bg2="lt2" tx2="dk2" accent1="accent1" accent2="accent2" accent3="accent3" accent4="accent4" accent5="accent5" accent6="accent6" hlink="hlink" folHlink="folHlink"/>
  <p:sldLayoutIdLst>
    <p:sldLayoutId id="2147483649" r:id="rId1"/>
    <p:sldLayoutId id="2147483653" r:id="rId2"/>
    <p:sldLayoutId id="2147483654" r:id="rId3"/>
    <p:sldLayoutId id="2147483655" r:id="rId4"/>
    <p:sldLayoutId id="2147483656" r:id="rId5"/>
    <p:sldLayoutId id="2147483657" r:id="rId6"/>
    <p:sldLayoutId id="2147483658" r:id="rId7"/>
    <p:sldLayoutId id="2147483659" r:id="rId8"/>
  </p:sldLayoutIdLst>
  <mc:AlternateContent xmlns:mc="http://schemas.openxmlformats.org/markup-compatibility/2006" xmlns:p14="http://schemas.microsoft.com/office/powerpoint/2010/main">
    <mc:Choice Requires="p14">
      <p:transition p14:dur="0" advTm="0"/>
    </mc:Choice>
    <mc:Fallback xmlns="">
      <p:transition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9499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7.xml"/><Relationship Id="rId7" Type="http://schemas.openxmlformats.org/officeDocument/2006/relationships/notesSlide" Target="../notesSlides/notesSlide10.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slideLayout" Target="../slideLayouts/slideLayout1.xml"/><Relationship Id="rId5" Type="http://schemas.openxmlformats.org/officeDocument/2006/relationships/tags" Target="../tags/tag9.xml"/><Relationship Id="rId4" Type="http://schemas.openxmlformats.org/officeDocument/2006/relationships/tags" Target="../tags/tag8.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tags" Target="../tags/tag17.xml"/><Relationship Id="rId3" Type="http://schemas.openxmlformats.org/officeDocument/2006/relationships/tags" Target="../tags/tag12.xml"/><Relationship Id="rId7" Type="http://schemas.openxmlformats.org/officeDocument/2006/relationships/tags" Target="../tags/tag16.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image" Target="../media/image1.png"/><Relationship Id="rId5" Type="http://schemas.openxmlformats.org/officeDocument/2006/relationships/tags" Target="../tags/tag14.xml"/><Relationship Id="rId10" Type="http://schemas.openxmlformats.org/officeDocument/2006/relationships/notesSlide" Target="../notesSlides/notesSlide16.xml"/><Relationship Id="rId4" Type="http://schemas.openxmlformats.org/officeDocument/2006/relationships/tags" Target="../tags/tag13.xml"/><Relationship Id="rId9"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20.xml"/><Relationship Id="rId7" Type="http://schemas.openxmlformats.org/officeDocument/2006/relationships/tags" Target="../tags/tag24.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image" Target="../media/image14.png"/><Relationship Id="rId5" Type="http://schemas.openxmlformats.org/officeDocument/2006/relationships/tags" Target="../tags/tag22.xml"/><Relationship Id="rId10" Type="http://schemas.openxmlformats.org/officeDocument/2006/relationships/image" Target="../media/image1.png"/><Relationship Id="rId4" Type="http://schemas.openxmlformats.org/officeDocument/2006/relationships/tags" Target="../tags/tag21.xml"/><Relationship Id="rId9"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image" Target="../media/image1.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1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8.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10.png"/><Relationship Id="rId5" Type="http://schemas.openxmlformats.org/officeDocument/2006/relationships/image" Target="../media/image1.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a:extLst>
              <a:ext uri="{FF2B5EF4-FFF2-40B4-BE49-F238E27FC236}">
                <a16:creationId xmlns:a16="http://schemas.microsoft.com/office/drawing/2014/main" xmlns="" id="{BD38868B-7219-4E5D-B0C4-6C6F99BD85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736" y="1535037"/>
            <a:ext cx="6298164" cy="2198280"/>
          </a:xfrm>
          <a:prstGeom prst="rect">
            <a:avLst/>
          </a:prstGeom>
        </p:spPr>
      </p:pic>
      <p:pic>
        <p:nvPicPr>
          <p:cNvPr id="9" name="图片 8">
            <a:extLst>
              <a:ext uri="{FF2B5EF4-FFF2-40B4-BE49-F238E27FC236}">
                <a16:creationId xmlns:a16="http://schemas.microsoft.com/office/drawing/2014/main" xmlns="" id="{E6D65AE7-E778-4FAB-A2F9-CAE529FC867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220" y="4076143"/>
            <a:ext cx="6460697" cy="532526"/>
          </a:xfrm>
          <a:prstGeom prst="rect">
            <a:avLst/>
          </a:prstGeom>
        </p:spPr>
      </p:pic>
      <p:pic>
        <p:nvPicPr>
          <p:cNvPr id="12" name="图片 11">
            <a:extLst>
              <a:ext uri="{FF2B5EF4-FFF2-40B4-BE49-F238E27FC236}">
                <a16:creationId xmlns:a16="http://schemas.microsoft.com/office/drawing/2014/main" xmlns="" id="{665C8A58-75C1-43FB-92A4-A4A67A1E399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0608905" y="160020"/>
            <a:ext cx="2461369" cy="1378949"/>
          </a:xfrm>
          <a:prstGeom prst="rect">
            <a:avLst/>
          </a:prstGeom>
        </p:spPr>
      </p:pic>
      <p:pic>
        <p:nvPicPr>
          <p:cNvPr id="14" name="图片 13">
            <a:extLst>
              <a:ext uri="{FF2B5EF4-FFF2-40B4-BE49-F238E27FC236}">
                <a16:creationId xmlns:a16="http://schemas.microsoft.com/office/drawing/2014/main" xmlns="" id="{C6231230-B82E-4B9B-9F8A-DD07F5D1B8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24427" y="656496"/>
            <a:ext cx="4164285" cy="3670055"/>
          </a:xfrm>
          <a:prstGeom prst="rect">
            <a:avLst/>
          </a:prstGeom>
        </p:spPr>
      </p:pic>
      <p:pic>
        <p:nvPicPr>
          <p:cNvPr id="11" name="图片 10">
            <a:extLst>
              <a:ext uri="{FF2B5EF4-FFF2-40B4-BE49-F238E27FC236}">
                <a16:creationId xmlns:a16="http://schemas.microsoft.com/office/drawing/2014/main" xmlns="" id="{DB85DEC0-B8CD-4D92-8111-6943FEEBCFC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4784482" y="306492"/>
            <a:ext cx="3589457" cy="2010945"/>
          </a:xfrm>
          <a:prstGeom prst="rect">
            <a:avLst/>
          </a:prstGeom>
        </p:spPr>
      </p:pic>
      <p:pic>
        <p:nvPicPr>
          <p:cNvPr id="16" name="图片 15">
            <a:extLst>
              <a:ext uri="{FF2B5EF4-FFF2-40B4-BE49-F238E27FC236}">
                <a16:creationId xmlns:a16="http://schemas.microsoft.com/office/drawing/2014/main" xmlns="" id="{90636E70-6605-4509-A47B-348C73452F2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7048900" y="1535037"/>
            <a:ext cx="5315337" cy="5315337"/>
          </a:xfrm>
          <a:prstGeom prst="rect">
            <a:avLst/>
          </a:prstGeom>
        </p:spPr>
      </p:pic>
      <p:sp>
        <p:nvSpPr>
          <p:cNvPr id="17" name="文本框 16">
            <a:extLst>
              <a:ext uri="{FF2B5EF4-FFF2-40B4-BE49-F238E27FC236}">
                <a16:creationId xmlns:a16="http://schemas.microsoft.com/office/drawing/2014/main" xmlns="" id="{EF4BD1F7-A747-4D8B-87BD-533A312DB270}"/>
              </a:ext>
            </a:extLst>
          </p:cNvPr>
          <p:cNvSpPr txBox="1"/>
          <p:nvPr/>
        </p:nvSpPr>
        <p:spPr>
          <a:xfrm>
            <a:off x="946835" y="4834049"/>
            <a:ext cx="5929828" cy="523220"/>
          </a:xfrm>
          <a:prstGeom prst="rect">
            <a:avLst/>
          </a:prstGeom>
          <a:noFill/>
        </p:spPr>
        <p:txBody>
          <a:bodyPr wrap="none" rtlCol="0">
            <a:spAutoFit/>
          </a:bodyPr>
          <a:lstStyle/>
          <a:p>
            <a:r>
              <a:rPr lang="zh-CN" altLang="en-US" sz="2800" dirty="0">
                <a:solidFill>
                  <a:srgbClr val="227097"/>
                </a:solidFill>
                <a:latin typeface="华康俪金黑W8(P)" panose="020B0800000000000000" pitchFamily="34" charset="-122"/>
                <a:ea typeface="华康俪金黑W8(P)" panose="020B0800000000000000" pitchFamily="34" charset="-122"/>
              </a:rPr>
              <a:t>落实安全生产制度强化安全防范措施</a:t>
            </a:r>
          </a:p>
        </p:txBody>
      </p:sp>
      <p:sp>
        <p:nvSpPr>
          <p:cNvPr id="18" name="文本框 17">
            <a:extLst>
              <a:ext uri="{FF2B5EF4-FFF2-40B4-BE49-F238E27FC236}">
                <a16:creationId xmlns:a16="http://schemas.microsoft.com/office/drawing/2014/main" xmlns="" id="{573617DE-9627-4515-A7A6-CA76AA710A65}"/>
              </a:ext>
            </a:extLst>
          </p:cNvPr>
          <p:cNvSpPr txBox="1"/>
          <p:nvPr/>
        </p:nvSpPr>
        <p:spPr>
          <a:xfrm>
            <a:off x="2068763" y="5582650"/>
            <a:ext cx="3677610" cy="338554"/>
          </a:xfrm>
          <a:prstGeom prst="rect">
            <a:avLst/>
          </a:prstGeom>
          <a:noFill/>
        </p:spPr>
        <p:txBody>
          <a:bodyPr wrap="none" rtlCol="0">
            <a:spAutoFit/>
          </a:bodyPr>
          <a:lstStyle/>
          <a:p>
            <a:pPr algn="ctr"/>
            <a:r>
              <a:rPr lang="zh-CN" altLang="en-US" sz="1600" dirty="0">
                <a:solidFill>
                  <a:srgbClr val="227097"/>
                </a:solidFill>
                <a:latin typeface="华康俪金黑W8(P)" panose="020B0800000000000000" pitchFamily="34" charset="-122"/>
                <a:ea typeface="华康俪金黑W8(P)" panose="020B0800000000000000" pitchFamily="34" charset="-122"/>
              </a:rPr>
              <a:t>汇报人</a:t>
            </a:r>
            <a:r>
              <a:rPr lang="zh-CN" altLang="en-US" sz="1600" dirty="0" smtClean="0">
                <a:solidFill>
                  <a:srgbClr val="227097"/>
                </a:solidFill>
                <a:latin typeface="华康俪金黑W8(P)" panose="020B0800000000000000" pitchFamily="34" charset="-122"/>
                <a:ea typeface="华康俪金黑W8(P)" panose="020B0800000000000000" pitchFamily="34" charset="-122"/>
              </a:rPr>
              <a:t>：</a:t>
            </a:r>
            <a:r>
              <a:rPr lang="zh-CN" altLang="en-US" sz="1600" dirty="0">
                <a:solidFill>
                  <a:srgbClr val="227097"/>
                </a:solidFill>
                <a:latin typeface="华康俪金黑W8(P)" panose="020B0800000000000000" pitchFamily="34" charset="-122"/>
                <a:ea typeface="华康俪金黑W8(P)" panose="020B0800000000000000" pitchFamily="34" charset="-122"/>
              </a:rPr>
              <a:t>优</a:t>
            </a:r>
            <a:r>
              <a:rPr lang="zh-CN" altLang="en-US" sz="1600" dirty="0" smtClean="0">
                <a:solidFill>
                  <a:srgbClr val="227097"/>
                </a:solidFill>
                <a:latin typeface="华康俪金黑W8(P)" panose="020B0800000000000000" pitchFamily="34" charset="-122"/>
                <a:ea typeface="华康俪金黑W8(P)" panose="020B0800000000000000" pitchFamily="34" charset="-122"/>
              </a:rPr>
              <a:t>品</a:t>
            </a:r>
            <a:r>
              <a:rPr lang="en-US" altLang="zh-CN" sz="1600" dirty="0" smtClean="0">
                <a:solidFill>
                  <a:srgbClr val="227097"/>
                </a:solidFill>
                <a:latin typeface="华康俪金黑W8(P)" panose="020B0800000000000000" pitchFamily="34" charset="-122"/>
                <a:ea typeface="华康俪金黑W8(P)" panose="020B0800000000000000" pitchFamily="34" charset="-122"/>
              </a:rPr>
              <a:t>PPT</a:t>
            </a:r>
            <a:r>
              <a:rPr lang="zh-CN" altLang="en-US" sz="1600" dirty="0" smtClean="0">
                <a:solidFill>
                  <a:srgbClr val="227097"/>
                </a:solidFill>
                <a:latin typeface="华康俪金黑W8(P)" panose="020B0800000000000000" pitchFamily="34" charset="-122"/>
                <a:ea typeface="华康俪金黑W8(P)" panose="020B0800000000000000" pitchFamily="34" charset="-122"/>
              </a:rPr>
              <a:t>     </a:t>
            </a:r>
            <a:r>
              <a:rPr lang="zh-CN" altLang="en-US" sz="1600" dirty="0">
                <a:solidFill>
                  <a:srgbClr val="227097"/>
                </a:solidFill>
                <a:latin typeface="华康俪金黑W8(P)" panose="020B0800000000000000" pitchFamily="34" charset="-122"/>
                <a:ea typeface="华康俪金黑W8(P)" panose="020B0800000000000000" pitchFamily="34" charset="-122"/>
              </a:rPr>
              <a:t>汇报时间：</a:t>
            </a:r>
            <a:r>
              <a:rPr lang="en-US" altLang="zh-CN" sz="1600" dirty="0">
                <a:solidFill>
                  <a:srgbClr val="227097"/>
                </a:solidFill>
                <a:latin typeface="华康俪金黑W8(P)" panose="020B0800000000000000" pitchFamily="34" charset="-122"/>
                <a:ea typeface="华康俪金黑W8(P)" panose="020B0800000000000000" pitchFamily="34" charset="-122"/>
              </a:rPr>
              <a:t>20XX</a:t>
            </a:r>
            <a:endParaRPr lang="zh-CN" altLang="en-US" sz="1600" dirty="0">
              <a:solidFill>
                <a:srgbClr val="227097"/>
              </a:solidFill>
              <a:latin typeface="华康俪金黑W8(P)" panose="020B0800000000000000" pitchFamily="34" charset="-122"/>
              <a:ea typeface="华康俪金黑W8(P)" panose="020B0800000000000000" pitchFamily="34" charset="-122"/>
            </a:endParaRPr>
          </a:p>
        </p:txBody>
      </p:sp>
    </p:spTree>
    <p:extLst>
      <p:ext uri="{BB962C8B-B14F-4D97-AF65-F5344CB8AC3E}">
        <p14:creationId xmlns:p14="http://schemas.microsoft.com/office/powerpoint/2010/main" val="3869116914"/>
      </p:ext>
    </p:extLst>
  </p:cSld>
  <p:clrMapOvr>
    <a:masterClrMapping/>
  </p:clrMapOvr>
  <mc:AlternateContent xmlns:mc="http://schemas.openxmlformats.org/markup-compatibility/2006" xmlns:p14="http://schemas.microsoft.com/office/powerpoint/2010/main">
    <mc:Choice Requires="p14">
      <p:transition p14:dur="10" advTm="2000"/>
    </mc:Choice>
    <mc:Fallback xmlns="">
      <p:transition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par>
                          <p:cTn id="11" fill="hold">
                            <p:stCondLst>
                              <p:cond delay="500"/>
                            </p:stCondLst>
                            <p:childTnLst>
                              <p:par>
                                <p:cTn id="12" presetID="6" presetClass="entr" presetSubtype="16"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circle(in)">
                                      <p:cBhvr>
                                        <p:cTn id="14" dur="1250"/>
                                        <p:tgtEl>
                                          <p:spTgt spid="14"/>
                                        </p:tgtEl>
                                      </p:cBhvr>
                                    </p:animEffect>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250"/>
                                        <p:tgtEl>
                                          <p:spTgt spid="16"/>
                                        </p:tgtEl>
                                      </p:cBhvr>
                                    </p:animEffect>
                                    <p:anim calcmode="lin" valueType="num">
                                      <p:cBhvr>
                                        <p:cTn id="18" dur="1250" fill="hold"/>
                                        <p:tgtEl>
                                          <p:spTgt spid="16"/>
                                        </p:tgtEl>
                                        <p:attrNameLst>
                                          <p:attrName>ppt_x</p:attrName>
                                        </p:attrNameLst>
                                      </p:cBhvr>
                                      <p:tavLst>
                                        <p:tav tm="0">
                                          <p:val>
                                            <p:strVal val="#ppt_x"/>
                                          </p:val>
                                        </p:tav>
                                        <p:tav tm="100000">
                                          <p:val>
                                            <p:strVal val="#ppt_x"/>
                                          </p:val>
                                        </p:tav>
                                      </p:tavLst>
                                    </p:anim>
                                    <p:anim calcmode="lin" valueType="num">
                                      <p:cBhvr>
                                        <p:cTn id="19" dur="125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53"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par>
                          <p:cTn id="26" fill="hold">
                            <p:stCondLst>
                              <p:cond delay="2250"/>
                            </p:stCondLst>
                            <p:childTnLst>
                              <p:par>
                                <p:cTn id="27" presetID="16" presetClass="entr" presetSubtype="21"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arn(inVertical)">
                                      <p:cBhvr>
                                        <p:cTn id="29" dur="500"/>
                                        <p:tgtEl>
                                          <p:spTgt spid="9"/>
                                        </p:tgtEl>
                                      </p:cBhvr>
                                    </p:animEffect>
                                  </p:childTnLst>
                                </p:cTn>
                              </p:par>
                            </p:childTnLst>
                          </p:cTn>
                        </p:par>
                        <p:par>
                          <p:cTn id="30" fill="hold">
                            <p:stCondLst>
                              <p:cond delay="2750"/>
                            </p:stCondLst>
                            <p:childTnLst>
                              <p:par>
                                <p:cTn id="31" presetID="22" presetClass="entr" presetSubtype="4"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down)">
                                      <p:cBhvr>
                                        <p:cTn id="33" dur="500"/>
                                        <p:tgtEl>
                                          <p:spTgt spid="17"/>
                                        </p:tgtEl>
                                      </p:cBhvr>
                                    </p:animEffect>
                                  </p:childTnLst>
                                </p:cTn>
                              </p:par>
                            </p:childTnLst>
                          </p:cTn>
                        </p:par>
                        <p:par>
                          <p:cTn id="34" fill="hold">
                            <p:stCondLst>
                              <p:cond delay="3250"/>
                            </p:stCondLst>
                            <p:childTnLst>
                              <p:par>
                                <p:cTn id="35" presetID="42"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8EBB26E-9B4E-4B5B-84B0-4B0975E26C60}"/>
              </a:ext>
            </a:extLst>
          </p:cNvPr>
          <p:cNvSpPr/>
          <p:nvPr/>
        </p:nvSpPr>
        <p:spPr>
          <a:xfrm>
            <a:off x="10660540" y="311948"/>
            <a:ext cx="1107996" cy="369332"/>
          </a:xfrm>
          <a:prstGeom prst="rect">
            <a:avLst/>
          </a:prstGeom>
        </p:spPr>
        <p:txBody>
          <a:bodyPr wrap="none">
            <a:spAutoFit/>
          </a:bodyPr>
          <a:lstStyle/>
          <a:p>
            <a:pPr algn="dist"/>
            <a:r>
              <a:rPr lang="zh-CN" altLang="en-US">
                <a:solidFill>
                  <a:srgbClr val="227097"/>
                </a:solidFill>
                <a:latin typeface="华康俪金黑W8(P)" panose="020B0800000000000000" pitchFamily="34" charset="-122"/>
                <a:ea typeface="华康俪金黑W8(P)" panose="020B0800000000000000" pitchFamily="34" charset="-122"/>
                <a:cs typeface="+mn-ea"/>
                <a:sym typeface="+mn-lt"/>
              </a:rPr>
              <a:t>应急准备</a:t>
            </a:r>
            <a:endParaRPr lang="zh-CN" altLang="en-US" dirty="0">
              <a:solidFill>
                <a:srgbClr val="227097"/>
              </a:solidFill>
              <a:latin typeface="华康俪金黑W8(P)" panose="020B0800000000000000" pitchFamily="34" charset="-122"/>
              <a:ea typeface="华康俪金黑W8(P)" panose="020B0800000000000000" pitchFamily="34" charset="-122"/>
              <a:cs typeface="+mn-ea"/>
              <a:sym typeface="+mn-lt"/>
            </a:endParaRPr>
          </a:p>
        </p:txBody>
      </p:sp>
      <p:grpSp>
        <p:nvGrpSpPr>
          <p:cNvPr id="4" name="组合 3">
            <a:extLst>
              <a:ext uri="{FF2B5EF4-FFF2-40B4-BE49-F238E27FC236}">
                <a16:creationId xmlns:a16="http://schemas.microsoft.com/office/drawing/2014/main" xmlns="" id="{D8B8B24F-FA06-4E71-B340-D194082E647F}"/>
              </a:ext>
            </a:extLst>
          </p:cNvPr>
          <p:cNvGrpSpPr/>
          <p:nvPr/>
        </p:nvGrpSpPr>
        <p:grpSpPr>
          <a:xfrm>
            <a:off x="4351041" y="2698426"/>
            <a:ext cx="3489918" cy="3271438"/>
            <a:chOff x="4329736" y="2566968"/>
            <a:chExt cx="3489918" cy="3271438"/>
          </a:xfrm>
        </p:grpSpPr>
        <p:grpSp>
          <p:nvGrpSpPr>
            <p:cNvPr id="5" name="组合 4">
              <a:extLst>
                <a:ext uri="{FF2B5EF4-FFF2-40B4-BE49-F238E27FC236}">
                  <a16:creationId xmlns:a16="http://schemas.microsoft.com/office/drawing/2014/main" xmlns="" id="{4F7D300F-B24E-4B9C-8D57-011B82FC9F1F}"/>
                </a:ext>
              </a:extLst>
            </p:cNvPr>
            <p:cNvGrpSpPr/>
            <p:nvPr/>
          </p:nvGrpSpPr>
          <p:grpSpPr>
            <a:xfrm>
              <a:off x="4329736" y="2566968"/>
              <a:ext cx="3489918" cy="3271438"/>
              <a:chOff x="4326832" y="2425416"/>
              <a:chExt cx="3489918" cy="3271438"/>
            </a:xfrm>
          </p:grpSpPr>
          <p:sp>
            <p:nvSpPr>
              <p:cNvPr id="11" name="任意多边形: 形状 10">
                <a:extLst>
                  <a:ext uri="{FF2B5EF4-FFF2-40B4-BE49-F238E27FC236}">
                    <a16:creationId xmlns:a16="http://schemas.microsoft.com/office/drawing/2014/main" xmlns="" id="{4BC075A5-E32E-44F7-AB79-2ED0DEBB2750}"/>
                  </a:ext>
                </a:extLst>
              </p:cNvPr>
              <p:cNvSpPr/>
              <p:nvPr/>
            </p:nvSpPr>
            <p:spPr>
              <a:xfrm>
                <a:off x="4942965" y="3044326"/>
                <a:ext cx="2300891" cy="2300890"/>
              </a:xfrm>
              <a:custGeom>
                <a:avLst/>
                <a:gdLst>
                  <a:gd name="connsiteX0" fmla="*/ 0 w 3116791"/>
                  <a:gd name="connsiteY0" fmla="*/ 1558396 h 3116791"/>
                  <a:gd name="connsiteX1" fmla="*/ 1558396 w 3116791"/>
                  <a:gd name="connsiteY1" fmla="*/ 0 h 3116791"/>
                  <a:gd name="connsiteX2" fmla="*/ 3116792 w 3116791"/>
                  <a:gd name="connsiteY2" fmla="*/ 1558396 h 3116791"/>
                  <a:gd name="connsiteX3" fmla="*/ 1558396 w 3116791"/>
                  <a:gd name="connsiteY3" fmla="*/ 3116792 h 3116791"/>
                  <a:gd name="connsiteX4" fmla="*/ 0 w 3116791"/>
                  <a:gd name="connsiteY4" fmla="*/ 1558396 h 3116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791" h="3116791">
                    <a:moveTo>
                      <a:pt x="0" y="1558396"/>
                    </a:moveTo>
                    <a:cubicBezTo>
                      <a:pt x="0" y="697718"/>
                      <a:pt x="697718" y="0"/>
                      <a:pt x="1558396" y="0"/>
                    </a:cubicBezTo>
                    <a:cubicBezTo>
                      <a:pt x="2419074" y="0"/>
                      <a:pt x="3116792" y="697718"/>
                      <a:pt x="3116792" y="1558396"/>
                    </a:cubicBezTo>
                    <a:cubicBezTo>
                      <a:pt x="3116792" y="2419074"/>
                      <a:pt x="2419074" y="3116792"/>
                      <a:pt x="1558396" y="3116792"/>
                    </a:cubicBezTo>
                    <a:cubicBezTo>
                      <a:pt x="697718" y="3116792"/>
                      <a:pt x="0" y="2419074"/>
                      <a:pt x="0" y="1558396"/>
                    </a:cubicBezTo>
                    <a:close/>
                  </a:path>
                </a:pathLst>
              </a:custGeom>
              <a:noFill/>
              <a:ln w="38100">
                <a:solidFill>
                  <a:schemeClr val="bg1">
                    <a:lumMod val="85000"/>
                  </a:schemeClr>
                </a:solid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538993" tIns="538993" rIns="538993" bIns="538993" numCol="1" spcCol="1270" anchor="ctr" anchorCtr="0">
                <a:noAutofit/>
              </a:bodyPr>
              <a:lstStyle/>
              <a:p>
                <a:pPr marL="0" lvl="0" indent="0" algn="ctr" defTabSz="2889250">
                  <a:lnSpc>
                    <a:spcPct val="90000"/>
                  </a:lnSpc>
                  <a:spcBef>
                    <a:spcPct val="0"/>
                  </a:spcBef>
                  <a:spcAft>
                    <a:spcPct val="35000"/>
                  </a:spcAft>
                  <a:buNone/>
                </a:pPr>
                <a:endParaRPr lang="zh-CN" altLang="en-US" sz="6500" kern="1200">
                  <a:cs typeface="+mn-ea"/>
                  <a:sym typeface="+mn-lt"/>
                </a:endParaRPr>
              </a:p>
            </p:txBody>
          </p:sp>
          <p:sp>
            <p:nvSpPr>
              <p:cNvPr id="12" name="任意多边形: 形状 11">
                <a:extLst>
                  <a:ext uri="{FF2B5EF4-FFF2-40B4-BE49-F238E27FC236}">
                    <a16:creationId xmlns:a16="http://schemas.microsoft.com/office/drawing/2014/main" xmlns="" id="{210918F4-9C9B-4134-BEFB-B482A114C7FB}"/>
                  </a:ext>
                </a:extLst>
              </p:cNvPr>
              <p:cNvSpPr/>
              <p:nvPr/>
            </p:nvSpPr>
            <p:spPr>
              <a:xfrm rot="19668571">
                <a:off x="4326832" y="3264951"/>
                <a:ext cx="1096428" cy="1032411"/>
              </a:xfrm>
              <a:custGeom>
                <a:avLst/>
                <a:gdLst>
                  <a:gd name="connsiteX0" fmla="*/ 29102 w 2763588"/>
                  <a:gd name="connsiteY0" fmla="*/ 2298707 h 2602231"/>
                  <a:gd name="connsiteX1" fmla="*/ 1388002 w 2763588"/>
                  <a:gd name="connsiteY1" fmla="*/ 7 h 2602231"/>
                  <a:gd name="connsiteX2" fmla="*/ 2734202 w 2763588"/>
                  <a:gd name="connsiteY2" fmla="*/ 2324107 h 2602231"/>
                  <a:gd name="connsiteX3" fmla="*/ 29102 w 2763588"/>
                  <a:gd name="connsiteY3" fmla="*/ 2298707 h 2602231"/>
                </a:gdLst>
                <a:ahLst/>
                <a:cxnLst>
                  <a:cxn ang="0">
                    <a:pos x="connsiteX0" y="connsiteY0"/>
                  </a:cxn>
                  <a:cxn ang="0">
                    <a:pos x="connsiteX1" y="connsiteY1"/>
                  </a:cxn>
                  <a:cxn ang="0">
                    <a:pos x="connsiteX2" y="connsiteY2"/>
                  </a:cxn>
                  <a:cxn ang="0">
                    <a:pos x="connsiteX3" y="connsiteY3"/>
                  </a:cxn>
                </a:cxnLst>
                <a:rect l="l" t="t" r="r" b="b"/>
                <a:pathLst>
                  <a:path w="2763588" h="2602231">
                    <a:moveTo>
                      <a:pt x="29102" y="2298707"/>
                    </a:moveTo>
                    <a:cubicBezTo>
                      <a:pt x="-195265" y="1911357"/>
                      <a:pt x="937152" y="-4226"/>
                      <a:pt x="1388002" y="7"/>
                    </a:cubicBezTo>
                    <a:cubicBezTo>
                      <a:pt x="1838852" y="4240"/>
                      <a:pt x="2958569" y="1936757"/>
                      <a:pt x="2734202" y="2324107"/>
                    </a:cubicBezTo>
                    <a:cubicBezTo>
                      <a:pt x="2509835" y="2711457"/>
                      <a:pt x="253469" y="2686057"/>
                      <a:pt x="29102" y="2298707"/>
                    </a:cubicBezTo>
                    <a:close/>
                  </a:path>
                </a:pathLst>
              </a:custGeom>
              <a:solidFill>
                <a:srgbClr val="227097"/>
              </a:solidFill>
              <a:ln>
                <a:noFill/>
              </a:ln>
              <a:effectLst>
                <a:outerShdw blurRad="6477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3" name="任意多边形: 形状 12">
                <a:extLst>
                  <a:ext uri="{FF2B5EF4-FFF2-40B4-BE49-F238E27FC236}">
                    <a16:creationId xmlns:a16="http://schemas.microsoft.com/office/drawing/2014/main" xmlns="" id="{B5BB5FFF-4BDC-4DEB-90BC-E183F9DBEE37}"/>
                  </a:ext>
                </a:extLst>
              </p:cNvPr>
              <p:cNvSpPr/>
              <p:nvPr/>
            </p:nvSpPr>
            <p:spPr>
              <a:xfrm rot="242365">
                <a:off x="5556539" y="2425416"/>
                <a:ext cx="1096428" cy="1032411"/>
              </a:xfrm>
              <a:custGeom>
                <a:avLst/>
                <a:gdLst>
                  <a:gd name="connsiteX0" fmla="*/ 29102 w 2763588"/>
                  <a:gd name="connsiteY0" fmla="*/ 2298707 h 2602231"/>
                  <a:gd name="connsiteX1" fmla="*/ 1388002 w 2763588"/>
                  <a:gd name="connsiteY1" fmla="*/ 7 h 2602231"/>
                  <a:gd name="connsiteX2" fmla="*/ 2734202 w 2763588"/>
                  <a:gd name="connsiteY2" fmla="*/ 2324107 h 2602231"/>
                  <a:gd name="connsiteX3" fmla="*/ 29102 w 2763588"/>
                  <a:gd name="connsiteY3" fmla="*/ 2298707 h 2602231"/>
                </a:gdLst>
                <a:ahLst/>
                <a:cxnLst>
                  <a:cxn ang="0">
                    <a:pos x="connsiteX0" y="connsiteY0"/>
                  </a:cxn>
                  <a:cxn ang="0">
                    <a:pos x="connsiteX1" y="connsiteY1"/>
                  </a:cxn>
                  <a:cxn ang="0">
                    <a:pos x="connsiteX2" y="connsiteY2"/>
                  </a:cxn>
                  <a:cxn ang="0">
                    <a:pos x="connsiteX3" y="connsiteY3"/>
                  </a:cxn>
                </a:cxnLst>
                <a:rect l="l" t="t" r="r" b="b"/>
                <a:pathLst>
                  <a:path w="2763588" h="2602231">
                    <a:moveTo>
                      <a:pt x="29102" y="2298707"/>
                    </a:moveTo>
                    <a:cubicBezTo>
                      <a:pt x="-195265" y="1911357"/>
                      <a:pt x="937152" y="-4226"/>
                      <a:pt x="1388002" y="7"/>
                    </a:cubicBezTo>
                    <a:cubicBezTo>
                      <a:pt x="1838852" y="4240"/>
                      <a:pt x="2958569" y="1936757"/>
                      <a:pt x="2734202" y="2324107"/>
                    </a:cubicBezTo>
                    <a:cubicBezTo>
                      <a:pt x="2509835" y="2711457"/>
                      <a:pt x="253469" y="2686057"/>
                      <a:pt x="29102" y="2298707"/>
                    </a:cubicBezTo>
                    <a:close/>
                  </a:path>
                </a:pathLst>
              </a:custGeom>
              <a:solidFill>
                <a:srgbClr val="227097"/>
              </a:solidFill>
              <a:ln>
                <a:noFill/>
              </a:ln>
              <a:effectLst>
                <a:outerShdw blurRad="6477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任意多边形: 形状 13">
                <a:extLst>
                  <a:ext uri="{FF2B5EF4-FFF2-40B4-BE49-F238E27FC236}">
                    <a16:creationId xmlns:a16="http://schemas.microsoft.com/office/drawing/2014/main" xmlns="" id="{72023F52-D8C4-4F9A-8164-8991A08F5AEE}"/>
                  </a:ext>
                </a:extLst>
              </p:cNvPr>
              <p:cNvSpPr/>
              <p:nvPr/>
            </p:nvSpPr>
            <p:spPr>
              <a:xfrm rot="20345498">
                <a:off x="6720322" y="3262688"/>
                <a:ext cx="1096428" cy="1032411"/>
              </a:xfrm>
              <a:custGeom>
                <a:avLst/>
                <a:gdLst>
                  <a:gd name="connsiteX0" fmla="*/ 29102 w 2763588"/>
                  <a:gd name="connsiteY0" fmla="*/ 2298707 h 2602231"/>
                  <a:gd name="connsiteX1" fmla="*/ 1388002 w 2763588"/>
                  <a:gd name="connsiteY1" fmla="*/ 7 h 2602231"/>
                  <a:gd name="connsiteX2" fmla="*/ 2734202 w 2763588"/>
                  <a:gd name="connsiteY2" fmla="*/ 2324107 h 2602231"/>
                  <a:gd name="connsiteX3" fmla="*/ 29102 w 2763588"/>
                  <a:gd name="connsiteY3" fmla="*/ 2298707 h 2602231"/>
                </a:gdLst>
                <a:ahLst/>
                <a:cxnLst>
                  <a:cxn ang="0">
                    <a:pos x="connsiteX0" y="connsiteY0"/>
                  </a:cxn>
                  <a:cxn ang="0">
                    <a:pos x="connsiteX1" y="connsiteY1"/>
                  </a:cxn>
                  <a:cxn ang="0">
                    <a:pos x="connsiteX2" y="connsiteY2"/>
                  </a:cxn>
                  <a:cxn ang="0">
                    <a:pos x="connsiteX3" y="connsiteY3"/>
                  </a:cxn>
                </a:cxnLst>
                <a:rect l="l" t="t" r="r" b="b"/>
                <a:pathLst>
                  <a:path w="2763588" h="2602231">
                    <a:moveTo>
                      <a:pt x="29102" y="2298707"/>
                    </a:moveTo>
                    <a:cubicBezTo>
                      <a:pt x="-195265" y="1911357"/>
                      <a:pt x="937152" y="-4226"/>
                      <a:pt x="1388002" y="7"/>
                    </a:cubicBezTo>
                    <a:cubicBezTo>
                      <a:pt x="1838852" y="4240"/>
                      <a:pt x="2958569" y="1936757"/>
                      <a:pt x="2734202" y="2324107"/>
                    </a:cubicBezTo>
                    <a:cubicBezTo>
                      <a:pt x="2509835" y="2711457"/>
                      <a:pt x="253469" y="2686057"/>
                      <a:pt x="29102" y="2298707"/>
                    </a:cubicBezTo>
                    <a:close/>
                  </a:path>
                </a:pathLst>
              </a:custGeom>
              <a:solidFill>
                <a:srgbClr val="227097"/>
              </a:solidFill>
              <a:ln>
                <a:noFill/>
              </a:ln>
              <a:effectLst>
                <a:outerShdw blurRad="6477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5" name="任意多边形: 形状 14">
                <a:extLst>
                  <a:ext uri="{FF2B5EF4-FFF2-40B4-BE49-F238E27FC236}">
                    <a16:creationId xmlns:a16="http://schemas.microsoft.com/office/drawing/2014/main" xmlns="" id="{4F1BF4F1-4D68-4029-B9B3-B7C595D0A323}"/>
                  </a:ext>
                </a:extLst>
              </p:cNvPr>
              <p:cNvSpPr/>
              <p:nvPr/>
            </p:nvSpPr>
            <p:spPr>
              <a:xfrm rot="19567772">
                <a:off x="6210424" y="4664443"/>
                <a:ext cx="1096428" cy="1032411"/>
              </a:xfrm>
              <a:custGeom>
                <a:avLst/>
                <a:gdLst>
                  <a:gd name="connsiteX0" fmla="*/ 29102 w 2763588"/>
                  <a:gd name="connsiteY0" fmla="*/ 2298707 h 2602231"/>
                  <a:gd name="connsiteX1" fmla="*/ 1388002 w 2763588"/>
                  <a:gd name="connsiteY1" fmla="*/ 7 h 2602231"/>
                  <a:gd name="connsiteX2" fmla="*/ 2734202 w 2763588"/>
                  <a:gd name="connsiteY2" fmla="*/ 2324107 h 2602231"/>
                  <a:gd name="connsiteX3" fmla="*/ 29102 w 2763588"/>
                  <a:gd name="connsiteY3" fmla="*/ 2298707 h 2602231"/>
                </a:gdLst>
                <a:ahLst/>
                <a:cxnLst>
                  <a:cxn ang="0">
                    <a:pos x="connsiteX0" y="connsiteY0"/>
                  </a:cxn>
                  <a:cxn ang="0">
                    <a:pos x="connsiteX1" y="connsiteY1"/>
                  </a:cxn>
                  <a:cxn ang="0">
                    <a:pos x="connsiteX2" y="connsiteY2"/>
                  </a:cxn>
                  <a:cxn ang="0">
                    <a:pos x="connsiteX3" y="connsiteY3"/>
                  </a:cxn>
                </a:cxnLst>
                <a:rect l="l" t="t" r="r" b="b"/>
                <a:pathLst>
                  <a:path w="2763588" h="2602231">
                    <a:moveTo>
                      <a:pt x="29102" y="2298707"/>
                    </a:moveTo>
                    <a:cubicBezTo>
                      <a:pt x="-195265" y="1911357"/>
                      <a:pt x="937152" y="-4226"/>
                      <a:pt x="1388002" y="7"/>
                    </a:cubicBezTo>
                    <a:cubicBezTo>
                      <a:pt x="1838852" y="4240"/>
                      <a:pt x="2958569" y="1936757"/>
                      <a:pt x="2734202" y="2324107"/>
                    </a:cubicBezTo>
                    <a:cubicBezTo>
                      <a:pt x="2509835" y="2711457"/>
                      <a:pt x="253469" y="2686057"/>
                      <a:pt x="29102" y="2298707"/>
                    </a:cubicBezTo>
                    <a:close/>
                  </a:path>
                </a:pathLst>
              </a:custGeom>
              <a:solidFill>
                <a:srgbClr val="227097"/>
              </a:solidFill>
              <a:ln>
                <a:noFill/>
              </a:ln>
              <a:effectLst>
                <a:outerShdw blurRad="6477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任意多边形: 形状 15">
                <a:extLst>
                  <a:ext uri="{FF2B5EF4-FFF2-40B4-BE49-F238E27FC236}">
                    <a16:creationId xmlns:a16="http://schemas.microsoft.com/office/drawing/2014/main" xmlns="" id="{F1C3C9B3-1D91-4A24-AD78-5905CB0C8767}"/>
                  </a:ext>
                </a:extLst>
              </p:cNvPr>
              <p:cNvSpPr/>
              <p:nvPr/>
            </p:nvSpPr>
            <p:spPr>
              <a:xfrm rot="1335812">
                <a:off x="4879971" y="4664443"/>
                <a:ext cx="1096428" cy="1032411"/>
              </a:xfrm>
              <a:custGeom>
                <a:avLst/>
                <a:gdLst>
                  <a:gd name="connsiteX0" fmla="*/ 29102 w 2763588"/>
                  <a:gd name="connsiteY0" fmla="*/ 2298707 h 2602231"/>
                  <a:gd name="connsiteX1" fmla="*/ 1388002 w 2763588"/>
                  <a:gd name="connsiteY1" fmla="*/ 7 h 2602231"/>
                  <a:gd name="connsiteX2" fmla="*/ 2734202 w 2763588"/>
                  <a:gd name="connsiteY2" fmla="*/ 2324107 h 2602231"/>
                  <a:gd name="connsiteX3" fmla="*/ 29102 w 2763588"/>
                  <a:gd name="connsiteY3" fmla="*/ 2298707 h 2602231"/>
                </a:gdLst>
                <a:ahLst/>
                <a:cxnLst>
                  <a:cxn ang="0">
                    <a:pos x="connsiteX0" y="connsiteY0"/>
                  </a:cxn>
                  <a:cxn ang="0">
                    <a:pos x="connsiteX1" y="connsiteY1"/>
                  </a:cxn>
                  <a:cxn ang="0">
                    <a:pos x="connsiteX2" y="connsiteY2"/>
                  </a:cxn>
                  <a:cxn ang="0">
                    <a:pos x="connsiteX3" y="connsiteY3"/>
                  </a:cxn>
                </a:cxnLst>
                <a:rect l="l" t="t" r="r" b="b"/>
                <a:pathLst>
                  <a:path w="2763588" h="2602231">
                    <a:moveTo>
                      <a:pt x="29102" y="2298707"/>
                    </a:moveTo>
                    <a:cubicBezTo>
                      <a:pt x="-195265" y="1911357"/>
                      <a:pt x="937152" y="-4226"/>
                      <a:pt x="1388002" y="7"/>
                    </a:cubicBezTo>
                    <a:cubicBezTo>
                      <a:pt x="1838852" y="4240"/>
                      <a:pt x="2958569" y="1936757"/>
                      <a:pt x="2734202" y="2324107"/>
                    </a:cubicBezTo>
                    <a:cubicBezTo>
                      <a:pt x="2509835" y="2711457"/>
                      <a:pt x="253469" y="2686057"/>
                      <a:pt x="29102" y="2298707"/>
                    </a:cubicBezTo>
                    <a:close/>
                  </a:path>
                </a:pathLst>
              </a:custGeom>
              <a:solidFill>
                <a:srgbClr val="227097"/>
              </a:solidFill>
              <a:ln>
                <a:noFill/>
              </a:ln>
              <a:effectLst>
                <a:outerShdw blurRad="6477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a:extLst>
                <a:ext uri="{FF2B5EF4-FFF2-40B4-BE49-F238E27FC236}">
                  <a16:creationId xmlns:a16="http://schemas.microsoft.com/office/drawing/2014/main" xmlns="" id="{70061A7D-2BE5-412B-92BE-735956769415}"/>
                </a:ext>
              </a:extLst>
            </p:cNvPr>
            <p:cNvSpPr txBox="1"/>
            <p:nvPr/>
          </p:nvSpPr>
          <p:spPr>
            <a:xfrm>
              <a:off x="5696699" y="2844225"/>
              <a:ext cx="798601" cy="584775"/>
            </a:xfrm>
            <a:prstGeom prst="rect">
              <a:avLst/>
            </a:prstGeom>
            <a:noFill/>
          </p:spPr>
          <p:txBody>
            <a:bodyPr wrap="square" rtlCol="0">
              <a:spAutoFit/>
            </a:bodyPr>
            <a:lstStyle/>
            <a:p>
              <a:pPr algn="ctr"/>
              <a:r>
                <a:rPr lang="en-US" altLang="zh-CN" sz="3200" dirty="0">
                  <a:solidFill>
                    <a:schemeClr val="bg1"/>
                  </a:solidFill>
                  <a:cs typeface="+mn-ea"/>
                  <a:sym typeface="+mn-lt"/>
                </a:rPr>
                <a:t>01</a:t>
              </a:r>
              <a:endParaRPr lang="zh-CN" altLang="en-US" sz="3200" dirty="0">
                <a:solidFill>
                  <a:schemeClr val="bg1"/>
                </a:solidFill>
                <a:cs typeface="+mn-ea"/>
                <a:sym typeface="+mn-lt"/>
              </a:endParaRPr>
            </a:p>
          </p:txBody>
        </p:sp>
        <p:sp>
          <p:nvSpPr>
            <p:cNvPr id="7" name="文本框 6">
              <a:extLst>
                <a:ext uri="{FF2B5EF4-FFF2-40B4-BE49-F238E27FC236}">
                  <a16:creationId xmlns:a16="http://schemas.microsoft.com/office/drawing/2014/main" xmlns="" id="{16CF8284-23BB-453D-934B-95B1A742235B}"/>
                </a:ext>
              </a:extLst>
            </p:cNvPr>
            <p:cNvSpPr txBox="1"/>
            <p:nvPr/>
          </p:nvSpPr>
          <p:spPr>
            <a:xfrm>
              <a:off x="6933665" y="3726111"/>
              <a:ext cx="798601" cy="584775"/>
            </a:xfrm>
            <a:prstGeom prst="rect">
              <a:avLst/>
            </a:prstGeom>
            <a:noFill/>
          </p:spPr>
          <p:txBody>
            <a:bodyPr wrap="square" rtlCol="0">
              <a:spAutoFit/>
            </a:bodyPr>
            <a:lstStyle/>
            <a:p>
              <a:pPr algn="ctr"/>
              <a:r>
                <a:rPr lang="en-US" altLang="zh-CN" sz="3200" dirty="0">
                  <a:solidFill>
                    <a:schemeClr val="bg1"/>
                  </a:solidFill>
                  <a:cs typeface="+mn-ea"/>
                  <a:sym typeface="+mn-lt"/>
                </a:rPr>
                <a:t>02</a:t>
              </a:r>
              <a:endParaRPr lang="zh-CN" altLang="en-US" sz="3200" dirty="0">
                <a:solidFill>
                  <a:schemeClr val="bg1"/>
                </a:solidFill>
                <a:cs typeface="+mn-ea"/>
                <a:sym typeface="+mn-lt"/>
              </a:endParaRPr>
            </a:p>
          </p:txBody>
        </p:sp>
        <p:sp>
          <p:nvSpPr>
            <p:cNvPr id="8" name="文本框 7">
              <a:extLst>
                <a:ext uri="{FF2B5EF4-FFF2-40B4-BE49-F238E27FC236}">
                  <a16:creationId xmlns:a16="http://schemas.microsoft.com/office/drawing/2014/main" xmlns="" id="{E7E2B6C5-3E0D-4F99-9E5D-9E4EEE7A0979}"/>
                </a:ext>
              </a:extLst>
            </p:cNvPr>
            <p:cNvSpPr txBox="1"/>
            <p:nvPr/>
          </p:nvSpPr>
          <p:spPr>
            <a:xfrm>
              <a:off x="6408207" y="5081828"/>
              <a:ext cx="798601" cy="584775"/>
            </a:xfrm>
            <a:prstGeom prst="rect">
              <a:avLst/>
            </a:prstGeom>
            <a:noFill/>
          </p:spPr>
          <p:txBody>
            <a:bodyPr wrap="square" rtlCol="0">
              <a:spAutoFit/>
            </a:bodyPr>
            <a:lstStyle/>
            <a:p>
              <a:pPr algn="ctr"/>
              <a:r>
                <a:rPr lang="en-US" altLang="zh-CN" sz="3200" dirty="0">
                  <a:solidFill>
                    <a:schemeClr val="bg1"/>
                  </a:solidFill>
                  <a:cs typeface="+mn-ea"/>
                  <a:sym typeface="+mn-lt"/>
                </a:rPr>
                <a:t>03</a:t>
              </a:r>
              <a:endParaRPr lang="zh-CN" altLang="en-US" sz="3200" dirty="0">
                <a:solidFill>
                  <a:schemeClr val="bg1"/>
                </a:solidFill>
                <a:cs typeface="+mn-ea"/>
                <a:sym typeface="+mn-lt"/>
              </a:endParaRPr>
            </a:p>
          </p:txBody>
        </p:sp>
        <p:sp>
          <p:nvSpPr>
            <p:cNvPr id="9" name="文本框 8">
              <a:extLst>
                <a:ext uri="{FF2B5EF4-FFF2-40B4-BE49-F238E27FC236}">
                  <a16:creationId xmlns:a16="http://schemas.microsoft.com/office/drawing/2014/main" xmlns="" id="{88FA447B-1BE2-4D86-9D0E-DA75C0D62B4D}"/>
                </a:ext>
              </a:extLst>
            </p:cNvPr>
            <p:cNvSpPr txBox="1"/>
            <p:nvPr/>
          </p:nvSpPr>
          <p:spPr>
            <a:xfrm>
              <a:off x="4960086" y="5082814"/>
              <a:ext cx="798601" cy="584775"/>
            </a:xfrm>
            <a:prstGeom prst="rect">
              <a:avLst/>
            </a:prstGeom>
            <a:noFill/>
          </p:spPr>
          <p:txBody>
            <a:bodyPr wrap="square" rtlCol="0">
              <a:spAutoFit/>
            </a:bodyPr>
            <a:lstStyle/>
            <a:p>
              <a:pPr algn="ctr"/>
              <a:r>
                <a:rPr lang="en-US" altLang="zh-CN" sz="3200" dirty="0">
                  <a:solidFill>
                    <a:schemeClr val="bg1"/>
                  </a:solidFill>
                  <a:cs typeface="+mn-ea"/>
                  <a:sym typeface="+mn-lt"/>
                </a:rPr>
                <a:t>04</a:t>
              </a:r>
              <a:endParaRPr lang="zh-CN" altLang="en-US" sz="3200" dirty="0">
                <a:solidFill>
                  <a:schemeClr val="bg1"/>
                </a:solidFill>
                <a:cs typeface="+mn-ea"/>
                <a:sym typeface="+mn-lt"/>
              </a:endParaRPr>
            </a:p>
          </p:txBody>
        </p:sp>
        <p:sp>
          <p:nvSpPr>
            <p:cNvPr id="10" name="文本框 9">
              <a:extLst>
                <a:ext uri="{FF2B5EF4-FFF2-40B4-BE49-F238E27FC236}">
                  <a16:creationId xmlns:a16="http://schemas.microsoft.com/office/drawing/2014/main" xmlns="" id="{0D70668B-CA4B-4FD0-925F-51D0D869F3C4}"/>
                </a:ext>
              </a:extLst>
            </p:cNvPr>
            <p:cNvSpPr txBox="1"/>
            <p:nvPr/>
          </p:nvSpPr>
          <p:spPr>
            <a:xfrm>
              <a:off x="4478649" y="3735259"/>
              <a:ext cx="798601" cy="584775"/>
            </a:xfrm>
            <a:prstGeom prst="rect">
              <a:avLst/>
            </a:prstGeom>
            <a:noFill/>
          </p:spPr>
          <p:txBody>
            <a:bodyPr wrap="square" rtlCol="0">
              <a:spAutoFit/>
            </a:bodyPr>
            <a:lstStyle/>
            <a:p>
              <a:pPr algn="ctr"/>
              <a:r>
                <a:rPr lang="en-US" altLang="zh-CN" sz="3200" dirty="0">
                  <a:solidFill>
                    <a:schemeClr val="bg1"/>
                  </a:solidFill>
                  <a:cs typeface="+mn-ea"/>
                  <a:sym typeface="+mn-lt"/>
                </a:rPr>
                <a:t>05</a:t>
              </a:r>
              <a:endParaRPr lang="zh-CN" altLang="en-US" sz="3200" dirty="0">
                <a:solidFill>
                  <a:schemeClr val="bg1"/>
                </a:solidFill>
                <a:cs typeface="+mn-ea"/>
                <a:sym typeface="+mn-lt"/>
              </a:endParaRPr>
            </a:p>
          </p:txBody>
        </p:sp>
      </p:grpSp>
      <p:sp>
        <p:nvSpPr>
          <p:cNvPr id="17" name="矩形 16">
            <a:extLst>
              <a:ext uri="{FF2B5EF4-FFF2-40B4-BE49-F238E27FC236}">
                <a16:creationId xmlns:a16="http://schemas.microsoft.com/office/drawing/2014/main" xmlns="" id="{62F0C8CC-3130-4FDC-BF5D-E502C79F8D8E}"/>
              </a:ext>
            </a:extLst>
          </p:cNvPr>
          <p:cNvSpPr/>
          <p:nvPr/>
        </p:nvSpPr>
        <p:spPr>
          <a:xfrm>
            <a:off x="263627" y="1171282"/>
            <a:ext cx="11757680" cy="892552"/>
          </a:xfrm>
          <a:prstGeom prst="rect">
            <a:avLst/>
          </a:prstGeom>
        </p:spPr>
        <p:txBody>
          <a:bodyPr wrap="square">
            <a:spAutoFit/>
          </a:bodyPr>
          <a:lstStyle/>
          <a:p>
            <a:pPr algn="ctr">
              <a:lnSpc>
                <a:spcPct val="130000"/>
              </a:lnSpc>
              <a:spcBef>
                <a:spcPts val="600"/>
              </a:spcBef>
            </a:pPr>
            <a:r>
              <a:rPr lang="zh-CN" altLang="en-US" sz="2000" dirty="0">
                <a:solidFill>
                  <a:srgbClr val="0064B3"/>
                </a:solidFill>
                <a:cs typeface="+mn-ea"/>
                <a:sym typeface="+mn-lt"/>
              </a:rPr>
              <a:t>生产安全事故应急救援预案应当符合有关法律、法规、规章和标准的规定，具有科学性、针对性和可操作性，明确规定应急组织体系、职责分工以及应急救援程序和措施。</a:t>
            </a:r>
          </a:p>
        </p:txBody>
      </p:sp>
      <p:sp>
        <p:nvSpPr>
          <p:cNvPr id="18" name="PA-矩形 33">
            <a:extLst>
              <a:ext uri="{FF2B5EF4-FFF2-40B4-BE49-F238E27FC236}">
                <a16:creationId xmlns:a16="http://schemas.microsoft.com/office/drawing/2014/main" xmlns="" id="{E751A4E4-57A0-4EF0-9D37-2547225C2B68}"/>
              </a:ext>
            </a:extLst>
          </p:cNvPr>
          <p:cNvSpPr/>
          <p:nvPr>
            <p:custDataLst>
              <p:tags r:id="rId1"/>
            </p:custDataLst>
          </p:nvPr>
        </p:nvSpPr>
        <p:spPr>
          <a:xfrm>
            <a:off x="6445064" y="2857293"/>
            <a:ext cx="4831461" cy="529168"/>
          </a:xfrm>
          <a:prstGeom prst="rect">
            <a:avLst/>
          </a:prstGeom>
          <a:noFill/>
          <a:ln w="12700" cap="flat" cmpd="sng" algn="ctr">
            <a:noFill/>
            <a:prstDash val="solid"/>
            <a:miter lim="800000"/>
          </a:ln>
          <a:effectLst/>
        </p:spPr>
        <p:txBody>
          <a:bodyPr rtlCol="0" anchor="ctr"/>
          <a:lstStyle/>
          <a:p>
            <a:pPr algn="ctr" fontAlgn="base">
              <a:spcBef>
                <a:spcPct val="0"/>
              </a:spcBef>
              <a:spcAft>
                <a:spcPct val="0"/>
              </a:spcAft>
            </a:pPr>
            <a:r>
              <a:rPr lang="zh-CN" altLang="en-US" sz="2000" dirty="0">
                <a:solidFill>
                  <a:schemeClr val="tx1">
                    <a:lumMod val="65000"/>
                    <a:lumOff val="35000"/>
                  </a:schemeClr>
                </a:solidFill>
                <a:cs typeface="+mn-ea"/>
                <a:sym typeface="+mn-lt"/>
              </a:rPr>
              <a:t>法律、法规、规章、标准发生重大变化</a:t>
            </a:r>
          </a:p>
        </p:txBody>
      </p:sp>
      <p:sp>
        <p:nvSpPr>
          <p:cNvPr id="19" name="PA-矩形 33">
            <a:extLst>
              <a:ext uri="{FF2B5EF4-FFF2-40B4-BE49-F238E27FC236}">
                <a16:creationId xmlns:a16="http://schemas.microsoft.com/office/drawing/2014/main" xmlns="" id="{410738CB-D9DA-4595-BF80-4E9D9CE20A55}"/>
              </a:ext>
            </a:extLst>
          </p:cNvPr>
          <p:cNvSpPr/>
          <p:nvPr>
            <p:custDataLst>
              <p:tags r:id="rId2"/>
            </p:custDataLst>
          </p:nvPr>
        </p:nvSpPr>
        <p:spPr>
          <a:xfrm>
            <a:off x="7485764" y="3946680"/>
            <a:ext cx="4831461" cy="529168"/>
          </a:xfrm>
          <a:prstGeom prst="rect">
            <a:avLst/>
          </a:prstGeom>
          <a:noFill/>
          <a:ln w="12700" cap="flat" cmpd="sng" algn="ctr">
            <a:noFill/>
            <a:prstDash val="solid"/>
            <a:miter lim="800000"/>
          </a:ln>
          <a:effectLst/>
        </p:spPr>
        <p:txBody>
          <a:bodyPr rtlCol="0" anchor="ctr"/>
          <a:lstStyle/>
          <a:p>
            <a:pPr algn="ctr" fontAlgn="base">
              <a:spcBef>
                <a:spcPct val="0"/>
              </a:spcBef>
              <a:spcAft>
                <a:spcPct val="0"/>
              </a:spcAft>
            </a:pPr>
            <a:r>
              <a:rPr lang="zh-CN" altLang="en-US" sz="2000" dirty="0">
                <a:solidFill>
                  <a:schemeClr val="tx1">
                    <a:lumMod val="65000"/>
                    <a:lumOff val="35000"/>
                  </a:schemeClr>
                </a:solidFill>
                <a:cs typeface="+mn-ea"/>
                <a:sym typeface="+mn-lt"/>
              </a:rPr>
              <a:t>应急指挥机构及其职责发生调整</a:t>
            </a:r>
          </a:p>
        </p:txBody>
      </p:sp>
      <p:sp>
        <p:nvSpPr>
          <p:cNvPr id="20" name="PA-矩形 33">
            <a:extLst>
              <a:ext uri="{FF2B5EF4-FFF2-40B4-BE49-F238E27FC236}">
                <a16:creationId xmlns:a16="http://schemas.microsoft.com/office/drawing/2014/main" xmlns="" id="{BADF9E91-EE9D-4C0F-A246-131B5DA26787}"/>
              </a:ext>
            </a:extLst>
          </p:cNvPr>
          <p:cNvSpPr/>
          <p:nvPr>
            <p:custDataLst>
              <p:tags r:id="rId3"/>
            </p:custDataLst>
          </p:nvPr>
        </p:nvSpPr>
        <p:spPr>
          <a:xfrm>
            <a:off x="6962177" y="5505673"/>
            <a:ext cx="4831461" cy="529168"/>
          </a:xfrm>
          <a:prstGeom prst="rect">
            <a:avLst/>
          </a:prstGeom>
          <a:noFill/>
          <a:ln w="12700" cap="flat" cmpd="sng" algn="ctr">
            <a:noFill/>
            <a:prstDash val="solid"/>
            <a:miter lim="800000"/>
          </a:ln>
          <a:effectLst/>
        </p:spPr>
        <p:txBody>
          <a:bodyPr rtlCol="0" anchor="ctr"/>
          <a:lstStyle/>
          <a:p>
            <a:pPr algn="ctr" fontAlgn="base">
              <a:spcBef>
                <a:spcPct val="0"/>
              </a:spcBef>
              <a:spcAft>
                <a:spcPct val="0"/>
              </a:spcAft>
            </a:pPr>
            <a:r>
              <a:rPr lang="zh-CN" altLang="en-US" sz="2000" dirty="0">
                <a:solidFill>
                  <a:schemeClr val="tx1">
                    <a:lumMod val="65000"/>
                    <a:lumOff val="35000"/>
                  </a:schemeClr>
                </a:solidFill>
                <a:cs typeface="+mn-ea"/>
                <a:sym typeface="+mn-lt"/>
              </a:rPr>
              <a:t>安全生产面临的风险发生重大变化</a:t>
            </a:r>
          </a:p>
        </p:txBody>
      </p:sp>
      <p:sp>
        <p:nvSpPr>
          <p:cNvPr id="21" name="PA-矩形 33">
            <a:extLst>
              <a:ext uri="{FF2B5EF4-FFF2-40B4-BE49-F238E27FC236}">
                <a16:creationId xmlns:a16="http://schemas.microsoft.com/office/drawing/2014/main" xmlns="" id="{0028D5A3-8FEF-4D36-83D7-CEBC5A4665B7}"/>
              </a:ext>
            </a:extLst>
          </p:cNvPr>
          <p:cNvSpPr/>
          <p:nvPr>
            <p:custDataLst>
              <p:tags r:id="rId4"/>
            </p:custDataLst>
          </p:nvPr>
        </p:nvSpPr>
        <p:spPr>
          <a:xfrm>
            <a:off x="723007" y="5472100"/>
            <a:ext cx="4831461" cy="529168"/>
          </a:xfrm>
          <a:prstGeom prst="rect">
            <a:avLst/>
          </a:prstGeom>
          <a:noFill/>
          <a:ln w="12700" cap="flat" cmpd="sng" algn="ctr">
            <a:noFill/>
            <a:prstDash val="solid"/>
            <a:miter lim="800000"/>
          </a:ln>
          <a:effectLst/>
        </p:spPr>
        <p:txBody>
          <a:bodyPr rtlCol="0" anchor="ctr"/>
          <a:lstStyle/>
          <a:p>
            <a:pPr algn="ctr" fontAlgn="base">
              <a:spcBef>
                <a:spcPct val="0"/>
              </a:spcBef>
              <a:spcAft>
                <a:spcPct val="0"/>
              </a:spcAft>
            </a:pPr>
            <a:r>
              <a:rPr lang="zh-CN" altLang="en-US" sz="2000" dirty="0">
                <a:solidFill>
                  <a:schemeClr val="tx1">
                    <a:lumMod val="65000"/>
                    <a:lumOff val="35000"/>
                  </a:schemeClr>
                </a:solidFill>
                <a:cs typeface="+mn-ea"/>
                <a:sym typeface="+mn-lt"/>
              </a:rPr>
              <a:t>重要应急资源发生重大变化</a:t>
            </a:r>
          </a:p>
        </p:txBody>
      </p:sp>
      <p:sp>
        <p:nvSpPr>
          <p:cNvPr id="22" name="PA-矩形 33">
            <a:extLst>
              <a:ext uri="{FF2B5EF4-FFF2-40B4-BE49-F238E27FC236}">
                <a16:creationId xmlns:a16="http://schemas.microsoft.com/office/drawing/2014/main" xmlns="" id="{80479459-25C7-41A1-AB67-74ED386F79FE}"/>
              </a:ext>
            </a:extLst>
          </p:cNvPr>
          <p:cNvSpPr/>
          <p:nvPr>
            <p:custDataLst>
              <p:tags r:id="rId5"/>
            </p:custDataLst>
          </p:nvPr>
        </p:nvSpPr>
        <p:spPr>
          <a:xfrm>
            <a:off x="263627" y="3946680"/>
            <a:ext cx="4831461" cy="529168"/>
          </a:xfrm>
          <a:prstGeom prst="rect">
            <a:avLst/>
          </a:prstGeom>
          <a:noFill/>
          <a:ln w="12700" cap="flat" cmpd="sng" algn="ctr">
            <a:noFill/>
            <a:prstDash val="solid"/>
            <a:miter lim="800000"/>
          </a:ln>
          <a:effectLst/>
        </p:spPr>
        <p:txBody>
          <a:bodyPr rtlCol="0" anchor="ctr"/>
          <a:lstStyle/>
          <a:p>
            <a:pPr algn="ctr" fontAlgn="base">
              <a:spcBef>
                <a:spcPct val="0"/>
              </a:spcBef>
              <a:spcAft>
                <a:spcPct val="0"/>
              </a:spcAft>
            </a:pPr>
            <a:r>
              <a:rPr lang="zh-CN" altLang="en-US" sz="2000" dirty="0">
                <a:solidFill>
                  <a:schemeClr val="tx1">
                    <a:lumMod val="65000"/>
                    <a:lumOff val="35000"/>
                  </a:schemeClr>
                </a:solidFill>
                <a:cs typeface="+mn-ea"/>
                <a:sym typeface="+mn-lt"/>
              </a:rPr>
              <a:t>发现需要修订预案的重大问题</a:t>
            </a:r>
          </a:p>
        </p:txBody>
      </p:sp>
    </p:spTree>
    <p:extLst>
      <p:ext uri="{BB962C8B-B14F-4D97-AF65-F5344CB8AC3E}">
        <p14:creationId xmlns:p14="http://schemas.microsoft.com/office/powerpoint/2010/main" val="30884279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8EBB26E-9B4E-4B5B-84B0-4B0975E26C60}"/>
              </a:ext>
            </a:extLst>
          </p:cNvPr>
          <p:cNvSpPr/>
          <p:nvPr/>
        </p:nvSpPr>
        <p:spPr>
          <a:xfrm>
            <a:off x="10660540" y="311948"/>
            <a:ext cx="1107996" cy="369332"/>
          </a:xfrm>
          <a:prstGeom prst="rect">
            <a:avLst/>
          </a:prstGeom>
        </p:spPr>
        <p:txBody>
          <a:bodyPr wrap="none">
            <a:spAutoFit/>
          </a:bodyPr>
          <a:lstStyle/>
          <a:p>
            <a:pPr algn="dist"/>
            <a:r>
              <a:rPr lang="zh-CN" altLang="en-US">
                <a:solidFill>
                  <a:srgbClr val="227097"/>
                </a:solidFill>
                <a:latin typeface="华康俪金黑W8(P)" panose="020B0800000000000000" pitchFamily="34" charset="-122"/>
                <a:ea typeface="华康俪金黑W8(P)" panose="020B0800000000000000" pitchFamily="34" charset="-122"/>
                <a:cs typeface="+mn-ea"/>
                <a:sym typeface="+mn-lt"/>
              </a:rPr>
              <a:t>应急准备</a:t>
            </a:r>
            <a:endParaRPr lang="zh-CN" altLang="en-US" dirty="0">
              <a:solidFill>
                <a:srgbClr val="227097"/>
              </a:solidFill>
              <a:latin typeface="华康俪金黑W8(P)" panose="020B0800000000000000" pitchFamily="34" charset="-122"/>
              <a:ea typeface="华康俪金黑W8(P)" panose="020B0800000000000000" pitchFamily="34" charset="-122"/>
              <a:cs typeface="+mn-ea"/>
              <a:sym typeface="+mn-lt"/>
            </a:endParaRPr>
          </a:p>
        </p:txBody>
      </p:sp>
      <p:grpSp>
        <p:nvGrpSpPr>
          <p:cNvPr id="4" name="组合 3">
            <a:extLst>
              <a:ext uri="{FF2B5EF4-FFF2-40B4-BE49-F238E27FC236}">
                <a16:creationId xmlns:a16="http://schemas.microsoft.com/office/drawing/2014/main" xmlns="" id="{191ED887-7CA0-4DFF-9EC0-568374CCD322}"/>
              </a:ext>
            </a:extLst>
          </p:cNvPr>
          <p:cNvGrpSpPr/>
          <p:nvPr/>
        </p:nvGrpSpPr>
        <p:grpSpPr>
          <a:xfrm>
            <a:off x="809272" y="1836746"/>
            <a:ext cx="1668389" cy="3998041"/>
            <a:chOff x="473992" y="1851986"/>
            <a:chExt cx="1668389" cy="3998041"/>
          </a:xfrm>
        </p:grpSpPr>
        <p:sp>
          <p:nvSpPr>
            <p:cNvPr id="5" name="矩形 4">
              <a:extLst>
                <a:ext uri="{FF2B5EF4-FFF2-40B4-BE49-F238E27FC236}">
                  <a16:creationId xmlns:a16="http://schemas.microsoft.com/office/drawing/2014/main" xmlns="" id="{A57D56CE-6A7F-410A-8CC5-547549DB9247}"/>
                </a:ext>
              </a:extLst>
            </p:cNvPr>
            <p:cNvSpPr/>
            <p:nvPr/>
          </p:nvSpPr>
          <p:spPr>
            <a:xfrm>
              <a:off x="473992" y="2957345"/>
              <a:ext cx="1668389" cy="2377574"/>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100" dirty="0">
                  <a:solidFill>
                    <a:schemeClr val="tx1">
                      <a:lumMod val="75000"/>
                      <a:lumOff val="25000"/>
                    </a:schemeClr>
                  </a:solidFill>
                  <a:cs typeface="+mn-ea"/>
                  <a:sym typeface="+mn-lt"/>
                </a:rPr>
                <a:t>县级以上地方人民政府以及县级以上人民政府负有安全生产监督管理职责的部门，乡、镇人民政府以及街道办事处等地方人民政府派出机关，应当至少每</a:t>
              </a:r>
              <a:r>
                <a:rPr lang="en-US" altLang="zh-CN" sz="1100" dirty="0">
                  <a:solidFill>
                    <a:schemeClr val="tx1">
                      <a:lumMod val="75000"/>
                      <a:lumOff val="25000"/>
                    </a:schemeClr>
                  </a:solidFill>
                  <a:cs typeface="+mn-ea"/>
                  <a:sym typeface="+mn-lt"/>
                </a:rPr>
                <a:t>2</a:t>
              </a:r>
              <a:r>
                <a:rPr lang="zh-CN" altLang="en-US" sz="1100" dirty="0">
                  <a:solidFill>
                    <a:schemeClr val="tx1">
                      <a:lumMod val="75000"/>
                      <a:lumOff val="25000"/>
                    </a:schemeClr>
                  </a:solidFill>
                  <a:cs typeface="+mn-ea"/>
                  <a:sym typeface="+mn-lt"/>
                </a:rPr>
                <a:t>年组织</a:t>
              </a:r>
              <a:r>
                <a:rPr lang="en-US" altLang="zh-CN" sz="1100" dirty="0">
                  <a:solidFill>
                    <a:schemeClr val="tx1">
                      <a:lumMod val="75000"/>
                      <a:lumOff val="25000"/>
                    </a:schemeClr>
                  </a:solidFill>
                  <a:cs typeface="+mn-ea"/>
                  <a:sym typeface="+mn-lt"/>
                </a:rPr>
                <a:t>1</a:t>
              </a:r>
              <a:r>
                <a:rPr lang="zh-CN" altLang="en-US" sz="1100" dirty="0">
                  <a:solidFill>
                    <a:schemeClr val="tx1">
                      <a:lumMod val="75000"/>
                      <a:lumOff val="25000"/>
                    </a:schemeClr>
                  </a:solidFill>
                  <a:cs typeface="+mn-ea"/>
                  <a:sym typeface="+mn-lt"/>
                </a:rPr>
                <a:t>次生产安全事故应急救援预案演练。</a:t>
              </a:r>
            </a:p>
          </p:txBody>
        </p:sp>
        <p:sp>
          <p:nvSpPr>
            <p:cNvPr id="6" name="矩形 5">
              <a:extLst>
                <a:ext uri="{FF2B5EF4-FFF2-40B4-BE49-F238E27FC236}">
                  <a16:creationId xmlns:a16="http://schemas.microsoft.com/office/drawing/2014/main" xmlns="" id="{368917EF-471B-41C4-80FA-45A3B2B0DEF8}"/>
                </a:ext>
              </a:extLst>
            </p:cNvPr>
            <p:cNvSpPr/>
            <p:nvPr/>
          </p:nvSpPr>
          <p:spPr>
            <a:xfrm>
              <a:off x="498100" y="1851986"/>
              <a:ext cx="1617439" cy="3998041"/>
            </a:xfrm>
            <a:prstGeom prst="rect">
              <a:avLst/>
            </a:prstGeom>
            <a:noFill/>
            <a:ln>
              <a:solidFill>
                <a:srgbClr val="0064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等腰三角形 6">
              <a:extLst>
                <a:ext uri="{FF2B5EF4-FFF2-40B4-BE49-F238E27FC236}">
                  <a16:creationId xmlns:a16="http://schemas.microsoft.com/office/drawing/2014/main" xmlns="" id="{DB69B2FF-63F2-435B-8148-CFF30AD61D60}"/>
                </a:ext>
              </a:extLst>
            </p:cNvPr>
            <p:cNvSpPr/>
            <p:nvPr/>
          </p:nvSpPr>
          <p:spPr>
            <a:xfrm flipV="1">
              <a:off x="1177488" y="2776184"/>
              <a:ext cx="249909" cy="215439"/>
            </a:xfrm>
            <a:prstGeom prst="triangle">
              <a:avLst>
                <a:gd name="adj" fmla="val 50000"/>
              </a:avLst>
            </a:prstGeom>
            <a:solidFill>
              <a:srgbClr val="00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a:extLst>
                <a:ext uri="{FF2B5EF4-FFF2-40B4-BE49-F238E27FC236}">
                  <a16:creationId xmlns:a16="http://schemas.microsoft.com/office/drawing/2014/main" xmlns="" id="{5F35109C-D26D-4C0F-A162-C95B1147D0D7}"/>
                </a:ext>
              </a:extLst>
            </p:cNvPr>
            <p:cNvSpPr/>
            <p:nvPr/>
          </p:nvSpPr>
          <p:spPr>
            <a:xfrm>
              <a:off x="498100" y="2144081"/>
              <a:ext cx="1612199" cy="461665"/>
            </a:xfrm>
            <a:prstGeom prst="rect">
              <a:avLst/>
            </a:prstGeom>
            <a:solidFill>
              <a:srgbClr val="0064B3"/>
            </a:solidFill>
          </p:spPr>
          <p:txBody>
            <a:bodyPr wrap="square">
              <a:spAutoFit/>
            </a:bodyPr>
            <a:lstStyle/>
            <a:p>
              <a:pPr algn="ctr"/>
              <a:r>
                <a:rPr lang="zh-CN" altLang="en-US" sz="1200" dirty="0">
                  <a:solidFill>
                    <a:schemeClr val="bg1"/>
                  </a:solidFill>
                  <a:cs typeface="+mn-ea"/>
                  <a:sym typeface="+mn-lt"/>
                </a:rPr>
                <a:t>负有安全生产监督管理职责的部门</a:t>
              </a:r>
            </a:p>
          </p:txBody>
        </p:sp>
      </p:grpSp>
      <p:grpSp>
        <p:nvGrpSpPr>
          <p:cNvPr id="9" name="组合 8">
            <a:extLst>
              <a:ext uri="{FF2B5EF4-FFF2-40B4-BE49-F238E27FC236}">
                <a16:creationId xmlns:a16="http://schemas.microsoft.com/office/drawing/2014/main" xmlns="" id="{87DC85CB-881D-48A9-B1C5-9EB529372D46}"/>
              </a:ext>
            </a:extLst>
          </p:cNvPr>
          <p:cNvGrpSpPr/>
          <p:nvPr/>
        </p:nvGrpSpPr>
        <p:grpSpPr>
          <a:xfrm>
            <a:off x="2704959" y="1836746"/>
            <a:ext cx="1883040" cy="3998041"/>
            <a:chOff x="473992" y="1851986"/>
            <a:chExt cx="1668389" cy="3998041"/>
          </a:xfrm>
        </p:grpSpPr>
        <p:sp>
          <p:nvSpPr>
            <p:cNvPr id="10" name="矩形 9">
              <a:extLst>
                <a:ext uri="{FF2B5EF4-FFF2-40B4-BE49-F238E27FC236}">
                  <a16:creationId xmlns:a16="http://schemas.microsoft.com/office/drawing/2014/main" xmlns="" id="{D474CD5F-78CC-4C2D-90BC-62F46BD49AF9}"/>
                </a:ext>
              </a:extLst>
            </p:cNvPr>
            <p:cNvSpPr/>
            <p:nvPr/>
          </p:nvSpPr>
          <p:spPr>
            <a:xfrm>
              <a:off x="473992" y="2957345"/>
              <a:ext cx="1668389" cy="2858860"/>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100" dirty="0">
                  <a:solidFill>
                    <a:schemeClr val="tx1">
                      <a:lumMod val="75000"/>
                      <a:lumOff val="25000"/>
                    </a:schemeClr>
                  </a:solidFill>
                  <a:cs typeface="+mn-ea"/>
                  <a:sym typeface="+mn-lt"/>
                </a:rPr>
                <a:t>生产、经营、储存、运输单位，矿山、金属冶炼、城市轨道交通运营、建筑施工单位，以及宾馆、商场、娱乐场所、旅游景区等人员密集场所经营单位，应当至少每半年组织</a:t>
              </a:r>
              <a:r>
                <a:rPr lang="en-US" altLang="zh-CN" sz="1100" dirty="0">
                  <a:solidFill>
                    <a:schemeClr val="tx1">
                      <a:lumMod val="75000"/>
                      <a:lumOff val="25000"/>
                    </a:schemeClr>
                  </a:solidFill>
                  <a:cs typeface="+mn-ea"/>
                  <a:sym typeface="+mn-lt"/>
                </a:rPr>
                <a:t>1</a:t>
              </a:r>
              <a:r>
                <a:rPr lang="zh-CN" altLang="en-US" sz="1100" dirty="0">
                  <a:solidFill>
                    <a:schemeClr val="tx1">
                      <a:lumMod val="75000"/>
                      <a:lumOff val="25000"/>
                    </a:schemeClr>
                  </a:solidFill>
                  <a:cs typeface="+mn-ea"/>
                  <a:sym typeface="+mn-lt"/>
                </a:rPr>
                <a:t>次生产安全事故应急救援预案演练，并将演练情况报送所在地县级以上地方人民政府负有安全生产监督管理职责的部门。</a:t>
              </a:r>
            </a:p>
          </p:txBody>
        </p:sp>
        <p:sp>
          <p:nvSpPr>
            <p:cNvPr id="11" name="矩形 10">
              <a:extLst>
                <a:ext uri="{FF2B5EF4-FFF2-40B4-BE49-F238E27FC236}">
                  <a16:creationId xmlns:a16="http://schemas.microsoft.com/office/drawing/2014/main" xmlns="" id="{028664CE-F296-48F3-A3AA-CFD2F1CC042B}"/>
                </a:ext>
              </a:extLst>
            </p:cNvPr>
            <p:cNvSpPr/>
            <p:nvPr/>
          </p:nvSpPr>
          <p:spPr>
            <a:xfrm>
              <a:off x="498100" y="1851986"/>
              <a:ext cx="1617439" cy="3998041"/>
            </a:xfrm>
            <a:prstGeom prst="rect">
              <a:avLst/>
            </a:prstGeom>
            <a:noFill/>
            <a:ln>
              <a:solidFill>
                <a:srgbClr val="0064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等腰三角形 11">
              <a:extLst>
                <a:ext uri="{FF2B5EF4-FFF2-40B4-BE49-F238E27FC236}">
                  <a16:creationId xmlns:a16="http://schemas.microsoft.com/office/drawing/2014/main" xmlns="" id="{1B4B075C-827B-4408-A17E-84232279CF17}"/>
                </a:ext>
              </a:extLst>
            </p:cNvPr>
            <p:cNvSpPr/>
            <p:nvPr/>
          </p:nvSpPr>
          <p:spPr>
            <a:xfrm flipV="1">
              <a:off x="1179245" y="2776184"/>
              <a:ext cx="249909" cy="215439"/>
            </a:xfrm>
            <a:prstGeom prst="triangle">
              <a:avLst>
                <a:gd name="adj" fmla="val 50000"/>
              </a:avLst>
            </a:prstGeom>
            <a:solidFill>
              <a:srgbClr val="00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a:extLst>
                <a:ext uri="{FF2B5EF4-FFF2-40B4-BE49-F238E27FC236}">
                  <a16:creationId xmlns:a16="http://schemas.microsoft.com/office/drawing/2014/main" xmlns="" id="{91881047-8E8F-4204-9C40-707561A8040E}"/>
                </a:ext>
              </a:extLst>
            </p:cNvPr>
            <p:cNvSpPr/>
            <p:nvPr/>
          </p:nvSpPr>
          <p:spPr>
            <a:xfrm>
              <a:off x="498100" y="2144081"/>
              <a:ext cx="1612199" cy="461665"/>
            </a:xfrm>
            <a:prstGeom prst="rect">
              <a:avLst/>
            </a:prstGeom>
            <a:solidFill>
              <a:srgbClr val="0064B3"/>
            </a:solidFill>
          </p:spPr>
          <p:txBody>
            <a:bodyPr wrap="square">
              <a:spAutoFit/>
            </a:bodyPr>
            <a:lstStyle/>
            <a:p>
              <a:pPr algn="ctr"/>
              <a:r>
                <a:rPr lang="zh-CN" altLang="en-US" sz="1200" dirty="0">
                  <a:solidFill>
                    <a:schemeClr val="bg1"/>
                  </a:solidFill>
                  <a:cs typeface="+mn-ea"/>
                  <a:sym typeface="+mn-lt"/>
                </a:rPr>
                <a:t>易燃易爆物品、危险化学品等危险物品</a:t>
              </a:r>
            </a:p>
          </p:txBody>
        </p:sp>
      </p:grpSp>
      <p:grpSp>
        <p:nvGrpSpPr>
          <p:cNvPr id="14" name="组合 13">
            <a:extLst>
              <a:ext uri="{FF2B5EF4-FFF2-40B4-BE49-F238E27FC236}">
                <a16:creationId xmlns:a16="http://schemas.microsoft.com/office/drawing/2014/main" xmlns="" id="{5114EF30-927E-4458-ACB1-FE46F3ECE129}"/>
              </a:ext>
            </a:extLst>
          </p:cNvPr>
          <p:cNvGrpSpPr/>
          <p:nvPr/>
        </p:nvGrpSpPr>
        <p:grpSpPr>
          <a:xfrm>
            <a:off x="4812212" y="1833259"/>
            <a:ext cx="1716512" cy="3998041"/>
            <a:chOff x="4476932" y="1848499"/>
            <a:chExt cx="1716512" cy="3998041"/>
          </a:xfrm>
        </p:grpSpPr>
        <p:grpSp>
          <p:nvGrpSpPr>
            <p:cNvPr id="15" name="组合 14">
              <a:extLst>
                <a:ext uri="{FF2B5EF4-FFF2-40B4-BE49-F238E27FC236}">
                  <a16:creationId xmlns:a16="http://schemas.microsoft.com/office/drawing/2014/main" xmlns="" id="{FA50B713-12B6-4753-B0C5-556E14C8894C}"/>
                </a:ext>
              </a:extLst>
            </p:cNvPr>
            <p:cNvGrpSpPr/>
            <p:nvPr/>
          </p:nvGrpSpPr>
          <p:grpSpPr>
            <a:xfrm>
              <a:off x="4476932" y="1848499"/>
              <a:ext cx="1668389" cy="3998041"/>
              <a:chOff x="473992" y="1851986"/>
              <a:chExt cx="1668389" cy="3998041"/>
            </a:xfrm>
          </p:grpSpPr>
          <p:sp>
            <p:nvSpPr>
              <p:cNvPr id="17" name="矩形 16">
                <a:extLst>
                  <a:ext uri="{FF2B5EF4-FFF2-40B4-BE49-F238E27FC236}">
                    <a16:creationId xmlns:a16="http://schemas.microsoft.com/office/drawing/2014/main" xmlns="" id="{E5012E3D-E4DA-4AC2-9A11-F0A6D6EA4B6C}"/>
                  </a:ext>
                </a:extLst>
              </p:cNvPr>
              <p:cNvSpPr/>
              <p:nvPr/>
            </p:nvSpPr>
            <p:spPr>
              <a:xfrm>
                <a:off x="473992" y="2957345"/>
                <a:ext cx="1668389" cy="1615827"/>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100" dirty="0">
                    <a:solidFill>
                      <a:schemeClr val="tx1">
                        <a:lumMod val="75000"/>
                        <a:lumOff val="25000"/>
                      </a:schemeClr>
                    </a:solidFill>
                    <a:cs typeface="+mn-ea"/>
                    <a:sym typeface="+mn-lt"/>
                  </a:rPr>
                  <a:t>对本行政区域内前款规定的重点生产经营单位的生产安全事故应急救援预案演练进行抽查；发现演练不符合要求的，应当责令限期改正。</a:t>
                </a:r>
              </a:p>
            </p:txBody>
          </p:sp>
          <p:sp>
            <p:nvSpPr>
              <p:cNvPr id="18" name="矩形 17">
                <a:extLst>
                  <a:ext uri="{FF2B5EF4-FFF2-40B4-BE49-F238E27FC236}">
                    <a16:creationId xmlns:a16="http://schemas.microsoft.com/office/drawing/2014/main" xmlns="" id="{2DA3DE6C-4A2E-4194-9EC2-F0480A0F2AE9}"/>
                  </a:ext>
                </a:extLst>
              </p:cNvPr>
              <p:cNvSpPr/>
              <p:nvPr/>
            </p:nvSpPr>
            <p:spPr>
              <a:xfrm>
                <a:off x="498100" y="1851986"/>
                <a:ext cx="1617439" cy="3998041"/>
              </a:xfrm>
              <a:prstGeom prst="rect">
                <a:avLst/>
              </a:prstGeom>
              <a:noFill/>
              <a:ln>
                <a:solidFill>
                  <a:srgbClr val="0064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9" name="等腰三角形 18">
                <a:extLst>
                  <a:ext uri="{FF2B5EF4-FFF2-40B4-BE49-F238E27FC236}">
                    <a16:creationId xmlns:a16="http://schemas.microsoft.com/office/drawing/2014/main" xmlns="" id="{50489920-E784-4AED-9C79-923275FD0FA8}"/>
                  </a:ext>
                </a:extLst>
              </p:cNvPr>
              <p:cNvSpPr/>
              <p:nvPr/>
            </p:nvSpPr>
            <p:spPr>
              <a:xfrm flipV="1">
                <a:off x="1177488" y="2776184"/>
                <a:ext cx="249909" cy="215439"/>
              </a:xfrm>
              <a:prstGeom prst="triangle">
                <a:avLst>
                  <a:gd name="adj" fmla="val 50000"/>
                </a:avLst>
              </a:prstGeom>
              <a:solidFill>
                <a:srgbClr val="00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a:extLst>
                  <a:ext uri="{FF2B5EF4-FFF2-40B4-BE49-F238E27FC236}">
                    <a16:creationId xmlns:a16="http://schemas.microsoft.com/office/drawing/2014/main" xmlns="" id="{A645898B-4500-4C36-AF99-401DAB1E9C26}"/>
                  </a:ext>
                </a:extLst>
              </p:cNvPr>
              <p:cNvSpPr/>
              <p:nvPr/>
            </p:nvSpPr>
            <p:spPr>
              <a:xfrm>
                <a:off x="498100" y="2144081"/>
                <a:ext cx="1612199" cy="461665"/>
              </a:xfrm>
              <a:prstGeom prst="rect">
                <a:avLst/>
              </a:prstGeom>
              <a:solidFill>
                <a:srgbClr val="0064B3"/>
              </a:solidFill>
            </p:spPr>
            <p:txBody>
              <a:bodyPr wrap="square">
                <a:spAutoFit/>
              </a:bodyPr>
              <a:lstStyle/>
              <a:p>
                <a:pPr algn="ctr"/>
                <a:endParaRPr lang="en-US" altLang="zh-CN" sz="1200" dirty="0">
                  <a:solidFill>
                    <a:schemeClr val="bg1"/>
                  </a:solidFill>
                  <a:cs typeface="+mn-ea"/>
                  <a:sym typeface="+mn-lt"/>
                </a:endParaRPr>
              </a:p>
              <a:p>
                <a:pPr algn="ctr"/>
                <a:endParaRPr lang="zh-CN" altLang="en-US" sz="1200" dirty="0">
                  <a:solidFill>
                    <a:schemeClr val="bg1"/>
                  </a:solidFill>
                  <a:cs typeface="+mn-ea"/>
                  <a:sym typeface="+mn-lt"/>
                </a:endParaRPr>
              </a:p>
            </p:txBody>
          </p:sp>
        </p:grpSp>
        <p:sp>
          <p:nvSpPr>
            <p:cNvPr id="16" name="矩形 15">
              <a:extLst>
                <a:ext uri="{FF2B5EF4-FFF2-40B4-BE49-F238E27FC236}">
                  <a16:creationId xmlns:a16="http://schemas.microsoft.com/office/drawing/2014/main" xmlns="" id="{769F92D2-611A-48EF-B422-38A98B73D502}"/>
                </a:ext>
              </a:extLst>
            </p:cNvPr>
            <p:cNvSpPr/>
            <p:nvPr/>
          </p:nvSpPr>
          <p:spPr>
            <a:xfrm>
              <a:off x="4482092" y="2142421"/>
              <a:ext cx="1711352" cy="461665"/>
            </a:xfrm>
            <a:prstGeom prst="rect">
              <a:avLst/>
            </a:prstGeom>
          </p:spPr>
          <p:txBody>
            <a:bodyPr wrap="square">
              <a:spAutoFit/>
            </a:bodyPr>
            <a:lstStyle/>
            <a:p>
              <a:pPr algn="ctr"/>
              <a:r>
                <a:rPr lang="zh-CN" altLang="en-US" sz="1200" dirty="0">
                  <a:solidFill>
                    <a:schemeClr val="bg1"/>
                  </a:solidFill>
                  <a:cs typeface="+mn-ea"/>
                  <a:sym typeface="+mn-lt"/>
                </a:rPr>
                <a:t>发现演练不符合要求的，应当责令限期改正</a:t>
              </a:r>
            </a:p>
          </p:txBody>
        </p:sp>
      </p:grpSp>
      <p:pic>
        <p:nvPicPr>
          <p:cNvPr id="22" name="图片 21">
            <a:extLst>
              <a:ext uri="{FF2B5EF4-FFF2-40B4-BE49-F238E27FC236}">
                <a16:creationId xmlns:a16="http://schemas.microsoft.com/office/drawing/2014/main" xmlns="" id="{6117F14F-2BE9-40EB-9E86-48D3AB20EF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7340" y="1481225"/>
            <a:ext cx="4788613" cy="43418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472642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8EBB26E-9B4E-4B5B-84B0-4B0975E26C60}"/>
              </a:ext>
            </a:extLst>
          </p:cNvPr>
          <p:cNvSpPr/>
          <p:nvPr/>
        </p:nvSpPr>
        <p:spPr>
          <a:xfrm>
            <a:off x="10660540" y="311948"/>
            <a:ext cx="1107996" cy="369332"/>
          </a:xfrm>
          <a:prstGeom prst="rect">
            <a:avLst/>
          </a:prstGeom>
        </p:spPr>
        <p:txBody>
          <a:bodyPr wrap="none">
            <a:spAutoFit/>
          </a:bodyPr>
          <a:lstStyle/>
          <a:p>
            <a:pPr algn="dist"/>
            <a:r>
              <a:rPr lang="zh-CN" altLang="en-US">
                <a:solidFill>
                  <a:srgbClr val="227097"/>
                </a:solidFill>
                <a:latin typeface="华康俪金黑W8(P)" panose="020B0800000000000000" pitchFamily="34" charset="-122"/>
                <a:ea typeface="华康俪金黑W8(P)" panose="020B0800000000000000" pitchFamily="34" charset="-122"/>
                <a:cs typeface="+mn-ea"/>
                <a:sym typeface="+mn-lt"/>
              </a:rPr>
              <a:t>应急准备</a:t>
            </a:r>
            <a:endParaRPr lang="zh-CN" altLang="en-US" dirty="0">
              <a:solidFill>
                <a:srgbClr val="227097"/>
              </a:solidFill>
              <a:latin typeface="华康俪金黑W8(P)" panose="020B0800000000000000" pitchFamily="34" charset="-122"/>
              <a:ea typeface="华康俪金黑W8(P)" panose="020B0800000000000000" pitchFamily="34" charset="-122"/>
              <a:cs typeface="+mn-ea"/>
              <a:sym typeface="+mn-lt"/>
            </a:endParaRPr>
          </a:p>
        </p:txBody>
      </p:sp>
      <p:sp>
        <p:nvSpPr>
          <p:cNvPr id="4" name="矩形 3">
            <a:extLst>
              <a:ext uri="{FF2B5EF4-FFF2-40B4-BE49-F238E27FC236}">
                <a16:creationId xmlns:a16="http://schemas.microsoft.com/office/drawing/2014/main" xmlns="" id="{230FC2CF-C413-416C-ACAF-AEE4AA79BC69}"/>
              </a:ext>
            </a:extLst>
          </p:cNvPr>
          <p:cNvSpPr/>
          <p:nvPr/>
        </p:nvSpPr>
        <p:spPr>
          <a:xfrm>
            <a:off x="874712" y="3535261"/>
            <a:ext cx="10442575" cy="2169825"/>
          </a:xfrm>
          <a:prstGeom prst="rect">
            <a:avLst/>
          </a:prstGeom>
        </p:spPr>
        <p:txBody>
          <a:bodyPr wrap="square">
            <a:spAutoFit/>
          </a:bodyPr>
          <a:lstStyle/>
          <a:p>
            <a:pPr algn="just" defTabSz="457200">
              <a:lnSpc>
                <a:spcPct val="150000"/>
              </a:lnSpc>
              <a:defRPr/>
            </a:pPr>
            <a:r>
              <a:rPr lang="zh-CN" altLang="en-US" dirty="0">
                <a:solidFill>
                  <a:srgbClr val="000000">
                    <a:lumMod val="85000"/>
                    <a:lumOff val="15000"/>
                  </a:srgbClr>
                </a:solidFill>
                <a:cs typeface="+mn-ea"/>
                <a:sym typeface="+mn-lt"/>
              </a:rPr>
              <a:t> 县级以上人民政府负有安全生产监督管理职责的部门应当将其制定的生产安全事故应急救援预案报送本级人民政府备案；易燃易爆物品、危险化学品等危险物品的生产、经营、储存、运输单位，矿山、金属冶炼、城市轨道交通运营、建筑施工单位，以及宾馆、商场、娱乐场所、旅游景区等人员密集场所经营单位，应当将其制定的生产安全事故应急救援预案按照国家有关规定报送县级以上人民政府负有安全生产监督管理职责的部门备案，并依法向社会公布。</a:t>
            </a:r>
          </a:p>
        </p:txBody>
      </p:sp>
      <p:cxnSp>
        <p:nvCxnSpPr>
          <p:cNvPr id="5" name="直接连接符 4">
            <a:extLst>
              <a:ext uri="{FF2B5EF4-FFF2-40B4-BE49-F238E27FC236}">
                <a16:creationId xmlns:a16="http://schemas.microsoft.com/office/drawing/2014/main" xmlns="" id="{5ED240C6-BD2F-4611-BE4C-15D97AA63AA0}"/>
              </a:ext>
            </a:extLst>
          </p:cNvPr>
          <p:cNvCxnSpPr>
            <a:cxnSpLocks/>
          </p:cNvCxnSpPr>
          <p:nvPr/>
        </p:nvCxnSpPr>
        <p:spPr>
          <a:xfrm>
            <a:off x="874712" y="3268938"/>
            <a:ext cx="10442575" cy="0"/>
          </a:xfrm>
          <a:prstGeom prst="line">
            <a:avLst/>
          </a:prstGeom>
          <a:noFill/>
          <a:ln w="28575" cap="flat" cmpd="sng" algn="ctr">
            <a:solidFill>
              <a:srgbClr val="7F7F7F"/>
            </a:solidFill>
            <a:prstDash val="solid"/>
            <a:miter lim="800000"/>
          </a:ln>
          <a:effectLst/>
        </p:spPr>
      </p:cxnSp>
      <p:sp>
        <p:nvSpPr>
          <p:cNvPr id="6" name="矩形 5">
            <a:extLst>
              <a:ext uri="{FF2B5EF4-FFF2-40B4-BE49-F238E27FC236}">
                <a16:creationId xmlns:a16="http://schemas.microsoft.com/office/drawing/2014/main" xmlns="" id="{C70E1F42-A9BC-4361-BC1C-E861EDE4D661}"/>
              </a:ext>
            </a:extLst>
          </p:cNvPr>
          <p:cNvSpPr/>
          <p:nvPr/>
        </p:nvSpPr>
        <p:spPr>
          <a:xfrm>
            <a:off x="3508590" y="1437005"/>
            <a:ext cx="5174814" cy="1685077"/>
          </a:xfrm>
          <a:prstGeom prst="rect">
            <a:avLst/>
          </a:prstGeom>
        </p:spPr>
        <p:txBody>
          <a:bodyPr wrap="none">
            <a:spAutoFit/>
          </a:bodyPr>
          <a:lstStyle/>
          <a:p>
            <a:pPr algn="ctr" defTabSz="457200">
              <a:lnSpc>
                <a:spcPct val="150000"/>
              </a:lnSpc>
              <a:defRPr/>
            </a:pPr>
            <a:r>
              <a:rPr lang="zh-CN" altLang="en-US" sz="3600" b="1" kern="100" dirty="0">
                <a:solidFill>
                  <a:srgbClr val="0064B3"/>
                </a:solidFill>
                <a:cs typeface="+mn-ea"/>
                <a:sym typeface="+mn-lt"/>
              </a:rPr>
              <a:t>人民政府负有安全生产</a:t>
            </a:r>
            <a:endParaRPr lang="en-US" altLang="zh-CN" sz="3600" b="1" kern="100" dirty="0">
              <a:solidFill>
                <a:srgbClr val="0064B3"/>
              </a:solidFill>
              <a:cs typeface="+mn-ea"/>
              <a:sym typeface="+mn-lt"/>
            </a:endParaRPr>
          </a:p>
          <a:p>
            <a:pPr algn="ctr" defTabSz="457200">
              <a:lnSpc>
                <a:spcPct val="150000"/>
              </a:lnSpc>
              <a:defRPr/>
            </a:pPr>
            <a:r>
              <a:rPr lang="zh-CN" altLang="en-US" sz="3600" b="1" kern="100" dirty="0">
                <a:solidFill>
                  <a:srgbClr val="0064B3"/>
                </a:solidFill>
                <a:cs typeface="+mn-ea"/>
                <a:sym typeface="+mn-lt"/>
              </a:rPr>
              <a:t>监督管理职责的部门备案</a:t>
            </a:r>
          </a:p>
        </p:txBody>
      </p:sp>
    </p:spTree>
    <p:extLst>
      <p:ext uri="{BB962C8B-B14F-4D97-AF65-F5344CB8AC3E}">
        <p14:creationId xmlns:p14="http://schemas.microsoft.com/office/powerpoint/2010/main" val="42871235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type="lt">
                                    <p:tmAbs val="100"/>
                                  </p:iterate>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2001"/>
                            </p:stCondLst>
                            <p:childTnLst>
                              <p:par>
                                <p:cTn id="8" presetID="16" presetClass="entr" presetSubtype="37" fill="hold" nodeType="after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outVertical)">
                                      <p:cBhvr>
                                        <p:cTn id="10" dur="500"/>
                                        <p:tgtEl>
                                          <p:spTgt spid="5"/>
                                        </p:tgtEl>
                                      </p:cBhvr>
                                    </p:animEffect>
                                  </p:childTnLst>
                                </p:cTn>
                              </p:par>
                            </p:childTnLst>
                          </p:cTn>
                        </p:par>
                        <p:par>
                          <p:cTn id="11" fill="hold">
                            <p:stCondLst>
                              <p:cond delay="2501"/>
                            </p:stCondLst>
                            <p:childTnLst>
                              <p:par>
                                <p:cTn id="12" presetID="27" presetClass="entr" presetSubtype="0" fill="hold" grpId="0" nodeType="afterEffect">
                                  <p:stCondLst>
                                    <p:cond delay="0"/>
                                  </p:stCondLst>
                                  <p:iterate type="lt">
                                    <p:tmPct val="14458"/>
                                  </p:iterate>
                                  <p:childTnLst>
                                    <p:set>
                                      <p:cBhvr>
                                        <p:cTn id="13" dur="1" fill="hold">
                                          <p:stCondLst>
                                            <p:cond delay="0"/>
                                          </p:stCondLst>
                                        </p:cTn>
                                        <p:tgtEl>
                                          <p:spTgt spid="4"/>
                                        </p:tgtEl>
                                        <p:attrNameLst>
                                          <p:attrName>style.visibility</p:attrName>
                                        </p:attrNameLst>
                                      </p:cBhvr>
                                      <p:to>
                                        <p:strVal val="visible"/>
                                      </p:to>
                                    </p:set>
                                    <p:anim calcmode="discrete" valueType="clr">
                                      <p:cBhvr override="childStyle">
                                        <p:cTn id="14" dur="80"/>
                                        <p:tgtEl>
                                          <p:spTgt spid="4"/>
                                        </p:tgtEl>
                                        <p:attrNameLst>
                                          <p:attrName>style.color</p:attrName>
                                        </p:attrNameLst>
                                      </p:cBhvr>
                                      <p:tavLst>
                                        <p:tav tm="0">
                                          <p:val>
                                            <p:clrVal>
                                              <a:schemeClr val="accent2"/>
                                            </p:clrVal>
                                          </p:val>
                                        </p:tav>
                                        <p:tav tm="50000">
                                          <p:val>
                                            <p:clrVal>
                                              <a:schemeClr val="tx1"/>
                                            </p:clrVal>
                                          </p:val>
                                        </p:tav>
                                      </p:tavLst>
                                    </p:anim>
                                    <p:anim calcmode="discrete" valueType="clr">
                                      <p:cBhvr>
                                        <p:cTn id="15" dur="80"/>
                                        <p:tgtEl>
                                          <p:spTgt spid="4"/>
                                        </p:tgtEl>
                                        <p:attrNameLst>
                                          <p:attrName>fillcolor</p:attrName>
                                        </p:attrNameLst>
                                      </p:cBhvr>
                                      <p:tavLst>
                                        <p:tav tm="0">
                                          <p:val>
                                            <p:clrVal>
                                              <a:schemeClr val="accent2"/>
                                            </p:clrVal>
                                          </p:val>
                                        </p:tav>
                                        <p:tav tm="50000">
                                          <p:val>
                                            <p:clrVal>
                                              <a:schemeClr val="hlink"/>
                                            </p:clrVal>
                                          </p:val>
                                        </p:tav>
                                      </p:tavLst>
                                    </p:anim>
                                    <p:set>
                                      <p:cBhvr>
                                        <p:cTn id="16" dur="80"/>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8EBB26E-9B4E-4B5B-84B0-4B0975E26C60}"/>
              </a:ext>
            </a:extLst>
          </p:cNvPr>
          <p:cNvSpPr/>
          <p:nvPr/>
        </p:nvSpPr>
        <p:spPr>
          <a:xfrm>
            <a:off x="10660540" y="311948"/>
            <a:ext cx="1107996" cy="369332"/>
          </a:xfrm>
          <a:prstGeom prst="rect">
            <a:avLst/>
          </a:prstGeom>
        </p:spPr>
        <p:txBody>
          <a:bodyPr wrap="none">
            <a:spAutoFit/>
          </a:bodyPr>
          <a:lstStyle/>
          <a:p>
            <a:pPr algn="dist"/>
            <a:r>
              <a:rPr lang="zh-CN" altLang="en-US">
                <a:solidFill>
                  <a:srgbClr val="227097"/>
                </a:solidFill>
                <a:latin typeface="华康俪金黑W8(P)" panose="020B0800000000000000" pitchFamily="34" charset="-122"/>
                <a:ea typeface="华康俪金黑W8(P)" panose="020B0800000000000000" pitchFamily="34" charset="-122"/>
                <a:cs typeface="+mn-ea"/>
                <a:sym typeface="+mn-lt"/>
              </a:rPr>
              <a:t>应急准备</a:t>
            </a:r>
            <a:endParaRPr lang="zh-CN" altLang="en-US" dirty="0">
              <a:solidFill>
                <a:srgbClr val="227097"/>
              </a:solidFill>
              <a:latin typeface="华康俪金黑W8(P)" panose="020B0800000000000000" pitchFamily="34" charset="-122"/>
              <a:ea typeface="华康俪金黑W8(P)" panose="020B0800000000000000" pitchFamily="34" charset="-122"/>
              <a:cs typeface="+mn-ea"/>
              <a:sym typeface="+mn-lt"/>
            </a:endParaRPr>
          </a:p>
        </p:txBody>
      </p:sp>
      <p:sp>
        <p:nvSpPr>
          <p:cNvPr id="4" name="矩形 3">
            <a:extLst>
              <a:ext uri="{FF2B5EF4-FFF2-40B4-BE49-F238E27FC236}">
                <a16:creationId xmlns:a16="http://schemas.microsoft.com/office/drawing/2014/main" xmlns="" id="{50684245-D3FD-4C5A-A991-D48C4FD4429A}"/>
              </a:ext>
            </a:extLst>
          </p:cNvPr>
          <p:cNvSpPr/>
          <p:nvPr/>
        </p:nvSpPr>
        <p:spPr>
          <a:xfrm>
            <a:off x="217160" y="1460842"/>
            <a:ext cx="11757680" cy="892552"/>
          </a:xfrm>
          <a:prstGeom prst="rect">
            <a:avLst/>
          </a:prstGeom>
        </p:spPr>
        <p:txBody>
          <a:bodyPr wrap="square">
            <a:spAutoFit/>
          </a:bodyPr>
          <a:lstStyle/>
          <a:p>
            <a:pPr algn="ctr">
              <a:lnSpc>
                <a:spcPct val="130000"/>
              </a:lnSpc>
              <a:spcBef>
                <a:spcPts val="600"/>
              </a:spcBef>
            </a:pPr>
            <a:r>
              <a:rPr lang="zh-CN" altLang="en-US" sz="2000" dirty="0">
                <a:solidFill>
                  <a:srgbClr val="0064B3"/>
                </a:solidFill>
                <a:cs typeface="+mn-ea"/>
                <a:sym typeface="+mn-lt"/>
              </a:rPr>
              <a:t>生产经营单位应当对从业人员进行应急教育和培训，保证从业人员具备必要的应急知识，掌握风险防范技能和事故应急措施。</a:t>
            </a:r>
          </a:p>
        </p:txBody>
      </p:sp>
      <p:sp>
        <p:nvSpPr>
          <p:cNvPr id="5" name="矩形 4">
            <a:extLst>
              <a:ext uri="{FF2B5EF4-FFF2-40B4-BE49-F238E27FC236}">
                <a16:creationId xmlns:a16="http://schemas.microsoft.com/office/drawing/2014/main" xmlns="" id="{26A49F93-C54D-45B0-8F56-536804CB3E83}"/>
              </a:ext>
            </a:extLst>
          </p:cNvPr>
          <p:cNvSpPr/>
          <p:nvPr/>
        </p:nvSpPr>
        <p:spPr>
          <a:xfrm>
            <a:off x="2191443" y="3111430"/>
            <a:ext cx="9164354" cy="830997"/>
          </a:xfrm>
          <a:prstGeom prst="rect">
            <a:avLst/>
          </a:prstGeom>
        </p:spPr>
        <p:txBody>
          <a:bodyPr wrap="square">
            <a:spAutoFit/>
          </a:bodyPr>
          <a:lstStyle/>
          <a:p>
            <a:pPr fontAlgn="base">
              <a:lnSpc>
                <a:spcPct val="150000"/>
              </a:lnSpc>
              <a:spcBef>
                <a:spcPct val="0"/>
              </a:spcBef>
              <a:spcAft>
                <a:spcPct val="0"/>
              </a:spcAft>
              <a:defRPr/>
            </a:pPr>
            <a:r>
              <a:rPr lang="zh-CN" altLang="en-US" sz="1600" kern="0" dirty="0">
                <a:ln w="3175">
                  <a:noFill/>
                </a:ln>
                <a:solidFill>
                  <a:schemeClr val="tx1">
                    <a:lumMod val="85000"/>
                    <a:lumOff val="15000"/>
                  </a:schemeClr>
                </a:solidFill>
                <a:cs typeface="+mn-ea"/>
                <a:sym typeface="+mn-lt"/>
              </a:rPr>
              <a:t>国务院负有安全生产监督管理职责的部门应当按照国家有关规定建立生产安全事故应急救援信息系统，并采取有效措施，实现数据互联互通、信息共享。</a:t>
            </a:r>
          </a:p>
        </p:txBody>
      </p:sp>
      <p:sp>
        <p:nvSpPr>
          <p:cNvPr id="6" name="矩形 5">
            <a:extLst>
              <a:ext uri="{FF2B5EF4-FFF2-40B4-BE49-F238E27FC236}">
                <a16:creationId xmlns:a16="http://schemas.microsoft.com/office/drawing/2014/main" xmlns="" id="{3B23CDDF-CA45-40D2-8646-8780F40A0C82}"/>
              </a:ext>
            </a:extLst>
          </p:cNvPr>
          <p:cNvSpPr/>
          <p:nvPr/>
        </p:nvSpPr>
        <p:spPr>
          <a:xfrm>
            <a:off x="873450" y="4781134"/>
            <a:ext cx="8869698" cy="830997"/>
          </a:xfrm>
          <a:prstGeom prst="rect">
            <a:avLst/>
          </a:prstGeom>
        </p:spPr>
        <p:txBody>
          <a:bodyPr wrap="square">
            <a:spAutoFit/>
          </a:bodyPr>
          <a:lstStyle/>
          <a:p>
            <a:pPr fontAlgn="base">
              <a:lnSpc>
                <a:spcPct val="150000"/>
              </a:lnSpc>
              <a:spcBef>
                <a:spcPct val="0"/>
              </a:spcBef>
              <a:spcAft>
                <a:spcPct val="0"/>
              </a:spcAft>
              <a:defRPr/>
            </a:pPr>
            <a:r>
              <a:rPr lang="zh-CN" altLang="en-US" sz="1600" kern="0" dirty="0">
                <a:ln w="3175">
                  <a:noFill/>
                </a:ln>
                <a:solidFill>
                  <a:schemeClr val="tx1">
                    <a:lumMod val="85000"/>
                    <a:lumOff val="15000"/>
                  </a:schemeClr>
                </a:solidFill>
                <a:cs typeface="+mn-ea"/>
                <a:sym typeface="+mn-lt"/>
              </a:rPr>
              <a:t>生产经营单位可以通过生产安全事故应急救援信息系统办理生产安全事故应急救援预案备案手续，报送应急救援预案演练情况和应急救援队伍建设情况；但依法需要保密的除外。</a:t>
            </a:r>
          </a:p>
        </p:txBody>
      </p:sp>
      <p:grpSp>
        <p:nvGrpSpPr>
          <p:cNvPr id="7" name="组合 6">
            <a:extLst>
              <a:ext uri="{FF2B5EF4-FFF2-40B4-BE49-F238E27FC236}">
                <a16:creationId xmlns:a16="http://schemas.microsoft.com/office/drawing/2014/main" xmlns="" id="{FDF0B0C3-0647-4A07-B3EC-D0A9E1C2FDF5}"/>
              </a:ext>
            </a:extLst>
          </p:cNvPr>
          <p:cNvGrpSpPr/>
          <p:nvPr/>
        </p:nvGrpSpPr>
        <p:grpSpPr>
          <a:xfrm>
            <a:off x="776996" y="2878464"/>
            <a:ext cx="1212564" cy="1200329"/>
            <a:chOff x="757261" y="2634830"/>
            <a:chExt cx="1212564" cy="1200329"/>
          </a:xfrm>
        </p:grpSpPr>
        <p:sp>
          <p:nvSpPr>
            <p:cNvPr id="8" name="TextBox 9">
              <a:hlinkClick r:id="" action="ppaction://hlinkshowjump?jump=nextslide"/>
              <a:extLst>
                <a:ext uri="{FF2B5EF4-FFF2-40B4-BE49-F238E27FC236}">
                  <a16:creationId xmlns:a16="http://schemas.microsoft.com/office/drawing/2014/main" xmlns="" id="{42FB33DC-0F37-4796-B0E0-62F097D44AA0}"/>
                </a:ext>
              </a:extLst>
            </p:cNvPr>
            <p:cNvSpPr txBox="1"/>
            <p:nvPr/>
          </p:nvSpPr>
          <p:spPr>
            <a:xfrm>
              <a:off x="757261" y="2634830"/>
              <a:ext cx="1212564" cy="1200329"/>
            </a:xfrm>
            <a:prstGeom prst="roundRect">
              <a:avLst>
                <a:gd name="adj" fmla="val 0"/>
              </a:avLst>
            </a:prstGeom>
            <a:solidFill>
              <a:srgbClr val="227097"/>
            </a:solidFill>
          </p:spPr>
          <p:txBody>
            <a:bodyPr wrap="squar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algn="ctr" defTabSz="914400">
                <a:defRPr/>
              </a:pPr>
              <a:endParaRPr lang="en-US" altLang="zh-CN" sz="3600" kern="0" dirty="0">
                <a:solidFill>
                  <a:schemeClr val="bg1"/>
                </a:solidFill>
                <a:latin typeface="+mn-lt"/>
                <a:ea typeface="+mn-ea"/>
                <a:cs typeface="+mn-ea"/>
                <a:sym typeface="+mn-lt"/>
              </a:endParaRPr>
            </a:p>
            <a:p>
              <a:pPr algn="ctr" defTabSz="914400">
                <a:defRPr/>
              </a:pPr>
              <a:endParaRPr lang="zh-CN" altLang="en-US" sz="3600" kern="0" dirty="0">
                <a:solidFill>
                  <a:schemeClr val="bg1"/>
                </a:solidFill>
                <a:latin typeface="+mn-lt"/>
                <a:ea typeface="+mn-ea"/>
                <a:cs typeface="+mn-ea"/>
                <a:sym typeface="+mn-lt"/>
              </a:endParaRPr>
            </a:p>
          </p:txBody>
        </p:sp>
        <p:sp>
          <p:nvSpPr>
            <p:cNvPr id="9" name="文本框 8">
              <a:extLst>
                <a:ext uri="{FF2B5EF4-FFF2-40B4-BE49-F238E27FC236}">
                  <a16:creationId xmlns:a16="http://schemas.microsoft.com/office/drawing/2014/main" xmlns="" id="{174692BF-C128-488A-864E-463DDFB57F0E}"/>
                </a:ext>
              </a:extLst>
            </p:cNvPr>
            <p:cNvSpPr txBox="1"/>
            <p:nvPr/>
          </p:nvSpPr>
          <p:spPr>
            <a:xfrm>
              <a:off x="853715" y="2881051"/>
              <a:ext cx="1019655" cy="707886"/>
            </a:xfrm>
            <a:prstGeom prst="rect">
              <a:avLst/>
            </a:prstGeom>
            <a:noFill/>
          </p:spPr>
          <p:txBody>
            <a:bodyPr wrap="square" rtlCol="0">
              <a:spAutoFit/>
            </a:bodyPr>
            <a:lstStyle/>
            <a:p>
              <a:pPr algn="ctr"/>
              <a:r>
                <a:rPr lang="en-US" altLang="zh-CN" sz="4000" dirty="0">
                  <a:solidFill>
                    <a:schemeClr val="bg1"/>
                  </a:solidFill>
                  <a:cs typeface="+mn-ea"/>
                  <a:sym typeface="+mn-lt"/>
                </a:rPr>
                <a:t>01</a:t>
              </a:r>
              <a:endParaRPr lang="zh-CN" altLang="en-US" sz="4000" dirty="0">
                <a:solidFill>
                  <a:schemeClr val="bg1"/>
                </a:solidFill>
                <a:cs typeface="+mn-ea"/>
                <a:sym typeface="+mn-lt"/>
              </a:endParaRPr>
            </a:p>
          </p:txBody>
        </p:sp>
      </p:grpSp>
      <p:grpSp>
        <p:nvGrpSpPr>
          <p:cNvPr id="10" name="组合 9">
            <a:extLst>
              <a:ext uri="{FF2B5EF4-FFF2-40B4-BE49-F238E27FC236}">
                <a16:creationId xmlns:a16="http://schemas.microsoft.com/office/drawing/2014/main" xmlns="" id="{5121FC8D-FDB8-49A8-84C5-EBA3946009DB}"/>
              </a:ext>
            </a:extLst>
          </p:cNvPr>
          <p:cNvGrpSpPr/>
          <p:nvPr/>
        </p:nvGrpSpPr>
        <p:grpSpPr>
          <a:xfrm>
            <a:off x="9963637" y="4577167"/>
            <a:ext cx="1212564" cy="1200329"/>
            <a:chOff x="757261" y="2634830"/>
            <a:chExt cx="1212564" cy="1200329"/>
          </a:xfrm>
        </p:grpSpPr>
        <p:sp>
          <p:nvSpPr>
            <p:cNvPr id="11" name="TextBox 9">
              <a:hlinkClick r:id="" action="ppaction://hlinkshowjump?jump=nextslide"/>
              <a:extLst>
                <a:ext uri="{FF2B5EF4-FFF2-40B4-BE49-F238E27FC236}">
                  <a16:creationId xmlns:a16="http://schemas.microsoft.com/office/drawing/2014/main" xmlns="" id="{01DC1A48-A3AA-4BA9-BD9E-841D8207DCA0}"/>
                </a:ext>
              </a:extLst>
            </p:cNvPr>
            <p:cNvSpPr txBox="1"/>
            <p:nvPr/>
          </p:nvSpPr>
          <p:spPr>
            <a:xfrm>
              <a:off x="757261" y="2634830"/>
              <a:ext cx="1212564" cy="1200329"/>
            </a:xfrm>
            <a:prstGeom prst="roundRect">
              <a:avLst>
                <a:gd name="adj" fmla="val 0"/>
              </a:avLst>
            </a:prstGeom>
            <a:solidFill>
              <a:srgbClr val="227097"/>
            </a:solidFill>
          </p:spPr>
          <p:txBody>
            <a:bodyPr wrap="squar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algn="ctr" defTabSz="914400">
                <a:defRPr/>
              </a:pPr>
              <a:endParaRPr lang="en-US" altLang="zh-CN" sz="3600" kern="0" dirty="0">
                <a:solidFill>
                  <a:schemeClr val="bg1"/>
                </a:solidFill>
                <a:latin typeface="+mn-lt"/>
                <a:ea typeface="+mn-ea"/>
                <a:cs typeface="+mn-ea"/>
                <a:sym typeface="+mn-lt"/>
              </a:endParaRPr>
            </a:p>
            <a:p>
              <a:pPr algn="ctr" defTabSz="914400">
                <a:defRPr/>
              </a:pPr>
              <a:endParaRPr lang="zh-CN" altLang="en-US" sz="3600" kern="0" dirty="0">
                <a:solidFill>
                  <a:schemeClr val="bg1"/>
                </a:solidFill>
                <a:latin typeface="+mn-lt"/>
                <a:ea typeface="+mn-ea"/>
                <a:cs typeface="+mn-ea"/>
                <a:sym typeface="+mn-lt"/>
              </a:endParaRPr>
            </a:p>
          </p:txBody>
        </p:sp>
        <p:sp>
          <p:nvSpPr>
            <p:cNvPr id="12" name="文本框 11">
              <a:extLst>
                <a:ext uri="{FF2B5EF4-FFF2-40B4-BE49-F238E27FC236}">
                  <a16:creationId xmlns:a16="http://schemas.microsoft.com/office/drawing/2014/main" xmlns="" id="{2B1B9227-0456-472D-9355-2D567350FB87}"/>
                </a:ext>
              </a:extLst>
            </p:cNvPr>
            <p:cNvSpPr txBox="1"/>
            <p:nvPr/>
          </p:nvSpPr>
          <p:spPr>
            <a:xfrm>
              <a:off x="853715" y="2881051"/>
              <a:ext cx="1019655" cy="707886"/>
            </a:xfrm>
            <a:prstGeom prst="rect">
              <a:avLst/>
            </a:prstGeom>
            <a:noFill/>
          </p:spPr>
          <p:txBody>
            <a:bodyPr wrap="square" rtlCol="0">
              <a:spAutoFit/>
            </a:bodyPr>
            <a:lstStyle/>
            <a:p>
              <a:pPr algn="ctr"/>
              <a:r>
                <a:rPr lang="en-US" altLang="zh-CN" sz="4000" dirty="0">
                  <a:solidFill>
                    <a:schemeClr val="bg1"/>
                  </a:solidFill>
                  <a:cs typeface="+mn-ea"/>
                  <a:sym typeface="+mn-lt"/>
                </a:rPr>
                <a:t>02</a:t>
              </a:r>
              <a:endParaRPr lang="zh-CN" altLang="en-US" sz="4000" dirty="0">
                <a:solidFill>
                  <a:schemeClr val="bg1"/>
                </a:solidFill>
                <a:cs typeface="+mn-ea"/>
                <a:sym typeface="+mn-lt"/>
              </a:endParaRPr>
            </a:p>
          </p:txBody>
        </p:sp>
      </p:grpSp>
    </p:spTree>
    <p:extLst>
      <p:ext uri="{BB962C8B-B14F-4D97-AF65-F5344CB8AC3E}">
        <p14:creationId xmlns:p14="http://schemas.microsoft.com/office/powerpoint/2010/main" val="33521397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fltVal val="0"/>
                                          </p:val>
                                        </p:tav>
                                        <p:tav tm="100000">
                                          <p:val>
                                            <p:strVal val="#ppt_w"/>
                                          </p:val>
                                        </p:tav>
                                      </p:tavLst>
                                    </p:anim>
                                    <p:anim calcmode="lin" valueType="num">
                                      <p:cBhvr>
                                        <p:cTn id="13" dur="1000" fill="hold"/>
                                        <p:tgtEl>
                                          <p:spTgt spid="7"/>
                                        </p:tgtEl>
                                        <p:attrNameLst>
                                          <p:attrName>ppt_h</p:attrName>
                                        </p:attrNameLst>
                                      </p:cBhvr>
                                      <p:tavLst>
                                        <p:tav tm="0">
                                          <p:val>
                                            <p:fltVal val="0"/>
                                          </p:val>
                                        </p:tav>
                                        <p:tav tm="100000">
                                          <p:val>
                                            <p:strVal val="#ppt_h"/>
                                          </p:val>
                                        </p:tav>
                                      </p:tavLst>
                                    </p:anim>
                                    <p:anim calcmode="lin" valueType="num">
                                      <p:cBhvr>
                                        <p:cTn id="14" dur="1000" fill="hold"/>
                                        <p:tgtEl>
                                          <p:spTgt spid="7"/>
                                        </p:tgtEl>
                                        <p:attrNameLst>
                                          <p:attrName>style.rotation</p:attrName>
                                        </p:attrNameLst>
                                      </p:cBhvr>
                                      <p:tavLst>
                                        <p:tav tm="0">
                                          <p:val>
                                            <p:fltVal val="90"/>
                                          </p:val>
                                        </p:tav>
                                        <p:tav tm="100000">
                                          <p:val>
                                            <p:fltVal val="0"/>
                                          </p:val>
                                        </p:tav>
                                      </p:tavLst>
                                    </p:anim>
                                    <p:animEffect transition="in" filter="fade">
                                      <p:cBhvr>
                                        <p:cTn id="15" dur="1000"/>
                                        <p:tgtEl>
                                          <p:spTgt spid="7"/>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1100"/>
                                        <p:tgtEl>
                                          <p:spTgt spid="5"/>
                                        </p:tgtEl>
                                      </p:cBhvr>
                                    </p:animEffect>
                                  </p:childTnLst>
                                </p:cTn>
                              </p:par>
                            </p:childTnLst>
                          </p:cTn>
                        </p:par>
                        <p:par>
                          <p:cTn id="20" fill="hold">
                            <p:stCondLst>
                              <p:cond delay="2600"/>
                            </p:stCondLst>
                            <p:childTnLst>
                              <p:par>
                                <p:cTn id="21" presetID="31"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1000" fill="hold"/>
                                        <p:tgtEl>
                                          <p:spTgt spid="10"/>
                                        </p:tgtEl>
                                        <p:attrNameLst>
                                          <p:attrName>ppt_w</p:attrName>
                                        </p:attrNameLst>
                                      </p:cBhvr>
                                      <p:tavLst>
                                        <p:tav tm="0">
                                          <p:val>
                                            <p:fltVal val="0"/>
                                          </p:val>
                                        </p:tav>
                                        <p:tav tm="100000">
                                          <p:val>
                                            <p:strVal val="#ppt_w"/>
                                          </p:val>
                                        </p:tav>
                                      </p:tavLst>
                                    </p:anim>
                                    <p:anim calcmode="lin" valueType="num">
                                      <p:cBhvr>
                                        <p:cTn id="24" dur="1000" fill="hold"/>
                                        <p:tgtEl>
                                          <p:spTgt spid="10"/>
                                        </p:tgtEl>
                                        <p:attrNameLst>
                                          <p:attrName>ppt_h</p:attrName>
                                        </p:attrNameLst>
                                      </p:cBhvr>
                                      <p:tavLst>
                                        <p:tav tm="0">
                                          <p:val>
                                            <p:fltVal val="0"/>
                                          </p:val>
                                        </p:tav>
                                        <p:tav tm="100000">
                                          <p:val>
                                            <p:strVal val="#ppt_h"/>
                                          </p:val>
                                        </p:tav>
                                      </p:tavLst>
                                    </p:anim>
                                    <p:anim calcmode="lin" valueType="num">
                                      <p:cBhvr>
                                        <p:cTn id="25" dur="1000" fill="hold"/>
                                        <p:tgtEl>
                                          <p:spTgt spid="10"/>
                                        </p:tgtEl>
                                        <p:attrNameLst>
                                          <p:attrName>style.rotation</p:attrName>
                                        </p:attrNameLst>
                                      </p:cBhvr>
                                      <p:tavLst>
                                        <p:tav tm="0">
                                          <p:val>
                                            <p:fltVal val="90"/>
                                          </p:val>
                                        </p:tav>
                                        <p:tav tm="100000">
                                          <p:val>
                                            <p:fltVal val="0"/>
                                          </p:val>
                                        </p:tav>
                                      </p:tavLst>
                                    </p:anim>
                                    <p:animEffect transition="in" filter="fade">
                                      <p:cBhvr>
                                        <p:cTn id="26" dur="1000"/>
                                        <p:tgtEl>
                                          <p:spTgt spid="10"/>
                                        </p:tgtEl>
                                      </p:cBhvr>
                                    </p:animEffect>
                                  </p:childTnLst>
                                </p:cTn>
                              </p:par>
                            </p:childTnLst>
                          </p:cTn>
                        </p:par>
                        <p:par>
                          <p:cTn id="27" fill="hold">
                            <p:stCondLst>
                              <p:cond delay="3600"/>
                            </p:stCondLst>
                            <p:childTnLst>
                              <p:par>
                                <p:cTn id="28" presetID="16" presetClass="entr" presetSubtype="21"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barn(inVertical)">
                                      <p:cBhvr>
                                        <p:cTn id="30" dur="11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2" name="图片 11">
            <a:extLst>
              <a:ext uri="{FF2B5EF4-FFF2-40B4-BE49-F238E27FC236}">
                <a16:creationId xmlns:a16="http://schemas.microsoft.com/office/drawing/2014/main" xmlns="" id="{665C8A58-75C1-43FB-92A4-A4A67A1E39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0608905" y="160020"/>
            <a:ext cx="2461369" cy="1378949"/>
          </a:xfrm>
          <a:prstGeom prst="rect">
            <a:avLst/>
          </a:prstGeom>
        </p:spPr>
      </p:pic>
      <p:pic>
        <p:nvPicPr>
          <p:cNvPr id="14" name="图片 13">
            <a:extLst>
              <a:ext uri="{FF2B5EF4-FFF2-40B4-BE49-F238E27FC236}">
                <a16:creationId xmlns:a16="http://schemas.microsoft.com/office/drawing/2014/main" xmlns="" id="{C6231230-B82E-4B9B-9F8A-DD07F5D1B8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4427" y="656496"/>
            <a:ext cx="4164285" cy="3670055"/>
          </a:xfrm>
          <a:prstGeom prst="rect">
            <a:avLst/>
          </a:prstGeom>
        </p:spPr>
      </p:pic>
      <p:pic>
        <p:nvPicPr>
          <p:cNvPr id="11" name="图片 10">
            <a:extLst>
              <a:ext uri="{FF2B5EF4-FFF2-40B4-BE49-F238E27FC236}">
                <a16:creationId xmlns:a16="http://schemas.microsoft.com/office/drawing/2014/main" xmlns="" id="{DB85DEC0-B8CD-4D92-8111-6943FEEBCFC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4784482" y="306492"/>
            <a:ext cx="3589457" cy="2010945"/>
          </a:xfrm>
          <a:prstGeom prst="rect">
            <a:avLst/>
          </a:prstGeom>
        </p:spPr>
      </p:pic>
      <p:pic>
        <p:nvPicPr>
          <p:cNvPr id="16" name="图片 15">
            <a:extLst>
              <a:ext uri="{FF2B5EF4-FFF2-40B4-BE49-F238E27FC236}">
                <a16:creationId xmlns:a16="http://schemas.microsoft.com/office/drawing/2014/main" xmlns="" id="{90636E70-6605-4509-A47B-348C73452F2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048900" y="1535037"/>
            <a:ext cx="5315337" cy="5315337"/>
          </a:xfrm>
          <a:prstGeom prst="rect">
            <a:avLst/>
          </a:prstGeom>
        </p:spPr>
      </p:pic>
      <p:grpSp>
        <p:nvGrpSpPr>
          <p:cNvPr id="41" name="组合 40">
            <a:extLst>
              <a:ext uri="{FF2B5EF4-FFF2-40B4-BE49-F238E27FC236}">
                <a16:creationId xmlns:a16="http://schemas.microsoft.com/office/drawing/2014/main" xmlns="" id="{5046C892-D143-4A7D-AB97-55B6876D5CDD}"/>
              </a:ext>
            </a:extLst>
          </p:cNvPr>
          <p:cNvGrpSpPr/>
          <p:nvPr/>
        </p:nvGrpSpPr>
        <p:grpSpPr>
          <a:xfrm>
            <a:off x="854200" y="2202307"/>
            <a:ext cx="5458240" cy="2819145"/>
            <a:chOff x="2485382" y="2459448"/>
            <a:chExt cx="5458240" cy="2819145"/>
          </a:xfrm>
        </p:grpSpPr>
        <p:sp>
          <p:nvSpPr>
            <p:cNvPr id="42" name="文本框 41">
              <a:extLst>
                <a:ext uri="{FF2B5EF4-FFF2-40B4-BE49-F238E27FC236}">
                  <a16:creationId xmlns:a16="http://schemas.microsoft.com/office/drawing/2014/main" xmlns="" id="{CF94D30D-32C9-43DB-BB38-F3A8715C81FF}"/>
                </a:ext>
              </a:extLst>
            </p:cNvPr>
            <p:cNvSpPr txBox="1"/>
            <p:nvPr/>
          </p:nvSpPr>
          <p:spPr>
            <a:xfrm>
              <a:off x="2485382" y="3441897"/>
              <a:ext cx="5392903" cy="1015663"/>
            </a:xfrm>
            <a:prstGeom prst="rect">
              <a:avLst/>
            </a:prstGeom>
            <a:noFill/>
          </p:spPr>
          <p:txBody>
            <a:bodyPr wrap="square" rtlCol="0">
              <a:spAutoFit/>
              <a:scene3d>
                <a:camera prst="orthographicFront"/>
                <a:lightRig rig="threePt" dir="t"/>
              </a:scene3d>
              <a:sp3d contourW="12700"/>
            </a:bodyPr>
            <a:lstStyle/>
            <a:p>
              <a:pPr algn="dist"/>
              <a:r>
                <a:rPr lang="zh-CN" altLang="en-US" sz="6000" dirty="0">
                  <a:solidFill>
                    <a:srgbClr val="227097"/>
                  </a:solidFill>
                  <a:latin typeface="华康俪金黑W8(P)" panose="020B0800000000000000" pitchFamily="34" charset="-122"/>
                  <a:ea typeface="华康俪金黑W8(P)" panose="020B0800000000000000" pitchFamily="34" charset="-122"/>
                  <a:cs typeface="+mn-ea"/>
                  <a:sym typeface="+mn-lt"/>
                </a:rPr>
                <a:t>应急救援</a:t>
              </a:r>
            </a:p>
          </p:txBody>
        </p:sp>
        <p:sp>
          <p:nvSpPr>
            <p:cNvPr id="43" name="文本框 42">
              <a:extLst>
                <a:ext uri="{FF2B5EF4-FFF2-40B4-BE49-F238E27FC236}">
                  <a16:creationId xmlns:a16="http://schemas.microsoft.com/office/drawing/2014/main" xmlns="" id="{F13A8CEE-94C7-4A5D-B8F8-E0C671CBFA77}"/>
                </a:ext>
              </a:extLst>
            </p:cNvPr>
            <p:cNvSpPr txBox="1"/>
            <p:nvPr/>
          </p:nvSpPr>
          <p:spPr>
            <a:xfrm>
              <a:off x="2550718" y="4757809"/>
              <a:ext cx="5392904" cy="520784"/>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200" dirty="0">
                  <a:solidFill>
                    <a:srgbClr val="227097"/>
                  </a:solidFill>
                  <a:latin typeface="华康俪金黑W8(P)" panose="020B0800000000000000" pitchFamily="34" charset="-122"/>
                  <a:ea typeface="华康俪金黑W8(P)" panose="020B0800000000000000" pitchFamily="34" charset="-122"/>
                  <a:cs typeface="+mn-ea"/>
                  <a:sym typeface="+mn-lt"/>
                </a:rPr>
                <a:t>The user can demonstrate on a projector or computer, or print the presentation and make it into a film to be used in a wider field The user can demonstrate</a:t>
              </a:r>
            </a:p>
          </p:txBody>
        </p:sp>
        <p:sp>
          <p:nvSpPr>
            <p:cNvPr id="44" name="文本框 43">
              <a:extLst>
                <a:ext uri="{FF2B5EF4-FFF2-40B4-BE49-F238E27FC236}">
                  <a16:creationId xmlns:a16="http://schemas.microsoft.com/office/drawing/2014/main" xmlns="" id="{4627E8B4-19B8-46EE-90FC-A3B4DDF385DF}"/>
                </a:ext>
              </a:extLst>
            </p:cNvPr>
            <p:cNvSpPr txBox="1"/>
            <p:nvPr/>
          </p:nvSpPr>
          <p:spPr>
            <a:xfrm>
              <a:off x="3759423" y="2459448"/>
              <a:ext cx="2975495" cy="923330"/>
            </a:xfrm>
            <a:prstGeom prst="rect">
              <a:avLst/>
            </a:prstGeom>
            <a:noFill/>
          </p:spPr>
          <p:txBody>
            <a:bodyPr wrap="none" rtlCol="0">
              <a:spAutoFit/>
              <a:scene3d>
                <a:camera prst="orthographicFront"/>
                <a:lightRig rig="threePt" dir="t"/>
              </a:scene3d>
              <a:sp3d contourW="12700"/>
            </a:bodyPr>
            <a:lstStyle/>
            <a:p>
              <a:pPr algn="ctr"/>
              <a:r>
                <a:rPr lang="en-US" altLang="zh-CN" sz="5400" dirty="0">
                  <a:solidFill>
                    <a:srgbClr val="227097"/>
                  </a:solidFill>
                  <a:latin typeface="华康俪金黑W8(P)" panose="020B0800000000000000" pitchFamily="34" charset="-122"/>
                  <a:ea typeface="华康俪金黑W8(P)" panose="020B0800000000000000" pitchFamily="34" charset="-122"/>
                  <a:cs typeface="+mn-ea"/>
                  <a:sym typeface="+mn-lt"/>
                </a:rPr>
                <a:t>PART 03</a:t>
              </a:r>
              <a:endParaRPr lang="zh-CN" altLang="en-US" sz="5400" dirty="0">
                <a:solidFill>
                  <a:srgbClr val="227097"/>
                </a:solidFill>
                <a:latin typeface="华康俪金黑W8(P)" panose="020B0800000000000000" pitchFamily="34" charset="-122"/>
                <a:ea typeface="华康俪金黑W8(P)" panose="020B0800000000000000" pitchFamily="34" charset="-122"/>
                <a:cs typeface="+mn-ea"/>
                <a:sym typeface="+mn-lt"/>
              </a:endParaRPr>
            </a:p>
          </p:txBody>
        </p:sp>
      </p:grpSp>
    </p:spTree>
    <p:extLst>
      <p:ext uri="{BB962C8B-B14F-4D97-AF65-F5344CB8AC3E}">
        <p14:creationId xmlns:p14="http://schemas.microsoft.com/office/powerpoint/2010/main" val="36642907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par>
                          <p:cTn id="11" fill="hold">
                            <p:stCondLst>
                              <p:cond delay="500"/>
                            </p:stCondLst>
                            <p:childTnLst>
                              <p:par>
                                <p:cTn id="12" presetID="6" presetClass="entr" presetSubtype="16"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circle(in)">
                                      <p:cBhvr>
                                        <p:cTn id="14" dur="1250"/>
                                        <p:tgtEl>
                                          <p:spTgt spid="14"/>
                                        </p:tgtEl>
                                      </p:cBhvr>
                                    </p:animEffect>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250"/>
                                        <p:tgtEl>
                                          <p:spTgt spid="16"/>
                                        </p:tgtEl>
                                      </p:cBhvr>
                                    </p:animEffect>
                                    <p:anim calcmode="lin" valueType="num">
                                      <p:cBhvr>
                                        <p:cTn id="18" dur="1250" fill="hold"/>
                                        <p:tgtEl>
                                          <p:spTgt spid="16"/>
                                        </p:tgtEl>
                                        <p:attrNameLst>
                                          <p:attrName>ppt_x</p:attrName>
                                        </p:attrNameLst>
                                      </p:cBhvr>
                                      <p:tavLst>
                                        <p:tav tm="0">
                                          <p:val>
                                            <p:strVal val="#ppt_x"/>
                                          </p:val>
                                        </p:tav>
                                        <p:tav tm="100000">
                                          <p:val>
                                            <p:strVal val="#ppt_x"/>
                                          </p:val>
                                        </p:tav>
                                      </p:tavLst>
                                    </p:anim>
                                    <p:anim calcmode="lin" valueType="num">
                                      <p:cBhvr>
                                        <p:cTn id="19" dur="125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22" presetClass="entr" presetSubtype="1"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up)">
                                      <p:cBhvr>
                                        <p:cTn id="2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8EBB26E-9B4E-4B5B-84B0-4B0975E26C60}"/>
              </a:ext>
            </a:extLst>
          </p:cNvPr>
          <p:cNvSpPr/>
          <p:nvPr/>
        </p:nvSpPr>
        <p:spPr>
          <a:xfrm>
            <a:off x="10660540" y="311948"/>
            <a:ext cx="1107996" cy="369332"/>
          </a:xfrm>
          <a:prstGeom prst="rect">
            <a:avLst/>
          </a:prstGeom>
        </p:spPr>
        <p:txBody>
          <a:bodyPr wrap="none">
            <a:spAutoFit/>
          </a:bodyPr>
          <a:lstStyle/>
          <a:p>
            <a:pPr algn="dist"/>
            <a:r>
              <a:rPr lang="zh-CN" altLang="en-US" dirty="0">
                <a:solidFill>
                  <a:srgbClr val="227097"/>
                </a:solidFill>
                <a:latin typeface="华康俪金黑W8(P)" panose="020B0800000000000000" pitchFamily="34" charset="-122"/>
                <a:ea typeface="华康俪金黑W8(P)" panose="020B0800000000000000" pitchFamily="34" charset="-122"/>
                <a:cs typeface="+mn-ea"/>
                <a:sym typeface="+mn-lt"/>
              </a:rPr>
              <a:t>应急救援</a:t>
            </a:r>
          </a:p>
        </p:txBody>
      </p:sp>
      <p:grpSp>
        <p:nvGrpSpPr>
          <p:cNvPr id="13" name="组合 12">
            <a:extLst>
              <a:ext uri="{FF2B5EF4-FFF2-40B4-BE49-F238E27FC236}">
                <a16:creationId xmlns:a16="http://schemas.microsoft.com/office/drawing/2014/main" xmlns="" id="{4E707A36-A6FF-4D29-8627-4F8E41A489BA}"/>
              </a:ext>
            </a:extLst>
          </p:cNvPr>
          <p:cNvGrpSpPr/>
          <p:nvPr/>
        </p:nvGrpSpPr>
        <p:grpSpPr>
          <a:xfrm>
            <a:off x="1181100" y="3500868"/>
            <a:ext cx="9795256" cy="166846"/>
            <a:chOff x="1625600" y="2757646"/>
            <a:chExt cx="9985828" cy="181429"/>
          </a:xfrm>
          <a:solidFill>
            <a:srgbClr val="227097"/>
          </a:solidFill>
        </p:grpSpPr>
        <p:sp>
          <p:nvSpPr>
            <p:cNvPr id="14" name="矩形 13">
              <a:extLst>
                <a:ext uri="{FF2B5EF4-FFF2-40B4-BE49-F238E27FC236}">
                  <a16:creationId xmlns:a16="http://schemas.microsoft.com/office/drawing/2014/main" xmlns="" id="{39E6F486-5B42-46FD-81CE-8A018F4C85FB}"/>
                </a:ext>
              </a:extLst>
            </p:cNvPr>
            <p:cNvSpPr/>
            <p:nvPr/>
          </p:nvSpPr>
          <p:spPr>
            <a:xfrm>
              <a:off x="1625600" y="2757646"/>
              <a:ext cx="2496457" cy="18142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a:extLst>
                <a:ext uri="{FF2B5EF4-FFF2-40B4-BE49-F238E27FC236}">
                  <a16:creationId xmlns:a16="http://schemas.microsoft.com/office/drawing/2014/main" xmlns="" id="{BCFA0FC2-88FC-4B90-899A-98E684C9B4F3}"/>
                </a:ext>
              </a:extLst>
            </p:cNvPr>
            <p:cNvSpPr/>
            <p:nvPr/>
          </p:nvSpPr>
          <p:spPr>
            <a:xfrm>
              <a:off x="4122057" y="2757646"/>
              <a:ext cx="2496457" cy="18142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a:extLst>
                <a:ext uri="{FF2B5EF4-FFF2-40B4-BE49-F238E27FC236}">
                  <a16:creationId xmlns:a16="http://schemas.microsoft.com/office/drawing/2014/main" xmlns="" id="{F93F92EE-5680-49A8-B08E-B45A3898EEF8}"/>
                </a:ext>
              </a:extLst>
            </p:cNvPr>
            <p:cNvSpPr/>
            <p:nvPr/>
          </p:nvSpPr>
          <p:spPr>
            <a:xfrm>
              <a:off x="6618514" y="2757646"/>
              <a:ext cx="2496457" cy="18142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7" name="矩形 16">
              <a:extLst>
                <a:ext uri="{FF2B5EF4-FFF2-40B4-BE49-F238E27FC236}">
                  <a16:creationId xmlns:a16="http://schemas.microsoft.com/office/drawing/2014/main" xmlns="" id="{C937F614-CB57-4F74-ADE0-D1D77BFC63B7}"/>
                </a:ext>
              </a:extLst>
            </p:cNvPr>
            <p:cNvSpPr/>
            <p:nvPr/>
          </p:nvSpPr>
          <p:spPr>
            <a:xfrm>
              <a:off x="9114971" y="2757646"/>
              <a:ext cx="2496457" cy="18142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18" name="直接连接符 17">
            <a:extLst>
              <a:ext uri="{FF2B5EF4-FFF2-40B4-BE49-F238E27FC236}">
                <a16:creationId xmlns:a16="http://schemas.microsoft.com/office/drawing/2014/main" xmlns="" id="{DE5F88F0-B9C1-49C4-94D0-66659A1FEB47}"/>
              </a:ext>
            </a:extLst>
          </p:cNvPr>
          <p:cNvCxnSpPr>
            <a:cxnSpLocks/>
          </p:cNvCxnSpPr>
          <p:nvPr/>
        </p:nvCxnSpPr>
        <p:spPr>
          <a:xfrm>
            <a:off x="1195614" y="3584290"/>
            <a:ext cx="0" cy="1332000"/>
          </a:xfrm>
          <a:prstGeom prst="line">
            <a:avLst/>
          </a:prstGeom>
          <a:ln w="28575">
            <a:solidFill>
              <a:srgbClr val="0064B3"/>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BF371456-870B-4B56-9EA2-9AC96C7401E5}"/>
              </a:ext>
            </a:extLst>
          </p:cNvPr>
          <p:cNvCxnSpPr>
            <a:cxnSpLocks/>
          </p:cNvCxnSpPr>
          <p:nvPr/>
        </p:nvCxnSpPr>
        <p:spPr>
          <a:xfrm>
            <a:off x="3644428" y="3584290"/>
            <a:ext cx="0" cy="1332000"/>
          </a:xfrm>
          <a:prstGeom prst="line">
            <a:avLst/>
          </a:prstGeom>
          <a:ln w="28575">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967FD3F0-BCC6-4F51-83F1-BDB56CC73109}"/>
              </a:ext>
            </a:extLst>
          </p:cNvPr>
          <p:cNvCxnSpPr>
            <a:cxnSpLocks/>
          </p:cNvCxnSpPr>
          <p:nvPr/>
        </p:nvCxnSpPr>
        <p:spPr>
          <a:xfrm>
            <a:off x="6093242" y="3584290"/>
            <a:ext cx="0" cy="1332000"/>
          </a:xfrm>
          <a:prstGeom prst="line">
            <a:avLst/>
          </a:prstGeom>
          <a:ln w="28575">
            <a:solidFill>
              <a:srgbClr val="0064B3"/>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4C63729C-443E-4754-9A38-D59FFB6A5D48}"/>
              </a:ext>
            </a:extLst>
          </p:cNvPr>
          <p:cNvCxnSpPr>
            <a:cxnSpLocks/>
          </p:cNvCxnSpPr>
          <p:nvPr/>
        </p:nvCxnSpPr>
        <p:spPr>
          <a:xfrm>
            <a:off x="8542056" y="3584290"/>
            <a:ext cx="0" cy="1332000"/>
          </a:xfrm>
          <a:prstGeom prst="line">
            <a:avLst/>
          </a:prstGeom>
          <a:ln w="28575">
            <a:solidFill>
              <a:srgbClr val="7F7F7F"/>
            </a:solidFill>
          </a:ln>
        </p:spPr>
        <p:style>
          <a:lnRef idx="1">
            <a:schemeClr val="accent1"/>
          </a:lnRef>
          <a:fillRef idx="0">
            <a:schemeClr val="accent1"/>
          </a:fillRef>
          <a:effectRef idx="0">
            <a:schemeClr val="accent1"/>
          </a:effectRef>
          <a:fontRef idx="minor">
            <a:schemeClr val="tx1"/>
          </a:fontRef>
        </p:style>
      </p:cxnSp>
      <p:sp>
        <p:nvSpPr>
          <p:cNvPr id="22" name="文本框 21">
            <a:extLst>
              <a:ext uri="{FF2B5EF4-FFF2-40B4-BE49-F238E27FC236}">
                <a16:creationId xmlns:a16="http://schemas.microsoft.com/office/drawing/2014/main" xmlns="" id="{14723B17-2BCF-4D51-94EC-92ED5A7C662D}"/>
              </a:ext>
            </a:extLst>
          </p:cNvPr>
          <p:cNvSpPr txBox="1"/>
          <p:nvPr/>
        </p:nvSpPr>
        <p:spPr>
          <a:xfrm>
            <a:off x="2010544" y="1931208"/>
            <a:ext cx="808235" cy="1569660"/>
          </a:xfrm>
          <a:prstGeom prst="rect">
            <a:avLst/>
          </a:prstGeom>
          <a:noFill/>
        </p:spPr>
        <p:txBody>
          <a:bodyPr wrap="none" rtlCol="0">
            <a:spAutoFit/>
          </a:bodyPr>
          <a:lstStyle/>
          <a:p>
            <a:r>
              <a:rPr lang="en-US" altLang="zh-CN" sz="9600" dirty="0">
                <a:solidFill>
                  <a:srgbClr val="227097"/>
                </a:solidFill>
                <a:cs typeface="+mn-ea"/>
                <a:sym typeface="+mn-lt"/>
              </a:rPr>
              <a:t>1</a:t>
            </a:r>
            <a:endParaRPr lang="zh-CN" altLang="en-US" sz="9600" dirty="0">
              <a:solidFill>
                <a:srgbClr val="227097"/>
              </a:solidFill>
              <a:cs typeface="+mn-ea"/>
              <a:sym typeface="+mn-lt"/>
            </a:endParaRPr>
          </a:p>
        </p:txBody>
      </p:sp>
      <p:sp>
        <p:nvSpPr>
          <p:cNvPr id="23" name="文本框 22">
            <a:extLst>
              <a:ext uri="{FF2B5EF4-FFF2-40B4-BE49-F238E27FC236}">
                <a16:creationId xmlns:a16="http://schemas.microsoft.com/office/drawing/2014/main" xmlns="" id="{9169BABE-1751-4FE2-8E25-96036F37BFE5}"/>
              </a:ext>
            </a:extLst>
          </p:cNvPr>
          <p:cNvSpPr txBox="1"/>
          <p:nvPr/>
        </p:nvSpPr>
        <p:spPr>
          <a:xfrm>
            <a:off x="4459358" y="1931208"/>
            <a:ext cx="808235" cy="1569660"/>
          </a:xfrm>
          <a:prstGeom prst="rect">
            <a:avLst/>
          </a:prstGeom>
          <a:noFill/>
        </p:spPr>
        <p:txBody>
          <a:bodyPr wrap="none" rtlCol="0">
            <a:spAutoFit/>
          </a:bodyPr>
          <a:lstStyle/>
          <a:p>
            <a:r>
              <a:rPr lang="en-US" altLang="zh-CN" sz="9600" dirty="0">
                <a:solidFill>
                  <a:srgbClr val="227097"/>
                </a:solidFill>
                <a:cs typeface="+mn-ea"/>
                <a:sym typeface="+mn-lt"/>
              </a:rPr>
              <a:t>2</a:t>
            </a:r>
            <a:endParaRPr lang="zh-CN" altLang="en-US" sz="9600" dirty="0">
              <a:solidFill>
                <a:srgbClr val="227097"/>
              </a:solidFill>
              <a:cs typeface="+mn-ea"/>
              <a:sym typeface="+mn-lt"/>
            </a:endParaRPr>
          </a:p>
        </p:txBody>
      </p:sp>
      <p:sp>
        <p:nvSpPr>
          <p:cNvPr id="24" name="文本框 23">
            <a:extLst>
              <a:ext uri="{FF2B5EF4-FFF2-40B4-BE49-F238E27FC236}">
                <a16:creationId xmlns:a16="http://schemas.microsoft.com/office/drawing/2014/main" xmlns="" id="{423A1CB9-AB4E-4DEE-A25C-956870686F01}"/>
              </a:ext>
            </a:extLst>
          </p:cNvPr>
          <p:cNvSpPr txBox="1"/>
          <p:nvPr/>
        </p:nvSpPr>
        <p:spPr>
          <a:xfrm>
            <a:off x="6908172" y="1931208"/>
            <a:ext cx="808235" cy="1569660"/>
          </a:xfrm>
          <a:prstGeom prst="rect">
            <a:avLst/>
          </a:prstGeom>
          <a:noFill/>
        </p:spPr>
        <p:txBody>
          <a:bodyPr wrap="none" rtlCol="0">
            <a:spAutoFit/>
          </a:bodyPr>
          <a:lstStyle/>
          <a:p>
            <a:r>
              <a:rPr lang="en-US" altLang="zh-CN" sz="9600" dirty="0">
                <a:solidFill>
                  <a:srgbClr val="227097"/>
                </a:solidFill>
                <a:cs typeface="+mn-ea"/>
                <a:sym typeface="+mn-lt"/>
              </a:rPr>
              <a:t>3</a:t>
            </a:r>
            <a:endParaRPr lang="zh-CN" altLang="en-US" sz="9600" dirty="0">
              <a:solidFill>
                <a:srgbClr val="227097"/>
              </a:solidFill>
              <a:cs typeface="+mn-ea"/>
              <a:sym typeface="+mn-lt"/>
            </a:endParaRPr>
          </a:p>
        </p:txBody>
      </p:sp>
      <p:sp>
        <p:nvSpPr>
          <p:cNvPr id="25" name="文本框 24">
            <a:extLst>
              <a:ext uri="{FF2B5EF4-FFF2-40B4-BE49-F238E27FC236}">
                <a16:creationId xmlns:a16="http://schemas.microsoft.com/office/drawing/2014/main" xmlns="" id="{14A06A2C-E8E2-4188-8CAD-50651FB525EA}"/>
              </a:ext>
            </a:extLst>
          </p:cNvPr>
          <p:cNvSpPr txBox="1"/>
          <p:nvPr/>
        </p:nvSpPr>
        <p:spPr>
          <a:xfrm>
            <a:off x="9367582" y="1931208"/>
            <a:ext cx="808235" cy="1569660"/>
          </a:xfrm>
          <a:prstGeom prst="rect">
            <a:avLst/>
          </a:prstGeom>
          <a:noFill/>
        </p:spPr>
        <p:txBody>
          <a:bodyPr wrap="none" rtlCol="0">
            <a:spAutoFit/>
          </a:bodyPr>
          <a:lstStyle/>
          <a:p>
            <a:r>
              <a:rPr lang="en-US" altLang="zh-CN" sz="9600" dirty="0">
                <a:solidFill>
                  <a:srgbClr val="227097"/>
                </a:solidFill>
                <a:cs typeface="+mn-ea"/>
                <a:sym typeface="+mn-lt"/>
              </a:rPr>
              <a:t>4</a:t>
            </a:r>
            <a:endParaRPr lang="zh-CN" altLang="en-US" sz="9600" dirty="0">
              <a:solidFill>
                <a:srgbClr val="227097"/>
              </a:solidFill>
              <a:cs typeface="+mn-ea"/>
              <a:sym typeface="+mn-lt"/>
            </a:endParaRPr>
          </a:p>
        </p:txBody>
      </p:sp>
      <p:sp>
        <p:nvSpPr>
          <p:cNvPr id="26" name="矩形 25">
            <a:extLst>
              <a:ext uri="{FF2B5EF4-FFF2-40B4-BE49-F238E27FC236}">
                <a16:creationId xmlns:a16="http://schemas.microsoft.com/office/drawing/2014/main" xmlns="" id="{DBF60B29-55AC-425B-9D69-B93AB2BEAF82}"/>
              </a:ext>
            </a:extLst>
          </p:cNvPr>
          <p:cNvSpPr/>
          <p:nvPr/>
        </p:nvSpPr>
        <p:spPr>
          <a:xfrm>
            <a:off x="1275386" y="3667714"/>
            <a:ext cx="2372799" cy="1477328"/>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cs typeface="+mn-ea"/>
                <a:sym typeface="+mn-lt"/>
              </a:rPr>
              <a:t>现场指挥部实行总指挥负责制，按照本级人民政府的授权组织制定并实施生产安全事故现场应急救援方案，协调、指挥有关单位和个人参加现场应急救援。</a:t>
            </a:r>
          </a:p>
        </p:txBody>
      </p:sp>
      <p:sp>
        <p:nvSpPr>
          <p:cNvPr id="27" name="矩形 26">
            <a:extLst>
              <a:ext uri="{FF2B5EF4-FFF2-40B4-BE49-F238E27FC236}">
                <a16:creationId xmlns:a16="http://schemas.microsoft.com/office/drawing/2014/main" xmlns="" id="{71C23627-9C08-4742-A3FD-773DB6444267}"/>
              </a:ext>
            </a:extLst>
          </p:cNvPr>
          <p:cNvSpPr/>
          <p:nvPr/>
        </p:nvSpPr>
        <p:spPr>
          <a:xfrm>
            <a:off x="3658943" y="3677982"/>
            <a:ext cx="2448812" cy="923330"/>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cs typeface="+mn-ea"/>
                <a:sym typeface="+mn-lt"/>
              </a:rPr>
              <a:t>参加生产安全事故现场应急救援的单位和个人应当服从现场指挥部的统一指挥。</a:t>
            </a:r>
          </a:p>
        </p:txBody>
      </p:sp>
      <p:sp>
        <p:nvSpPr>
          <p:cNvPr id="28" name="矩形 27">
            <a:extLst>
              <a:ext uri="{FF2B5EF4-FFF2-40B4-BE49-F238E27FC236}">
                <a16:creationId xmlns:a16="http://schemas.microsoft.com/office/drawing/2014/main" xmlns="" id="{6F2673C1-1122-44EF-A0D3-11E1A8D47EC5}"/>
              </a:ext>
            </a:extLst>
          </p:cNvPr>
          <p:cNvSpPr/>
          <p:nvPr/>
        </p:nvSpPr>
        <p:spPr>
          <a:xfrm>
            <a:off x="6140544" y="3705367"/>
            <a:ext cx="2397755" cy="923330"/>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cs typeface="+mn-ea"/>
                <a:sym typeface="+mn-lt"/>
              </a:rPr>
              <a:t>在生产安全事故应急救援过程中，发现可能直接危及应急救援人员生命安全的紧急情况时。</a:t>
            </a:r>
          </a:p>
        </p:txBody>
      </p:sp>
      <p:sp>
        <p:nvSpPr>
          <p:cNvPr id="29" name="矩形 28">
            <a:extLst>
              <a:ext uri="{FF2B5EF4-FFF2-40B4-BE49-F238E27FC236}">
                <a16:creationId xmlns:a16="http://schemas.microsoft.com/office/drawing/2014/main" xmlns="" id="{D3291750-FFAC-497F-AF2A-48A71FFBCC9E}"/>
              </a:ext>
            </a:extLst>
          </p:cNvPr>
          <p:cNvSpPr/>
          <p:nvPr/>
        </p:nvSpPr>
        <p:spPr>
          <a:xfrm>
            <a:off x="8585600" y="3705367"/>
            <a:ext cx="2410784" cy="1477328"/>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cs typeface="+mn-ea"/>
                <a:sym typeface="+mn-lt"/>
              </a:rPr>
              <a:t>现场指挥部或者统一指挥应急救援的人民政府应当立即采取相应措施消除隐患，降低或者化解风险，必要时可以暂时撤离应急救援人员。</a:t>
            </a:r>
          </a:p>
        </p:txBody>
      </p:sp>
    </p:spTree>
    <p:extLst>
      <p:ext uri="{BB962C8B-B14F-4D97-AF65-F5344CB8AC3E}">
        <p14:creationId xmlns:p14="http://schemas.microsoft.com/office/powerpoint/2010/main" val="437286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par>
                                <p:cTn id="8" presetID="2" presetClass="entr" presetSubtype="4"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 calcmode="lin" valueType="num">
                                      <p:cBhvr additive="base">
                                        <p:cTn id="10" dur="500" fill="hold"/>
                                        <p:tgtEl>
                                          <p:spTgt spid="18"/>
                                        </p:tgtEl>
                                        <p:attrNameLst>
                                          <p:attrName>ppt_x</p:attrName>
                                        </p:attrNameLst>
                                      </p:cBhvr>
                                      <p:tavLst>
                                        <p:tav tm="0">
                                          <p:val>
                                            <p:strVal val="#ppt_x"/>
                                          </p:val>
                                        </p:tav>
                                        <p:tav tm="100000">
                                          <p:val>
                                            <p:strVal val="#ppt_x"/>
                                          </p:val>
                                        </p:tav>
                                      </p:tavLst>
                                    </p:anim>
                                    <p:anim calcmode="lin" valueType="num">
                                      <p:cBhvr additive="base">
                                        <p:cTn id="11" dur="500" fill="hold"/>
                                        <p:tgtEl>
                                          <p:spTgt spid="18"/>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ppt_x"/>
                                          </p:val>
                                        </p:tav>
                                        <p:tav tm="100000">
                                          <p:val>
                                            <p:strVal val="#ppt_x"/>
                                          </p:val>
                                        </p:tav>
                                      </p:tavLst>
                                    </p:anim>
                                    <p:anim calcmode="lin" valueType="num">
                                      <p:cBhvr additive="base">
                                        <p:cTn id="15" dur="500" fill="hold"/>
                                        <p:tgtEl>
                                          <p:spTgt spid="19"/>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fill="hold"/>
                                        <p:tgtEl>
                                          <p:spTgt spid="21"/>
                                        </p:tgtEl>
                                        <p:attrNameLst>
                                          <p:attrName>ppt_x</p:attrName>
                                        </p:attrNameLst>
                                      </p:cBhvr>
                                      <p:tavLst>
                                        <p:tav tm="0">
                                          <p:val>
                                            <p:strVal val="#ppt_x"/>
                                          </p:val>
                                        </p:tav>
                                        <p:tav tm="100000">
                                          <p:val>
                                            <p:strVal val="#ppt_x"/>
                                          </p:val>
                                        </p:tav>
                                      </p:tavLst>
                                    </p:anim>
                                    <p:anim calcmode="lin" valueType="num">
                                      <p:cBhvr additive="base">
                                        <p:cTn id="23" dur="500" fill="hold"/>
                                        <p:tgtEl>
                                          <p:spTgt spid="21"/>
                                        </p:tgtEl>
                                        <p:attrNameLst>
                                          <p:attrName>ppt_y</p:attrName>
                                        </p:attrNameLst>
                                      </p:cBhvr>
                                      <p:tavLst>
                                        <p:tav tm="0">
                                          <p:val>
                                            <p:strVal val="1+#ppt_h/2"/>
                                          </p:val>
                                        </p:tav>
                                        <p:tav tm="100000">
                                          <p:val>
                                            <p:strVal val="#ppt_y"/>
                                          </p:val>
                                        </p:tav>
                                      </p:tavLst>
                                    </p:anim>
                                  </p:childTnLst>
                                </p:cTn>
                              </p:par>
                            </p:childTnLst>
                          </p:cTn>
                        </p:par>
                        <p:par>
                          <p:cTn id="24" fill="hold">
                            <p:stCondLst>
                              <p:cond delay="500"/>
                            </p:stCondLst>
                            <p:childTnLst>
                              <p:par>
                                <p:cTn id="25" presetID="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childTnLst>
                          </p:cTn>
                        </p:par>
                        <p:par>
                          <p:cTn id="33" fill="hold">
                            <p:stCondLst>
                              <p:cond delay="1000"/>
                            </p:stCondLst>
                            <p:childTnLst>
                              <p:par>
                                <p:cTn id="34" presetID="2" presetClass="entr" presetSubtype="1"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ppt_x"/>
                                          </p:val>
                                        </p:tav>
                                        <p:tav tm="100000">
                                          <p:val>
                                            <p:strVal val="#ppt_x"/>
                                          </p:val>
                                        </p:tav>
                                      </p:tavLst>
                                    </p:anim>
                                    <p:anim calcmode="lin" valueType="num">
                                      <p:cBhvr additive="base">
                                        <p:cTn id="37" dur="500" fill="hold"/>
                                        <p:tgtEl>
                                          <p:spTgt spid="23"/>
                                        </p:tgtEl>
                                        <p:attrNameLst>
                                          <p:attrName>ppt_y</p:attrName>
                                        </p:attrNameLst>
                                      </p:cBhvr>
                                      <p:tavLst>
                                        <p:tav tm="0">
                                          <p:val>
                                            <p:strVal val="0-#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ppt_x"/>
                                          </p:val>
                                        </p:tav>
                                        <p:tav tm="100000">
                                          <p:val>
                                            <p:strVal val="#ppt_x"/>
                                          </p:val>
                                        </p:tav>
                                      </p:tavLst>
                                    </p:anim>
                                    <p:anim calcmode="lin" valueType="num">
                                      <p:cBhvr additive="base">
                                        <p:cTn id="41" dur="500" fill="hold"/>
                                        <p:tgtEl>
                                          <p:spTgt spid="27"/>
                                        </p:tgtEl>
                                        <p:attrNameLst>
                                          <p:attrName>ppt_y</p:attrName>
                                        </p:attrNameLst>
                                      </p:cBhvr>
                                      <p:tavLst>
                                        <p:tav tm="0">
                                          <p:val>
                                            <p:strVal val="1+#ppt_h/2"/>
                                          </p:val>
                                        </p:tav>
                                        <p:tav tm="100000">
                                          <p:val>
                                            <p:strVal val="#ppt_y"/>
                                          </p:val>
                                        </p:tav>
                                      </p:tavLst>
                                    </p:anim>
                                  </p:childTnLst>
                                </p:cTn>
                              </p:par>
                            </p:childTnLst>
                          </p:cTn>
                        </p:par>
                        <p:par>
                          <p:cTn id="42" fill="hold">
                            <p:stCondLst>
                              <p:cond delay="1500"/>
                            </p:stCondLst>
                            <p:childTnLst>
                              <p:par>
                                <p:cTn id="43" presetID="2" presetClass="entr" presetSubtype="1"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ppt_x"/>
                                          </p:val>
                                        </p:tav>
                                        <p:tav tm="100000">
                                          <p:val>
                                            <p:strVal val="#ppt_x"/>
                                          </p:val>
                                        </p:tav>
                                      </p:tavLst>
                                    </p:anim>
                                    <p:anim calcmode="lin" valueType="num">
                                      <p:cBhvr additive="base">
                                        <p:cTn id="46" dur="500" fill="hold"/>
                                        <p:tgtEl>
                                          <p:spTgt spid="24"/>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ppt_x"/>
                                          </p:val>
                                        </p:tav>
                                        <p:tav tm="100000">
                                          <p:val>
                                            <p:strVal val="#ppt_x"/>
                                          </p:val>
                                        </p:tav>
                                      </p:tavLst>
                                    </p:anim>
                                    <p:anim calcmode="lin" valueType="num">
                                      <p:cBhvr additive="base">
                                        <p:cTn id="50" dur="500" fill="hold"/>
                                        <p:tgtEl>
                                          <p:spTgt spid="28"/>
                                        </p:tgtEl>
                                        <p:attrNameLst>
                                          <p:attrName>ppt_y</p:attrName>
                                        </p:attrNameLst>
                                      </p:cBhvr>
                                      <p:tavLst>
                                        <p:tav tm="0">
                                          <p:val>
                                            <p:strVal val="1+#ppt_h/2"/>
                                          </p:val>
                                        </p:tav>
                                        <p:tav tm="100000">
                                          <p:val>
                                            <p:strVal val="#ppt_y"/>
                                          </p:val>
                                        </p:tav>
                                      </p:tavLst>
                                    </p:anim>
                                  </p:childTnLst>
                                </p:cTn>
                              </p:par>
                            </p:childTnLst>
                          </p:cTn>
                        </p:par>
                        <p:par>
                          <p:cTn id="51" fill="hold">
                            <p:stCondLst>
                              <p:cond delay="2000"/>
                            </p:stCondLst>
                            <p:childTnLst>
                              <p:par>
                                <p:cTn id="52" presetID="2" presetClass="entr" presetSubtype="1"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ppt_x"/>
                                          </p:val>
                                        </p:tav>
                                        <p:tav tm="100000">
                                          <p:val>
                                            <p:strVal val="#ppt_x"/>
                                          </p:val>
                                        </p:tav>
                                      </p:tavLst>
                                    </p:anim>
                                    <p:anim calcmode="lin" valueType="num">
                                      <p:cBhvr additive="base">
                                        <p:cTn id="55" dur="500" fill="hold"/>
                                        <p:tgtEl>
                                          <p:spTgt spid="25"/>
                                        </p:tgtEl>
                                        <p:attrNameLst>
                                          <p:attrName>ppt_y</p:attrName>
                                        </p:attrNameLst>
                                      </p:cBhvr>
                                      <p:tavLst>
                                        <p:tav tm="0">
                                          <p:val>
                                            <p:strVal val="0-#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additive="base">
                                        <p:cTn id="58" dur="500" fill="hold"/>
                                        <p:tgtEl>
                                          <p:spTgt spid="29"/>
                                        </p:tgtEl>
                                        <p:attrNameLst>
                                          <p:attrName>ppt_x</p:attrName>
                                        </p:attrNameLst>
                                      </p:cBhvr>
                                      <p:tavLst>
                                        <p:tav tm="0">
                                          <p:val>
                                            <p:strVal val="#ppt_x"/>
                                          </p:val>
                                        </p:tav>
                                        <p:tav tm="100000">
                                          <p:val>
                                            <p:strVal val="#ppt_x"/>
                                          </p:val>
                                        </p:tav>
                                      </p:tavLst>
                                    </p:anim>
                                    <p:anim calcmode="lin" valueType="num">
                                      <p:cBhvr additive="base">
                                        <p:cTn id="59"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8"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8EBB26E-9B4E-4B5B-84B0-4B0975E26C60}"/>
              </a:ext>
            </a:extLst>
          </p:cNvPr>
          <p:cNvSpPr/>
          <p:nvPr/>
        </p:nvSpPr>
        <p:spPr>
          <a:xfrm>
            <a:off x="10660540" y="311948"/>
            <a:ext cx="1107996" cy="369332"/>
          </a:xfrm>
          <a:prstGeom prst="rect">
            <a:avLst/>
          </a:prstGeom>
        </p:spPr>
        <p:txBody>
          <a:bodyPr wrap="none">
            <a:spAutoFit/>
          </a:bodyPr>
          <a:lstStyle/>
          <a:p>
            <a:pPr algn="dist"/>
            <a:r>
              <a:rPr lang="zh-CN" altLang="en-US" dirty="0">
                <a:solidFill>
                  <a:srgbClr val="227097"/>
                </a:solidFill>
                <a:latin typeface="华康俪金黑W8(P)" panose="020B0800000000000000" pitchFamily="34" charset="-122"/>
                <a:ea typeface="华康俪金黑W8(P)" panose="020B0800000000000000" pitchFamily="34" charset="-122"/>
                <a:cs typeface="+mn-ea"/>
                <a:sym typeface="+mn-lt"/>
              </a:rPr>
              <a:t>应急救援</a:t>
            </a:r>
          </a:p>
        </p:txBody>
      </p:sp>
      <p:grpSp>
        <p:nvGrpSpPr>
          <p:cNvPr id="4" name="PA-193">
            <a:extLst>
              <a:ext uri="{FF2B5EF4-FFF2-40B4-BE49-F238E27FC236}">
                <a16:creationId xmlns:a16="http://schemas.microsoft.com/office/drawing/2014/main" xmlns="" id="{0CAA9F00-E40B-4312-A2D6-95E2147C84AA}"/>
              </a:ext>
            </a:extLst>
          </p:cNvPr>
          <p:cNvGrpSpPr/>
          <p:nvPr>
            <p:custDataLst>
              <p:tags r:id="rId1"/>
            </p:custDataLst>
          </p:nvPr>
        </p:nvGrpSpPr>
        <p:grpSpPr>
          <a:xfrm>
            <a:off x="277131" y="1570979"/>
            <a:ext cx="2003072" cy="2005125"/>
            <a:chOff x="1344129" y="1488918"/>
            <a:chExt cx="2006206" cy="2008262"/>
          </a:xfrm>
        </p:grpSpPr>
        <p:grpSp>
          <p:nvGrpSpPr>
            <p:cNvPr id="5" name="组合 4">
              <a:extLst>
                <a:ext uri="{FF2B5EF4-FFF2-40B4-BE49-F238E27FC236}">
                  <a16:creationId xmlns:a16="http://schemas.microsoft.com/office/drawing/2014/main" xmlns="" id="{CA6AEDFA-B1BA-4A77-9B24-13E659049BEC}"/>
                </a:ext>
              </a:extLst>
            </p:cNvPr>
            <p:cNvGrpSpPr/>
            <p:nvPr/>
          </p:nvGrpSpPr>
          <p:grpSpPr>
            <a:xfrm>
              <a:off x="1344129" y="1488918"/>
              <a:ext cx="2006206" cy="2008262"/>
              <a:chOff x="-864909" y="1166615"/>
              <a:chExt cx="5955523" cy="5961625"/>
            </a:xfrm>
          </p:grpSpPr>
          <p:sp>
            <p:nvSpPr>
              <p:cNvPr id="7" name="PA-椭圆 8">
                <a:extLst>
                  <a:ext uri="{FF2B5EF4-FFF2-40B4-BE49-F238E27FC236}">
                    <a16:creationId xmlns:a16="http://schemas.microsoft.com/office/drawing/2014/main" xmlns="" id="{F78FCBC3-3E3A-4A2A-817D-21194DEAF3F9}"/>
                  </a:ext>
                </a:extLst>
              </p:cNvPr>
              <p:cNvSpPr/>
              <p:nvPr>
                <p:custDataLst>
                  <p:tags r:id="rId7"/>
                </p:custDataLst>
              </p:nvPr>
            </p:nvSpPr>
            <p:spPr bwMode="auto">
              <a:xfrm>
                <a:off x="1004104" y="1437099"/>
                <a:ext cx="3857139" cy="3857137"/>
              </a:xfrm>
              <a:prstGeom prst="ellipse">
                <a:avLst/>
              </a:prstGeom>
              <a:solidFill>
                <a:srgbClr val="F6F6F6"/>
              </a:solidFill>
              <a:ln w="12700" cap="flat">
                <a:noFill/>
                <a:prstDash val="solid"/>
                <a:miter lim="800000"/>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3D3D3D"/>
                  </a:solidFill>
                  <a:effectLst/>
                  <a:uLnTx/>
                  <a:uFillTx/>
                  <a:cs typeface="+mn-ea"/>
                  <a:sym typeface="+mn-lt"/>
                </a:endParaRPr>
              </a:p>
            </p:txBody>
          </p:sp>
          <p:sp>
            <p:nvSpPr>
              <p:cNvPr id="8" name="PA-任意多边形 5">
                <a:extLst>
                  <a:ext uri="{FF2B5EF4-FFF2-40B4-BE49-F238E27FC236}">
                    <a16:creationId xmlns:a16="http://schemas.microsoft.com/office/drawing/2014/main" xmlns="" id="{7B0EDB48-141C-49F6-B2F0-DA40BC007C05}"/>
                  </a:ext>
                </a:extLst>
              </p:cNvPr>
              <p:cNvSpPr>
                <a:spLocks noEditPoints="1"/>
              </p:cNvSpPr>
              <p:nvPr>
                <p:custDataLst>
                  <p:tags r:id="rId8"/>
                </p:custDataLst>
              </p:nvPr>
            </p:nvSpPr>
            <p:spPr bwMode="auto">
              <a:xfrm>
                <a:off x="-864909" y="1166615"/>
                <a:ext cx="5955523" cy="5961625"/>
              </a:xfrm>
              <a:custGeom>
                <a:avLst/>
                <a:gdLst>
                  <a:gd name="T0" fmla="*/ 50 w 4280"/>
                  <a:gd name="T1" fmla="*/ 3831 h 4280"/>
                  <a:gd name="T2" fmla="*/ 59 w 4280"/>
                  <a:gd name="T3" fmla="*/ 4021 h 4280"/>
                  <a:gd name="T4" fmla="*/ 259 w 4280"/>
                  <a:gd name="T5" fmla="*/ 4221 h 4280"/>
                  <a:gd name="T6" fmla="*/ 449 w 4280"/>
                  <a:gd name="T7" fmla="*/ 4230 h 4280"/>
                  <a:gd name="T8" fmla="*/ 1047 w 4280"/>
                  <a:gd name="T9" fmla="*/ 3632 h 4280"/>
                  <a:gd name="T10" fmla="*/ 1038 w 4280"/>
                  <a:gd name="T11" fmla="*/ 3443 h 4280"/>
                  <a:gd name="T12" fmla="*/ 837 w 4280"/>
                  <a:gd name="T13" fmla="*/ 3242 h 4280"/>
                  <a:gd name="T14" fmla="*/ 648 w 4280"/>
                  <a:gd name="T15" fmla="*/ 3233 h 4280"/>
                  <a:gd name="T16" fmla="*/ 50 w 4280"/>
                  <a:gd name="T17" fmla="*/ 3831 h 4280"/>
                  <a:gd name="T18" fmla="*/ 2717 w 4280"/>
                  <a:gd name="T19" fmla="*/ 3126 h 4280"/>
                  <a:gd name="T20" fmla="*/ 3822 w 4280"/>
                  <a:gd name="T21" fmla="*/ 2669 h 4280"/>
                  <a:gd name="T22" fmla="*/ 4280 w 4280"/>
                  <a:gd name="T23" fmla="*/ 1563 h 4280"/>
                  <a:gd name="T24" fmla="*/ 3822 w 4280"/>
                  <a:gd name="T25" fmla="*/ 458 h 4280"/>
                  <a:gd name="T26" fmla="*/ 2717 w 4280"/>
                  <a:gd name="T27" fmla="*/ 0 h 4280"/>
                  <a:gd name="T28" fmla="*/ 1611 w 4280"/>
                  <a:gd name="T29" fmla="*/ 458 h 4280"/>
                  <a:gd name="T30" fmla="*/ 1417 w 4280"/>
                  <a:gd name="T31" fmla="*/ 2431 h 4280"/>
                  <a:gd name="T32" fmla="*/ 1369 w 4280"/>
                  <a:gd name="T33" fmla="*/ 2462 h 4280"/>
                  <a:gd name="T34" fmla="*/ 1360 w 4280"/>
                  <a:gd name="T35" fmla="*/ 2472 h 4280"/>
                  <a:gd name="T36" fmla="*/ 1360 w 4280"/>
                  <a:gd name="T37" fmla="*/ 2670 h 4280"/>
                  <a:gd name="T38" fmla="*/ 1610 w 4280"/>
                  <a:gd name="T39" fmla="*/ 2920 h 4280"/>
                  <a:gd name="T40" fmla="*/ 1808 w 4280"/>
                  <a:gd name="T41" fmla="*/ 2920 h 4280"/>
                  <a:gd name="T42" fmla="*/ 1818 w 4280"/>
                  <a:gd name="T43" fmla="*/ 2911 h 4280"/>
                  <a:gd name="T44" fmla="*/ 1849 w 4280"/>
                  <a:gd name="T45" fmla="*/ 2864 h 4280"/>
                  <a:gd name="T46" fmla="*/ 2717 w 4280"/>
                  <a:gd name="T47" fmla="*/ 3126 h 4280"/>
                  <a:gd name="T48" fmla="*/ 2717 w 4280"/>
                  <a:gd name="T49" fmla="*/ 291 h 4280"/>
                  <a:gd name="T50" fmla="*/ 3617 w 4280"/>
                  <a:gd name="T51" fmla="*/ 663 h 4280"/>
                  <a:gd name="T52" fmla="*/ 3989 w 4280"/>
                  <a:gd name="T53" fmla="*/ 1563 h 4280"/>
                  <a:gd name="T54" fmla="*/ 3617 w 4280"/>
                  <a:gd name="T55" fmla="*/ 2463 h 4280"/>
                  <a:gd name="T56" fmla="*/ 2717 w 4280"/>
                  <a:gd name="T57" fmla="*/ 2836 h 4280"/>
                  <a:gd name="T58" fmla="*/ 1817 w 4280"/>
                  <a:gd name="T59" fmla="*/ 2463 h 4280"/>
                  <a:gd name="T60" fmla="*/ 1817 w 4280"/>
                  <a:gd name="T61" fmla="*/ 663 h 4280"/>
                  <a:gd name="T62" fmla="*/ 2717 w 4280"/>
                  <a:gd name="T63" fmla="*/ 291 h 4280"/>
                  <a:gd name="T64" fmla="*/ 1036 w 4280"/>
                  <a:gd name="T65" fmla="*/ 2894 h 4280"/>
                  <a:gd name="T66" fmla="*/ 1036 w 4280"/>
                  <a:gd name="T67" fmla="*/ 3244 h 4280"/>
                  <a:gd name="T68" fmla="*/ 1386 w 4280"/>
                  <a:gd name="T69" fmla="*/ 3244 h 4280"/>
                  <a:gd name="T70" fmla="*/ 1386 w 4280"/>
                  <a:gd name="T71" fmla="*/ 2894 h 4280"/>
                  <a:gd name="T72" fmla="*/ 1036 w 4280"/>
                  <a:gd name="T73" fmla="*/ 2894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80" h="4280">
                    <a:moveTo>
                      <a:pt x="50" y="3831"/>
                    </a:moveTo>
                    <a:cubicBezTo>
                      <a:pt x="0" y="3881"/>
                      <a:pt x="4" y="3966"/>
                      <a:pt x="59" y="4021"/>
                    </a:cubicBezTo>
                    <a:lnTo>
                      <a:pt x="259" y="4221"/>
                    </a:lnTo>
                    <a:cubicBezTo>
                      <a:pt x="314" y="4276"/>
                      <a:pt x="399" y="4280"/>
                      <a:pt x="449" y="4230"/>
                    </a:cubicBezTo>
                    <a:lnTo>
                      <a:pt x="1047" y="3632"/>
                    </a:lnTo>
                    <a:cubicBezTo>
                      <a:pt x="1096" y="3583"/>
                      <a:pt x="1092" y="3498"/>
                      <a:pt x="1038" y="3443"/>
                    </a:cubicBezTo>
                    <a:lnTo>
                      <a:pt x="837" y="3242"/>
                    </a:lnTo>
                    <a:cubicBezTo>
                      <a:pt x="782" y="3188"/>
                      <a:pt x="697" y="3184"/>
                      <a:pt x="648" y="3233"/>
                    </a:cubicBezTo>
                    <a:lnTo>
                      <a:pt x="50" y="3831"/>
                    </a:lnTo>
                    <a:close/>
                    <a:moveTo>
                      <a:pt x="2717" y="3126"/>
                    </a:moveTo>
                    <a:cubicBezTo>
                      <a:pt x="3134" y="3126"/>
                      <a:pt x="3527" y="2964"/>
                      <a:pt x="3822" y="2669"/>
                    </a:cubicBezTo>
                    <a:cubicBezTo>
                      <a:pt x="4117" y="2373"/>
                      <a:pt x="4280" y="1981"/>
                      <a:pt x="4280" y="1563"/>
                    </a:cubicBezTo>
                    <a:cubicBezTo>
                      <a:pt x="4280" y="1146"/>
                      <a:pt x="4117" y="753"/>
                      <a:pt x="3822" y="458"/>
                    </a:cubicBezTo>
                    <a:cubicBezTo>
                      <a:pt x="3527" y="163"/>
                      <a:pt x="3134" y="0"/>
                      <a:pt x="2717" y="0"/>
                    </a:cubicBezTo>
                    <a:cubicBezTo>
                      <a:pt x="2299" y="0"/>
                      <a:pt x="1907" y="163"/>
                      <a:pt x="1611" y="458"/>
                    </a:cubicBezTo>
                    <a:cubicBezTo>
                      <a:pt x="1076" y="993"/>
                      <a:pt x="1011" y="1824"/>
                      <a:pt x="1417" y="2431"/>
                    </a:cubicBezTo>
                    <a:cubicBezTo>
                      <a:pt x="1399" y="2438"/>
                      <a:pt x="1383" y="2448"/>
                      <a:pt x="1369" y="2462"/>
                    </a:cubicBezTo>
                    <a:lnTo>
                      <a:pt x="1360" y="2472"/>
                    </a:lnTo>
                    <a:cubicBezTo>
                      <a:pt x="1305" y="2526"/>
                      <a:pt x="1305" y="2615"/>
                      <a:pt x="1360" y="2670"/>
                    </a:cubicBezTo>
                    <a:lnTo>
                      <a:pt x="1610" y="2920"/>
                    </a:lnTo>
                    <a:cubicBezTo>
                      <a:pt x="1665" y="2975"/>
                      <a:pt x="1754" y="2975"/>
                      <a:pt x="1808" y="2920"/>
                    </a:cubicBezTo>
                    <a:lnTo>
                      <a:pt x="1818" y="2911"/>
                    </a:lnTo>
                    <a:cubicBezTo>
                      <a:pt x="1832" y="2897"/>
                      <a:pt x="1842" y="2881"/>
                      <a:pt x="1849" y="2864"/>
                    </a:cubicBezTo>
                    <a:cubicBezTo>
                      <a:pt x="2104" y="3035"/>
                      <a:pt x="2403" y="3126"/>
                      <a:pt x="2717" y="3126"/>
                    </a:cubicBezTo>
                    <a:close/>
                    <a:moveTo>
                      <a:pt x="2717" y="291"/>
                    </a:moveTo>
                    <a:cubicBezTo>
                      <a:pt x="3057" y="291"/>
                      <a:pt x="3376" y="423"/>
                      <a:pt x="3617" y="663"/>
                    </a:cubicBezTo>
                    <a:cubicBezTo>
                      <a:pt x="3857" y="904"/>
                      <a:pt x="3989" y="1223"/>
                      <a:pt x="3989" y="1563"/>
                    </a:cubicBezTo>
                    <a:cubicBezTo>
                      <a:pt x="3989" y="1903"/>
                      <a:pt x="3857" y="2223"/>
                      <a:pt x="3617" y="2463"/>
                    </a:cubicBezTo>
                    <a:cubicBezTo>
                      <a:pt x="3376" y="2703"/>
                      <a:pt x="3057" y="2836"/>
                      <a:pt x="2717" y="2836"/>
                    </a:cubicBezTo>
                    <a:cubicBezTo>
                      <a:pt x="2377" y="2836"/>
                      <a:pt x="2057" y="2703"/>
                      <a:pt x="1817" y="2463"/>
                    </a:cubicBezTo>
                    <a:cubicBezTo>
                      <a:pt x="1321" y="1967"/>
                      <a:pt x="1321" y="1160"/>
                      <a:pt x="1817" y="663"/>
                    </a:cubicBezTo>
                    <a:cubicBezTo>
                      <a:pt x="2057" y="423"/>
                      <a:pt x="2377" y="291"/>
                      <a:pt x="2717" y="291"/>
                    </a:cubicBezTo>
                    <a:close/>
                    <a:moveTo>
                      <a:pt x="1036" y="2894"/>
                    </a:moveTo>
                    <a:cubicBezTo>
                      <a:pt x="940" y="2991"/>
                      <a:pt x="940" y="3147"/>
                      <a:pt x="1036" y="3244"/>
                    </a:cubicBezTo>
                    <a:cubicBezTo>
                      <a:pt x="1133" y="3340"/>
                      <a:pt x="1289" y="3340"/>
                      <a:pt x="1386" y="3244"/>
                    </a:cubicBezTo>
                    <a:cubicBezTo>
                      <a:pt x="1482" y="3147"/>
                      <a:pt x="1482" y="2991"/>
                      <a:pt x="1386" y="2894"/>
                    </a:cubicBezTo>
                    <a:cubicBezTo>
                      <a:pt x="1289" y="2798"/>
                      <a:pt x="1133" y="2798"/>
                      <a:pt x="1036" y="2894"/>
                    </a:cubicBezTo>
                    <a:close/>
                  </a:path>
                </a:pathLst>
              </a:custGeom>
              <a:solidFill>
                <a:srgbClr val="227097"/>
              </a:solidFill>
              <a:ln w="12700" cap="flat">
                <a:noFill/>
                <a:prstDash val="solid"/>
                <a:miter lim="800000"/>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dirty="0">
                  <a:ln>
                    <a:noFill/>
                  </a:ln>
                  <a:solidFill>
                    <a:srgbClr val="3D3D3D"/>
                  </a:solidFill>
                  <a:effectLst/>
                  <a:uLnTx/>
                  <a:uFillTx/>
                  <a:cs typeface="+mn-ea"/>
                  <a:sym typeface="+mn-lt"/>
                </a:endParaRPr>
              </a:p>
            </p:txBody>
          </p:sp>
        </p:grpSp>
        <p:sp>
          <p:nvSpPr>
            <p:cNvPr id="6" name="PA-文本框 6">
              <a:extLst>
                <a:ext uri="{FF2B5EF4-FFF2-40B4-BE49-F238E27FC236}">
                  <a16:creationId xmlns:a16="http://schemas.microsoft.com/office/drawing/2014/main" xmlns="" id="{0880BB2B-A2FF-41E8-8CA2-5DDFA8932D3B}"/>
                </a:ext>
              </a:extLst>
            </p:cNvPr>
            <p:cNvSpPr txBox="1"/>
            <p:nvPr>
              <p:custDataLst>
                <p:tags r:id="rId6"/>
              </p:custDataLst>
            </p:nvPr>
          </p:nvSpPr>
          <p:spPr>
            <a:xfrm>
              <a:off x="2274041" y="1903798"/>
              <a:ext cx="698719" cy="708993"/>
            </a:xfrm>
            <a:prstGeom prst="rect">
              <a:avLst/>
            </a:prstGeom>
            <a:noFill/>
          </p:spPr>
          <p:txBody>
            <a:bodyPr wrap="none" rtlCol="0">
              <a:spAutoFit/>
            </a:bodyPr>
            <a:lstStyle/>
            <a:p>
              <a:pPr lvl="0" eaLnBrk="0" fontAlgn="base" hangingPunct="0">
                <a:spcBef>
                  <a:spcPct val="0"/>
                </a:spcBef>
                <a:spcAft>
                  <a:spcPct val="0"/>
                </a:spcAft>
              </a:pPr>
              <a:r>
                <a:rPr kumimoji="0" lang="zh-CN" altLang="en-US" sz="2000" b="0" i="0" u="none" strike="noStrike" kern="0" cap="none" spc="0" normalizeH="0" baseline="0" noProof="0" dirty="0">
                  <a:ln>
                    <a:noFill/>
                  </a:ln>
                  <a:solidFill>
                    <a:srgbClr val="0064B3"/>
                  </a:solidFill>
                  <a:effectLst/>
                  <a:uLnTx/>
                  <a:uFillTx/>
                  <a:cs typeface="+mn-ea"/>
                  <a:sym typeface="+mn-lt"/>
                </a:rPr>
                <a:t>应急</a:t>
              </a:r>
              <a:endParaRPr kumimoji="0" lang="en-US" altLang="zh-CN" sz="2000" b="0" i="0" u="none" strike="noStrike" kern="0" cap="none" spc="0" normalizeH="0" baseline="0" noProof="0" dirty="0">
                <a:ln>
                  <a:noFill/>
                </a:ln>
                <a:solidFill>
                  <a:srgbClr val="0064B3"/>
                </a:solidFill>
                <a:effectLst/>
                <a:uLnTx/>
                <a:uFillTx/>
                <a:cs typeface="+mn-ea"/>
                <a:sym typeface="+mn-lt"/>
              </a:endParaRPr>
            </a:p>
            <a:p>
              <a:pPr lvl="0" eaLnBrk="0" fontAlgn="base" hangingPunct="0">
                <a:spcBef>
                  <a:spcPct val="0"/>
                </a:spcBef>
                <a:spcAft>
                  <a:spcPct val="0"/>
                </a:spcAft>
              </a:pPr>
              <a:r>
                <a:rPr kumimoji="0" lang="zh-CN" altLang="en-US" sz="2000" b="0" i="0" u="none" strike="noStrike" kern="0" cap="none" spc="0" normalizeH="0" baseline="0" noProof="0" dirty="0">
                  <a:ln>
                    <a:noFill/>
                  </a:ln>
                  <a:solidFill>
                    <a:srgbClr val="0064B3"/>
                  </a:solidFill>
                  <a:effectLst/>
                  <a:uLnTx/>
                  <a:uFillTx/>
                  <a:cs typeface="+mn-ea"/>
                  <a:sym typeface="+mn-lt"/>
                </a:rPr>
                <a:t>救援</a:t>
              </a:r>
            </a:p>
          </p:txBody>
        </p:sp>
      </p:grpSp>
      <p:sp>
        <p:nvSpPr>
          <p:cNvPr id="9" name="矩形 8">
            <a:extLst>
              <a:ext uri="{FF2B5EF4-FFF2-40B4-BE49-F238E27FC236}">
                <a16:creationId xmlns:a16="http://schemas.microsoft.com/office/drawing/2014/main" xmlns="" id="{16E2CB57-59FA-4B0C-87EC-F39B9FCA1ECE}"/>
              </a:ext>
            </a:extLst>
          </p:cNvPr>
          <p:cNvSpPr/>
          <p:nvPr/>
        </p:nvSpPr>
        <p:spPr>
          <a:xfrm>
            <a:off x="2502895" y="1718082"/>
            <a:ext cx="3886200" cy="1754326"/>
          </a:xfrm>
          <a:prstGeom prst="rect">
            <a:avLst/>
          </a:prstGeom>
        </p:spPr>
        <p:txBody>
          <a:bodyPr wrap="square">
            <a:spAutoFit/>
          </a:bodyPr>
          <a:lstStyle/>
          <a:p>
            <a:pPr>
              <a:lnSpc>
                <a:spcPct val="150000"/>
              </a:lnSpc>
            </a:pPr>
            <a:r>
              <a:rPr lang="zh-CN" altLang="en-US" dirty="0">
                <a:cs typeface="+mn-ea"/>
                <a:sym typeface="+mn-lt"/>
              </a:rPr>
              <a:t>生产安全事故的威胁和危害得到控制或者消除后，有关人民政府应当决定停止执行依照本条例和有关法律、法规采取的全部或者部分应急救援措施。</a:t>
            </a:r>
          </a:p>
        </p:txBody>
      </p:sp>
      <p:grpSp>
        <p:nvGrpSpPr>
          <p:cNvPr id="10" name="PA-193">
            <a:extLst>
              <a:ext uri="{FF2B5EF4-FFF2-40B4-BE49-F238E27FC236}">
                <a16:creationId xmlns:a16="http://schemas.microsoft.com/office/drawing/2014/main" xmlns="" id="{1A6B42CE-4DCA-44D0-B0AA-F45FA54C3EFD}"/>
              </a:ext>
            </a:extLst>
          </p:cNvPr>
          <p:cNvGrpSpPr/>
          <p:nvPr>
            <p:custDataLst>
              <p:tags r:id="rId2"/>
            </p:custDataLst>
          </p:nvPr>
        </p:nvGrpSpPr>
        <p:grpSpPr>
          <a:xfrm>
            <a:off x="4895414" y="4172150"/>
            <a:ext cx="2003072" cy="2005125"/>
            <a:chOff x="1344129" y="1488918"/>
            <a:chExt cx="2006206" cy="2008262"/>
          </a:xfrm>
        </p:grpSpPr>
        <p:grpSp>
          <p:nvGrpSpPr>
            <p:cNvPr id="11" name="组合 10">
              <a:extLst>
                <a:ext uri="{FF2B5EF4-FFF2-40B4-BE49-F238E27FC236}">
                  <a16:creationId xmlns:a16="http://schemas.microsoft.com/office/drawing/2014/main" xmlns="" id="{8AC7E5CA-E607-45E9-A522-BB62705BE095}"/>
                </a:ext>
              </a:extLst>
            </p:cNvPr>
            <p:cNvGrpSpPr/>
            <p:nvPr/>
          </p:nvGrpSpPr>
          <p:grpSpPr>
            <a:xfrm>
              <a:off x="1344129" y="1488918"/>
              <a:ext cx="2006206" cy="2008262"/>
              <a:chOff x="-864909" y="1166615"/>
              <a:chExt cx="5955523" cy="5961625"/>
            </a:xfrm>
          </p:grpSpPr>
          <p:sp>
            <p:nvSpPr>
              <p:cNvPr id="13" name="PA-椭圆 8">
                <a:extLst>
                  <a:ext uri="{FF2B5EF4-FFF2-40B4-BE49-F238E27FC236}">
                    <a16:creationId xmlns:a16="http://schemas.microsoft.com/office/drawing/2014/main" xmlns="" id="{DD811CA2-ED00-43B6-B8D9-5BA717E24945}"/>
                  </a:ext>
                </a:extLst>
              </p:cNvPr>
              <p:cNvSpPr/>
              <p:nvPr>
                <p:custDataLst>
                  <p:tags r:id="rId4"/>
                </p:custDataLst>
              </p:nvPr>
            </p:nvSpPr>
            <p:spPr bwMode="auto">
              <a:xfrm>
                <a:off x="1004104" y="1437099"/>
                <a:ext cx="3857139" cy="3857137"/>
              </a:xfrm>
              <a:prstGeom prst="ellipse">
                <a:avLst/>
              </a:prstGeom>
              <a:solidFill>
                <a:srgbClr val="F6F6F6"/>
              </a:solidFill>
              <a:ln w="12700" cap="flat">
                <a:noFill/>
                <a:prstDash val="solid"/>
                <a:miter lim="800000"/>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3D3D3D"/>
                  </a:solidFill>
                  <a:effectLst/>
                  <a:uLnTx/>
                  <a:uFillTx/>
                  <a:cs typeface="+mn-ea"/>
                  <a:sym typeface="+mn-lt"/>
                </a:endParaRPr>
              </a:p>
            </p:txBody>
          </p:sp>
          <p:sp>
            <p:nvSpPr>
              <p:cNvPr id="14" name="PA-任意多边形 5">
                <a:extLst>
                  <a:ext uri="{FF2B5EF4-FFF2-40B4-BE49-F238E27FC236}">
                    <a16:creationId xmlns:a16="http://schemas.microsoft.com/office/drawing/2014/main" xmlns="" id="{FBF52483-22B0-48C6-AE3E-72DE7073EBED}"/>
                  </a:ext>
                </a:extLst>
              </p:cNvPr>
              <p:cNvSpPr>
                <a:spLocks noEditPoints="1"/>
              </p:cNvSpPr>
              <p:nvPr>
                <p:custDataLst>
                  <p:tags r:id="rId5"/>
                </p:custDataLst>
              </p:nvPr>
            </p:nvSpPr>
            <p:spPr bwMode="auto">
              <a:xfrm>
                <a:off x="-864909" y="1166615"/>
                <a:ext cx="5955523" cy="5961625"/>
              </a:xfrm>
              <a:custGeom>
                <a:avLst/>
                <a:gdLst>
                  <a:gd name="T0" fmla="*/ 50 w 4280"/>
                  <a:gd name="T1" fmla="*/ 3831 h 4280"/>
                  <a:gd name="T2" fmla="*/ 59 w 4280"/>
                  <a:gd name="T3" fmla="*/ 4021 h 4280"/>
                  <a:gd name="T4" fmla="*/ 259 w 4280"/>
                  <a:gd name="T5" fmla="*/ 4221 h 4280"/>
                  <a:gd name="T6" fmla="*/ 449 w 4280"/>
                  <a:gd name="T7" fmla="*/ 4230 h 4280"/>
                  <a:gd name="T8" fmla="*/ 1047 w 4280"/>
                  <a:gd name="T9" fmla="*/ 3632 h 4280"/>
                  <a:gd name="T10" fmla="*/ 1038 w 4280"/>
                  <a:gd name="T11" fmla="*/ 3443 h 4280"/>
                  <a:gd name="T12" fmla="*/ 837 w 4280"/>
                  <a:gd name="T13" fmla="*/ 3242 h 4280"/>
                  <a:gd name="T14" fmla="*/ 648 w 4280"/>
                  <a:gd name="T15" fmla="*/ 3233 h 4280"/>
                  <a:gd name="T16" fmla="*/ 50 w 4280"/>
                  <a:gd name="T17" fmla="*/ 3831 h 4280"/>
                  <a:gd name="T18" fmla="*/ 2717 w 4280"/>
                  <a:gd name="T19" fmla="*/ 3126 h 4280"/>
                  <a:gd name="T20" fmla="*/ 3822 w 4280"/>
                  <a:gd name="T21" fmla="*/ 2669 h 4280"/>
                  <a:gd name="T22" fmla="*/ 4280 w 4280"/>
                  <a:gd name="T23" fmla="*/ 1563 h 4280"/>
                  <a:gd name="T24" fmla="*/ 3822 w 4280"/>
                  <a:gd name="T25" fmla="*/ 458 h 4280"/>
                  <a:gd name="T26" fmla="*/ 2717 w 4280"/>
                  <a:gd name="T27" fmla="*/ 0 h 4280"/>
                  <a:gd name="T28" fmla="*/ 1611 w 4280"/>
                  <a:gd name="T29" fmla="*/ 458 h 4280"/>
                  <a:gd name="T30" fmla="*/ 1417 w 4280"/>
                  <a:gd name="T31" fmla="*/ 2431 h 4280"/>
                  <a:gd name="T32" fmla="*/ 1369 w 4280"/>
                  <a:gd name="T33" fmla="*/ 2462 h 4280"/>
                  <a:gd name="T34" fmla="*/ 1360 w 4280"/>
                  <a:gd name="T35" fmla="*/ 2472 h 4280"/>
                  <a:gd name="T36" fmla="*/ 1360 w 4280"/>
                  <a:gd name="T37" fmla="*/ 2670 h 4280"/>
                  <a:gd name="T38" fmla="*/ 1610 w 4280"/>
                  <a:gd name="T39" fmla="*/ 2920 h 4280"/>
                  <a:gd name="T40" fmla="*/ 1808 w 4280"/>
                  <a:gd name="T41" fmla="*/ 2920 h 4280"/>
                  <a:gd name="T42" fmla="*/ 1818 w 4280"/>
                  <a:gd name="T43" fmla="*/ 2911 h 4280"/>
                  <a:gd name="T44" fmla="*/ 1849 w 4280"/>
                  <a:gd name="T45" fmla="*/ 2864 h 4280"/>
                  <a:gd name="T46" fmla="*/ 2717 w 4280"/>
                  <a:gd name="T47" fmla="*/ 3126 h 4280"/>
                  <a:gd name="T48" fmla="*/ 2717 w 4280"/>
                  <a:gd name="T49" fmla="*/ 291 h 4280"/>
                  <a:gd name="T50" fmla="*/ 3617 w 4280"/>
                  <a:gd name="T51" fmla="*/ 663 h 4280"/>
                  <a:gd name="T52" fmla="*/ 3989 w 4280"/>
                  <a:gd name="T53" fmla="*/ 1563 h 4280"/>
                  <a:gd name="T54" fmla="*/ 3617 w 4280"/>
                  <a:gd name="T55" fmla="*/ 2463 h 4280"/>
                  <a:gd name="T56" fmla="*/ 2717 w 4280"/>
                  <a:gd name="T57" fmla="*/ 2836 h 4280"/>
                  <a:gd name="T58" fmla="*/ 1817 w 4280"/>
                  <a:gd name="T59" fmla="*/ 2463 h 4280"/>
                  <a:gd name="T60" fmla="*/ 1817 w 4280"/>
                  <a:gd name="T61" fmla="*/ 663 h 4280"/>
                  <a:gd name="T62" fmla="*/ 2717 w 4280"/>
                  <a:gd name="T63" fmla="*/ 291 h 4280"/>
                  <a:gd name="T64" fmla="*/ 1036 w 4280"/>
                  <a:gd name="T65" fmla="*/ 2894 h 4280"/>
                  <a:gd name="T66" fmla="*/ 1036 w 4280"/>
                  <a:gd name="T67" fmla="*/ 3244 h 4280"/>
                  <a:gd name="T68" fmla="*/ 1386 w 4280"/>
                  <a:gd name="T69" fmla="*/ 3244 h 4280"/>
                  <a:gd name="T70" fmla="*/ 1386 w 4280"/>
                  <a:gd name="T71" fmla="*/ 2894 h 4280"/>
                  <a:gd name="T72" fmla="*/ 1036 w 4280"/>
                  <a:gd name="T73" fmla="*/ 2894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80" h="4280">
                    <a:moveTo>
                      <a:pt x="50" y="3831"/>
                    </a:moveTo>
                    <a:cubicBezTo>
                      <a:pt x="0" y="3881"/>
                      <a:pt x="4" y="3966"/>
                      <a:pt x="59" y="4021"/>
                    </a:cubicBezTo>
                    <a:lnTo>
                      <a:pt x="259" y="4221"/>
                    </a:lnTo>
                    <a:cubicBezTo>
                      <a:pt x="314" y="4276"/>
                      <a:pt x="399" y="4280"/>
                      <a:pt x="449" y="4230"/>
                    </a:cubicBezTo>
                    <a:lnTo>
                      <a:pt x="1047" y="3632"/>
                    </a:lnTo>
                    <a:cubicBezTo>
                      <a:pt x="1096" y="3583"/>
                      <a:pt x="1092" y="3498"/>
                      <a:pt x="1038" y="3443"/>
                    </a:cubicBezTo>
                    <a:lnTo>
                      <a:pt x="837" y="3242"/>
                    </a:lnTo>
                    <a:cubicBezTo>
                      <a:pt x="782" y="3188"/>
                      <a:pt x="697" y="3184"/>
                      <a:pt x="648" y="3233"/>
                    </a:cubicBezTo>
                    <a:lnTo>
                      <a:pt x="50" y="3831"/>
                    </a:lnTo>
                    <a:close/>
                    <a:moveTo>
                      <a:pt x="2717" y="3126"/>
                    </a:moveTo>
                    <a:cubicBezTo>
                      <a:pt x="3134" y="3126"/>
                      <a:pt x="3527" y="2964"/>
                      <a:pt x="3822" y="2669"/>
                    </a:cubicBezTo>
                    <a:cubicBezTo>
                      <a:pt x="4117" y="2373"/>
                      <a:pt x="4280" y="1981"/>
                      <a:pt x="4280" y="1563"/>
                    </a:cubicBezTo>
                    <a:cubicBezTo>
                      <a:pt x="4280" y="1146"/>
                      <a:pt x="4117" y="753"/>
                      <a:pt x="3822" y="458"/>
                    </a:cubicBezTo>
                    <a:cubicBezTo>
                      <a:pt x="3527" y="163"/>
                      <a:pt x="3134" y="0"/>
                      <a:pt x="2717" y="0"/>
                    </a:cubicBezTo>
                    <a:cubicBezTo>
                      <a:pt x="2299" y="0"/>
                      <a:pt x="1907" y="163"/>
                      <a:pt x="1611" y="458"/>
                    </a:cubicBezTo>
                    <a:cubicBezTo>
                      <a:pt x="1076" y="993"/>
                      <a:pt x="1011" y="1824"/>
                      <a:pt x="1417" y="2431"/>
                    </a:cubicBezTo>
                    <a:cubicBezTo>
                      <a:pt x="1399" y="2438"/>
                      <a:pt x="1383" y="2448"/>
                      <a:pt x="1369" y="2462"/>
                    </a:cubicBezTo>
                    <a:lnTo>
                      <a:pt x="1360" y="2472"/>
                    </a:lnTo>
                    <a:cubicBezTo>
                      <a:pt x="1305" y="2526"/>
                      <a:pt x="1305" y="2615"/>
                      <a:pt x="1360" y="2670"/>
                    </a:cubicBezTo>
                    <a:lnTo>
                      <a:pt x="1610" y="2920"/>
                    </a:lnTo>
                    <a:cubicBezTo>
                      <a:pt x="1665" y="2975"/>
                      <a:pt x="1754" y="2975"/>
                      <a:pt x="1808" y="2920"/>
                    </a:cubicBezTo>
                    <a:lnTo>
                      <a:pt x="1818" y="2911"/>
                    </a:lnTo>
                    <a:cubicBezTo>
                      <a:pt x="1832" y="2897"/>
                      <a:pt x="1842" y="2881"/>
                      <a:pt x="1849" y="2864"/>
                    </a:cubicBezTo>
                    <a:cubicBezTo>
                      <a:pt x="2104" y="3035"/>
                      <a:pt x="2403" y="3126"/>
                      <a:pt x="2717" y="3126"/>
                    </a:cubicBezTo>
                    <a:close/>
                    <a:moveTo>
                      <a:pt x="2717" y="291"/>
                    </a:moveTo>
                    <a:cubicBezTo>
                      <a:pt x="3057" y="291"/>
                      <a:pt x="3376" y="423"/>
                      <a:pt x="3617" y="663"/>
                    </a:cubicBezTo>
                    <a:cubicBezTo>
                      <a:pt x="3857" y="904"/>
                      <a:pt x="3989" y="1223"/>
                      <a:pt x="3989" y="1563"/>
                    </a:cubicBezTo>
                    <a:cubicBezTo>
                      <a:pt x="3989" y="1903"/>
                      <a:pt x="3857" y="2223"/>
                      <a:pt x="3617" y="2463"/>
                    </a:cubicBezTo>
                    <a:cubicBezTo>
                      <a:pt x="3376" y="2703"/>
                      <a:pt x="3057" y="2836"/>
                      <a:pt x="2717" y="2836"/>
                    </a:cubicBezTo>
                    <a:cubicBezTo>
                      <a:pt x="2377" y="2836"/>
                      <a:pt x="2057" y="2703"/>
                      <a:pt x="1817" y="2463"/>
                    </a:cubicBezTo>
                    <a:cubicBezTo>
                      <a:pt x="1321" y="1967"/>
                      <a:pt x="1321" y="1160"/>
                      <a:pt x="1817" y="663"/>
                    </a:cubicBezTo>
                    <a:cubicBezTo>
                      <a:pt x="2057" y="423"/>
                      <a:pt x="2377" y="291"/>
                      <a:pt x="2717" y="291"/>
                    </a:cubicBezTo>
                    <a:close/>
                    <a:moveTo>
                      <a:pt x="1036" y="2894"/>
                    </a:moveTo>
                    <a:cubicBezTo>
                      <a:pt x="940" y="2991"/>
                      <a:pt x="940" y="3147"/>
                      <a:pt x="1036" y="3244"/>
                    </a:cubicBezTo>
                    <a:cubicBezTo>
                      <a:pt x="1133" y="3340"/>
                      <a:pt x="1289" y="3340"/>
                      <a:pt x="1386" y="3244"/>
                    </a:cubicBezTo>
                    <a:cubicBezTo>
                      <a:pt x="1482" y="3147"/>
                      <a:pt x="1482" y="2991"/>
                      <a:pt x="1386" y="2894"/>
                    </a:cubicBezTo>
                    <a:cubicBezTo>
                      <a:pt x="1289" y="2798"/>
                      <a:pt x="1133" y="2798"/>
                      <a:pt x="1036" y="2894"/>
                    </a:cubicBezTo>
                    <a:close/>
                  </a:path>
                </a:pathLst>
              </a:custGeom>
              <a:solidFill>
                <a:srgbClr val="227097"/>
              </a:solidFill>
              <a:ln w="12700" cap="flat">
                <a:noFill/>
                <a:prstDash val="solid"/>
                <a:miter lim="800000"/>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2400" b="0" i="0" u="none" strike="noStrike" kern="0" cap="none" spc="0" normalizeH="0" baseline="0" noProof="0" dirty="0">
                  <a:ln>
                    <a:noFill/>
                  </a:ln>
                  <a:solidFill>
                    <a:srgbClr val="3D3D3D"/>
                  </a:solidFill>
                  <a:effectLst/>
                  <a:uLnTx/>
                  <a:uFillTx/>
                  <a:cs typeface="+mn-ea"/>
                  <a:sym typeface="+mn-lt"/>
                </a:endParaRPr>
              </a:p>
            </p:txBody>
          </p:sp>
        </p:grpSp>
        <p:sp>
          <p:nvSpPr>
            <p:cNvPr id="12" name="PA-文本框 6">
              <a:extLst>
                <a:ext uri="{FF2B5EF4-FFF2-40B4-BE49-F238E27FC236}">
                  <a16:creationId xmlns:a16="http://schemas.microsoft.com/office/drawing/2014/main" xmlns="" id="{4E56E314-E7A7-405D-AA37-C62C1FA150FC}"/>
                </a:ext>
              </a:extLst>
            </p:cNvPr>
            <p:cNvSpPr txBox="1"/>
            <p:nvPr>
              <p:custDataLst>
                <p:tags r:id="rId3"/>
              </p:custDataLst>
            </p:nvPr>
          </p:nvSpPr>
          <p:spPr>
            <a:xfrm>
              <a:off x="2274041" y="1903798"/>
              <a:ext cx="698719" cy="708993"/>
            </a:xfrm>
            <a:prstGeom prst="rect">
              <a:avLst/>
            </a:prstGeom>
            <a:noFill/>
          </p:spPr>
          <p:txBody>
            <a:bodyPr wrap="none" rtlCol="0">
              <a:spAutoFit/>
            </a:bodyPr>
            <a:lstStyle/>
            <a:p>
              <a:pPr lvl="0" eaLnBrk="0" fontAlgn="base" hangingPunct="0">
                <a:spcBef>
                  <a:spcPct val="0"/>
                </a:spcBef>
                <a:spcAft>
                  <a:spcPct val="0"/>
                </a:spcAft>
              </a:pPr>
              <a:r>
                <a:rPr kumimoji="0" lang="zh-CN" altLang="en-US" sz="2000" b="0" i="0" u="none" strike="noStrike" kern="0" cap="none" spc="0" normalizeH="0" baseline="0" noProof="0" dirty="0">
                  <a:ln>
                    <a:noFill/>
                  </a:ln>
                  <a:solidFill>
                    <a:schemeClr val="tx1">
                      <a:lumMod val="75000"/>
                      <a:lumOff val="25000"/>
                    </a:schemeClr>
                  </a:solidFill>
                  <a:effectLst/>
                  <a:uLnTx/>
                  <a:uFillTx/>
                  <a:cs typeface="+mn-ea"/>
                  <a:sym typeface="+mn-lt"/>
                </a:rPr>
                <a:t>应急</a:t>
              </a:r>
              <a:endParaRPr kumimoji="0" lang="en-US" altLang="zh-CN" sz="2000" b="0" i="0" u="none" strike="noStrike" kern="0" cap="none" spc="0" normalizeH="0" baseline="0" noProof="0" dirty="0">
                <a:ln>
                  <a:noFill/>
                </a:ln>
                <a:solidFill>
                  <a:schemeClr val="tx1">
                    <a:lumMod val="75000"/>
                    <a:lumOff val="25000"/>
                  </a:schemeClr>
                </a:solidFill>
                <a:effectLst/>
                <a:uLnTx/>
                <a:uFillTx/>
                <a:cs typeface="+mn-ea"/>
                <a:sym typeface="+mn-lt"/>
              </a:endParaRPr>
            </a:p>
            <a:p>
              <a:pPr lvl="0" eaLnBrk="0" fontAlgn="base" hangingPunct="0">
                <a:spcBef>
                  <a:spcPct val="0"/>
                </a:spcBef>
                <a:spcAft>
                  <a:spcPct val="0"/>
                </a:spcAft>
              </a:pPr>
              <a:r>
                <a:rPr kumimoji="0" lang="zh-CN" altLang="en-US" sz="2000" b="0" i="0" u="none" strike="noStrike" kern="0" cap="none" spc="0" normalizeH="0" baseline="0" noProof="0" dirty="0">
                  <a:ln>
                    <a:noFill/>
                  </a:ln>
                  <a:solidFill>
                    <a:schemeClr val="tx1">
                      <a:lumMod val="75000"/>
                      <a:lumOff val="25000"/>
                    </a:schemeClr>
                  </a:solidFill>
                  <a:effectLst/>
                  <a:uLnTx/>
                  <a:uFillTx/>
                  <a:cs typeface="+mn-ea"/>
                  <a:sym typeface="+mn-lt"/>
                </a:rPr>
                <a:t>救援</a:t>
              </a:r>
            </a:p>
          </p:txBody>
        </p:sp>
      </p:grpSp>
      <p:sp>
        <p:nvSpPr>
          <p:cNvPr id="15" name="矩形 14">
            <a:extLst>
              <a:ext uri="{FF2B5EF4-FFF2-40B4-BE49-F238E27FC236}">
                <a16:creationId xmlns:a16="http://schemas.microsoft.com/office/drawing/2014/main" xmlns="" id="{52054DD3-4150-4E57-BA98-247840DF56E7}"/>
              </a:ext>
            </a:extLst>
          </p:cNvPr>
          <p:cNvSpPr/>
          <p:nvPr/>
        </p:nvSpPr>
        <p:spPr>
          <a:xfrm>
            <a:off x="7121178" y="3958761"/>
            <a:ext cx="4703719" cy="2169825"/>
          </a:xfrm>
          <a:prstGeom prst="rect">
            <a:avLst/>
          </a:prstGeom>
        </p:spPr>
        <p:txBody>
          <a:bodyPr wrap="square">
            <a:spAutoFit/>
          </a:bodyPr>
          <a:lstStyle/>
          <a:p>
            <a:pPr>
              <a:lnSpc>
                <a:spcPct val="150000"/>
              </a:lnSpc>
            </a:pPr>
            <a:r>
              <a:rPr lang="zh-CN" altLang="en-US" dirty="0">
                <a:cs typeface="+mn-ea"/>
                <a:sym typeface="+mn-lt"/>
              </a:rPr>
              <a:t>根据生产安全事故应急救援需要依法调用和征用的财产，在使用完毕或者应急救援结束后，应当及时归还。财产被调用、征用或者调用、征用后毁损、灭失的，有关人民政府及其部门应当按照国家有关规定给予补偿。</a:t>
            </a:r>
          </a:p>
        </p:txBody>
      </p:sp>
    </p:spTree>
    <p:extLst>
      <p:ext uri="{BB962C8B-B14F-4D97-AF65-F5344CB8AC3E}">
        <p14:creationId xmlns:p14="http://schemas.microsoft.com/office/powerpoint/2010/main" val="24717701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 calcmode="lin" valueType="num">
                                      <p:cBhvr>
                                        <p:cTn id="20" dur="500" fill="hold"/>
                                        <p:tgtEl>
                                          <p:spTgt spid="10"/>
                                        </p:tgtEl>
                                        <p:attrNameLst>
                                          <p:attrName>style.rotation</p:attrName>
                                        </p:attrNameLst>
                                      </p:cBhvr>
                                      <p:tavLst>
                                        <p:tav tm="0">
                                          <p:val>
                                            <p:fltVal val="90"/>
                                          </p:val>
                                        </p:tav>
                                        <p:tav tm="100000">
                                          <p:val>
                                            <p:fltVal val="0"/>
                                          </p:val>
                                        </p:tav>
                                      </p:tavLst>
                                    </p:anim>
                                    <p:animEffect transition="in" filter="fade">
                                      <p:cBhvr>
                                        <p:cTn id="21" dur="500"/>
                                        <p:tgtEl>
                                          <p:spTgt spid="1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8EBB26E-9B4E-4B5B-84B0-4B0975E26C60}"/>
              </a:ext>
            </a:extLst>
          </p:cNvPr>
          <p:cNvSpPr/>
          <p:nvPr/>
        </p:nvSpPr>
        <p:spPr>
          <a:xfrm>
            <a:off x="10660540" y="311948"/>
            <a:ext cx="1107996" cy="369332"/>
          </a:xfrm>
          <a:prstGeom prst="rect">
            <a:avLst/>
          </a:prstGeom>
        </p:spPr>
        <p:txBody>
          <a:bodyPr wrap="none">
            <a:spAutoFit/>
          </a:bodyPr>
          <a:lstStyle/>
          <a:p>
            <a:pPr algn="dist"/>
            <a:r>
              <a:rPr lang="zh-CN" altLang="en-US" dirty="0">
                <a:solidFill>
                  <a:srgbClr val="227097"/>
                </a:solidFill>
                <a:latin typeface="华康俪金黑W8(P)" panose="020B0800000000000000" pitchFamily="34" charset="-122"/>
                <a:ea typeface="华康俪金黑W8(P)" panose="020B0800000000000000" pitchFamily="34" charset="-122"/>
                <a:cs typeface="+mn-ea"/>
                <a:sym typeface="+mn-lt"/>
              </a:rPr>
              <a:t>应急救援</a:t>
            </a:r>
          </a:p>
        </p:txBody>
      </p:sp>
      <p:sp>
        <p:nvSpPr>
          <p:cNvPr id="4" name="矩形 3">
            <a:extLst>
              <a:ext uri="{FF2B5EF4-FFF2-40B4-BE49-F238E27FC236}">
                <a16:creationId xmlns:a16="http://schemas.microsoft.com/office/drawing/2014/main" xmlns="" id="{B8B4132D-0F75-4DF8-948C-83DA1E60BC65}"/>
              </a:ext>
            </a:extLst>
          </p:cNvPr>
          <p:cNvSpPr/>
          <p:nvPr/>
        </p:nvSpPr>
        <p:spPr>
          <a:xfrm>
            <a:off x="217160" y="1460842"/>
            <a:ext cx="11757680" cy="892552"/>
          </a:xfrm>
          <a:prstGeom prst="rect">
            <a:avLst/>
          </a:prstGeom>
        </p:spPr>
        <p:txBody>
          <a:bodyPr wrap="square">
            <a:spAutoFit/>
          </a:bodyPr>
          <a:lstStyle/>
          <a:p>
            <a:pPr algn="ctr">
              <a:lnSpc>
                <a:spcPct val="130000"/>
              </a:lnSpc>
              <a:spcBef>
                <a:spcPts val="600"/>
              </a:spcBef>
            </a:pPr>
            <a:r>
              <a:rPr lang="zh-CN" altLang="en-US" sz="2000" dirty="0">
                <a:solidFill>
                  <a:srgbClr val="0064B3"/>
                </a:solidFill>
                <a:cs typeface="+mn-ea"/>
                <a:sym typeface="+mn-lt"/>
              </a:rPr>
              <a:t>应急救援队伍根据救援命令参加生产安全事故应急救援所耗费用，由事故责任单位承担；事故责任单位无力承担的，由有关人民政府协调解决。</a:t>
            </a:r>
          </a:p>
        </p:txBody>
      </p:sp>
      <p:sp>
        <p:nvSpPr>
          <p:cNvPr id="5" name="TextBox 11">
            <a:extLst>
              <a:ext uri="{FF2B5EF4-FFF2-40B4-BE49-F238E27FC236}">
                <a16:creationId xmlns:a16="http://schemas.microsoft.com/office/drawing/2014/main" xmlns="" id="{D0F0C29A-792A-44B1-AB05-B56770459D9A}"/>
              </a:ext>
            </a:extLst>
          </p:cNvPr>
          <p:cNvSpPr txBox="1"/>
          <p:nvPr/>
        </p:nvSpPr>
        <p:spPr>
          <a:xfrm>
            <a:off x="703121" y="2856410"/>
            <a:ext cx="5194760" cy="95782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dirty="0">
                <a:solidFill>
                  <a:schemeClr val="tx1">
                    <a:lumMod val="75000"/>
                    <a:lumOff val="25000"/>
                  </a:schemeClr>
                </a:solidFill>
                <a:cs typeface="+mn-ea"/>
                <a:sym typeface="+mn-lt"/>
              </a:rPr>
              <a:t>应急救援队伍接到有关人民政府及其部门的救援命令或者签有应急救援协议的生产经营单位的救援请求后，应当立即参加生产安全事故应急救援。</a:t>
            </a:r>
          </a:p>
        </p:txBody>
      </p:sp>
      <p:sp>
        <p:nvSpPr>
          <p:cNvPr id="6" name="TextBox 31">
            <a:extLst>
              <a:ext uri="{FF2B5EF4-FFF2-40B4-BE49-F238E27FC236}">
                <a16:creationId xmlns:a16="http://schemas.microsoft.com/office/drawing/2014/main" xmlns="" id="{BA2536DC-B9BE-49A4-AB9B-FF6F2DF406E8}"/>
              </a:ext>
            </a:extLst>
          </p:cNvPr>
          <p:cNvSpPr txBox="1"/>
          <p:nvPr/>
        </p:nvSpPr>
        <p:spPr>
          <a:xfrm>
            <a:off x="717921" y="4442343"/>
            <a:ext cx="5183669" cy="154875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dirty="0">
                <a:solidFill>
                  <a:schemeClr val="tx1">
                    <a:lumMod val="75000"/>
                    <a:lumOff val="25000"/>
                  </a:schemeClr>
                </a:solidFill>
                <a:cs typeface="+mn-ea"/>
                <a:sym typeface="+mn-lt"/>
              </a:rPr>
              <a:t>发生生产安全事故后，有关人民政府认为有必要的，可以设立由本级人民政府及其有关部门负责人、应急救援专家、应急救援队伍负责人、事故发生单位负责人等人员组成的应急救援现场指挥部，并指定现场指挥部总指挥。</a:t>
            </a:r>
          </a:p>
        </p:txBody>
      </p:sp>
      <p:pic>
        <p:nvPicPr>
          <p:cNvPr id="10" name="图片 9">
            <a:extLst>
              <a:ext uri="{FF2B5EF4-FFF2-40B4-BE49-F238E27FC236}">
                <a16:creationId xmlns:a16="http://schemas.microsoft.com/office/drawing/2014/main" xmlns="" id="{0BFF01A3-19F9-4919-8FE1-F996B528C98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31736" y="2103709"/>
            <a:ext cx="4442343" cy="4442343"/>
          </a:xfrm>
          <a:prstGeom prst="rect">
            <a:avLst/>
          </a:prstGeom>
        </p:spPr>
      </p:pic>
    </p:spTree>
    <p:extLst>
      <p:ext uri="{BB962C8B-B14F-4D97-AF65-F5344CB8AC3E}">
        <p14:creationId xmlns:p14="http://schemas.microsoft.com/office/powerpoint/2010/main" val="15786170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8EBB26E-9B4E-4B5B-84B0-4B0975E26C60}"/>
              </a:ext>
            </a:extLst>
          </p:cNvPr>
          <p:cNvSpPr/>
          <p:nvPr/>
        </p:nvSpPr>
        <p:spPr>
          <a:xfrm>
            <a:off x="10660540" y="311948"/>
            <a:ext cx="1107996" cy="369332"/>
          </a:xfrm>
          <a:prstGeom prst="rect">
            <a:avLst/>
          </a:prstGeom>
        </p:spPr>
        <p:txBody>
          <a:bodyPr wrap="none">
            <a:spAutoFit/>
          </a:bodyPr>
          <a:lstStyle/>
          <a:p>
            <a:pPr algn="dist"/>
            <a:r>
              <a:rPr lang="zh-CN" altLang="en-US" dirty="0">
                <a:solidFill>
                  <a:srgbClr val="227097"/>
                </a:solidFill>
                <a:latin typeface="华康俪金黑W8(P)" panose="020B0800000000000000" pitchFamily="34" charset="-122"/>
                <a:ea typeface="华康俪金黑W8(P)" panose="020B0800000000000000" pitchFamily="34" charset="-122"/>
                <a:cs typeface="+mn-ea"/>
                <a:sym typeface="+mn-lt"/>
              </a:rPr>
              <a:t>应急救援</a:t>
            </a:r>
          </a:p>
        </p:txBody>
      </p:sp>
      <p:grpSp>
        <p:nvGrpSpPr>
          <p:cNvPr id="4" name="组合 3">
            <a:extLst>
              <a:ext uri="{FF2B5EF4-FFF2-40B4-BE49-F238E27FC236}">
                <a16:creationId xmlns:a16="http://schemas.microsoft.com/office/drawing/2014/main" xmlns="" id="{2282BA8D-9FB3-4988-A437-7A4C5BB7985F}"/>
              </a:ext>
            </a:extLst>
          </p:cNvPr>
          <p:cNvGrpSpPr/>
          <p:nvPr/>
        </p:nvGrpSpPr>
        <p:grpSpPr>
          <a:xfrm>
            <a:off x="3965656" y="1888212"/>
            <a:ext cx="7802880" cy="3762855"/>
            <a:chOff x="3228230" y="2438487"/>
            <a:chExt cx="9041145" cy="3762855"/>
          </a:xfrm>
        </p:grpSpPr>
        <p:grpSp>
          <p:nvGrpSpPr>
            <p:cNvPr id="5" name="组合 4">
              <a:extLst>
                <a:ext uri="{FF2B5EF4-FFF2-40B4-BE49-F238E27FC236}">
                  <a16:creationId xmlns:a16="http://schemas.microsoft.com/office/drawing/2014/main" xmlns="" id="{13CBABC2-4C2E-4FA7-AB96-BC305AFB7E4F}"/>
                </a:ext>
              </a:extLst>
            </p:cNvPr>
            <p:cNvGrpSpPr/>
            <p:nvPr/>
          </p:nvGrpSpPr>
          <p:grpSpPr>
            <a:xfrm>
              <a:off x="3877602" y="2490538"/>
              <a:ext cx="8391773" cy="3692820"/>
              <a:chOff x="2438989" y="1740599"/>
              <a:chExt cx="8995659" cy="3692820"/>
            </a:xfrm>
          </p:grpSpPr>
          <p:sp>
            <p:nvSpPr>
              <p:cNvPr id="9" name="PA-1022114">
                <a:extLst>
                  <a:ext uri="{FF2B5EF4-FFF2-40B4-BE49-F238E27FC236}">
                    <a16:creationId xmlns:a16="http://schemas.microsoft.com/office/drawing/2014/main" xmlns="" id="{7A8F853E-5137-41E9-B2AF-3DDE3D5C218C}"/>
                  </a:ext>
                </a:extLst>
              </p:cNvPr>
              <p:cNvSpPr>
                <a:spLocks noChangeArrowheads="1"/>
              </p:cNvSpPr>
              <p:nvPr>
                <p:custDataLst>
                  <p:tags r:id="rId1"/>
                </p:custDataLst>
              </p:nvPr>
            </p:nvSpPr>
            <p:spPr bwMode="auto">
              <a:xfrm>
                <a:off x="2463839" y="1740599"/>
                <a:ext cx="8825911" cy="36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285750" indent="-285750" eaLnBrk="0" fontAlgn="base" hangingPunct="0">
                  <a:spcBef>
                    <a:spcPct val="0"/>
                  </a:spcBef>
                  <a:spcAft>
                    <a:spcPct val="0"/>
                  </a:spcAft>
                </a:pPr>
                <a:r>
                  <a:rPr lang="zh-CN" altLang="en-US" sz="1800" dirty="0">
                    <a:latin typeface="+mn-lt"/>
                    <a:ea typeface="+mn-ea"/>
                    <a:cs typeface="+mn-ea"/>
                    <a:sym typeface="+mn-lt"/>
                  </a:rPr>
                  <a:t>迅速控制危险源，组织抢救遇险人员；</a:t>
                </a:r>
                <a:endParaRPr lang="zh-CN" altLang="zh-CN" sz="1800" dirty="0">
                  <a:latin typeface="+mn-lt"/>
                  <a:ea typeface="+mn-ea"/>
                  <a:cs typeface="+mn-ea"/>
                  <a:sym typeface="+mn-lt"/>
                </a:endParaRPr>
              </a:p>
            </p:txBody>
          </p:sp>
          <p:sp>
            <p:nvSpPr>
              <p:cNvPr id="10" name="PA-1022116">
                <a:extLst>
                  <a:ext uri="{FF2B5EF4-FFF2-40B4-BE49-F238E27FC236}">
                    <a16:creationId xmlns:a16="http://schemas.microsoft.com/office/drawing/2014/main" xmlns="" id="{D181D3DD-5C96-4B84-8CCA-C25CE5C36A0A}"/>
                  </a:ext>
                </a:extLst>
              </p:cNvPr>
              <p:cNvSpPr>
                <a:spLocks noChangeArrowheads="1"/>
              </p:cNvSpPr>
              <p:nvPr>
                <p:custDataLst>
                  <p:tags r:id="rId2"/>
                </p:custDataLst>
              </p:nvPr>
            </p:nvSpPr>
            <p:spPr bwMode="auto">
              <a:xfrm>
                <a:off x="2438990" y="2041094"/>
                <a:ext cx="7985004" cy="923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285750" indent="-285750" eaLnBrk="0" fontAlgn="base" hangingPunct="0">
                  <a:lnSpc>
                    <a:spcPct val="150000"/>
                  </a:lnSpc>
                  <a:spcBef>
                    <a:spcPct val="0"/>
                  </a:spcBef>
                  <a:spcAft>
                    <a:spcPct val="0"/>
                  </a:spcAft>
                </a:pPr>
                <a:r>
                  <a:rPr lang="zh-CN" altLang="en-US" sz="1800" dirty="0">
                    <a:latin typeface="+mn-lt"/>
                    <a:ea typeface="+mn-ea"/>
                    <a:cs typeface="+mn-ea"/>
                    <a:sym typeface="+mn-lt"/>
                  </a:rPr>
                  <a:t>根据事故危害程度，组织现场人员撤离或者采取可能的应急措施后撤离；</a:t>
                </a:r>
                <a:endParaRPr lang="zh-CN" altLang="zh-CN" sz="1800" dirty="0">
                  <a:latin typeface="+mn-lt"/>
                  <a:ea typeface="+mn-ea"/>
                  <a:cs typeface="+mn-ea"/>
                  <a:sym typeface="+mn-lt"/>
                </a:endParaRPr>
              </a:p>
            </p:txBody>
          </p:sp>
          <p:sp>
            <p:nvSpPr>
              <p:cNvPr id="11" name="PA-1022118">
                <a:extLst>
                  <a:ext uri="{FF2B5EF4-FFF2-40B4-BE49-F238E27FC236}">
                    <a16:creationId xmlns:a16="http://schemas.microsoft.com/office/drawing/2014/main" xmlns="" id="{DA2FC9B3-AA43-4835-85A7-8BFC88C0661C}"/>
                  </a:ext>
                </a:extLst>
              </p:cNvPr>
              <p:cNvSpPr>
                <a:spLocks noChangeArrowheads="1"/>
              </p:cNvSpPr>
              <p:nvPr>
                <p:custDataLst>
                  <p:tags r:id="rId3"/>
                </p:custDataLst>
              </p:nvPr>
            </p:nvSpPr>
            <p:spPr bwMode="auto">
              <a:xfrm>
                <a:off x="2438989" y="2908116"/>
                <a:ext cx="8610012" cy="42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285750" indent="-285750">
                  <a:lnSpc>
                    <a:spcPct val="120000"/>
                  </a:lnSpc>
                  <a:spcBef>
                    <a:spcPct val="0"/>
                  </a:spcBef>
                </a:pPr>
                <a:r>
                  <a:rPr lang="zh-CN" altLang="en-US" sz="1800" dirty="0">
                    <a:latin typeface="+mn-lt"/>
                    <a:ea typeface="+mn-ea"/>
                    <a:cs typeface="+mn-ea"/>
                    <a:sym typeface="+mn-lt"/>
                  </a:rPr>
                  <a:t>及时通知可能受到事故影响的单位和人员；</a:t>
                </a:r>
                <a:endParaRPr lang="zh-CN" altLang="en-US" sz="1800" dirty="0">
                  <a:solidFill>
                    <a:schemeClr val="tx1">
                      <a:lumMod val="50000"/>
                      <a:lumOff val="50000"/>
                    </a:schemeClr>
                  </a:solidFill>
                  <a:latin typeface="+mn-lt"/>
                  <a:ea typeface="+mn-ea"/>
                  <a:cs typeface="+mn-ea"/>
                  <a:sym typeface="+mn-lt"/>
                </a:endParaRPr>
              </a:p>
            </p:txBody>
          </p:sp>
          <p:sp>
            <p:nvSpPr>
              <p:cNvPr id="12" name="PA-1022120">
                <a:extLst>
                  <a:ext uri="{FF2B5EF4-FFF2-40B4-BE49-F238E27FC236}">
                    <a16:creationId xmlns:a16="http://schemas.microsoft.com/office/drawing/2014/main" xmlns="" id="{6D75A25D-C1F7-40B3-8FDB-E34570625B16}"/>
                  </a:ext>
                </a:extLst>
              </p:cNvPr>
              <p:cNvSpPr>
                <a:spLocks noChangeArrowheads="1"/>
              </p:cNvSpPr>
              <p:nvPr>
                <p:custDataLst>
                  <p:tags r:id="rId4"/>
                </p:custDataLst>
              </p:nvPr>
            </p:nvSpPr>
            <p:spPr bwMode="auto">
              <a:xfrm>
                <a:off x="2438989" y="3383101"/>
                <a:ext cx="8610012" cy="36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285750" indent="-285750" eaLnBrk="0" fontAlgn="base" hangingPunct="0">
                  <a:spcBef>
                    <a:spcPct val="0"/>
                  </a:spcBef>
                  <a:spcAft>
                    <a:spcPct val="0"/>
                  </a:spcAft>
                </a:pPr>
                <a:r>
                  <a:rPr lang="zh-CN" altLang="en-US" sz="1800" dirty="0">
                    <a:latin typeface="+mn-lt"/>
                    <a:ea typeface="+mn-ea"/>
                    <a:cs typeface="+mn-ea"/>
                    <a:sym typeface="+mn-lt"/>
                  </a:rPr>
                  <a:t>采取必要措施，防止事故危害扩大和次生、衍生灾害发生；</a:t>
                </a:r>
                <a:endParaRPr lang="zh-CN" altLang="zh-CN" sz="1800" dirty="0">
                  <a:latin typeface="+mn-lt"/>
                  <a:ea typeface="+mn-ea"/>
                  <a:cs typeface="+mn-ea"/>
                  <a:sym typeface="+mn-lt"/>
                </a:endParaRPr>
              </a:p>
            </p:txBody>
          </p:sp>
          <p:sp>
            <p:nvSpPr>
              <p:cNvPr id="13" name="PA-1022126">
                <a:extLst>
                  <a:ext uri="{FF2B5EF4-FFF2-40B4-BE49-F238E27FC236}">
                    <a16:creationId xmlns:a16="http://schemas.microsoft.com/office/drawing/2014/main" xmlns="" id="{9FD8A769-E6AC-4A7A-8810-394A8F4AF390}"/>
                  </a:ext>
                </a:extLst>
              </p:cNvPr>
              <p:cNvSpPr>
                <a:spLocks noChangeArrowheads="1"/>
              </p:cNvSpPr>
              <p:nvPr>
                <p:custDataLst>
                  <p:tags r:id="rId5"/>
                </p:custDataLst>
              </p:nvPr>
            </p:nvSpPr>
            <p:spPr bwMode="auto">
              <a:xfrm>
                <a:off x="2438989" y="3713733"/>
                <a:ext cx="8610012" cy="923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285750" indent="-285750" eaLnBrk="0" fontAlgn="base" hangingPunct="0">
                  <a:lnSpc>
                    <a:spcPct val="150000"/>
                  </a:lnSpc>
                  <a:spcBef>
                    <a:spcPct val="0"/>
                  </a:spcBef>
                  <a:spcAft>
                    <a:spcPct val="0"/>
                  </a:spcAft>
                </a:pPr>
                <a:r>
                  <a:rPr lang="zh-CN" altLang="en-US" sz="1800" dirty="0">
                    <a:latin typeface="+mn-lt"/>
                    <a:ea typeface="+mn-ea"/>
                    <a:cs typeface="+mn-ea"/>
                    <a:sym typeface="+mn-lt"/>
                  </a:rPr>
                  <a:t>根据需要请求邻近的应急救援队伍参加救援，并向参加救援的应急救援队伍提供相关技术资料、信息和处置方法；</a:t>
                </a:r>
                <a:endParaRPr lang="zh-CN" altLang="zh-CN" sz="1800" dirty="0">
                  <a:latin typeface="+mn-lt"/>
                  <a:ea typeface="+mn-ea"/>
                  <a:cs typeface="+mn-ea"/>
                  <a:sym typeface="+mn-lt"/>
                </a:endParaRPr>
              </a:p>
            </p:txBody>
          </p:sp>
          <p:sp>
            <p:nvSpPr>
              <p:cNvPr id="14" name="PA-1022129">
                <a:extLst>
                  <a:ext uri="{FF2B5EF4-FFF2-40B4-BE49-F238E27FC236}">
                    <a16:creationId xmlns:a16="http://schemas.microsoft.com/office/drawing/2014/main" xmlns="" id="{7796E4D7-5E9A-4F15-818F-4E5083813644}"/>
                  </a:ext>
                </a:extLst>
              </p:cNvPr>
              <p:cNvSpPr>
                <a:spLocks noChangeArrowheads="1"/>
              </p:cNvSpPr>
              <p:nvPr>
                <p:custDataLst>
                  <p:tags r:id="rId6"/>
                </p:custDataLst>
              </p:nvPr>
            </p:nvSpPr>
            <p:spPr bwMode="auto">
              <a:xfrm>
                <a:off x="2438989" y="4620231"/>
                <a:ext cx="8995659" cy="36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285750" indent="-285750" eaLnBrk="0" fontAlgn="base" hangingPunct="0">
                  <a:spcBef>
                    <a:spcPct val="0"/>
                  </a:spcBef>
                  <a:spcAft>
                    <a:spcPct val="0"/>
                  </a:spcAft>
                </a:pPr>
                <a:r>
                  <a:rPr lang="zh-CN" altLang="en-US" sz="1800" dirty="0">
                    <a:latin typeface="+mn-lt"/>
                    <a:ea typeface="+mn-ea"/>
                    <a:cs typeface="+mn-ea"/>
                    <a:sym typeface="+mn-lt"/>
                  </a:rPr>
                  <a:t>维护事故现场秩序，保护事故现场和相关证据；</a:t>
                </a:r>
                <a:endParaRPr lang="zh-CN" altLang="zh-CN" sz="1800" dirty="0">
                  <a:latin typeface="+mn-lt"/>
                  <a:ea typeface="+mn-ea"/>
                  <a:cs typeface="+mn-ea"/>
                  <a:sym typeface="+mn-lt"/>
                </a:endParaRPr>
              </a:p>
            </p:txBody>
          </p:sp>
          <p:sp>
            <p:nvSpPr>
              <p:cNvPr id="15" name="PA-1022132">
                <a:extLst>
                  <a:ext uri="{FF2B5EF4-FFF2-40B4-BE49-F238E27FC236}">
                    <a16:creationId xmlns:a16="http://schemas.microsoft.com/office/drawing/2014/main" xmlns="" id="{9DB6E4DD-DD10-4E78-B07A-6347595E33E0}"/>
                  </a:ext>
                </a:extLst>
              </p:cNvPr>
              <p:cNvSpPr>
                <a:spLocks noChangeArrowheads="1"/>
              </p:cNvSpPr>
              <p:nvPr>
                <p:custDataLst>
                  <p:tags r:id="rId7"/>
                </p:custDataLst>
              </p:nvPr>
            </p:nvSpPr>
            <p:spPr bwMode="auto">
              <a:xfrm>
                <a:off x="2438989" y="5064119"/>
                <a:ext cx="8610012" cy="36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285750" indent="-285750" eaLnBrk="0" fontAlgn="base" hangingPunct="0">
                  <a:spcBef>
                    <a:spcPct val="0"/>
                  </a:spcBef>
                  <a:spcAft>
                    <a:spcPct val="0"/>
                  </a:spcAft>
                </a:pPr>
                <a:r>
                  <a:rPr lang="zh-CN" altLang="en-US" sz="1800" dirty="0">
                    <a:latin typeface="+mn-lt"/>
                    <a:ea typeface="+mn-ea"/>
                    <a:cs typeface="+mn-ea"/>
                    <a:sym typeface="+mn-lt"/>
                  </a:rPr>
                  <a:t>法律、法规规定的其他应急救援措施。</a:t>
                </a:r>
                <a:endParaRPr lang="zh-CN" altLang="zh-CN" sz="1800" dirty="0">
                  <a:latin typeface="+mn-lt"/>
                  <a:ea typeface="+mn-ea"/>
                  <a:cs typeface="+mn-ea"/>
                  <a:sym typeface="+mn-lt"/>
                </a:endParaRPr>
              </a:p>
            </p:txBody>
          </p:sp>
        </p:grpSp>
        <p:grpSp>
          <p:nvGrpSpPr>
            <p:cNvPr id="6" name="组合 5">
              <a:extLst>
                <a:ext uri="{FF2B5EF4-FFF2-40B4-BE49-F238E27FC236}">
                  <a16:creationId xmlns:a16="http://schemas.microsoft.com/office/drawing/2014/main" xmlns="" id="{0F5D01D9-E2FB-490B-B6CE-FE20261238E8}"/>
                </a:ext>
              </a:extLst>
            </p:cNvPr>
            <p:cNvGrpSpPr/>
            <p:nvPr/>
          </p:nvGrpSpPr>
          <p:grpSpPr>
            <a:xfrm>
              <a:off x="3228230" y="2438487"/>
              <a:ext cx="8770802" cy="3762855"/>
              <a:chOff x="3228230" y="2438487"/>
              <a:chExt cx="8770802" cy="3762855"/>
            </a:xfrm>
          </p:grpSpPr>
          <p:sp>
            <p:nvSpPr>
              <p:cNvPr id="7" name="矩形 6">
                <a:extLst>
                  <a:ext uri="{FF2B5EF4-FFF2-40B4-BE49-F238E27FC236}">
                    <a16:creationId xmlns:a16="http://schemas.microsoft.com/office/drawing/2014/main" xmlns="" id="{74DB138C-B5DF-4DC7-8B38-CC302EF1FC0C}"/>
                  </a:ext>
                </a:extLst>
              </p:cNvPr>
              <p:cNvSpPr/>
              <p:nvPr/>
            </p:nvSpPr>
            <p:spPr>
              <a:xfrm>
                <a:off x="3498573" y="2438487"/>
                <a:ext cx="8500459" cy="3762855"/>
              </a:xfrm>
              <a:prstGeom prst="rect">
                <a:avLst/>
              </a:prstGeom>
              <a:noFill/>
              <a:ln>
                <a:solidFill>
                  <a:srgbClr val="2270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a:extLst>
                  <a:ext uri="{FF2B5EF4-FFF2-40B4-BE49-F238E27FC236}">
                    <a16:creationId xmlns:a16="http://schemas.microsoft.com/office/drawing/2014/main" xmlns="" id="{9E100AA0-3DED-467A-8961-E079D8AC2AB5}"/>
                  </a:ext>
                </a:extLst>
              </p:cNvPr>
              <p:cNvSpPr/>
              <p:nvPr/>
            </p:nvSpPr>
            <p:spPr>
              <a:xfrm>
                <a:off x="3228230" y="2743200"/>
                <a:ext cx="492980" cy="3116911"/>
              </a:xfrm>
              <a:prstGeom prst="rect">
                <a:avLst/>
              </a:prstGeom>
              <a:solidFill>
                <a:srgbClr val="227097"/>
              </a:solidFill>
              <a:ln>
                <a:solidFill>
                  <a:srgbClr val="0064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cs typeface="+mn-ea"/>
                    <a:sym typeface="+mn-lt"/>
                  </a:rPr>
                  <a:t>应急救援</a:t>
                </a:r>
              </a:p>
            </p:txBody>
          </p:sp>
        </p:grpSp>
      </p:grpSp>
      <p:pic>
        <p:nvPicPr>
          <p:cNvPr id="17" name="图片 16">
            <a:extLst>
              <a:ext uri="{FF2B5EF4-FFF2-40B4-BE49-F238E27FC236}">
                <a16:creationId xmlns:a16="http://schemas.microsoft.com/office/drawing/2014/main" xmlns="" id="{FF879758-6180-48E3-B894-E64573FD03D1}"/>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flipH="1">
            <a:off x="-592699" y="1711662"/>
            <a:ext cx="4917737" cy="4917737"/>
          </a:xfrm>
          <a:prstGeom prst="rect">
            <a:avLst/>
          </a:prstGeom>
        </p:spPr>
      </p:pic>
    </p:spTree>
    <p:extLst>
      <p:ext uri="{BB962C8B-B14F-4D97-AF65-F5344CB8AC3E}">
        <p14:creationId xmlns:p14="http://schemas.microsoft.com/office/powerpoint/2010/main" val="9309963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2" name="图片 11">
            <a:extLst>
              <a:ext uri="{FF2B5EF4-FFF2-40B4-BE49-F238E27FC236}">
                <a16:creationId xmlns:a16="http://schemas.microsoft.com/office/drawing/2014/main" xmlns="" id="{665C8A58-75C1-43FB-92A4-A4A67A1E39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0608905" y="160020"/>
            <a:ext cx="2461369" cy="1378949"/>
          </a:xfrm>
          <a:prstGeom prst="rect">
            <a:avLst/>
          </a:prstGeom>
        </p:spPr>
      </p:pic>
      <p:pic>
        <p:nvPicPr>
          <p:cNvPr id="14" name="图片 13">
            <a:extLst>
              <a:ext uri="{FF2B5EF4-FFF2-40B4-BE49-F238E27FC236}">
                <a16:creationId xmlns:a16="http://schemas.microsoft.com/office/drawing/2014/main" xmlns="" id="{C6231230-B82E-4B9B-9F8A-DD07F5D1B8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4427" y="656496"/>
            <a:ext cx="4164285" cy="3670055"/>
          </a:xfrm>
          <a:prstGeom prst="rect">
            <a:avLst/>
          </a:prstGeom>
        </p:spPr>
      </p:pic>
      <p:pic>
        <p:nvPicPr>
          <p:cNvPr id="11" name="图片 10">
            <a:extLst>
              <a:ext uri="{FF2B5EF4-FFF2-40B4-BE49-F238E27FC236}">
                <a16:creationId xmlns:a16="http://schemas.microsoft.com/office/drawing/2014/main" xmlns="" id="{DB85DEC0-B8CD-4D92-8111-6943FEEBCFC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4784482" y="306492"/>
            <a:ext cx="3589457" cy="2010945"/>
          </a:xfrm>
          <a:prstGeom prst="rect">
            <a:avLst/>
          </a:prstGeom>
        </p:spPr>
      </p:pic>
      <p:pic>
        <p:nvPicPr>
          <p:cNvPr id="16" name="图片 15">
            <a:extLst>
              <a:ext uri="{FF2B5EF4-FFF2-40B4-BE49-F238E27FC236}">
                <a16:creationId xmlns:a16="http://schemas.microsoft.com/office/drawing/2014/main" xmlns="" id="{90636E70-6605-4509-A47B-348C73452F2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048900" y="1535037"/>
            <a:ext cx="5315337" cy="5315337"/>
          </a:xfrm>
          <a:prstGeom prst="rect">
            <a:avLst/>
          </a:prstGeom>
        </p:spPr>
      </p:pic>
      <p:grpSp>
        <p:nvGrpSpPr>
          <p:cNvPr id="41" name="组合 40">
            <a:extLst>
              <a:ext uri="{FF2B5EF4-FFF2-40B4-BE49-F238E27FC236}">
                <a16:creationId xmlns:a16="http://schemas.microsoft.com/office/drawing/2014/main" xmlns="" id="{5046C892-D143-4A7D-AB97-55B6876D5CDD}"/>
              </a:ext>
            </a:extLst>
          </p:cNvPr>
          <p:cNvGrpSpPr/>
          <p:nvPr/>
        </p:nvGrpSpPr>
        <p:grpSpPr>
          <a:xfrm>
            <a:off x="854200" y="2202307"/>
            <a:ext cx="5458240" cy="2819145"/>
            <a:chOff x="2485382" y="2459448"/>
            <a:chExt cx="5458240" cy="2819145"/>
          </a:xfrm>
        </p:grpSpPr>
        <p:sp>
          <p:nvSpPr>
            <p:cNvPr id="42" name="文本框 41">
              <a:extLst>
                <a:ext uri="{FF2B5EF4-FFF2-40B4-BE49-F238E27FC236}">
                  <a16:creationId xmlns:a16="http://schemas.microsoft.com/office/drawing/2014/main" xmlns="" id="{CF94D30D-32C9-43DB-BB38-F3A8715C81FF}"/>
                </a:ext>
              </a:extLst>
            </p:cNvPr>
            <p:cNvSpPr txBox="1"/>
            <p:nvPr/>
          </p:nvSpPr>
          <p:spPr>
            <a:xfrm>
              <a:off x="2485382" y="3441897"/>
              <a:ext cx="5392903" cy="1015663"/>
            </a:xfrm>
            <a:prstGeom prst="rect">
              <a:avLst/>
            </a:prstGeom>
            <a:noFill/>
          </p:spPr>
          <p:txBody>
            <a:bodyPr wrap="square" rtlCol="0">
              <a:spAutoFit/>
              <a:scene3d>
                <a:camera prst="orthographicFront"/>
                <a:lightRig rig="threePt" dir="t"/>
              </a:scene3d>
              <a:sp3d contourW="12700"/>
            </a:bodyPr>
            <a:lstStyle/>
            <a:p>
              <a:pPr algn="dist"/>
              <a:r>
                <a:rPr lang="zh-CN" altLang="en-US" sz="6000" dirty="0">
                  <a:solidFill>
                    <a:srgbClr val="227097"/>
                  </a:solidFill>
                  <a:latin typeface="华康俪金黑W8(P)" panose="020B0800000000000000" pitchFamily="34" charset="-122"/>
                  <a:ea typeface="华康俪金黑W8(P)" panose="020B0800000000000000" pitchFamily="34" charset="-122"/>
                  <a:cs typeface="+mn-ea"/>
                  <a:sym typeface="+mn-lt"/>
                </a:rPr>
                <a:t>法律责任</a:t>
              </a:r>
            </a:p>
          </p:txBody>
        </p:sp>
        <p:sp>
          <p:nvSpPr>
            <p:cNvPr id="43" name="文本框 42">
              <a:extLst>
                <a:ext uri="{FF2B5EF4-FFF2-40B4-BE49-F238E27FC236}">
                  <a16:creationId xmlns:a16="http://schemas.microsoft.com/office/drawing/2014/main" xmlns="" id="{F13A8CEE-94C7-4A5D-B8F8-E0C671CBFA77}"/>
                </a:ext>
              </a:extLst>
            </p:cNvPr>
            <p:cNvSpPr txBox="1"/>
            <p:nvPr/>
          </p:nvSpPr>
          <p:spPr>
            <a:xfrm>
              <a:off x="2550718" y="4757809"/>
              <a:ext cx="5392904" cy="520784"/>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200" dirty="0">
                  <a:solidFill>
                    <a:srgbClr val="227097"/>
                  </a:solidFill>
                  <a:latin typeface="华康俪金黑W8(P)" panose="020B0800000000000000" pitchFamily="34" charset="-122"/>
                  <a:ea typeface="华康俪金黑W8(P)" panose="020B0800000000000000" pitchFamily="34" charset="-122"/>
                  <a:cs typeface="+mn-ea"/>
                  <a:sym typeface="+mn-lt"/>
                </a:rPr>
                <a:t>The user can demonstrate on a projector or computer, or print the presentation and make it into a film to be used in a wider field The user can demonstrate</a:t>
              </a:r>
            </a:p>
          </p:txBody>
        </p:sp>
        <p:sp>
          <p:nvSpPr>
            <p:cNvPr id="44" name="文本框 43">
              <a:extLst>
                <a:ext uri="{FF2B5EF4-FFF2-40B4-BE49-F238E27FC236}">
                  <a16:creationId xmlns:a16="http://schemas.microsoft.com/office/drawing/2014/main" xmlns="" id="{4627E8B4-19B8-46EE-90FC-A3B4DDF385DF}"/>
                </a:ext>
              </a:extLst>
            </p:cNvPr>
            <p:cNvSpPr txBox="1"/>
            <p:nvPr/>
          </p:nvSpPr>
          <p:spPr>
            <a:xfrm>
              <a:off x="3759423" y="2459448"/>
              <a:ext cx="2975495" cy="923330"/>
            </a:xfrm>
            <a:prstGeom prst="rect">
              <a:avLst/>
            </a:prstGeom>
            <a:noFill/>
          </p:spPr>
          <p:txBody>
            <a:bodyPr wrap="none" rtlCol="0">
              <a:spAutoFit/>
              <a:scene3d>
                <a:camera prst="orthographicFront"/>
                <a:lightRig rig="threePt" dir="t"/>
              </a:scene3d>
              <a:sp3d contourW="12700"/>
            </a:bodyPr>
            <a:lstStyle/>
            <a:p>
              <a:pPr algn="ctr"/>
              <a:r>
                <a:rPr lang="en-US" altLang="zh-CN" sz="5400" dirty="0">
                  <a:solidFill>
                    <a:srgbClr val="227097"/>
                  </a:solidFill>
                  <a:latin typeface="华康俪金黑W8(P)" panose="020B0800000000000000" pitchFamily="34" charset="-122"/>
                  <a:ea typeface="华康俪金黑W8(P)" panose="020B0800000000000000" pitchFamily="34" charset="-122"/>
                  <a:cs typeface="+mn-ea"/>
                  <a:sym typeface="+mn-lt"/>
                </a:rPr>
                <a:t>PART 04</a:t>
              </a:r>
              <a:endParaRPr lang="zh-CN" altLang="en-US" sz="5400" dirty="0">
                <a:solidFill>
                  <a:srgbClr val="227097"/>
                </a:solidFill>
                <a:latin typeface="华康俪金黑W8(P)" panose="020B0800000000000000" pitchFamily="34" charset="-122"/>
                <a:ea typeface="华康俪金黑W8(P)" panose="020B0800000000000000" pitchFamily="34" charset="-122"/>
                <a:cs typeface="+mn-ea"/>
                <a:sym typeface="+mn-lt"/>
              </a:endParaRPr>
            </a:p>
          </p:txBody>
        </p:sp>
      </p:grpSp>
    </p:spTree>
    <p:extLst>
      <p:ext uri="{BB962C8B-B14F-4D97-AF65-F5344CB8AC3E}">
        <p14:creationId xmlns:p14="http://schemas.microsoft.com/office/powerpoint/2010/main" val="36405511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par>
                          <p:cTn id="11" fill="hold">
                            <p:stCondLst>
                              <p:cond delay="500"/>
                            </p:stCondLst>
                            <p:childTnLst>
                              <p:par>
                                <p:cTn id="12" presetID="6" presetClass="entr" presetSubtype="16"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circle(in)">
                                      <p:cBhvr>
                                        <p:cTn id="14" dur="1250"/>
                                        <p:tgtEl>
                                          <p:spTgt spid="14"/>
                                        </p:tgtEl>
                                      </p:cBhvr>
                                    </p:animEffect>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250"/>
                                        <p:tgtEl>
                                          <p:spTgt spid="16"/>
                                        </p:tgtEl>
                                      </p:cBhvr>
                                    </p:animEffect>
                                    <p:anim calcmode="lin" valueType="num">
                                      <p:cBhvr>
                                        <p:cTn id="18" dur="1250" fill="hold"/>
                                        <p:tgtEl>
                                          <p:spTgt spid="16"/>
                                        </p:tgtEl>
                                        <p:attrNameLst>
                                          <p:attrName>ppt_x</p:attrName>
                                        </p:attrNameLst>
                                      </p:cBhvr>
                                      <p:tavLst>
                                        <p:tav tm="0">
                                          <p:val>
                                            <p:strVal val="#ppt_x"/>
                                          </p:val>
                                        </p:tav>
                                        <p:tav tm="100000">
                                          <p:val>
                                            <p:strVal val="#ppt_x"/>
                                          </p:val>
                                        </p:tav>
                                      </p:tavLst>
                                    </p:anim>
                                    <p:anim calcmode="lin" valueType="num">
                                      <p:cBhvr>
                                        <p:cTn id="19" dur="125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22" presetClass="entr" presetSubtype="1"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up)">
                                      <p:cBhvr>
                                        <p:cTn id="2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2" name="图片 11">
            <a:extLst>
              <a:ext uri="{FF2B5EF4-FFF2-40B4-BE49-F238E27FC236}">
                <a16:creationId xmlns:a16="http://schemas.microsoft.com/office/drawing/2014/main" xmlns="" id="{665C8A58-75C1-43FB-92A4-A4A67A1E39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0608905" y="160020"/>
            <a:ext cx="2461369" cy="1378949"/>
          </a:xfrm>
          <a:prstGeom prst="rect">
            <a:avLst/>
          </a:prstGeom>
        </p:spPr>
      </p:pic>
      <p:pic>
        <p:nvPicPr>
          <p:cNvPr id="14" name="图片 13">
            <a:extLst>
              <a:ext uri="{FF2B5EF4-FFF2-40B4-BE49-F238E27FC236}">
                <a16:creationId xmlns:a16="http://schemas.microsoft.com/office/drawing/2014/main" xmlns="" id="{C6231230-B82E-4B9B-9F8A-DD07F5D1B8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4427" y="656496"/>
            <a:ext cx="4164285" cy="3670055"/>
          </a:xfrm>
          <a:prstGeom prst="rect">
            <a:avLst/>
          </a:prstGeom>
        </p:spPr>
      </p:pic>
      <p:pic>
        <p:nvPicPr>
          <p:cNvPr id="11" name="图片 10">
            <a:extLst>
              <a:ext uri="{FF2B5EF4-FFF2-40B4-BE49-F238E27FC236}">
                <a16:creationId xmlns:a16="http://schemas.microsoft.com/office/drawing/2014/main" xmlns="" id="{DB85DEC0-B8CD-4D92-8111-6943FEEBCFC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4784482" y="306492"/>
            <a:ext cx="3589457" cy="2010945"/>
          </a:xfrm>
          <a:prstGeom prst="rect">
            <a:avLst/>
          </a:prstGeom>
        </p:spPr>
      </p:pic>
      <p:pic>
        <p:nvPicPr>
          <p:cNvPr id="16" name="图片 15">
            <a:extLst>
              <a:ext uri="{FF2B5EF4-FFF2-40B4-BE49-F238E27FC236}">
                <a16:creationId xmlns:a16="http://schemas.microsoft.com/office/drawing/2014/main" xmlns="" id="{90636E70-6605-4509-A47B-348C73452F2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048900" y="1535037"/>
            <a:ext cx="5315337" cy="5315337"/>
          </a:xfrm>
          <a:prstGeom prst="rect">
            <a:avLst/>
          </a:prstGeom>
        </p:spPr>
      </p:pic>
      <p:grpSp>
        <p:nvGrpSpPr>
          <p:cNvPr id="13" name="组合 8">
            <a:extLst>
              <a:ext uri="{FF2B5EF4-FFF2-40B4-BE49-F238E27FC236}">
                <a16:creationId xmlns:a16="http://schemas.microsoft.com/office/drawing/2014/main" xmlns="" id="{32175ED1-555E-40D6-9ECE-86BEF936851D}"/>
              </a:ext>
            </a:extLst>
          </p:cNvPr>
          <p:cNvGrpSpPr/>
          <p:nvPr/>
        </p:nvGrpSpPr>
        <p:grpSpPr>
          <a:xfrm>
            <a:off x="861047" y="1895686"/>
            <a:ext cx="1073534" cy="612845"/>
            <a:chOff x="2215144" y="982844"/>
            <a:chExt cx="1120898" cy="842780"/>
          </a:xfrm>
          <a:solidFill>
            <a:srgbClr val="227097"/>
          </a:solidFill>
        </p:grpSpPr>
        <p:sp>
          <p:nvSpPr>
            <p:cNvPr id="15" name="平行四边形 14">
              <a:extLst>
                <a:ext uri="{FF2B5EF4-FFF2-40B4-BE49-F238E27FC236}">
                  <a16:creationId xmlns:a16="http://schemas.microsoft.com/office/drawing/2014/main" xmlns="" id="{CE0F6F2A-122D-44A0-A118-D8E2A4C987D8}"/>
                </a:ext>
              </a:extLst>
            </p:cNvPr>
            <p:cNvSpPr/>
            <p:nvPr/>
          </p:nvSpPr>
          <p:spPr>
            <a:xfrm>
              <a:off x="2215144" y="982844"/>
              <a:ext cx="1120898" cy="842780"/>
            </a:xfrm>
            <a:prstGeom prst="parallelogram">
              <a:avLst>
                <a:gd name="adj" fmla="val 4820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latin typeface="华康俪金黑W8(P)" panose="020B0800000000000000" pitchFamily="34" charset="-122"/>
                <a:ea typeface="华康俪金黑W8(P)" panose="020B0800000000000000" pitchFamily="34" charset="-122"/>
                <a:cs typeface="+mn-ea"/>
                <a:sym typeface="+mn-lt"/>
              </a:endParaRPr>
            </a:p>
          </p:txBody>
        </p:sp>
        <p:sp>
          <p:nvSpPr>
            <p:cNvPr id="19" name="文本框 9">
              <a:extLst>
                <a:ext uri="{FF2B5EF4-FFF2-40B4-BE49-F238E27FC236}">
                  <a16:creationId xmlns:a16="http://schemas.microsoft.com/office/drawing/2014/main" xmlns="" id="{B6135115-D847-4E3C-AC49-1FB2AD2434C4}"/>
                </a:ext>
              </a:extLst>
            </p:cNvPr>
            <p:cNvSpPr txBox="1"/>
            <p:nvPr/>
          </p:nvSpPr>
          <p:spPr>
            <a:xfrm>
              <a:off x="2420875" y="1002143"/>
              <a:ext cx="681324" cy="804179"/>
            </a:xfrm>
            <a:prstGeom prst="rect">
              <a:avLst/>
            </a:prstGeom>
            <a:grpFill/>
          </p:spPr>
          <p:txBody>
            <a:bodyPr wrap="square" rtlCol="0">
              <a:spAutoFit/>
            </a:bodyPr>
            <a:lstStyle/>
            <a:p>
              <a:r>
                <a:rPr lang="en-US" altLang="zh-CN" sz="3200" dirty="0">
                  <a:solidFill>
                    <a:schemeClr val="bg1"/>
                  </a:solidFill>
                  <a:latin typeface="华康俪金黑W8(P)" panose="020B0800000000000000" pitchFamily="34" charset="-122"/>
                  <a:ea typeface="华康俪金黑W8(P)" panose="020B0800000000000000" pitchFamily="34" charset="-122"/>
                  <a:cs typeface="+mn-ea"/>
                  <a:sym typeface="+mn-lt"/>
                </a:rPr>
                <a:t>01</a:t>
              </a:r>
              <a:endParaRPr lang="zh-CN" altLang="en-US" sz="3200" dirty="0">
                <a:solidFill>
                  <a:schemeClr val="bg1"/>
                </a:solidFill>
                <a:latin typeface="华康俪金黑W8(P)" panose="020B0800000000000000" pitchFamily="34" charset="-122"/>
                <a:ea typeface="华康俪金黑W8(P)" panose="020B0800000000000000" pitchFamily="34" charset="-122"/>
                <a:cs typeface="+mn-ea"/>
                <a:sym typeface="+mn-lt"/>
              </a:endParaRPr>
            </a:p>
          </p:txBody>
        </p:sp>
      </p:grpSp>
      <p:grpSp>
        <p:nvGrpSpPr>
          <p:cNvPr id="20" name="组合 20">
            <a:extLst>
              <a:ext uri="{FF2B5EF4-FFF2-40B4-BE49-F238E27FC236}">
                <a16:creationId xmlns:a16="http://schemas.microsoft.com/office/drawing/2014/main" xmlns="" id="{7E39537E-8328-4FB0-BA51-BCE4DECCBE42}"/>
              </a:ext>
            </a:extLst>
          </p:cNvPr>
          <p:cNvGrpSpPr/>
          <p:nvPr/>
        </p:nvGrpSpPr>
        <p:grpSpPr>
          <a:xfrm>
            <a:off x="1766553" y="1801798"/>
            <a:ext cx="3708729" cy="684558"/>
            <a:chOff x="4315150" y="890228"/>
            <a:chExt cx="3857250" cy="603255"/>
          </a:xfrm>
        </p:grpSpPr>
        <p:sp>
          <p:nvSpPr>
            <p:cNvPr id="21" name="矩形 20">
              <a:extLst>
                <a:ext uri="{FF2B5EF4-FFF2-40B4-BE49-F238E27FC236}">
                  <a16:creationId xmlns:a16="http://schemas.microsoft.com/office/drawing/2014/main" xmlns="" id="{9BC29AB7-82AF-4624-8640-D27F5069FC6B}"/>
                </a:ext>
              </a:extLst>
            </p:cNvPr>
            <p:cNvSpPr/>
            <p:nvPr/>
          </p:nvSpPr>
          <p:spPr>
            <a:xfrm>
              <a:off x="4412817" y="890228"/>
              <a:ext cx="3576051" cy="526097"/>
            </a:xfrm>
            <a:prstGeom prst="rect">
              <a:avLst/>
            </a:prstGeom>
            <a:ln w="15875">
              <a:noFill/>
            </a:ln>
          </p:spPr>
          <p:txBody>
            <a:bodyPr wrap="square" lIns="128564" tIns="64283" rIns="128564" bIns="64283">
              <a:spAutoFit/>
            </a:bodyPr>
            <a:lstStyle/>
            <a:p>
              <a:pPr algn="ctr">
                <a:lnSpc>
                  <a:spcPct val="150000"/>
                </a:lnSpc>
              </a:pPr>
              <a:r>
                <a:rPr lang="zh-CN" altLang="en-US" sz="2400" dirty="0">
                  <a:solidFill>
                    <a:srgbClr val="227097"/>
                  </a:solidFill>
                  <a:latin typeface="华康俪金黑W8(P)" panose="020B0800000000000000" pitchFamily="34" charset="-122"/>
                  <a:ea typeface="华康俪金黑W8(P)" panose="020B0800000000000000" pitchFamily="34" charset="-122"/>
                  <a:cs typeface="+mn-ea"/>
                  <a:sym typeface="+mn-lt"/>
                </a:rPr>
                <a:t>总（附）则</a:t>
              </a:r>
            </a:p>
          </p:txBody>
        </p:sp>
        <p:sp>
          <p:nvSpPr>
            <p:cNvPr id="22" name="平行四边形 21">
              <a:extLst>
                <a:ext uri="{FF2B5EF4-FFF2-40B4-BE49-F238E27FC236}">
                  <a16:creationId xmlns:a16="http://schemas.microsoft.com/office/drawing/2014/main" xmlns="" id="{0296BB1B-8C1A-45EE-B813-9A6458690F3B}"/>
                </a:ext>
              </a:extLst>
            </p:cNvPr>
            <p:cNvSpPr/>
            <p:nvPr/>
          </p:nvSpPr>
          <p:spPr>
            <a:xfrm>
              <a:off x="4315150" y="953426"/>
              <a:ext cx="3857250" cy="540057"/>
            </a:xfrm>
            <a:prstGeom prst="parallelogram">
              <a:avLst>
                <a:gd name="adj" fmla="val 48207"/>
              </a:avLst>
            </a:prstGeom>
            <a:noFill/>
            <a:ln w="15875">
              <a:solidFill>
                <a:srgbClr val="227097"/>
              </a:solidFill>
            </a:ln>
          </p:spPr>
          <p:style>
            <a:lnRef idx="2">
              <a:schemeClr val="accent1">
                <a:shade val="50000"/>
              </a:schemeClr>
            </a:lnRef>
            <a:fillRef idx="1">
              <a:schemeClr val="accent1"/>
            </a:fillRef>
            <a:effectRef idx="0">
              <a:schemeClr val="accent1"/>
            </a:effectRef>
            <a:fontRef idx="minor">
              <a:schemeClr val="lt1"/>
            </a:fontRef>
          </p:style>
          <p:txBody>
            <a:bodyPr lIns="128564" tIns="64283" rIns="128564" bIns="64283" rtlCol="0" anchor="ctr"/>
            <a:lstStyle/>
            <a:p>
              <a:pPr algn="ctr">
                <a:lnSpc>
                  <a:spcPct val="150000"/>
                </a:lnSpc>
              </a:pPr>
              <a:endParaRPr lang="zh-CN" altLang="en-US" dirty="0">
                <a:solidFill>
                  <a:srgbClr val="227097"/>
                </a:solidFill>
                <a:latin typeface="华康俪金黑W8(P)" panose="020B0800000000000000" pitchFamily="34" charset="-122"/>
                <a:ea typeface="华康俪金黑W8(P)" panose="020B0800000000000000" pitchFamily="34" charset="-122"/>
                <a:cs typeface="+mn-ea"/>
                <a:sym typeface="+mn-lt"/>
              </a:endParaRPr>
            </a:p>
          </p:txBody>
        </p:sp>
      </p:grpSp>
      <p:grpSp>
        <p:nvGrpSpPr>
          <p:cNvPr id="23" name="组合 8">
            <a:extLst>
              <a:ext uri="{FF2B5EF4-FFF2-40B4-BE49-F238E27FC236}">
                <a16:creationId xmlns:a16="http://schemas.microsoft.com/office/drawing/2014/main" xmlns="" id="{34289605-F7D4-4480-ABC9-D39F34351639}"/>
              </a:ext>
            </a:extLst>
          </p:cNvPr>
          <p:cNvGrpSpPr/>
          <p:nvPr/>
        </p:nvGrpSpPr>
        <p:grpSpPr>
          <a:xfrm>
            <a:off x="838358" y="3005933"/>
            <a:ext cx="1073534" cy="612845"/>
            <a:chOff x="2215144" y="982844"/>
            <a:chExt cx="1120898" cy="842780"/>
          </a:xfrm>
          <a:solidFill>
            <a:srgbClr val="227097"/>
          </a:solidFill>
        </p:grpSpPr>
        <p:sp>
          <p:nvSpPr>
            <p:cNvPr id="24" name="平行四边形 23">
              <a:extLst>
                <a:ext uri="{FF2B5EF4-FFF2-40B4-BE49-F238E27FC236}">
                  <a16:creationId xmlns:a16="http://schemas.microsoft.com/office/drawing/2014/main" xmlns="" id="{B751779B-193A-4F31-86EA-36B42011A54D}"/>
                </a:ext>
              </a:extLst>
            </p:cNvPr>
            <p:cNvSpPr/>
            <p:nvPr/>
          </p:nvSpPr>
          <p:spPr>
            <a:xfrm>
              <a:off x="2215144" y="982844"/>
              <a:ext cx="1120898" cy="842780"/>
            </a:xfrm>
            <a:prstGeom prst="parallelogram">
              <a:avLst>
                <a:gd name="adj" fmla="val 4820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latin typeface="华康俪金黑W8(P)" panose="020B0800000000000000" pitchFamily="34" charset="-122"/>
                <a:ea typeface="华康俪金黑W8(P)" panose="020B0800000000000000" pitchFamily="34" charset="-122"/>
                <a:cs typeface="+mn-ea"/>
                <a:sym typeface="+mn-lt"/>
              </a:endParaRPr>
            </a:p>
          </p:txBody>
        </p:sp>
        <p:sp>
          <p:nvSpPr>
            <p:cNvPr id="25" name="文本框 9">
              <a:extLst>
                <a:ext uri="{FF2B5EF4-FFF2-40B4-BE49-F238E27FC236}">
                  <a16:creationId xmlns:a16="http://schemas.microsoft.com/office/drawing/2014/main" xmlns="" id="{40CE245D-2C21-4566-8174-34763460BEAB}"/>
                </a:ext>
              </a:extLst>
            </p:cNvPr>
            <p:cNvSpPr txBox="1"/>
            <p:nvPr/>
          </p:nvSpPr>
          <p:spPr>
            <a:xfrm>
              <a:off x="2430251" y="1006041"/>
              <a:ext cx="681325" cy="804178"/>
            </a:xfrm>
            <a:prstGeom prst="rect">
              <a:avLst/>
            </a:prstGeom>
            <a:grpFill/>
          </p:spPr>
          <p:txBody>
            <a:bodyPr wrap="square" rtlCol="0">
              <a:spAutoFit/>
            </a:bodyPr>
            <a:lstStyle>
              <a:defPPr>
                <a:defRPr lang="zh-CN"/>
              </a:defPPr>
              <a:lvl1pPr>
                <a:defRPr sz="3200">
                  <a:solidFill>
                    <a:schemeClr val="bg1"/>
                  </a:solidFill>
                  <a:latin typeface="思源黑体 CN Medium" panose="020B0600000000000000" pitchFamily="34" charset="-122"/>
                  <a:ea typeface="思源黑体 CN Medium" panose="020B0600000000000000" pitchFamily="34" charset="-122"/>
                  <a:cs typeface="+mn-ea"/>
                </a:defRPr>
              </a:lvl1pPr>
            </a:lstStyle>
            <a:p>
              <a:r>
                <a:rPr lang="en-US" altLang="zh-CN" dirty="0">
                  <a:latin typeface="华康俪金黑W8(P)" panose="020B0800000000000000" pitchFamily="34" charset="-122"/>
                  <a:ea typeface="华康俪金黑W8(P)" panose="020B0800000000000000" pitchFamily="34" charset="-122"/>
                  <a:sym typeface="+mn-lt"/>
                </a:rPr>
                <a:t>02</a:t>
              </a:r>
              <a:endParaRPr lang="zh-CN" altLang="en-US" dirty="0">
                <a:latin typeface="华康俪金黑W8(P)" panose="020B0800000000000000" pitchFamily="34" charset="-122"/>
                <a:ea typeface="华康俪金黑W8(P)" panose="020B0800000000000000" pitchFamily="34" charset="-122"/>
                <a:sym typeface="+mn-lt"/>
              </a:endParaRPr>
            </a:p>
          </p:txBody>
        </p:sp>
      </p:grpSp>
      <p:grpSp>
        <p:nvGrpSpPr>
          <p:cNvPr id="26" name="组合 20">
            <a:extLst>
              <a:ext uri="{FF2B5EF4-FFF2-40B4-BE49-F238E27FC236}">
                <a16:creationId xmlns:a16="http://schemas.microsoft.com/office/drawing/2014/main" xmlns="" id="{7F931AF8-90E8-49BE-98C9-51EA277136BB}"/>
              </a:ext>
            </a:extLst>
          </p:cNvPr>
          <p:cNvGrpSpPr/>
          <p:nvPr/>
        </p:nvGrpSpPr>
        <p:grpSpPr>
          <a:xfrm>
            <a:off x="1743864" y="2912045"/>
            <a:ext cx="3708729" cy="684558"/>
            <a:chOff x="4315150" y="890228"/>
            <a:chExt cx="3857250" cy="603255"/>
          </a:xfrm>
        </p:grpSpPr>
        <p:sp>
          <p:nvSpPr>
            <p:cNvPr id="27" name="矩形 26">
              <a:extLst>
                <a:ext uri="{FF2B5EF4-FFF2-40B4-BE49-F238E27FC236}">
                  <a16:creationId xmlns:a16="http://schemas.microsoft.com/office/drawing/2014/main" xmlns="" id="{432CFD2C-9C93-4A0B-8A1E-B40E6828013E}"/>
                </a:ext>
              </a:extLst>
            </p:cNvPr>
            <p:cNvSpPr/>
            <p:nvPr/>
          </p:nvSpPr>
          <p:spPr>
            <a:xfrm>
              <a:off x="4412817" y="890228"/>
              <a:ext cx="3576051" cy="526097"/>
            </a:xfrm>
            <a:prstGeom prst="rect">
              <a:avLst/>
            </a:prstGeom>
            <a:ln w="15875">
              <a:noFill/>
            </a:ln>
          </p:spPr>
          <p:txBody>
            <a:bodyPr wrap="square" lIns="128564" tIns="64283" rIns="128564" bIns="64283">
              <a:spAutoFit/>
            </a:bodyPr>
            <a:lstStyle/>
            <a:p>
              <a:pPr algn="ctr">
                <a:lnSpc>
                  <a:spcPct val="150000"/>
                </a:lnSpc>
              </a:pPr>
              <a:r>
                <a:rPr lang="zh-CN" altLang="en-US" sz="2400" dirty="0">
                  <a:solidFill>
                    <a:srgbClr val="227097"/>
                  </a:solidFill>
                  <a:latin typeface="华康俪金黑W8(P)" panose="020B0800000000000000" pitchFamily="34" charset="-122"/>
                  <a:ea typeface="华康俪金黑W8(P)" panose="020B0800000000000000" pitchFamily="34" charset="-122"/>
                  <a:cs typeface="+mn-ea"/>
                  <a:sym typeface="+mn-lt"/>
                </a:rPr>
                <a:t>应急准备</a:t>
              </a:r>
            </a:p>
          </p:txBody>
        </p:sp>
        <p:sp>
          <p:nvSpPr>
            <p:cNvPr id="28" name="平行四边形 27">
              <a:extLst>
                <a:ext uri="{FF2B5EF4-FFF2-40B4-BE49-F238E27FC236}">
                  <a16:creationId xmlns:a16="http://schemas.microsoft.com/office/drawing/2014/main" xmlns="" id="{09E1EE5B-8EFD-4CF2-80BB-533A5F1D3DED}"/>
                </a:ext>
              </a:extLst>
            </p:cNvPr>
            <p:cNvSpPr/>
            <p:nvPr/>
          </p:nvSpPr>
          <p:spPr>
            <a:xfrm>
              <a:off x="4315150" y="953426"/>
              <a:ext cx="3857250" cy="540057"/>
            </a:xfrm>
            <a:prstGeom prst="parallelogram">
              <a:avLst>
                <a:gd name="adj" fmla="val 48207"/>
              </a:avLst>
            </a:prstGeom>
            <a:noFill/>
            <a:ln w="15875">
              <a:solidFill>
                <a:srgbClr val="227097"/>
              </a:solidFill>
            </a:ln>
          </p:spPr>
          <p:style>
            <a:lnRef idx="2">
              <a:schemeClr val="accent1">
                <a:shade val="50000"/>
              </a:schemeClr>
            </a:lnRef>
            <a:fillRef idx="1">
              <a:schemeClr val="accent1"/>
            </a:fillRef>
            <a:effectRef idx="0">
              <a:schemeClr val="accent1"/>
            </a:effectRef>
            <a:fontRef idx="minor">
              <a:schemeClr val="lt1"/>
            </a:fontRef>
          </p:style>
          <p:txBody>
            <a:bodyPr lIns="128564" tIns="64283" rIns="128564" bIns="64283" rtlCol="0" anchor="ctr"/>
            <a:lstStyle/>
            <a:p>
              <a:pPr algn="ctr">
                <a:lnSpc>
                  <a:spcPct val="150000"/>
                </a:lnSpc>
              </a:pPr>
              <a:endParaRPr lang="zh-CN" altLang="en-US" dirty="0">
                <a:solidFill>
                  <a:srgbClr val="227097"/>
                </a:solidFill>
                <a:latin typeface="华康俪金黑W8(P)" panose="020B0800000000000000" pitchFamily="34" charset="-122"/>
                <a:ea typeface="华康俪金黑W8(P)" panose="020B0800000000000000" pitchFamily="34" charset="-122"/>
                <a:cs typeface="+mn-ea"/>
                <a:sym typeface="+mn-lt"/>
              </a:endParaRPr>
            </a:p>
          </p:txBody>
        </p:sp>
      </p:grpSp>
      <p:grpSp>
        <p:nvGrpSpPr>
          <p:cNvPr id="29" name="组合 8">
            <a:extLst>
              <a:ext uri="{FF2B5EF4-FFF2-40B4-BE49-F238E27FC236}">
                <a16:creationId xmlns:a16="http://schemas.microsoft.com/office/drawing/2014/main" xmlns="" id="{D5D9C3B2-BDE9-4A0B-A0F4-5F3515F5D289}"/>
              </a:ext>
            </a:extLst>
          </p:cNvPr>
          <p:cNvGrpSpPr/>
          <p:nvPr/>
        </p:nvGrpSpPr>
        <p:grpSpPr>
          <a:xfrm>
            <a:off x="838358" y="4159024"/>
            <a:ext cx="1073534" cy="612845"/>
            <a:chOff x="2215144" y="982844"/>
            <a:chExt cx="1120898" cy="842780"/>
          </a:xfrm>
          <a:solidFill>
            <a:srgbClr val="227097"/>
          </a:solidFill>
        </p:grpSpPr>
        <p:sp>
          <p:nvSpPr>
            <p:cNvPr id="30" name="平行四边形 29">
              <a:extLst>
                <a:ext uri="{FF2B5EF4-FFF2-40B4-BE49-F238E27FC236}">
                  <a16:creationId xmlns:a16="http://schemas.microsoft.com/office/drawing/2014/main" xmlns="" id="{37B59DF6-85F6-4821-947E-23272D5AE99E}"/>
                </a:ext>
              </a:extLst>
            </p:cNvPr>
            <p:cNvSpPr/>
            <p:nvPr/>
          </p:nvSpPr>
          <p:spPr>
            <a:xfrm>
              <a:off x="2215144" y="982844"/>
              <a:ext cx="1120898" cy="842780"/>
            </a:xfrm>
            <a:prstGeom prst="parallelogram">
              <a:avLst>
                <a:gd name="adj" fmla="val 4820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latin typeface="华康俪金黑W8(P)" panose="020B0800000000000000" pitchFamily="34" charset="-122"/>
                <a:ea typeface="华康俪金黑W8(P)" panose="020B0800000000000000" pitchFamily="34" charset="-122"/>
                <a:cs typeface="+mn-ea"/>
                <a:sym typeface="+mn-lt"/>
              </a:endParaRPr>
            </a:p>
          </p:txBody>
        </p:sp>
        <p:sp>
          <p:nvSpPr>
            <p:cNvPr id="31" name="文本框 9">
              <a:extLst>
                <a:ext uri="{FF2B5EF4-FFF2-40B4-BE49-F238E27FC236}">
                  <a16:creationId xmlns:a16="http://schemas.microsoft.com/office/drawing/2014/main" xmlns="" id="{5976EC20-5A27-42E1-ABBA-ED1FD3F7C2EC}"/>
                </a:ext>
              </a:extLst>
            </p:cNvPr>
            <p:cNvSpPr txBox="1"/>
            <p:nvPr/>
          </p:nvSpPr>
          <p:spPr>
            <a:xfrm>
              <a:off x="2436175" y="1002143"/>
              <a:ext cx="681325" cy="804179"/>
            </a:xfrm>
            <a:prstGeom prst="rect">
              <a:avLst/>
            </a:prstGeom>
            <a:grpFill/>
          </p:spPr>
          <p:txBody>
            <a:bodyPr wrap="square" rtlCol="0">
              <a:spAutoFit/>
            </a:bodyPr>
            <a:lstStyle>
              <a:defPPr>
                <a:defRPr lang="zh-CN"/>
              </a:defPPr>
              <a:lvl1pPr>
                <a:defRPr sz="3200">
                  <a:solidFill>
                    <a:schemeClr val="bg1"/>
                  </a:solidFill>
                  <a:latin typeface="思源黑体 CN Medium" panose="020B0600000000000000" pitchFamily="34" charset="-122"/>
                  <a:ea typeface="思源黑体 CN Medium" panose="020B0600000000000000" pitchFamily="34" charset="-122"/>
                  <a:cs typeface="+mn-ea"/>
                </a:defRPr>
              </a:lvl1pPr>
            </a:lstStyle>
            <a:p>
              <a:r>
                <a:rPr lang="en-US" altLang="zh-CN" dirty="0">
                  <a:latin typeface="华康俪金黑W8(P)" panose="020B0800000000000000" pitchFamily="34" charset="-122"/>
                  <a:ea typeface="华康俪金黑W8(P)" panose="020B0800000000000000" pitchFamily="34" charset="-122"/>
                  <a:sym typeface="+mn-lt"/>
                </a:rPr>
                <a:t>03</a:t>
              </a:r>
              <a:endParaRPr lang="zh-CN" altLang="en-US" dirty="0">
                <a:latin typeface="华康俪金黑W8(P)" panose="020B0800000000000000" pitchFamily="34" charset="-122"/>
                <a:ea typeface="华康俪金黑W8(P)" panose="020B0800000000000000" pitchFamily="34" charset="-122"/>
                <a:sym typeface="+mn-lt"/>
              </a:endParaRPr>
            </a:p>
          </p:txBody>
        </p:sp>
      </p:grpSp>
      <p:grpSp>
        <p:nvGrpSpPr>
          <p:cNvPr id="32" name="组合 20">
            <a:extLst>
              <a:ext uri="{FF2B5EF4-FFF2-40B4-BE49-F238E27FC236}">
                <a16:creationId xmlns:a16="http://schemas.microsoft.com/office/drawing/2014/main" xmlns="" id="{352ADC65-2A83-402B-802C-40728E51C03F}"/>
              </a:ext>
            </a:extLst>
          </p:cNvPr>
          <p:cNvGrpSpPr/>
          <p:nvPr/>
        </p:nvGrpSpPr>
        <p:grpSpPr>
          <a:xfrm>
            <a:off x="1743864" y="4065136"/>
            <a:ext cx="3708729" cy="684558"/>
            <a:chOff x="4315150" y="890228"/>
            <a:chExt cx="3857250" cy="603255"/>
          </a:xfrm>
        </p:grpSpPr>
        <p:sp>
          <p:nvSpPr>
            <p:cNvPr id="33" name="矩形 32">
              <a:extLst>
                <a:ext uri="{FF2B5EF4-FFF2-40B4-BE49-F238E27FC236}">
                  <a16:creationId xmlns:a16="http://schemas.microsoft.com/office/drawing/2014/main" xmlns="" id="{7CB76F7A-22B4-4A4C-B934-D548D1731397}"/>
                </a:ext>
              </a:extLst>
            </p:cNvPr>
            <p:cNvSpPr/>
            <p:nvPr/>
          </p:nvSpPr>
          <p:spPr>
            <a:xfrm>
              <a:off x="4412817" y="890228"/>
              <a:ext cx="3576051" cy="526097"/>
            </a:xfrm>
            <a:prstGeom prst="rect">
              <a:avLst/>
            </a:prstGeom>
            <a:ln w="15875">
              <a:noFill/>
            </a:ln>
          </p:spPr>
          <p:txBody>
            <a:bodyPr wrap="square" lIns="128564" tIns="64283" rIns="128564" bIns="64283">
              <a:spAutoFit/>
            </a:bodyPr>
            <a:lstStyle/>
            <a:p>
              <a:pPr algn="ctr">
                <a:lnSpc>
                  <a:spcPct val="150000"/>
                </a:lnSpc>
              </a:pPr>
              <a:r>
                <a:rPr lang="zh-CN" altLang="en-US" sz="2400" dirty="0">
                  <a:solidFill>
                    <a:srgbClr val="227097"/>
                  </a:solidFill>
                  <a:latin typeface="华康俪金黑W8(P)" panose="020B0800000000000000" pitchFamily="34" charset="-122"/>
                  <a:ea typeface="华康俪金黑W8(P)" panose="020B0800000000000000" pitchFamily="34" charset="-122"/>
                  <a:cs typeface="+mn-ea"/>
                  <a:sym typeface="+mn-lt"/>
                </a:rPr>
                <a:t>应急救援</a:t>
              </a:r>
            </a:p>
          </p:txBody>
        </p:sp>
        <p:sp>
          <p:nvSpPr>
            <p:cNvPr id="34" name="平行四边形 33">
              <a:extLst>
                <a:ext uri="{FF2B5EF4-FFF2-40B4-BE49-F238E27FC236}">
                  <a16:creationId xmlns:a16="http://schemas.microsoft.com/office/drawing/2014/main" xmlns="" id="{342FDA62-C6DB-4616-8C7C-E010456924BE}"/>
                </a:ext>
              </a:extLst>
            </p:cNvPr>
            <p:cNvSpPr/>
            <p:nvPr/>
          </p:nvSpPr>
          <p:spPr>
            <a:xfrm>
              <a:off x="4315150" y="953426"/>
              <a:ext cx="3857250" cy="540057"/>
            </a:xfrm>
            <a:prstGeom prst="parallelogram">
              <a:avLst>
                <a:gd name="adj" fmla="val 48207"/>
              </a:avLst>
            </a:prstGeom>
            <a:noFill/>
            <a:ln w="15875">
              <a:solidFill>
                <a:srgbClr val="227097"/>
              </a:solidFill>
            </a:ln>
          </p:spPr>
          <p:style>
            <a:lnRef idx="2">
              <a:schemeClr val="accent1">
                <a:shade val="50000"/>
              </a:schemeClr>
            </a:lnRef>
            <a:fillRef idx="1">
              <a:schemeClr val="accent1"/>
            </a:fillRef>
            <a:effectRef idx="0">
              <a:schemeClr val="accent1"/>
            </a:effectRef>
            <a:fontRef idx="minor">
              <a:schemeClr val="lt1"/>
            </a:fontRef>
          </p:style>
          <p:txBody>
            <a:bodyPr lIns="128564" tIns="64283" rIns="128564" bIns="64283" rtlCol="0" anchor="ctr"/>
            <a:lstStyle/>
            <a:p>
              <a:pPr algn="ctr">
                <a:lnSpc>
                  <a:spcPct val="150000"/>
                </a:lnSpc>
              </a:pPr>
              <a:endParaRPr lang="zh-CN" altLang="en-US" dirty="0">
                <a:solidFill>
                  <a:srgbClr val="227097"/>
                </a:solidFill>
                <a:latin typeface="华康俪金黑W8(P)" panose="020B0800000000000000" pitchFamily="34" charset="-122"/>
                <a:ea typeface="华康俪金黑W8(P)" panose="020B0800000000000000" pitchFamily="34" charset="-122"/>
                <a:cs typeface="+mn-ea"/>
                <a:sym typeface="+mn-lt"/>
              </a:endParaRPr>
            </a:p>
          </p:txBody>
        </p:sp>
      </p:grpSp>
      <p:grpSp>
        <p:nvGrpSpPr>
          <p:cNvPr id="35" name="组合 8">
            <a:extLst>
              <a:ext uri="{FF2B5EF4-FFF2-40B4-BE49-F238E27FC236}">
                <a16:creationId xmlns:a16="http://schemas.microsoft.com/office/drawing/2014/main" xmlns="" id="{28908BBF-95C4-40EC-9FFF-B254C2103BBD}"/>
              </a:ext>
            </a:extLst>
          </p:cNvPr>
          <p:cNvGrpSpPr/>
          <p:nvPr/>
        </p:nvGrpSpPr>
        <p:grpSpPr>
          <a:xfrm>
            <a:off x="861047" y="5314750"/>
            <a:ext cx="1073534" cy="612845"/>
            <a:chOff x="2215144" y="982844"/>
            <a:chExt cx="1120898" cy="842780"/>
          </a:xfrm>
          <a:solidFill>
            <a:srgbClr val="227097"/>
          </a:solidFill>
        </p:grpSpPr>
        <p:sp>
          <p:nvSpPr>
            <p:cNvPr id="36" name="平行四边形 35">
              <a:extLst>
                <a:ext uri="{FF2B5EF4-FFF2-40B4-BE49-F238E27FC236}">
                  <a16:creationId xmlns:a16="http://schemas.microsoft.com/office/drawing/2014/main" xmlns="" id="{C9E18AC2-6D4C-480A-9486-FFFE5DB8C232}"/>
                </a:ext>
              </a:extLst>
            </p:cNvPr>
            <p:cNvSpPr/>
            <p:nvPr/>
          </p:nvSpPr>
          <p:spPr>
            <a:xfrm>
              <a:off x="2215144" y="982844"/>
              <a:ext cx="1120898" cy="842780"/>
            </a:xfrm>
            <a:prstGeom prst="parallelogram">
              <a:avLst>
                <a:gd name="adj" fmla="val 4820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latin typeface="华康俪金黑W8(P)" panose="020B0800000000000000" pitchFamily="34" charset="-122"/>
                <a:ea typeface="华康俪金黑W8(P)" panose="020B0800000000000000" pitchFamily="34" charset="-122"/>
                <a:cs typeface="+mn-ea"/>
                <a:sym typeface="+mn-lt"/>
              </a:endParaRPr>
            </a:p>
          </p:txBody>
        </p:sp>
        <p:sp>
          <p:nvSpPr>
            <p:cNvPr id="37" name="文本框 9">
              <a:extLst>
                <a:ext uri="{FF2B5EF4-FFF2-40B4-BE49-F238E27FC236}">
                  <a16:creationId xmlns:a16="http://schemas.microsoft.com/office/drawing/2014/main" xmlns="" id="{1FA60C7E-ED9F-4D71-800D-CA05DF6E332B}"/>
                </a:ext>
              </a:extLst>
            </p:cNvPr>
            <p:cNvSpPr txBox="1"/>
            <p:nvPr/>
          </p:nvSpPr>
          <p:spPr>
            <a:xfrm>
              <a:off x="2430251" y="1006041"/>
              <a:ext cx="718503" cy="804178"/>
            </a:xfrm>
            <a:prstGeom prst="rect">
              <a:avLst/>
            </a:prstGeom>
            <a:grpFill/>
          </p:spPr>
          <p:txBody>
            <a:bodyPr wrap="square" rtlCol="0">
              <a:spAutoFit/>
            </a:bodyPr>
            <a:lstStyle>
              <a:defPPr>
                <a:defRPr lang="zh-CN"/>
              </a:defPPr>
              <a:lvl1pPr>
                <a:defRPr sz="3200">
                  <a:solidFill>
                    <a:schemeClr val="bg1"/>
                  </a:solidFill>
                  <a:latin typeface="思源黑体 CN Medium" panose="020B0600000000000000" pitchFamily="34" charset="-122"/>
                  <a:ea typeface="思源黑体 CN Medium" panose="020B0600000000000000" pitchFamily="34" charset="-122"/>
                  <a:cs typeface="+mn-ea"/>
                </a:defRPr>
              </a:lvl1pPr>
            </a:lstStyle>
            <a:p>
              <a:r>
                <a:rPr lang="en-US" altLang="zh-CN" dirty="0">
                  <a:latin typeface="华康俪金黑W8(P)" panose="020B0800000000000000" pitchFamily="34" charset="-122"/>
                  <a:ea typeface="华康俪金黑W8(P)" panose="020B0800000000000000" pitchFamily="34" charset="-122"/>
                  <a:sym typeface="+mn-lt"/>
                </a:rPr>
                <a:t>04</a:t>
              </a:r>
              <a:endParaRPr lang="zh-CN" altLang="en-US" dirty="0">
                <a:latin typeface="华康俪金黑W8(P)" panose="020B0800000000000000" pitchFamily="34" charset="-122"/>
                <a:ea typeface="华康俪金黑W8(P)" panose="020B0800000000000000" pitchFamily="34" charset="-122"/>
                <a:sym typeface="+mn-lt"/>
              </a:endParaRPr>
            </a:p>
          </p:txBody>
        </p:sp>
      </p:grpSp>
      <p:grpSp>
        <p:nvGrpSpPr>
          <p:cNvPr id="38" name="组合 20">
            <a:extLst>
              <a:ext uri="{FF2B5EF4-FFF2-40B4-BE49-F238E27FC236}">
                <a16:creationId xmlns:a16="http://schemas.microsoft.com/office/drawing/2014/main" xmlns="" id="{14ABB992-69FA-447C-8CFA-B19EF379267D}"/>
              </a:ext>
            </a:extLst>
          </p:cNvPr>
          <p:cNvGrpSpPr/>
          <p:nvPr/>
        </p:nvGrpSpPr>
        <p:grpSpPr>
          <a:xfrm>
            <a:off x="1766553" y="5220862"/>
            <a:ext cx="3708729" cy="684558"/>
            <a:chOff x="4315150" y="890228"/>
            <a:chExt cx="3857250" cy="603255"/>
          </a:xfrm>
        </p:grpSpPr>
        <p:sp>
          <p:nvSpPr>
            <p:cNvPr id="39" name="矩形 38">
              <a:extLst>
                <a:ext uri="{FF2B5EF4-FFF2-40B4-BE49-F238E27FC236}">
                  <a16:creationId xmlns:a16="http://schemas.microsoft.com/office/drawing/2014/main" xmlns="" id="{31252BE9-78A5-4570-9FF1-2FE53CC185AE}"/>
                </a:ext>
              </a:extLst>
            </p:cNvPr>
            <p:cNvSpPr/>
            <p:nvPr/>
          </p:nvSpPr>
          <p:spPr>
            <a:xfrm>
              <a:off x="4412817" y="890228"/>
              <a:ext cx="3576051" cy="526097"/>
            </a:xfrm>
            <a:prstGeom prst="rect">
              <a:avLst/>
            </a:prstGeom>
            <a:ln w="15875">
              <a:noFill/>
            </a:ln>
          </p:spPr>
          <p:txBody>
            <a:bodyPr wrap="square" lIns="128564" tIns="64283" rIns="128564" bIns="64283">
              <a:spAutoFit/>
            </a:bodyPr>
            <a:lstStyle/>
            <a:p>
              <a:pPr algn="ctr">
                <a:lnSpc>
                  <a:spcPct val="150000"/>
                </a:lnSpc>
              </a:pPr>
              <a:r>
                <a:rPr lang="zh-CN" altLang="en-US" sz="2400" dirty="0">
                  <a:solidFill>
                    <a:srgbClr val="227097"/>
                  </a:solidFill>
                  <a:latin typeface="华康俪金黑W8(P)" panose="020B0800000000000000" pitchFamily="34" charset="-122"/>
                  <a:ea typeface="华康俪金黑W8(P)" panose="020B0800000000000000" pitchFamily="34" charset="-122"/>
                  <a:cs typeface="+mn-ea"/>
                  <a:sym typeface="+mn-lt"/>
                </a:rPr>
                <a:t>法律责任</a:t>
              </a:r>
            </a:p>
          </p:txBody>
        </p:sp>
        <p:sp>
          <p:nvSpPr>
            <p:cNvPr id="40" name="平行四边形 39">
              <a:extLst>
                <a:ext uri="{FF2B5EF4-FFF2-40B4-BE49-F238E27FC236}">
                  <a16:creationId xmlns:a16="http://schemas.microsoft.com/office/drawing/2014/main" xmlns="" id="{95D38127-50F7-49ED-AD24-84F340F974CC}"/>
                </a:ext>
              </a:extLst>
            </p:cNvPr>
            <p:cNvSpPr/>
            <p:nvPr/>
          </p:nvSpPr>
          <p:spPr>
            <a:xfrm>
              <a:off x="4315150" y="953426"/>
              <a:ext cx="3857250" cy="540057"/>
            </a:xfrm>
            <a:prstGeom prst="parallelogram">
              <a:avLst>
                <a:gd name="adj" fmla="val 48207"/>
              </a:avLst>
            </a:prstGeom>
            <a:noFill/>
            <a:ln w="15875">
              <a:solidFill>
                <a:srgbClr val="227097"/>
              </a:solidFill>
            </a:ln>
          </p:spPr>
          <p:style>
            <a:lnRef idx="2">
              <a:schemeClr val="accent1">
                <a:shade val="50000"/>
              </a:schemeClr>
            </a:lnRef>
            <a:fillRef idx="1">
              <a:schemeClr val="accent1"/>
            </a:fillRef>
            <a:effectRef idx="0">
              <a:schemeClr val="accent1"/>
            </a:effectRef>
            <a:fontRef idx="minor">
              <a:schemeClr val="lt1"/>
            </a:fontRef>
          </p:style>
          <p:txBody>
            <a:bodyPr lIns="128564" tIns="64283" rIns="128564" bIns="64283" rtlCol="0" anchor="ctr"/>
            <a:lstStyle/>
            <a:p>
              <a:pPr algn="ctr">
                <a:lnSpc>
                  <a:spcPct val="150000"/>
                </a:lnSpc>
              </a:pPr>
              <a:endParaRPr lang="zh-CN" altLang="en-US" dirty="0">
                <a:solidFill>
                  <a:srgbClr val="227097"/>
                </a:solidFill>
                <a:latin typeface="华康俪金黑W8(P)" panose="020B0800000000000000" pitchFamily="34" charset="-122"/>
                <a:ea typeface="华康俪金黑W8(P)" panose="020B0800000000000000" pitchFamily="34" charset="-122"/>
                <a:cs typeface="+mn-ea"/>
                <a:sym typeface="+mn-lt"/>
              </a:endParaRPr>
            </a:p>
          </p:txBody>
        </p:sp>
      </p:grpSp>
    </p:spTree>
    <p:extLst>
      <p:ext uri="{BB962C8B-B14F-4D97-AF65-F5344CB8AC3E}">
        <p14:creationId xmlns:p14="http://schemas.microsoft.com/office/powerpoint/2010/main" val="12273446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par>
                          <p:cTn id="11" fill="hold">
                            <p:stCondLst>
                              <p:cond delay="500"/>
                            </p:stCondLst>
                            <p:childTnLst>
                              <p:par>
                                <p:cTn id="12" presetID="6" presetClass="entr" presetSubtype="16"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circle(in)">
                                      <p:cBhvr>
                                        <p:cTn id="14" dur="1250"/>
                                        <p:tgtEl>
                                          <p:spTgt spid="14"/>
                                        </p:tgtEl>
                                      </p:cBhvr>
                                    </p:animEffect>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250"/>
                                        <p:tgtEl>
                                          <p:spTgt spid="16"/>
                                        </p:tgtEl>
                                      </p:cBhvr>
                                    </p:animEffect>
                                    <p:anim calcmode="lin" valueType="num">
                                      <p:cBhvr>
                                        <p:cTn id="18" dur="1250" fill="hold"/>
                                        <p:tgtEl>
                                          <p:spTgt spid="16"/>
                                        </p:tgtEl>
                                        <p:attrNameLst>
                                          <p:attrName>ppt_x</p:attrName>
                                        </p:attrNameLst>
                                      </p:cBhvr>
                                      <p:tavLst>
                                        <p:tav tm="0">
                                          <p:val>
                                            <p:strVal val="#ppt_x"/>
                                          </p:val>
                                        </p:tav>
                                        <p:tav tm="100000">
                                          <p:val>
                                            <p:strVal val="#ppt_x"/>
                                          </p:val>
                                        </p:tav>
                                      </p:tavLst>
                                    </p:anim>
                                    <p:anim calcmode="lin" valueType="num">
                                      <p:cBhvr>
                                        <p:cTn id="19" dur="125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1+#ppt_w/2"/>
                                          </p:val>
                                        </p:tav>
                                        <p:tav tm="100000">
                                          <p:val>
                                            <p:strVal val="#ppt_x"/>
                                          </p:val>
                                        </p:tav>
                                      </p:tavLst>
                                    </p:anim>
                                    <p:anim calcmode="lin" valueType="num">
                                      <p:cBhvr additive="base">
                                        <p:cTn id="28" dur="500" fill="hold"/>
                                        <p:tgtEl>
                                          <p:spTgt spid="20"/>
                                        </p:tgtEl>
                                        <p:attrNameLst>
                                          <p:attrName>ppt_y</p:attrName>
                                        </p:attrNameLst>
                                      </p:cBhvr>
                                      <p:tavLst>
                                        <p:tav tm="0">
                                          <p:val>
                                            <p:strVal val="#ppt_y"/>
                                          </p:val>
                                        </p:tav>
                                        <p:tav tm="100000">
                                          <p:val>
                                            <p:strVal val="#ppt_y"/>
                                          </p:val>
                                        </p:tav>
                                      </p:tavLst>
                                    </p:anim>
                                  </p:childTnLst>
                                </p:cTn>
                              </p:par>
                            </p:childTnLst>
                          </p:cTn>
                        </p:par>
                        <p:par>
                          <p:cTn id="29" fill="hold">
                            <p:stCondLst>
                              <p:cond delay="2250"/>
                            </p:stCondLst>
                            <p:childTnLst>
                              <p:par>
                                <p:cTn id="30" presetID="2" presetClass="entr" presetSubtype="8"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0-#ppt_w/2"/>
                                          </p:val>
                                        </p:tav>
                                        <p:tav tm="100000">
                                          <p:val>
                                            <p:strVal val="#ppt_x"/>
                                          </p:val>
                                        </p:tav>
                                      </p:tavLst>
                                    </p:anim>
                                    <p:anim calcmode="lin" valueType="num">
                                      <p:cBhvr additive="base">
                                        <p:cTn id="33" dur="500" fill="hold"/>
                                        <p:tgtEl>
                                          <p:spTgt spid="23"/>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1+#ppt_w/2"/>
                                          </p:val>
                                        </p:tav>
                                        <p:tav tm="100000">
                                          <p:val>
                                            <p:strVal val="#ppt_x"/>
                                          </p:val>
                                        </p:tav>
                                      </p:tavLst>
                                    </p:anim>
                                    <p:anim calcmode="lin" valueType="num">
                                      <p:cBhvr additive="base">
                                        <p:cTn id="37" dur="500" fill="hold"/>
                                        <p:tgtEl>
                                          <p:spTgt spid="26"/>
                                        </p:tgtEl>
                                        <p:attrNameLst>
                                          <p:attrName>ppt_y</p:attrName>
                                        </p:attrNameLst>
                                      </p:cBhvr>
                                      <p:tavLst>
                                        <p:tav tm="0">
                                          <p:val>
                                            <p:strVal val="#ppt_y"/>
                                          </p:val>
                                        </p:tav>
                                        <p:tav tm="100000">
                                          <p:val>
                                            <p:strVal val="#ppt_y"/>
                                          </p:val>
                                        </p:tav>
                                      </p:tavLst>
                                    </p:anim>
                                  </p:childTnLst>
                                </p:cTn>
                              </p:par>
                            </p:childTnLst>
                          </p:cTn>
                        </p:par>
                        <p:par>
                          <p:cTn id="38" fill="hold">
                            <p:stCondLst>
                              <p:cond delay="2750"/>
                            </p:stCondLst>
                            <p:childTnLst>
                              <p:par>
                                <p:cTn id="39" presetID="2" presetClass="entr" presetSubtype="8"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fill="hold"/>
                                        <p:tgtEl>
                                          <p:spTgt spid="29"/>
                                        </p:tgtEl>
                                        <p:attrNameLst>
                                          <p:attrName>ppt_x</p:attrName>
                                        </p:attrNameLst>
                                      </p:cBhvr>
                                      <p:tavLst>
                                        <p:tav tm="0">
                                          <p:val>
                                            <p:strVal val="0-#ppt_w/2"/>
                                          </p:val>
                                        </p:tav>
                                        <p:tav tm="100000">
                                          <p:val>
                                            <p:strVal val="#ppt_x"/>
                                          </p:val>
                                        </p:tav>
                                      </p:tavLst>
                                    </p:anim>
                                    <p:anim calcmode="lin" valueType="num">
                                      <p:cBhvr additive="base">
                                        <p:cTn id="42" dur="500" fill="hold"/>
                                        <p:tgtEl>
                                          <p:spTgt spid="29"/>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500" fill="hold"/>
                                        <p:tgtEl>
                                          <p:spTgt spid="32"/>
                                        </p:tgtEl>
                                        <p:attrNameLst>
                                          <p:attrName>ppt_x</p:attrName>
                                        </p:attrNameLst>
                                      </p:cBhvr>
                                      <p:tavLst>
                                        <p:tav tm="0">
                                          <p:val>
                                            <p:strVal val="1+#ppt_w/2"/>
                                          </p:val>
                                        </p:tav>
                                        <p:tav tm="100000">
                                          <p:val>
                                            <p:strVal val="#ppt_x"/>
                                          </p:val>
                                        </p:tav>
                                      </p:tavLst>
                                    </p:anim>
                                    <p:anim calcmode="lin" valueType="num">
                                      <p:cBhvr additive="base">
                                        <p:cTn id="46" dur="500" fill="hold"/>
                                        <p:tgtEl>
                                          <p:spTgt spid="32"/>
                                        </p:tgtEl>
                                        <p:attrNameLst>
                                          <p:attrName>ppt_y</p:attrName>
                                        </p:attrNameLst>
                                      </p:cBhvr>
                                      <p:tavLst>
                                        <p:tav tm="0">
                                          <p:val>
                                            <p:strVal val="#ppt_y"/>
                                          </p:val>
                                        </p:tav>
                                        <p:tav tm="100000">
                                          <p:val>
                                            <p:strVal val="#ppt_y"/>
                                          </p:val>
                                        </p:tav>
                                      </p:tavLst>
                                    </p:anim>
                                  </p:childTnLst>
                                </p:cTn>
                              </p:par>
                            </p:childTnLst>
                          </p:cTn>
                        </p:par>
                        <p:par>
                          <p:cTn id="47" fill="hold">
                            <p:stCondLst>
                              <p:cond delay="3250"/>
                            </p:stCondLst>
                            <p:childTnLst>
                              <p:par>
                                <p:cTn id="48" presetID="2" presetClass="entr" presetSubtype="8"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38"/>
                                        </p:tgtEl>
                                        <p:attrNameLst>
                                          <p:attrName>style.visibility</p:attrName>
                                        </p:attrNameLst>
                                      </p:cBhvr>
                                      <p:to>
                                        <p:strVal val="visible"/>
                                      </p:to>
                                    </p:set>
                                    <p:anim calcmode="lin" valueType="num">
                                      <p:cBhvr additive="base">
                                        <p:cTn id="54" dur="500" fill="hold"/>
                                        <p:tgtEl>
                                          <p:spTgt spid="38"/>
                                        </p:tgtEl>
                                        <p:attrNameLst>
                                          <p:attrName>ppt_x</p:attrName>
                                        </p:attrNameLst>
                                      </p:cBhvr>
                                      <p:tavLst>
                                        <p:tav tm="0">
                                          <p:val>
                                            <p:strVal val="1+#ppt_w/2"/>
                                          </p:val>
                                        </p:tav>
                                        <p:tav tm="100000">
                                          <p:val>
                                            <p:strVal val="#ppt_x"/>
                                          </p:val>
                                        </p:tav>
                                      </p:tavLst>
                                    </p:anim>
                                    <p:anim calcmode="lin" valueType="num">
                                      <p:cBhvr additive="base">
                                        <p:cTn id="55"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8EBB26E-9B4E-4B5B-84B0-4B0975E26C60}"/>
              </a:ext>
            </a:extLst>
          </p:cNvPr>
          <p:cNvSpPr/>
          <p:nvPr/>
        </p:nvSpPr>
        <p:spPr>
          <a:xfrm>
            <a:off x="10660540" y="311948"/>
            <a:ext cx="1107996" cy="369332"/>
          </a:xfrm>
          <a:prstGeom prst="rect">
            <a:avLst/>
          </a:prstGeom>
        </p:spPr>
        <p:txBody>
          <a:bodyPr wrap="none">
            <a:spAutoFit/>
          </a:bodyPr>
          <a:lstStyle/>
          <a:p>
            <a:pPr algn="dist"/>
            <a:r>
              <a:rPr lang="zh-CN" altLang="en-US" dirty="0">
                <a:solidFill>
                  <a:srgbClr val="227097"/>
                </a:solidFill>
                <a:latin typeface="华康俪金黑W8(P)" panose="020B0800000000000000" pitchFamily="34" charset="-122"/>
                <a:ea typeface="华康俪金黑W8(P)" panose="020B0800000000000000" pitchFamily="34" charset="-122"/>
                <a:cs typeface="+mn-ea"/>
                <a:sym typeface="+mn-lt"/>
              </a:rPr>
              <a:t>法律责任</a:t>
            </a:r>
          </a:p>
        </p:txBody>
      </p:sp>
      <p:sp>
        <p:nvSpPr>
          <p:cNvPr id="18" name="PA-1134">
            <a:extLst>
              <a:ext uri="{FF2B5EF4-FFF2-40B4-BE49-F238E27FC236}">
                <a16:creationId xmlns:a16="http://schemas.microsoft.com/office/drawing/2014/main" xmlns="" id="{70F7EAAC-7EFB-4402-A4A8-AAB2D93BAA96}"/>
              </a:ext>
            </a:extLst>
          </p:cNvPr>
          <p:cNvSpPr/>
          <p:nvPr>
            <p:custDataLst>
              <p:tags r:id="rId1"/>
            </p:custDataLst>
          </p:nvPr>
        </p:nvSpPr>
        <p:spPr>
          <a:xfrm>
            <a:off x="1143286" y="2159366"/>
            <a:ext cx="10123159" cy="1338828"/>
          </a:xfrm>
          <a:prstGeom prst="rect">
            <a:avLst/>
          </a:prstGeom>
        </p:spPr>
        <p:txBody>
          <a:bodyPr wrap="square">
            <a:spAutoFit/>
          </a:bodyPr>
          <a:lstStyle/>
          <a:p>
            <a:pPr>
              <a:lnSpc>
                <a:spcPct val="150000"/>
              </a:lnSpc>
            </a:pPr>
            <a:r>
              <a:rPr lang="zh-CN" altLang="en-US" kern="100" dirty="0">
                <a:cs typeface="+mn-ea"/>
                <a:sym typeface="+mn-lt"/>
              </a:rPr>
              <a:t>地方各级人民政府和街道办事处等地方人民政府派出机关以及县级以上人民政府有关部门违反本条例规定的，由其上级行政机关责令改正；情节严重的，对直接负责的主管人员和其他直接责任人员依法给予处分。</a:t>
            </a:r>
          </a:p>
        </p:txBody>
      </p:sp>
      <p:grpSp>
        <p:nvGrpSpPr>
          <p:cNvPr id="19" name="组合 18">
            <a:extLst>
              <a:ext uri="{FF2B5EF4-FFF2-40B4-BE49-F238E27FC236}">
                <a16:creationId xmlns:a16="http://schemas.microsoft.com/office/drawing/2014/main" xmlns="" id="{21EBF2C5-C48C-417B-9FB6-26DC715B9069}"/>
              </a:ext>
            </a:extLst>
          </p:cNvPr>
          <p:cNvGrpSpPr/>
          <p:nvPr/>
        </p:nvGrpSpPr>
        <p:grpSpPr>
          <a:xfrm>
            <a:off x="624374" y="1563076"/>
            <a:ext cx="3534159" cy="487748"/>
            <a:chOff x="592569" y="1832426"/>
            <a:chExt cx="3534159" cy="487748"/>
          </a:xfrm>
        </p:grpSpPr>
        <p:grpSp>
          <p:nvGrpSpPr>
            <p:cNvPr id="20" name="组合 19">
              <a:extLst>
                <a:ext uri="{FF2B5EF4-FFF2-40B4-BE49-F238E27FC236}">
                  <a16:creationId xmlns:a16="http://schemas.microsoft.com/office/drawing/2014/main" xmlns="" id="{27D8B9C5-074B-4077-86EF-E072A6FB26AE}"/>
                </a:ext>
              </a:extLst>
            </p:cNvPr>
            <p:cNvGrpSpPr/>
            <p:nvPr/>
          </p:nvGrpSpPr>
          <p:grpSpPr>
            <a:xfrm>
              <a:off x="592569" y="1832426"/>
              <a:ext cx="3534159" cy="481212"/>
              <a:chOff x="4007300" y="2377533"/>
              <a:chExt cx="3871483" cy="483354"/>
            </a:xfrm>
          </p:grpSpPr>
          <p:sp>
            <p:nvSpPr>
              <p:cNvPr id="22" name="圆角矩形 18">
                <a:extLst>
                  <a:ext uri="{FF2B5EF4-FFF2-40B4-BE49-F238E27FC236}">
                    <a16:creationId xmlns:a16="http://schemas.microsoft.com/office/drawing/2014/main" xmlns="" id="{07312A4F-DEE3-468C-9493-C072275969F2}"/>
                  </a:ext>
                </a:extLst>
              </p:cNvPr>
              <p:cNvSpPr/>
              <p:nvPr/>
            </p:nvSpPr>
            <p:spPr>
              <a:xfrm>
                <a:off x="4575742" y="2377533"/>
                <a:ext cx="3303041" cy="483354"/>
              </a:xfrm>
              <a:prstGeom prst="roundRect">
                <a:avLst>
                  <a:gd name="adj" fmla="val 50000"/>
                </a:avLst>
              </a:prstGeom>
              <a:noFill/>
              <a:ln>
                <a:solidFill>
                  <a:srgbClr val="0064B3"/>
                </a:solidFill>
              </a:ln>
            </p:spPr>
            <p:txBody>
              <a:bodyPr wrap="square">
                <a:spAutoFit/>
              </a:bodyPr>
              <a:lstStyle/>
              <a:p>
                <a:pPr algn="ctr">
                  <a:lnSpc>
                    <a:spcPts val="1900"/>
                  </a:lnSpc>
                  <a:defRPr/>
                </a:pPr>
                <a:endParaRPr lang="zh-CN" altLang="en-US" sz="1600" dirty="0">
                  <a:solidFill>
                    <a:srgbClr val="0064B3"/>
                  </a:solidFill>
                  <a:cs typeface="+mn-ea"/>
                  <a:sym typeface="+mn-lt"/>
                </a:endParaRPr>
              </a:p>
            </p:txBody>
          </p:sp>
          <p:sp>
            <p:nvSpPr>
              <p:cNvPr id="23" name="椭圆 22">
                <a:extLst>
                  <a:ext uri="{FF2B5EF4-FFF2-40B4-BE49-F238E27FC236}">
                    <a16:creationId xmlns:a16="http://schemas.microsoft.com/office/drawing/2014/main" xmlns="" id="{4F9C3D2D-1E22-41F0-8F87-AA42AB9613FE}"/>
                  </a:ext>
                </a:extLst>
              </p:cNvPr>
              <p:cNvSpPr/>
              <p:nvPr/>
            </p:nvSpPr>
            <p:spPr>
              <a:xfrm>
                <a:off x="4007300" y="2423127"/>
                <a:ext cx="467006" cy="424159"/>
              </a:xfrm>
              <a:prstGeom prst="ellipse">
                <a:avLst/>
              </a:prstGeom>
              <a:solidFill>
                <a:srgbClr val="227097"/>
              </a:solidFill>
              <a:ln w="28575" cap="flat" cmpd="sng" algn="ctr">
                <a:solidFill>
                  <a:srgbClr val="0064B3"/>
                </a:solid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defRPr/>
                </a:pPr>
                <a:r>
                  <a:rPr lang="en-US" altLang="zh-CN" sz="2400" b="1" kern="0" dirty="0">
                    <a:solidFill>
                      <a:prstClr val="white"/>
                    </a:solidFill>
                    <a:cs typeface="+mn-ea"/>
                    <a:sym typeface="+mn-lt"/>
                  </a:rPr>
                  <a:t>1</a:t>
                </a:r>
                <a:endParaRPr lang="zh-CN" altLang="en-US" sz="2400" b="1" kern="0" dirty="0">
                  <a:solidFill>
                    <a:prstClr val="white"/>
                  </a:solidFill>
                  <a:cs typeface="+mn-ea"/>
                  <a:sym typeface="+mn-lt"/>
                </a:endParaRPr>
              </a:p>
            </p:txBody>
          </p:sp>
        </p:grpSp>
        <p:sp>
          <p:nvSpPr>
            <p:cNvPr id="21" name="矩形 20">
              <a:extLst>
                <a:ext uri="{FF2B5EF4-FFF2-40B4-BE49-F238E27FC236}">
                  <a16:creationId xmlns:a16="http://schemas.microsoft.com/office/drawing/2014/main" xmlns="" id="{3592B2A6-A7C8-41F3-930A-88572F4780BD}"/>
                </a:ext>
              </a:extLst>
            </p:cNvPr>
            <p:cNvSpPr/>
            <p:nvPr/>
          </p:nvSpPr>
          <p:spPr>
            <a:xfrm>
              <a:off x="1911220" y="1952766"/>
              <a:ext cx="1415772" cy="367408"/>
            </a:xfrm>
            <a:prstGeom prst="rect">
              <a:avLst/>
            </a:prstGeom>
          </p:spPr>
          <p:txBody>
            <a:bodyPr wrap="none">
              <a:spAutoFit/>
            </a:bodyPr>
            <a:lstStyle/>
            <a:p>
              <a:pPr algn="ctr">
                <a:lnSpc>
                  <a:spcPts val="1900"/>
                </a:lnSpc>
                <a:defRPr/>
              </a:pPr>
              <a:r>
                <a:rPr lang="zh-CN" altLang="en-US" sz="2400" dirty="0">
                  <a:solidFill>
                    <a:srgbClr val="0064B3"/>
                  </a:solidFill>
                  <a:cs typeface="+mn-ea"/>
                  <a:sym typeface="+mn-lt"/>
                </a:rPr>
                <a:t>法律责任</a:t>
              </a:r>
            </a:p>
          </p:txBody>
        </p:sp>
      </p:grpSp>
      <p:sp>
        <p:nvSpPr>
          <p:cNvPr id="24" name="PA-1134">
            <a:extLst>
              <a:ext uri="{FF2B5EF4-FFF2-40B4-BE49-F238E27FC236}">
                <a16:creationId xmlns:a16="http://schemas.microsoft.com/office/drawing/2014/main" xmlns="" id="{06FEA6B7-843E-4417-BD4F-4E3D0263956D}"/>
              </a:ext>
            </a:extLst>
          </p:cNvPr>
          <p:cNvSpPr/>
          <p:nvPr>
            <p:custDataLst>
              <p:tags r:id="rId2"/>
            </p:custDataLst>
          </p:nvPr>
        </p:nvSpPr>
        <p:spPr>
          <a:xfrm>
            <a:off x="1143286" y="4490424"/>
            <a:ext cx="10123159" cy="1754326"/>
          </a:xfrm>
          <a:prstGeom prst="rect">
            <a:avLst/>
          </a:prstGeom>
        </p:spPr>
        <p:txBody>
          <a:bodyPr wrap="square">
            <a:spAutoFit/>
          </a:bodyPr>
          <a:lstStyle/>
          <a:p>
            <a:pPr>
              <a:lnSpc>
                <a:spcPct val="150000"/>
              </a:lnSpc>
            </a:pPr>
            <a:r>
              <a:rPr lang="zh-CN" altLang="en-US" kern="100" dirty="0">
                <a:cs typeface="+mn-ea"/>
                <a:sym typeface="+mn-lt"/>
              </a:rPr>
              <a:t>生产经营单位未制定生产安全事故应急救援预案、未定期组织应急救援预案演练、未对从业人员进行应急教育和培训，生产经营单位的主要负责人在本单位发生生产安全事故时不立即组织抢救的，由县级以上人民政府负有安全生产监督管理职责的部门依照</a:t>
            </a:r>
            <a:r>
              <a:rPr lang="en-US" altLang="zh-CN" kern="100" dirty="0">
                <a:cs typeface="+mn-ea"/>
                <a:sym typeface="+mn-lt"/>
              </a:rPr>
              <a:t>《</a:t>
            </a:r>
            <a:r>
              <a:rPr lang="zh-CN" altLang="en-US" kern="100" dirty="0">
                <a:cs typeface="+mn-ea"/>
                <a:sym typeface="+mn-lt"/>
              </a:rPr>
              <a:t>中华人民共和国安全生产法</a:t>
            </a:r>
            <a:r>
              <a:rPr lang="en-US" altLang="zh-CN" kern="100" dirty="0">
                <a:cs typeface="+mn-ea"/>
                <a:sym typeface="+mn-lt"/>
              </a:rPr>
              <a:t>》</a:t>
            </a:r>
            <a:r>
              <a:rPr lang="zh-CN" altLang="en-US" kern="100" dirty="0">
                <a:cs typeface="+mn-ea"/>
                <a:sym typeface="+mn-lt"/>
              </a:rPr>
              <a:t>有关规定追究法律责任。</a:t>
            </a:r>
          </a:p>
        </p:txBody>
      </p:sp>
      <p:grpSp>
        <p:nvGrpSpPr>
          <p:cNvPr id="25" name="组合 24">
            <a:extLst>
              <a:ext uri="{FF2B5EF4-FFF2-40B4-BE49-F238E27FC236}">
                <a16:creationId xmlns:a16="http://schemas.microsoft.com/office/drawing/2014/main" xmlns="" id="{6A2C22EF-966F-4B2A-AB1B-52C2447B53A5}"/>
              </a:ext>
            </a:extLst>
          </p:cNvPr>
          <p:cNvGrpSpPr/>
          <p:nvPr/>
        </p:nvGrpSpPr>
        <p:grpSpPr>
          <a:xfrm>
            <a:off x="624374" y="3894134"/>
            <a:ext cx="3534159" cy="487748"/>
            <a:chOff x="592569" y="1832426"/>
            <a:chExt cx="3534159" cy="487748"/>
          </a:xfrm>
        </p:grpSpPr>
        <p:grpSp>
          <p:nvGrpSpPr>
            <p:cNvPr id="26" name="组合 25">
              <a:extLst>
                <a:ext uri="{FF2B5EF4-FFF2-40B4-BE49-F238E27FC236}">
                  <a16:creationId xmlns:a16="http://schemas.microsoft.com/office/drawing/2014/main" xmlns="" id="{AD220FC8-51BB-4FF8-883E-90C44A89DF0D}"/>
                </a:ext>
              </a:extLst>
            </p:cNvPr>
            <p:cNvGrpSpPr/>
            <p:nvPr/>
          </p:nvGrpSpPr>
          <p:grpSpPr>
            <a:xfrm>
              <a:off x="592569" y="1832426"/>
              <a:ext cx="3534159" cy="481212"/>
              <a:chOff x="4007300" y="2377533"/>
              <a:chExt cx="3871483" cy="483354"/>
            </a:xfrm>
          </p:grpSpPr>
          <p:sp>
            <p:nvSpPr>
              <p:cNvPr id="28" name="圆角矩形 18">
                <a:extLst>
                  <a:ext uri="{FF2B5EF4-FFF2-40B4-BE49-F238E27FC236}">
                    <a16:creationId xmlns:a16="http://schemas.microsoft.com/office/drawing/2014/main" xmlns="" id="{625CFE32-13D1-4E3E-B27F-57706CA90FFC}"/>
                  </a:ext>
                </a:extLst>
              </p:cNvPr>
              <p:cNvSpPr/>
              <p:nvPr/>
            </p:nvSpPr>
            <p:spPr>
              <a:xfrm>
                <a:off x="4575742" y="2377533"/>
                <a:ext cx="3303041" cy="483354"/>
              </a:xfrm>
              <a:prstGeom prst="roundRect">
                <a:avLst>
                  <a:gd name="adj" fmla="val 50000"/>
                </a:avLst>
              </a:prstGeom>
              <a:noFill/>
              <a:ln>
                <a:solidFill>
                  <a:srgbClr val="0064B3"/>
                </a:solidFill>
              </a:ln>
            </p:spPr>
            <p:txBody>
              <a:bodyPr wrap="square">
                <a:spAutoFit/>
              </a:bodyPr>
              <a:lstStyle/>
              <a:p>
                <a:pPr algn="ctr">
                  <a:lnSpc>
                    <a:spcPts val="1900"/>
                  </a:lnSpc>
                  <a:defRPr/>
                </a:pPr>
                <a:endParaRPr lang="zh-CN" altLang="en-US" sz="1600" dirty="0">
                  <a:solidFill>
                    <a:srgbClr val="0064B3"/>
                  </a:solidFill>
                  <a:cs typeface="+mn-ea"/>
                  <a:sym typeface="+mn-lt"/>
                </a:endParaRPr>
              </a:p>
            </p:txBody>
          </p:sp>
          <p:sp>
            <p:nvSpPr>
              <p:cNvPr id="29" name="椭圆 28">
                <a:extLst>
                  <a:ext uri="{FF2B5EF4-FFF2-40B4-BE49-F238E27FC236}">
                    <a16:creationId xmlns:a16="http://schemas.microsoft.com/office/drawing/2014/main" xmlns="" id="{44C898D4-4E91-4D88-9FD8-B75F015F4EEF}"/>
                  </a:ext>
                </a:extLst>
              </p:cNvPr>
              <p:cNvSpPr/>
              <p:nvPr/>
            </p:nvSpPr>
            <p:spPr>
              <a:xfrm>
                <a:off x="4007300" y="2423127"/>
                <a:ext cx="467006" cy="424159"/>
              </a:xfrm>
              <a:prstGeom prst="ellipse">
                <a:avLst/>
              </a:prstGeom>
              <a:solidFill>
                <a:srgbClr val="227097"/>
              </a:solidFill>
              <a:ln w="28575" cap="flat" cmpd="sng" algn="ctr">
                <a:solidFill>
                  <a:srgbClr val="0064B3"/>
                </a:solid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defRPr/>
                </a:pPr>
                <a:r>
                  <a:rPr lang="en-US" altLang="zh-CN" sz="2400" b="1" kern="0" dirty="0">
                    <a:solidFill>
                      <a:prstClr val="white"/>
                    </a:solidFill>
                    <a:cs typeface="+mn-ea"/>
                    <a:sym typeface="+mn-lt"/>
                  </a:rPr>
                  <a:t>2</a:t>
                </a:r>
                <a:endParaRPr lang="zh-CN" altLang="en-US" sz="2400" b="1" kern="0" dirty="0">
                  <a:solidFill>
                    <a:prstClr val="white"/>
                  </a:solidFill>
                  <a:cs typeface="+mn-ea"/>
                  <a:sym typeface="+mn-lt"/>
                </a:endParaRPr>
              </a:p>
            </p:txBody>
          </p:sp>
        </p:grpSp>
        <p:sp>
          <p:nvSpPr>
            <p:cNvPr id="27" name="矩形 26">
              <a:extLst>
                <a:ext uri="{FF2B5EF4-FFF2-40B4-BE49-F238E27FC236}">
                  <a16:creationId xmlns:a16="http://schemas.microsoft.com/office/drawing/2014/main" xmlns="" id="{5FF1CF64-898D-4D7A-A904-305DCEDD0C14}"/>
                </a:ext>
              </a:extLst>
            </p:cNvPr>
            <p:cNvSpPr/>
            <p:nvPr/>
          </p:nvSpPr>
          <p:spPr>
            <a:xfrm>
              <a:off x="1911220" y="1952766"/>
              <a:ext cx="1415772" cy="367408"/>
            </a:xfrm>
            <a:prstGeom prst="rect">
              <a:avLst/>
            </a:prstGeom>
          </p:spPr>
          <p:txBody>
            <a:bodyPr wrap="none">
              <a:spAutoFit/>
            </a:bodyPr>
            <a:lstStyle/>
            <a:p>
              <a:pPr algn="ctr">
                <a:lnSpc>
                  <a:spcPts val="1900"/>
                </a:lnSpc>
                <a:defRPr/>
              </a:pPr>
              <a:r>
                <a:rPr lang="zh-CN" altLang="en-US" sz="2400" dirty="0">
                  <a:solidFill>
                    <a:srgbClr val="0064B3"/>
                  </a:solidFill>
                  <a:cs typeface="+mn-ea"/>
                  <a:sym typeface="+mn-lt"/>
                </a:rPr>
                <a:t>法律责任</a:t>
              </a:r>
            </a:p>
          </p:txBody>
        </p:sp>
      </p:grpSp>
    </p:spTree>
    <p:extLst>
      <p:ext uri="{BB962C8B-B14F-4D97-AF65-F5344CB8AC3E}">
        <p14:creationId xmlns:p14="http://schemas.microsoft.com/office/powerpoint/2010/main" val="160914060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8EBB26E-9B4E-4B5B-84B0-4B0975E26C60}"/>
              </a:ext>
            </a:extLst>
          </p:cNvPr>
          <p:cNvSpPr/>
          <p:nvPr/>
        </p:nvSpPr>
        <p:spPr>
          <a:xfrm>
            <a:off x="10660540" y="311948"/>
            <a:ext cx="1107996" cy="369332"/>
          </a:xfrm>
          <a:prstGeom prst="rect">
            <a:avLst/>
          </a:prstGeom>
        </p:spPr>
        <p:txBody>
          <a:bodyPr wrap="none">
            <a:spAutoFit/>
          </a:bodyPr>
          <a:lstStyle/>
          <a:p>
            <a:pPr algn="dist"/>
            <a:r>
              <a:rPr lang="zh-CN" altLang="en-US" dirty="0">
                <a:solidFill>
                  <a:srgbClr val="227097"/>
                </a:solidFill>
                <a:latin typeface="华康俪金黑W8(P)" panose="020B0800000000000000" pitchFamily="34" charset="-122"/>
                <a:ea typeface="华康俪金黑W8(P)" panose="020B0800000000000000" pitchFamily="34" charset="-122"/>
                <a:cs typeface="+mn-ea"/>
                <a:sym typeface="+mn-lt"/>
              </a:rPr>
              <a:t>法律责任</a:t>
            </a:r>
          </a:p>
        </p:txBody>
      </p:sp>
      <p:grpSp>
        <p:nvGrpSpPr>
          <p:cNvPr id="4" name="组合 3">
            <a:extLst>
              <a:ext uri="{FF2B5EF4-FFF2-40B4-BE49-F238E27FC236}">
                <a16:creationId xmlns:a16="http://schemas.microsoft.com/office/drawing/2014/main" xmlns="" id="{8A2031FB-E0F4-4ACB-A830-39F54E1F80A3}"/>
              </a:ext>
            </a:extLst>
          </p:cNvPr>
          <p:cNvGrpSpPr/>
          <p:nvPr/>
        </p:nvGrpSpPr>
        <p:grpSpPr>
          <a:xfrm>
            <a:off x="4600393" y="2059841"/>
            <a:ext cx="2991214" cy="2991214"/>
            <a:chOff x="1271588" y="3073619"/>
            <a:chExt cx="1285875" cy="1285875"/>
          </a:xfrm>
        </p:grpSpPr>
        <p:sp>
          <p:nvSpPr>
            <p:cNvPr id="5" name="椭圆 4">
              <a:extLst>
                <a:ext uri="{FF2B5EF4-FFF2-40B4-BE49-F238E27FC236}">
                  <a16:creationId xmlns:a16="http://schemas.microsoft.com/office/drawing/2014/main" xmlns="" id="{ED03F425-DF9E-4E23-96A3-AAD6C653431A}"/>
                </a:ext>
              </a:extLst>
            </p:cNvPr>
            <p:cNvSpPr/>
            <p:nvPr/>
          </p:nvSpPr>
          <p:spPr>
            <a:xfrm>
              <a:off x="1271588" y="3073619"/>
              <a:ext cx="1285875" cy="1285875"/>
            </a:xfrm>
            <a:prstGeom prst="ellipse">
              <a:avLst/>
            </a:prstGeom>
            <a:noFill/>
            <a:ln>
              <a:solidFill>
                <a:srgbClr val="227097"/>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cs typeface="+mn-ea"/>
                <a:sym typeface="+mn-lt"/>
              </a:endParaRPr>
            </a:p>
          </p:txBody>
        </p:sp>
        <p:sp>
          <p:nvSpPr>
            <p:cNvPr id="6" name="椭圆 5">
              <a:extLst>
                <a:ext uri="{FF2B5EF4-FFF2-40B4-BE49-F238E27FC236}">
                  <a16:creationId xmlns:a16="http://schemas.microsoft.com/office/drawing/2014/main" xmlns="" id="{90FA1104-6143-4E02-9C1E-E166AEC045DD}"/>
                </a:ext>
              </a:extLst>
            </p:cNvPr>
            <p:cNvSpPr/>
            <p:nvPr/>
          </p:nvSpPr>
          <p:spPr>
            <a:xfrm>
              <a:off x="1384985" y="3187016"/>
              <a:ext cx="1059080" cy="1059080"/>
            </a:xfrm>
            <a:prstGeom prst="ellipse">
              <a:avLst/>
            </a:prstGeom>
            <a:solidFill>
              <a:srgbClr val="2270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3600" b="1" dirty="0">
                  <a:cs typeface="+mn-ea"/>
                  <a:sym typeface="+mn-lt"/>
                </a:rPr>
                <a:t>法律</a:t>
              </a:r>
              <a:endParaRPr kumimoji="1" lang="en-US" altLang="zh-CN" sz="3600" b="1" dirty="0">
                <a:cs typeface="+mn-ea"/>
                <a:sym typeface="+mn-lt"/>
              </a:endParaRPr>
            </a:p>
            <a:p>
              <a:pPr algn="ctr"/>
              <a:r>
                <a:rPr kumimoji="1" lang="zh-CN" altLang="en-US" sz="3600" b="1" dirty="0">
                  <a:cs typeface="+mn-ea"/>
                  <a:sym typeface="+mn-lt"/>
                </a:rPr>
                <a:t>责任</a:t>
              </a:r>
            </a:p>
          </p:txBody>
        </p:sp>
      </p:grpSp>
      <p:sp>
        <p:nvSpPr>
          <p:cNvPr id="7" name="矩形 6">
            <a:extLst>
              <a:ext uri="{FF2B5EF4-FFF2-40B4-BE49-F238E27FC236}">
                <a16:creationId xmlns:a16="http://schemas.microsoft.com/office/drawing/2014/main" xmlns="" id="{3A975AD5-9378-40ED-B851-B773F302B902}"/>
              </a:ext>
            </a:extLst>
          </p:cNvPr>
          <p:cNvSpPr/>
          <p:nvPr/>
        </p:nvSpPr>
        <p:spPr>
          <a:xfrm>
            <a:off x="419123" y="1483127"/>
            <a:ext cx="4017572" cy="4524315"/>
          </a:xfrm>
          <a:prstGeom prst="rect">
            <a:avLst/>
          </a:prstGeom>
        </p:spPr>
        <p:txBody>
          <a:bodyPr wrap="square">
            <a:spAutoFit/>
          </a:bodyPr>
          <a:lstStyle/>
          <a:p>
            <a:pPr fontAlgn="base">
              <a:lnSpc>
                <a:spcPct val="200000"/>
              </a:lnSpc>
              <a:spcBef>
                <a:spcPct val="0"/>
              </a:spcBef>
              <a:spcAft>
                <a:spcPct val="0"/>
              </a:spcAft>
              <a:defRPr/>
            </a:pPr>
            <a:r>
              <a:rPr lang="zh-CN" altLang="en-US" sz="1600" kern="0" dirty="0">
                <a:ln w="3175">
                  <a:noFill/>
                </a:ln>
                <a:solidFill>
                  <a:schemeClr val="tx1">
                    <a:lumMod val="65000"/>
                    <a:lumOff val="35000"/>
                  </a:schemeClr>
                </a:solidFill>
                <a:cs typeface="+mn-ea"/>
                <a:sym typeface="+mn-lt"/>
              </a:rPr>
              <a:t>生产经营单位未对应急救援器材、设备和物资进行经常性维护、保养，导致发生严重生产安全事故或者生产安全事故危害扩大，或者在本单位发生生产安全事故后未立即采取相应的应急救援措施，造成严重后果的，由县级以上人民政府负有安全生产监督管理职责的部门依照</a:t>
            </a:r>
            <a:r>
              <a:rPr lang="en-US" altLang="zh-CN" sz="1600" kern="0" dirty="0">
                <a:ln w="3175">
                  <a:noFill/>
                </a:ln>
                <a:solidFill>
                  <a:schemeClr val="tx1">
                    <a:lumMod val="65000"/>
                    <a:lumOff val="35000"/>
                  </a:schemeClr>
                </a:solidFill>
                <a:cs typeface="+mn-ea"/>
                <a:sym typeface="+mn-lt"/>
              </a:rPr>
              <a:t>《</a:t>
            </a:r>
            <a:r>
              <a:rPr lang="zh-CN" altLang="en-US" sz="1600" kern="0" dirty="0">
                <a:ln w="3175">
                  <a:noFill/>
                </a:ln>
                <a:solidFill>
                  <a:schemeClr val="tx1">
                    <a:lumMod val="65000"/>
                    <a:lumOff val="35000"/>
                  </a:schemeClr>
                </a:solidFill>
                <a:cs typeface="+mn-ea"/>
                <a:sym typeface="+mn-lt"/>
              </a:rPr>
              <a:t>中华人民共和国突发事件应对法</a:t>
            </a:r>
            <a:r>
              <a:rPr lang="en-US" altLang="zh-CN" sz="1600" kern="0" dirty="0">
                <a:ln w="3175">
                  <a:noFill/>
                </a:ln>
                <a:solidFill>
                  <a:schemeClr val="tx1">
                    <a:lumMod val="65000"/>
                    <a:lumOff val="35000"/>
                  </a:schemeClr>
                </a:solidFill>
                <a:cs typeface="+mn-ea"/>
                <a:sym typeface="+mn-lt"/>
              </a:rPr>
              <a:t>》</a:t>
            </a:r>
            <a:r>
              <a:rPr lang="zh-CN" altLang="en-US" sz="1600" kern="0" dirty="0">
                <a:ln w="3175">
                  <a:noFill/>
                </a:ln>
                <a:solidFill>
                  <a:schemeClr val="tx1">
                    <a:lumMod val="65000"/>
                    <a:lumOff val="35000"/>
                  </a:schemeClr>
                </a:solidFill>
                <a:cs typeface="+mn-ea"/>
                <a:sym typeface="+mn-lt"/>
              </a:rPr>
              <a:t>有关规定追究法律责任。</a:t>
            </a:r>
          </a:p>
        </p:txBody>
      </p:sp>
      <p:sp>
        <p:nvSpPr>
          <p:cNvPr id="8" name="矩形 7">
            <a:extLst>
              <a:ext uri="{FF2B5EF4-FFF2-40B4-BE49-F238E27FC236}">
                <a16:creationId xmlns:a16="http://schemas.microsoft.com/office/drawing/2014/main" xmlns="" id="{6E46FBFC-D4DC-4BA8-B76C-B7A4491D6FC1}"/>
              </a:ext>
            </a:extLst>
          </p:cNvPr>
          <p:cNvSpPr/>
          <p:nvPr/>
        </p:nvSpPr>
        <p:spPr>
          <a:xfrm>
            <a:off x="7919003" y="2678858"/>
            <a:ext cx="4017572" cy="1508105"/>
          </a:xfrm>
          <a:prstGeom prst="rect">
            <a:avLst/>
          </a:prstGeom>
        </p:spPr>
        <p:txBody>
          <a:bodyPr wrap="square">
            <a:spAutoFit/>
          </a:bodyPr>
          <a:lstStyle/>
          <a:p>
            <a:pPr fontAlgn="base">
              <a:lnSpc>
                <a:spcPct val="200000"/>
              </a:lnSpc>
              <a:spcBef>
                <a:spcPct val="0"/>
              </a:spcBef>
              <a:spcAft>
                <a:spcPct val="0"/>
              </a:spcAft>
              <a:defRPr/>
            </a:pPr>
            <a:r>
              <a:rPr lang="zh-CN" altLang="en-US" sz="1600" kern="0" dirty="0">
                <a:ln w="3175">
                  <a:noFill/>
                </a:ln>
                <a:solidFill>
                  <a:schemeClr val="tx1">
                    <a:lumMod val="65000"/>
                    <a:lumOff val="35000"/>
                  </a:schemeClr>
                </a:solidFill>
                <a:cs typeface="+mn-ea"/>
                <a:sym typeface="+mn-lt"/>
              </a:rPr>
              <a:t>违反本条例规定，构成违反治安管理行为的，由公安机关依法给予处罚；构成犯罪的，依法追究刑事责任。</a:t>
            </a:r>
          </a:p>
        </p:txBody>
      </p:sp>
    </p:spTree>
    <p:extLst>
      <p:ext uri="{BB962C8B-B14F-4D97-AF65-F5344CB8AC3E}">
        <p14:creationId xmlns:p14="http://schemas.microsoft.com/office/powerpoint/2010/main" val="26972299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1100"/>
                                        <p:tgtEl>
                                          <p:spTgt spid="7"/>
                                        </p:tgtEl>
                                      </p:cBhvr>
                                    </p:animEffect>
                                  </p:childTnLst>
                                </p:cTn>
                              </p:par>
                            </p:childTnLst>
                          </p:cTn>
                        </p:par>
                        <p:par>
                          <p:cTn id="14" fill="hold">
                            <p:stCondLst>
                              <p:cond delay="1600"/>
                            </p:stCondLst>
                            <p:childTnLst>
                              <p:par>
                                <p:cTn id="15" presetID="16" presetClass="entr" presetSubtype="2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11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a:extLst>
              <a:ext uri="{FF2B5EF4-FFF2-40B4-BE49-F238E27FC236}">
                <a16:creationId xmlns:a16="http://schemas.microsoft.com/office/drawing/2014/main" xmlns="" id="{BD38868B-7219-4E5D-B0C4-6C6F99BD85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736" y="1535037"/>
            <a:ext cx="6298164" cy="2198280"/>
          </a:xfrm>
          <a:prstGeom prst="rect">
            <a:avLst/>
          </a:prstGeom>
        </p:spPr>
      </p:pic>
      <p:pic>
        <p:nvPicPr>
          <p:cNvPr id="9" name="图片 8">
            <a:extLst>
              <a:ext uri="{FF2B5EF4-FFF2-40B4-BE49-F238E27FC236}">
                <a16:creationId xmlns:a16="http://schemas.microsoft.com/office/drawing/2014/main" xmlns="" id="{E6D65AE7-E778-4FAB-A2F9-CAE529FC867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220" y="4076143"/>
            <a:ext cx="6460697" cy="532526"/>
          </a:xfrm>
          <a:prstGeom prst="rect">
            <a:avLst/>
          </a:prstGeom>
        </p:spPr>
      </p:pic>
      <p:pic>
        <p:nvPicPr>
          <p:cNvPr id="12" name="图片 11">
            <a:extLst>
              <a:ext uri="{FF2B5EF4-FFF2-40B4-BE49-F238E27FC236}">
                <a16:creationId xmlns:a16="http://schemas.microsoft.com/office/drawing/2014/main" xmlns="" id="{665C8A58-75C1-43FB-92A4-A4A67A1E399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0608905" y="160020"/>
            <a:ext cx="2461369" cy="1378949"/>
          </a:xfrm>
          <a:prstGeom prst="rect">
            <a:avLst/>
          </a:prstGeom>
        </p:spPr>
      </p:pic>
      <p:pic>
        <p:nvPicPr>
          <p:cNvPr id="14" name="图片 13">
            <a:extLst>
              <a:ext uri="{FF2B5EF4-FFF2-40B4-BE49-F238E27FC236}">
                <a16:creationId xmlns:a16="http://schemas.microsoft.com/office/drawing/2014/main" xmlns="" id="{C6231230-B82E-4B9B-9F8A-DD07F5D1B8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24427" y="656496"/>
            <a:ext cx="4164285" cy="3670055"/>
          </a:xfrm>
          <a:prstGeom prst="rect">
            <a:avLst/>
          </a:prstGeom>
        </p:spPr>
      </p:pic>
      <p:pic>
        <p:nvPicPr>
          <p:cNvPr id="11" name="图片 10">
            <a:extLst>
              <a:ext uri="{FF2B5EF4-FFF2-40B4-BE49-F238E27FC236}">
                <a16:creationId xmlns:a16="http://schemas.microsoft.com/office/drawing/2014/main" xmlns="" id="{DB85DEC0-B8CD-4D92-8111-6943FEEBCFC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4784482" y="306492"/>
            <a:ext cx="3589457" cy="2010945"/>
          </a:xfrm>
          <a:prstGeom prst="rect">
            <a:avLst/>
          </a:prstGeom>
        </p:spPr>
      </p:pic>
      <p:pic>
        <p:nvPicPr>
          <p:cNvPr id="16" name="图片 15">
            <a:extLst>
              <a:ext uri="{FF2B5EF4-FFF2-40B4-BE49-F238E27FC236}">
                <a16:creationId xmlns:a16="http://schemas.microsoft.com/office/drawing/2014/main" xmlns="" id="{90636E70-6605-4509-A47B-348C73452F2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7048900" y="1535037"/>
            <a:ext cx="5315337" cy="5315337"/>
          </a:xfrm>
          <a:prstGeom prst="rect">
            <a:avLst/>
          </a:prstGeom>
        </p:spPr>
      </p:pic>
      <p:sp>
        <p:nvSpPr>
          <p:cNvPr id="17" name="文本框 16">
            <a:extLst>
              <a:ext uri="{FF2B5EF4-FFF2-40B4-BE49-F238E27FC236}">
                <a16:creationId xmlns:a16="http://schemas.microsoft.com/office/drawing/2014/main" xmlns="" id="{EF4BD1F7-A747-4D8B-87BD-533A312DB270}"/>
              </a:ext>
            </a:extLst>
          </p:cNvPr>
          <p:cNvSpPr txBox="1"/>
          <p:nvPr/>
        </p:nvSpPr>
        <p:spPr>
          <a:xfrm>
            <a:off x="946835" y="4834049"/>
            <a:ext cx="5929828" cy="523220"/>
          </a:xfrm>
          <a:prstGeom prst="rect">
            <a:avLst/>
          </a:prstGeom>
          <a:noFill/>
        </p:spPr>
        <p:txBody>
          <a:bodyPr wrap="none" rtlCol="0">
            <a:spAutoFit/>
          </a:bodyPr>
          <a:lstStyle/>
          <a:p>
            <a:r>
              <a:rPr lang="zh-CN" altLang="en-US" sz="2800" dirty="0">
                <a:solidFill>
                  <a:srgbClr val="227097"/>
                </a:solidFill>
                <a:latin typeface="华康俪金黑W8(P)" panose="020B0800000000000000" pitchFamily="34" charset="-122"/>
                <a:ea typeface="华康俪金黑W8(P)" panose="020B0800000000000000" pitchFamily="34" charset="-122"/>
              </a:rPr>
              <a:t>落实安全生产制度强化安全防范措施</a:t>
            </a:r>
          </a:p>
        </p:txBody>
      </p:sp>
      <p:sp>
        <p:nvSpPr>
          <p:cNvPr id="18" name="文本框 17">
            <a:extLst>
              <a:ext uri="{FF2B5EF4-FFF2-40B4-BE49-F238E27FC236}">
                <a16:creationId xmlns:a16="http://schemas.microsoft.com/office/drawing/2014/main" xmlns="" id="{573617DE-9627-4515-A7A6-CA76AA710A65}"/>
              </a:ext>
            </a:extLst>
          </p:cNvPr>
          <p:cNvSpPr txBox="1"/>
          <p:nvPr/>
        </p:nvSpPr>
        <p:spPr>
          <a:xfrm>
            <a:off x="2068763" y="5582650"/>
            <a:ext cx="3677610" cy="338554"/>
          </a:xfrm>
          <a:prstGeom prst="rect">
            <a:avLst/>
          </a:prstGeom>
          <a:noFill/>
        </p:spPr>
        <p:txBody>
          <a:bodyPr wrap="none" rtlCol="0">
            <a:spAutoFit/>
          </a:bodyPr>
          <a:lstStyle/>
          <a:p>
            <a:pPr algn="ctr"/>
            <a:r>
              <a:rPr lang="zh-CN" altLang="en-US" sz="1600" dirty="0">
                <a:solidFill>
                  <a:srgbClr val="227097"/>
                </a:solidFill>
                <a:latin typeface="华康俪金黑W8(P)" panose="020B0800000000000000" pitchFamily="34" charset="-122"/>
                <a:ea typeface="华康俪金黑W8(P)" panose="020B0800000000000000" pitchFamily="34" charset="-122"/>
              </a:rPr>
              <a:t>汇报人</a:t>
            </a:r>
            <a:r>
              <a:rPr lang="zh-CN" altLang="en-US" sz="1600" dirty="0" smtClean="0">
                <a:solidFill>
                  <a:srgbClr val="227097"/>
                </a:solidFill>
                <a:latin typeface="华康俪金黑W8(P)" panose="020B0800000000000000" pitchFamily="34" charset="-122"/>
                <a:ea typeface="华康俪金黑W8(P)" panose="020B0800000000000000" pitchFamily="34" charset="-122"/>
              </a:rPr>
              <a:t>：</a:t>
            </a:r>
            <a:r>
              <a:rPr lang="zh-CN" altLang="en-US" sz="1600" dirty="0">
                <a:solidFill>
                  <a:srgbClr val="227097"/>
                </a:solidFill>
                <a:latin typeface="华康俪金黑W8(P)" panose="020B0800000000000000" pitchFamily="34" charset="-122"/>
                <a:ea typeface="华康俪金黑W8(P)" panose="020B0800000000000000" pitchFamily="34" charset="-122"/>
              </a:rPr>
              <a:t>优</a:t>
            </a:r>
            <a:r>
              <a:rPr lang="zh-CN" altLang="en-US" sz="1600" dirty="0" smtClean="0">
                <a:solidFill>
                  <a:srgbClr val="227097"/>
                </a:solidFill>
                <a:latin typeface="华康俪金黑W8(P)" panose="020B0800000000000000" pitchFamily="34" charset="-122"/>
                <a:ea typeface="华康俪金黑W8(P)" panose="020B0800000000000000" pitchFamily="34" charset="-122"/>
              </a:rPr>
              <a:t>品</a:t>
            </a:r>
            <a:r>
              <a:rPr lang="en-US" altLang="zh-CN" sz="1600" dirty="0" smtClean="0">
                <a:solidFill>
                  <a:srgbClr val="227097"/>
                </a:solidFill>
                <a:latin typeface="华康俪金黑W8(P)" panose="020B0800000000000000" pitchFamily="34" charset="-122"/>
                <a:ea typeface="华康俪金黑W8(P)" panose="020B0800000000000000" pitchFamily="34" charset="-122"/>
              </a:rPr>
              <a:t>PPT</a:t>
            </a:r>
            <a:r>
              <a:rPr lang="zh-CN" altLang="en-US" sz="1600" dirty="0" smtClean="0">
                <a:solidFill>
                  <a:srgbClr val="227097"/>
                </a:solidFill>
                <a:latin typeface="华康俪金黑W8(P)" panose="020B0800000000000000" pitchFamily="34" charset="-122"/>
                <a:ea typeface="华康俪金黑W8(P)" panose="020B0800000000000000" pitchFamily="34" charset="-122"/>
              </a:rPr>
              <a:t>     </a:t>
            </a:r>
            <a:r>
              <a:rPr lang="zh-CN" altLang="en-US" sz="1600" dirty="0">
                <a:solidFill>
                  <a:srgbClr val="227097"/>
                </a:solidFill>
                <a:latin typeface="华康俪金黑W8(P)" panose="020B0800000000000000" pitchFamily="34" charset="-122"/>
                <a:ea typeface="华康俪金黑W8(P)" panose="020B0800000000000000" pitchFamily="34" charset="-122"/>
              </a:rPr>
              <a:t>汇报时间：</a:t>
            </a:r>
            <a:r>
              <a:rPr lang="en-US" altLang="zh-CN" sz="1600" dirty="0">
                <a:solidFill>
                  <a:srgbClr val="227097"/>
                </a:solidFill>
                <a:latin typeface="华康俪金黑W8(P)" panose="020B0800000000000000" pitchFamily="34" charset="-122"/>
                <a:ea typeface="华康俪金黑W8(P)" panose="020B0800000000000000" pitchFamily="34" charset="-122"/>
              </a:rPr>
              <a:t>20XX</a:t>
            </a:r>
            <a:endParaRPr lang="zh-CN" altLang="en-US" sz="1600" dirty="0">
              <a:solidFill>
                <a:srgbClr val="227097"/>
              </a:solidFill>
              <a:latin typeface="华康俪金黑W8(P)" panose="020B0800000000000000" pitchFamily="34" charset="-122"/>
              <a:ea typeface="华康俪金黑W8(P)" panose="020B0800000000000000" pitchFamily="34" charset="-122"/>
            </a:endParaRPr>
          </a:p>
        </p:txBody>
      </p:sp>
    </p:spTree>
    <p:extLst>
      <p:ext uri="{BB962C8B-B14F-4D97-AF65-F5344CB8AC3E}">
        <p14:creationId xmlns:p14="http://schemas.microsoft.com/office/powerpoint/2010/main" val="3091497071"/>
      </p:ext>
    </p:extLst>
  </p:cSld>
  <p:clrMapOvr>
    <a:masterClrMapping/>
  </p:clrMapOvr>
  <mc:AlternateContent xmlns:mc="http://schemas.openxmlformats.org/markup-compatibility/2006" xmlns:p14="http://schemas.microsoft.com/office/powerpoint/2010/main">
    <mc:Choice Requires="p14">
      <p:transition p14:dur="0" advTm="9000"/>
    </mc:Choice>
    <mc:Fallback xmlns="">
      <p:transition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par>
                          <p:cTn id="11" fill="hold">
                            <p:stCondLst>
                              <p:cond delay="500"/>
                            </p:stCondLst>
                            <p:childTnLst>
                              <p:par>
                                <p:cTn id="12" presetID="6" presetClass="entr" presetSubtype="16"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circle(in)">
                                      <p:cBhvr>
                                        <p:cTn id="14" dur="1250"/>
                                        <p:tgtEl>
                                          <p:spTgt spid="14"/>
                                        </p:tgtEl>
                                      </p:cBhvr>
                                    </p:animEffect>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250"/>
                                        <p:tgtEl>
                                          <p:spTgt spid="16"/>
                                        </p:tgtEl>
                                      </p:cBhvr>
                                    </p:animEffect>
                                    <p:anim calcmode="lin" valueType="num">
                                      <p:cBhvr>
                                        <p:cTn id="18" dur="1250" fill="hold"/>
                                        <p:tgtEl>
                                          <p:spTgt spid="16"/>
                                        </p:tgtEl>
                                        <p:attrNameLst>
                                          <p:attrName>ppt_x</p:attrName>
                                        </p:attrNameLst>
                                      </p:cBhvr>
                                      <p:tavLst>
                                        <p:tav tm="0">
                                          <p:val>
                                            <p:strVal val="#ppt_x"/>
                                          </p:val>
                                        </p:tav>
                                        <p:tav tm="100000">
                                          <p:val>
                                            <p:strVal val="#ppt_x"/>
                                          </p:val>
                                        </p:tav>
                                      </p:tavLst>
                                    </p:anim>
                                    <p:anim calcmode="lin" valueType="num">
                                      <p:cBhvr>
                                        <p:cTn id="19" dur="125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53"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par>
                          <p:cTn id="26" fill="hold">
                            <p:stCondLst>
                              <p:cond delay="2250"/>
                            </p:stCondLst>
                            <p:childTnLst>
                              <p:par>
                                <p:cTn id="27" presetID="16" presetClass="entr" presetSubtype="21"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arn(inVertical)">
                                      <p:cBhvr>
                                        <p:cTn id="29" dur="500"/>
                                        <p:tgtEl>
                                          <p:spTgt spid="9"/>
                                        </p:tgtEl>
                                      </p:cBhvr>
                                    </p:animEffect>
                                  </p:childTnLst>
                                </p:cTn>
                              </p:par>
                            </p:childTnLst>
                          </p:cTn>
                        </p:par>
                        <p:par>
                          <p:cTn id="30" fill="hold">
                            <p:stCondLst>
                              <p:cond delay="2750"/>
                            </p:stCondLst>
                            <p:childTnLst>
                              <p:par>
                                <p:cTn id="31" presetID="22" presetClass="entr" presetSubtype="4"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down)">
                                      <p:cBhvr>
                                        <p:cTn id="33" dur="500"/>
                                        <p:tgtEl>
                                          <p:spTgt spid="17"/>
                                        </p:tgtEl>
                                      </p:cBhvr>
                                    </p:animEffect>
                                  </p:childTnLst>
                                </p:cTn>
                              </p:par>
                            </p:childTnLst>
                          </p:cTn>
                        </p:par>
                        <p:par>
                          <p:cTn id="34" fill="hold">
                            <p:stCondLst>
                              <p:cond delay="3250"/>
                            </p:stCondLst>
                            <p:childTnLst>
                              <p:par>
                                <p:cTn id="35" presetID="42"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80668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2" name="图片 11">
            <a:extLst>
              <a:ext uri="{FF2B5EF4-FFF2-40B4-BE49-F238E27FC236}">
                <a16:creationId xmlns:a16="http://schemas.microsoft.com/office/drawing/2014/main" xmlns="" id="{665C8A58-75C1-43FB-92A4-A4A67A1E39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0608905" y="160020"/>
            <a:ext cx="2461369" cy="1378949"/>
          </a:xfrm>
          <a:prstGeom prst="rect">
            <a:avLst/>
          </a:prstGeom>
        </p:spPr>
      </p:pic>
      <p:pic>
        <p:nvPicPr>
          <p:cNvPr id="14" name="图片 13">
            <a:extLst>
              <a:ext uri="{FF2B5EF4-FFF2-40B4-BE49-F238E27FC236}">
                <a16:creationId xmlns:a16="http://schemas.microsoft.com/office/drawing/2014/main" xmlns="" id="{C6231230-B82E-4B9B-9F8A-DD07F5D1B8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4427" y="656496"/>
            <a:ext cx="4164285" cy="3670055"/>
          </a:xfrm>
          <a:prstGeom prst="rect">
            <a:avLst/>
          </a:prstGeom>
        </p:spPr>
      </p:pic>
      <p:pic>
        <p:nvPicPr>
          <p:cNvPr id="11" name="图片 10">
            <a:extLst>
              <a:ext uri="{FF2B5EF4-FFF2-40B4-BE49-F238E27FC236}">
                <a16:creationId xmlns:a16="http://schemas.microsoft.com/office/drawing/2014/main" xmlns="" id="{DB85DEC0-B8CD-4D92-8111-6943FEEBCFC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4784482" y="306492"/>
            <a:ext cx="3589457" cy="2010945"/>
          </a:xfrm>
          <a:prstGeom prst="rect">
            <a:avLst/>
          </a:prstGeom>
        </p:spPr>
      </p:pic>
      <p:pic>
        <p:nvPicPr>
          <p:cNvPr id="16" name="图片 15">
            <a:extLst>
              <a:ext uri="{FF2B5EF4-FFF2-40B4-BE49-F238E27FC236}">
                <a16:creationId xmlns:a16="http://schemas.microsoft.com/office/drawing/2014/main" xmlns="" id="{90636E70-6605-4509-A47B-348C73452F2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048900" y="1535037"/>
            <a:ext cx="5315337" cy="5315337"/>
          </a:xfrm>
          <a:prstGeom prst="rect">
            <a:avLst/>
          </a:prstGeom>
        </p:spPr>
      </p:pic>
      <p:grpSp>
        <p:nvGrpSpPr>
          <p:cNvPr id="41" name="组合 40">
            <a:extLst>
              <a:ext uri="{FF2B5EF4-FFF2-40B4-BE49-F238E27FC236}">
                <a16:creationId xmlns:a16="http://schemas.microsoft.com/office/drawing/2014/main" xmlns="" id="{5046C892-D143-4A7D-AB97-55B6876D5CDD}"/>
              </a:ext>
            </a:extLst>
          </p:cNvPr>
          <p:cNvGrpSpPr/>
          <p:nvPr/>
        </p:nvGrpSpPr>
        <p:grpSpPr>
          <a:xfrm>
            <a:off x="854200" y="2202307"/>
            <a:ext cx="5458240" cy="2819145"/>
            <a:chOff x="2485382" y="2459448"/>
            <a:chExt cx="5458240" cy="2819145"/>
          </a:xfrm>
        </p:grpSpPr>
        <p:sp>
          <p:nvSpPr>
            <p:cNvPr id="42" name="文本框 41">
              <a:extLst>
                <a:ext uri="{FF2B5EF4-FFF2-40B4-BE49-F238E27FC236}">
                  <a16:creationId xmlns:a16="http://schemas.microsoft.com/office/drawing/2014/main" xmlns="" id="{CF94D30D-32C9-43DB-BB38-F3A8715C81FF}"/>
                </a:ext>
              </a:extLst>
            </p:cNvPr>
            <p:cNvSpPr txBox="1"/>
            <p:nvPr/>
          </p:nvSpPr>
          <p:spPr>
            <a:xfrm>
              <a:off x="2485382" y="3441897"/>
              <a:ext cx="5392903" cy="1015663"/>
            </a:xfrm>
            <a:prstGeom prst="rect">
              <a:avLst/>
            </a:prstGeom>
            <a:noFill/>
          </p:spPr>
          <p:txBody>
            <a:bodyPr wrap="square" rtlCol="0">
              <a:spAutoFit/>
              <a:scene3d>
                <a:camera prst="orthographicFront"/>
                <a:lightRig rig="threePt" dir="t"/>
              </a:scene3d>
              <a:sp3d contourW="12700"/>
            </a:bodyPr>
            <a:lstStyle/>
            <a:p>
              <a:pPr algn="dist"/>
              <a:r>
                <a:rPr lang="zh-CN" altLang="en-US" sz="6000" dirty="0">
                  <a:solidFill>
                    <a:srgbClr val="227097"/>
                  </a:solidFill>
                  <a:latin typeface="华康俪金黑W8(P)" panose="020B0800000000000000" pitchFamily="34" charset="-122"/>
                  <a:ea typeface="华康俪金黑W8(P)" panose="020B0800000000000000" pitchFamily="34" charset="-122"/>
                  <a:cs typeface="+mn-ea"/>
                  <a:sym typeface="+mn-lt"/>
                </a:rPr>
                <a:t>总（附）则</a:t>
              </a:r>
            </a:p>
          </p:txBody>
        </p:sp>
        <p:sp>
          <p:nvSpPr>
            <p:cNvPr id="43" name="文本框 42">
              <a:extLst>
                <a:ext uri="{FF2B5EF4-FFF2-40B4-BE49-F238E27FC236}">
                  <a16:creationId xmlns:a16="http://schemas.microsoft.com/office/drawing/2014/main" xmlns="" id="{F13A8CEE-94C7-4A5D-B8F8-E0C671CBFA77}"/>
                </a:ext>
              </a:extLst>
            </p:cNvPr>
            <p:cNvSpPr txBox="1"/>
            <p:nvPr/>
          </p:nvSpPr>
          <p:spPr>
            <a:xfrm>
              <a:off x="2550718" y="4757809"/>
              <a:ext cx="5392904" cy="520784"/>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200" dirty="0">
                  <a:solidFill>
                    <a:srgbClr val="227097"/>
                  </a:solidFill>
                  <a:latin typeface="华康俪金黑W8(P)" panose="020B0800000000000000" pitchFamily="34" charset="-122"/>
                  <a:ea typeface="华康俪金黑W8(P)" panose="020B0800000000000000" pitchFamily="34" charset="-122"/>
                  <a:cs typeface="+mn-ea"/>
                  <a:sym typeface="+mn-lt"/>
                </a:rPr>
                <a:t>The user can demonstrate on a projector or computer, or print the presentation and make it into a film to be used in a wider field The user can demonstrate</a:t>
              </a:r>
            </a:p>
          </p:txBody>
        </p:sp>
        <p:sp>
          <p:nvSpPr>
            <p:cNvPr id="44" name="文本框 43">
              <a:extLst>
                <a:ext uri="{FF2B5EF4-FFF2-40B4-BE49-F238E27FC236}">
                  <a16:creationId xmlns:a16="http://schemas.microsoft.com/office/drawing/2014/main" xmlns="" id="{4627E8B4-19B8-46EE-90FC-A3B4DDF385DF}"/>
                </a:ext>
              </a:extLst>
            </p:cNvPr>
            <p:cNvSpPr txBox="1"/>
            <p:nvPr/>
          </p:nvSpPr>
          <p:spPr>
            <a:xfrm>
              <a:off x="3759423" y="2459448"/>
              <a:ext cx="2975494" cy="923330"/>
            </a:xfrm>
            <a:prstGeom prst="rect">
              <a:avLst/>
            </a:prstGeom>
            <a:noFill/>
          </p:spPr>
          <p:txBody>
            <a:bodyPr wrap="none" rtlCol="0">
              <a:spAutoFit/>
              <a:scene3d>
                <a:camera prst="orthographicFront"/>
                <a:lightRig rig="threePt" dir="t"/>
              </a:scene3d>
              <a:sp3d contourW="12700"/>
            </a:bodyPr>
            <a:lstStyle/>
            <a:p>
              <a:pPr algn="ctr"/>
              <a:r>
                <a:rPr lang="en-US" altLang="zh-CN" sz="5400" dirty="0">
                  <a:solidFill>
                    <a:srgbClr val="227097"/>
                  </a:solidFill>
                  <a:latin typeface="华康俪金黑W8(P)" panose="020B0800000000000000" pitchFamily="34" charset="-122"/>
                  <a:ea typeface="华康俪金黑W8(P)" panose="020B0800000000000000" pitchFamily="34" charset="-122"/>
                  <a:cs typeface="+mn-ea"/>
                  <a:sym typeface="+mn-lt"/>
                </a:rPr>
                <a:t>PART 01</a:t>
              </a:r>
              <a:endParaRPr lang="zh-CN" altLang="en-US" sz="5400" dirty="0">
                <a:solidFill>
                  <a:srgbClr val="227097"/>
                </a:solidFill>
                <a:latin typeface="华康俪金黑W8(P)" panose="020B0800000000000000" pitchFamily="34" charset="-122"/>
                <a:ea typeface="华康俪金黑W8(P)" panose="020B0800000000000000" pitchFamily="34" charset="-122"/>
                <a:cs typeface="+mn-ea"/>
                <a:sym typeface="+mn-lt"/>
              </a:endParaRPr>
            </a:p>
          </p:txBody>
        </p:sp>
      </p:grpSp>
    </p:spTree>
    <p:extLst>
      <p:ext uri="{BB962C8B-B14F-4D97-AF65-F5344CB8AC3E}">
        <p14:creationId xmlns:p14="http://schemas.microsoft.com/office/powerpoint/2010/main" val="4443918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par>
                          <p:cTn id="11" fill="hold">
                            <p:stCondLst>
                              <p:cond delay="500"/>
                            </p:stCondLst>
                            <p:childTnLst>
                              <p:par>
                                <p:cTn id="12" presetID="6" presetClass="entr" presetSubtype="16"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circle(in)">
                                      <p:cBhvr>
                                        <p:cTn id="14" dur="1250"/>
                                        <p:tgtEl>
                                          <p:spTgt spid="14"/>
                                        </p:tgtEl>
                                      </p:cBhvr>
                                    </p:animEffect>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250"/>
                                        <p:tgtEl>
                                          <p:spTgt spid="16"/>
                                        </p:tgtEl>
                                      </p:cBhvr>
                                    </p:animEffect>
                                    <p:anim calcmode="lin" valueType="num">
                                      <p:cBhvr>
                                        <p:cTn id="18" dur="1250" fill="hold"/>
                                        <p:tgtEl>
                                          <p:spTgt spid="16"/>
                                        </p:tgtEl>
                                        <p:attrNameLst>
                                          <p:attrName>ppt_x</p:attrName>
                                        </p:attrNameLst>
                                      </p:cBhvr>
                                      <p:tavLst>
                                        <p:tav tm="0">
                                          <p:val>
                                            <p:strVal val="#ppt_x"/>
                                          </p:val>
                                        </p:tav>
                                        <p:tav tm="100000">
                                          <p:val>
                                            <p:strVal val="#ppt_x"/>
                                          </p:val>
                                        </p:tav>
                                      </p:tavLst>
                                    </p:anim>
                                    <p:anim calcmode="lin" valueType="num">
                                      <p:cBhvr>
                                        <p:cTn id="19" dur="125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22" presetClass="entr" presetSubtype="1"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up)">
                                      <p:cBhvr>
                                        <p:cTn id="2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8EBB26E-9B4E-4B5B-84B0-4B0975E26C60}"/>
              </a:ext>
            </a:extLst>
          </p:cNvPr>
          <p:cNvSpPr/>
          <p:nvPr/>
        </p:nvSpPr>
        <p:spPr>
          <a:xfrm>
            <a:off x="10545124" y="311948"/>
            <a:ext cx="1338828" cy="369332"/>
          </a:xfrm>
          <a:prstGeom prst="rect">
            <a:avLst/>
          </a:prstGeom>
        </p:spPr>
        <p:txBody>
          <a:bodyPr wrap="none">
            <a:spAutoFit/>
          </a:bodyPr>
          <a:lstStyle/>
          <a:p>
            <a:pPr algn="ctr"/>
            <a:r>
              <a:rPr lang="zh-CN" altLang="en-US" dirty="0">
                <a:solidFill>
                  <a:srgbClr val="227097"/>
                </a:solidFill>
                <a:latin typeface="华康俪金黑W8(P)" panose="020B0800000000000000" pitchFamily="34" charset="-122"/>
                <a:ea typeface="华康俪金黑W8(P)" panose="020B0800000000000000" pitchFamily="34" charset="-122"/>
                <a:cs typeface="+mn-ea"/>
                <a:sym typeface="+mn-lt"/>
              </a:rPr>
              <a:t>总（附）则</a:t>
            </a:r>
          </a:p>
        </p:txBody>
      </p:sp>
      <p:sp>
        <p:nvSpPr>
          <p:cNvPr id="21" name="TextBox 4">
            <a:extLst>
              <a:ext uri="{FF2B5EF4-FFF2-40B4-BE49-F238E27FC236}">
                <a16:creationId xmlns:a16="http://schemas.microsoft.com/office/drawing/2014/main" xmlns="" id="{B3B158F4-369A-4255-A046-0863B3418B4B}"/>
              </a:ext>
            </a:extLst>
          </p:cNvPr>
          <p:cNvSpPr txBox="1"/>
          <p:nvPr/>
        </p:nvSpPr>
        <p:spPr>
          <a:xfrm>
            <a:off x="6265068" y="3777656"/>
            <a:ext cx="5004784" cy="1200329"/>
          </a:xfrm>
          <a:prstGeom prst="rect">
            <a:avLst/>
          </a:prstGeom>
          <a:noFill/>
          <a:ln w="28575">
            <a:solidFill>
              <a:srgbClr val="227097"/>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600" dirty="0">
                <a:cs typeface="+mn-ea"/>
                <a:sym typeface="+mn-lt"/>
              </a:rPr>
              <a:t>为了规范生产安全事故应急工作，保障人民群众生命和财产安全，根据</a:t>
            </a:r>
            <a:r>
              <a:rPr lang="en-US" altLang="zh-CN" sz="1600" dirty="0">
                <a:cs typeface="+mn-ea"/>
                <a:sym typeface="+mn-lt"/>
              </a:rPr>
              <a:t>《</a:t>
            </a:r>
            <a:r>
              <a:rPr lang="zh-CN" altLang="en-US" sz="1600" dirty="0">
                <a:cs typeface="+mn-ea"/>
                <a:sym typeface="+mn-lt"/>
              </a:rPr>
              <a:t>中华人民共和国安全生产法</a:t>
            </a:r>
            <a:r>
              <a:rPr lang="en-US" altLang="zh-CN" sz="1600" dirty="0">
                <a:cs typeface="+mn-ea"/>
                <a:sym typeface="+mn-lt"/>
              </a:rPr>
              <a:t>》</a:t>
            </a:r>
            <a:r>
              <a:rPr lang="zh-CN" altLang="en-US" sz="1600" dirty="0">
                <a:cs typeface="+mn-ea"/>
                <a:sym typeface="+mn-lt"/>
              </a:rPr>
              <a:t>和</a:t>
            </a:r>
            <a:r>
              <a:rPr lang="en-US" altLang="zh-CN" sz="1600" dirty="0">
                <a:cs typeface="+mn-ea"/>
                <a:sym typeface="+mn-lt"/>
              </a:rPr>
              <a:t>《</a:t>
            </a:r>
            <a:r>
              <a:rPr lang="zh-CN" altLang="en-US" sz="1600" dirty="0">
                <a:cs typeface="+mn-ea"/>
                <a:sym typeface="+mn-lt"/>
              </a:rPr>
              <a:t>中华人民共和国突发事件应对法</a:t>
            </a:r>
            <a:r>
              <a:rPr lang="en-US" altLang="zh-CN" sz="1600" dirty="0">
                <a:cs typeface="+mn-ea"/>
                <a:sym typeface="+mn-lt"/>
              </a:rPr>
              <a:t>》</a:t>
            </a:r>
            <a:r>
              <a:rPr lang="zh-CN" altLang="en-US" sz="1600" dirty="0">
                <a:cs typeface="+mn-ea"/>
                <a:sym typeface="+mn-lt"/>
              </a:rPr>
              <a:t>，制定本条例。</a:t>
            </a:r>
          </a:p>
        </p:txBody>
      </p:sp>
      <p:sp>
        <p:nvSpPr>
          <p:cNvPr id="22" name="PA-矩形 33">
            <a:extLst>
              <a:ext uri="{FF2B5EF4-FFF2-40B4-BE49-F238E27FC236}">
                <a16:creationId xmlns:a16="http://schemas.microsoft.com/office/drawing/2014/main" xmlns="" id="{C08F9ECD-0E39-4968-A16B-D26046DB8706}"/>
              </a:ext>
            </a:extLst>
          </p:cNvPr>
          <p:cNvSpPr/>
          <p:nvPr>
            <p:custDataLst>
              <p:tags r:id="rId1"/>
            </p:custDataLst>
          </p:nvPr>
        </p:nvSpPr>
        <p:spPr>
          <a:xfrm>
            <a:off x="6265067" y="2929754"/>
            <a:ext cx="5004785" cy="605194"/>
          </a:xfrm>
          <a:prstGeom prst="rect">
            <a:avLst/>
          </a:prstGeom>
          <a:solidFill>
            <a:srgbClr val="227097"/>
          </a:solidFill>
          <a:ln w="12700" cap="flat" cmpd="sng" algn="ctr">
            <a:noFill/>
            <a:prstDash val="solid"/>
            <a:miter lim="800000"/>
          </a:ln>
          <a:effectLst/>
        </p:spPr>
        <p:txBody>
          <a:bodyPr rtlCol="0" anchor="ctr"/>
          <a:lstStyle/>
          <a:p>
            <a:pPr algn="ctr" fontAlgn="base">
              <a:spcBef>
                <a:spcPct val="0"/>
              </a:spcBef>
              <a:spcAft>
                <a:spcPct val="0"/>
              </a:spcAft>
            </a:pPr>
            <a:r>
              <a:rPr lang="zh-CN" altLang="en-US" dirty="0">
                <a:solidFill>
                  <a:schemeClr val="bg1"/>
                </a:solidFill>
                <a:cs typeface="+mn-ea"/>
                <a:sym typeface="+mn-lt"/>
              </a:rPr>
              <a:t>本条例适用于生产安全事故应急工作；</a:t>
            </a:r>
            <a:endParaRPr lang="en-US" altLang="zh-CN" dirty="0">
              <a:solidFill>
                <a:schemeClr val="bg1"/>
              </a:solidFill>
              <a:cs typeface="+mn-ea"/>
              <a:sym typeface="+mn-lt"/>
            </a:endParaRPr>
          </a:p>
          <a:p>
            <a:pPr algn="ctr" fontAlgn="base">
              <a:spcBef>
                <a:spcPct val="0"/>
              </a:spcBef>
              <a:spcAft>
                <a:spcPct val="0"/>
              </a:spcAft>
            </a:pPr>
            <a:r>
              <a:rPr lang="zh-CN" altLang="en-US" dirty="0">
                <a:solidFill>
                  <a:schemeClr val="bg1"/>
                </a:solidFill>
                <a:cs typeface="+mn-ea"/>
                <a:sym typeface="+mn-lt"/>
              </a:rPr>
              <a:t>法律、行政法规另有规定的，适用其规定。</a:t>
            </a:r>
          </a:p>
        </p:txBody>
      </p:sp>
      <p:sp>
        <p:nvSpPr>
          <p:cNvPr id="23" name="矩形 22">
            <a:extLst>
              <a:ext uri="{FF2B5EF4-FFF2-40B4-BE49-F238E27FC236}">
                <a16:creationId xmlns:a16="http://schemas.microsoft.com/office/drawing/2014/main" xmlns="" id="{BAA79F61-3E23-4771-B636-5C20F08FC4ED}"/>
              </a:ext>
            </a:extLst>
          </p:cNvPr>
          <p:cNvSpPr/>
          <p:nvPr/>
        </p:nvSpPr>
        <p:spPr>
          <a:xfrm>
            <a:off x="0" y="1163883"/>
            <a:ext cx="12192000" cy="710066"/>
          </a:xfrm>
          <a:prstGeom prst="rect">
            <a:avLst/>
          </a:prstGeom>
        </p:spPr>
        <p:txBody>
          <a:bodyPr wrap="square">
            <a:spAutoFit/>
          </a:bodyPr>
          <a:lstStyle/>
          <a:p>
            <a:pPr algn="ctr">
              <a:lnSpc>
                <a:spcPct val="130000"/>
              </a:lnSpc>
              <a:spcBef>
                <a:spcPts val="600"/>
              </a:spcBef>
            </a:pPr>
            <a:r>
              <a:rPr lang="zh-CN" altLang="en-US" sz="3600" dirty="0">
                <a:solidFill>
                  <a:srgbClr val="227097"/>
                </a:solidFill>
                <a:latin typeface="华康俪金黑W8(P)" panose="020B0800000000000000" pitchFamily="34" charset="-122"/>
                <a:ea typeface="华康俪金黑W8(P)" panose="020B0800000000000000" pitchFamily="34" charset="-122"/>
                <a:cs typeface="+mn-ea"/>
                <a:sym typeface="+mn-lt"/>
              </a:rPr>
              <a:t>生产安全事故应急条例</a:t>
            </a:r>
          </a:p>
        </p:txBody>
      </p:sp>
      <p:pic>
        <p:nvPicPr>
          <p:cNvPr id="24" name="图片 23">
            <a:extLst>
              <a:ext uri="{FF2B5EF4-FFF2-40B4-BE49-F238E27FC236}">
                <a16:creationId xmlns:a16="http://schemas.microsoft.com/office/drawing/2014/main" xmlns="" id="{3AC19035-6D5F-48F0-9E3D-A37E235542E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196931" y="1513254"/>
            <a:ext cx="7249372" cy="5177287"/>
          </a:xfrm>
          <a:prstGeom prst="rect">
            <a:avLst/>
          </a:prstGeom>
        </p:spPr>
      </p:pic>
    </p:spTree>
    <p:extLst>
      <p:ext uri="{BB962C8B-B14F-4D97-AF65-F5344CB8AC3E}">
        <p14:creationId xmlns:p14="http://schemas.microsoft.com/office/powerpoint/2010/main" val="109040263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Effect transition="in" filter="barn(inVertical)">
                                      <p:cBhvr>
                                        <p:cTn id="7" dur="500"/>
                                        <p:tgtEl>
                                          <p:spTgt spid="2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8EBB26E-9B4E-4B5B-84B0-4B0975E26C60}"/>
              </a:ext>
            </a:extLst>
          </p:cNvPr>
          <p:cNvSpPr/>
          <p:nvPr/>
        </p:nvSpPr>
        <p:spPr>
          <a:xfrm>
            <a:off x="10545124" y="311948"/>
            <a:ext cx="1338828" cy="369332"/>
          </a:xfrm>
          <a:prstGeom prst="rect">
            <a:avLst/>
          </a:prstGeom>
        </p:spPr>
        <p:txBody>
          <a:bodyPr wrap="none">
            <a:spAutoFit/>
          </a:bodyPr>
          <a:lstStyle/>
          <a:p>
            <a:pPr algn="ctr"/>
            <a:r>
              <a:rPr lang="zh-CN" altLang="en-US" dirty="0">
                <a:solidFill>
                  <a:srgbClr val="227097"/>
                </a:solidFill>
                <a:latin typeface="华康俪金黑W8(P)" panose="020B0800000000000000" pitchFamily="34" charset="-122"/>
                <a:ea typeface="华康俪金黑W8(P)" panose="020B0800000000000000" pitchFamily="34" charset="-122"/>
                <a:cs typeface="+mn-ea"/>
                <a:sym typeface="+mn-lt"/>
              </a:rPr>
              <a:t>总（附）则</a:t>
            </a:r>
          </a:p>
        </p:txBody>
      </p:sp>
      <p:sp>
        <p:nvSpPr>
          <p:cNvPr id="4" name="文本框 3">
            <a:extLst>
              <a:ext uri="{FF2B5EF4-FFF2-40B4-BE49-F238E27FC236}">
                <a16:creationId xmlns:a16="http://schemas.microsoft.com/office/drawing/2014/main" xmlns="" id="{418AAE34-52C9-4F5C-BA72-1A2875365DA1}"/>
              </a:ext>
            </a:extLst>
          </p:cNvPr>
          <p:cNvSpPr txBox="1"/>
          <p:nvPr/>
        </p:nvSpPr>
        <p:spPr>
          <a:xfrm>
            <a:off x="1836493" y="1824632"/>
            <a:ext cx="9952031" cy="1061829"/>
          </a:xfrm>
          <a:prstGeom prst="rect">
            <a:avLst/>
          </a:prstGeom>
        </p:spPr>
        <p:txBody>
          <a:bodyPr wrap="square" rtlCol="0">
            <a:spAutoFit/>
          </a:bodyPr>
          <a:lstStyle>
            <a:defPPr>
              <a:defRPr lang="zh-CN"/>
            </a:defPPr>
            <a:lvl1pPr>
              <a:lnSpc>
                <a:spcPct val="150000"/>
              </a:lnSpc>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65000"/>
                    <a:lumOff val="35000"/>
                  </a:schemeClr>
                </a:solidFill>
                <a:latin typeface="+mn-lt"/>
                <a:ea typeface="+mn-ea"/>
                <a:cs typeface="+mn-ea"/>
                <a:sym typeface="+mn-lt"/>
              </a:rPr>
              <a:t>国务院统一领导全国的生产安全事故应急工作，县级以上地方人民政府统一领导本行政区域内的生产安全事故应急工作。县级以上人民政府应急管理部门和其他对有关行业、领域的安全生产工作实施监督管理的部门（以下统称负有安全生产监督管理职责的部门）在各自职责范围内，做好有关行业、领域的生产安全事故应急工作。</a:t>
            </a:r>
          </a:p>
        </p:txBody>
      </p:sp>
      <p:sp>
        <p:nvSpPr>
          <p:cNvPr id="5" name="文本框 4">
            <a:extLst>
              <a:ext uri="{FF2B5EF4-FFF2-40B4-BE49-F238E27FC236}">
                <a16:creationId xmlns:a16="http://schemas.microsoft.com/office/drawing/2014/main" xmlns="" id="{8F2EC789-A186-4F96-97DA-8A9F1EE5FBC3}"/>
              </a:ext>
            </a:extLst>
          </p:cNvPr>
          <p:cNvSpPr txBox="1"/>
          <p:nvPr/>
        </p:nvSpPr>
        <p:spPr>
          <a:xfrm>
            <a:off x="1836493" y="3496739"/>
            <a:ext cx="9952030" cy="738664"/>
          </a:xfrm>
          <a:prstGeom prst="rect">
            <a:avLst/>
          </a:prstGeom>
        </p:spPr>
        <p:txBody>
          <a:bodyPr wrap="square" rtlCol="0">
            <a:spAutoFit/>
          </a:bodyPr>
          <a:lstStyle>
            <a:defPPr>
              <a:defRPr lang="zh-CN"/>
            </a:defPPr>
            <a:lvl1pPr>
              <a:lnSpc>
                <a:spcPct val="150000"/>
              </a:lnSpc>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65000"/>
                    <a:lumOff val="35000"/>
                  </a:schemeClr>
                </a:solidFill>
                <a:latin typeface="+mn-lt"/>
                <a:ea typeface="+mn-ea"/>
                <a:cs typeface="+mn-ea"/>
                <a:sym typeface="+mn-lt"/>
              </a:rPr>
              <a:t>县级以上人民政府应急管理部门指导、协调本级人民政府其他负有安全生产监督管理职责的部门和下级人民政府的生产安全事故应急工作。</a:t>
            </a:r>
          </a:p>
        </p:txBody>
      </p:sp>
      <p:sp>
        <p:nvSpPr>
          <p:cNvPr id="6" name="文本框 5">
            <a:extLst>
              <a:ext uri="{FF2B5EF4-FFF2-40B4-BE49-F238E27FC236}">
                <a16:creationId xmlns:a16="http://schemas.microsoft.com/office/drawing/2014/main" xmlns="" id="{20B91DA7-D2BD-44ED-A222-C39B6D765FD1}"/>
              </a:ext>
            </a:extLst>
          </p:cNvPr>
          <p:cNvSpPr txBox="1"/>
          <p:nvPr/>
        </p:nvSpPr>
        <p:spPr>
          <a:xfrm>
            <a:off x="1836494" y="5227823"/>
            <a:ext cx="9952030" cy="738664"/>
          </a:xfrm>
          <a:prstGeom prst="rect">
            <a:avLst/>
          </a:prstGeom>
        </p:spPr>
        <p:txBody>
          <a:bodyPr wrap="square" rtlCol="0">
            <a:spAutoFit/>
          </a:bodyPr>
          <a:lstStyle>
            <a:defPPr>
              <a:defRPr lang="zh-CN"/>
            </a:defPPr>
            <a:lvl1pPr>
              <a:lnSpc>
                <a:spcPct val="150000"/>
              </a:lnSpc>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65000"/>
                    <a:lumOff val="35000"/>
                  </a:schemeClr>
                </a:solidFill>
                <a:latin typeface="+mn-lt"/>
                <a:ea typeface="+mn-ea"/>
                <a:cs typeface="+mn-ea"/>
                <a:sym typeface="+mn-lt"/>
              </a:rPr>
              <a:t>乡、镇人民政府以及街道办事处等地方人民政府派出机关应当协助上级人民政府有关部门依法履行生产安全事故应急工作职责。</a:t>
            </a:r>
          </a:p>
        </p:txBody>
      </p:sp>
      <p:grpSp>
        <p:nvGrpSpPr>
          <p:cNvPr id="7" name="组合 6">
            <a:extLst>
              <a:ext uri="{FF2B5EF4-FFF2-40B4-BE49-F238E27FC236}">
                <a16:creationId xmlns:a16="http://schemas.microsoft.com/office/drawing/2014/main" xmlns="" id="{66278CE2-5785-4FF0-82BF-07BE8C00C019}"/>
              </a:ext>
            </a:extLst>
          </p:cNvPr>
          <p:cNvGrpSpPr/>
          <p:nvPr/>
        </p:nvGrpSpPr>
        <p:grpSpPr>
          <a:xfrm>
            <a:off x="596855" y="1710642"/>
            <a:ext cx="1179404" cy="4277069"/>
            <a:chOff x="596855" y="1710642"/>
            <a:chExt cx="1179404" cy="4277069"/>
          </a:xfrm>
          <a:solidFill>
            <a:srgbClr val="227097"/>
          </a:solidFill>
        </p:grpSpPr>
        <p:cxnSp>
          <p:nvCxnSpPr>
            <p:cNvPr id="8" name="直接连接符 7">
              <a:extLst>
                <a:ext uri="{FF2B5EF4-FFF2-40B4-BE49-F238E27FC236}">
                  <a16:creationId xmlns:a16="http://schemas.microsoft.com/office/drawing/2014/main" xmlns="" id="{BB69A119-7824-4B16-948A-7A4CD5D8AD9C}"/>
                </a:ext>
              </a:extLst>
            </p:cNvPr>
            <p:cNvCxnSpPr>
              <a:stCxn id="9" idx="4"/>
            </p:cNvCxnSpPr>
            <p:nvPr/>
          </p:nvCxnSpPr>
          <p:spPr>
            <a:xfrm flipH="1">
              <a:off x="1190694" y="2848709"/>
              <a:ext cx="16532" cy="2144310"/>
            </a:xfrm>
            <a:prstGeom prst="line">
              <a:avLst/>
            </a:prstGeom>
            <a:grpFill/>
            <a:ln w="38100">
              <a:solidFill>
                <a:srgbClr val="227097"/>
              </a:solidFill>
            </a:ln>
          </p:spPr>
          <p:style>
            <a:lnRef idx="1">
              <a:schemeClr val="accent1"/>
            </a:lnRef>
            <a:fillRef idx="0">
              <a:schemeClr val="accent1"/>
            </a:fillRef>
            <a:effectRef idx="0">
              <a:schemeClr val="accent1"/>
            </a:effectRef>
            <a:fontRef idx="minor">
              <a:schemeClr val="tx1"/>
            </a:fontRef>
          </p:style>
        </p:cxnSp>
        <p:sp>
          <p:nvSpPr>
            <p:cNvPr id="9" name="椭圆 8">
              <a:extLst>
                <a:ext uri="{FF2B5EF4-FFF2-40B4-BE49-F238E27FC236}">
                  <a16:creationId xmlns:a16="http://schemas.microsoft.com/office/drawing/2014/main" xmlns="" id="{CE686386-0BE1-4A1B-B8BE-D6D1FAF1E2B0}"/>
                </a:ext>
              </a:extLst>
            </p:cNvPr>
            <p:cNvSpPr/>
            <p:nvPr/>
          </p:nvSpPr>
          <p:spPr>
            <a:xfrm>
              <a:off x="638192" y="1710642"/>
              <a:ext cx="1138067" cy="1138067"/>
            </a:xfrm>
            <a:prstGeom prst="ellipse">
              <a:avLst/>
            </a:prstGeom>
            <a:grpFill/>
            <a:ln w="57150">
              <a:solidFill>
                <a:srgbClr val="2270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cs typeface="+mn-ea"/>
                  <a:sym typeface="+mn-lt"/>
                </a:rPr>
                <a:t>01</a:t>
              </a:r>
              <a:endParaRPr lang="zh-CN" altLang="en-US" sz="3200" dirty="0">
                <a:cs typeface="+mn-ea"/>
                <a:sym typeface="+mn-lt"/>
              </a:endParaRPr>
            </a:p>
          </p:txBody>
        </p:sp>
        <p:sp>
          <p:nvSpPr>
            <p:cNvPr id="10" name="椭圆 9">
              <a:extLst>
                <a:ext uri="{FF2B5EF4-FFF2-40B4-BE49-F238E27FC236}">
                  <a16:creationId xmlns:a16="http://schemas.microsoft.com/office/drawing/2014/main" xmlns="" id="{EA38EDAA-AD74-40B1-A86F-661A551E16D9}"/>
                </a:ext>
              </a:extLst>
            </p:cNvPr>
            <p:cNvSpPr/>
            <p:nvPr/>
          </p:nvSpPr>
          <p:spPr>
            <a:xfrm>
              <a:off x="596855" y="3280143"/>
              <a:ext cx="1138067" cy="1138067"/>
            </a:xfrm>
            <a:prstGeom prst="ellipse">
              <a:avLst/>
            </a:prstGeom>
            <a:grpFill/>
            <a:ln w="57150">
              <a:solidFill>
                <a:srgbClr val="2270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cs typeface="+mn-ea"/>
                  <a:sym typeface="+mn-lt"/>
                </a:rPr>
                <a:t>02</a:t>
              </a:r>
              <a:endParaRPr lang="zh-CN" altLang="en-US" sz="3200" dirty="0">
                <a:cs typeface="+mn-ea"/>
                <a:sym typeface="+mn-lt"/>
              </a:endParaRPr>
            </a:p>
          </p:txBody>
        </p:sp>
        <p:sp>
          <p:nvSpPr>
            <p:cNvPr id="11" name="椭圆 10">
              <a:extLst>
                <a:ext uri="{FF2B5EF4-FFF2-40B4-BE49-F238E27FC236}">
                  <a16:creationId xmlns:a16="http://schemas.microsoft.com/office/drawing/2014/main" xmlns="" id="{22630C0A-2AEE-4BDB-B6A0-665BC5A1114F}"/>
                </a:ext>
              </a:extLst>
            </p:cNvPr>
            <p:cNvSpPr/>
            <p:nvPr/>
          </p:nvSpPr>
          <p:spPr>
            <a:xfrm>
              <a:off x="638192" y="4849644"/>
              <a:ext cx="1138067" cy="1138067"/>
            </a:xfrm>
            <a:prstGeom prst="ellipse">
              <a:avLst/>
            </a:prstGeom>
            <a:grpFill/>
            <a:ln w="57150">
              <a:solidFill>
                <a:srgbClr val="2270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cs typeface="+mn-ea"/>
                  <a:sym typeface="+mn-lt"/>
                </a:rPr>
                <a:t>03</a:t>
              </a:r>
              <a:endParaRPr lang="zh-CN" altLang="en-US" sz="3200" dirty="0">
                <a:cs typeface="+mn-ea"/>
                <a:sym typeface="+mn-lt"/>
              </a:endParaRPr>
            </a:p>
          </p:txBody>
        </p:sp>
      </p:grpSp>
    </p:spTree>
    <p:extLst>
      <p:ext uri="{BB962C8B-B14F-4D97-AF65-F5344CB8AC3E}">
        <p14:creationId xmlns:p14="http://schemas.microsoft.com/office/powerpoint/2010/main" val="47257045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wd">
                                    <p:tmPct val="10000"/>
                                  </p:iterate>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
                                        </p:tgtEl>
                                        <p:attrNameLst>
                                          <p:attrName>ppt_y</p:attrName>
                                        </p:attrNameLst>
                                      </p:cBhvr>
                                      <p:tavLst>
                                        <p:tav tm="0">
                                          <p:val>
                                            <p:strVal val="#ppt_y"/>
                                          </p:val>
                                        </p:tav>
                                        <p:tav tm="100000">
                                          <p:val>
                                            <p:strVal val="#ppt_y"/>
                                          </p:val>
                                        </p:tav>
                                      </p:tavLst>
                                    </p:anim>
                                    <p:anim calcmode="lin" valueType="num">
                                      <p:cBhvr>
                                        <p:cTn id="15"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
                                        </p:tgtEl>
                                      </p:cBhvr>
                                    </p:animEffect>
                                  </p:childTnLst>
                                </p:cTn>
                              </p:par>
                            </p:childTnLst>
                          </p:cTn>
                        </p:par>
                        <p:par>
                          <p:cTn id="18" fill="hold">
                            <p:stCondLst>
                              <p:cond delay="5250"/>
                            </p:stCondLst>
                            <p:childTnLst>
                              <p:par>
                                <p:cTn id="19" presetID="41" presetClass="entr" presetSubtype="0" fill="hold" grpId="0" nodeType="afterEffect">
                                  <p:stCondLst>
                                    <p:cond delay="0"/>
                                  </p:stCondLst>
                                  <p:iterate type="wd">
                                    <p:tmPct val="10000"/>
                                  </p:iterate>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5"/>
                                        </p:tgtEl>
                                        <p:attrNameLst>
                                          <p:attrName>ppt_y</p:attrName>
                                        </p:attrNameLst>
                                      </p:cBhvr>
                                      <p:tavLst>
                                        <p:tav tm="0">
                                          <p:val>
                                            <p:strVal val="#ppt_y"/>
                                          </p:val>
                                        </p:tav>
                                        <p:tav tm="100000">
                                          <p:val>
                                            <p:strVal val="#ppt_y"/>
                                          </p:val>
                                        </p:tav>
                                      </p:tavLst>
                                    </p:anim>
                                    <p:anim calcmode="lin" valueType="num">
                                      <p:cBhvr>
                                        <p:cTn id="2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5"/>
                                        </p:tgtEl>
                                      </p:cBhvr>
                                    </p:animEffect>
                                  </p:childTnLst>
                                </p:cTn>
                              </p:par>
                            </p:childTnLst>
                          </p:cTn>
                        </p:par>
                        <p:par>
                          <p:cTn id="26" fill="hold">
                            <p:stCondLst>
                              <p:cond delay="7200"/>
                            </p:stCondLst>
                            <p:childTnLst>
                              <p:par>
                                <p:cTn id="27" presetID="41" presetClass="entr" presetSubtype="0" fill="hold" grpId="0" nodeType="afterEffect">
                                  <p:stCondLst>
                                    <p:cond delay="0"/>
                                  </p:stCondLst>
                                  <p:iterate type="wd">
                                    <p:tmPct val="10000"/>
                                  </p:iterate>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6"/>
                                        </p:tgtEl>
                                        <p:attrNameLst>
                                          <p:attrName>ppt_y</p:attrName>
                                        </p:attrNameLst>
                                      </p:cBhvr>
                                      <p:tavLst>
                                        <p:tav tm="0">
                                          <p:val>
                                            <p:strVal val="#ppt_y"/>
                                          </p:val>
                                        </p:tav>
                                        <p:tav tm="100000">
                                          <p:val>
                                            <p:strVal val="#ppt_y"/>
                                          </p:val>
                                        </p:tav>
                                      </p:tavLst>
                                    </p:anim>
                                    <p:anim calcmode="lin" valueType="num">
                                      <p:cBhvr>
                                        <p:cTn id="31"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8EBB26E-9B4E-4B5B-84B0-4B0975E26C60}"/>
              </a:ext>
            </a:extLst>
          </p:cNvPr>
          <p:cNvSpPr/>
          <p:nvPr/>
        </p:nvSpPr>
        <p:spPr>
          <a:xfrm>
            <a:off x="10545124" y="311948"/>
            <a:ext cx="1338828" cy="369332"/>
          </a:xfrm>
          <a:prstGeom prst="rect">
            <a:avLst/>
          </a:prstGeom>
        </p:spPr>
        <p:txBody>
          <a:bodyPr wrap="none">
            <a:spAutoFit/>
          </a:bodyPr>
          <a:lstStyle/>
          <a:p>
            <a:pPr algn="ctr"/>
            <a:r>
              <a:rPr lang="zh-CN" altLang="en-US" dirty="0">
                <a:solidFill>
                  <a:srgbClr val="227097"/>
                </a:solidFill>
                <a:latin typeface="华康俪金黑W8(P)" panose="020B0800000000000000" pitchFamily="34" charset="-122"/>
                <a:ea typeface="华康俪金黑W8(P)" panose="020B0800000000000000" pitchFamily="34" charset="-122"/>
                <a:cs typeface="+mn-ea"/>
                <a:sym typeface="+mn-lt"/>
              </a:rPr>
              <a:t>总（附）则</a:t>
            </a:r>
          </a:p>
        </p:txBody>
      </p:sp>
      <p:sp>
        <p:nvSpPr>
          <p:cNvPr id="4" name="矩形 3">
            <a:extLst>
              <a:ext uri="{FF2B5EF4-FFF2-40B4-BE49-F238E27FC236}">
                <a16:creationId xmlns:a16="http://schemas.microsoft.com/office/drawing/2014/main" xmlns="" id="{4CBB6B6D-51F9-4649-ACA2-4C0D1C7AD94B}"/>
              </a:ext>
            </a:extLst>
          </p:cNvPr>
          <p:cNvSpPr/>
          <p:nvPr/>
        </p:nvSpPr>
        <p:spPr>
          <a:xfrm>
            <a:off x="5490868" y="3264539"/>
            <a:ext cx="6341594" cy="328921"/>
          </a:xfrm>
          <a:prstGeom prst="rect">
            <a:avLst/>
          </a:prstGeom>
          <a:solidFill>
            <a:srgbClr val="227097"/>
          </a:solidFill>
          <a:ln>
            <a:solidFill>
              <a:srgbClr val="2270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a16="http://schemas.microsoft.com/office/drawing/2014/main" xmlns="" id="{4F6B7A92-E534-41A1-8E23-876D8C7581DD}"/>
              </a:ext>
            </a:extLst>
          </p:cNvPr>
          <p:cNvSpPr/>
          <p:nvPr/>
        </p:nvSpPr>
        <p:spPr>
          <a:xfrm>
            <a:off x="5490868" y="3754263"/>
            <a:ext cx="6341594" cy="1685077"/>
          </a:xfrm>
          <a:prstGeom prst="rect">
            <a:avLst/>
          </a:prstGeom>
        </p:spPr>
        <p:txBody>
          <a:bodyPr wrap="square">
            <a:spAutoFit/>
          </a:bodyPr>
          <a:lstStyle/>
          <a:p>
            <a:pPr>
              <a:lnSpc>
                <a:spcPct val="200000"/>
              </a:lnSpc>
            </a:pPr>
            <a:r>
              <a:rPr lang="zh-CN" altLang="en-US" dirty="0">
                <a:solidFill>
                  <a:schemeClr val="tx1">
                    <a:lumMod val="95000"/>
                    <a:lumOff val="5000"/>
                  </a:schemeClr>
                </a:solidFill>
                <a:cs typeface="+mn-ea"/>
                <a:sym typeface="+mn-lt"/>
              </a:rPr>
              <a:t>应当加强生产安全事故应急工作，建立、健全生产安全事故应急工作责任制，其主要负责人对本单位的生产安全事故应急工作全面负责。</a:t>
            </a:r>
          </a:p>
        </p:txBody>
      </p:sp>
      <p:sp>
        <p:nvSpPr>
          <p:cNvPr id="6" name="矩形 5">
            <a:extLst>
              <a:ext uri="{FF2B5EF4-FFF2-40B4-BE49-F238E27FC236}">
                <a16:creationId xmlns:a16="http://schemas.microsoft.com/office/drawing/2014/main" xmlns="" id="{93BD63ED-C73D-477F-B485-A2792DC14870}"/>
              </a:ext>
            </a:extLst>
          </p:cNvPr>
          <p:cNvSpPr/>
          <p:nvPr/>
        </p:nvSpPr>
        <p:spPr>
          <a:xfrm>
            <a:off x="5778603" y="2184335"/>
            <a:ext cx="5784631" cy="751809"/>
          </a:xfrm>
          <a:prstGeom prst="rect">
            <a:avLst/>
          </a:prstGeom>
        </p:spPr>
        <p:txBody>
          <a:bodyPr wrap="square">
            <a:spAutoFit/>
          </a:bodyPr>
          <a:lstStyle/>
          <a:p>
            <a:pPr algn="ctr">
              <a:lnSpc>
                <a:spcPct val="130000"/>
              </a:lnSpc>
              <a:spcBef>
                <a:spcPts val="600"/>
              </a:spcBef>
            </a:pPr>
            <a:r>
              <a:rPr lang="zh-CN" altLang="en-US" sz="3600" spc="300" dirty="0">
                <a:solidFill>
                  <a:srgbClr val="227097"/>
                </a:solidFill>
                <a:cs typeface="+mn-ea"/>
                <a:sym typeface="+mn-lt"/>
              </a:rPr>
              <a:t>生产经营单位</a:t>
            </a:r>
          </a:p>
        </p:txBody>
      </p:sp>
      <p:pic>
        <p:nvPicPr>
          <p:cNvPr id="8" name="图片 7">
            <a:extLst>
              <a:ext uri="{FF2B5EF4-FFF2-40B4-BE49-F238E27FC236}">
                <a16:creationId xmlns:a16="http://schemas.microsoft.com/office/drawing/2014/main" xmlns="" id="{8653D139-1568-4A57-A0C7-535B735E7ED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4733" y="1319779"/>
            <a:ext cx="5041402" cy="5041402"/>
          </a:xfrm>
          <a:prstGeom prst="rect">
            <a:avLst/>
          </a:prstGeom>
        </p:spPr>
      </p:pic>
    </p:spTree>
    <p:extLst>
      <p:ext uri="{BB962C8B-B14F-4D97-AF65-F5344CB8AC3E}">
        <p14:creationId xmlns:p14="http://schemas.microsoft.com/office/powerpoint/2010/main" val="280999002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2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1500"/>
                            </p:stCondLst>
                            <p:childTnLst>
                              <p:par>
                                <p:cTn id="19" presetID="21"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heel(1)">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8EBB26E-9B4E-4B5B-84B0-4B0975E26C60}"/>
              </a:ext>
            </a:extLst>
          </p:cNvPr>
          <p:cNvSpPr/>
          <p:nvPr/>
        </p:nvSpPr>
        <p:spPr>
          <a:xfrm>
            <a:off x="10545124" y="311948"/>
            <a:ext cx="1338828" cy="369332"/>
          </a:xfrm>
          <a:prstGeom prst="rect">
            <a:avLst/>
          </a:prstGeom>
        </p:spPr>
        <p:txBody>
          <a:bodyPr wrap="none">
            <a:spAutoFit/>
          </a:bodyPr>
          <a:lstStyle/>
          <a:p>
            <a:pPr algn="ctr"/>
            <a:r>
              <a:rPr lang="zh-CN" altLang="en-US" dirty="0">
                <a:solidFill>
                  <a:srgbClr val="227097"/>
                </a:solidFill>
                <a:latin typeface="华康俪金黑W8(P)" panose="020B0800000000000000" pitchFamily="34" charset="-122"/>
                <a:ea typeface="华康俪金黑W8(P)" panose="020B0800000000000000" pitchFamily="34" charset="-122"/>
                <a:cs typeface="+mn-ea"/>
                <a:sym typeface="+mn-lt"/>
              </a:rPr>
              <a:t>总（附）则</a:t>
            </a:r>
          </a:p>
        </p:txBody>
      </p:sp>
      <p:sp>
        <p:nvSpPr>
          <p:cNvPr id="4" name="MH_SubTitle_2">
            <a:extLst>
              <a:ext uri="{FF2B5EF4-FFF2-40B4-BE49-F238E27FC236}">
                <a16:creationId xmlns:a16="http://schemas.microsoft.com/office/drawing/2014/main" xmlns="" id="{753A8CE0-E4EA-4D46-A229-EDC4DE4EB08A}"/>
              </a:ext>
            </a:extLst>
          </p:cNvPr>
          <p:cNvSpPr>
            <a:spLocks/>
          </p:cNvSpPr>
          <p:nvPr>
            <p:custDataLst>
              <p:tags r:id="rId1"/>
            </p:custDataLst>
          </p:nvPr>
        </p:nvSpPr>
        <p:spPr bwMode="auto">
          <a:xfrm>
            <a:off x="7063158" y="2034904"/>
            <a:ext cx="4073737" cy="537109"/>
          </a:xfrm>
          <a:custGeom>
            <a:avLst/>
            <a:gdLst>
              <a:gd name="T0" fmla="*/ 27367 w 3275513"/>
              <a:gd name="T1" fmla="*/ 0 h 431880"/>
              <a:gd name="T2" fmla="*/ 3058172 w 3275513"/>
              <a:gd name="T3" fmla="*/ 0 h 431880"/>
              <a:gd name="T4" fmla="*/ 3274013 w 3275513"/>
              <a:gd name="T5" fmla="*/ 215820 h 431880"/>
              <a:gd name="T6" fmla="*/ 3058172 w 3275513"/>
              <a:gd name="T7" fmla="*/ 431640 h 431880"/>
              <a:gd name="T8" fmla="*/ 873032 w 3275513"/>
              <a:gd name="T9" fmla="*/ 431640 h 431880"/>
              <a:gd name="T10" fmla="*/ 803886 w 3275513"/>
              <a:gd name="T11" fmla="*/ 355570 h 431880"/>
              <a:gd name="T12" fmla="*/ 69518 w 3275513"/>
              <a:gd name="T13" fmla="*/ 6269 h 431880"/>
              <a:gd name="T14" fmla="*/ 0 w 3275513"/>
              <a:gd name="T15" fmla="*/ 2757 h 431880"/>
              <a:gd name="T16" fmla="*/ 0 60000 65536"/>
              <a:gd name="T17" fmla="*/ 0 60000 65536"/>
              <a:gd name="T18" fmla="*/ 0 60000 65536"/>
              <a:gd name="T19" fmla="*/ 0 60000 65536"/>
              <a:gd name="T20" fmla="*/ 0 60000 65536"/>
              <a:gd name="T21" fmla="*/ 0 60000 65536"/>
              <a:gd name="T22" fmla="*/ 0 60000 65536"/>
              <a:gd name="T23" fmla="*/ 0 60000 65536"/>
              <a:gd name="T24" fmla="*/ 0 w 3275513"/>
              <a:gd name="T25" fmla="*/ 0 h 431880"/>
              <a:gd name="T26" fmla="*/ 3275513 w 3275513"/>
              <a:gd name="T27" fmla="*/ 431880 h 4318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rgbClr val="227097"/>
          </a:solidFill>
          <a:ln>
            <a:noFill/>
          </a:ln>
        </p:spPr>
        <p:txBody>
          <a:bodyPr lIns="180000" rIns="180000" anchor="ctr">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lnSpc>
                <a:spcPct val="120000"/>
              </a:lnSpc>
              <a:spcBef>
                <a:spcPct val="0"/>
              </a:spcBef>
              <a:buFontTx/>
              <a:buNone/>
              <a:defRPr/>
            </a:pPr>
            <a:endParaRPr lang="zh-CN" altLang="en-US" sz="2000" dirty="0">
              <a:solidFill>
                <a:srgbClr val="FFFFFF"/>
              </a:solidFill>
              <a:latin typeface="+mn-lt"/>
              <a:ea typeface="+mn-ea"/>
              <a:cs typeface="+mn-ea"/>
              <a:sym typeface="+mn-lt"/>
            </a:endParaRPr>
          </a:p>
        </p:txBody>
      </p:sp>
      <p:sp>
        <p:nvSpPr>
          <p:cNvPr id="5" name="MH_SubTitle_1">
            <a:extLst>
              <a:ext uri="{FF2B5EF4-FFF2-40B4-BE49-F238E27FC236}">
                <a16:creationId xmlns:a16="http://schemas.microsoft.com/office/drawing/2014/main" xmlns="" id="{3E21BC99-C887-46AE-AC7C-D7AC43F2ADBB}"/>
              </a:ext>
            </a:extLst>
          </p:cNvPr>
          <p:cNvSpPr>
            <a:spLocks/>
          </p:cNvSpPr>
          <p:nvPr>
            <p:custDataLst>
              <p:tags r:id="rId2"/>
            </p:custDataLst>
          </p:nvPr>
        </p:nvSpPr>
        <p:spPr bwMode="auto">
          <a:xfrm>
            <a:off x="659747" y="4821297"/>
            <a:ext cx="4079660" cy="537109"/>
          </a:xfrm>
          <a:custGeom>
            <a:avLst/>
            <a:gdLst>
              <a:gd name="T0" fmla="*/ 216036 w 3279285"/>
              <a:gd name="T1" fmla="*/ 0 h 431880"/>
              <a:gd name="T2" fmla="*/ 2354086 w 3279285"/>
              <a:gd name="T3" fmla="*/ 0 h 431880"/>
              <a:gd name="T4" fmla="*/ 2423293 w 3279285"/>
              <a:gd name="T5" fmla="*/ 76072 h 431880"/>
              <a:gd name="T6" fmla="*/ 3158326 w 3279285"/>
              <a:gd name="T7" fmla="*/ 425372 h 431880"/>
              <a:gd name="T8" fmla="*/ 3280755 w 3279285"/>
              <a:gd name="T9" fmla="*/ 431549 h 431880"/>
              <a:gd name="T10" fmla="*/ 3279845 w 3279285"/>
              <a:gd name="T11" fmla="*/ 431640 h 431880"/>
              <a:gd name="T12" fmla="*/ 216036 w 3279285"/>
              <a:gd name="T13" fmla="*/ 431640 h 431880"/>
              <a:gd name="T14" fmla="*/ 0 w 3279285"/>
              <a:gd name="T15" fmla="*/ 215820 h 431880"/>
              <a:gd name="T16" fmla="*/ 216036 w 3279285"/>
              <a:gd name="T17" fmla="*/ 0 h 4318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9285"/>
              <a:gd name="T28" fmla="*/ 0 h 431880"/>
              <a:gd name="T29" fmla="*/ 3279285 w 3279285"/>
              <a:gd name="T30" fmla="*/ 431880 h 4318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rgbClr val="227097"/>
          </a:solidFill>
          <a:ln>
            <a:noFill/>
          </a:ln>
        </p:spPr>
        <p:txBody>
          <a:bodyPr lIns="180000" rIns="180000" anchor="ctr">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lnSpc>
                <a:spcPct val="120000"/>
              </a:lnSpc>
              <a:spcBef>
                <a:spcPct val="0"/>
              </a:spcBef>
              <a:buFontTx/>
              <a:buNone/>
              <a:defRPr/>
            </a:pPr>
            <a:endParaRPr lang="zh-CN" altLang="en-US" sz="2000" dirty="0">
              <a:solidFill>
                <a:srgbClr val="FFFFFF"/>
              </a:solidFill>
              <a:latin typeface="+mn-lt"/>
              <a:ea typeface="+mn-ea"/>
              <a:cs typeface="+mn-ea"/>
              <a:sym typeface="+mn-lt"/>
            </a:endParaRPr>
          </a:p>
        </p:txBody>
      </p:sp>
      <p:sp>
        <p:nvSpPr>
          <p:cNvPr id="6" name="矩形 5">
            <a:extLst>
              <a:ext uri="{FF2B5EF4-FFF2-40B4-BE49-F238E27FC236}">
                <a16:creationId xmlns:a16="http://schemas.microsoft.com/office/drawing/2014/main" xmlns="" id="{B5B5E9EF-CB1F-419B-9830-B02B3E307A0A}"/>
              </a:ext>
            </a:extLst>
          </p:cNvPr>
          <p:cNvSpPr/>
          <p:nvPr/>
        </p:nvSpPr>
        <p:spPr>
          <a:xfrm>
            <a:off x="8382234" y="2609036"/>
            <a:ext cx="2828020" cy="138499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solidFill>
                  <a:schemeClr val="tx1">
                    <a:lumMod val="65000"/>
                    <a:lumOff val="35000"/>
                  </a:schemeClr>
                </a:solidFill>
                <a:cs typeface="+mn-ea"/>
                <a:sym typeface="+mn-lt"/>
              </a:rPr>
              <a:t>储存、使用易燃易爆物品、危险化学品等危险物品的科研机构、学校、医院等单位的安全事故应急工作，参照本条例有关规定执行。</a:t>
            </a:r>
          </a:p>
        </p:txBody>
      </p:sp>
      <p:sp>
        <p:nvSpPr>
          <p:cNvPr id="7" name="矩形 6">
            <a:extLst>
              <a:ext uri="{FF2B5EF4-FFF2-40B4-BE49-F238E27FC236}">
                <a16:creationId xmlns:a16="http://schemas.microsoft.com/office/drawing/2014/main" xmlns="" id="{7A6FC5C4-6407-45B5-A32A-774D889F6A98}"/>
              </a:ext>
            </a:extLst>
          </p:cNvPr>
          <p:cNvSpPr/>
          <p:nvPr/>
        </p:nvSpPr>
        <p:spPr>
          <a:xfrm>
            <a:off x="8520471" y="2014704"/>
            <a:ext cx="2050552" cy="6093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2800" b="1" dirty="0">
                <a:solidFill>
                  <a:schemeClr val="bg1"/>
                </a:solidFill>
                <a:cs typeface="+mn-ea"/>
                <a:sym typeface="+mn-lt"/>
              </a:rPr>
              <a:t>01</a:t>
            </a:r>
            <a:endParaRPr lang="zh-CN" altLang="en-US" sz="2800" b="1" dirty="0">
              <a:solidFill>
                <a:schemeClr val="bg1"/>
              </a:solidFill>
              <a:cs typeface="+mn-ea"/>
              <a:sym typeface="+mn-lt"/>
            </a:endParaRPr>
          </a:p>
        </p:txBody>
      </p:sp>
      <p:sp>
        <p:nvSpPr>
          <p:cNvPr id="8" name="矩形 7">
            <a:extLst>
              <a:ext uri="{FF2B5EF4-FFF2-40B4-BE49-F238E27FC236}">
                <a16:creationId xmlns:a16="http://schemas.microsoft.com/office/drawing/2014/main" xmlns="" id="{EF99BB31-67D6-4211-B078-2FC58C0CD9B7}"/>
              </a:ext>
            </a:extLst>
          </p:cNvPr>
          <p:cNvSpPr/>
          <p:nvPr/>
        </p:nvSpPr>
        <p:spPr>
          <a:xfrm>
            <a:off x="1185832" y="4796362"/>
            <a:ext cx="2050552" cy="6093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2800" b="1" dirty="0">
                <a:solidFill>
                  <a:schemeClr val="bg1"/>
                </a:solidFill>
                <a:cs typeface="+mn-ea"/>
                <a:sym typeface="+mn-lt"/>
              </a:rPr>
              <a:t>02</a:t>
            </a:r>
            <a:endParaRPr lang="zh-CN" altLang="en-US" sz="2800" b="1" dirty="0">
              <a:solidFill>
                <a:schemeClr val="bg1"/>
              </a:solidFill>
              <a:cs typeface="+mn-ea"/>
              <a:sym typeface="+mn-lt"/>
            </a:endParaRPr>
          </a:p>
        </p:txBody>
      </p:sp>
      <p:sp>
        <p:nvSpPr>
          <p:cNvPr id="9" name="矩形 8">
            <a:extLst>
              <a:ext uri="{FF2B5EF4-FFF2-40B4-BE49-F238E27FC236}">
                <a16:creationId xmlns:a16="http://schemas.microsoft.com/office/drawing/2014/main" xmlns="" id="{101DA868-9232-4DAA-BFD1-660EF5E5E1AC}"/>
              </a:ext>
            </a:extLst>
          </p:cNvPr>
          <p:cNvSpPr/>
          <p:nvPr/>
        </p:nvSpPr>
        <p:spPr>
          <a:xfrm>
            <a:off x="753782" y="3429000"/>
            <a:ext cx="2677700" cy="138499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solidFill>
                  <a:schemeClr val="tx1">
                    <a:lumMod val="65000"/>
                    <a:lumOff val="35000"/>
                  </a:schemeClr>
                </a:solidFill>
                <a:cs typeface="+mn-ea"/>
                <a:sym typeface="+mn-lt"/>
              </a:rPr>
              <a:t>储存、使用易燃易爆物品、危险化学品等危险物品的科研机构、学校、医院等单位的安全事故应急工作，参照本条例有关规定执行。</a:t>
            </a:r>
          </a:p>
        </p:txBody>
      </p:sp>
      <p:pic>
        <p:nvPicPr>
          <p:cNvPr id="15" name="图片 14">
            <a:extLst>
              <a:ext uri="{FF2B5EF4-FFF2-40B4-BE49-F238E27FC236}">
                <a16:creationId xmlns:a16="http://schemas.microsoft.com/office/drawing/2014/main" xmlns="" id="{37BB6A94-5041-4F88-8708-90B07826F1B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57567" y="1184482"/>
            <a:ext cx="4085609" cy="3611880"/>
          </a:xfrm>
          <a:prstGeom prst="rect">
            <a:avLst/>
          </a:prstGeom>
        </p:spPr>
      </p:pic>
    </p:spTree>
    <p:extLst>
      <p:ext uri="{BB962C8B-B14F-4D97-AF65-F5344CB8AC3E}">
        <p14:creationId xmlns:p14="http://schemas.microsoft.com/office/powerpoint/2010/main" val="350180524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53" presetClass="entr" presetSubtype="16"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childTnLst>
                          </p:cTn>
                        </p:par>
                        <p:par>
                          <p:cTn id="37" fill="hold">
                            <p:stCondLst>
                              <p:cond delay="2000"/>
                            </p:stCondLst>
                            <p:childTnLst>
                              <p:par>
                                <p:cTn id="38" presetID="53" presetClass="entr" presetSubtype="16"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2" name="图片 11">
            <a:extLst>
              <a:ext uri="{FF2B5EF4-FFF2-40B4-BE49-F238E27FC236}">
                <a16:creationId xmlns:a16="http://schemas.microsoft.com/office/drawing/2014/main" xmlns="" id="{665C8A58-75C1-43FB-92A4-A4A67A1E39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0608905" y="160020"/>
            <a:ext cx="2461369" cy="1378949"/>
          </a:xfrm>
          <a:prstGeom prst="rect">
            <a:avLst/>
          </a:prstGeom>
        </p:spPr>
      </p:pic>
      <p:pic>
        <p:nvPicPr>
          <p:cNvPr id="14" name="图片 13">
            <a:extLst>
              <a:ext uri="{FF2B5EF4-FFF2-40B4-BE49-F238E27FC236}">
                <a16:creationId xmlns:a16="http://schemas.microsoft.com/office/drawing/2014/main" xmlns="" id="{C6231230-B82E-4B9B-9F8A-DD07F5D1B8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4427" y="656496"/>
            <a:ext cx="4164285" cy="3670055"/>
          </a:xfrm>
          <a:prstGeom prst="rect">
            <a:avLst/>
          </a:prstGeom>
        </p:spPr>
      </p:pic>
      <p:pic>
        <p:nvPicPr>
          <p:cNvPr id="11" name="图片 10">
            <a:extLst>
              <a:ext uri="{FF2B5EF4-FFF2-40B4-BE49-F238E27FC236}">
                <a16:creationId xmlns:a16="http://schemas.microsoft.com/office/drawing/2014/main" xmlns="" id="{DB85DEC0-B8CD-4D92-8111-6943FEEBCFC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4784482" y="306492"/>
            <a:ext cx="3589457" cy="2010945"/>
          </a:xfrm>
          <a:prstGeom prst="rect">
            <a:avLst/>
          </a:prstGeom>
        </p:spPr>
      </p:pic>
      <p:pic>
        <p:nvPicPr>
          <p:cNvPr id="16" name="图片 15">
            <a:extLst>
              <a:ext uri="{FF2B5EF4-FFF2-40B4-BE49-F238E27FC236}">
                <a16:creationId xmlns:a16="http://schemas.microsoft.com/office/drawing/2014/main" xmlns="" id="{90636E70-6605-4509-A47B-348C73452F2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7048900" y="1535037"/>
            <a:ext cx="5315337" cy="5315337"/>
          </a:xfrm>
          <a:prstGeom prst="rect">
            <a:avLst/>
          </a:prstGeom>
        </p:spPr>
      </p:pic>
      <p:grpSp>
        <p:nvGrpSpPr>
          <p:cNvPr id="41" name="组合 40">
            <a:extLst>
              <a:ext uri="{FF2B5EF4-FFF2-40B4-BE49-F238E27FC236}">
                <a16:creationId xmlns:a16="http://schemas.microsoft.com/office/drawing/2014/main" xmlns="" id="{5046C892-D143-4A7D-AB97-55B6876D5CDD}"/>
              </a:ext>
            </a:extLst>
          </p:cNvPr>
          <p:cNvGrpSpPr/>
          <p:nvPr/>
        </p:nvGrpSpPr>
        <p:grpSpPr>
          <a:xfrm>
            <a:off x="854200" y="2202307"/>
            <a:ext cx="5458240" cy="2819145"/>
            <a:chOff x="2485382" y="2459448"/>
            <a:chExt cx="5458240" cy="2819145"/>
          </a:xfrm>
        </p:grpSpPr>
        <p:sp>
          <p:nvSpPr>
            <p:cNvPr id="42" name="文本框 41">
              <a:extLst>
                <a:ext uri="{FF2B5EF4-FFF2-40B4-BE49-F238E27FC236}">
                  <a16:creationId xmlns:a16="http://schemas.microsoft.com/office/drawing/2014/main" xmlns="" id="{CF94D30D-32C9-43DB-BB38-F3A8715C81FF}"/>
                </a:ext>
              </a:extLst>
            </p:cNvPr>
            <p:cNvSpPr txBox="1"/>
            <p:nvPr/>
          </p:nvSpPr>
          <p:spPr>
            <a:xfrm>
              <a:off x="2485382" y="3441897"/>
              <a:ext cx="5392903" cy="1015663"/>
            </a:xfrm>
            <a:prstGeom prst="rect">
              <a:avLst/>
            </a:prstGeom>
            <a:noFill/>
          </p:spPr>
          <p:txBody>
            <a:bodyPr wrap="square" rtlCol="0">
              <a:spAutoFit/>
              <a:scene3d>
                <a:camera prst="orthographicFront"/>
                <a:lightRig rig="threePt" dir="t"/>
              </a:scene3d>
              <a:sp3d contourW="12700"/>
            </a:bodyPr>
            <a:lstStyle/>
            <a:p>
              <a:pPr algn="dist"/>
              <a:r>
                <a:rPr lang="zh-CN" altLang="en-US" sz="6000" dirty="0">
                  <a:solidFill>
                    <a:srgbClr val="227097"/>
                  </a:solidFill>
                  <a:latin typeface="华康俪金黑W8(P)" panose="020B0800000000000000" pitchFamily="34" charset="-122"/>
                  <a:ea typeface="华康俪金黑W8(P)" panose="020B0800000000000000" pitchFamily="34" charset="-122"/>
                  <a:cs typeface="+mn-ea"/>
                  <a:sym typeface="+mn-lt"/>
                </a:rPr>
                <a:t>应急准备</a:t>
              </a:r>
            </a:p>
          </p:txBody>
        </p:sp>
        <p:sp>
          <p:nvSpPr>
            <p:cNvPr id="43" name="文本框 42">
              <a:extLst>
                <a:ext uri="{FF2B5EF4-FFF2-40B4-BE49-F238E27FC236}">
                  <a16:creationId xmlns:a16="http://schemas.microsoft.com/office/drawing/2014/main" xmlns="" id="{F13A8CEE-94C7-4A5D-B8F8-E0C671CBFA77}"/>
                </a:ext>
              </a:extLst>
            </p:cNvPr>
            <p:cNvSpPr txBox="1"/>
            <p:nvPr/>
          </p:nvSpPr>
          <p:spPr>
            <a:xfrm>
              <a:off x="2550718" y="4757809"/>
              <a:ext cx="5392904" cy="520784"/>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200" dirty="0">
                  <a:solidFill>
                    <a:srgbClr val="227097"/>
                  </a:solidFill>
                  <a:latin typeface="华康俪金黑W8(P)" panose="020B0800000000000000" pitchFamily="34" charset="-122"/>
                  <a:ea typeface="华康俪金黑W8(P)" panose="020B0800000000000000" pitchFamily="34" charset="-122"/>
                  <a:cs typeface="+mn-ea"/>
                  <a:sym typeface="+mn-lt"/>
                </a:rPr>
                <a:t>The user can demonstrate on a projector or computer, or print the presentation and make it into a film to be used in a wider field The user can demonstrate</a:t>
              </a:r>
            </a:p>
          </p:txBody>
        </p:sp>
        <p:sp>
          <p:nvSpPr>
            <p:cNvPr id="44" name="文本框 43">
              <a:extLst>
                <a:ext uri="{FF2B5EF4-FFF2-40B4-BE49-F238E27FC236}">
                  <a16:creationId xmlns:a16="http://schemas.microsoft.com/office/drawing/2014/main" xmlns="" id="{4627E8B4-19B8-46EE-90FC-A3B4DDF385DF}"/>
                </a:ext>
              </a:extLst>
            </p:cNvPr>
            <p:cNvSpPr txBox="1"/>
            <p:nvPr/>
          </p:nvSpPr>
          <p:spPr>
            <a:xfrm>
              <a:off x="3759423" y="2459448"/>
              <a:ext cx="2975495" cy="923330"/>
            </a:xfrm>
            <a:prstGeom prst="rect">
              <a:avLst/>
            </a:prstGeom>
            <a:noFill/>
          </p:spPr>
          <p:txBody>
            <a:bodyPr wrap="none" rtlCol="0">
              <a:spAutoFit/>
              <a:scene3d>
                <a:camera prst="orthographicFront"/>
                <a:lightRig rig="threePt" dir="t"/>
              </a:scene3d>
              <a:sp3d contourW="12700"/>
            </a:bodyPr>
            <a:lstStyle/>
            <a:p>
              <a:pPr algn="ctr"/>
              <a:r>
                <a:rPr lang="en-US" altLang="zh-CN" sz="5400" dirty="0">
                  <a:solidFill>
                    <a:srgbClr val="227097"/>
                  </a:solidFill>
                  <a:latin typeface="华康俪金黑W8(P)" panose="020B0800000000000000" pitchFamily="34" charset="-122"/>
                  <a:ea typeface="华康俪金黑W8(P)" panose="020B0800000000000000" pitchFamily="34" charset="-122"/>
                  <a:cs typeface="+mn-ea"/>
                  <a:sym typeface="+mn-lt"/>
                </a:rPr>
                <a:t>PART 02</a:t>
              </a:r>
              <a:endParaRPr lang="zh-CN" altLang="en-US" sz="5400" dirty="0">
                <a:solidFill>
                  <a:srgbClr val="227097"/>
                </a:solidFill>
                <a:latin typeface="华康俪金黑W8(P)" panose="020B0800000000000000" pitchFamily="34" charset="-122"/>
                <a:ea typeface="华康俪金黑W8(P)" panose="020B0800000000000000" pitchFamily="34" charset="-122"/>
                <a:cs typeface="+mn-ea"/>
                <a:sym typeface="+mn-lt"/>
              </a:endParaRPr>
            </a:p>
          </p:txBody>
        </p:sp>
      </p:grpSp>
    </p:spTree>
    <p:extLst>
      <p:ext uri="{BB962C8B-B14F-4D97-AF65-F5344CB8AC3E}">
        <p14:creationId xmlns:p14="http://schemas.microsoft.com/office/powerpoint/2010/main" val="24754312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par>
                          <p:cTn id="11" fill="hold">
                            <p:stCondLst>
                              <p:cond delay="500"/>
                            </p:stCondLst>
                            <p:childTnLst>
                              <p:par>
                                <p:cTn id="12" presetID="6" presetClass="entr" presetSubtype="16"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circle(in)">
                                      <p:cBhvr>
                                        <p:cTn id="14" dur="1250"/>
                                        <p:tgtEl>
                                          <p:spTgt spid="14"/>
                                        </p:tgtEl>
                                      </p:cBhvr>
                                    </p:animEffect>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250"/>
                                        <p:tgtEl>
                                          <p:spTgt spid="16"/>
                                        </p:tgtEl>
                                      </p:cBhvr>
                                    </p:animEffect>
                                    <p:anim calcmode="lin" valueType="num">
                                      <p:cBhvr>
                                        <p:cTn id="18" dur="1250" fill="hold"/>
                                        <p:tgtEl>
                                          <p:spTgt spid="16"/>
                                        </p:tgtEl>
                                        <p:attrNameLst>
                                          <p:attrName>ppt_x</p:attrName>
                                        </p:attrNameLst>
                                      </p:cBhvr>
                                      <p:tavLst>
                                        <p:tav tm="0">
                                          <p:val>
                                            <p:strVal val="#ppt_x"/>
                                          </p:val>
                                        </p:tav>
                                        <p:tav tm="100000">
                                          <p:val>
                                            <p:strVal val="#ppt_x"/>
                                          </p:val>
                                        </p:tav>
                                      </p:tavLst>
                                    </p:anim>
                                    <p:anim calcmode="lin" valueType="num">
                                      <p:cBhvr>
                                        <p:cTn id="19" dur="125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22" presetClass="entr" presetSubtype="1"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up)">
                                      <p:cBhvr>
                                        <p:cTn id="2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9884A1F4-0BAD-4172-86F1-1B956560A2B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8EBB26E-9B4E-4B5B-84B0-4B0975E26C60}"/>
              </a:ext>
            </a:extLst>
          </p:cNvPr>
          <p:cNvSpPr/>
          <p:nvPr/>
        </p:nvSpPr>
        <p:spPr>
          <a:xfrm>
            <a:off x="10660540" y="311948"/>
            <a:ext cx="1107996" cy="369332"/>
          </a:xfrm>
          <a:prstGeom prst="rect">
            <a:avLst/>
          </a:prstGeom>
        </p:spPr>
        <p:txBody>
          <a:bodyPr wrap="none">
            <a:spAutoFit/>
          </a:bodyPr>
          <a:lstStyle/>
          <a:p>
            <a:pPr algn="dist"/>
            <a:r>
              <a:rPr lang="zh-CN" altLang="en-US" dirty="0">
                <a:solidFill>
                  <a:srgbClr val="227097"/>
                </a:solidFill>
                <a:latin typeface="华康俪金黑W8(P)" panose="020B0800000000000000" pitchFamily="34" charset="-122"/>
                <a:ea typeface="华康俪金黑W8(P)" panose="020B0800000000000000" pitchFamily="34" charset="-122"/>
                <a:cs typeface="+mn-ea"/>
                <a:sym typeface="+mn-lt"/>
              </a:rPr>
              <a:t>应急准备</a:t>
            </a:r>
          </a:p>
        </p:txBody>
      </p:sp>
      <p:sp>
        <p:nvSpPr>
          <p:cNvPr id="4" name="矩形 3">
            <a:extLst>
              <a:ext uri="{FF2B5EF4-FFF2-40B4-BE49-F238E27FC236}">
                <a16:creationId xmlns:a16="http://schemas.microsoft.com/office/drawing/2014/main" xmlns="" id="{EE692CA3-302F-4E1D-B079-0DED0B7345AA}"/>
              </a:ext>
            </a:extLst>
          </p:cNvPr>
          <p:cNvSpPr/>
          <p:nvPr/>
        </p:nvSpPr>
        <p:spPr>
          <a:xfrm>
            <a:off x="5730240" y="1829900"/>
            <a:ext cx="2733153" cy="3879479"/>
          </a:xfrm>
          <a:prstGeom prst="rect">
            <a:avLst/>
          </a:prstGeom>
          <a:solidFill>
            <a:srgbClr val="227097"/>
          </a:solidFill>
          <a:ln>
            <a:solidFill>
              <a:srgbClr val="2270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a16="http://schemas.microsoft.com/office/drawing/2014/main" xmlns="" id="{866CCA3A-A179-4921-B209-DF3808ABB5B0}"/>
              </a:ext>
            </a:extLst>
          </p:cNvPr>
          <p:cNvSpPr/>
          <p:nvPr/>
        </p:nvSpPr>
        <p:spPr>
          <a:xfrm>
            <a:off x="8752953" y="1829900"/>
            <a:ext cx="2733153" cy="3879479"/>
          </a:xfrm>
          <a:prstGeom prst="rect">
            <a:avLst/>
          </a:prstGeom>
          <a:solidFill>
            <a:srgbClr val="227097"/>
          </a:solidFill>
          <a:ln>
            <a:solidFill>
              <a:srgbClr val="2270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TextBox 4">
            <a:extLst>
              <a:ext uri="{FF2B5EF4-FFF2-40B4-BE49-F238E27FC236}">
                <a16:creationId xmlns:a16="http://schemas.microsoft.com/office/drawing/2014/main" xmlns="" id="{709D1C2B-0400-48DE-B069-1845663606AB}"/>
              </a:ext>
            </a:extLst>
          </p:cNvPr>
          <p:cNvSpPr txBox="1"/>
          <p:nvPr/>
        </p:nvSpPr>
        <p:spPr>
          <a:xfrm>
            <a:off x="8840518" y="2728322"/>
            <a:ext cx="2558021" cy="2031325"/>
          </a:xfrm>
          <a:prstGeom prst="rect">
            <a:avLst/>
          </a:prstGeom>
          <a:noFill/>
        </p:spPr>
        <p:txBody>
          <a:bodyPr wrap="square" rtlCol="0">
            <a:spAutoFit/>
          </a:bodyPr>
          <a:lstStyle>
            <a:defPPr>
              <a:defRPr lang="en-US"/>
            </a:defPPr>
            <a:lvl1pPr algn="r" defTabSz="914400">
              <a:lnSpc>
                <a:spcPct val="150000"/>
              </a:lnSpc>
              <a:defRPr sz="1300">
                <a:solidFill>
                  <a:schemeClr val="bg1"/>
                </a:solidFill>
                <a:latin typeface="微软雅黑" panose="020B0503020204020204" pitchFamily="34" charset="-122"/>
                <a:ea typeface="微软雅黑" panose="020B0503020204020204" pitchFamily="34" charset="-122"/>
              </a:defRPr>
            </a:lvl1pPr>
            <a:lvl2pPr defTabSz="914400"/>
            <a:lvl3pPr defTabSz="914400"/>
            <a:lvl4pPr defTabSz="914400"/>
            <a:lvl5pPr defTabSz="914400"/>
            <a:lvl6pPr defTabSz="914400"/>
            <a:lvl7pPr defTabSz="914400"/>
            <a:lvl8pPr defTabSz="914400"/>
            <a:lvl9pPr defTabSz="914400"/>
          </a:lstStyle>
          <a:p>
            <a:pPr algn="ctr"/>
            <a:r>
              <a:rPr lang="zh-CN" altLang="en-US" sz="1400" dirty="0">
                <a:latin typeface="+mn-lt"/>
                <a:ea typeface="+mn-ea"/>
                <a:cs typeface="+mn-ea"/>
                <a:sym typeface="+mn-lt"/>
              </a:rPr>
              <a:t>生产经营单位应当针对本单位可能发生的生产安全事故的特点和危害，进行风险辨识和评估，制定相应的生产安全事故应急救援预案，并向本单位从业人员公布。</a:t>
            </a:r>
          </a:p>
        </p:txBody>
      </p:sp>
      <p:sp>
        <p:nvSpPr>
          <p:cNvPr id="7" name="TextBox 14">
            <a:extLst>
              <a:ext uri="{FF2B5EF4-FFF2-40B4-BE49-F238E27FC236}">
                <a16:creationId xmlns:a16="http://schemas.microsoft.com/office/drawing/2014/main" xmlns="" id="{E3D311C0-8915-4360-98D3-CA5FDD30667A}"/>
              </a:ext>
            </a:extLst>
          </p:cNvPr>
          <p:cNvSpPr txBox="1"/>
          <p:nvPr/>
        </p:nvSpPr>
        <p:spPr>
          <a:xfrm>
            <a:off x="5840571" y="2090718"/>
            <a:ext cx="2449391" cy="332398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400" dirty="0">
                <a:solidFill>
                  <a:schemeClr val="bg1"/>
                </a:solidFill>
                <a:cs typeface="+mn-ea"/>
                <a:sym typeface="+mn-lt"/>
              </a:rPr>
              <a:t>县级以上人民政府及其负有安全生产监督管理职责的部门和乡、镇人民政府以及街道办事处等地方人民政府派出机关，应当针对可能发生的生产安全事故的特点和危害，进行风险辨识和评估，制定相应的生产安全事故应急救援预案，并依法向社会公布。</a:t>
            </a:r>
          </a:p>
        </p:txBody>
      </p:sp>
      <p:pic>
        <p:nvPicPr>
          <p:cNvPr id="9" name="图片 8">
            <a:extLst>
              <a:ext uri="{FF2B5EF4-FFF2-40B4-BE49-F238E27FC236}">
                <a16:creationId xmlns:a16="http://schemas.microsoft.com/office/drawing/2014/main" xmlns="" id="{1C041D02-5CDF-4064-BC3E-4DA49CDB2B9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084" y="960120"/>
            <a:ext cx="5897880" cy="5897880"/>
          </a:xfrm>
          <a:prstGeom prst="rect">
            <a:avLst/>
          </a:prstGeom>
        </p:spPr>
      </p:pic>
    </p:spTree>
    <p:extLst>
      <p:ext uri="{BB962C8B-B14F-4D97-AF65-F5344CB8AC3E}">
        <p14:creationId xmlns:p14="http://schemas.microsoft.com/office/powerpoint/2010/main" val="15013219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安全生产"/>
</p:tagLst>
</file>

<file path=ppt/tags/tag10.xml><?xml version="1.0" encoding="utf-8"?>
<p:tagLst xmlns:a="http://schemas.openxmlformats.org/drawingml/2006/main" xmlns:r="http://schemas.openxmlformats.org/officeDocument/2006/relationships" xmlns:p="http://schemas.openxmlformats.org/presentationml/2006/main">
  <p:tag name="PA" val="v5.2.4"/>
</p:tagLst>
</file>

<file path=ppt/tags/tag11.xml><?xml version="1.0" encoding="utf-8"?>
<p:tagLst xmlns:a="http://schemas.openxmlformats.org/drawingml/2006/main" xmlns:r="http://schemas.openxmlformats.org/officeDocument/2006/relationships" xmlns:p="http://schemas.openxmlformats.org/presentationml/2006/main">
  <p:tag name="PA" val="v5.2.4"/>
</p:tagLst>
</file>

<file path=ppt/tags/tag12.xml><?xml version="1.0" encoding="utf-8"?>
<p:tagLst xmlns:a="http://schemas.openxmlformats.org/drawingml/2006/main" xmlns:r="http://schemas.openxmlformats.org/officeDocument/2006/relationships" xmlns:p="http://schemas.openxmlformats.org/presentationml/2006/main">
  <p:tag name="PA" val="v5.2.4"/>
</p:tagLst>
</file>

<file path=ppt/tags/tag13.xml><?xml version="1.0" encoding="utf-8"?>
<p:tagLst xmlns:a="http://schemas.openxmlformats.org/drawingml/2006/main" xmlns:r="http://schemas.openxmlformats.org/officeDocument/2006/relationships" xmlns:p="http://schemas.openxmlformats.org/presentationml/2006/main">
  <p:tag name="PA" val="v5.2.4"/>
</p:tagLst>
</file>

<file path=ppt/tags/tag14.xml><?xml version="1.0" encoding="utf-8"?>
<p:tagLst xmlns:a="http://schemas.openxmlformats.org/drawingml/2006/main" xmlns:r="http://schemas.openxmlformats.org/officeDocument/2006/relationships" xmlns:p="http://schemas.openxmlformats.org/presentationml/2006/main">
  <p:tag name="PA" val="v5.2.4"/>
</p:tagLst>
</file>

<file path=ppt/tags/tag15.xml><?xml version="1.0" encoding="utf-8"?>
<p:tagLst xmlns:a="http://schemas.openxmlformats.org/drawingml/2006/main" xmlns:r="http://schemas.openxmlformats.org/officeDocument/2006/relationships" xmlns:p="http://schemas.openxmlformats.org/presentationml/2006/main">
  <p:tag name="PA" val="v5.2.4"/>
</p:tagLst>
</file>

<file path=ppt/tags/tag16.xml><?xml version="1.0" encoding="utf-8"?>
<p:tagLst xmlns:a="http://schemas.openxmlformats.org/drawingml/2006/main" xmlns:r="http://schemas.openxmlformats.org/officeDocument/2006/relationships" xmlns:p="http://schemas.openxmlformats.org/presentationml/2006/main">
  <p:tag name="PA" val="v5.2.4"/>
</p:tagLst>
</file>

<file path=ppt/tags/tag17.xml><?xml version="1.0" encoding="utf-8"?>
<p:tagLst xmlns:a="http://schemas.openxmlformats.org/drawingml/2006/main" xmlns:r="http://schemas.openxmlformats.org/officeDocument/2006/relationships" xmlns:p="http://schemas.openxmlformats.org/presentationml/2006/main">
  <p:tag name="PA" val="v5.2.4"/>
</p:tagLst>
</file>

<file path=ppt/tags/tag18.xml><?xml version="1.0" encoding="utf-8"?>
<p:tagLst xmlns:a="http://schemas.openxmlformats.org/drawingml/2006/main" xmlns:r="http://schemas.openxmlformats.org/officeDocument/2006/relationships" xmlns:p="http://schemas.openxmlformats.org/presentationml/2006/main">
  <p:tag name="PA" val="v5.2.4"/>
</p:tagLst>
</file>

<file path=ppt/tags/tag19.xml><?xml version="1.0" encoding="utf-8"?>
<p:tagLst xmlns:a="http://schemas.openxmlformats.org/drawingml/2006/main" xmlns:r="http://schemas.openxmlformats.org/officeDocument/2006/relationships" xmlns:p="http://schemas.openxmlformats.org/presentationml/2006/main">
  <p:tag name="PA" val="v5.2.4"/>
</p:tagLst>
</file>

<file path=ppt/tags/tag2.xml><?xml version="1.0" encoding="utf-8"?>
<p:tagLst xmlns:a="http://schemas.openxmlformats.org/drawingml/2006/main" xmlns:r="http://schemas.openxmlformats.org/officeDocument/2006/relationships" xmlns:p="http://schemas.openxmlformats.org/presentationml/2006/main">
  <p:tag name="PA" val="v5.2.4"/>
</p:tagLst>
</file>

<file path=ppt/tags/tag20.xml><?xml version="1.0" encoding="utf-8"?>
<p:tagLst xmlns:a="http://schemas.openxmlformats.org/drawingml/2006/main" xmlns:r="http://schemas.openxmlformats.org/officeDocument/2006/relationships" xmlns:p="http://schemas.openxmlformats.org/presentationml/2006/main">
  <p:tag name="PA" val="v5.2.4"/>
</p:tagLst>
</file>

<file path=ppt/tags/tag21.xml><?xml version="1.0" encoding="utf-8"?>
<p:tagLst xmlns:a="http://schemas.openxmlformats.org/drawingml/2006/main" xmlns:r="http://schemas.openxmlformats.org/officeDocument/2006/relationships" xmlns:p="http://schemas.openxmlformats.org/presentationml/2006/main">
  <p:tag name="PA" val="v5.2.4"/>
</p:tagLst>
</file>

<file path=ppt/tags/tag22.xml><?xml version="1.0" encoding="utf-8"?>
<p:tagLst xmlns:a="http://schemas.openxmlformats.org/drawingml/2006/main" xmlns:r="http://schemas.openxmlformats.org/officeDocument/2006/relationships" xmlns:p="http://schemas.openxmlformats.org/presentationml/2006/main">
  <p:tag name="PA" val="v5.2.4"/>
</p:tagLst>
</file>

<file path=ppt/tags/tag23.xml><?xml version="1.0" encoding="utf-8"?>
<p:tagLst xmlns:a="http://schemas.openxmlformats.org/drawingml/2006/main" xmlns:r="http://schemas.openxmlformats.org/officeDocument/2006/relationships" xmlns:p="http://schemas.openxmlformats.org/presentationml/2006/main">
  <p:tag name="PA" val="v5.2.4"/>
</p:tagLst>
</file>

<file path=ppt/tags/tag24.xml><?xml version="1.0" encoding="utf-8"?>
<p:tagLst xmlns:a="http://schemas.openxmlformats.org/drawingml/2006/main" xmlns:r="http://schemas.openxmlformats.org/officeDocument/2006/relationships" xmlns:p="http://schemas.openxmlformats.org/presentationml/2006/main">
  <p:tag name="PA" val="v5.2.4"/>
</p:tagLst>
</file>

<file path=ppt/tags/tag25.xml><?xml version="1.0" encoding="utf-8"?>
<p:tagLst xmlns:a="http://schemas.openxmlformats.org/drawingml/2006/main" xmlns:r="http://schemas.openxmlformats.org/officeDocument/2006/relationships" xmlns:p="http://schemas.openxmlformats.org/presentationml/2006/main">
  <p:tag name="PA" val="v5.2.4"/>
</p:tagLst>
</file>

<file path=ppt/tags/tag26.xml><?xml version="1.0" encoding="utf-8"?>
<p:tagLst xmlns:a="http://schemas.openxmlformats.org/drawingml/2006/main" xmlns:r="http://schemas.openxmlformats.org/officeDocument/2006/relationships" xmlns:p="http://schemas.openxmlformats.org/presentationml/2006/main">
  <p:tag name="PA" val="v5.2.4"/>
</p:tagLst>
</file>

<file path=ppt/tags/tag3.xml><?xml version="1.0" encoding="utf-8"?>
<p:tagLst xmlns:a="http://schemas.openxmlformats.org/drawingml/2006/main" xmlns:r="http://schemas.openxmlformats.org/officeDocument/2006/relationships" xmlns:p="http://schemas.openxmlformats.org/presentationml/2006/main">
  <p:tag name="MH" val="20170726163659"/>
  <p:tag name="MH_LIBRARY" val="GRAPHIC"/>
  <p:tag name="MH_TYPE" val="SubTitle"/>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70726163659"/>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PA" val="v5.2.4"/>
</p:tagLst>
</file>

<file path=ppt/tags/tag6.xml><?xml version="1.0" encoding="utf-8"?>
<p:tagLst xmlns:a="http://schemas.openxmlformats.org/drawingml/2006/main" xmlns:r="http://schemas.openxmlformats.org/officeDocument/2006/relationships" xmlns:p="http://schemas.openxmlformats.org/presentationml/2006/main">
  <p:tag name="PA" val="v5.2.4"/>
</p:tagLst>
</file>

<file path=ppt/tags/tag7.xml><?xml version="1.0" encoding="utf-8"?>
<p:tagLst xmlns:a="http://schemas.openxmlformats.org/drawingml/2006/main" xmlns:r="http://schemas.openxmlformats.org/officeDocument/2006/relationships" xmlns:p="http://schemas.openxmlformats.org/presentationml/2006/main">
  <p:tag name="PA" val="v5.2.4"/>
</p:tagLst>
</file>

<file path=ppt/tags/tag8.xml><?xml version="1.0" encoding="utf-8"?>
<p:tagLst xmlns:a="http://schemas.openxmlformats.org/drawingml/2006/main" xmlns:r="http://schemas.openxmlformats.org/officeDocument/2006/relationships" xmlns:p="http://schemas.openxmlformats.org/presentationml/2006/main">
  <p:tag name="PA" val="v5.2.4"/>
</p:tagLst>
</file>

<file path=ppt/tags/tag9.xml><?xml version="1.0" encoding="utf-8"?>
<p:tagLst xmlns:a="http://schemas.openxmlformats.org/drawingml/2006/main" xmlns:r="http://schemas.openxmlformats.org/officeDocument/2006/relationships" xmlns:p="http://schemas.openxmlformats.org/presentationml/2006/main">
  <p:tag name="PA" val="v5.2.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f3xt01n">
      <a:majorFont>
        <a:latin typeface="字魂59号-创粗黑" panose="020F0302020204030204"/>
        <a:ea typeface="字魂59号-创粗黑"/>
        <a:cs typeface=""/>
      </a:majorFont>
      <a:minorFont>
        <a:latin typeface="字魂59号-创粗黑" panose="020F0502020204030204"/>
        <a:ea typeface="字魂59号-创粗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TotalTime>
  <Words>1850</Words>
  <Application>Microsoft Office PowerPoint</Application>
  <PresentationFormat>宽屏</PresentationFormat>
  <Paragraphs>147</Paragraphs>
  <Slides>23</Slides>
  <Notes>23</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23</vt:i4>
      </vt:variant>
    </vt:vector>
  </HeadingPairs>
  <TitlesOfParts>
    <vt:vector size="34" baseType="lpstr">
      <vt:lpstr>Meiryo</vt:lpstr>
      <vt:lpstr>等线</vt:lpstr>
      <vt:lpstr>华康俪金黑W8(P)</vt:lpstr>
      <vt:lpstr>宋体</vt:lpstr>
      <vt:lpstr>微软雅黑</vt:lpstr>
      <vt:lpstr>字魂59号-创粗黑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13</cp:revision>
  <dcterms:created xsi:type="dcterms:W3CDTF">2019-04-18T17:34:10Z</dcterms:created>
  <dcterms:modified xsi:type="dcterms:W3CDTF">2020-09-20T07:43:13Z</dcterms:modified>
</cp:coreProperties>
</file>