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4"/>
  </p:notesMasterIdLst>
  <p:sldIdLst>
    <p:sldId id="257" r:id="rId3"/>
    <p:sldId id="258" r:id="rId4"/>
    <p:sldId id="308" r:id="rId5"/>
    <p:sldId id="259" r:id="rId6"/>
    <p:sldId id="260" r:id="rId7"/>
    <p:sldId id="261" r:id="rId8"/>
    <p:sldId id="262" r:id="rId9"/>
    <p:sldId id="263" r:id="rId10"/>
    <p:sldId id="318" r:id="rId11"/>
    <p:sldId id="265" r:id="rId12"/>
    <p:sldId id="266" r:id="rId13"/>
    <p:sldId id="267" r:id="rId14"/>
    <p:sldId id="268" r:id="rId15"/>
    <p:sldId id="269" r:id="rId16"/>
    <p:sldId id="272" r:id="rId17"/>
    <p:sldId id="279" r:id="rId18"/>
    <p:sldId id="319" r:id="rId19"/>
    <p:sldId id="281" r:id="rId20"/>
    <p:sldId id="282" r:id="rId21"/>
    <p:sldId id="285" r:id="rId22"/>
    <p:sldId id="287" r:id="rId23"/>
    <p:sldId id="288" r:id="rId24"/>
    <p:sldId id="320" r:id="rId25"/>
    <p:sldId id="294" r:id="rId26"/>
    <p:sldId id="297" r:id="rId27"/>
    <p:sldId id="299" r:id="rId28"/>
    <p:sldId id="301" r:id="rId29"/>
    <p:sldId id="302" r:id="rId30"/>
    <p:sldId id="303" r:id="rId31"/>
    <p:sldId id="316" r:id="rId32"/>
    <p:sldId id="321" r:id="rId33"/>
  </p:sldIdLst>
  <p:sldSz cx="12192000" cy="6858000"/>
  <p:notesSz cx="6858000" cy="9144000"/>
  <p:custDataLst>
    <p:tags r:id="rId35"/>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微软用户"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474747"/>
    <a:srgbClr val="522C08"/>
    <a:srgbClr val="0D63AA"/>
    <a:srgbClr val="65D2F5"/>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6314" autoAdjust="0"/>
  </p:normalViewPr>
  <p:slideViewPr>
    <p:cSldViewPr>
      <p:cViewPr varScale="1">
        <p:scale>
          <a:sx n="108" d="100"/>
          <a:sy n="108" d="100"/>
        </p:scale>
        <p:origin x="804" y="114"/>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gridSpacing cx="76198" cy="7619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页眉占位符 6145"/>
          <p:cNvSpPr>
            <a:spLocks noGrp="1"/>
          </p:cNvSpPr>
          <p:nvPr>
            <p:ph type="hdr" sz="quarter"/>
          </p:nvPr>
        </p:nvSpPr>
        <p:spPr>
          <a:xfrm>
            <a:off x="0" y="0"/>
            <a:ext cx="2971800" cy="457200"/>
          </a:xfrm>
          <a:prstGeom prst="rect">
            <a:avLst/>
          </a:prstGeom>
          <a:noFill/>
          <a:ln w="9525">
            <a:noFill/>
          </a:ln>
        </p:spPr>
        <p:txBody>
          <a:bodyPr/>
          <a:lstStyle>
            <a:lvl1pPr>
              <a:defRPr sz="1200" noProof="1" dirty="0"/>
            </a:lvl1pPr>
          </a:lstStyle>
          <a:p>
            <a:endParaRPr lang="zh-CN"/>
          </a:p>
        </p:txBody>
      </p:sp>
      <p:sp>
        <p:nvSpPr>
          <p:cNvPr id="6147" name="日期占位符 6146"/>
          <p:cNvSpPr>
            <a:spLocks noGrp="1"/>
          </p:cNvSpPr>
          <p:nvPr>
            <p:ph type="dt" idx="1"/>
          </p:nvPr>
        </p:nvSpPr>
        <p:spPr>
          <a:xfrm>
            <a:off x="3884613" y="0"/>
            <a:ext cx="2971800" cy="457200"/>
          </a:xfrm>
          <a:prstGeom prst="rect">
            <a:avLst/>
          </a:prstGeom>
          <a:noFill/>
          <a:ln w="9525">
            <a:noFill/>
          </a:ln>
        </p:spPr>
        <p:txBody>
          <a:bodyPr/>
          <a:lstStyle>
            <a:lvl1pPr algn="r">
              <a:defRPr sz="1200" noProof="1" dirty="0"/>
            </a:lvl1pPr>
          </a:lstStyle>
          <a:p>
            <a:endParaRPr lang="zh-CN" altLang="en-US"/>
          </a:p>
        </p:txBody>
      </p:sp>
      <p:sp>
        <p:nvSpPr>
          <p:cNvPr id="12292" name="幻灯片图像占位符 6147"/>
          <p:cNvSpPr>
            <a:spLocks noGrp="1" noRot="1" noChangeAspect="1" noChangeArrowheads="1" noTextEdit="1"/>
          </p:cNvSpPr>
          <p:nvPr>
            <p:ph type="sldImg" idx="4294967295"/>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文本占位符 6148"/>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150" name="页脚占位符 6149"/>
          <p:cNvSpPr>
            <a:spLocks noGrp="1"/>
          </p:cNvSpPr>
          <p:nvPr>
            <p:ph type="ftr" sz="quarter" idx="4"/>
          </p:nvPr>
        </p:nvSpPr>
        <p:spPr>
          <a:xfrm>
            <a:off x="0" y="8685213"/>
            <a:ext cx="2971800" cy="457200"/>
          </a:xfrm>
          <a:prstGeom prst="rect">
            <a:avLst/>
          </a:prstGeom>
          <a:noFill/>
          <a:ln w="9525">
            <a:noFill/>
          </a:ln>
        </p:spPr>
        <p:txBody>
          <a:bodyPr anchor="b"/>
          <a:lstStyle>
            <a:lvl1pPr>
              <a:defRPr sz="1200" noProof="1" dirty="0"/>
            </a:lvl1pPr>
          </a:lstStyle>
          <a:p>
            <a:endParaRPr lang="zh-CN"/>
          </a:p>
        </p:txBody>
      </p:sp>
      <p:sp>
        <p:nvSpPr>
          <p:cNvPr id="6151" name="灯片编号占位符 6150"/>
          <p:cNvSpPr>
            <a:spLocks noGrp="1"/>
          </p:cNvSpPr>
          <p:nvPr>
            <p:ph type="sldNum" sz="quarter" idx="5"/>
          </p:nvPr>
        </p:nvSpPr>
        <p:spPr>
          <a:xfrm>
            <a:off x="3884613" y="8685213"/>
            <a:ext cx="2971800" cy="457200"/>
          </a:xfrm>
          <a:prstGeom prst="rect">
            <a:avLst/>
          </a:prstGeom>
          <a:noFill/>
          <a:ln w="9525">
            <a:noFill/>
          </a:ln>
        </p:spPr>
        <p:txBody>
          <a:bodyPr anchor="b"/>
          <a:lstStyle>
            <a:lvl1pPr algn="r">
              <a:defRPr sz="1200" noProof="1" dirty="0">
                <a:cs typeface="+mn-ea"/>
              </a:defRPr>
            </a:lvl1pPr>
          </a:lstStyle>
          <a:p>
            <a:fld id="{63C892DC-77EB-4474-9B67-669FE814E6FC}" type="slidenum">
              <a:rPr lang="en-US" altLang="zh-CN"/>
              <a:pPr/>
              <a:t>‹#›</a:t>
            </a:fld>
            <a:endParaRPr lang="zh-CN">
              <a:cs typeface="+mn-cs"/>
            </a:endParaRPr>
          </a:p>
        </p:txBody>
      </p:sp>
    </p:spTree>
    <p:extLst>
      <p:ext uri="{BB962C8B-B14F-4D97-AF65-F5344CB8AC3E}">
        <p14:creationId xmlns:p14="http://schemas.microsoft.com/office/powerpoint/2010/main" val="3699470300"/>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1pPr>
    <a:lvl2pPr marL="457200" lvl="1" algn="l" rtl="0" fontAlgn="base">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2pPr>
    <a:lvl3pPr marL="914400" lvl="2" algn="l" rtl="0" fontAlgn="base">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3pPr>
    <a:lvl4pPr marL="1371600" lvl="3" algn="l" rtl="0" fontAlgn="base">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4pPr>
    <a:lvl5pPr marL="1828800" lvl="4" algn="l" rtl="0" fontAlgn="base">
      <a:spcBef>
        <a:spcPct val="30000"/>
      </a:spcBef>
      <a:spcAft>
        <a:spcPct val="0"/>
      </a:spcAft>
      <a:buFont typeface="Arial" panose="020B0604020202020204" pitchFamily="34" charset="0"/>
      <a:defRPr sz="1200" kern="120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baike.baidu.com/view/2398.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noChangeArrowheads="1" noTextEdit="1"/>
          </p:cNvSpPr>
          <p:nvPr>
            <p:ph type="sldImg" idx="4294967295"/>
          </p:nvPr>
        </p:nvSpPr>
        <p:spPr>
          <a:xfrm>
            <a:off x="381000" y="685800"/>
            <a:ext cx="6096000" cy="3429000"/>
          </a:xfrm>
          <a:ln/>
        </p:spPr>
      </p:sp>
      <p:sp>
        <p:nvSpPr>
          <p:cNvPr id="14338" name="备注占位符 2"/>
          <p:cNvSpPr>
            <a:spLocks noGrp="1" noChangeArrowheads="1"/>
          </p:cNvSpPr>
          <p:nvPr>
            <p:ph type="body" idx="4294967295"/>
          </p:nvPr>
        </p:nvSpPr>
        <p:spPr/>
        <p:txBody>
          <a:bodyPr/>
          <a:lstStyle/>
          <a:p>
            <a:pPr>
              <a:spcBef>
                <a:spcPct val="0"/>
              </a:spcBef>
            </a:pPr>
            <a:endParaRPr lang="zh-CN" altLang="en-US" dirty="0"/>
          </a:p>
        </p:txBody>
      </p:sp>
      <p:sp>
        <p:nvSpPr>
          <p:cNvPr id="14339" name="灯片编号占位符 3"/>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A83A94ED-5D1F-410A-817A-E9DD75CE41DB}" type="slidenum">
              <a:rPr lang="zh-CN" altLang="en-US" sz="1200"/>
              <a:pPr algn="r"/>
              <a:t>1</a:t>
            </a:fld>
            <a:endParaRPr lang="zh-CN" altLang="en-US" sz="1200"/>
          </a:p>
        </p:txBody>
      </p:sp>
      <p:sp>
        <p:nvSpPr>
          <p:cNvPr id="15364" name="页脚占位符 4"/>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14341"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56E6CC74-4431-44C1-A464-8A380295F984}" type="slidenum">
              <a:rPr lang="zh-CN" altLang="en-US" smtClean="0"/>
              <a:pPr/>
              <a:t>1</a:t>
            </a:fld>
            <a:endParaRPr lang="zh-CN" altLang="en-US"/>
          </a:p>
        </p:txBody>
      </p:sp>
    </p:spTree>
    <p:extLst>
      <p:ext uri="{BB962C8B-B14F-4D97-AF65-F5344CB8AC3E}">
        <p14:creationId xmlns:p14="http://schemas.microsoft.com/office/powerpoint/2010/main" val="2934729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10</a:t>
            </a:fld>
            <a:endParaRPr lang="zh-CN">
              <a:cs typeface="+mn-cs"/>
            </a:endParaRPr>
          </a:p>
        </p:txBody>
      </p:sp>
    </p:spTree>
    <p:extLst>
      <p:ext uri="{BB962C8B-B14F-4D97-AF65-F5344CB8AC3E}">
        <p14:creationId xmlns:p14="http://schemas.microsoft.com/office/powerpoint/2010/main" val="3243353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ChangeArrowheads="1" noTextEdit="1"/>
          </p:cNvSpPr>
          <p:nvPr>
            <p:ph type="sldImg" idx="4294967295"/>
          </p:nvPr>
        </p:nvSpPr>
        <p:spPr>
          <a:xfrm>
            <a:off x="381000" y="685800"/>
            <a:ext cx="6096000" cy="3429000"/>
          </a:xfrm>
          <a:ln/>
        </p:spPr>
      </p:sp>
      <p:sp>
        <p:nvSpPr>
          <p:cNvPr id="24578" name="备注占位符 2"/>
          <p:cNvSpPr>
            <a:spLocks noGrp="1" noChangeArrowheads="1"/>
          </p:cNvSpPr>
          <p:nvPr>
            <p:ph type="body" idx="4294967295"/>
          </p:nvPr>
        </p:nvSpPr>
        <p:spPr/>
        <p:txBody>
          <a:bodyPr/>
          <a:lstStyle/>
          <a:p>
            <a:pPr>
              <a:spcBef>
                <a:spcPct val="0"/>
              </a:spcBef>
            </a:pPr>
            <a:r>
              <a:rPr lang="en-US" altLang="zh-CN"/>
              <a:t>1984</a:t>
            </a:r>
            <a:r>
              <a:rPr lang="zh-CN" altLang="en-US"/>
              <a:t>年</a:t>
            </a:r>
            <a:r>
              <a:rPr lang="en-US" altLang="zh-CN"/>
              <a:t>12</a:t>
            </a:r>
            <a:r>
              <a:rPr lang="zh-CN" altLang="en-US"/>
              <a:t>月</a:t>
            </a:r>
            <a:r>
              <a:rPr lang="en-US" altLang="zh-CN"/>
              <a:t>3</a:t>
            </a:r>
            <a:r>
              <a:rPr lang="zh-CN" altLang="en-US"/>
              <a:t>日凌晨，印度中央邦的博帕尔市的</a:t>
            </a:r>
            <a:r>
              <a:rPr lang="zh-CN" altLang="en-US">
                <a:hlinkClick r:id="rId3" action="ppaction://hlinkfile"/>
              </a:rPr>
              <a:t>美国</a:t>
            </a:r>
            <a:r>
              <a:rPr lang="zh-CN" altLang="en-US"/>
              <a:t>联合碳化物属下的联合碳化物（印度）有限公司设于贫民区附近一所农药厂发生氰化物泄漏，引发了严重的后果。大灾难造成了</a:t>
            </a:r>
            <a:r>
              <a:rPr lang="en-US" altLang="zh-CN"/>
              <a:t>2.5</a:t>
            </a:r>
            <a:r>
              <a:rPr lang="zh-CN" altLang="en-US"/>
              <a:t>万人直接致死，</a:t>
            </a:r>
            <a:r>
              <a:rPr lang="en-US" altLang="zh-CN"/>
              <a:t>55</a:t>
            </a:r>
            <a:r>
              <a:rPr lang="zh-CN" altLang="en-US"/>
              <a:t>万人间接致死，另外有</a:t>
            </a:r>
            <a:r>
              <a:rPr lang="en-US" altLang="zh-CN"/>
              <a:t>20</a:t>
            </a:r>
            <a:r>
              <a:rPr lang="zh-CN" altLang="en-US"/>
              <a:t>多万人永久残废的人间惨剧。现在当地居民的患癌率及儿童夭折率，仍然因这一灾难远比其他印度城市为高。由于这次事件，世界各国化学集团改变了拒绝与社区通报的态度，亦加强了安全措施。这次事件也导致了许多环保人士以及民众，都强烈反对将化工厂设于邻近民居的地区。</a:t>
            </a:r>
          </a:p>
        </p:txBody>
      </p:sp>
      <p:sp>
        <p:nvSpPr>
          <p:cNvPr id="52227"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24580"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F44F1A9E-F59A-46B6-A6DD-8C281B6376F5}" type="slidenum">
              <a:rPr lang="zh-CN" altLang="en-US" sz="1200"/>
              <a:pPr algn="r"/>
              <a:t>11</a:t>
            </a:fld>
            <a:endParaRPr lang="zh-CN" altLang="en-US" sz="1200"/>
          </a:p>
        </p:txBody>
      </p:sp>
      <p:sp>
        <p:nvSpPr>
          <p:cNvPr id="24581"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BA21C9CD-4129-4595-9306-1437ACD7026C}" type="slidenum">
              <a:rPr lang="zh-CN" altLang="en-US" smtClean="0"/>
              <a:pPr/>
              <a:t>11</a:t>
            </a:fld>
            <a:endParaRPr lang="zh-CN" altLang="en-US"/>
          </a:p>
        </p:txBody>
      </p:sp>
    </p:spTree>
    <p:extLst>
      <p:ext uri="{BB962C8B-B14F-4D97-AF65-F5344CB8AC3E}">
        <p14:creationId xmlns:p14="http://schemas.microsoft.com/office/powerpoint/2010/main" val="1666958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noChangeArrowheads="1" noTextEdit="1"/>
          </p:cNvSpPr>
          <p:nvPr>
            <p:ph type="sldImg" idx="4294967295"/>
          </p:nvPr>
        </p:nvSpPr>
        <p:spPr>
          <a:xfrm>
            <a:off x="381000" y="685800"/>
            <a:ext cx="6096000" cy="3429000"/>
          </a:xfrm>
          <a:ln/>
        </p:spPr>
      </p:sp>
      <p:sp>
        <p:nvSpPr>
          <p:cNvPr id="26626" name="备注占位符 2"/>
          <p:cNvSpPr>
            <a:spLocks noGrp="1" noChangeArrowheads="1"/>
          </p:cNvSpPr>
          <p:nvPr>
            <p:ph type="body" idx="4294967295"/>
          </p:nvPr>
        </p:nvSpPr>
        <p:spPr/>
        <p:txBody>
          <a:bodyPr/>
          <a:lstStyle/>
          <a:p>
            <a:pPr>
              <a:spcBef>
                <a:spcPct val="0"/>
              </a:spcBef>
            </a:pPr>
            <a:r>
              <a:rPr lang="en-US" altLang="zh-CN">
                <a:latin typeface="微软雅黑" panose="020B0503020204020204" pitchFamily="34" charset="-122"/>
                <a:ea typeface="微软雅黑" panose="020B0503020204020204" pitchFamily="34" charset="-122"/>
              </a:rPr>
              <a:t>2005</a:t>
            </a:r>
            <a:r>
              <a:rPr lang="zh-CN" altLang="en-US">
                <a:latin typeface="微软雅黑" panose="020B0503020204020204" pitchFamily="34" charset="-122"/>
                <a:ea typeface="微软雅黑" panose="020B0503020204020204" pitchFamily="34" charset="-122"/>
              </a:rPr>
              <a:t>年</a:t>
            </a:r>
            <a:r>
              <a:rPr lang="en-US" altLang="zh-CN">
                <a:latin typeface="微软雅黑" panose="020B0503020204020204" pitchFamily="34" charset="-122"/>
                <a:ea typeface="微软雅黑" panose="020B0503020204020204" pitchFamily="34" charset="-122"/>
              </a:rPr>
              <a:t>11</a:t>
            </a:r>
            <a:r>
              <a:rPr lang="zh-CN" altLang="en-US">
                <a:latin typeface="微软雅黑" panose="020B0503020204020204" pitchFamily="34" charset="-122"/>
                <a:ea typeface="微软雅黑" panose="020B0503020204020204" pitchFamily="34" charset="-122"/>
              </a:rPr>
              <a:t>月</a:t>
            </a:r>
            <a:r>
              <a:rPr lang="en-US" altLang="zh-CN">
                <a:latin typeface="微软雅黑" panose="020B0503020204020204" pitchFamily="34" charset="-122"/>
                <a:ea typeface="微软雅黑" panose="020B0503020204020204" pitchFamily="34" charset="-122"/>
              </a:rPr>
              <a:t>13</a:t>
            </a:r>
            <a:r>
              <a:rPr lang="zh-CN" altLang="en-US">
                <a:latin typeface="微软雅黑" panose="020B0503020204020204" pitchFamily="34" charset="-122"/>
                <a:ea typeface="微软雅黑" panose="020B0503020204020204" pitchFamily="34" charset="-122"/>
              </a:rPr>
              <a:t>日，中石油吉林石化分公司双苯厂发生爆炸事故，造成</a:t>
            </a:r>
            <a:r>
              <a:rPr lang="en-US" altLang="zh-CN">
                <a:latin typeface="微软雅黑" panose="020B0503020204020204" pitchFamily="34" charset="-122"/>
                <a:ea typeface="微软雅黑" panose="020B0503020204020204" pitchFamily="34" charset="-122"/>
              </a:rPr>
              <a:t>8</a:t>
            </a:r>
            <a:r>
              <a:rPr lang="zh-CN" altLang="en-US">
                <a:latin typeface="微软雅黑" panose="020B0503020204020204" pitchFamily="34" charset="-122"/>
                <a:ea typeface="微软雅黑" panose="020B0503020204020204" pitchFamily="34" charset="-122"/>
              </a:rPr>
              <a:t>人死亡，</a:t>
            </a:r>
            <a:r>
              <a:rPr lang="en-US" altLang="zh-CN">
                <a:latin typeface="微软雅黑" panose="020B0503020204020204" pitchFamily="34" charset="-122"/>
                <a:ea typeface="微软雅黑" panose="020B0503020204020204" pitchFamily="34" charset="-122"/>
              </a:rPr>
              <a:t>60</a:t>
            </a:r>
            <a:r>
              <a:rPr lang="zh-CN" altLang="en-US">
                <a:latin typeface="微软雅黑" panose="020B0503020204020204" pitchFamily="34" charset="-122"/>
                <a:ea typeface="微软雅黑" panose="020B0503020204020204" pitchFamily="34" charset="-122"/>
              </a:rPr>
              <a:t>人受伤，并引发松花江水严重污染事故。截至</a:t>
            </a:r>
            <a:r>
              <a:rPr lang="en-US" altLang="zh-CN">
                <a:latin typeface="微软雅黑" panose="020B0503020204020204" pitchFamily="34" charset="-122"/>
                <a:ea typeface="微软雅黑" panose="020B0503020204020204" pitchFamily="34" charset="-122"/>
              </a:rPr>
              <a:t>2010</a:t>
            </a:r>
            <a:r>
              <a:rPr lang="zh-CN" altLang="en-US">
                <a:latin typeface="微软雅黑" panose="020B0503020204020204" pitchFamily="34" charset="-122"/>
                <a:ea typeface="微软雅黑" panose="020B0503020204020204" pitchFamily="34" charset="-122"/>
              </a:rPr>
              <a:t>年，国家已为松花江流域水污染防治累计投入治污资金</a:t>
            </a:r>
            <a:r>
              <a:rPr lang="en-US" altLang="zh-CN">
                <a:latin typeface="微软雅黑" panose="020B0503020204020204" pitchFamily="34" charset="-122"/>
                <a:ea typeface="微软雅黑" panose="020B0503020204020204" pitchFamily="34" charset="-122"/>
              </a:rPr>
              <a:t>78.4</a:t>
            </a:r>
            <a:r>
              <a:rPr lang="zh-CN" altLang="en-US">
                <a:latin typeface="微软雅黑" panose="020B0503020204020204" pitchFamily="34" charset="-122"/>
                <a:ea typeface="微软雅黑" panose="020B0503020204020204" pitchFamily="34" charset="-122"/>
              </a:rPr>
              <a:t>亿元。 </a:t>
            </a:r>
          </a:p>
        </p:txBody>
      </p:sp>
      <p:sp>
        <p:nvSpPr>
          <p:cNvPr id="54275"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26628"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C8DC4128-7F4D-498F-A6AF-10E5BE6E8894}" type="slidenum">
              <a:rPr lang="zh-CN" altLang="en-US" sz="1200"/>
              <a:pPr algn="r"/>
              <a:t>12</a:t>
            </a:fld>
            <a:endParaRPr lang="zh-CN" altLang="en-US" sz="1200"/>
          </a:p>
        </p:txBody>
      </p:sp>
      <p:sp>
        <p:nvSpPr>
          <p:cNvPr id="26629"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F0E54D8A-F8FC-47C4-BF5E-21C1B26410B0}" type="slidenum">
              <a:rPr lang="zh-CN" altLang="en-US" smtClean="0"/>
              <a:pPr/>
              <a:t>12</a:t>
            </a:fld>
            <a:endParaRPr lang="zh-CN" altLang="en-US"/>
          </a:p>
        </p:txBody>
      </p:sp>
    </p:spTree>
    <p:extLst>
      <p:ext uri="{BB962C8B-B14F-4D97-AF65-F5344CB8AC3E}">
        <p14:creationId xmlns:p14="http://schemas.microsoft.com/office/powerpoint/2010/main" val="255975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13</a:t>
            </a:fld>
            <a:endParaRPr lang="zh-CN">
              <a:cs typeface="+mn-cs"/>
            </a:endParaRPr>
          </a:p>
        </p:txBody>
      </p:sp>
    </p:spTree>
    <p:extLst>
      <p:ext uri="{BB962C8B-B14F-4D97-AF65-F5344CB8AC3E}">
        <p14:creationId xmlns:p14="http://schemas.microsoft.com/office/powerpoint/2010/main" val="2058080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ChangeArrowheads="1" noTextEdit="1"/>
          </p:cNvSpPr>
          <p:nvPr>
            <p:ph type="sldImg" idx="4294967295"/>
          </p:nvPr>
        </p:nvSpPr>
        <p:spPr>
          <a:xfrm>
            <a:off x="381000" y="685800"/>
            <a:ext cx="6096000" cy="3429000"/>
          </a:xfrm>
          <a:ln/>
        </p:spPr>
      </p:sp>
      <p:sp>
        <p:nvSpPr>
          <p:cNvPr id="29698" name="备注占位符 2"/>
          <p:cNvSpPr>
            <a:spLocks noGrp="1" noChangeArrowheads="1"/>
          </p:cNvSpPr>
          <p:nvPr>
            <p:ph type="body" idx="4294967295"/>
          </p:nvPr>
        </p:nvSpPr>
        <p:spPr/>
        <p:txBody>
          <a:bodyPr/>
          <a:lstStyle/>
          <a:p>
            <a:pPr>
              <a:spcBef>
                <a:spcPct val="0"/>
              </a:spcBef>
            </a:pPr>
            <a:r>
              <a:rPr lang="zh-CN" altLang="en-US"/>
              <a:t>闪点温度比着火点温度低些。</a:t>
            </a:r>
          </a:p>
          <a:p>
            <a:pPr>
              <a:spcBef>
                <a:spcPct val="0"/>
              </a:spcBef>
            </a:pPr>
            <a:r>
              <a:rPr lang="zh-CN" altLang="en-US"/>
              <a:t>燃点又叫着火点，是指可燃性液体表面上的蒸汽和空气的混合物与火接触而发生火焰能继续燃烧不少于</a:t>
            </a:r>
            <a:r>
              <a:rPr lang="en-US" altLang="zh-CN"/>
              <a:t>5s</a:t>
            </a:r>
            <a:r>
              <a:rPr lang="zh-CN" altLang="en-US"/>
              <a:t>时的温度。可在测定闪点后继续在同一标准仪器中测定。可燃性液体的闪点和燃点表明其发生爆炸或火灾的可能性的大小，对运输、储存和使用的安全有极大关系。 </a:t>
            </a:r>
          </a:p>
          <a:p>
            <a:pPr>
              <a:spcBef>
                <a:spcPct val="0"/>
              </a:spcBef>
            </a:pPr>
            <a:r>
              <a:rPr lang="zh-CN" altLang="en-US"/>
              <a:t>闪燃是液态可燃物液面上蒸发出的蒸气与空气形成的混合气体恰好等于爆炸下限浓度时，遇火源产生的一闪即灭的现象。</a:t>
            </a:r>
          </a:p>
          <a:p>
            <a:pPr>
              <a:spcBef>
                <a:spcPct val="0"/>
              </a:spcBef>
            </a:pPr>
            <a:r>
              <a:rPr lang="zh-CN" altLang="en-US"/>
              <a:t>闪燃现象出现后，受环境温度等因素的影响，液体蒸发速度往往会加快，这时遇火源就会产生持续燃烧，在一定条件下（如爆炸性混合物达到爆炸极限，并遇到较高的点火能量），就会出现燃烧速度比较快的燃烧现象，即爆燃。因此，闪燃现象往往是爆燃的前兆。由于爆燃能够形成很高的燃烧速度和温度，因此会直接造成火灾，所以与闪燃现象相比，具有很大的火灾危险性。这样积极控制和预防闪燃现象的出现，就具有极其重要的现实意义。</a:t>
            </a:r>
          </a:p>
          <a:p>
            <a:pPr>
              <a:spcBef>
                <a:spcPct val="0"/>
              </a:spcBef>
            </a:pPr>
            <a:r>
              <a:rPr lang="zh-CN" altLang="en-US">
                <a:solidFill>
                  <a:srgbClr val="FF0000"/>
                </a:solidFill>
                <a:latin typeface="微软雅黑" panose="020B0503020204020204" pitchFamily="34" charset="-122"/>
                <a:ea typeface="微软雅黑" panose="020B0503020204020204" pitchFamily="34" charset="-122"/>
              </a:rPr>
              <a:t>爆燃：伴随爆炸的燃烧波，以亚音速传播。</a:t>
            </a:r>
          </a:p>
          <a:p>
            <a:pPr>
              <a:spcBef>
                <a:spcPct val="0"/>
              </a:spcBef>
            </a:pPr>
            <a:endParaRPr lang="zh-CN" altLang="en-US"/>
          </a:p>
          <a:p>
            <a:pPr>
              <a:spcBef>
                <a:spcPct val="0"/>
              </a:spcBef>
            </a:pPr>
            <a:endParaRPr lang="zh-CN" altLang="en-US"/>
          </a:p>
        </p:txBody>
      </p:sp>
      <p:sp>
        <p:nvSpPr>
          <p:cNvPr id="2"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29700"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1C508A56-2139-4620-B828-BF225FD08BBC}" type="slidenum">
              <a:rPr lang="zh-CN" altLang="en-US" sz="1200"/>
              <a:pPr algn="r"/>
              <a:t>14</a:t>
            </a:fld>
            <a:endParaRPr lang="zh-CN" altLang="en-US" sz="1200"/>
          </a:p>
        </p:txBody>
      </p:sp>
      <p:sp>
        <p:nvSpPr>
          <p:cNvPr id="29701" name="灯片编号占位符 2"/>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2A5F681D-CC86-4357-A620-98898533E1EE}" type="slidenum">
              <a:rPr lang="zh-CN" altLang="en-US" smtClean="0"/>
              <a:pPr/>
              <a:t>14</a:t>
            </a:fld>
            <a:endParaRPr lang="zh-CN" altLang="en-US"/>
          </a:p>
        </p:txBody>
      </p:sp>
    </p:spTree>
    <p:extLst>
      <p:ext uri="{BB962C8B-B14F-4D97-AF65-F5344CB8AC3E}">
        <p14:creationId xmlns:p14="http://schemas.microsoft.com/office/powerpoint/2010/main" val="3649969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ChangeArrowheads="1" noTextEdit="1"/>
          </p:cNvSpPr>
          <p:nvPr>
            <p:ph type="sldImg" idx="4294967295"/>
          </p:nvPr>
        </p:nvSpPr>
        <p:spPr>
          <a:xfrm>
            <a:off x="381000" y="685800"/>
            <a:ext cx="6096000" cy="3429000"/>
          </a:xfrm>
          <a:ln/>
        </p:spPr>
      </p:sp>
      <p:sp>
        <p:nvSpPr>
          <p:cNvPr id="34818" name="备注占位符 2"/>
          <p:cNvSpPr>
            <a:spLocks noGrp="1" noChangeArrowheads="1"/>
          </p:cNvSpPr>
          <p:nvPr>
            <p:ph type="body" idx="4294967295"/>
          </p:nvPr>
        </p:nvSpPr>
        <p:spPr/>
        <p:txBody>
          <a:bodyPr/>
          <a:lstStyle/>
          <a:p>
            <a:pPr>
              <a:spcBef>
                <a:spcPct val="0"/>
              </a:spcBef>
            </a:pPr>
            <a:endParaRPr lang="zh-CN" altLang="en-US"/>
          </a:p>
        </p:txBody>
      </p:sp>
      <p:sp>
        <p:nvSpPr>
          <p:cNvPr id="2"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34820"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DD068807-8E91-4656-BE91-79E0BC95B10D}" type="slidenum">
              <a:rPr lang="zh-CN" altLang="en-US" sz="1200"/>
              <a:pPr algn="r"/>
              <a:t>15</a:t>
            </a:fld>
            <a:endParaRPr lang="zh-CN" altLang="en-US" sz="1200"/>
          </a:p>
        </p:txBody>
      </p:sp>
      <p:sp>
        <p:nvSpPr>
          <p:cNvPr id="34821" name="灯片编号占位符 2"/>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F61ED946-4215-4602-8B0D-9803DDCE5C3E}" type="slidenum">
              <a:rPr lang="zh-CN" altLang="en-US" smtClean="0"/>
              <a:pPr/>
              <a:t>15</a:t>
            </a:fld>
            <a:endParaRPr lang="zh-CN" altLang="en-US"/>
          </a:p>
        </p:txBody>
      </p:sp>
    </p:spTree>
    <p:extLst>
      <p:ext uri="{BB962C8B-B14F-4D97-AF65-F5344CB8AC3E}">
        <p14:creationId xmlns:p14="http://schemas.microsoft.com/office/powerpoint/2010/main" val="3383514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ChangeArrowheads="1" noTextEdit="1"/>
          </p:cNvSpPr>
          <p:nvPr>
            <p:ph type="sldImg" idx="4294967295"/>
          </p:nvPr>
        </p:nvSpPr>
        <p:spPr>
          <a:xfrm>
            <a:off x="381000" y="685800"/>
            <a:ext cx="6096000" cy="3429000"/>
          </a:xfrm>
          <a:ln/>
        </p:spPr>
      </p:sp>
      <p:sp>
        <p:nvSpPr>
          <p:cNvPr id="37890" name="备注占位符 2"/>
          <p:cNvSpPr>
            <a:spLocks noGrp="1" noChangeArrowheads="1"/>
          </p:cNvSpPr>
          <p:nvPr>
            <p:ph type="body" idx="4294967295"/>
          </p:nvPr>
        </p:nvSpPr>
        <p:spPr/>
        <p:txBody>
          <a:bodyPr/>
          <a:lstStyle/>
          <a:p>
            <a:pPr>
              <a:spcBef>
                <a:spcPct val="0"/>
              </a:spcBef>
            </a:pPr>
            <a:endParaRPr lang="zh-CN" altLang="en-US"/>
          </a:p>
        </p:txBody>
      </p:sp>
      <p:sp>
        <p:nvSpPr>
          <p:cNvPr id="28675"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37892"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5D78780D-F26A-428F-91E3-7CDCB65F19DA}" type="slidenum">
              <a:rPr lang="zh-CN" altLang="en-US" sz="1200"/>
              <a:pPr algn="r"/>
              <a:t>16</a:t>
            </a:fld>
            <a:endParaRPr lang="zh-CN" altLang="en-US" sz="1200"/>
          </a:p>
        </p:txBody>
      </p:sp>
      <p:sp>
        <p:nvSpPr>
          <p:cNvPr id="37893"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61038C00-1F6E-46D6-B770-CF274622457E}" type="slidenum">
              <a:rPr lang="zh-CN" altLang="en-US" smtClean="0"/>
              <a:pPr/>
              <a:t>16</a:t>
            </a:fld>
            <a:endParaRPr lang="zh-CN" altLang="en-US"/>
          </a:p>
        </p:txBody>
      </p:sp>
    </p:spTree>
    <p:extLst>
      <p:ext uri="{BB962C8B-B14F-4D97-AF65-F5344CB8AC3E}">
        <p14:creationId xmlns:p14="http://schemas.microsoft.com/office/powerpoint/2010/main" val="18336267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17</a:t>
            </a:fld>
            <a:endParaRPr lang="zh-CN">
              <a:cs typeface="+mn-cs"/>
            </a:endParaRPr>
          </a:p>
        </p:txBody>
      </p:sp>
    </p:spTree>
    <p:extLst>
      <p:ext uri="{BB962C8B-B14F-4D97-AF65-F5344CB8AC3E}">
        <p14:creationId xmlns:p14="http://schemas.microsoft.com/office/powerpoint/2010/main" val="1596605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18</a:t>
            </a:fld>
            <a:endParaRPr lang="zh-CN">
              <a:cs typeface="+mn-cs"/>
            </a:endParaRPr>
          </a:p>
        </p:txBody>
      </p:sp>
    </p:spTree>
    <p:extLst>
      <p:ext uri="{BB962C8B-B14F-4D97-AF65-F5344CB8AC3E}">
        <p14:creationId xmlns:p14="http://schemas.microsoft.com/office/powerpoint/2010/main" val="37465161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19</a:t>
            </a:fld>
            <a:endParaRPr lang="zh-CN">
              <a:cs typeface="+mn-cs"/>
            </a:endParaRPr>
          </a:p>
        </p:txBody>
      </p:sp>
    </p:spTree>
    <p:extLst>
      <p:ext uri="{BB962C8B-B14F-4D97-AF65-F5344CB8AC3E}">
        <p14:creationId xmlns:p14="http://schemas.microsoft.com/office/powerpoint/2010/main" val="3243809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a:t>
            </a:fld>
            <a:endParaRPr lang="zh-CN">
              <a:cs typeface="+mn-cs"/>
            </a:endParaRPr>
          </a:p>
        </p:txBody>
      </p:sp>
    </p:spTree>
    <p:extLst>
      <p:ext uri="{BB962C8B-B14F-4D97-AF65-F5344CB8AC3E}">
        <p14:creationId xmlns:p14="http://schemas.microsoft.com/office/powerpoint/2010/main" val="5054887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20</a:t>
            </a:fld>
            <a:endParaRPr lang="zh-CN">
              <a:cs typeface="+mn-cs"/>
            </a:endParaRPr>
          </a:p>
        </p:txBody>
      </p:sp>
    </p:spTree>
    <p:extLst>
      <p:ext uri="{BB962C8B-B14F-4D97-AF65-F5344CB8AC3E}">
        <p14:creationId xmlns:p14="http://schemas.microsoft.com/office/powerpoint/2010/main" val="3634566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21</a:t>
            </a:fld>
            <a:endParaRPr lang="zh-CN">
              <a:cs typeface="+mn-cs"/>
            </a:endParaRPr>
          </a:p>
        </p:txBody>
      </p:sp>
    </p:spTree>
    <p:extLst>
      <p:ext uri="{BB962C8B-B14F-4D97-AF65-F5344CB8AC3E}">
        <p14:creationId xmlns:p14="http://schemas.microsoft.com/office/powerpoint/2010/main" val="32003608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22</a:t>
            </a:fld>
            <a:endParaRPr lang="zh-CN">
              <a:cs typeface="+mn-cs"/>
            </a:endParaRPr>
          </a:p>
        </p:txBody>
      </p:sp>
    </p:spTree>
    <p:extLst>
      <p:ext uri="{BB962C8B-B14F-4D97-AF65-F5344CB8AC3E}">
        <p14:creationId xmlns:p14="http://schemas.microsoft.com/office/powerpoint/2010/main" val="23511576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23</a:t>
            </a:fld>
            <a:endParaRPr lang="zh-CN">
              <a:cs typeface="+mn-cs"/>
            </a:endParaRPr>
          </a:p>
        </p:txBody>
      </p:sp>
    </p:spTree>
    <p:extLst>
      <p:ext uri="{BB962C8B-B14F-4D97-AF65-F5344CB8AC3E}">
        <p14:creationId xmlns:p14="http://schemas.microsoft.com/office/powerpoint/2010/main" val="27666076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noChangeArrowheads="1" noTextEdit="1"/>
          </p:cNvSpPr>
          <p:nvPr>
            <p:ph type="sldImg" idx="4294967295"/>
          </p:nvPr>
        </p:nvSpPr>
        <p:spPr>
          <a:xfrm>
            <a:off x="381000" y="685800"/>
            <a:ext cx="6096000" cy="3429000"/>
          </a:xfrm>
          <a:ln/>
        </p:spPr>
      </p:sp>
      <p:sp>
        <p:nvSpPr>
          <p:cNvPr id="3" name="备注占位符 2"/>
          <p:cNvSpPr>
            <a:spLocks noGrp="1"/>
          </p:cNvSpPr>
          <p:nvPr>
            <p:ph type="body" idx="1"/>
          </p:nvPr>
        </p:nvSpPr>
        <p:spPr>
          <a:noFill/>
          <a:ln/>
        </p:spPr>
        <p:txBody>
          <a:bodyPr rtlCol="0">
            <a:normAutofit/>
          </a:bodyPr>
          <a:lstStyle/>
          <a:p>
            <a:pPr fontAlgn="auto">
              <a:spcBef>
                <a:spcPts val="0"/>
              </a:spcBef>
              <a:spcAft>
                <a:spcPts val="0"/>
              </a:spcAft>
              <a:buFontTx/>
              <a:buNone/>
              <a:defRPr/>
            </a:pPr>
            <a:endParaRPr lang="zh-CN" altLang="en-US" dirty="0">
              <a:latin typeface="+mn-lt"/>
              <a:ea typeface="+mn-ea"/>
              <a:cs typeface="+mn-cs"/>
            </a:endParaRPr>
          </a:p>
        </p:txBody>
      </p:sp>
      <p:sp>
        <p:nvSpPr>
          <p:cNvPr id="106499"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59396"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874603C5-7110-4421-AB95-A5F26D4C99B2}" type="slidenum">
              <a:rPr lang="zh-CN" altLang="en-US" sz="1200"/>
              <a:pPr algn="r"/>
              <a:t>24</a:t>
            </a:fld>
            <a:endParaRPr lang="zh-CN" altLang="en-US" sz="1200"/>
          </a:p>
        </p:txBody>
      </p:sp>
      <p:sp>
        <p:nvSpPr>
          <p:cNvPr id="59397"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9405D277-63E5-4593-BAFC-BEFFB0CCA27D}" type="slidenum">
              <a:rPr lang="zh-CN" altLang="en-US" smtClean="0"/>
              <a:pPr/>
              <a:t>24</a:t>
            </a:fld>
            <a:endParaRPr lang="zh-CN" altLang="en-US"/>
          </a:p>
        </p:txBody>
      </p:sp>
    </p:spTree>
    <p:extLst>
      <p:ext uri="{BB962C8B-B14F-4D97-AF65-F5344CB8AC3E}">
        <p14:creationId xmlns:p14="http://schemas.microsoft.com/office/powerpoint/2010/main" val="24357432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25</a:t>
            </a:fld>
            <a:endParaRPr lang="zh-CN">
              <a:cs typeface="+mn-cs"/>
            </a:endParaRPr>
          </a:p>
        </p:txBody>
      </p:sp>
    </p:spTree>
    <p:extLst>
      <p:ext uri="{BB962C8B-B14F-4D97-AF65-F5344CB8AC3E}">
        <p14:creationId xmlns:p14="http://schemas.microsoft.com/office/powerpoint/2010/main" val="18982610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26</a:t>
            </a:fld>
            <a:endParaRPr lang="zh-CN">
              <a:cs typeface="+mn-cs"/>
            </a:endParaRPr>
          </a:p>
        </p:txBody>
      </p:sp>
    </p:spTree>
    <p:extLst>
      <p:ext uri="{BB962C8B-B14F-4D97-AF65-F5344CB8AC3E}">
        <p14:creationId xmlns:p14="http://schemas.microsoft.com/office/powerpoint/2010/main" val="24563602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27</a:t>
            </a:fld>
            <a:endParaRPr lang="zh-CN">
              <a:cs typeface="+mn-cs"/>
            </a:endParaRPr>
          </a:p>
        </p:txBody>
      </p:sp>
    </p:spTree>
    <p:extLst>
      <p:ext uri="{BB962C8B-B14F-4D97-AF65-F5344CB8AC3E}">
        <p14:creationId xmlns:p14="http://schemas.microsoft.com/office/powerpoint/2010/main" val="10612817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28</a:t>
            </a:fld>
            <a:endParaRPr lang="zh-CN">
              <a:cs typeface="+mn-cs"/>
            </a:endParaRPr>
          </a:p>
        </p:txBody>
      </p:sp>
    </p:spTree>
    <p:extLst>
      <p:ext uri="{BB962C8B-B14F-4D97-AF65-F5344CB8AC3E}">
        <p14:creationId xmlns:p14="http://schemas.microsoft.com/office/powerpoint/2010/main" val="21211114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29</a:t>
            </a:fld>
            <a:endParaRPr lang="zh-CN">
              <a:cs typeface="+mn-cs"/>
            </a:endParaRPr>
          </a:p>
        </p:txBody>
      </p:sp>
    </p:spTree>
    <p:extLst>
      <p:ext uri="{BB962C8B-B14F-4D97-AF65-F5344CB8AC3E}">
        <p14:creationId xmlns:p14="http://schemas.microsoft.com/office/powerpoint/2010/main" val="2044618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3</a:t>
            </a:fld>
            <a:endParaRPr lang="zh-CN">
              <a:cs typeface="+mn-cs"/>
            </a:endParaRPr>
          </a:p>
        </p:txBody>
      </p:sp>
    </p:spTree>
    <p:extLst>
      <p:ext uri="{BB962C8B-B14F-4D97-AF65-F5344CB8AC3E}">
        <p14:creationId xmlns:p14="http://schemas.microsoft.com/office/powerpoint/2010/main" val="23609590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noChangeArrowheads="1" noTextEdit="1"/>
          </p:cNvSpPr>
          <p:nvPr>
            <p:ph type="sldImg" idx="4294967295"/>
          </p:nvPr>
        </p:nvSpPr>
        <p:spPr>
          <a:xfrm>
            <a:off x="381000" y="685800"/>
            <a:ext cx="6096000" cy="3429000"/>
          </a:xfrm>
          <a:ln/>
        </p:spPr>
      </p:sp>
      <p:sp>
        <p:nvSpPr>
          <p:cNvPr id="14338" name="备注占位符 2"/>
          <p:cNvSpPr>
            <a:spLocks noGrp="1" noChangeArrowheads="1"/>
          </p:cNvSpPr>
          <p:nvPr>
            <p:ph type="body" idx="4294967295"/>
          </p:nvPr>
        </p:nvSpPr>
        <p:spPr/>
        <p:txBody>
          <a:bodyPr/>
          <a:lstStyle/>
          <a:p>
            <a:pPr>
              <a:spcBef>
                <a:spcPct val="0"/>
              </a:spcBef>
            </a:pPr>
            <a:endParaRPr lang="zh-CN" altLang="en-US" dirty="0"/>
          </a:p>
        </p:txBody>
      </p:sp>
      <p:sp>
        <p:nvSpPr>
          <p:cNvPr id="14339" name="灯片编号占位符 3"/>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A83A94ED-5D1F-410A-817A-E9DD75CE41DB}" type="slidenum">
              <a:rPr lang="zh-CN" altLang="en-US" sz="1200"/>
              <a:pPr algn="r"/>
              <a:t>30</a:t>
            </a:fld>
            <a:endParaRPr lang="zh-CN" altLang="en-US" sz="1200"/>
          </a:p>
        </p:txBody>
      </p:sp>
      <p:sp>
        <p:nvSpPr>
          <p:cNvPr id="15364" name="页脚占位符 4"/>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14341"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56E6CC74-4431-44C1-A464-8A380295F984}" type="slidenum">
              <a:rPr lang="zh-CN" altLang="en-US" smtClean="0"/>
              <a:pPr/>
              <a:t>30</a:t>
            </a:fld>
            <a:endParaRPr lang="zh-CN" altLang="en-US"/>
          </a:p>
        </p:txBody>
      </p:sp>
    </p:spTree>
    <p:extLst>
      <p:ext uri="{BB962C8B-B14F-4D97-AF65-F5344CB8AC3E}">
        <p14:creationId xmlns:p14="http://schemas.microsoft.com/office/powerpoint/2010/main" val="12833177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77871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4</a:t>
            </a:fld>
            <a:endParaRPr lang="zh-CN">
              <a:cs typeface="+mn-cs"/>
            </a:endParaRPr>
          </a:p>
        </p:txBody>
      </p:sp>
    </p:spTree>
    <p:extLst>
      <p:ext uri="{BB962C8B-B14F-4D97-AF65-F5344CB8AC3E}">
        <p14:creationId xmlns:p14="http://schemas.microsoft.com/office/powerpoint/2010/main" val="3833749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noChangeArrowheads="1" noTextEdit="1"/>
          </p:cNvSpPr>
          <p:nvPr>
            <p:ph type="sldImg" idx="4294967295"/>
          </p:nvPr>
        </p:nvSpPr>
        <p:spPr>
          <a:xfrm>
            <a:off x="381000" y="685800"/>
            <a:ext cx="6096000" cy="3429000"/>
          </a:xfrm>
          <a:ln/>
        </p:spPr>
      </p:sp>
      <p:sp>
        <p:nvSpPr>
          <p:cNvPr id="18434" name="备注占位符 2"/>
          <p:cNvSpPr>
            <a:spLocks noGrp="1" noChangeArrowheads="1"/>
          </p:cNvSpPr>
          <p:nvPr>
            <p:ph type="body" idx="4294967295"/>
          </p:nvPr>
        </p:nvSpPr>
        <p:spPr/>
        <p:txBody>
          <a:bodyPr/>
          <a:lstStyle/>
          <a:p>
            <a:pPr>
              <a:lnSpc>
                <a:spcPct val="80000"/>
              </a:lnSpc>
              <a:spcBef>
                <a:spcPct val="0"/>
              </a:spcBef>
            </a:pPr>
            <a:r>
              <a:rPr lang="zh-CN" altLang="zh-CN" sz="300" b="1"/>
              <a:t>第</a:t>
            </a:r>
            <a:r>
              <a:rPr lang="en-US" altLang="zh-CN" sz="300" b="1"/>
              <a:t>1</a:t>
            </a:r>
            <a:r>
              <a:rPr lang="zh-CN" altLang="zh-CN" sz="300" b="1"/>
              <a:t>类：爆炸品；</a:t>
            </a:r>
            <a:r>
              <a:rPr lang="en-US" altLang="zh-CN" sz="300" b="1"/>
              <a:t>  TNT</a:t>
            </a:r>
            <a:r>
              <a:rPr lang="zh-CN" altLang="zh-CN" sz="300" b="1"/>
              <a:t>炸药</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2</a:t>
            </a:r>
            <a:r>
              <a:rPr lang="zh-CN" altLang="zh-CN" sz="300" b="1"/>
              <a:t>类：压缩气体和液化气体；</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en-US" altLang="zh-CN" sz="300" b="1"/>
              <a:t> </a:t>
            </a:r>
            <a:r>
              <a:rPr lang="zh-CN" altLang="zh-CN" sz="300" b="1"/>
              <a:t>没有限定气体种类，无论什么气体，只要压缩、液化就是危险化学品</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3</a:t>
            </a:r>
            <a:r>
              <a:rPr lang="zh-CN" altLang="zh-CN" sz="300" b="1"/>
              <a:t>类易燃液体；</a:t>
            </a:r>
            <a:endParaRPr lang="zh-CN" altLang="zh-CN" sz="300"/>
          </a:p>
          <a:p>
            <a:pPr>
              <a:lnSpc>
                <a:spcPct val="80000"/>
              </a:lnSpc>
              <a:spcBef>
                <a:spcPct val="0"/>
              </a:spcBef>
            </a:pPr>
            <a:r>
              <a:rPr lang="en-US" altLang="zh-CN" sz="300" b="1"/>
              <a:t>        </a:t>
            </a:r>
            <a:r>
              <a:rPr lang="zh-CN" altLang="zh-CN" sz="300" b="1"/>
              <a:t>油漆、清洗剂</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4</a:t>
            </a:r>
            <a:r>
              <a:rPr lang="zh-CN" altLang="zh-CN" sz="300" b="1"/>
              <a:t>类：易燃固体、自燃物品和遇湿易燃品；</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5</a:t>
            </a:r>
            <a:r>
              <a:rPr lang="zh-CN" altLang="zh-CN" sz="300" b="1"/>
              <a:t>类氧化剂和有机过氧化物；</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6</a:t>
            </a:r>
            <a:r>
              <a:rPr lang="zh-CN" altLang="zh-CN" sz="300" b="1"/>
              <a:t>类毒害品；</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7</a:t>
            </a:r>
            <a:r>
              <a:rPr lang="zh-CN" altLang="zh-CN" sz="300" b="1"/>
              <a:t>类放射性物品；</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8</a:t>
            </a:r>
            <a:r>
              <a:rPr lang="zh-CN" altLang="zh-CN" sz="300" b="1"/>
              <a:t>类腐蚀品。</a:t>
            </a:r>
            <a:endParaRPr lang="zh-CN" altLang="zh-CN" sz="300"/>
          </a:p>
          <a:p>
            <a:pPr>
              <a:lnSpc>
                <a:spcPct val="80000"/>
              </a:lnSpc>
              <a:spcBef>
                <a:spcPct val="0"/>
              </a:spcBef>
            </a:pPr>
            <a:endParaRPr lang="en-US" altLang="zh-CN" sz="300"/>
          </a:p>
        </p:txBody>
      </p:sp>
      <p:sp>
        <p:nvSpPr>
          <p:cNvPr id="20483"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18436"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2EAB1D8E-5AF2-4692-B341-16EA336286A5}" type="slidenum">
              <a:rPr lang="zh-CN" altLang="en-US" sz="1200"/>
              <a:pPr algn="r"/>
              <a:t>5</a:t>
            </a:fld>
            <a:endParaRPr lang="zh-CN" altLang="en-US" sz="1200"/>
          </a:p>
        </p:txBody>
      </p:sp>
      <p:sp>
        <p:nvSpPr>
          <p:cNvPr id="18437"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54624356-16C8-4A58-BF3B-1F4AD95198F8}" type="slidenum">
              <a:rPr lang="zh-CN" altLang="en-US" smtClean="0"/>
              <a:pPr/>
              <a:t>5</a:t>
            </a:fld>
            <a:endParaRPr lang="zh-CN" altLang="en-US"/>
          </a:p>
        </p:txBody>
      </p:sp>
    </p:spTree>
    <p:extLst>
      <p:ext uri="{BB962C8B-B14F-4D97-AF65-F5344CB8AC3E}">
        <p14:creationId xmlns:p14="http://schemas.microsoft.com/office/powerpoint/2010/main" val="804398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6</a:t>
            </a:fld>
            <a:endParaRPr lang="zh-CN">
              <a:cs typeface="+mn-cs"/>
            </a:endParaRPr>
          </a:p>
        </p:txBody>
      </p:sp>
    </p:spTree>
    <p:extLst>
      <p:ext uri="{BB962C8B-B14F-4D97-AF65-F5344CB8AC3E}">
        <p14:creationId xmlns:p14="http://schemas.microsoft.com/office/powerpoint/2010/main" val="888193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7</a:t>
            </a:fld>
            <a:endParaRPr lang="zh-CN">
              <a:cs typeface="+mn-cs"/>
            </a:endParaRPr>
          </a:p>
        </p:txBody>
      </p:sp>
    </p:spTree>
    <p:extLst>
      <p:ext uri="{BB962C8B-B14F-4D97-AF65-F5344CB8AC3E}">
        <p14:creationId xmlns:p14="http://schemas.microsoft.com/office/powerpoint/2010/main" val="1042961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8</a:t>
            </a:fld>
            <a:endParaRPr lang="zh-CN">
              <a:cs typeface="+mn-cs"/>
            </a:endParaRPr>
          </a:p>
        </p:txBody>
      </p:sp>
    </p:spTree>
    <p:extLst>
      <p:ext uri="{BB962C8B-B14F-4D97-AF65-F5344CB8AC3E}">
        <p14:creationId xmlns:p14="http://schemas.microsoft.com/office/powerpoint/2010/main" val="891875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9</a:t>
            </a:fld>
            <a:endParaRPr lang="zh-CN">
              <a:cs typeface="+mn-cs"/>
            </a:endParaRPr>
          </a:p>
        </p:txBody>
      </p:sp>
    </p:spTree>
    <p:extLst>
      <p:ext uri="{BB962C8B-B14F-4D97-AF65-F5344CB8AC3E}">
        <p14:creationId xmlns:p14="http://schemas.microsoft.com/office/powerpoint/2010/main" val="3075829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AF8FAC5A-3BF1-4ABB-94A9-CC484EE77831}" type="slidenum">
              <a:rPr lang="en-US" altLang="zh-CN" smtClean="0"/>
              <a:pPr/>
              <a:t>‹#›</a:t>
            </a:fld>
            <a:endParaRPr lang="zh-CN"/>
          </a:p>
        </p:txBody>
      </p:sp>
    </p:spTree>
    <p:extLst>
      <p:ext uri="{BB962C8B-B14F-4D97-AF65-F5344CB8AC3E}">
        <p14:creationId xmlns:p14="http://schemas.microsoft.com/office/powerpoint/2010/main" val="207633438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20F5C4D-34D9-474B-AD91-A136F9AFF96D}" type="slidenum">
              <a:rPr lang="en-US" altLang="zh-CN" smtClean="0"/>
              <a:pPr/>
              <a:t>‹#›</a:t>
            </a:fld>
            <a:endParaRPr lang="zh-CN"/>
          </a:p>
        </p:txBody>
      </p:sp>
    </p:spTree>
    <p:extLst>
      <p:ext uri="{BB962C8B-B14F-4D97-AF65-F5344CB8AC3E}">
        <p14:creationId xmlns:p14="http://schemas.microsoft.com/office/powerpoint/2010/main" val="2024146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B962C8B-B14F-4D97-AF65-F5344CB8AC3E}" type="datetime1">
              <a:rPr lang="zh-CN" altLang="en-US" smtClean="0"/>
              <a:pPr/>
              <a:t>2020/11/26</a:t>
            </a:fld>
            <a:endParaRPr lang="zh-CN" altLang="en-US">
              <a:cs typeface="+mn-cs"/>
            </a:endParaRP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865213C-2E06-4620-9A4D-47A734710D99}" type="slidenum">
              <a:rPr lang="en-US" altLang="zh-CN" smtClean="0"/>
              <a:pPr/>
              <a:t>‹#›</a:t>
            </a:fld>
            <a:endParaRPr lang="zh-CN">
              <a:cs typeface="+mn-cs"/>
            </a:endParaRPr>
          </a:p>
        </p:txBody>
      </p:sp>
    </p:spTree>
    <p:extLst>
      <p:ext uri="{BB962C8B-B14F-4D97-AF65-F5344CB8AC3E}">
        <p14:creationId xmlns:p14="http://schemas.microsoft.com/office/powerpoint/2010/main" val="2673440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1665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9564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5474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5874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84250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49636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0820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7073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CE9DD861-94FD-4A45-9CE7-D37FCDC5FCBF}" type="slidenum">
              <a:rPr lang="en-US" altLang="zh-CN" smtClean="0"/>
              <a:pPr/>
              <a:t>‹#›</a:t>
            </a:fld>
            <a:endParaRPr lang="zh-CN"/>
          </a:p>
        </p:txBody>
      </p:sp>
    </p:spTree>
    <p:extLst>
      <p:ext uri="{BB962C8B-B14F-4D97-AF65-F5344CB8AC3E}">
        <p14:creationId xmlns:p14="http://schemas.microsoft.com/office/powerpoint/2010/main" val="32183103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5349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89538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396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zh-CN" alt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zh-CN"/>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13B429DC-5860-4370-B670-C90900C42541}" type="slidenum">
              <a:rPr lang="en-US" altLang="zh-CN" smtClean="0"/>
              <a:pPr/>
              <a:t>‹#›</a:t>
            </a:fld>
            <a:endParaRPr lang="zh-CN"/>
          </a:p>
        </p:txBody>
      </p:sp>
    </p:spTree>
    <p:extLst>
      <p:ext uri="{BB962C8B-B14F-4D97-AF65-F5344CB8AC3E}">
        <p14:creationId xmlns:p14="http://schemas.microsoft.com/office/powerpoint/2010/main" val="1806039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a:xfrm>
            <a:off x="838200" y="6356350"/>
            <a:ext cx="2743200" cy="365125"/>
          </a:xfrm>
          <a:prstGeom prst="rect">
            <a:avLst/>
          </a:prstGeom>
        </p:spPr>
        <p:txBody>
          <a:bodyPr/>
          <a:lstStyle/>
          <a:p>
            <a:endParaRPr lang="zh-CN" alt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zh-CN"/>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BEB8933A-1816-47D8-8E16-6B1A858161F9}" type="slidenum">
              <a:rPr lang="en-US" altLang="zh-CN" smtClean="0"/>
              <a:pPr/>
              <a:t>‹#›</a:t>
            </a:fld>
            <a:endParaRPr lang="zh-CN"/>
          </a:p>
        </p:txBody>
      </p:sp>
    </p:spTree>
    <p:extLst>
      <p:ext uri="{BB962C8B-B14F-4D97-AF65-F5344CB8AC3E}">
        <p14:creationId xmlns:p14="http://schemas.microsoft.com/office/powerpoint/2010/main" val="844952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a:xfrm>
            <a:off x="838200" y="6356350"/>
            <a:ext cx="2743200" cy="365125"/>
          </a:xfrm>
          <a:prstGeom prst="rect">
            <a:avLst/>
          </a:prstGeom>
        </p:spPr>
        <p:txBody>
          <a:bodyPr/>
          <a:lstStyle/>
          <a:p>
            <a:endParaRPr lang="zh-CN" alt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zh-CN"/>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9FAC8385-1E5E-4E28-BDC9-5C61358A14FC}" type="slidenum">
              <a:rPr lang="en-US" altLang="zh-CN" smtClean="0"/>
              <a:pPr/>
              <a:t>‹#›</a:t>
            </a:fld>
            <a:endParaRPr lang="zh-CN"/>
          </a:p>
        </p:txBody>
      </p:sp>
    </p:spTree>
    <p:extLst>
      <p:ext uri="{BB962C8B-B14F-4D97-AF65-F5344CB8AC3E}">
        <p14:creationId xmlns:p14="http://schemas.microsoft.com/office/powerpoint/2010/main" val="3544224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838200" y="6356350"/>
            <a:ext cx="2743200" cy="365125"/>
          </a:xfrm>
          <a:prstGeom prst="rect">
            <a:avLst/>
          </a:prstGeom>
        </p:spPr>
        <p:txBody>
          <a:bodyPr/>
          <a:lstStyle/>
          <a:p>
            <a:endParaRPr lang="zh-CN" alt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zh-CN"/>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DF40C546-3C95-425C-A23A-C2AEDA04E653}" type="slidenum">
              <a:rPr lang="en-US" altLang="zh-CN" smtClean="0"/>
              <a:pPr/>
              <a:t>‹#›</a:t>
            </a:fld>
            <a:endParaRPr lang="zh-CN"/>
          </a:p>
        </p:txBody>
      </p:sp>
    </p:spTree>
    <p:extLst>
      <p:ext uri="{BB962C8B-B14F-4D97-AF65-F5344CB8AC3E}">
        <p14:creationId xmlns:p14="http://schemas.microsoft.com/office/powerpoint/2010/main" val="2451439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0291B77C-3326-48BF-BCCD-D10174B4B11A}"/>
              </a:ext>
            </a:extLst>
          </p:cNvPr>
          <p:cNvSpPr/>
          <p:nvPr userDrawn="1"/>
        </p:nvSpPr>
        <p:spPr>
          <a:xfrm>
            <a:off x="228754" y="225043"/>
            <a:ext cx="11658294" cy="6324434"/>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形 5">
            <a:extLst>
              <a:ext uri="{FF2B5EF4-FFF2-40B4-BE49-F238E27FC236}">
                <a16:creationId xmlns="" xmlns:a16="http://schemas.microsoft.com/office/drawing/2014/main" id="{52DE94D4-2006-492A-8975-CF24EDE58835}"/>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11277464" y="457278"/>
            <a:ext cx="421458" cy="518717"/>
          </a:xfrm>
          <a:prstGeom prst="rect">
            <a:avLst/>
          </a:prstGeom>
        </p:spPr>
      </p:pic>
    </p:spTree>
    <p:extLst>
      <p:ext uri="{BB962C8B-B14F-4D97-AF65-F5344CB8AC3E}">
        <p14:creationId xmlns:p14="http://schemas.microsoft.com/office/powerpoint/2010/main" val="3747583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endParaRPr lang="zh-CN" alt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zh-CN"/>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A62677E6-C48B-4FB6-A156-90FD0BE49369}" type="slidenum">
              <a:rPr lang="en-US" altLang="zh-CN" smtClean="0"/>
              <a:pPr/>
              <a:t>‹#›</a:t>
            </a:fld>
            <a:endParaRPr lang="zh-CN"/>
          </a:p>
        </p:txBody>
      </p:sp>
    </p:spTree>
    <p:extLst>
      <p:ext uri="{BB962C8B-B14F-4D97-AF65-F5344CB8AC3E}">
        <p14:creationId xmlns:p14="http://schemas.microsoft.com/office/powerpoint/2010/main" val="112648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2712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42247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buFontTx/>
                <a:buNone/>
              </a:pPr>
              <a:t>2020/11/26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buFontTx/>
                <a:buNone/>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83474057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6.png"/><Relationship Id="rId18" Type="http://schemas.openxmlformats.org/officeDocument/2006/relationships/image" Target="../media/image16.svg"/><Relationship Id="rId3" Type="http://schemas.openxmlformats.org/officeDocument/2006/relationships/image" Target="../media/image2.png"/><Relationship Id="rId21" Type="http://schemas.openxmlformats.org/officeDocument/2006/relationships/image" Target="../media/image9.png"/><Relationship Id="rId7" Type="http://schemas.openxmlformats.org/officeDocument/2006/relationships/image" Target="../media/image3.png"/><Relationship Id="rId12" Type="http://schemas.openxmlformats.org/officeDocument/2006/relationships/image" Target="../media/image10.svg"/><Relationship Id="rId17" Type="http://schemas.openxmlformats.org/officeDocument/2006/relationships/image" Target="../media/image8.png"/><Relationship Id="rId2" Type="http://schemas.openxmlformats.org/officeDocument/2006/relationships/notesSlide" Target="../notesSlides/notesSlide1.xml"/><Relationship Id="rId16" Type="http://schemas.openxmlformats.org/officeDocument/2006/relationships/image" Target="../media/image14.svg"/><Relationship Id="rId20" Type="http://schemas.openxmlformats.org/officeDocument/2006/relationships/image" Target="../media/image2.svg"/><Relationship Id="rId1" Type="http://schemas.openxmlformats.org/officeDocument/2006/relationships/slideLayout" Target="../slideLayouts/slideLayout9.xml"/><Relationship Id="rId6" Type="http://schemas.openxmlformats.org/officeDocument/2006/relationships/image" Target="../media/image4.svg"/><Relationship Id="rId11" Type="http://schemas.openxmlformats.org/officeDocument/2006/relationships/image" Target="../media/image5.png"/><Relationship Id="rId24" Type="http://schemas.openxmlformats.org/officeDocument/2006/relationships/image" Target="../media/image20.svg"/><Relationship Id="rId15" Type="http://schemas.openxmlformats.org/officeDocument/2006/relationships/image" Target="../media/image7.png"/><Relationship Id="rId23" Type="http://schemas.openxmlformats.org/officeDocument/2006/relationships/image" Target="../media/image10.png"/><Relationship Id="rId10" Type="http://schemas.openxmlformats.org/officeDocument/2006/relationships/image" Target="../media/image8.svg"/><Relationship Id="rId19" Type="http://schemas.openxmlformats.org/officeDocument/2006/relationships/image" Target="../media/image1.png"/><Relationship Id="rId9" Type="http://schemas.openxmlformats.org/officeDocument/2006/relationships/image" Target="../media/image4.png"/><Relationship Id="rId14" Type="http://schemas.openxmlformats.org/officeDocument/2006/relationships/image" Target="../media/image12.svg"/><Relationship Id="rId22" Type="http://schemas.openxmlformats.org/officeDocument/2006/relationships/image" Target="../media/image18.sv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2.png"/><Relationship Id="rId7" Type="http://schemas.openxmlformats.org/officeDocument/2006/relationships/image" Target="../media/image8.png"/><Relationship Id="rId12" Type="http://schemas.openxmlformats.org/officeDocument/2006/relationships/image" Target="../media/image8.sv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14.svg"/><Relationship Id="rId11" Type="http://schemas.openxmlformats.org/officeDocument/2006/relationships/image" Target="../media/image4.png"/><Relationship Id="rId5" Type="http://schemas.openxmlformats.org/officeDocument/2006/relationships/image" Target="../media/image7.png"/><Relationship Id="rId10" Type="http://schemas.openxmlformats.org/officeDocument/2006/relationships/image" Target="../media/image2.svg"/><Relationship Id="rId4" Type="http://schemas.openxmlformats.org/officeDocument/2006/relationships/image" Target="../media/image4.svg"/><Relationship Id="rId9"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14.svg"/><Relationship Id="rId11" Type="http://schemas.openxmlformats.org/officeDocument/2006/relationships/image" Target="../media/image11.png"/><Relationship Id="rId5" Type="http://schemas.openxmlformats.org/officeDocument/2006/relationships/image" Target="../media/image7.png"/><Relationship Id="rId10" Type="http://schemas.openxmlformats.org/officeDocument/2006/relationships/image" Target="../media/image8.svg"/><Relationship Id="rId4" Type="http://schemas.openxmlformats.org/officeDocument/2006/relationships/image" Target="../media/image12.svg"/><Relationship Id="rId9"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2.png"/><Relationship Id="rId7" Type="http://schemas.openxmlformats.org/officeDocument/2006/relationships/image" Target="../media/image8.png"/><Relationship Id="rId12" Type="http://schemas.openxmlformats.org/officeDocument/2006/relationships/image" Target="../media/image8.svg"/><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14.svg"/><Relationship Id="rId11" Type="http://schemas.openxmlformats.org/officeDocument/2006/relationships/image" Target="../media/image4.png"/><Relationship Id="rId5" Type="http://schemas.openxmlformats.org/officeDocument/2006/relationships/image" Target="../media/image7.png"/><Relationship Id="rId10" Type="http://schemas.openxmlformats.org/officeDocument/2006/relationships/image" Target="../media/image2.svg"/><Relationship Id="rId4" Type="http://schemas.openxmlformats.org/officeDocument/2006/relationships/image" Target="../media/image4.svg"/><Relationship Id="rId9"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2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2.png"/><Relationship Id="rId7" Type="http://schemas.openxmlformats.org/officeDocument/2006/relationships/image" Target="../media/image8.png"/><Relationship Id="rId12" Type="http://schemas.openxmlformats.org/officeDocument/2006/relationships/image" Target="../media/image8.sv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14.svg"/><Relationship Id="rId11" Type="http://schemas.openxmlformats.org/officeDocument/2006/relationships/image" Target="../media/image4.png"/><Relationship Id="rId5" Type="http://schemas.openxmlformats.org/officeDocument/2006/relationships/image" Target="../media/image7.png"/><Relationship Id="rId10" Type="http://schemas.openxmlformats.org/officeDocument/2006/relationships/image" Target="../media/image2.svg"/><Relationship Id="rId4" Type="http://schemas.openxmlformats.org/officeDocument/2006/relationships/image" Target="../media/image4.svg"/><Relationship Id="rId9" Type="http://schemas.openxmlformats.org/officeDocument/2006/relationships/image" Target="../media/image1.png"/></Relationships>
</file>

<file path=ppt/slides/_rels/slide30.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7.png"/><Relationship Id="rId18" Type="http://schemas.openxmlformats.org/officeDocument/2006/relationships/image" Target="../media/image2.svg"/><Relationship Id="rId3" Type="http://schemas.openxmlformats.org/officeDocument/2006/relationships/image" Target="../media/image2.png"/><Relationship Id="rId21" Type="http://schemas.openxmlformats.org/officeDocument/2006/relationships/image" Target="../media/image10.png"/><Relationship Id="rId7" Type="http://schemas.openxmlformats.org/officeDocument/2006/relationships/image" Target="../media/image4.png"/><Relationship Id="rId12" Type="http://schemas.openxmlformats.org/officeDocument/2006/relationships/image" Target="../media/image12.svg"/><Relationship Id="rId17" Type="http://schemas.openxmlformats.org/officeDocument/2006/relationships/image" Target="../media/image1.png"/><Relationship Id="rId2" Type="http://schemas.openxmlformats.org/officeDocument/2006/relationships/notesSlide" Target="../notesSlides/notesSlide30.xml"/><Relationship Id="rId16" Type="http://schemas.openxmlformats.org/officeDocument/2006/relationships/image" Target="../media/image16.svg"/><Relationship Id="rId20" Type="http://schemas.openxmlformats.org/officeDocument/2006/relationships/image" Target="../media/image18.svg"/><Relationship Id="rId1" Type="http://schemas.openxmlformats.org/officeDocument/2006/relationships/slideLayout" Target="../slideLayouts/slideLayout9.xml"/><Relationship Id="rId6" Type="http://schemas.openxmlformats.org/officeDocument/2006/relationships/image" Target="../media/image6.svg"/><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image" Target="../media/image8.png"/><Relationship Id="rId10" Type="http://schemas.openxmlformats.org/officeDocument/2006/relationships/image" Target="../media/image10.svg"/><Relationship Id="rId19" Type="http://schemas.openxmlformats.org/officeDocument/2006/relationships/image" Target="../media/image9.png"/><Relationship Id="rId4" Type="http://schemas.openxmlformats.org/officeDocument/2006/relationships/image" Target="../media/image4.svg"/><Relationship Id="rId9" Type="http://schemas.openxmlformats.org/officeDocument/2006/relationships/image" Target="../media/image5.png"/><Relationship Id="rId14" Type="http://schemas.openxmlformats.org/officeDocument/2006/relationships/image" Target="../media/image14.svg"/><Relationship Id="rId22" Type="http://schemas.openxmlformats.org/officeDocument/2006/relationships/image" Target="../media/image20.svg"/></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2.png"/><Relationship Id="rId7" Type="http://schemas.openxmlformats.org/officeDocument/2006/relationships/image" Target="../media/image8.png"/><Relationship Id="rId12" Type="http://schemas.openxmlformats.org/officeDocument/2006/relationships/image" Target="../media/image8.sv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4.svg"/><Relationship Id="rId11" Type="http://schemas.openxmlformats.org/officeDocument/2006/relationships/image" Target="../media/image4.png"/><Relationship Id="rId5" Type="http://schemas.openxmlformats.org/officeDocument/2006/relationships/image" Target="../media/image7.png"/><Relationship Id="rId10" Type="http://schemas.openxmlformats.org/officeDocument/2006/relationships/image" Target="../media/image2.svg"/><Relationship Id="rId4" Type="http://schemas.openxmlformats.org/officeDocument/2006/relationships/image" Target="../media/image4.svg"/><Relationship Id="rId9"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D6768434-1783-4CA8-9A36-E4463A43BB2F}"/>
              </a:ext>
            </a:extLst>
          </p:cNvPr>
          <p:cNvGrpSpPr/>
          <p:nvPr/>
        </p:nvGrpSpPr>
        <p:grpSpPr>
          <a:xfrm>
            <a:off x="1352728" y="-1244826"/>
            <a:ext cx="9274628" cy="9274628"/>
            <a:chOff x="1352728" y="-1244826"/>
            <a:chExt cx="9274628" cy="9274628"/>
          </a:xfrm>
        </p:grpSpPr>
        <p:pic>
          <p:nvPicPr>
            <p:cNvPr id="6" name="图形 5">
              <a:extLst>
                <a:ext uri="{FF2B5EF4-FFF2-40B4-BE49-F238E27FC236}">
                  <a16:creationId xmlns="" xmlns:a16="http://schemas.microsoft.com/office/drawing/2014/main" id="{1351D314-8421-4330-B594-D7283C4B6579}"/>
                </a:ext>
              </a:extLst>
            </p:cNvPr>
            <p:cNvPicPr>
              <a:picLocks noChangeAspect="1"/>
            </p:cNvPicPr>
            <p:nvPr/>
          </p:nvPicPr>
          <p:blipFill>
            <a:blip r:embed="rId3">
              <a:extLst>
                <a:ext uri="{96DAC541-7B7A-43D3-8B79-37D633B846F1}">
                  <asvg:svgBlip xmlns="" xmlns:asvg="http://schemas.microsoft.com/office/drawing/2016/SVG/main" r:embed="rId6"/>
                </a:ext>
              </a:extLst>
            </a:blip>
            <a:stretch>
              <a:fillRect/>
            </a:stretch>
          </p:blipFill>
          <p:spPr>
            <a:xfrm>
              <a:off x="2067733" y="-456796"/>
              <a:ext cx="7844618" cy="7844618"/>
            </a:xfrm>
            <a:prstGeom prst="rect">
              <a:avLst/>
            </a:prstGeom>
          </p:spPr>
        </p:pic>
        <p:sp>
          <p:nvSpPr>
            <p:cNvPr id="18" name="菱形 17">
              <a:extLst>
                <a:ext uri="{FF2B5EF4-FFF2-40B4-BE49-F238E27FC236}">
                  <a16:creationId xmlns="" xmlns:a16="http://schemas.microsoft.com/office/drawing/2014/main" id="{0195793C-A107-4390-92B7-74E04E8AF660}"/>
                </a:ext>
              </a:extLst>
            </p:cNvPr>
            <p:cNvSpPr/>
            <p:nvPr/>
          </p:nvSpPr>
          <p:spPr>
            <a:xfrm>
              <a:off x="1352728" y="-1244826"/>
              <a:ext cx="9274628" cy="9274628"/>
            </a:xfrm>
            <a:prstGeom prst="diamond">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sp>
        <p:nvSpPr>
          <p:cNvPr id="13313" name="Rectangle 8"/>
          <p:cNvSpPr>
            <a:spLocks noChangeArrowheads="1"/>
          </p:cNvSpPr>
          <p:nvPr/>
        </p:nvSpPr>
        <p:spPr bwMode="auto">
          <a:xfrm>
            <a:off x="3935414" y="2276476"/>
            <a:ext cx="5976937" cy="223202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13314" name="Rectangle 4"/>
          <p:cNvSpPr>
            <a:spLocks noChangeArrowheads="1"/>
          </p:cNvSpPr>
          <p:nvPr/>
        </p:nvSpPr>
        <p:spPr bwMode="auto">
          <a:xfrm>
            <a:off x="3056419" y="2025138"/>
            <a:ext cx="5867246"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8000" dirty="0">
                <a:latin typeface="iekie jianyuanti" panose="02010601030101010101" pitchFamily="2" charset="-122"/>
                <a:ea typeface="iekie jianyuanti" panose="02010601030101010101" pitchFamily="2" charset="-122"/>
                <a:cs typeface="+mn-ea"/>
                <a:sym typeface="iekie jianyuanti" panose="02010601030101010101" pitchFamily="2" charset="-122"/>
              </a:rPr>
              <a:t>危化品安全管理培训</a:t>
            </a:r>
          </a:p>
        </p:txBody>
      </p:sp>
      <p:pic>
        <p:nvPicPr>
          <p:cNvPr id="2" name="图形 1">
            <a:extLst>
              <a:ext uri="{FF2B5EF4-FFF2-40B4-BE49-F238E27FC236}">
                <a16:creationId xmlns="" xmlns:a16="http://schemas.microsoft.com/office/drawing/2014/main" id="{F5EF78EF-3595-4734-8348-37C6D3EBEB32}"/>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rot="900000">
            <a:off x="7199190" y="4727775"/>
            <a:ext cx="1397030" cy="1919152"/>
          </a:xfrm>
          <a:prstGeom prst="rect">
            <a:avLst/>
          </a:prstGeom>
        </p:spPr>
      </p:pic>
      <p:pic>
        <p:nvPicPr>
          <p:cNvPr id="8" name="图形 7">
            <a:extLst>
              <a:ext uri="{FF2B5EF4-FFF2-40B4-BE49-F238E27FC236}">
                <a16:creationId xmlns="" xmlns:a16="http://schemas.microsoft.com/office/drawing/2014/main" id="{6E9FCE1C-F87A-4C17-A861-3C82CF8055AC}"/>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9748562" y="247097"/>
            <a:ext cx="800100" cy="962025"/>
          </a:xfrm>
          <a:prstGeom prst="rect">
            <a:avLst/>
          </a:prstGeom>
        </p:spPr>
      </p:pic>
      <p:pic>
        <p:nvPicPr>
          <p:cNvPr id="10" name="图形 9">
            <a:extLst>
              <a:ext uri="{FF2B5EF4-FFF2-40B4-BE49-F238E27FC236}">
                <a16:creationId xmlns="" xmlns:a16="http://schemas.microsoft.com/office/drawing/2014/main" id="{BFFD99F2-BA98-43D7-94B1-231EF951076E}"/>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11491940" y="1900238"/>
            <a:ext cx="781050" cy="752475"/>
          </a:xfrm>
          <a:prstGeom prst="rect">
            <a:avLst/>
          </a:prstGeom>
        </p:spPr>
      </p:pic>
      <p:pic>
        <p:nvPicPr>
          <p:cNvPr id="13" name="图形 12">
            <a:extLst>
              <a:ext uri="{FF2B5EF4-FFF2-40B4-BE49-F238E27FC236}">
                <a16:creationId xmlns="" xmlns:a16="http://schemas.microsoft.com/office/drawing/2014/main" id="{3DF0960C-9215-45B9-936E-CF9FFA45939A}"/>
              </a:ext>
            </a:extLst>
          </p:cNvPr>
          <p:cNvPicPr>
            <a:picLocks noChangeAspect="1"/>
          </p:cNvPicPr>
          <p:nvPr/>
        </p:nvPicPr>
        <p:blipFill>
          <a:blip r:embed="rId13">
            <a:extLst>
              <a:ext uri="{96DAC541-7B7A-43D3-8B79-37D633B846F1}">
                <asvg:svgBlip xmlns="" xmlns:asvg="http://schemas.microsoft.com/office/drawing/2016/SVG/main" r:embed="rId14"/>
              </a:ext>
            </a:extLst>
          </a:blip>
          <a:stretch>
            <a:fillRect/>
          </a:stretch>
        </p:blipFill>
        <p:spPr>
          <a:xfrm>
            <a:off x="635946" y="3962477"/>
            <a:ext cx="1309192" cy="1309192"/>
          </a:xfrm>
          <a:prstGeom prst="rect">
            <a:avLst/>
          </a:prstGeom>
        </p:spPr>
      </p:pic>
      <p:pic>
        <p:nvPicPr>
          <p:cNvPr id="15" name="图形 14">
            <a:extLst>
              <a:ext uri="{FF2B5EF4-FFF2-40B4-BE49-F238E27FC236}">
                <a16:creationId xmlns="" xmlns:a16="http://schemas.microsoft.com/office/drawing/2014/main" id="{F0231787-265D-4ED7-A7FD-C7F88560C988}"/>
              </a:ext>
            </a:extLst>
          </p:cNvPr>
          <p:cNvPicPr>
            <a:picLocks noChangeAspect="1"/>
          </p:cNvPicPr>
          <p:nvPr/>
        </p:nvPicPr>
        <p:blipFill>
          <a:blip r:embed="rId15">
            <a:extLst>
              <a:ext uri="{96DAC541-7B7A-43D3-8B79-37D633B846F1}">
                <asvg:svgBlip xmlns="" xmlns:asvg="http://schemas.microsoft.com/office/drawing/2016/SVG/main" r:embed="rId16"/>
              </a:ext>
            </a:extLst>
          </a:blip>
          <a:stretch>
            <a:fillRect/>
          </a:stretch>
        </p:blipFill>
        <p:spPr>
          <a:xfrm>
            <a:off x="2324772" y="5357010"/>
            <a:ext cx="1096892" cy="1013584"/>
          </a:xfrm>
          <a:prstGeom prst="rect">
            <a:avLst/>
          </a:prstGeom>
        </p:spPr>
      </p:pic>
      <p:pic>
        <p:nvPicPr>
          <p:cNvPr id="17" name="图形 16">
            <a:extLst>
              <a:ext uri="{FF2B5EF4-FFF2-40B4-BE49-F238E27FC236}">
                <a16:creationId xmlns="" xmlns:a16="http://schemas.microsoft.com/office/drawing/2014/main" id="{71ED0283-2C76-4CE6-999B-17FB1FD2166D}"/>
              </a:ext>
            </a:extLst>
          </p:cNvPr>
          <p:cNvPicPr>
            <a:picLocks noChangeAspect="1"/>
          </p:cNvPicPr>
          <p:nvPr/>
        </p:nvPicPr>
        <p:blipFill>
          <a:blip r:embed="rId17">
            <a:extLst>
              <a:ext uri="{96DAC541-7B7A-43D3-8B79-37D633B846F1}">
                <asvg:svgBlip xmlns="" xmlns:asvg="http://schemas.microsoft.com/office/drawing/2016/SVG/main" r:embed="rId18"/>
              </a:ext>
            </a:extLst>
          </a:blip>
          <a:stretch>
            <a:fillRect/>
          </a:stretch>
        </p:blipFill>
        <p:spPr>
          <a:xfrm>
            <a:off x="10874122" y="4378607"/>
            <a:ext cx="1424800" cy="1446388"/>
          </a:xfrm>
          <a:prstGeom prst="rect">
            <a:avLst/>
          </a:prstGeom>
        </p:spPr>
      </p:pic>
      <p:pic>
        <p:nvPicPr>
          <p:cNvPr id="14" name="图形 13">
            <a:extLst>
              <a:ext uri="{FF2B5EF4-FFF2-40B4-BE49-F238E27FC236}">
                <a16:creationId xmlns="" xmlns:a16="http://schemas.microsoft.com/office/drawing/2014/main" id="{E6BBF048-F33D-4518-A4BE-D895F45989DE}"/>
              </a:ext>
            </a:extLst>
          </p:cNvPr>
          <p:cNvPicPr>
            <a:picLocks noChangeAspect="1"/>
          </p:cNvPicPr>
          <p:nvPr/>
        </p:nvPicPr>
        <p:blipFill>
          <a:blip r:embed="rId19">
            <a:extLst>
              <a:ext uri="{96DAC541-7B7A-43D3-8B79-37D633B846F1}">
                <asvg:svgBlip xmlns="" xmlns:asvg="http://schemas.microsoft.com/office/drawing/2016/SVG/main" r:embed="rId20"/>
              </a:ext>
            </a:extLst>
          </a:blip>
          <a:stretch>
            <a:fillRect/>
          </a:stretch>
        </p:blipFill>
        <p:spPr>
          <a:xfrm>
            <a:off x="9867228" y="4920354"/>
            <a:ext cx="1187110" cy="1461058"/>
          </a:xfrm>
          <a:prstGeom prst="rect">
            <a:avLst/>
          </a:prstGeom>
        </p:spPr>
      </p:pic>
      <p:pic>
        <p:nvPicPr>
          <p:cNvPr id="22" name="图形 21">
            <a:extLst>
              <a:ext uri="{FF2B5EF4-FFF2-40B4-BE49-F238E27FC236}">
                <a16:creationId xmlns="" xmlns:a16="http://schemas.microsoft.com/office/drawing/2014/main" id="{7AB55BB2-923A-4E3B-8941-C5052A26A286}"/>
              </a:ext>
            </a:extLst>
          </p:cNvPr>
          <p:cNvPicPr>
            <a:picLocks noChangeAspect="1"/>
          </p:cNvPicPr>
          <p:nvPr/>
        </p:nvPicPr>
        <p:blipFill>
          <a:blip r:embed="rId17">
            <a:extLst>
              <a:ext uri="{96DAC541-7B7A-43D3-8B79-37D633B846F1}">
                <asvg:svgBlip xmlns="" xmlns:asvg="http://schemas.microsoft.com/office/drawing/2016/SVG/main" r:embed="rId18"/>
              </a:ext>
            </a:extLst>
          </a:blip>
          <a:stretch>
            <a:fillRect/>
          </a:stretch>
        </p:blipFill>
        <p:spPr>
          <a:xfrm>
            <a:off x="398210" y="139943"/>
            <a:ext cx="1424800" cy="1446388"/>
          </a:xfrm>
          <a:prstGeom prst="rect">
            <a:avLst/>
          </a:prstGeom>
        </p:spPr>
      </p:pic>
      <p:pic>
        <p:nvPicPr>
          <p:cNvPr id="12" name="图形 11">
            <a:extLst>
              <a:ext uri="{FF2B5EF4-FFF2-40B4-BE49-F238E27FC236}">
                <a16:creationId xmlns="" xmlns:a16="http://schemas.microsoft.com/office/drawing/2014/main" id="{03D61B9E-C611-47D0-AEB6-7699F9D66253}"/>
              </a:ext>
            </a:extLst>
          </p:cNvPr>
          <p:cNvPicPr>
            <a:picLocks noChangeAspect="1"/>
          </p:cNvPicPr>
          <p:nvPr/>
        </p:nvPicPr>
        <p:blipFill>
          <a:blip r:embed="rId21">
            <a:extLst>
              <a:ext uri="{96DAC541-7B7A-43D3-8B79-37D633B846F1}">
                <asvg:svgBlip xmlns="" xmlns:asvg="http://schemas.microsoft.com/office/drawing/2016/SVG/main" r:embed="rId22"/>
              </a:ext>
            </a:extLst>
          </a:blip>
          <a:stretch>
            <a:fillRect/>
          </a:stretch>
        </p:blipFill>
        <p:spPr>
          <a:xfrm>
            <a:off x="3664130" y="265303"/>
            <a:ext cx="690155" cy="699481"/>
          </a:xfrm>
          <a:prstGeom prst="rect">
            <a:avLst/>
          </a:prstGeom>
        </p:spPr>
      </p:pic>
      <p:pic>
        <p:nvPicPr>
          <p:cNvPr id="20" name="图形 19">
            <a:extLst>
              <a:ext uri="{FF2B5EF4-FFF2-40B4-BE49-F238E27FC236}">
                <a16:creationId xmlns="" xmlns:a16="http://schemas.microsoft.com/office/drawing/2014/main" id="{D02A76A5-7943-474B-9002-91D98CC06A70}"/>
              </a:ext>
            </a:extLst>
          </p:cNvPr>
          <p:cNvPicPr>
            <a:picLocks noChangeAspect="1"/>
          </p:cNvPicPr>
          <p:nvPr/>
        </p:nvPicPr>
        <p:blipFill>
          <a:blip r:embed="rId23">
            <a:extLst>
              <a:ext uri="{96DAC541-7B7A-43D3-8B79-37D633B846F1}">
                <asvg:svgBlip xmlns="" xmlns:asvg="http://schemas.microsoft.com/office/drawing/2016/SVG/main" r:embed="rId24"/>
              </a:ext>
            </a:extLst>
          </a:blip>
          <a:stretch>
            <a:fillRect/>
          </a:stretch>
        </p:blipFill>
        <p:spPr>
          <a:xfrm>
            <a:off x="6039929" y="930804"/>
            <a:ext cx="904875" cy="666750"/>
          </a:xfrm>
          <a:prstGeom prst="rect">
            <a:avLst/>
          </a:prstGeom>
        </p:spPr>
      </p:pic>
      <p:sp>
        <p:nvSpPr>
          <p:cNvPr id="26" name="Rectangle 4">
            <a:extLst>
              <a:ext uri="{FF2B5EF4-FFF2-40B4-BE49-F238E27FC236}">
                <a16:creationId xmlns="" xmlns:a16="http://schemas.microsoft.com/office/drawing/2014/main" id="{2064648E-9010-4C1B-8876-D8DDE57CB2BE}"/>
              </a:ext>
            </a:extLst>
          </p:cNvPr>
          <p:cNvSpPr>
            <a:spLocks noChangeArrowheads="1"/>
          </p:cNvSpPr>
          <p:nvPr/>
        </p:nvSpPr>
        <p:spPr bwMode="auto">
          <a:xfrm>
            <a:off x="4614485" y="4773311"/>
            <a:ext cx="27511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演讲人</a:t>
            </a:r>
            <a:r>
              <a:rPr lang="zh-CN" altLang="en-US" sz="2800" dirty="0" smtClean="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优</a:t>
            </a:r>
            <a:r>
              <a:rPr lang="zh-CN" altLang="en-US" sz="2800" dirty="0" smtClean="0">
                <a:latin typeface="iekie jianyuanti" panose="02010601030101010101" pitchFamily="2" charset="-122"/>
                <a:ea typeface="iekie jianyuanti" panose="02010601030101010101" pitchFamily="2" charset="-122"/>
                <a:cs typeface="+mn-ea"/>
                <a:sym typeface="iekie jianyuanti" panose="02010601030101010101" pitchFamily="2" charset="-122"/>
              </a:rPr>
              <a:t>品</a:t>
            </a:r>
            <a:r>
              <a:rPr lang="en-US" altLang="zh-CN" sz="2800" dirty="0" smtClean="0">
                <a:latin typeface="iekie jianyuanti" panose="02010601030101010101" pitchFamily="2" charset="-122"/>
                <a:ea typeface="iekie jianyuanti" panose="02010601030101010101" pitchFamily="2" charset="-122"/>
                <a:cs typeface="+mn-ea"/>
                <a:sym typeface="iekie jianyuanti" panose="02010601030101010101" pitchFamily="2" charset="-122"/>
              </a:rPr>
              <a:t>PPT</a:t>
            </a:r>
            <a:endPar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1000"/>
                                        <p:tgtEl>
                                          <p:spTgt spid="13314"/>
                                        </p:tgtEl>
                                      </p:cBhvr>
                                    </p:animEffect>
                                    <p:anim calcmode="lin" valueType="num">
                                      <p:cBhvr>
                                        <p:cTn id="8" dur="1000" fill="hold"/>
                                        <p:tgtEl>
                                          <p:spTgt spid="13314"/>
                                        </p:tgtEl>
                                        <p:attrNameLst>
                                          <p:attrName>ppt_x</p:attrName>
                                        </p:attrNameLst>
                                      </p:cBhvr>
                                      <p:tavLst>
                                        <p:tav tm="0">
                                          <p:val>
                                            <p:strVal val="#ppt_x"/>
                                          </p:val>
                                        </p:tav>
                                        <p:tav tm="100000">
                                          <p:val>
                                            <p:strVal val="#ppt_x"/>
                                          </p:val>
                                        </p:tav>
                                      </p:tavLst>
                                    </p:anim>
                                    <p:anim calcmode="lin" valueType="num">
                                      <p:cBhvr>
                                        <p:cTn id="9" dur="1000" fill="hold"/>
                                        <p:tgtEl>
                                          <p:spTgt spid="133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矩形 12"/>
          <p:cNvSpPr>
            <a:spLocks noChangeArrowheads="1"/>
          </p:cNvSpPr>
          <p:nvPr/>
        </p:nvSpPr>
        <p:spPr bwMode="auto">
          <a:xfrm>
            <a:off x="538716" y="533476"/>
            <a:ext cx="39571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火灾爆炸</a:t>
            </a:r>
            <a:r>
              <a:rPr lang="zh-CN"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危害</a:t>
            </a:r>
          </a:p>
        </p:txBody>
      </p:sp>
      <p:sp>
        <p:nvSpPr>
          <p:cNvPr id="22532" name="Rectangle 4"/>
          <p:cNvSpPr>
            <a:spLocks noChangeArrowheads="1"/>
          </p:cNvSpPr>
          <p:nvPr/>
        </p:nvSpPr>
        <p:spPr bwMode="auto">
          <a:xfrm>
            <a:off x="685942" y="2971812"/>
            <a:ext cx="4257533"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2006</a:t>
            </a:r>
            <a:r>
              <a:rPr lang="zh-CN" altLang="en-US"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年</a:t>
            </a:r>
            <a:r>
              <a:rPr lang="en-US" altLang="zh-CN"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9</a:t>
            </a:r>
            <a:r>
              <a:rPr lang="zh-CN" altLang="en-US"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月，广州 番禺区某企业发生一起柴油罐（内存柴油共约</a:t>
            </a:r>
            <a:r>
              <a:rPr lang="en-US" altLang="zh-CN"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40</a:t>
            </a:r>
            <a:r>
              <a:rPr lang="zh-CN" altLang="en-US"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吨）起火爆炸，引发火灾的事故。事故</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造成</a:t>
            </a:r>
            <a:r>
              <a:rPr lang="en-US" altLang="zh-CN"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名工人受伤，疏散车间工人约</a:t>
            </a:r>
            <a:r>
              <a:rPr lang="en-US" altLang="zh-CN"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200</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多人。 </a:t>
            </a:r>
          </a:p>
        </p:txBody>
      </p:sp>
      <p:sp>
        <p:nvSpPr>
          <p:cNvPr id="8" name="矩形 7"/>
          <p:cNvSpPr/>
          <p:nvPr/>
        </p:nvSpPr>
        <p:spPr>
          <a:xfrm>
            <a:off x="838338" y="1628383"/>
            <a:ext cx="3528490" cy="1107997"/>
          </a:xfrm>
          <a:prstGeom prst="rect">
            <a:avLst/>
          </a:prstGeom>
          <a:noFill/>
          <a:ln w="57150">
            <a:solidFill>
              <a:schemeClr val="accent1"/>
            </a:solidFill>
            <a:prstDash val="lgDash"/>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zh-CN" altLang="en-US" sz="6600" b="1" dirty="0">
                <a:ln w="18000">
                  <a:noFill/>
                  <a:prstDash val="solid"/>
                  <a:miter lim="800000"/>
                </a:ln>
                <a:solidFill>
                  <a:schemeClr val="accent1"/>
                </a:solidFill>
                <a:effectLst>
                  <a:glow rad="101600">
                    <a:schemeClr val="accent1">
                      <a:satMod val="175000"/>
                      <a:alpha val="40000"/>
                    </a:schemeClr>
                  </a:glow>
                </a:effectLst>
                <a:latin typeface="iekie jianyuanti" panose="02010601030101010101" pitchFamily="2" charset="-122"/>
                <a:ea typeface="iekie jianyuanti" panose="02010601030101010101" pitchFamily="2" charset="-122"/>
                <a:cs typeface="+mn-ea"/>
                <a:sym typeface="iekie jianyuanti" panose="02010601030101010101" pitchFamily="2" charset="-122"/>
              </a:rPr>
              <a:t>防火灾</a:t>
            </a:r>
          </a:p>
        </p:txBody>
      </p:sp>
      <p:pic>
        <p:nvPicPr>
          <p:cNvPr id="5" name="图片 4">
            <a:extLst>
              <a:ext uri="{FF2B5EF4-FFF2-40B4-BE49-F238E27FC236}">
                <a16:creationId xmlns="" xmlns:a16="http://schemas.microsoft.com/office/drawing/2014/main" id="{CFFA48C4-A326-42B2-AAC8-381B3854A4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2614" y="3452299"/>
            <a:ext cx="4830798" cy="2894966"/>
          </a:xfrm>
          <a:prstGeom prst="rect">
            <a:avLst/>
          </a:prstGeom>
        </p:spPr>
      </p:pic>
      <p:pic>
        <p:nvPicPr>
          <p:cNvPr id="7" name="图片 6">
            <a:extLst>
              <a:ext uri="{FF2B5EF4-FFF2-40B4-BE49-F238E27FC236}">
                <a16:creationId xmlns="" xmlns:a16="http://schemas.microsoft.com/office/drawing/2014/main" id="{4B704925-0F56-41C9-B157-459B1F7905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62614" y="856641"/>
            <a:ext cx="4830798" cy="252107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529"/>
                                        </p:tgtEl>
                                        <p:attrNameLst>
                                          <p:attrName>style.visibility</p:attrName>
                                        </p:attrNameLst>
                                      </p:cBhvr>
                                      <p:to>
                                        <p:strVal val="visible"/>
                                      </p:to>
                                    </p:set>
                                    <p:animEffect transition="in" filter="fade">
                                      <p:cBhvr>
                                        <p:cTn id="12" dur="500"/>
                                        <p:tgtEl>
                                          <p:spTgt spid="2252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2532"/>
                                        </p:tgtEl>
                                        <p:attrNameLst>
                                          <p:attrName>style.visibility</p:attrName>
                                        </p:attrNameLst>
                                      </p:cBhvr>
                                      <p:to>
                                        <p:strVal val="visible"/>
                                      </p:to>
                                    </p:set>
                                    <p:anim calcmode="lin" valueType="num">
                                      <p:cBhvr additive="base">
                                        <p:cTn id="17" dur="500" fill="hold"/>
                                        <p:tgtEl>
                                          <p:spTgt spid="22532"/>
                                        </p:tgtEl>
                                        <p:attrNameLst>
                                          <p:attrName>ppt_x</p:attrName>
                                        </p:attrNameLst>
                                      </p:cBhvr>
                                      <p:tavLst>
                                        <p:tav tm="0">
                                          <p:val>
                                            <p:strVal val="#ppt_x"/>
                                          </p:val>
                                        </p:tav>
                                        <p:tav tm="100000">
                                          <p:val>
                                            <p:strVal val="#ppt_x"/>
                                          </p:val>
                                        </p:tav>
                                      </p:tavLst>
                                    </p:anim>
                                    <p:anim calcmode="lin" valueType="num">
                                      <p:cBhvr additive="base">
                                        <p:cTn id="18" dur="500" fill="hold"/>
                                        <p:tgtEl>
                                          <p:spTgt spid="2253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randombar(horizontal)">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p:bldP spid="22532" grpId="0"/>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10"/>
          <p:cNvSpPr txBox="1">
            <a:spLocks noChangeArrowheads="1"/>
          </p:cNvSpPr>
          <p:nvPr/>
        </p:nvSpPr>
        <p:spPr bwMode="auto">
          <a:xfrm>
            <a:off x="490721" y="293623"/>
            <a:ext cx="50292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000"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3000" dirty="0">
                <a:latin typeface="iekie jianyuanti" panose="02010601030101010101" pitchFamily="2" charset="-122"/>
                <a:ea typeface="iekie jianyuanti" panose="02010601030101010101" pitchFamily="2" charset="-122"/>
                <a:cs typeface="+mn-ea"/>
                <a:sym typeface="iekie jianyuanti" panose="02010601030101010101" pitchFamily="2" charset="-122"/>
              </a:rPr>
              <a:t>毒性危害</a:t>
            </a:r>
          </a:p>
        </p:txBody>
      </p:sp>
      <p:pic>
        <p:nvPicPr>
          <p:cNvPr id="14" name="图片 13"/>
          <p:cNvPicPr>
            <a:picLocks noChangeAspect="1"/>
          </p:cNvPicPr>
          <p:nvPr/>
        </p:nvPicPr>
        <p:blipFill>
          <a:blip r:embed="rId3" cstate="print"/>
          <a:stretch>
            <a:fillRect/>
          </a:stretch>
        </p:blipFill>
        <p:spPr>
          <a:xfrm>
            <a:off x="1491492" y="1788374"/>
            <a:ext cx="3027657" cy="2150189"/>
          </a:xfrm>
          <a:prstGeom prst="rect">
            <a:avLst/>
          </a:prstGeom>
          <a:solidFill>
            <a:srgbClr val="FFFFFF">
              <a:shade val="85000"/>
            </a:srgbClr>
          </a:solidFill>
          <a:ln w="88900" cap="sq">
            <a:solidFill>
              <a:schemeClr val="accent5"/>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图片 14"/>
          <p:cNvPicPr>
            <a:picLocks noChangeAspect="1"/>
          </p:cNvPicPr>
          <p:nvPr/>
        </p:nvPicPr>
        <p:blipFill>
          <a:blip r:embed="rId4" cstate="print"/>
          <a:stretch>
            <a:fillRect/>
          </a:stretch>
        </p:blipFill>
        <p:spPr>
          <a:xfrm>
            <a:off x="4367350" y="4162867"/>
            <a:ext cx="2701176" cy="2237855"/>
          </a:xfrm>
          <a:prstGeom prst="rect">
            <a:avLst/>
          </a:prstGeom>
          <a:solidFill>
            <a:srgbClr val="FFFFFF">
              <a:shade val="85000"/>
            </a:srgbClr>
          </a:solidFill>
          <a:ln w="88900" cap="sq">
            <a:solidFill>
              <a:schemeClr val="accent5"/>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2" name="组合 8"/>
          <p:cNvGrpSpPr>
            <a:grpSpLocks/>
          </p:cNvGrpSpPr>
          <p:nvPr/>
        </p:nvGrpSpPr>
        <p:grpSpPr bwMode="auto">
          <a:xfrm rot="1998057">
            <a:off x="1565458" y="3999670"/>
            <a:ext cx="2879725" cy="1944688"/>
            <a:chOff x="3167609" y="3477721"/>
            <a:chExt cx="2880400" cy="1944270"/>
          </a:xfrm>
        </p:grpSpPr>
        <p:sp>
          <p:nvSpPr>
            <p:cNvPr id="18" name="爆炸形 2 17"/>
            <p:cNvSpPr/>
            <p:nvPr/>
          </p:nvSpPr>
          <p:spPr>
            <a:xfrm>
              <a:off x="3167609" y="3477721"/>
              <a:ext cx="2880400" cy="1944270"/>
            </a:xfrm>
            <a:prstGeom prst="irregularSeal2">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3558" name="TextBox 7"/>
            <p:cNvSpPr txBox="1">
              <a:spLocks noChangeArrowheads="1"/>
            </p:cNvSpPr>
            <p:nvPr/>
          </p:nvSpPr>
          <p:spPr bwMode="auto">
            <a:xfrm rot="45209">
              <a:off x="3777571" y="4157468"/>
              <a:ext cx="16604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25,000</a:t>
              </a:r>
            </a:p>
          </p:txBody>
        </p:sp>
      </p:grpSp>
      <p:sp>
        <p:nvSpPr>
          <p:cNvPr id="23559" name="TextBox 9"/>
          <p:cNvSpPr txBox="1">
            <a:spLocks noChangeArrowheads="1"/>
          </p:cNvSpPr>
          <p:nvPr/>
        </p:nvSpPr>
        <p:spPr bwMode="auto">
          <a:xfrm>
            <a:off x="7054460" y="5852828"/>
            <a:ext cx="5473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间接致死</a:t>
            </a:r>
            <a:r>
              <a:rPr lang="en-US" altLang="zh-CN" sz="24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55</a:t>
            </a:r>
            <a:r>
              <a:rPr lang="zh-CN" altLang="en-US" sz="24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万</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人    永久残废</a:t>
            </a:r>
            <a:r>
              <a:rPr lang="en-US" altLang="zh-CN" sz="24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20</a:t>
            </a:r>
            <a:r>
              <a:rPr lang="zh-CN" altLang="en-US" sz="24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万人</a:t>
            </a:r>
          </a:p>
        </p:txBody>
      </p:sp>
      <p:sp>
        <p:nvSpPr>
          <p:cNvPr id="11" name="矩形 10"/>
          <p:cNvSpPr/>
          <p:nvPr/>
        </p:nvSpPr>
        <p:spPr>
          <a:xfrm>
            <a:off x="5701957" y="1875238"/>
            <a:ext cx="3528490" cy="1107996"/>
          </a:xfrm>
          <a:prstGeom prst="rect">
            <a:avLst/>
          </a:prstGeom>
          <a:noFill/>
          <a:ln w="57150">
            <a:solidFill>
              <a:schemeClr val="accent2"/>
            </a:solidFill>
            <a:prstDash val="lgDash"/>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zh-CN" altLang="en-US" sz="6600" b="1" dirty="0">
                <a:ln w="18000">
                  <a:noFill/>
                  <a:prstDash val="solid"/>
                  <a:miter lim="800000"/>
                </a:ln>
                <a:solidFill>
                  <a:schemeClr val="accent1"/>
                </a:solidFill>
                <a:effectLst>
                  <a:glow rad="101600">
                    <a:schemeClr val="accent1">
                      <a:satMod val="175000"/>
                      <a:alpha val="40000"/>
                    </a:schemeClr>
                  </a:glow>
                </a:effectLst>
                <a:latin typeface="iekie jianyuanti" panose="02010601030101010101" pitchFamily="2" charset="-122"/>
                <a:ea typeface="iekie jianyuanti" panose="02010601030101010101" pitchFamily="2" charset="-122"/>
                <a:cs typeface="+mn-ea"/>
                <a:sym typeface="iekie jianyuanti" panose="02010601030101010101" pitchFamily="2" charset="-122"/>
              </a:rPr>
              <a:t>防中毒</a:t>
            </a:r>
          </a:p>
        </p:txBody>
      </p:sp>
      <p:sp>
        <p:nvSpPr>
          <p:cNvPr id="10" name="矩形 9"/>
          <p:cNvSpPr>
            <a:spLocks noChangeArrowheads="1"/>
          </p:cNvSpPr>
          <p:nvPr/>
        </p:nvSpPr>
        <p:spPr bwMode="auto">
          <a:xfrm>
            <a:off x="479857" y="880271"/>
            <a:ext cx="985344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dirty="0">
                <a:latin typeface="iekie jianyuanti" panose="02010601030101010101" pitchFamily="2" charset="-122"/>
                <a:ea typeface="iekie jianyuanti" panose="02010601030101010101" pitchFamily="2" charset="-122"/>
                <a:cs typeface="+mn-ea"/>
                <a:sym typeface="iekie jianyuanti" panose="02010601030101010101" pitchFamily="2" charset="-122"/>
              </a:rPr>
              <a:t>2008</a:t>
            </a: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年，“毒苹果事件”爆发，苹果</a:t>
            </a:r>
            <a:r>
              <a:rPr lang="en-US" altLang="zh-CN" dirty="0">
                <a:latin typeface="iekie jianyuanti" panose="02010601030101010101" pitchFamily="2" charset="-122"/>
                <a:ea typeface="iekie jianyuanti" panose="02010601030101010101" pitchFamily="2" charset="-122"/>
                <a:cs typeface="+mn-ea"/>
                <a:sym typeface="iekie jianyuanti" panose="02010601030101010101" pitchFamily="2" charset="-122"/>
              </a:rPr>
              <a:t>IPAD,IPHONE</a:t>
            </a: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在中国热卖，但苹果在苏州的供应商联建科技</a:t>
            </a:r>
            <a:r>
              <a:rPr lang="en-US" altLang="zh-CN" dirty="0">
                <a:latin typeface="iekie jianyuanti" panose="02010601030101010101" pitchFamily="2" charset="-122"/>
                <a:ea typeface="iekie jianyuanti" panose="02010601030101010101" pitchFamily="2" charset="-122"/>
                <a:cs typeface="+mn-ea"/>
                <a:sym typeface="iekie jianyuanti" panose="02010601030101010101" pitchFamily="2" charset="-122"/>
              </a:rPr>
              <a:t>137</a:t>
            </a: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名员工，却因暴露在正己烷环境，出现四肢麻木、刺痛、晕倒等中毒症状，健康遭受不利影响。 </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53"/>
                                        </p:tgtEl>
                                        <p:attrNameLst>
                                          <p:attrName>style.visibility</p:attrName>
                                        </p:attrNameLst>
                                      </p:cBhvr>
                                      <p:to>
                                        <p:strVal val="visible"/>
                                      </p:to>
                                    </p:set>
                                    <p:animEffect transition="in" filter="fade">
                                      <p:cBhvr>
                                        <p:cTn id="7" dur="500"/>
                                        <p:tgtEl>
                                          <p:spTgt spid="2355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3559"/>
                                        </p:tgtEl>
                                        <p:attrNameLst>
                                          <p:attrName>style.visibility</p:attrName>
                                        </p:attrNameLst>
                                      </p:cBhvr>
                                      <p:to>
                                        <p:strVal val="visible"/>
                                      </p:to>
                                    </p:set>
                                    <p:animEffect transition="in" filter="fade">
                                      <p:cBhvr>
                                        <p:cTn id="24" dur="500"/>
                                        <p:tgtEl>
                                          <p:spTgt spid="2355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fltVal val="0"/>
                                          </p:val>
                                        </p:tav>
                                        <p:tav tm="100000">
                                          <p:val>
                                            <p:strVal val="#ppt_h"/>
                                          </p:val>
                                        </p:tav>
                                      </p:tavLst>
                                    </p:anim>
                                    <p:animEffect transition="in" filter="fade">
                                      <p:cBhvr>
                                        <p:cTn id="36" dur="500"/>
                                        <p:tgtEl>
                                          <p:spTgt spid="2"/>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16"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circle(in)">
                                      <p:cBhvr>
                                        <p:cTn id="4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 grpId="0"/>
      <p:bldP spid="23559" grpId="0"/>
      <p:bldP spid="11"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10"/>
          <p:cNvSpPr txBox="1">
            <a:spLocks noChangeArrowheads="1"/>
          </p:cNvSpPr>
          <p:nvPr/>
        </p:nvSpPr>
        <p:spPr bwMode="auto">
          <a:xfrm>
            <a:off x="823714" y="355598"/>
            <a:ext cx="50292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000"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sz="3000" dirty="0">
                <a:latin typeface="iekie jianyuanti" panose="02010601030101010101" pitchFamily="2" charset="-122"/>
                <a:ea typeface="iekie jianyuanti" panose="02010601030101010101" pitchFamily="2" charset="-122"/>
                <a:cs typeface="+mn-ea"/>
                <a:sym typeface="iekie jianyuanti" panose="02010601030101010101" pitchFamily="2" charset="-122"/>
              </a:rPr>
              <a:t>环境危害</a:t>
            </a:r>
          </a:p>
        </p:txBody>
      </p:sp>
      <p:sp>
        <p:nvSpPr>
          <p:cNvPr id="25604" name="矩形 12"/>
          <p:cNvSpPr>
            <a:spLocks noChangeArrowheads="1"/>
          </p:cNvSpPr>
          <p:nvPr/>
        </p:nvSpPr>
        <p:spPr bwMode="auto">
          <a:xfrm>
            <a:off x="647843" y="907252"/>
            <a:ext cx="11239205" cy="1690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2005</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年，吉林石化双苯厂发生爆炸事故，造成</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8</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人死亡，</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60</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人受伤，并引发松花江水严重污染事故。截至</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2010</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年，国家为松花江流域水污染防治累计投入治污资金</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78.4</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亿元。 </a:t>
            </a:r>
          </a:p>
        </p:txBody>
      </p:sp>
      <p:pic>
        <p:nvPicPr>
          <p:cNvPr id="5" name="图片 4">
            <a:extLst>
              <a:ext uri="{FF2B5EF4-FFF2-40B4-BE49-F238E27FC236}">
                <a16:creationId xmlns="" xmlns:a16="http://schemas.microsoft.com/office/drawing/2014/main" id="{D089FA2B-AA5B-4777-944E-DEAD8D0E05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942" y="2667020"/>
            <a:ext cx="5410058" cy="3605825"/>
          </a:xfrm>
          <a:prstGeom prst="rect">
            <a:avLst/>
          </a:prstGeom>
        </p:spPr>
      </p:pic>
      <p:pic>
        <p:nvPicPr>
          <p:cNvPr id="7" name="图片 6">
            <a:extLst>
              <a:ext uri="{FF2B5EF4-FFF2-40B4-BE49-F238E27FC236}">
                <a16:creationId xmlns="" xmlns:a16="http://schemas.microsoft.com/office/drawing/2014/main" id="{7E8A8484-0D96-4088-B8DB-A2D7ED57D9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6990" y="2617428"/>
            <a:ext cx="4940009" cy="370500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1"/>
                                        </p:tgtEl>
                                        <p:attrNameLst>
                                          <p:attrName>style.visibility</p:attrName>
                                        </p:attrNameLst>
                                      </p:cBhvr>
                                      <p:to>
                                        <p:strVal val="visible"/>
                                      </p:to>
                                    </p:set>
                                    <p:animEffect transition="in" filter="fade">
                                      <p:cBhvr>
                                        <p:cTn id="7" dur="500"/>
                                        <p:tgtEl>
                                          <p:spTgt spid="2560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500"/>
                                        <p:tgtEl>
                                          <p:spTgt spid="2560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1" grpId="0"/>
      <p:bldP spid="2560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0"/>
          <p:cNvSpPr txBox="1">
            <a:spLocks noChangeArrowheads="1"/>
          </p:cNvSpPr>
          <p:nvPr/>
        </p:nvSpPr>
        <p:spPr bwMode="auto">
          <a:xfrm>
            <a:off x="914536" y="354014"/>
            <a:ext cx="5029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燃烧</a:t>
            </a:r>
          </a:p>
        </p:txBody>
      </p:sp>
      <p:sp>
        <p:nvSpPr>
          <p:cNvPr id="27651" name="Rectangle 3"/>
          <p:cNvSpPr txBox="1">
            <a:spLocks noChangeArrowheads="1"/>
          </p:cNvSpPr>
          <p:nvPr/>
        </p:nvSpPr>
        <p:spPr bwMode="auto">
          <a:xfrm>
            <a:off x="1066932" y="1610044"/>
            <a:ext cx="3960813"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lnSpc>
                <a:spcPct val="130000"/>
              </a:lnSpc>
              <a:spcBef>
                <a:spcPct val="20000"/>
              </a:spcBef>
            </a:pP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）明火</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高热物及高温表面</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(3)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电火花</a:t>
            </a: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(4)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静电、雷电</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(5)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摩擦与撞击               </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(6)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易燃物自行发热</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(7)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绝热压缩</a:t>
            </a:r>
            <a:r>
              <a:rPr lang="en-US" altLang="zh-CN" sz="2000"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p>
          <a:p>
            <a:pPr eaLnBrk="0" hangingPunct="0">
              <a:lnSpc>
                <a:spcPct val="130000"/>
              </a:lnSpc>
              <a:spcBef>
                <a:spcPct val="20000"/>
              </a:spcBef>
            </a:pPr>
            <a:r>
              <a:rPr lang="en-US" altLang="zh-CN" sz="2000" dirty="0">
                <a:latin typeface="iekie jianyuanti" panose="02010601030101010101" pitchFamily="2" charset="-122"/>
                <a:ea typeface="iekie jianyuanti" panose="02010601030101010101" pitchFamily="2" charset="-122"/>
                <a:cs typeface="+mn-ea"/>
                <a:sym typeface="iekie jianyuanti" panose="02010601030101010101" pitchFamily="2" charset="-122"/>
              </a:rPr>
              <a:t>(8) </a:t>
            </a:r>
            <a:r>
              <a:rPr lang="zh-CN" altLang="en-US" sz="2000" dirty="0">
                <a:latin typeface="iekie jianyuanti" panose="02010601030101010101" pitchFamily="2" charset="-122"/>
                <a:ea typeface="iekie jianyuanti" panose="02010601030101010101" pitchFamily="2" charset="-122"/>
                <a:cs typeface="+mn-ea"/>
                <a:sym typeface="iekie jianyuanti" panose="02010601030101010101" pitchFamily="2" charset="-122"/>
              </a:rPr>
              <a:t>化学反应热及光线和射线</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p>
        </p:txBody>
      </p:sp>
      <p:sp>
        <p:nvSpPr>
          <p:cNvPr id="27652" name="Rectangle 3"/>
          <p:cNvSpPr txBox="1">
            <a:spLocks noChangeArrowheads="1"/>
          </p:cNvSpPr>
          <p:nvPr/>
        </p:nvSpPr>
        <p:spPr bwMode="auto">
          <a:xfrm>
            <a:off x="8374286" y="2401412"/>
            <a:ext cx="2160588"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marL="342900" indent="-342900" eaLnBrk="0" hangingPunct="0">
              <a:lnSpc>
                <a:spcPct val="130000"/>
              </a:lnSpc>
              <a:spcBef>
                <a:spcPct val="20000"/>
              </a:spcBef>
              <a:defRPr sz="2000">
                <a:solidFill>
                  <a:srgbClr val="000000"/>
                </a:solidFill>
                <a:latin typeface="+mn-lt"/>
                <a:ea typeface="+mn-ea"/>
                <a:cs typeface="+mn-ea"/>
              </a:defRPr>
            </a:lvl1pPr>
            <a:lvl6pPr fontAlgn="base">
              <a:spcBef>
                <a:spcPct val="0"/>
              </a:spcBef>
              <a:spcAft>
                <a:spcPct val="0"/>
              </a:spcAft>
              <a:buFont typeface="Arial" panose="020B0604020202020204" pitchFamily="34" charset="0"/>
            </a:lvl6pPr>
            <a:lvl7pPr fontAlgn="base">
              <a:spcBef>
                <a:spcPct val="0"/>
              </a:spcBef>
              <a:spcAft>
                <a:spcPct val="0"/>
              </a:spcAft>
              <a:buFont typeface="Arial" panose="020B0604020202020204" pitchFamily="34" charset="0"/>
            </a:lvl7pPr>
            <a:lvl8pPr fontAlgn="base">
              <a:spcBef>
                <a:spcPct val="0"/>
              </a:spcBef>
              <a:spcAft>
                <a:spcPct val="0"/>
              </a:spcAft>
              <a:buFont typeface="Arial" panose="020B0604020202020204" pitchFamily="34" charset="0"/>
            </a:lvl8pPr>
            <a:lvl9pPr fontAlgn="base">
              <a:spcBef>
                <a:spcPct val="0"/>
              </a:spcBef>
              <a:spcAft>
                <a:spcPct val="0"/>
              </a:spcAft>
              <a:buFont typeface="Arial" panose="020B0604020202020204" pitchFamily="34" charset="0"/>
            </a:lvl9pPr>
          </a:lstStyle>
          <a:p>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⑴ </a:t>
            </a:r>
            <a:r>
              <a:rPr lang="zh-CN" altLang="en-US" dirty="0">
                <a:latin typeface="iekie jianyuanti" panose="02010601030101010101" pitchFamily="2" charset="-122"/>
                <a:ea typeface="iekie jianyuanti" panose="02010601030101010101" pitchFamily="2" charset="-122"/>
                <a:sym typeface="iekie jianyuanti" panose="02010601030101010101" pitchFamily="2" charset="-122"/>
              </a:rPr>
              <a:t>空气</a:t>
            </a:r>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 </a:t>
            </a:r>
          </a:p>
          <a:p>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(2) </a:t>
            </a:r>
            <a:r>
              <a:rPr lang="zh-CN" altLang="en-US" dirty="0">
                <a:latin typeface="iekie jianyuanti" panose="02010601030101010101" pitchFamily="2" charset="-122"/>
                <a:ea typeface="iekie jianyuanti" panose="02010601030101010101" pitchFamily="2" charset="-122"/>
                <a:sym typeface="iekie jianyuanti" panose="02010601030101010101" pitchFamily="2" charset="-122"/>
              </a:rPr>
              <a:t>氧气</a:t>
            </a:r>
          </a:p>
          <a:p>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(3)</a:t>
            </a:r>
            <a:r>
              <a:rPr lang="zh-CN" altLang="en-US" dirty="0">
                <a:latin typeface="iekie jianyuanti" panose="02010601030101010101" pitchFamily="2" charset="-122"/>
                <a:ea typeface="iekie jianyuanti" panose="02010601030101010101" pitchFamily="2" charset="-122"/>
                <a:sym typeface="iekie jianyuanti" panose="02010601030101010101" pitchFamily="2" charset="-122"/>
              </a:rPr>
              <a:t>氧化剂</a:t>
            </a:r>
          </a:p>
        </p:txBody>
      </p:sp>
      <p:sp>
        <p:nvSpPr>
          <p:cNvPr id="27653" name="Rectangle 3"/>
          <p:cNvSpPr txBox="1">
            <a:spLocks noChangeArrowheads="1"/>
          </p:cNvSpPr>
          <p:nvPr/>
        </p:nvSpPr>
        <p:spPr bwMode="auto">
          <a:xfrm>
            <a:off x="4727576" y="4941888"/>
            <a:ext cx="3960813"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lnSpc>
                <a:spcPct val="130000"/>
              </a:lnSpc>
              <a:spcBef>
                <a:spcPct val="20000"/>
              </a:spcBef>
            </a:pPr>
            <a:endParaRPr lang="zh-CN" altLang="en-US" sz="140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7654" name="Rectangle 3"/>
          <p:cNvSpPr txBox="1">
            <a:spLocks noChangeArrowheads="1"/>
          </p:cNvSpPr>
          <p:nvPr/>
        </p:nvSpPr>
        <p:spPr bwMode="auto">
          <a:xfrm>
            <a:off x="4727576" y="5455284"/>
            <a:ext cx="3581174"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marL="342900" indent="-342900" eaLnBrk="0" hangingPunct="0">
              <a:lnSpc>
                <a:spcPct val="130000"/>
              </a:lnSpc>
              <a:spcBef>
                <a:spcPct val="20000"/>
              </a:spcBef>
              <a:defRPr sz="2000">
                <a:solidFill>
                  <a:srgbClr val="000000"/>
                </a:solidFill>
                <a:latin typeface="+mn-lt"/>
                <a:ea typeface="+mn-ea"/>
                <a:cs typeface="+mn-ea"/>
              </a:defRPr>
            </a:lvl1pPr>
            <a:lvl6pPr fontAlgn="base">
              <a:spcBef>
                <a:spcPct val="0"/>
              </a:spcBef>
              <a:spcAft>
                <a:spcPct val="0"/>
              </a:spcAft>
              <a:buFont typeface="Arial" panose="020B0604020202020204" pitchFamily="34" charset="0"/>
            </a:lvl6pPr>
            <a:lvl7pPr fontAlgn="base">
              <a:spcBef>
                <a:spcPct val="0"/>
              </a:spcBef>
              <a:spcAft>
                <a:spcPct val="0"/>
              </a:spcAft>
              <a:buFont typeface="Arial" panose="020B0604020202020204" pitchFamily="34" charset="0"/>
            </a:lvl7pPr>
            <a:lvl8pPr fontAlgn="base">
              <a:spcBef>
                <a:spcPct val="0"/>
              </a:spcBef>
              <a:spcAft>
                <a:spcPct val="0"/>
              </a:spcAft>
              <a:buFont typeface="Arial" panose="020B0604020202020204" pitchFamily="34" charset="0"/>
            </a:lvl8pPr>
            <a:lvl9pPr fontAlgn="base">
              <a:spcBef>
                <a:spcPct val="0"/>
              </a:spcBef>
              <a:spcAft>
                <a:spcPct val="0"/>
              </a:spcAft>
              <a:buFont typeface="Arial" panose="020B0604020202020204" pitchFamily="34" charset="0"/>
            </a:lvl9pPr>
          </a:lstStyle>
          <a:p>
            <a:r>
              <a:rPr lang="zh-CN" altLang="en-US" sz="2800" dirty="0">
                <a:gradFill>
                  <a:gsLst>
                    <a:gs pos="7000">
                      <a:schemeClr val="accent1">
                        <a:lumMod val="75000"/>
                      </a:schemeClr>
                    </a:gs>
                    <a:gs pos="100000">
                      <a:srgbClr val="0D63AA">
                        <a:tint val="23500"/>
                        <a:satMod val="160000"/>
                      </a:srgbClr>
                    </a:gs>
                  </a:gsLst>
                  <a:lin ang="18900000" scaled="1"/>
                </a:gradFill>
                <a:latin typeface="iekie jianyuanti" panose="02010601030101010101" pitchFamily="2" charset="-122"/>
                <a:ea typeface="iekie jianyuanti" panose="02010601030101010101" pitchFamily="2" charset="-122"/>
                <a:sym typeface="iekie jianyuanti" panose="02010601030101010101" pitchFamily="2" charset="-122"/>
              </a:rPr>
              <a:t>汽油、油漆、清洗剂</a:t>
            </a:r>
          </a:p>
          <a:p>
            <a:endParaRPr lang="zh-CN" altLang="en-US" sz="2800" dirty="0">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27655" name="椭圆形标注 21511"/>
          <p:cNvSpPr>
            <a:spLocks noChangeArrowheads="1"/>
          </p:cNvSpPr>
          <p:nvPr/>
        </p:nvSpPr>
        <p:spPr bwMode="auto">
          <a:xfrm>
            <a:off x="4876800" y="591980"/>
            <a:ext cx="3124200" cy="609600"/>
          </a:xfrm>
          <a:prstGeom prst="wedgeEllipseCallout">
            <a:avLst>
              <a:gd name="adj1" fmla="val -28352"/>
              <a:gd name="adj2" fmla="val 77606"/>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防火灾爆炸</a:t>
            </a:r>
          </a:p>
        </p:txBody>
      </p:sp>
      <p:pic>
        <p:nvPicPr>
          <p:cNvPr id="5" name="图片 4">
            <a:extLst>
              <a:ext uri="{FF2B5EF4-FFF2-40B4-BE49-F238E27FC236}">
                <a16:creationId xmlns="" xmlns:a16="http://schemas.microsoft.com/office/drawing/2014/main" id="{EC710F70-EC3F-457D-B620-79B46E890C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5268" y="1809944"/>
            <a:ext cx="4113708" cy="292461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500"/>
                                        <p:tgtEl>
                                          <p:spTgt spid="276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 calcmode="lin" valueType="num">
                                      <p:cBhvr additive="base">
                                        <p:cTn id="12" dur="500" fill="hold"/>
                                        <p:tgtEl>
                                          <p:spTgt spid="27651"/>
                                        </p:tgtEl>
                                        <p:attrNameLst>
                                          <p:attrName>ppt_x</p:attrName>
                                        </p:attrNameLst>
                                      </p:cBhvr>
                                      <p:tavLst>
                                        <p:tav tm="0">
                                          <p:val>
                                            <p:strVal val="#ppt_x"/>
                                          </p:val>
                                        </p:tav>
                                        <p:tav tm="100000">
                                          <p:val>
                                            <p:strVal val="#ppt_x"/>
                                          </p:val>
                                        </p:tav>
                                      </p:tavLst>
                                    </p:anim>
                                    <p:anim calcmode="lin" valueType="num">
                                      <p:cBhvr additive="base">
                                        <p:cTn id="13" dur="500" fill="hold"/>
                                        <p:tgtEl>
                                          <p:spTgt spid="2765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7652"/>
                                        </p:tgtEl>
                                        <p:attrNameLst>
                                          <p:attrName>style.visibility</p:attrName>
                                        </p:attrNameLst>
                                      </p:cBhvr>
                                      <p:to>
                                        <p:strVal val="visible"/>
                                      </p:to>
                                    </p:set>
                                    <p:anim calcmode="lin" valueType="num">
                                      <p:cBhvr additive="base">
                                        <p:cTn id="18" dur="500" fill="hold"/>
                                        <p:tgtEl>
                                          <p:spTgt spid="27652"/>
                                        </p:tgtEl>
                                        <p:attrNameLst>
                                          <p:attrName>ppt_x</p:attrName>
                                        </p:attrNameLst>
                                      </p:cBhvr>
                                      <p:tavLst>
                                        <p:tav tm="0">
                                          <p:val>
                                            <p:strVal val="#ppt_x"/>
                                          </p:val>
                                        </p:tav>
                                        <p:tav tm="100000">
                                          <p:val>
                                            <p:strVal val="#ppt_x"/>
                                          </p:val>
                                        </p:tav>
                                      </p:tavLst>
                                    </p:anim>
                                    <p:anim calcmode="lin" valueType="num">
                                      <p:cBhvr additive="base">
                                        <p:cTn id="19" dur="500" fill="hold"/>
                                        <p:tgtEl>
                                          <p:spTgt spid="2765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7654"/>
                                        </p:tgtEl>
                                        <p:attrNameLst>
                                          <p:attrName>style.visibility</p:attrName>
                                        </p:attrNameLst>
                                      </p:cBhvr>
                                      <p:to>
                                        <p:strVal val="visible"/>
                                      </p:to>
                                    </p:set>
                                    <p:anim calcmode="lin" valueType="num">
                                      <p:cBhvr additive="base">
                                        <p:cTn id="24" dur="500" fill="hold"/>
                                        <p:tgtEl>
                                          <p:spTgt spid="27654"/>
                                        </p:tgtEl>
                                        <p:attrNameLst>
                                          <p:attrName>ppt_x</p:attrName>
                                        </p:attrNameLst>
                                      </p:cBhvr>
                                      <p:tavLst>
                                        <p:tav tm="0">
                                          <p:val>
                                            <p:strVal val="#ppt_x"/>
                                          </p:val>
                                        </p:tav>
                                        <p:tav tm="100000">
                                          <p:val>
                                            <p:strVal val="#ppt_x"/>
                                          </p:val>
                                        </p:tav>
                                      </p:tavLst>
                                    </p:anim>
                                    <p:anim calcmode="lin" valueType="num">
                                      <p:cBhvr additive="base">
                                        <p:cTn id="25" dur="500" fill="hold"/>
                                        <p:tgtEl>
                                          <p:spTgt spid="2765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1" fill="hold" grpId="0" nodeType="clickEffect">
                                  <p:stCondLst>
                                    <p:cond delay="0"/>
                                  </p:stCondLst>
                                  <p:childTnLst>
                                    <p:set>
                                      <p:cBhvr>
                                        <p:cTn id="29" dur="1" fill="hold">
                                          <p:stCondLst>
                                            <p:cond delay="0"/>
                                          </p:stCondLst>
                                        </p:cTn>
                                        <p:tgtEl>
                                          <p:spTgt spid="27655"/>
                                        </p:tgtEl>
                                        <p:attrNameLst>
                                          <p:attrName>style.visibility</p:attrName>
                                        </p:attrNameLst>
                                      </p:cBhvr>
                                      <p:to>
                                        <p:strVal val="visible"/>
                                      </p:to>
                                    </p:set>
                                    <p:anim calcmode="lin" valueType="num">
                                      <p:cBhvr additive="base">
                                        <p:cTn id="30" dur="500" fill="hold"/>
                                        <p:tgtEl>
                                          <p:spTgt spid="27655"/>
                                        </p:tgtEl>
                                        <p:attrNameLst>
                                          <p:attrName>ppt_x</p:attrName>
                                        </p:attrNameLst>
                                      </p:cBhvr>
                                      <p:tavLst>
                                        <p:tav tm="0">
                                          <p:val>
                                            <p:strVal val="#ppt_x"/>
                                          </p:val>
                                        </p:tav>
                                        <p:tav tm="100000">
                                          <p:val>
                                            <p:strVal val="#ppt_x"/>
                                          </p:val>
                                        </p:tav>
                                      </p:tavLst>
                                    </p:anim>
                                    <p:anim calcmode="lin" valueType="num">
                                      <p:cBhvr additive="base">
                                        <p:cTn id="31" dur="500" fill="hold"/>
                                        <p:tgtEl>
                                          <p:spTgt spid="27655"/>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anim calcmode="lin" valueType="num">
                                      <p:cBhvr>
                                        <p:cTn id="37" dur="1000" fill="hold"/>
                                        <p:tgtEl>
                                          <p:spTgt spid="5"/>
                                        </p:tgtEl>
                                        <p:attrNameLst>
                                          <p:attrName>ppt_x</p:attrName>
                                        </p:attrNameLst>
                                      </p:cBhvr>
                                      <p:tavLst>
                                        <p:tav tm="0">
                                          <p:val>
                                            <p:strVal val="#ppt_x"/>
                                          </p:val>
                                        </p:tav>
                                        <p:tav tm="100000">
                                          <p:val>
                                            <p:strVal val="#ppt_x"/>
                                          </p:val>
                                        </p:tav>
                                      </p:tavLst>
                                    </p:anim>
                                    <p:anim calcmode="lin" valueType="num">
                                      <p:cBhvr>
                                        <p:cTn id="3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p:bldP spid="27652" grpId="0"/>
      <p:bldP spid="27654" grpId="0"/>
      <p:bldP spid="2765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矩形 9"/>
          <p:cNvSpPr>
            <a:spLocks noChangeArrowheads="1"/>
          </p:cNvSpPr>
          <p:nvPr/>
        </p:nvSpPr>
        <p:spPr bwMode="auto">
          <a:xfrm>
            <a:off x="2712411" y="1209617"/>
            <a:ext cx="9323386" cy="225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可燃液体挥发的</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蒸气</a:t>
            </a:r>
            <a:r>
              <a:rPr lang="zh-CN" altLang="en-US" sz="24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与</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空气</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混合达到一定浓度遇明火发生</a:t>
            </a: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一闪即逝</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的燃烧，或者将可燃固体加热到一定温度后，遇</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明火</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会发生</a:t>
            </a: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一闪即灭</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的燃烧现象，叫闪燃。 </a:t>
            </a:r>
          </a:p>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400" dirty="0">
                <a:gradFill>
                  <a:gsLst>
                    <a:gs pos="7000">
                      <a:schemeClr val="accent1">
                        <a:lumMod val="75000"/>
                      </a:schemeClr>
                    </a:gs>
                    <a:gs pos="100000">
                      <a:srgbClr val="0D63AA">
                        <a:tint val="23500"/>
                        <a:satMod val="160000"/>
                      </a:srgbClr>
                    </a:gs>
                  </a:gsLst>
                  <a:lin ang="18900000" scaled="1"/>
                </a:gradFill>
                <a:latin typeface="iekie jianyuanti" panose="02010601030101010101" pitchFamily="2" charset="-122"/>
                <a:ea typeface="iekie jianyuanti" panose="02010601030101010101" pitchFamily="2" charset="-122"/>
                <a:cs typeface="+mn-ea"/>
                <a:sym typeface="iekie jianyuanti" panose="02010601030101010101" pitchFamily="2" charset="-122"/>
              </a:rPr>
              <a:t>发生闪燃时的最低温度称为闪点。</a:t>
            </a:r>
          </a:p>
        </p:txBody>
      </p:sp>
      <p:sp>
        <p:nvSpPr>
          <p:cNvPr id="28674" name="矩形 10"/>
          <p:cNvSpPr>
            <a:spLocks noChangeArrowheads="1"/>
          </p:cNvSpPr>
          <p:nvPr/>
        </p:nvSpPr>
        <p:spPr bwMode="auto">
          <a:xfrm>
            <a:off x="877890" y="457200"/>
            <a:ext cx="895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闪点</a:t>
            </a:r>
          </a:p>
        </p:txBody>
      </p:sp>
      <p:grpSp>
        <p:nvGrpSpPr>
          <p:cNvPr id="28676" name="组合 21"/>
          <p:cNvGrpSpPr>
            <a:grpSpLocks/>
          </p:cNvGrpSpPr>
          <p:nvPr/>
        </p:nvGrpSpPr>
        <p:grpSpPr bwMode="auto">
          <a:xfrm>
            <a:off x="764866" y="1676571"/>
            <a:ext cx="1800225" cy="1439863"/>
            <a:chOff x="971500" y="4005080"/>
            <a:chExt cx="1800250" cy="1440200"/>
          </a:xfrm>
        </p:grpSpPr>
        <p:sp>
          <p:nvSpPr>
            <p:cNvPr id="19" name="爆炸形 2 18"/>
            <p:cNvSpPr/>
            <p:nvPr/>
          </p:nvSpPr>
          <p:spPr>
            <a:xfrm>
              <a:off x="971500" y="4005080"/>
              <a:ext cx="1800250" cy="144020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8678" name="矩形 20"/>
            <p:cNvSpPr>
              <a:spLocks noChangeArrowheads="1"/>
            </p:cNvSpPr>
            <p:nvPr/>
          </p:nvSpPr>
          <p:spPr bwMode="auto">
            <a:xfrm>
              <a:off x="1403560" y="4509150"/>
              <a:ext cx="1008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闪燃</a:t>
              </a:r>
            </a:p>
          </p:txBody>
        </p:sp>
      </p:grpSp>
      <p:sp>
        <p:nvSpPr>
          <p:cNvPr id="23" name="右箭头 22"/>
          <p:cNvSpPr/>
          <p:nvPr/>
        </p:nvSpPr>
        <p:spPr>
          <a:xfrm rot="5400000">
            <a:off x="1376848" y="3531369"/>
            <a:ext cx="576263" cy="144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grpSp>
        <p:nvGrpSpPr>
          <p:cNvPr id="28680" name="组合 24"/>
          <p:cNvGrpSpPr>
            <a:grpSpLocks/>
          </p:cNvGrpSpPr>
          <p:nvPr/>
        </p:nvGrpSpPr>
        <p:grpSpPr bwMode="auto">
          <a:xfrm>
            <a:off x="5079454" y="4190980"/>
            <a:ext cx="1944688" cy="2046287"/>
            <a:chOff x="3491850" y="4149100"/>
            <a:chExt cx="1944270" cy="2045885"/>
          </a:xfrm>
        </p:grpSpPr>
        <p:pic>
          <p:nvPicPr>
            <p:cNvPr id="28681" name="Picture 3" descr="C:\Documents and Settings\gengwei\Local Settings\Temporary Internet Files\Content.IE5\XPKT5WDA\MP90044874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50" y="4149100"/>
              <a:ext cx="1944270" cy="1458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2" name="矩形 23"/>
            <p:cNvSpPr>
              <a:spLocks noChangeArrowheads="1"/>
            </p:cNvSpPr>
            <p:nvPr/>
          </p:nvSpPr>
          <p:spPr bwMode="auto">
            <a:xfrm>
              <a:off x="3995920" y="5733320"/>
              <a:ext cx="1008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火灾</a:t>
              </a:r>
            </a:p>
          </p:txBody>
        </p:sp>
      </p:grpSp>
      <p:sp>
        <p:nvSpPr>
          <p:cNvPr id="27" name="右箭头 26"/>
          <p:cNvSpPr/>
          <p:nvPr/>
        </p:nvSpPr>
        <p:spPr>
          <a:xfrm>
            <a:off x="3657664" y="4812800"/>
            <a:ext cx="576263" cy="1444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grpSp>
        <p:nvGrpSpPr>
          <p:cNvPr id="28684" name="组合 28"/>
          <p:cNvGrpSpPr>
            <a:grpSpLocks/>
          </p:cNvGrpSpPr>
          <p:nvPr/>
        </p:nvGrpSpPr>
        <p:grpSpPr bwMode="auto">
          <a:xfrm>
            <a:off x="1168366" y="4495772"/>
            <a:ext cx="1643771" cy="1458490"/>
            <a:chOff x="3059790" y="4149100"/>
            <a:chExt cx="2449731" cy="2261915"/>
          </a:xfrm>
        </p:grpSpPr>
        <p:pic>
          <p:nvPicPr>
            <p:cNvPr id="28685" name="Picture 6" descr="C:\Documents and Settings\gengwei\Local Settings\Temporary Internet Files\Content.IE5\VM1EY94D\MP90028993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9790" y="4149100"/>
              <a:ext cx="2449731" cy="161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6" name="矩形 27"/>
            <p:cNvSpPr>
              <a:spLocks noChangeArrowheads="1"/>
            </p:cNvSpPr>
            <p:nvPr/>
          </p:nvSpPr>
          <p:spPr bwMode="auto">
            <a:xfrm>
              <a:off x="3779890" y="5949350"/>
              <a:ext cx="1008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爆燃</a:t>
              </a:r>
            </a:p>
          </p:txBody>
        </p:sp>
      </p:grpSp>
      <p:sp>
        <p:nvSpPr>
          <p:cNvPr id="28687" name="椭圆形标注 22543"/>
          <p:cNvSpPr>
            <a:spLocks noChangeArrowheads="1"/>
          </p:cNvSpPr>
          <p:nvPr/>
        </p:nvSpPr>
        <p:spPr bwMode="auto">
          <a:xfrm>
            <a:off x="5181600" y="457200"/>
            <a:ext cx="3124200" cy="609600"/>
          </a:xfrm>
          <a:prstGeom prst="wedgeEllipseCallout">
            <a:avLst>
              <a:gd name="adj1" fmla="val -29014"/>
              <a:gd name="adj2" fmla="val 95833"/>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iekie jianyuanti" panose="02010601030101010101" pitchFamily="2" charset="-122"/>
                <a:ea typeface="iekie jianyuanti" panose="02010601030101010101" pitchFamily="2" charset="-122"/>
                <a:cs typeface="+mn-ea"/>
                <a:sym typeface="iekie jianyuanti" panose="02010601030101010101" pitchFamily="2" charset="-122"/>
              </a:rPr>
              <a:t>防火灾爆炸</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8673"/>
                                        </p:tgtEl>
                                        <p:attrNameLst>
                                          <p:attrName>style.visibility</p:attrName>
                                        </p:attrNameLst>
                                      </p:cBhvr>
                                      <p:to>
                                        <p:strVal val="visible"/>
                                      </p:to>
                                    </p:set>
                                    <p:animEffect transition="in" filter="fade">
                                      <p:cBhvr>
                                        <p:cTn id="12" dur="1000"/>
                                        <p:tgtEl>
                                          <p:spTgt spid="28673"/>
                                        </p:tgtEl>
                                      </p:cBhvr>
                                    </p:animEffect>
                                    <p:anim calcmode="lin" valueType="num">
                                      <p:cBhvr>
                                        <p:cTn id="13" dur="1000" fill="hold"/>
                                        <p:tgtEl>
                                          <p:spTgt spid="28673"/>
                                        </p:tgtEl>
                                        <p:attrNameLst>
                                          <p:attrName>ppt_x</p:attrName>
                                        </p:attrNameLst>
                                      </p:cBhvr>
                                      <p:tavLst>
                                        <p:tav tm="0">
                                          <p:val>
                                            <p:strVal val="#ppt_x"/>
                                          </p:val>
                                        </p:tav>
                                        <p:tav tm="100000">
                                          <p:val>
                                            <p:strVal val="#ppt_x"/>
                                          </p:val>
                                        </p:tav>
                                      </p:tavLst>
                                    </p:anim>
                                    <p:anim calcmode="lin" valueType="num">
                                      <p:cBhvr>
                                        <p:cTn id="14" dur="1000" fill="hold"/>
                                        <p:tgtEl>
                                          <p:spTgt spid="2867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28676"/>
                                        </p:tgtEl>
                                        <p:attrNameLst>
                                          <p:attrName>style.visibility</p:attrName>
                                        </p:attrNameLst>
                                      </p:cBhvr>
                                      <p:to>
                                        <p:strVal val="visible"/>
                                      </p:to>
                                    </p:set>
                                    <p:animEffect transition="in" filter="circle(in)">
                                      <p:cBhvr>
                                        <p:cTn id="19" dur="2000"/>
                                        <p:tgtEl>
                                          <p:spTgt spid="2867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down)">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28684"/>
                                        </p:tgtEl>
                                        <p:attrNameLst>
                                          <p:attrName>style.visibility</p:attrName>
                                        </p:attrNameLst>
                                      </p:cBhvr>
                                      <p:to>
                                        <p:strVal val="visible"/>
                                      </p:to>
                                    </p:set>
                                    <p:animEffect transition="in" filter="circle(in)">
                                      <p:cBhvr>
                                        <p:cTn id="29" dur="2000"/>
                                        <p:tgtEl>
                                          <p:spTgt spid="2868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down)">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28680"/>
                                        </p:tgtEl>
                                        <p:attrNameLst>
                                          <p:attrName>style.visibility</p:attrName>
                                        </p:attrNameLst>
                                      </p:cBhvr>
                                      <p:to>
                                        <p:strVal val="visible"/>
                                      </p:to>
                                    </p:set>
                                    <p:animEffect transition="in" filter="circle(in)">
                                      <p:cBhvr>
                                        <p:cTn id="39" dur="2000"/>
                                        <p:tgtEl>
                                          <p:spTgt spid="28680"/>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1" fill="hold" grpId="0" nodeType="clickEffect">
                                  <p:stCondLst>
                                    <p:cond delay="0"/>
                                  </p:stCondLst>
                                  <p:childTnLst>
                                    <p:set>
                                      <p:cBhvr>
                                        <p:cTn id="43" dur="1" fill="hold">
                                          <p:stCondLst>
                                            <p:cond delay="0"/>
                                          </p:stCondLst>
                                        </p:cTn>
                                        <p:tgtEl>
                                          <p:spTgt spid="28687"/>
                                        </p:tgtEl>
                                        <p:attrNameLst>
                                          <p:attrName>style.visibility</p:attrName>
                                        </p:attrNameLst>
                                      </p:cBhvr>
                                      <p:to>
                                        <p:strVal val="visible"/>
                                      </p:to>
                                    </p:set>
                                    <p:anim calcmode="lin" valueType="num">
                                      <p:cBhvr additive="base">
                                        <p:cTn id="44" dur="500" fill="hold"/>
                                        <p:tgtEl>
                                          <p:spTgt spid="28687"/>
                                        </p:tgtEl>
                                        <p:attrNameLst>
                                          <p:attrName>ppt_x</p:attrName>
                                        </p:attrNameLst>
                                      </p:cBhvr>
                                      <p:tavLst>
                                        <p:tav tm="0">
                                          <p:val>
                                            <p:strVal val="#ppt_x"/>
                                          </p:val>
                                        </p:tav>
                                        <p:tav tm="100000">
                                          <p:val>
                                            <p:strVal val="#ppt_x"/>
                                          </p:val>
                                        </p:tav>
                                      </p:tavLst>
                                    </p:anim>
                                    <p:anim calcmode="lin" valueType="num">
                                      <p:cBhvr additive="base">
                                        <p:cTn id="45" dur="500" fill="hold"/>
                                        <p:tgtEl>
                                          <p:spTgt spid="2868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P spid="28674" grpId="0"/>
      <p:bldP spid="23" grpId="0" animBg="1"/>
      <p:bldP spid="27" grpId="0" animBg="1"/>
      <p:bldP spid="2868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矩形 3"/>
          <p:cNvSpPr>
            <a:spLocks noChangeArrowheads="1"/>
          </p:cNvSpPr>
          <p:nvPr/>
        </p:nvSpPr>
        <p:spPr bwMode="auto">
          <a:xfrm>
            <a:off x="920748" y="3399421"/>
            <a:ext cx="10362928" cy="170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当</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可燃气体、可燃液体的蒸气（或可燃粉尘）</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与</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空气</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混合并达到一定浓度时，遇到</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火源</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就会发生爆炸。这个能够发生爆炸的浓度范围，叫做爆炸极限。</a:t>
            </a:r>
          </a:p>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通常用可燃气体、蒸气或粉尘在空气中的体积百分比来表示。</a:t>
            </a:r>
          </a:p>
        </p:txBody>
      </p:sp>
      <p:sp>
        <p:nvSpPr>
          <p:cNvPr id="33794" name="矩形 35"/>
          <p:cNvSpPr>
            <a:spLocks noChangeArrowheads="1"/>
          </p:cNvSpPr>
          <p:nvPr/>
        </p:nvSpPr>
        <p:spPr bwMode="auto">
          <a:xfrm>
            <a:off x="914536" y="682625"/>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200" dirty="0">
                <a:latin typeface="iekie jianyuanti" panose="02010601030101010101" pitchFamily="2" charset="-122"/>
                <a:ea typeface="iekie jianyuanti" panose="02010601030101010101" pitchFamily="2" charset="-122"/>
                <a:cs typeface="+mn-ea"/>
                <a:sym typeface="iekie jianyuanti" panose="02010601030101010101" pitchFamily="2" charset="-122"/>
              </a:rPr>
              <a:t>爆炸极限</a:t>
            </a:r>
          </a:p>
        </p:txBody>
      </p:sp>
      <p:sp>
        <p:nvSpPr>
          <p:cNvPr id="33795" name="TextBox 37"/>
          <p:cNvSpPr txBox="1">
            <a:spLocks noChangeArrowheads="1"/>
          </p:cNvSpPr>
          <p:nvPr/>
        </p:nvSpPr>
        <p:spPr bwMode="auto">
          <a:xfrm>
            <a:off x="1905110" y="1677074"/>
            <a:ext cx="800079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乙炔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2.55%~80%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香蕉水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0.1%~10%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丙酮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2.5%~13.0%</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氢气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4%~75%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稀料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0.8%12.0%</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甲烷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49%~15%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松香水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1.4%~6.0%</a:t>
            </a:r>
          </a:p>
        </p:txBody>
      </p:sp>
      <p:sp>
        <p:nvSpPr>
          <p:cNvPr id="33796" name="矩形 38"/>
          <p:cNvSpPr>
            <a:spLocks noChangeArrowheads="1"/>
          </p:cNvSpPr>
          <p:nvPr/>
        </p:nvSpPr>
        <p:spPr bwMode="auto">
          <a:xfrm rot="20797738">
            <a:off x="5375423" y="5099636"/>
            <a:ext cx="70309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爆炸极限范围越宽，爆炸危险性越大。</a:t>
            </a:r>
          </a:p>
        </p:txBody>
      </p:sp>
      <p:sp>
        <p:nvSpPr>
          <p:cNvPr id="33797" name="椭圆形标注 27654"/>
          <p:cNvSpPr>
            <a:spLocks noChangeArrowheads="1"/>
          </p:cNvSpPr>
          <p:nvPr/>
        </p:nvSpPr>
        <p:spPr bwMode="auto">
          <a:xfrm rot="625216">
            <a:off x="8724790" y="881069"/>
            <a:ext cx="3124200" cy="609600"/>
          </a:xfrm>
          <a:prstGeom prst="wedgeEllipseCallout">
            <a:avLst>
              <a:gd name="adj1" fmla="val -28352"/>
              <a:gd name="adj2" fmla="val 77606"/>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防火灾爆炸</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fade">
                                      <p:cBhvr>
                                        <p:cTn id="7" dur="500"/>
                                        <p:tgtEl>
                                          <p:spTgt spid="3379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3793"/>
                                        </p:tgtEl>
                                        <p:attrNameLst>
                                          <p:attrName>style.visibility</p:attrName>
                                        </p:attrNameLst>
                                      </p:cBhvr>
                                      <p:to>
                                        <p:strVal val="visible"/>
                                      </p:to>
                                    </p:set>
                                    <p:animEffect transition="in" filter="fade">
                                      <p:cBhvr>
                                        <p:cTn id="12" dur="1000"/>
                                        <p:tgtEl>
                                          <p:spTgt spid="33793"/>
                                        </p:tgtEl>
                                      </p:cBhvr>
                                    </p:animEffect>
                                    <p:anim calcmode="lin" valueType="num">
                                      <p:cBhvr>
                                        <p:cTn id="13" dur="1000" fill="hold"/>
                                        <p:tgtEl>
                                          <p:spTgt spid="33793"/>
                                        </p:tgtEl>
                                        <p:attrNameLst>
                                          <p:attrName>ppt_x</p:attrName>
                                        </p:attrNameLst>
                                      </p:cBhvr>
                                      <p:tavLst>
                                        <p:tav tm="0">
                                          <p:val>
                                            <p:strVal val="#ppt_x"/>
                                          </p:val>
                                        </p:tav>
                                        <p:tav tm="100000">
                                          <p:val>
                                            <p:strVal val="#ppt_x"/>
                                          </p:val>
                                        </p:tav>
                                      </p:tavLst>
                                    </p:anim>
                                    <p:anim calcmode="lin" valueType="num">
                                      <p:cBhvr>
                                        <p:cTn id="14" dur="1000" fill="hold"/>
                                        <p:tgtEl>
                                          <p:spTgt spid="3379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3795"/>
                                        </p:tgtEl>
                                        <p:attrNameLst>
                                          <p:attrName>style.visibility</p:attrName>
                                        </p:attrNameLst>
                                      </p:cBhvr>
                                      <p:to>
                                        <p:strVal val="visible"/>
                                      </p:to>
                                    </p:set>
                                    <p:animEffect transition="in" filter="fade">
                                      <p:cBhvr>
                                        <p:cTn id="19" dur="1000"/>
                                        <p:tgtEl>
                                          <p:spTgt spid="33795"/>
                                        </p:tgtEl>
                                      </p:cBhvr>
                                    </p:animEffect>
                                    <p:anim calcmode="lin" valueType="num">
                                      <p:cBhvr>
                                        <p:cTn id="20" dur="1000" fill="hold"/>
                                        <p:tgtEl>
                                          <p:spTgt spid="33795"/>
                                        </p:tgtEl>
                                        <p:attrNameLst>
                                          <p:attrName>ppt_x</p:attrName>
                                        </p:attrNameLst>
                                      </p:cBhvr>
                                      <p:tavLst>
                                        <p:tav tm="0">
                                          <p:val>
                                            <p:strVal val="#ppt_x"/>
                                          </p:val>
                                        </p:tav>
                                        <p:tav tm="100000">
                                          <p:val>
                                            <p:strVal val="#ppt_x"/>
                                          </p:val>
                                        </p:tav>
                                      </p:tavLst>
                                    </p:anim>
                                    <p:anim calcmode="lin" valueType="num">
                                      <p:cBhvr>
                                        <p:cTn id="21" dur="1000" fill="hold"/>
                                        <p:tgtEl>
                                          <p:spTgt spid="3379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grpId="0" nodeType="clickEffect">
                                  <p:stCondLst>
                                    <p:cond delay="0"/>
                                  </p:stCondLst>
                                  <p:childTnLst>
                                    <p:set>
                                      <p:cBhvr>
                                        <p:cTn id="25" dur="1" fill="hold">
                                          <p:stCondLst>
                                            <p:cond delay="0"/>
                                          </p:stCondLst>
                                        </p:cTn>
                                        <p:tgtEl>
                                          <p:spTgt spid="33797"/>
                                        </p:tgtEl>
                                        <p:attrNameLst>
                                          <p:attrName>style.visibility</p:attrName>
                                        </p:attrNameLst>
                                      </p:cBhvr>
                                      <p:to>
                                        <p:strVal val="visible"/>
                                      </p:to>
                                    </p:set>
                                    <p:anim calcmode="lin" valueType="num">
                                      <p:cBhvr additive="base">
                                        <p:cTn id="26" dur="500" fill="hold"/>
                                        <p:tgtEl>
                                          <p:spTgt spid="33797"/>
                                        </p:tgtEl>
                                        <p:attrNameLst>
                                          <p:attrName>ppt_x</p:attrName>
                                        </p:attrNameLst>
                                      </p:cBhvr>
                                      <p:tavLst>
                                        <p:tav tm="0">
                                          <p:val>
                                            <p:strVal val="#ppt_x"/>
                                          </p:val>
                                        </p:tav>
                                        <p:tav tm="100000">
                                          <p:val>
                                            <p:strVal val="#ppt_x"/>
                                          </p:val>
                                        </p:tav>
                                      </p:tavLst>
                                    </p:anim>
                                    <p:anim calcmode="lin" valueType="num">
                                      <p:cBhvr additive="base">
                                        <p:cTn id="27" dur="500" fill="hold"/>
                                        <p:tgtEl>
                                          <p:spTgt spid="33797"/>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3796"/>
                                        </p:tgtEl>
                                        <p:attrNameLst>
                                          <p:attrName>style.visibility</p:attrName>
                                        </p:attrNameLst>
                                      </p:cBhvr>
                                      <p:to>
                                        <p:strVal val="visible"/>
                                      </p:to>
                                    </p:set>
                                    <p:animEffect transition="in" filter="fade">
                                      <p:cBhvr>
                                        <p:cTn id="32" dur="1000"/>
                                        <p:tgtEl>
                                          <p:spTgt spid="33796"/>
                                        </p:tgtEl>
                                      </p:cBhvr>
                                    </p:animEffect>
                                    <p:anim calcmode="lin" valueType="num">
                                      <p:cBhvr>
                                        <p:cTn id="33" dur="1000" fill="hold"/>
                                        <p:tgtEl>
                                          <p:spTgt spid="33796"/>
                                        </p:tgtEl>
                                        <p:attrNameLst>
                                          <p:attrName>ppt_x</p:attrName>
                                        </p:attrNameLst>
                                      </p:cBhvr>
                                      <p:tavLst>
                                        <p:tav tm="0">
                                          <p:val>
                                            <p:strVal val="#ppt_x"/>
                                          </p:val>
                                        </p:tav>
                                        <p:tav tm="100000">
                                          <p:val>
                                            <p:strVal val="#ppt_x"/>
                                          </p:val>
                                        </p:tav>
                                      </p:tavLst>
                                    </p:anim>
                                    <p:anim calcmode="lin" valueType="num">
                                      <p:cBhvr>
                                        <p:cTn id="34" dur="1000" fill="hold"/>
                                        <p:tgtEl>
                                          <p:spTgt spid="337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P spid="33794" grpId="0"/>
      <p:bldP spid="33795" grpId="0"/>
      <p:bldP spid="33796" grpId="0"/>
      <p:bldP spid="3379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矩形 3"/>
          <p:cNvSpPr>
            <a:spLocks noChangeArrowheads="1"/>
          </p:cNvSpPr>
          <p:nvPr/>
        </p:nvSpPr>
        <p:spPr bwMode="auto">
          <a:xfrm>
            <a:off x="762140" y="2590822"/>
            <a:ext cx="8485054" cy="1975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除控制点火源外</a:t>
            </a:r>
          </a:p>
          <a:p>
            <a:pPr>
              <a:lnSpc>
                <a:spcPct val="150000"/>
              </a:lnSpc>
              <a:buFont typeface="Arial" panose="020B0604020202020204" pitchFamily="34" charset="0"/>
              <a:buChar char="•"/>
            </a:pP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保持通风，使可燃气体的浓度在爆炸极限范围之外。</a:t>
            </a:r>
          </a:p>
          <a:p>
            <a:pPr>
              <a:lnSpc>
                <a:spcPct val="150000"/>
              </a:lnSpc>
              <a:buFont typeface="Arial" panose="020B0604020202020204" pitchFamily="34" charset="0"/>
              <a:buChar char="•"/>
            </a:pP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未使用完的油漆稀料等装在有盖的桶内</a:t>
            </a:r>
          </a:p>
        </p:txBody>
      </p:sp>
      <p:sp>
        <p:nvSpPr>
          <p:cNvPr id="36866" name="TextBox 37"/>
          <p:cNvSpPr txBox="1">
            <a:spLocks noChangeArrowheads="1"/>
          </p:cNvSpPr>
          <p:nvPr/>
        </p:nvSpPr>
        <p:spPr bwMode="auto">
          <a:xfrm>
            <a:off x="1219328" y="965267"/>
            <a:ext cx="848505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乙炔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2.55%~80%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香蕉水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0.1%~10%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丙酮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2.5%~13.0%</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氢气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4%~75%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稀料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0.8%12.0%</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甲烷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15%~49%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松香水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1.4%~6.0%</a:t>
            </a:r>
          </a:p>
        </p:txBody>
      </p:sp>
      <p:sp>
        <p:nvSpPr>
          <p:cNvPr id="36867" name="矩形 38"/>
          <p:cNvSpPr>
            <a:spLocks noChangeArrowheads="1"/>
          </p:cNvSpPr>
          <p:nvPr/>
        </p:nvSpPr>
        <p:spPr bwMode="auto">
          <a:xfrm rot="20537152">
            <a:off x="5180997" y="4570208"/>
            <a:ext cx="65983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dirty="0">
                <a:gradFill>
                  <a:gsLst>
                    <a:gs pos="7000">
                      <a:schemeClr val="accent1">
                        <a:lumMod val="75000"/>
                      </a:schemeClr>
                    </a:gs>
                    <a:gs pos="100000">
                      <a:srgbClr val="0D63AA">
                        <a:tint val="23500"/>
                        <a:satMod val="160000"/>
                      </a:srgbClr>
                    </a:gs>
                  </a:gsLst>
                  <a:lin ang="18900000" scaled="1"/>
                </a:gra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爆炸极限范围越宽，爆炸危险性越大。</a:t>
            </a:r>
          </a:p>
        </p:txBody>
      </p:sp>
      <p:sp>
        <p:nvSpPr>
          <p:cNvPr id="36868" name="椭圆形标注 39941"/>
          <p:cNvSpPr>
            <a:spLocks noChangeArrowheads="1"/>
          </p:cNvSpPr>
          <p:nvPr/>
        </p:nvSpPr>
        <p:spPr bwMode="auto">
          <a:xfrm rot="942834">
            <a:off x="8776427" y="680607"/>
            <a:ext cx="3124200" cy="609600"/>
          </a:xfrm>
          <a:prstGeom prst="wedgeEllipseCallout">
            <a:avLst>
              <a:gd name="adj1" fmla="val -28352"/>
              <a:gd name="adj2" fmla="val 77606"/>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防闪燃爆炸</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5"/>
                                        </p:tgtEl>
                                        <p:attrNameLst>
                                          <p:attrName>style.visibility</p:attrName>
                                        </p:attrNameLst>
                                      </p:cBhvr>
                                      <p:to>
                                        <p:strVal val="visible"/>
                                      </p:to>
                                    </p:set>
                                    <p:animEffect transition="in" filter="fade">
                                      <p:cBhvr>
                                        <p:cTn id="7" dur="500"/>
                                        <p:tgtEl>
                                          <p:spTgt spid="3686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6"/>
                                        </p:tgtEl>
                                        <p:attrNameLst>
                                          <p:attrName>style.visibility</p:attrName>
                                        </p:attrNameLst>
                                      </p:cBhvr>
                                      <p:to>
                                        <p:strVal val="visible"/>
                                      </p:to>
                                    </p:set>
                                    <p:animEffect transition="in" filter="fade">
                                      <p:cBhvr>
                                        <p:cTn id="12" dur="500"/>
                                        <p:tgtEl>
                                          <p:spTgt spid="3686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6867"/>
                                        </p:tgtEl>
                                        <p:attrNameLst>
                                          <p:attrName>style.visibility</p:attrName>
                                        </p:attrNameLst>
                                      </p:cBhvr>
                                      <p:to>
                                        <p:strVal val="visible"/>
                                      </p:to>
                                    </p:set>
                                    <p:anim calcmode="lin" valueType="num">
                                      <p:cBhvr additive="base">
                                        <p:cTn id="17" dur="500" fill="hold"/>
                                        <p:tgtEl>
                                          <p:spTgt spid="36867"/>
                                        </p:tgtEl>
                                        <p:attrNameLst>
                                          <p:attrName>ppt_x</p:attrName>
                                        </p:attrNameLst>
                                      </p:cBhvr>
                                      <p:tavLst>
                                        <p:tav tm="0">
                                          <p:val>
                                            <p:strVal val="#ppt_x"/>
                                          </p:val>
                                        </p:tav>
                                        <p:tav tm="100000">
                                          <p:val>
                                            <p:strVal val="#ppt_x"/>
                                          </p:val>
                                        </p:tav>
                                      </p:tavLst>
                                    </p:anim>
                                    <p:anim calcmode="lin" valueType="num">
                                      <p:cBhvr additive="base">
                                        <p:cTn id="18" dur="500" fill="hold"/>
                                        <p:tgtEl>
                                          <p:spTgt spid="3686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36868"/>
                                        </p:tgtEl>
                                        <p:attrNameLst>
                                          <p:attrName>style.visibility</p:attrName>
                                        </p:attrNameLst>
                                      </p:cBhvr>
                                      <p:to>
                                        <p:strVal val="visible"/>
                                      </p:to>
                                    </p:set>
                                    <p:anim calcmode="lin" valueType="num">
                                      <p:cBhvr additive="base">
                                        <p:cTn id="23" dur="500" fill="hold"/>
                                        <p:tgtEl>
                                          <p:spTgt spid="36868"/>
                                        </p:tgtEl>
                                        <p:attrNameLst>
                                          <p:attrName>ppt_x</p:attrName>
                                        </p:attrNameLst>
                                      </p:cBhvr>
                                      <p:tavLst>
                                        <p:tav tm="0">
                                          <p:val>
                                            <p:strVal val="#ppt_x"/>
                                          </p:val>
                                        </p:tav>
                                        <p:tav tm="100000">
                                          <p:val>
                                            <p:strVal val="#ppt_x"/>
                                          </p:val>
                                        </p:tav>
                                      </p:tavLst>
                                    </p:anim>
                                    <p:anim calcmode="lin" valueType="num">
                                      <p:cBhvr additive="base">
                                        <p:cTn id="24" dur="500" fill="hold"/>
                                        <p:tgtEl>
                                          <p:spTgt spid="368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5" grpId="0"/>
      <p:bldP spid="36866" grpId="0"/>
      <p:bldP spid="36867" grpId="0"/>
      <p:bldP spid="3686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571C7CDA-E894-44F2-8690-0710615DAA51}"/>
              </a:ext>
            </a:extLst>
          </p:cNvPr>
          <p:cNvGrpSpPr/>
          <p:nvPr/>
        </p:nvGrpSpPr>
        <p:grpSpPr>
          <a:xfrm>
            <a:off x="1352728" y="-1244826"/>
            <a:ext cx="9274628" cy="9274628"/>
            <a:chOff x="1352728" y="-1244826"/>
            <a:chExt cx="9274628" cy="9274628"/>
          </a:xfrm>
        </p:grpSpPr>
        <p:pic>
          <p:nvPicPr>
            <p:cNvPr id="6" name="图形 5">
              <a:extLst>
                <a:ext uri="{FF2B5EF4-FFF2-40B4-BE49-F238E27FC236}">
                  <a16:creationId xmlns="" xmlns:a16="http://schemas.microsoft.com/office/drawing/2014/main" id="{7AC6D2C5-4499-43BA-A564-A83FB8AD85E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2067733" y="-456796"/>
              <a:ext cx="7844618" cy="7844618"/>
            </a:xfrm>
            <a:prstGeom prst="rect">
              <a:avLst/>
            </a:prstGeom>
          </p:spPr>
        </p:pic>
        <p:sp>
          <p:nvSpPr>
            <p:cNvPr id="7" name="菱形 6">
              <a:extLst>
                <a:ext uri="{FF2B5EF4-FFF2-40B4-BE49-F238E27FC236}">
                  <a16:creationId xmlns="" xmlns:a16="http://schemas.microsoft.com/office/drawing/2014/main" id="{FEE49241-ADBA-4710-8ABA-2C1703857624}"/>
                </a:ext>
              </a:extLst>
            </p:cNvPr>
            <p:cNvSpPr/>
            <p:nvPr/>
          </p:nvSpPr>
          <p:spPr>
            <a:xfrm>
              <a:off x="1352728" y="-1244826"/>
              <a:ext cx="9274628" cy="9274628"/>
            </a:xfrm>
            <a:prstGeom prst="diamond">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sp>
        <p:nvSpPr>
          <p:cNvPr id="2" name="标题 1"/>
          <p:cNvSpPr>
            <a:spLocks noGrp="1"/>
          </p:cNvSpPr>
          <p:nvPr>
            <p:ph type="title" idx="4294967295"/>
          </p:nvPr>
        </p:nvSpPr>
        <p:spPr>
          <a:xfrm>
            <a:off x="3777067" y="2474718"/>
            <a:ext cx="4425950" cy="1404938"/>
          </a:xfrm>
          <a:prstGeom prst="rect">
            <a:avLst/>
          </a:prstGeom>
        </p:spPr>
        <p:txBody>
          <a:bodyPr>
            <a:normAutofit fontScale="90000"/>
          </a:bodyPr>
          <a:lstStyle/>
          <a:p>
            <a:pPr algn="ctr" fontAlgn="base">
              <a:lnSpc>
                <a:spcPct val="150000"/>
              </a:lnSpc>
              <a:spcAft>
                <a:spcPct val="0"/>
              </a:spcAft>
              <a:buFont typeface="Arial" panose="020B0604020202020204" pitchFamily="34" charset="0"/>
            </a:pPr>
            <a:r>
              <a:rPr lang="zh-CN" altLang="en-US" sz="72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危化品管理</a:t>
            </a:r>
            <a:r>
              <a:rPr lang="en-US" altLang="zh-CN" sz="72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&amp;</a:t>
            </a:r>
            <a:r>
              <a:rPr lang="zh-CN" altLang="en-US" sz="72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使用</a:t>
            </a:r>
          </a:p>
        </p:txBody>
      </p:sp>
      <p:pic>
        <p:nvPicPr>
          <p:cNvPr id="10" name="图形 9">
            <a:extLst>
              <a:ext uri="{FF2B5EF4-FFF2-40B4-BE49-F238E27FC236}">
                <a16:creationId xmlns="" xmlns:a16="http://schemas.microsoft.com/office/drawing/2014/main" id="{7F2C6D65-8840-4829-8FA2-B8DB58F499F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9912351" y="5029158"/>
            <a:ext cx="1096892" cy="1013584"/>
          </a:xfrm>
          <a:prstGeom prst="rect">
            <a:avLst/>
          </a:prstGeom>
        </p:spPr>
      </p:pic>
      <p:pic>
        <p:nvPicPr>
          <p:cNvPr id="11" name="图形 10">
            <a:extLst>
              <a:ext uri="{FF2B5EF4-FFF2-40B4-BE49-F238E27FC236}">
                <a16:creationId xmlns="" xmlns:a16="http://schemas.microsoft.com/office/drawing/2014/main" id="{5FC02C26-4811-47FB-BE6A-A08A92421DA1}"/>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9695707" y="-1051565"/>
            <a:ext cx="2384786" cy="2420920"/>
          </a:xfrm>
          <a:prstGeom prst="rect">
            <a:avLst/>
          </a:prstGeom>
        </p:spPr>
      </p:pic>
      <p:pic>
        <p:nvPicPr>
          <p:cNvPr id="12" name="图形 11">
            <a:extLst>
              <a:ext uri="{FF2B5EF4-FFF2-40B4-BE49-F238E27FC236}">
                <a16:creationId xmlns="" xmlns:a16="http://schemas.microsoft.com/office/drawing/2014/main" id="{439C4971-E764-4E53-9E63-516ED7360049}"/>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674555" y="5291163"/>
            <a:ext cx="2384786" cy="2420920"/>
          </a:xfrm>
          <a:prstGeom prst="rect">
            <a:avLst/>
          </a:prstGeom>
        </p:spPr>
      </p:pic>
      <p:pic>
        <p:nvPicPr>
          <p:cNvPr id="13" name="图形 12">
            <a:extLst>
              <a:ext uri="{FF2B5EF4-FFF2-40B4-BE49-F238E27FC236}">
                <a16:creationId xmlns="" xmlns:a16="http://schemas.microsoft.com/office/drawing/2014/main" id="{FD161D05-1CC2-4761-8637-FBAB4E68FC5C}"/>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2045409" y="1124691"/>
            <a:ext cx="903640" cy="1112172"/>
          </a:xfrm>
          <a:prstGeom prst="rect">
            <a:avLst/>
          </a:prstGeom>
        </p:spPr>
      </p:pic>
      <p:pic>
        <p:nvPicPr>
          <p:cNvPr id="14" name="图形 13">
            <a:extLst>
              <a:ext uri="{FF2B5EF4-FFF2-40B4-BE49-F238E27FC236}">
                <a16:creationId xmlns="" xmlns:a16="http://schemas.microsoft.com/office/drawing/2014/main" id="{B3EEF13C-31DD-428F-BBD5-15179933C108}"/>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5506852" y="972396"/>
            <a:ext cx="1178296" cy="1416761"/>
          </a:xfrm>
          <a:prstGeom prst="rect">
            <a:avLst/>
          </a:prstGeom>
        </p:spPr>
      </p:pic>
    </p:spTree>
    <p:extLst>
      <p:ext uri="{BB962C8B-B14F-4D97-AF65-F5344CB8AC3E}">
        <p14:creationId xmlns:p14="http://schemas.microsoft.com/office/powerpoint/2010/main" val="393134440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43009"/>
          <p:cNvSpPr>
            <a:spLocks noGrp="1" noRot="1" noChangeArrowheads="1"/>
          </p:cNvSpPr>
          <p:nvPr>
            <p:ph type="title"/>
          </p:nvPr>
        </p:nvSpPr>
        <p:spPr/>
        <p:txBody>
          <a:bodyPr/>
          <a:lstStyle/>
          <a:p>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防中毒</a:t>
            </a:r>
          </a:p>
        </p:txBody>
      </p:sp>
      <p:sp>
        <p:nvSpPr>
          <p:cNvPr id="39938" name="文本占位符 43010"/>
          <p:cNvSpPr>
            <a:spLocks noGrp="1" noRot="1" noChangeArrowheads="1"/>
          </p:cNvSpPr>
          <p:nvPr>
            <p:ph idx="1"/>
          </p:nvPr>
        </p:nvSpPr>
        <p:spPr>
          <a:xfrm>
            <a:off x="838200" y="1825625"/>
            <a:ext cx="5486394" cy="4351338"/>
          </a:xfrm>
        </p:spPr>
        <p:txBody>
          <a:bodyPr>
            <a:normAutofit/>
          </a:bodyPr>
          <a:lstStyle/>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避免误食</a:t>
            </a:r>
            <a:r>
              <a:rPr lang="zh-CN" altLang="en-US" b="1"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同一单位同一危化品分装容器必须保持一致，并有明显标识。</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尽量避免长时间直接接触（铬酐）：</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佩戴手套、防护服、护目镜等保护用品。</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避免大量吸入呼吸道：</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佩戴防毒面具，口罩等。</a:t>
            </a:r>
          </a:p>
        </p:txBody>
      </p:sp>
      <p:pic>
        <p:nvPicPr>
          <p:cNvPr id="4" name="图片 3">
            <a:extLst>
              <a:ext uri="{FF2B5EF4-FFF2-40B4-BE49-F238E27FC236}">
                <a16:creationId xmlns="" xmlns:a16="http://schemas.microsoft.com/office/drawing/2014/main" id="{D66A0131-6742-4F7E-966F-C8B640D28AA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6990" y="1788313"/>
            <a:ext cx="4587793" cy="458779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37"/>
                                        </p:tgtEl>
                                        <p:attrNameLst>
                                          <p:attrName>style.visibility</p:attrName>
                                        </p:attrNameLst>
                                      </p:cBhvr>
                                      <p:to>
                                        <p:strVal val="visible"/>
                                      </p:to>
                                    </p:set>
                                    <p:animEffect transition="in" filter="fade">
                                      <p:cBhvr>
                                        <p:cTn id="7" dur="500"/>
                                        <p:tgtEl>
                                          <p:spTgt spid="3993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9938">
                                            <p:txEl>
                                              <p:pRg st="0" end="0"/>
                                            </p:txEl>
                                          </p:spTgt>
                                        </p:tgtEl>
                                        <p:attrNameLst>
                                          <p:attrName>style.visibility</p:attrName>
                                        </p:attrNameLst>
                                      </p:cBhvr>
                                      <p:to>
                                        <p:strVal val="visible"/>
                                      </p:to>
                                    </p:set>
                                    <p:animEffect transition="in" filter="fade">
                                      <p:cBhvr>
                                        <p:cTn id="12" dur="1000"/>
                                        <p:tgtEl>
                                          <p:spTgt spid="39938">
                                            <p:txEl>
                                              <p:pRg st="0" end="0"/>
                                            </p:txEl>
                                          </p:spTgt>
                                        </p:tgtEl>
                                      </p:cBhvr>
                                    </p:animEffect>
                                    <p:anim calcmode="lin" valueType="num">
                                      <p:cBhvr>
                                        <p:cTn id="13" dur="1000" fill="hold"/>
                                        <p:tgtEl>
                                          <p:spTgt spid="39938">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993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9938">
                                            <p:txEl>
                                              <p:pRg st="1" end="1"/>
                                            </p:txEl>
                                          </p:spTgt>
                                        </p:tgtEl>
                                        <p:attrNameLst>
                                          <p:attrName>style.visibility</p:attrName>
                                        </p:attrNameLst>
                                      </p:cBhvr>
                                      <p:to>
                                        <p:strVal val="visible"/>
                                      </p:to>
                                    </p:set>
                                    <p:animEffect transition="in" filter="fade">
                                      <p:cBhvr>
                                        <p:cTn id="19" dur="1000"/>
                                        <p:tgtEl>
                                          <p:spTgt spid="39938">
                                            <p:txEl>
                                              <p:pRg st="1" end="1"/>
                                            </p:txEl>
                                          </p:spTgt>
                                        </p:tgtEl>
                                      </p:cBhvr>
                                    </p:animEffect>
                                    <p:anim calcmode="lin" valueType="num">
                                      <p:cBhvr>
                                        <p:cTn id="20" dur="1000" fill="hold"/>
                                        <p:tgtEl>
                                          <p:spTgt spid="39938">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993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9938">
                                            <p:txEl>
                                              <p:pRg st="2" end="2"/>
                                            </p:txEl>
                                          </p:spTgt>
                                        </p:tgtEl>
                                        <p:attrNameLst>
                                          <p:attrName>style.visibility</p:attrName>
                                        </p:attrNameLst>
                                      </p:cBhvr>
                                      <p:to>
                                        <p:strVal val="visible"/>
                                      </p:to>
                                    </p:set>
                                    <p:animEffect transition="in" filter="fade">
                                      <p:cBhvr>
                                        <p:cTn id="26" dur="1000"/>
                                        <p:tgtEl>
                                          <p:spTgt spid="39938">
                                            <p:txEl>
                                              <p:pRg st="2" end="2"/>
                                            </p:txEl>
                                          </p:spTgt>
                                        </p:tgtEl>
                                      </p:cBhvr>
                                    </p:animEffect>
                                    <p:anim calcmode="lin" valueType="num">
                                      <p:cBhvr>
                                        <p:cTn id="27" dur="1000" fill="hold"/>
                                        <p:tgtEl>
                                          <p:spTgt spid="39938">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993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p:bldP spid="3993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标题 44033"/>
          <p:cNvSpPr>
            <a:spLocks noGrp="1" noRot="1" noChangeArrowheads="1"/>
          </p:cNvSpPr>
          <p:nvPr>
            <p:ph type="title"/>
          </p:nvPr>
        </p:nvSpPr>
        <p:spPr/>
        <p:txBody>
          <a:bodyPr/>
          <a:lstStyle/>
          <a:p>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防污染环境</a:t>
            </a:r>
          </a:p>
        </p:txBody>
      </p:sp>
      <p:sp>
        <p:nvSpPr>
          <p:cNvPr id="40962" name="文本占位符 44034"/>
          <p:cNvSpPr>
            <a:spLocks noGrp="1" noRot="1" noChangeArrowheads="1"/>
          </p:cNvSpPr>
          <p:nvPr>
            <p:ph idx="1"/>
          </p:nvPr>
        </p:nvSpPr>
        <p:spPr>
          <a:xfrm>
            <a:off x="762140" y="1066862"/>
            <a:ext cx="5486368" cy="4343286"/>
          </a:xfrm>
        </p:spPr>
        <p:txBody>
          <a:bodyPr>
            <a:normAutofit/>
          </a:bodyPr>
          <a:lstStyle/>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残渣、残液不能乱倒、乱丢，按规定进入指定场所</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危险废弃物按规定回收</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未使用完的危化品密封存储</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防泄漏，保持包装完好状态</a:t>
            </a:r>
          </a:p>
          <a:p>
            <a:endPar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4" name="图片 3">
            <a:extLst>
              <a:ext uri="{FF2B5EF4-FFF2-40B4-BE49-F238E27FC236}">
                <a16:creationId xmlns="" xmlns:a16="http://schemas.microsoft.com/office/drawing/2014/main" id="{82EF5232-5EC8-42FE-A60F-6F0889C4DF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19066" y="3809990"/>
            <a:ext cx="5258908" cy="37557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1"/>
                                        </p:tgtEl>
                                        <p:attrNameLst>
                                          <p:attrName>style.visibility</p:attrName>
                                        </p:attrNameLst>
                                      </p:cBhvr>
                                      <p:to>
                                        <p:strVal val="visible"/>
                                      </p:to>
                                    </p:set>
                                    <p:animEffect transition="in" filter="fade">
                                      <p:cBhvr>
                                        <p:cTn id="7" dur="500"/>
                                        <p:tgtEl>
                                          <p:spTgt spid="4096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0962">
                                            <p:txEl>
                                              <p:pRg st="0" end="0"/>
                                            </p:txEl>
                                          </p:spTgt>
                                        </p:tgtEl>
                                        <p:attrNameLst>
                                          <p:attrName>style.visibility</p:attrName>
                                        </p:attrNameLst>
                                      </p:cBhvr>
                                      <p:to>
                                        <p:strVal val="visible"/>
                                      </p:to>
                                    </p:set>
                                    <p:animEffect transition="in" filter="fade">
                                      <p:cBhvr>
                                        <p:cTn id="12" dur="1000"/>
                                        <p:tgtEl>
                                          <p:spTgt spid="40962">
                                            <p:txEl>
                                              <p:pRg st="0" end="0"/>
                                            </p:txEl>
                                          </p:spTgt>
                                        </p:tgtEl>
                                      </p:cBhvr>
                                    </p:animEffect>
                                    <p:anim calcmode="lin" valueType="num">
                                      <p:cBhvr>
                                        <p:cTn id="13" dur="1000" fill="hold"/>
                                        <p:tgtEl>
                                          <p:spTgt spid="4096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096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0962">
                                            <p:txEl>
                                              <p:pRg st="1" end="1"/>
                                            </p:txEl>
                                          </p:spTgt>
                                        </p:tgtEl>
                                        <p:attrNameLst>
                                          <p:attrName>style.visibility</p:attrName>
                                        </p:attrNameLst>
                                      </p:cBhvr>
                                      <p:to>
                                        <p:strVal val="visible"/>
                                      </p:to>
                                    </p:set>
                                    <p:animEffect transition="in" filter="fade">
                                      <p:cBhvr>
                                        <p:cTn id="19" dur="1000"/>
                                        <p:tgtEl>
                                          <p:spTgt spid="40962">
                                            <p:txEl>
                                              <p:pRg st="1" end="1"/>
                                            </p:txEl>
                                          </p:spTgt>
                                        </p:tgtEl>
                                      </p:cBhvr>
                                    </p:animEffect>
                                    <p:anim calcmode="lin" valueType="num">
                                      <p:cBhvr>
                                        <p:cTn id="20" dur="1000" fill="hold"/>
                                        <p:tgtEl>
                                          <p:spTgt spid="40962">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096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0962">
                                            <p:txEl>
                                              <p:pRg st="2" end="2"/>
                                            </p:txEl>
                                          </p:spTgt>
                                        </p:tgtEl>
                                        <p:attrNameLst>
                                          <p:attrName>style.visibility</p:attrName>
                                        </p:attrNameLst>
                                      </p:cBhvr>
                                      <p:to>
                                        <p:strVal val="visible"/>
                                      </p:to>
                                    </p:set>
                                    <p:animEffect transition="in" filter="fade">
                                      <p:cBhvr>
                                        <p:cTn id="26" dur="1000"/>
                                        <p:tgtEl>
                                          <p:spTgt spid="40962">
                                            <p:txEl>
                                              <p:pRg st="2" end="2"/>
                                            </p:txEl>
                                          </p:spTgt>
                                        </p:tgtEl>
                                      </p:cBhvr>
                                    </p:animEffect>
                                    <p:anim calcmode="lin" valueType="num">
                                      <p:cBhvr>
                                        <p:cTn id="27" dur="1000" fill="hold"/>
                                        <p:tgtEl>
                                          <p:spTgt spid="40962">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4096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0962">
                                            <p:txEl>
                                              <p:pRg st="3" end="3"/>
                                            </p:txEl>
                                          </p:spTgt>
                                        </p:tgtEl>
                                        <p:attrNameLst>
                                          <p:attrName>style.visibility</p:attrName>
                                        </p:attrNameLst>
                                      </p:cBhvr>
                                      <p:to>
                                        <p:strVal val="visible"/>
                                      </p:to>
                                    </p:set>
                                    <p:animEffect transition="in" filter="fade">
                                      <p:cBhvr>
                                        <p:cTn id="33" dur="1000"/>
                                        <p:tgtEl>
                                          <p:spTgt spid="40962">
                                            <p:txEl>
                                              <p:pRg st="3" end="3"/>
                                            </p:txEl>
                                          </p:spTgt>
                                        </p:tgtEl>
                                      </p:cBhvr>
                                    </p:animEffect>
                                    <p:anim calcmode="lin" valueType="num">
                                      <p:cBhvr>
                                        <p:cTn id="34" dur="1000" fill="hold"/>
                                        <p:tgtEl>
                                          <p:spTgt spid="40962">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4096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1" grpId="0"/>
      <p:bldP spid="4096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ChangeArrowheads="1"/>
          </p:cNvSpPr>
          <p:nvPr/>
        </p:nvSpPr>
        <p:spPr bwMode="auto">
          <a:xfrm>
            <a:off x="4801653" y="2111166"/>
            <a:ext cx="7086414" cy="414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一、危险化学品概述</a:t>
            </a:r>
          </a:p>
          <a:p>
            <a:pPr>
              <a:lnSpc>
                <a:spcPct val="150000"/>
              </a:lnSpc>
            </a:pPr>
            <a:r>
              <a:rPr lang="zh-CN" altLang="en-US"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二、危险化学品危害及预防</a:t>
            </a:r>
          </a:p>
          <a:p>
            <a:pPr>
              <a:lnSpc>
                <a:spcPct val="150000"/>
              </a:lnSpc>
            </a:pPr>
            <a:r>
              <a:rPr lang="zh-CN" altLang="en-US"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三、危化品管理</a:t>
            </a:r>
            <a:r>
              <a:rPr lang="en-US" altLang="zh-CN"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&amp;</a:t>
            </a:r>
            <a:r>
              <a:rPr lang="zh-CN" altLang="en-US"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使用</a:t>
            </a:r>
          </a:p>
          <a:p>
            <a:pPr>
              <a:lnSpc>
                <a:spcPct val="150000"/>
              </a:lnSpc>
            </a:pPr>
            <a:r>
              <a:rPr lang="zh-CN" altLang="en-US"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四、危化品使用防护及应急措施</a:t>
            </a:r>
          </a:p>
          <a:p>
            <a:pPr>
              <a:lnSpc>
                <a:spcPct val="150000"/>
              </a:lnSpc>
            </a:pPr>
            <a:endParaRPr lang="zh-CN" altLang="en-US"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15362" name="Text Box 6"/>
          <p:cNvSpPr txBox="1">
            <a:spLocks noChangeArrowheads="1"/>
          </p:cNvSpPr>
          <p:nvPr/>
        </p:nvSpPr>
        <p:spPr bwMode="auto">
          <a:xfrm>
            <a:off x="436206" y="408778"/>
            <a:ext cx="2808287" cy="1780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8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目 录</a:t>
            </a:r>
          </a:p>
        </p:txBody>
      </p:sp>
      <p:pic>
        <p:nvPicPr>
          <p:cNvPr id="5" name="图形 4">
            <a:extLst>
              <a:ext uri="{FF2B5EF4-FFF2-40B4-BE49-F238E27FC236}">
                <a16:creationId xmlns="" xmlns:a16="http://schemas.microsoft.com/office/drawing/2014/main" id="{F1BB63DB-6BF7-4AE2-AE34-38B32349CC5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rot="20946057">
            <a:off x="3906978" y="2240356"/>
            <a:ext cx="593645" cy="593645"/>
          </a:xfrm>
          <a:prstGeom prst="rect">
            <a:avLst/>
          </a:prstGeom>
        </p:spPr>
      </p:pic>
      <p:pic>
        <p:nvPicPr>
          <p:cNvPr id="6" name="图形 5">
            <a:extLst>
              <a:ext uri="{FF2B5EF4-FFF2-40B4-BE49-F238E27FC236}">
                <a16:creationId xmlns="" xmlns:a16="http://schemas.microsoft.com/office/drawing/2014/main" id="{F2B91CAD-DD06-4201-A341-664F38035CA8}"/>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rot="801380">
            <a:off x="3770640" y="3054014"/>
            <a:ext cx="714185" cy="659943"/>
          </a:xfrm>
          <a:prstGeom prst="rect">
            <a:avLst/>
          </a:prstGeom>
        </p:spPr>
      </p:pic>
      <p:pic>
        <p:nvPicPr>
          <p:cNvPr id="7" name="图形 6">
            <a:extLst>
              <a:ext uri="{FF2B5EF4-FFF2-40B4-BE49-F238E27FC236}">
                <a16:creationId xmlns="" xmlns:a16="http://schemas.microsoft.com/office/drawing/2014/main" id="{B752FD97-1E6D-479D-984B-6893949858F0}"/>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9677306" y="-129165"/>
            <a:ext cx="2759486" cy="2801297"/>
          </a:xfrm>
          <a:prstGeom prst="rect">
            <a:avLst/>
          </a:prstGeom>
        </p:spPr>
      </p:pic>
      <p:pic>
        <p:nvPicPr>
          <p:cNvPr id="8" name="图形 7">
            <a:extLst>
              <a:ext uri="{FF2B5EF4-FFF2-40B4-BE49-F238E27FC236}">
                <a16:creationId xmlns="" xmlns:a16="http://schemas.microsoft.com/office/drawing/2014/main" id="{5CB2086C-A909-4613-8AFB-A178551F027F}"/>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rot="1102639">
            <a:off x="3760650" y="4628430"/>
            <a:ext cx="621596" cy="747396"/>
          </a:xfrm>
          <a:prstGeom prst="rect">
            <a:avLst/>
          </a:prstGeom>
        </p:spPr>
      </p:pic>
      <p:pic>
        <p:nvPicPr>
          <p:cNvPr id="3" name="图片 2">
            <a:extLst>
              <a:ext uri="{FF2B5EF4-FFF2-40B4-BE49-F238E27FC236}">
                <a16:creationId xmlns="" xmlns:a16="http://schemas.microsoft.com/office/drawing/2014/main" id="{60A501A7-143A-4671-8F9B-F5E36F05373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022521">
            <a:off x="3779427" y="3878980"/>
            <a:ext cx="717061" cy="620258"/>
          </a:xfrm>
          <a:prstGeom prst="rect">
            <a:avLst/>
          </a:prstGeom>
        </p:spPr>
      </p:pic>
      <p:sp>
        <p:nvSpPr>
          <p:cNvPr id="9" name="Text Box 6">
            <a:extLst>
              <a:ext uri="{FF2B5EF4-FFF2-40B4-BE49-F238E27FC236}">
                <a16:creationId xmlns="" xmlns:a16="http://schemas.microsoft.com/office/drawing/2014/main" id="{2AAFF277-67F0-4BCA-ADD2-9387EDCB7515}"/>
              </a:ext>
            </a:extLst>
          </p:cNvPr>
          <p:cNvSpPr txBox="1">
            <a:spLocks noChangeArrowheads="1"/>
          </p:cNvSpPr>
          <p:nvPr/>
        </p:nvSpPr>
        <p:spPr bwMode="auto">
          <a:xfrm>
            <a:off x="499197" y="1721735"/>
            <a:ext cx="2808287" cy="991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en-US" altLang="zh-CN" sz="44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CONTENT</a:t>
            </a:r>
            <a:endParaRPr lang="zh-CN" altLang="en-US" sz="44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10" name="图形 9">
            <a:extLst>
              <a:ext uri="{FF2B5EF4-FFF2-40B4-BE49-F238E27FC236}">
                <a16:creationId xmlns="" xmlns:a16="http://schemas.microsoft.com/office/drawing/2014/main" id="{3A78B5F6-F0A8-4485-9CCB-AEA433FCE351}"/>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1075810" y="4549501"/>
            <a:ext cx="2759486" cy="280129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5361"/>
                                        </p:tgtEl>
                                        <p:attrNameLst>
                                          <p:attrName>style.visibility</p:attrName>
                                        </p:attrNameLst>
                                      </p:cBhvr>
                                      <p:to>
                                        <p:strVal val="visible"/>
                                      </p:to>
                                    </p:set>
                                    <p:animEffect transition="in" filter="fade">
                                      <p:cBhvr>
                                        <p:cTn id="12" dur="1000"/>
                                        <p:tgtEl>
                                          <p:spTgt spid="15361"/>
                                        </p:tgtEl>
                                      </p:cBhvr>
                                    </p:animEffect>
                                    <p:anim calcmode="lin" valueType="num">
                                      <p:cBhvr>
                                        <p:cTn id="13" dur="1000" fill="hold"/>
                                        <p:tgtEl>
                                          <p:spTgt spid="15361"/>
                                        </p:tgtEl>
                                        <p:attrNameLst>
                                          <p:attrName>ppt_x</p:attrName>
                                        </p:attrNameLst>
                                      </p:cBhvr>
                                      <p:tavLst>
                                        <p:tav tm="0">
                                          <p:val>
                                            <p:strVal val="#ppt_x"/>
                                          </p:val>
                                        </p:tav>
                                        <p:tav tm="100000">
                                          <p:val>
                                            <p:strVal val="#ppt_x"/>
                                          </p:val>
                                        </p:tav>
                                      </p:tavLst>
                                    </p:anim>
                                    <p:anim calcmode="lin" valueType="num">
                                      <p:cBhvr>
                                        <p:cTn id="14" dur="1000" fill="hold"/>
                                        <p:tgtEl>
                                          <p:spTgt spid="1536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P spid="15362"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0" descr="SMS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5806" y="3556207"/>
            <a:ext cx="1770063"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2" name="Text Box 12"/>
          <p:cNvSpPr txBox="1">
            <a:spLocks noChangeArrowheads="1"/>
          </p:cNvSpPr>
          <p:nvPr/>
        </p:nvSpPr>
        <p:spPr bwMode="auto">
          <a:xfrm>
            <a:off x="4608505" y="3500644"/>
            <a:ext cx="1841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endPar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83" name="Text Box 13"/>
          <p:cNvSpPr txBox="1">
            <a:spLocks noChangeArrowheads="1"/>
          </p:cNvSpPr>
          <p:nvPr/>
        </p:nvSpPr>
        <p:spPr bwMode="auto">
          <a:xfrm>
            <a:off x="3155943" y="1468644"/>
            <a:ext cx="1327150"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 </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化学品</a:t>
            </a:r>
          </a:p>
          <a:p>
            <a:pPr algn="ctr">
              <a:lnSpc>
                <a:spcPct val="104000"/>
              </a:lnSpc>
            </a:pP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及企业标识</a:t>
            </a:r>
          </a:p>
        </p:txBody>
      </p:sp>
      <p:sp>
        <p:nvSpPr>
          <p:cNvPr id="46084" name="Text Box 14"/>
          <p:cNvSpPr txBox="1">
            <a:spLocks noChangeArrowheads="1"/>
          </p:cNvSpPr>
          <p:nvPr/>
        </p:nvSpPr>
        <p:spPr bwMode="auto">
          <a:xfrm>
            <a:off x="5051419" y="2338593"/>
            <a:ext cx="1552575"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spcBef>
                <a:spcPct val="50000"/>
              </a:spcBef>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 </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成分</a:t>
            </a:r>
          </a:p>
          <a:p>
            <a:pPr>
              <a:lnSpc>
                <a:spcPct val="104000"/>
              </a:lnSpc>
              <a:spcBef>
                <a:spcPct val="50000"/>
              </a:spcBef>
            </a:pP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组成信息</a:t>
            </a:r>
          </a:p>
        </p:txBody>
      </p:sp>
      <p:sp>
        <p:nvSpPr>
          <p:cNvPr id="46085" name="Text Box 15"/>
          <p:cNvSpPr txBox="1">
            <a:spLocks noChangeArrowheads="1"/>
          </p:cNvSpPr>
          <p:nvPr/>
        </p:nvSpPr>
        <p:spPr bwMode="auto">
          <a:xfrm>
            <a:off x="6324594" y="1540082"/>
            <a:ext cx="1576072"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3. </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危险性概述</a:t>
            </a:r>
          </a:p>
        </p:txBody>
      </p:sp>
      <p:sp>
        <p:nvSpPr>
          <p:cNvPr id="46086" name="Text Box 16"/>
          <p:cNvSpPr txBox="1">
            <a:spLocks noChangeArrowheads="1"/>
          </p:cNvSpPr>
          <p:nvPr/>
        </p:nvSpPr>
        <p:spPr bwMode="auto">
          <a:xfrm>
            <a:off x="2995605" y="2427494"/>
            <a:ext cx="1282723"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4.</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急救措施</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87" name="Text Box 17"/>
          <p:cNvSpPr txBox="1">
            <a:spLocks noChangeArrowheads="1"/>
          </p:cNvSpPr>
          <p:nvPr/>
        </p:nvSpPr>
        <p:spPr bwMode="auto">
          <a:xfrm>
            <a:off x="2995605" y="3226007"/>
            <a:ext cx="1282723"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5.</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消防措施</a:t>
            </a:r>
          </a:p>
        </p:txBody>
      </p:sp>
      <p:sp>
        <p:nvSpPr>
          <p:cNvPr id="46088" name="Text Box 18"/>
          <p:cNvSpPr txBox="1">
            <a:spLocks noChangeArrowheads="1"/>
          </p:cNvSpPr>
          <p:nvPr/>
        </p:nvSpPr>
        <p:spPr bwMode="auto">
          <a:xfrm>
            <a:off x="2598730" y="3492707"/>
            <a:ext cx="172878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6.</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泄漏应急处理</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89" name="Text Box 19"/>
          <p:cNvSpPr txBox="1">
            <a:spLocks noChangeArrowheads="1"/>
          </p:cNvSpPr>
          <p:nvPr/>
        </p:nvSpPr>
        <p:spPr bwMode="auto">
          <a:xfrm>
            <a:off x="2859080" y="4845257"/>
            <a:ext cx="1976823"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7.</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操作处置与储存</a:t>
            </a:r>
          </a:p>
        </p:txBody>
      </p:sp>
      <p:sp>
        <p:nvSpPr>
          <p:cNvPr id="46090" name="Text Box 20"/>
          <p:cNvSpPr txBox="1">
            <a:spLocks noChangeArrowheads="1"/>
          </p:cNvSpPr>
          <p:nvPr/>
        </p:nvSpPr>
        <p:spPr bwMode="auto">
          <a:xfrm>
            <a:off x="3065455" y="5419932"/>
            <a:ext cx="1271588"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8.</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接触控制</a:t>
            </a:r>
          </a:p>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个体防护</a:t>
            </a:r>
          </a:p>
        </p:txBody>
      </p:sp>
      <p:sp>
        <p:nvSpPr>
          <p:cNvPr id="46091" name="Text Box 21"/>
          <p:cNvSpPr txBox="1">
            <a:spLocks noChangeArrowheads="1"/>
          </p:cNvSpPr>
          <p:nvPr/>
        </p:nvSpPr>
        <p:spPr bwMode="auto">
          <a:xfrm>
            <a:off x="3581400" y="6324601"/>
            <a:ext cx="1279517"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9.</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理化特性</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92" name="Text Box 22"/>
          <p:cNvSpPr txBox="1">
            <a:spLocks noChangeArrowheads="1"/>
          </p:cNvSpPr>
          <p:nvPr/>
        </p:nvSpPr>
        <p:spPr bwMode="auto">
          <a:xfrm>
            <a:off x="6754805" y="2098882"/>
            <a:ext cx="1327150"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10.</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稳定性</a:t>
            </a:r>
          </a:p>
          <a:p>
            <a:pPr algn="ctr">
              <a:lnSpc>
                <a:spcPct val="104000"/>
              </a:lnSpc>
            </a:pP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和反应活性</a:t>
            </a:r>
          </a:p>
        </p:txBody>
      </p:sp>
      <p:sp>
        <p:nvSpPr>
          <p:cNvPr id="46093" name="Text Box 23"/>
          <p:cNvSpPr txBox="1">
            <a:spLocks noChangeArrowheads="1"/>
          </p:cNvSpPr>
          <p:nvPr/>
        </p:nvSpPr>
        <p:spPr bwMode="auto">
          <a:xfrm>
            <a:off x="6692894" y="2960894"/>
            <a:ext cx="1636987"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11.</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毒理学资料</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94" name="Text Box 24"/>
          <p:cNvSpPr txBox="1">
            <a:spLocks noChangeArrowheads="1"/>
          </p:cNvSpPr>
          <p:nvPr/>
        </p:nvSpPr>
        <p:spPr bwMode="auto">
          <a:xfrm>
            <a:off x="6691306" y="3627644"/>
            <a:ext cx="1636987"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12.</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生态学资料</a:t>
            </a:r>
          </a:p>
        </p:txBody>
      </p:sp>
      <p:sp>
        <p:nvSpPr>
          <p:cNvPr id="46095" name="Text Box 25"/>
          <p:cNvSpPr txBox="1">
            <a:spLocks noChangeArrowheads="1"/>
          </p:cNvSpPr>
          <p:nvPr/>
        </p:nvSpPr>
        <p:spPr bwMode="auto">
          <a:xfrm>
            <a:off x="6761156" y="4445207"/>
            <a:ext cx="1409360"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13.</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废弃处置</a:t>
            </a:r>
          </a:p>
        </p:txBody>
      </p:sp>
      <p:sp>
        <p:nvSpPr>
          <p:cNvPr id="46096" name="Text Box 26"/>
          <p:cNvSpPr txBox="1">
            <a:spLocks noChangeArrowheads="1"/>
          </p:cNvSpPr>
          <p:nvPr/>
        </p:nvSpPr>
        <p:spPr bwMode="auto">
          <a:xfrm>
            <a:off x="6831006" y="5442157"/>
            <a:ext cx="1409360"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14.</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运输信息</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97" name="Text Box 27"/>
          <p:cNvSpPr txBox="1">
            <a:spLocks noChangeArrowheads="1"/>
          </p:cNvSpPr>
          <p:nvPr/>
        </p:nvSpPr>
        <p:spPr bwMode="auto">
          <a:xfrm>
            <a:off x="6669081" y="5993019"/>
            <a:ext cx="1407758"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15.</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法规信息</a:t>
            </a:r>
          </a:p>
        </p:txBody>
      </p:sp>
      <p:sp>
        <p:nvSpPr>
          <p:cNvPr id="46098" name="Text Box 28"/>
          <p:cNvSpPr txBox="1">
            <a:spLocks noChangeArrowheads="1"/>
          </p:cNvSpPr>
          <p:nvPr/>
        </p:nvSpPr>
        <p:spPr bwMode="auto">
          <a:xfrm>
            <a:off x="4913306" y="5688219"/>
            <a:ext cx="1407758"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16.</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其他信息</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99" name="Line 29"/>
          <p:cNvSpPr>
            <a:spLocks noChangeShapeType="1"/>
          </p:cNvSpPr>
          <p:nvPr/>
        </p:nvSpPr>
        <p:spPr bwMode="auto">
          <a:xfrm>
            <a:off x="5597518" y="4797632"/>
            <a:ext cx="0" cy="865187"/>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0" name="Line 30"/>
          <p:cNvSpPr>
            <a:spLocks noChangeShapeType="1"/>
          </p:cNvSpPr>
          <p:nvPr/>
        </p:nvSpPr>
        <p:spPr bwMode="auto">
          <a:xfrm>
            <a:off x="5734044" y="4732544"/>
            <a:ext cx="935037" cy="1336675"/>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1" name="Line 31"/>
          <p:cNvSpPr>
            <a:spLocks noChangeShapeType="1"/>
          </p:cNvSpPr>
          <p:nvPr/>
        </p:nvSpPr>
        <p:spPr bwMode="auto">
          <a:xfrm flipH="1">
            <a:off x="4459281" y="4732544"/>
            <a:ext cx="1000125" cy="1565275"/>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2" name="Line 32"/>
          <p:cNvSpPr>
            <a:spLocks noChangeShapeType="1"/>
          </p:cNvSpPr>
          <p:nvPr/>
        </p:nvSpPr>
        <p:spPr bwMode="auto">
          <a:xfrm>
            <a:off x="5870568" y="4664281"/>
            <a:ext cx="957262" cy="931862"/>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3" name="Line 33"/>
          <p:cNvSpPr>
            <a:spLocks noChangeShapeType="1"/>
          </p:cNvSpPr>
          <p:nvPr/>
        </p:nvSpPr>
        <p:spPr bwMode="auto">
          <a:xfrm flipH="1">
            <a:off x="4297355" y="4599194"/>
            <a:ext cx="1093788" cy="1128713"/>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4" name="Line 34"/>
          <p:cNvSpPr>
            <a:spLocks noChangeShapeType="1"/>
          </p:cNvSpPr>
          <p:nvPr/>
        </p:nvSpPr>
        <p:spPr bwMode="auto">
          <a:xfrm flipH="1">
            <a:off x="4227505" y="4532518"/>
            <a:ext cx="615950" cy="331788"/>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5" name="Line 35"/>
          <p:cNvSpPr>
            <a:spLocks noChangeShapeType="1"/>
          </p:cNvSpPr>
          <p:nvPr/>
        </p:nvSpPr>
        <p:spPr bwMode="auto">
          <a:xfrm flipH="1">
            <a:off x="4306880" y="4164218"/>
            <a:ext cx="27305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6" name="Line 36"/>
          <p:cNvSpPr>
            <a:spLocks noChangeShapeType="1"/>
          </p:cNvSpPr>
          <p:nvPr/>
        </p:nvSpPr>
        <p:spPr bwMode="auto">
          <a:xfrm>
            <a:off x="6418256" y="4465843"/>
            <a:ext cx="341313" cy="13335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7" name="Line 37"/>
          <p:cNvSpPr>
            <a:spLocks noChangeShapeType="1"/>
          </p:cNvSpPr>
          <p:nvPr/>
        </p:nvSpPr>
        <p:spPr bwMode="auto">
          <a:xfrm flipV="1">
            <a:off x="6288080" y="3867356"/>
            <a:ext cx="471488" cy="144462"/>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8" name="Line 38"/>
          <p:cNvSpPr>
            <a:spLocks noChangeShapeType="1"/>
          </p:cNvSpPr>
          <p:nvPr/>
        </p:nvSpPr>
        <p:spPr bwMode="auto">
          <a:xfrm>
            <a:off x="4297356" y="3402218"/>
            <a:ext cx="390525" cy="3048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9" name="Line 39"/>
          <p:cNvSpPr>
            <a:spLocks noChangeShapeType="1"/>
          </p:cNvSpPr>
          <p:nvPr/>
        </p:nvSpPr>
        <p:spPr bwMode="auto">
          <a:xfrm flipH="1">
            <a:off x="6211880" y="3268868"/>
            <a:ext cx="547688" cy="51435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0" name="Line 40"/>
          <p:cNvSpPr>
            <a:spLocks noChangeShapeType="1"/>
          </p:cNvSpPr>
          <p:nvPr/>
        </p:nvSpPr>
        <p:spPr bwMode="auto">
          <a:xfrm flipH="1">
            <a:off x="6059480" y="2640218"/>
            <a:ext cx="762000" cy="9906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1" name="Line 41"/>
          <p:cNvSpPr>
            <a:spLocks noChangeShapeType="1"/>
          </p:cNvSpPr>
          <p:nvPr/>
        </p:nvSpPr>
        <p:spPr bwMode="auto">
          <a:xfrm>
            <a:off x="4365618" y="2670382"/>
            <a:ext cx="474662" cy="884237"/>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2" name="Line 42"/>
          <p:cNvSpPr>
            <a:spLocks noChangeShapeType="1"/>
          </p:cNvSpPr>
          <p:nvPr/>
        </p:nvSpPr>
        <p:spPr bwMode="auto">
          <a:xfrm>
            <a:off x="4297356" y="1938544"/>
            <a:ext cx="771525" cy="1539875"/>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3" name="Line 43"/>
          <p:cNvSpPr>
            <a:spLocks noChangeShapeType="1"/>
          </p:cNvSpPr>
          <p:nvPr/>
        </p:nvSpPr>
        <p:spPr bwMode="auto">
          <a:xfrm flipH="1">
            <a:off x="5907080" y="1873456"/>
            <a:ext cx="852488" cy="1681162"/>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4" name="Line 44"/>
          <p:cNvSpPr>
            <a:spLocks noChangeShapeType="1"/>
          </p:cNvSpPr>
          <p:nvPr/>
        </p:nvSpPr>
        <p:spPr bwMode="auto">
          <a:xfrm>
            <a:off x="5526080" y="3173619"/>
            <a:ext cx="0" cy="341313"/>
          </a:xfrm>
          <a:prstGeom prst="line">
            <a:avLst/>
          </a:prstGeom>
          <a:noFill/>
          <a:ln w="19050">
            <a:solidFill>
              <a:srgbClr val="993300"/>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5" name="Rectangle 2"/>
          <p:cNvSpPr>
            <a:spLocks noRot="1" noChangeArrowheads="1"/>
          </p:cNvSpPr>
          <p:nvPr/>
        </p:nvSpPr>
        <p:spPr bwMode="auto">
          <a:xfrm>
            <a:off x="328372" y="396876"/>
            <a:ext cx="8540750" cy="108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r>
              <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认识安全技术说明书</a:t>
            </a:r>
            <a:r>
              <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br>
              <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br>
            <a:endPar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6" name="椭圆形标注 49188"/>
          <p:cNvSpPr>
            <a:spLocks noChangeArrowheads="1"/>
          </p:cNvSpPr>
          <p:nvPr/>
        </p:nvSpPr>
        <p:spPr bwMode="auto">
          <a:xfrm>
            <a:off x="8752995" y="1155804"/>
            <a:ext cx="2133600" cy="106680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600"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r>
              <a:rPr lang="zh-CN" altLang="en-US" sz="1600" dirty="0">
                <a:latin typeface="iekie jianyuanti" panose="02010601030101010101" pitchFamily="2" charset="-122"/>
                <a:ea typeface="iekie jianyuanti" panose="02010601030101010101" pitchFamily="2" charset="-122"/>
                <a:cs typeface="+mn-ea"/>
                <a:sym typeface="iekie jianyuanti" panose="02010601030101010101" pitchFamily="2" charset="-122"/>
              </a:rPr>
              <a:t>由采购部业务员向供货厂家索取</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115"/>
                                        </p:tgtEl>
                                        <p:attrNameLst>
                                          <p:attrName>style.visibility</p:attrName>
                                        </p:attrNameLst>
                                      </p:cBhvr>
                                      <p:to>
                                        <p:strVal val="visible"/>
                                      </p:to>
                                    </p:set>
                                    <p:animEffect transition="in" filter="fade">
                                      <p:cBhvr>
                                        <p:cTn id="7" dur="500"/>
                                        <p:tgtEl>
                                          <p:spTgt spid="461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6081"/>
                                        </p:tgtEl>
                                        <p:attrNameLst>
                                          <p:attrName>style.visibility</p:attrName>
                                        </p:attrNameLst>
                                      </p:cBhvr>
                                      <p:to>
                                        <p:strVal val="visible"/>
                                      </p:to>
                                    </p:set>
                                    <p:anim calcmode="lin" valueType="num">
                                      <p:cBhvr additive="base">
                                        <p:cTn id="12" dur="500" fill="hold"/>
                                        <p:tgtEl>
                                          <p:spTgt spid="46081"/>
                                        </p:tgtEl>
                                        <p:attrNameLst>
                                          <p:attrName>ppt_x</p:attrName>
                                        </p:attrNameLst>
                                      </p:cBhvr>
                                      <p:tavLst>
                                        <p:tav tm="0">
                                          <p:val>
                                            <p:strVal val="#ppt_x"/>
                                          </p:val>
                                        </p:tav>
                                        <p:tav tm="100000">
                                          <p:val>
                                            <p:strVal val="#ppt_x"/>
                                          </p:val>
                                        </p:tav>
                                      </p:tavLst>
                                    </p:anim>
                                    <p:anim calcmode="lin" valueType="num">
                                      <p:cBhvr additive="base">
                                        <p:cTn id="13" dur="500" fill="hold"/>
                                        <p:tgtEl>
                                          <p:spTgt spid="46081"/>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nodePh="1">
                                  <p:stCondLst>
                                    <p:cond delay="0"/>
                                  </p:stCondLst>
                                  <p:endCondLst>
                                    <p:cond evt="begin" delay="0">
                                      <p:tn val="14"/>
                                    </p:cond>
                                  </p:endCondLst>
                                  <p:childTnLst>
                                    <p:set>
                                      <p:cBhvr>
                                        <p:cTn id="15" dur="1" fill="hold">
                                          <p:stCondLst>
                                            <p:cond delay="0"/>
                                          </p:stCondLst>
                                        </p:cTn>
                                        <p:tgtEl>
                                          <p:spTgt spid="46082"/>
                                        </p:tgtEl>
                                        <p:attrNameLst>
                                          <p:attrName>style.visibility</p:attrName>
                                        </p:attrNameLst>
                                      </p:cBhvr>
                                      <p:to>
                                        <p:strVal val="visible"/>
                                      </p:to>
                                    </p:set>
                                    <p:anim calcmode="lin" valueType="num">
                                      <p:cBhvr additive="base">
                                        <p:cTn id="16" dur="500" fill="hold"/>
                                        <p:tgtEl>
                                          <p:spTgt spid="46082"/>
                                        </p:tgtEl>
                                        <p:attrNameLst>
                                          <p:attrName>ppt_x</p:attrName>
                                        </p:attrNameLst>
                                      </p:cBhvr>
                                      <p:tavLst>
                                        <p:tav tm="0">
                                          <p:val>
                                            <p:strVal val="#ppt_x"/>
                                          </p:val>
                                        </p:tav>
                                        <p:tav tm="100000">
                                          <p:val>
                                            <p:strVal val="#ppt_x"/>
                                          </p:val>
                                        </p:tav>
                                      </p:tavLst>
                                    </p:anim>
                                    <p:anim calcmode="lin" valueType="num">
                                      <p:cBhvr additive="base">
                                        <p:cTn id="17" dur="500" fill="hold"/>
                                        <p:tgtEl>
                                          <p:spTgt spid="4608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6083"/>
                                        </p:tgtEl>
                                        <p:attrNameLst>
                                          <p:attrName>style.visibility</p:attrName>
                                        </p:attrNameLst>
                                      </p:cBhvr>
                                      <p:to>
                                        <p:strVal val="visible"/>
                                      </p:to>
                                    </p:set>
                                    <p:anim calcmode="lin" valueType="num">
                                      <p:cBhvr additive="base">
                                        <p:cTn id="20" dur="500" fill="hold"/>
                                        <p:tgtEl>
                                          <p:spTgt spid="46083"/>
                                        </p:tgtEl>
                                        <p:attrNameLst>
                                          <p:attrName>ppt_x</p:attrName>
                                        </p:attrNameLst>
                                      </p:cBhvr>
                                      <p:tavLst>
                                        <p:tav tm="0">
                                          <p:val>
                                            <p:strVal val="#ppt_x"/>
                                          </p:val>
                                        </p:tav>
                                        <p:tav tm="100000">
                                          <p:val>
                                            <p:strVal val="#ppt_x"/>
                                          </p:val>
                                        </p:tav>
                                      </p:tavLst>
                                    </p:anim>
                                    <p:anim calcmode="lin" valueType="num">
                                      <p:cBhvr additive="base">
                                        <p:cTn id="21" dur="500" fill="hold"/>
                                        <p:tgtEl>
                                          <p:spTgt spid="4608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6084"/>
                                        </p:tgtEl>
                                        <p:attrNameLst>
                                          <p:attrName>style.visibility</p:attrName>
                                        </p:attrNameLst>
                                      </p:cBhvr>
                                      <p:to>
                                        <p:strVal val="visible"/>
                                      </p:to>
                                    </p:set>
                                    <p:anim calcmode="lin" valueType="num">
                                      <p:cBhvr additive="base">
                                        <p:cTn id="24" dur="500" fill="hold"/>
                                        <p:tgtEl>
                                          <p:spTgt spid="46084"/>
                                        </p:tgtEl>
                                        <p:attrNameLst>
                                          <p:attrName>ppt_x</p:attrName>
                                        </p:attrNameLst>
                                      </p:cBhvr>
                                      <p:tavLst>
                                        <p:tav tm="0">
                                          <p:val>
                                            <p:strVal val="#ppt_x"/>
                                          </p:val>
                                        </p:tav>
                                        <p:tav tm="100000">
                                          <p:val>
                                            <p:strVal val="#ppt_x"/>
                                          </p:val>
                                        </p:tav>
                                      </p:tavLst>
                                    </p:anim>
                                    <p:anim calcmode="lin" valueType="num">
                                      <p:cBhvr additive="base">
                                        <p:cTn id="25" dur="500" fill="hold"/>
                                        <p:tgtEl>
                                          <p:spTgt spid="4608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6085"/>
                                        </p:tgtEl>
                                        <p:attrNameLst>
                                          <p:attrName>style.visibility</p:attrName>
                                        </p:attrNameLst>
                                      </p:cBhvr>
                                      <p:to>
                                        <p:strVal val="visible"/>
                                      </p:to>
                                    </p:set>
                                    <p:anim calcmode="lin" valueType="num">
                                      <p:cBhvr additive="base">
                                        <p:cTn id="28" dur="500" fill="hold"/>
                                        <p:tgtEl>
                                          <p:spTgt spid="46085"/>
                                        </p:tgtEl>
                                        <p:attrNameLst>
                                          <p:attrName>ppt_x</p:attrName>
                                        </p:attrNameLst>
                                      </p:cBhvr>
                                      <p:tavLst>
                                        <p:tav tm="0">
                                          <p:val>
                                            <p:strVal val="#ppt_x"/>
                                          </p:val>
                                        </p:tav>
                                        <p:tav tm="100000">
                                          <p:val>
                                            <p:strVal val="#ppt_x"/>
                                          </p:val>
                                        </p:tav>
                                      </p:tavLst>
                                    </p:anim>
                                    <p:anim calcmode="lin" valueType="num">
                                      <p:cBhvr additive="base">
                                        <p:cTn id="29" dur="500" fill="hold"/>
                                        <p:tgtEl>
                                          <p:spTgt spid="4608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6086"/>
                                        </p:tgtEl>
                                        <p:attrNameLst>
                                          <p:attrName>style.visibility</p:attrName>
                                        </p:attrNameLst>
                                      </p:cBhvr>
                                      <p:to>
                                        <p:strVal val="visible"/>
                                      </p:to>
                                    </p:set>
                                    <p:anim calcmode="lin" valueType="num">
                                      <p:cBhvr additive="base">
                                        <p:cTn id="32" dur="500" fill="hold"/>
                                        <p:tgtEl>
                                          <p:spTgt spid="46086"/>
                                        </p:tgtEl>
                                        <p:attrNameLst>
                                          <p:attrName>ppt_x</p:attrName>
                                        </p:attrNameLst>
                                      </p:cBhvr>
                                      <p:tavLst>
                                        <p:tav tm="0">
                                          <p:val>
                                            <p:strVal val="#ppt_x"/>
                                          </p:val>
                                        </p:tav>
                                        <p:tav tm="100000">
                                          <p:val>
                                            <p:strVal val="#ppt_x"/>
                                          </p:val>
                                        </p:tav>
                                      </p:tavLst>
                                    </p:anim>
                                    <p:anim calcmode="lin" valueType="num">
                                      <p:cBhvr additive="base">
                                        <p:cTn id="33" dur="500" fill="hold"/>
                                        <p:tgtEl>
                                          <p:spTgt spid="4608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6087"/>
                                        </p:tgtEl>
                                        <p:attrNameLst>
                                          <p:attrName>style.visibility</p:attrName>
                                        </p:attrNameLst>
                                      </p:cBhvr>
                                      <p:to>
                                        <p:strVal val="visible"/>
                                      </p:to>
                                    </p:set>
                                    <p:anim calcmode="lin" valueType="num">
                                      <p:cBhvr additive="base">
                                        <p:cTn id="36" dur="500" fill="hold"/>
                                        <p:tgtEl>
                                          <p:spTgt spid="46087"/>
                                        </p:tgtEl>
                                        <p:attrNameLst>
                                          <p:attrName>ppt_x</p:attrName>
                                        </p:attrNameLst>
                                      </p:cBhvr>
                                      <p:tavLst>
                                        <p:tav tm="0">
                                          <p:val>
                                            <p:strVal val="#ppt_x"/>
                                          </p:val>
                                        </p:tav>
                                        <p:tav tm="100000">
                                          <p:val>
                                            <p:strVal val="#ppt_x"/>
                                          </p:val>
                                        </p:tav>
                                      </p:tavLst>
                                    </p:anim>
                                    <p:anim calcmode="lin" valueType="num">
                                      <p:cBhvr additive="base">
                                        <p:cTn id="37" dur="500" fill="hold"/>
                                        <p:tgtEl>
                                          <p:spTgt spid="4608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6088"/>
                                        </p:tgtEl>
                                        <p:attrNameLst>
                                          <p:attrName>style.visibility</p:attrName>
                                        </p:attrNameLst>
                                      </p:cBhvr>
                                      <p:to>
                                        <p:strVal val="visible"/>
                                      </p:to>
                                    </p:set>
                                    <p:anim calcmode="lin" valueType="num">
                                      <p:cBhvr additive="base">
                                        <p:cTn id="40" dur="500" fill="hold"/>
                                        <p:tgtEl>
                                          <p:spTgt spid="46088"/>
                                        </p:tgtEl>
                                        <p:attrNameLst>
                                          <p:attrName>ppt_x</p:attrName>
                                        </p:attrNameLst>
                                      </p:cBhvr>
                                      <p:tavLst>
                                        <p:tav tm="0">
                                          <p:val>
                                            <p:strVal val="#ppt_x"/>
                                          </p:val>
                                        </p:tav>
                                        <p:tav tm="100000">
                                          <p:val>
                                            <p:strVal val="#ppt_x"/>
                                          </p:val>
                                        </p:tav>
                                      </p:tavLst>
                                    </p:anim>
                                    <p:anim calcmode="lin" valueType="num">
                                      <p:cBhvr additive="base">
                                        <p:cTn id="41" dur="500" fill="hold"/>
                                        <p:tgtEl>
                                          <p:spTgt spid="4608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6089"/>
                                        </p:tgtEl>
                                        <p:attrNameLst>
                                          <p:attrName>style.visibility</p:attrName>
                                        </p:attrNameLst>
                                      </p:cBhvr>
                                      <p:to>
                                        <p:strVal val="visible"/>
                                      </p:to>
                                    </p:set>
                                    <p:anim calcmode="lin" valueType="num">
                                      <p:cBhvr additive="base">
                                        <p:cTn id="44" dur="500" fill="hold"/>
                                        <p:tgtEl>
                                          <p:spTgt spid="46089"/>
                                        </p:tgtEl>
                                        <p:attrNameLst>
                                          <p:attrName>ppt_x</p:attrName>
                                        </p:attrNameLst>
                                      </p:cBhvr>
                                      <p:tavLst>
                                        <p:tav tm="0">
                                          <p:val>
                                            <p:strVal val="#ppt_x"/>
                                          </p:val>
                                        </p:tav>
                                        <p:tav tm="100000">
                                          <p:val>
                                            <p:strVal val="#ppt_x"/>
                                          </p:val>
                                        </p:tav>
                                      </p:tavLst>
                                    </p:anim>
                                    <p:anim calcmode="lin" valueType="num">
                                      <p:cBhvr additive="base">
                                        <p:cTn id="45" dur="500" fill="hold"/>
                                        <p:tgtEl>
                                          <p:spTgt spid="4608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6090"/>
                                        </p:tgtEl>
                                        <p:attrNameLst>
                                          <p:attrName>style.visibility</p:attrName>
                                        </p:attrNameLst>
                                      </p:cBhvr>
                                      <p:to>
                                        <p:strVal val="visible"/>
                                      </p:to>
                                    </p:set>
                                    <p:anim calcmode="lin" valueType="num">
                                      <p:cBhvr additive="base">
                                        <p:cTn id="48" dur="500" fill="hold"/>
                                        <p:tgtEl>
                                          <p:spTgt spid="46090"/>
                                        </p:tgtEl>
                                        <p:attrNameLst>
                                          <p:attrName>ppt_x</p:attrName>
                                        </p:attrNameLst>
                                      </p:cBhvr>
                                      <p:tavLst>
                                        <p:tav tm="0">
                                          <p:val>
                                            <p:strVal val="#ppt_x"/>
                                          </p:val>
                                        </p:tav>
                                        <p:tav tm="100000">
                                          <p:val>
                                            <p:strVal val="#ppt_x"/>
                                          </p:val>
                                        </p:tav>
                                      </p:tavLst>
                                    </p:anim>
                                    <p:anim calcmode="lin" valueType="num">
                                      <p:cBhvr additive="base">
                                        <p:cTn id="49" dur="500" fill="hold"/>
                                        <p:tgtEl>
                                          <p:spTgt spid="4609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6091"/>
                                        </p:tgtEl>
                                        <p:attrNameLst>
                                          <p:attrName>style.visibility</p:attrName>
                                        </p:attrNameLst>
                                      </p:cBhvr>
                                      <p:to>
                                        <p:strVal val="visible"/>
                                      </p:to>
                                    </p:set>
                                    <p:anim calcmode="lin" valueType="num">
                                      <p:cBhvr additive="base">
                                        <p:cTn id="52" dur="500" fill="hold"/>
                                        <p:tgtEl>
                                          <p:spTgt spid="46091"/>
                                        </p:tgtEl>
                                        <p:attrNameLst>
                                          <p:attrName>ppt_x</p:attrName>
                                        </p:attrNameLst>
                                      </p:cBhvr>
                                      <p:tavLst>
                                        <p:tav tm="0">
                                          <p:val>
                                            <p:strVal val="#ppt_x"/>
                                          </p:val>
                                        </p:tav>
                                        <p:tav tm="100000">
                                          <p:val>
                                            <p:strVal val="#ppt_x"/>
                                          </p:val>
                                        </p:tav>
                                      </p:tavLst>
                                    </p:anim>
                                    <p:anim calcmode="lin" valueType="num">
                                      <p:cBhvr additive="base">
                                        <p:cTn id="53" dur="500" fill="hold"/>
                                        <p:tgtEl>
                                          <p:spTgt spid="4609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46092"/>
                                        </p:tgtEl>
                                        <p:attrNameLst>
                                          <p:attrName>style.visibility</p:attrName>
                                        </p:attrNameLst>
                                      </p:cBhvr>
                                      <p:to>
                                        <p:strVal val="visible"/>
                                      </p:to>
                                    </p:set>
                                    <p:anim calcmode="lin" valueType="num">
                                      <p:cBhvr additive="base">
                                        <p:cTn id="56" dur="500" fill="hold"/>
                                        <p:tgtEl>
                                          <p:spTgt spid="46092"/>
                                        </p:tgtEl>
                                        <p:attrNameLst>
                                          <p:attrName>ppt_x</p:attrName>
                                        </p:attrNameLst>
                                      </p:cBhvr>
                                      <p:tavLst>
                                        <p:tav tm="0">
                                          <p:val>
                                            <p:strVal val="#ppt_x"/>
                                          </p:val>
                                        </p:tav>
                                        <p:tav tm="100000">
                                          <p:val>
                                            <p:strVal val="#ppt_x"/>
                                          </p:val>
                                        </p:tav>
                                      </p:tavLst>
                                    </p:anim>
                                    <p:anim calcmode="lin" valueType="num">
                                      <p:cBhvr additive="base">
                                        <p:cTn id="57" dur="500" fill="hold"/>
                                        <p:tgtEl>
                                          <p:spTgt spid="4609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46093"/>
                                        </p:tgtEl>
                                        <p:attrNameLst>
                                          <p:attrName>style.visibility</p:attrName>
                                        </p:attrNameLst>
                                      </p:cBhvr>
                                      <p:to>
                                        <p:strVal val="visible"/>
                                      </p:to>
                                    </p:set>
                                    <p:anim calcmode="lin" valueType="num">
                                      <p:cBhvr additive="base">
                                        <p:cTn id="60" dur="500" fill="hold"/>
                                        <p:tgtEl>
                                          <p:spTgt spid="46093"/>
                                        </p:tgtEl>
                                        <p:attrNameLst>
                                          <p:attrName>ppt_x</p:attrName>
                                        </p:attrNameLst>
                                      </p:cBhvr>
                                      <p:tavLst>
                                        <p:tav tm="0">
                                          <p:val>
                                            <p:strVal val="#ppt_x"/>
                                          </p:val>
                                        </p:tav>
                                        <p:tav tm="100000">
                                          <p:val>
                                            <p:strVal val="#ppt_x"/>
                                          </p:val>
                                        </p:tav>
                                      </p:tavLst>
                                    </p:anim>
                                    <p:anim calcmode="lin" valueType="num">
                                      <p:cBhvr additive="base">
                                        <p:cTn id="61" dur="500" fill="hold"/>
                                        <p:tgtEl>
                                          <p:spTgt spid="4609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46094"/>
                                        </p:tgtEl>
                                        <p:attrNameLst>
                                          <p:attrName>style.visibility</p:attrName>
                                        </p:attrNameLst>
                                      </p:cBhvr>
                                      <p:to>
                                        <p:strVal val="visible"/>
                                      </p:to>
                                    </p:set>
                                    <p:anim calcmode="lin" valueType="num">
                                      <p:cBhvr additive="base">
                                        <p:cTn id="64" dur="500" fill="hold"/>
                                        <p:tgtEl>
                                          <p:spTgt spid="46094"/>
                                        </p:tgtEl>
                                        <p:attrNameLst>
                                          <p:attrName>ppt_x</p:attrName>
                                        </p:attrNameLst>
                                      </p:cBhvr>
                                      <p:tavLst>
                                        <p:tav tm="0">
                                          <p:val>
                                            <p:strVal val="#ppt_x"/>
                                          </p:val>
                                        </p:tav>
                                        <p:tav tm="100000">
                                          <p:val>
                                            <p:strVal val="#ppt_x"/>
                                          </p:val>
                                        </p:tav>
                                      </p:tavLst>
                                    </p:anim>
                                    <p:anim calcmode="lin" valueType="num">
                                      <p:cBhvr additive="base">
                                        <p:cTn id="65" dur="500" fill="hold"/>
                                        <p:tgtEl>
                                          <p:spTgt spid="46094"/>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46095"/>
                                        </p:tgtEl>
                                        <p:attrNameLst>
                                          <p:attrName>style.visibility</p:attrName>
                                        </p:attrNameLst>
                                      </p:cBhvr>
                                      <p:to>
                                        <p:strVal val="visible"/>
                                      </p:to>
                                    </p:set>
                                    <p:anim calcmode="lin" valueType="num">
                                      <p:cBhvr additive="base">
                                        <p:cTn id="68" dur="500" fill="hold"/>
                                        <p:tgtEl>
                                          <p:spTgt spid="46095"/>
                                        </p:tgtEl>
                                        <p:attrNameLst>
                                          <p:attrName>ppt_x</p:attrName>
                                        </p:attrNameLst>
                                      </p:cBhvr>
                                      <p:tavLst>
                                        <p:tav tm="0">
                                          <p:val>
                                            <p:strVal val="#ppt_x"/>
                                          </p:val>
                                        </p:tav>
                                        <p:tav tm="100000">
                                          <p:val>
                                            <p:strVal val="#ppt_x"/>
                                          </p:val>
                                        </p:tav>
                                      </p:tavLst>
                                    </p:anim>
                                    <p:anim calcmode="lin" valueType="num">
                                      <p:cBhvr additive="base">
                                        <p:cTn id="69" dur="500" fill="hold"/>
                                        <p:tgtEl>
                                          <p:spTgt spid="46095"/>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46096"/>
                                        </p:tgtEl>
                                        <p:attrNameLst>
                                          <p:attrName>style.visibility</p:attrName>
                                        </p:attrNameLst>
                                      </p:cBhvr>
                                      <p:to>
                                        <p:strVal val="visible"/>
                                      </p:to>
                                    </p:set>
                                    <p:anim calcmode="lin" valueType="num">
                                      <p:cBhvr additive="base">
                                        <p:cTn id="72" dur="500" fill="hold"/>
                                        <p:tgtEl>
                                          <p:spTgt spid="46096"/>
                                        </p:tgtEl>
                                        <p:attrNameLst>
                                          <p:attrName>ppt_x</p:attrName>
                                        </p:attrNameLst>
                                      </p:cBhvr>
                                      <p:tavLst>
                                        <p:tav tm="0">
                                          <p:val>
                                            <p:strVal val="#ppt_x"/>
                                          </p:val>
                                        </p:tav>
                                        <p:tav tm="100000">
                                          <p:val>
                                            <p:strVal val="#ppt_x"/>
                                          </p:val>
                                        </p:tav>
                                      </p:tavLst>
                                    </p:anim>
                                    <p:anim calcmode="lin" valueType="num">
                                      <p:cBhvr additive="base">
                                        <p:cTn id="73" dur="500" fill="hold"/>
                                        <p:tgtEl>
                                          <p:spTgt spid="46096"/>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46097"/>
                                        </p:tgtEl>
                                        <p:attrNameLst>
                                          <p:attrName>style.visibility</p:attrName>
                                        </p:attrNameLst>
                                      </p:cBhvr>
                                      <p:to>
                                        <p:strVal val="visible"/>
                                      </p:to>
                                    </p:set>
                                    <p:anim calcmode="lin" valueType="num">
                                      <p:cBhvr additive="base">
                                        <p:cTn id="76" dur="500" fill="hold"/>
                                        <p:tgtEl>
                                          <p:spTgt spid="46097"/>
                                        </p:tgtEl>
                                        <p:attrNameLst>
                                          <p:attrName>ppt_x</p:attrName>
                                        </p:attrNameLst>
                                      </p:cBhvr>
                                      <p:tavLst>
                                        <p:tav tm="0">
                                          <p:val>
                                            <p:strVal val="#ppt_x"/>
                                          </p:val>
                                        </p:tav>
                                        <p:tav tm="100000">
                                          <p:val>
                                            <p:strVal val="#ppt_x"/>
                                          </p:val>
                                        </p:tav>
                                      </p:tavLst>
                                    </p:anim>
                                    <p:anim calcmode="lin" valueType="num">
                                      <p:cBhvr additive="base">
                                        <p:cTn id="77" dur="500" fill="hold"/>
                                        <p:tgtEl>
                                          <p:spTgt spid="46097"/>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46098"/>
                                        </p:tgtEl>
                                        <p:attrNameLst>
                                          <p:attrName>style.visibility</p:attrName>
                                        </p:attrNameLst>
                                      </p:cBhvr>
                                      <p:to>
                                        <p:strVal val="visible"/>
                                      </p:to>
                                    </p:set>
                                    <p:anim calcmode="lin" valueType="num">
                                      <p:cBhvr additive="base">
                                        <p:cTn id="80" dur="500" fill="hold"/>
                                        <p:tgtEl>
                                          <p:spTgt spid="46098"/>
                                        </p:tgtEl>
                                        <p:attrNameLst>
                                          <p:attrName>ppt_x</p:attrName>
                                        </p:attrNameLst>
                                      </p:cBhvr>
                                      <p:tavLst>
                                        <p:tav tm="0">
                                          <p:val>
                                            <p:strVal val="#ppt_x"/>
                                          </p:val>
                                        </p:tav>
                                        <p:tav tm="100000">
                                          <p:val>
                                            <p:strVal val="#ppt_x"/>
                                          </p:val>
                                        </p:tav>
                                      </p:tavLst>
                                    </p:anim>
                                    <p:anim calcmode="lin" valueType="num">
                                      <p:cBhvr additive="base">
                                        <p:cTn id="81" dur="500" fill="hold"/>
                                        <p:tgtEl>
                                          <p:spTgt spid="46098"/>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46099"/>
                                        </p:tgtEl>
                                        <p:attrNameLst>
                                          <p:attrName>style.visibility</p:attrName>
                                        </p:attrNameLst>
                                      </p:cBhvr>
                                      <p:to>
                                        <p:strVal val="visible"/>
                                      </p:to>
                                    </p:set>
                                    <p:anim calcmode="lin" valueType="num">
                                      <p:cBhvr additive="base">
                                        <p:cTn id="84" dur="500" fill="hold"/>
                                        <p:tgtEl>
                                          <p:spTgt spid="46099"/>
                                        </p:tgtEl>
                                        <p:attrNameLst>
                                          <p:attrName>ppt_x</p:attrName>
                                        </p:attrNameLst>
                                      </p:cBhvr>
                                      <p:tavLst>
                                        <p:tav tm="0">
                                          <p:val>
                                            <p:strVal val="#ppt_x"/>
                                          </p:val>
                                        </p:tav>
                                        <p:tav tm="100000">
                                          <p:val>
                                            <p:strVal val="#ppt_x"/>
                                          </p:val>
                                        </p:tav>
                                      </p:tavLst>
                                    </p:anim>
                                    <p:anim calcmode="lin" valueType="num">
                                      <p:cBhvr additive="base">
                                        <p:cTn id="85" dur="500" fill="hold"/>
                                        <p:tgtEl>
                                          <p:spTgt spid="46099"/>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46100"/>
                                        </p:tgtEl>
                                        <p:attrNameLst>
                                          <p:attrName>style.visibility</p:attrName>
                                        </p:attrNameLst>
                                      </p:cBhvr>
                                      <p:to>
                                        <p:strVal val="visible"/>
                                      </p:to>
                                    </p:set>
                                    <p:anim calcmode="lin" valueType="num">
                                      <p:cBhvr additive="base">
                                        <p:cTn id="88" dur="500" fill="hold"/>
                                        <p:tgtEl>
                                          <p:spTgt spid="46100"/>
                                        </p:tgtEl>
                                        <p:attrNameLst>
                                          <p:attrName>ppt_x</p:attrName>
                                        </p:attrNameLst>
                                      </p:cBhvr>
                                      <p:tavLst>
                                        <p:tav tm="0">
                                          <p:val>
                                            <p:strVal val="#ppt_x"/>
                                          </p:val>
                                        </p:tav>
                                        <p:tav tm="100000">
                                          <p:val>
                                            <p:strVal val="#ppt_x"/>
                                          </p:val>
                                        </p:tav>
                                      </p:tavLst>
                                    </p:anim>
                                    <p:anim calcmode="lin" valueType="num">
                                      <p:cBhvr additive="base">
                                        <p:cTn id="89" dur="500" fill="hold"/>
                                        <p:tgtEl>
                                          <p:spTgt spid="46100"/>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6101"/>
                                        </p:tgtEl>
                                        <p:attrNameLst>
                                          <p:attrName>style.visibility</p:attrName>
                                        </p:attrNameLst>
                                      </p:cBhvr>
                                      <p:to>
                                        <p:strVal val="visible"/>
                                      </p:to>
                                    </p:set>
                                    <p:anim calcmode="lin" valueType="num">
                                      <p:cBhvr additive="base">
                                        <p:cTn id="92" dur="500" fill="hold"/>
                                        <p:tgtEl>
                                          <p:spTgt spid="46101"/>
                                        </p:tgtEl>
                                        <p:attrNameLst>
                                          <p:attrName>ppt_x</p:attrName>
                                        </p:attrNameLst>
                                      </p:cBhvr>
                                      <p:tavLst>
                                        <p:tav tm="0">
                                          <p:val>
                                            <p:strVal val="#ppt_x"/>
                                          </p:val>
                                        </p:tav>
                                        <p:tav tm="100000">
                                          <p:val>
                                            <p:strVal val="#ppt_x"/>
                                          </p:val>
                                        </p:tav>
                                      </p:tavLst>
                                    </p:anim>
                                    <p:anim calcmode="lin" valueType="num">
                                      <p:cBhvr additive="base">
                                        <p:cTn id="93" dur="500" fill="hold"/>
                                        <p:tgtEl>
                                          <p:spTgt spid="46101"/>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46102"/>
                                        </p:tgtEl>
                                        <p:attrNameLst>
                                          <p:attrName>style.visibility</p:attrName>
                                        </p:attrNameLst>
                                      </p:cBhvr>
                                      <p:to>
                                        <p:strVal val="visible"/>
                                      </p:to>
                                    </p:set>
                                    <p:anim calcmode="lin" valueType="num">
                                      <p:cBhvr additive="base">
                                        <p:cTn id="96" dur="500" fill="hold"/>
                                        <p:tgtEl>
                                          <p:spTgt spid="46102"/>
                                        </p:tgtEl>
                                        <p:attrNameLst>
                                          <p:attrName>ppt_x</p:attrName>
                                        </p:attrNameLst>
                                      </p:cBhvr>
                                      <p:tavLst>
                                        <p:tav tm="0">
                                          <p:val>
                                            <p:strVal val="#ppt_x"/>
                                          </p:val>
                                        </p:tav>
                                        <p:tav tm="100000">
                                          <p:val>
                                            <p:strVal val="#ppt_x"/>
                                          </p:val>
                                        </p:tav>
                                      </p:tavLst>
                                    </p:anim>
                                    <p:anim calcmode="lin" valueType="num">
                                      <p:cBhvr additive="base">
                                        <p:cTn id="97" dur="500" fill="hold"/>
                                        <p:tgtEl>
                                          <p:spTgt spid="46102"/>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46103"/>
                                        </p:tgtEl>
                                        <p:attrNameLst>
                                          <p:attrName>style.visibility</p:attrName>
                                        </p:attrNameLst>
                                      </p:cBhvr>
                                      <p:to>
                                        <p:strVal val="visible"/>
                                      </p:to>
                                    </p:set>
                                    <p:anim calcmode="lin" valueType="num">
                                      <p:cBhvr additive="base">
                                        <p:cTn id="100" dur="500" fill="hold"/>
                                        <p:tgtEl>
                                          <p:spTgt spid="46103"/>
                                        </p:tgtEl>
                                        <p:attrNameLst>
                                          <p:attrName>ppt_x</p:attrName>
                                        </p:attrNameLst>
                                      </p:cBhvr>
                                      <p:tavLst>
                                        <p:tav tm="0">
                                          <p:val>
                                            <p:strVal val="#ppt_x"/>
                                          </p:val>
                                        </p:tav>
                                        <p:tav tm="100000">
                                          <p:val>
                                            <p:strVal val="#ppt_x"/>
                                          </p:val>
                                        </p:tav>
                                      </p:tavLst>
                                    </p:anim>
                                    <p:anim calcmode="lin" valueType="num">
                                      <p:cBhvr additive="base">
                                        <p:cTn id="101" dur="500" fill="hold"/>
                                        <p:tgtEl>
                                          <p:spTgt spid="46103"/>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46104"/>
                                        </p:tgtEl>
                                        <p:attrNameLst>
                                          <p:attrName>style.visibility</p:attrName>
                                        </p:attrNameLst>
                                      </p:cBhvr>
                                      <p:to>
                                        <p:strVal val="visible"/>
                                      </p:to>
                                    </p:set>
                                    <p:anim calcmode="lin" valueType="num">
                                      <p:cBhvr additive="base">
                                        <p:cTn id="104" dur="500" fill="hold"/>
                                        <p:tgtEl>
                                          <p:spTgt spid="46104"/>
                                        </p:tgtEl>
                                        <p:attrNameLst>
                                          <p:attrName>ppt_x</p:attrName>
                                        </p:attrNameLst>
                                      </p:cBhvr>
                                      <p:tavLst>
                                        <p:tav tm="0">
                                          <p:val>
                                            <p:strVal val="#ppt_x"/>
                                          </p:val>
                                        </p:tav>
                                        <p:tav tm="100000">
                                          <p:val>
                                            <p:strVal val="#ppt_x"/>
                                          </p:val>
                                        </p:tav>
                                      </p:tavLst>
                                    </p:anim>
                                    <p:anim calcmode="lin" valueType="num">
                                      <p:cBhvr additive="base">
                                        <p:cTn id="105" dur="500" fill="hold"/>
                                        <p:tgtEl>
                                          <p:spTgt spid="46104"/>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0"/>
                                  </p:stCondLst>
                                  <p:childTnLst>
                                    <p:set>
                                      <p:cBhvr>
                                        <p:cTn id="107" dur="1" fill="hold">
                                          <p:stCondLst>
                                            <p:cond delay="0"/>
                                          </p:stCondLst>
                                        </p:cTn>
                                        <p:tgtEl>
                                          <p:spTgt spid="46105"/>
                                        </p:tgtEl>
                                        <p:attrNameLst>
                                          <p:attrName>style.visibility</p:attrName>
                                        </p:attrNameLst>
                                      </p:cBhvr>
                                      <p:to>
                                        <p:strVal val="visible"/>
                                      </p:to>
                                    </p:set>
                                    <p:anim calcmode="lin" valueType="num">
                                      <p:cBhvr additive="base">
                                        <p:cTn id="108" dur="500" fill="hold"/>
                                        <p:tgtEl>
                                          <p:spTgt spid="46105"/>
                                        </p:tgtEl>
                                        <p:attrNameLst>
                                          <p:attrName>ppt_x</p:attrName>
                                        </p:attrNameLst>
                                      </p:cBhvr>
                                      <p:tavLst>
                                        <p:tav tm="0">
                                          <p:val>
                                            <p:strVal val="#ppt_x"/>
                                          </p:val>
                                        </p:tav>
                                        <p:tav tm="100000">
                                          <p:val>
                                            <p:strVal val="#ppt_x"/>
                                          </p:val>
                                        </p:tav>
                                      </p:tavLst>
                                    </p:anim>
                                    <p:anim calcmode="lin" valueType="num">
                                      <p:cBhvr additive="base">
                                        <p:cTn id="109" dur="500" fill="hold"/>
                                        <p:tgtEl>
                                          <p:spTgt spid="46105"/>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46106"/>
                                        </p:tgtEl>
                                        <p:attrNameLst>
                                          <p:attrName>style.visibility</p:attrName>
                                        </p:attrNameLst>
                                      </p:cBhvr>
                                      <p:to>
                                        <p:strVal val="visible"/>
                                      </p:to>
                                    </p:set>
                                    <p:anim calcmode="lin" valueType="num">
                                      <p:cBhvr additive="base">
                                        <p:cTn id="112" dur="500" fill="hold"/>
                                        <p:tgtEl>
                                          <p:spTgt spid="46106"/>
                                        </p:tgtEl>
                                        <p:attrNameLst>
                                          <p:attrName>ppt_x</p:attrName>
                                        </p:attrNameLst>
                                      </p:cBhvr>
                                      <p:tavLst>
                                        <p:tav tm="0">
                                          <p:val>
                                            <p:strVal val="#ppt_x"/>
                                          </p:val>
                                        </p:tav>
                                        <p:tav tm="100000">
                                          <p:val>
                                            <p:strVal val="#ppt_x"/>
                                          </p:val>
                                        </p:tav>
                                      </p:tavLst>
                                    </p:anim>
                                    <p:anim calcmode="lin" valueType="num">
                                      <p:cBhvr additive="base">
                                        <p:cTn id="113" dur="500" fill="hold"/>
                                        <p:tgtEl>
                                          <p:spTgt spid="46106"/>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46107"/>
                                        </p:tgtEl>
                                        <p:attrNameLst>
                                          <p:attrName>style.visibility</p:attrName>
                                        </p:attrNameLst>
                                      </p:cBhvr>
                                      <p:to>
                                        <p:strVal val="visible"/>
                                      </p:to>
                                    </p:set>
                                    <p:anim calcmode="lin" valueType="num">
                                      <p:cBhvr additive="base">
                                        <p:cTn id="116" dur="500" fill="hold"/>
                                        <p:tgtEl>
                                          <p:spTgt spid="46107"/>
                                        </p:tgtEl>
                                        <p:attrNameLst>
                                          <p:attrName>ppt_x</p:attrName>
                                        </p:attrNameLst>
                                      </p:cBhvr>
                                      <p:tavLst>
                                        <p:tav tm="0">
                                          <p:val>
                                            <p:strVal val="#ppt_x"/>
                                          </p:val>
                                        </p:tav>
                                        <p:tav tm="100000">
                                          <p:val>
                                            <p:strVal val="#ppt_x"/>
                                          </p:val>
                                        </p:tav>
                                      </p:tavLst>
                                    </p:anim>
                                    <p:anim calcmode="lin" valueType="num">
                                      <p:cBhvr additive="base">
                                        <p:cTn id="117" dur="500" fill="hold"/>
                                        <p:tgtEl>
                                          <p:spTgt spid="46107"/>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0"/>
                                  </p:stCondLst>
                                  <p:childTnLst>
                                    <p:set>
                                      <p:cBhvr>
                                        <p:cTn id="119" dur="1" fill="hold">
                                          <p:stCondLst>
                                            <p:cond delay="0"/>
                                          </p:stCondLst>
                                        </p:cTn>
                                        <p:tgtEl>
                                          <p:spTgt spid="46108"/>
                                        </p:tgtEl>
                                        <p:attrNameLst>
                                          <p:attrName>style.visibility</p:attrName>
                                        </p:attrNameLst>
                                      </p:cBhvr>
                                      <p:to>
                                        <p:strVal val="visible"/>
                                      </p:to>
                                    </p:set>
                                    <p:anim calcmode="lin" valueType="num">
                                      <p:cBhvr additive="base">
                                        <p:cTn id="120" dur="500" fill="hold"/>
                                        <p:tgtEl>
                                          <p:spTgt spid="46108"/>
                                        </p:tgtEl>
                                        <p:attrNameLst>
                                          <p:attrName>ppt_x</p:attrName>
                                        </p:attrNameLst>
                                      </p:cBhvr>
                                      <p:tavLst>
                                        <p:tav tm="0">
                                          <p:val>
                                            <p:strVal val="#ppt_x"/>
                                          </p:val>
                                        </p:tav>
                                        <p:tav tm="100000">
                                          <p:val>
                                            <p:strVal val="#ppt_x"/>
                                          </p:val>
                                        </p:tav>
                                      </p:tavLst>
                                    </p:anim>
                                    <p:anim calcmode="lin" valueType="num">
                                      <p:cBhvr additive="base">
                                        <p:cTn id="121" dur="500" fill="hold"/>
                                        <p:tgtEl>
                                          <p:spTgt spid="46108"/>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46109"/>
                                        </p:tgtEl>
                                        <p:attrNameLst>
                                          <p:attrName>style.visibility</p:attrName>
                                        </p:attrNameLst>
                                      </p:cBhvr>
                                      <p:to>
                                        <p:strVal val="visible"/>
                                      </p:to>
                                    </p:set>
                                    <p:anim calcmode="lin" valueType="num">
                                      <p:cBhvr additive="base">
                                        <p:cTn id="124" dur="500" fill="hold"/>
                                        <p:tgtEl>
                                          <p:spTgt spid="46109"/>
                                        </p:tgtEl>
                                        <p:attrNameLst>
                                          <p:attrName>ppt_x</p:attrName>
                                        </p:attrNameLst>
                                      </p:cBhvr>
                                      <p:tavLst>
                                        <p:tav tm="0">
                                          <p:val>
                                            <p:strVal val="#ppt_x"/>
                                          </p:val>
                                        </p:tav>
                                        <p:tav tm="100000">
                                          <p:val>
                                            <p:strVal val="#ppt_x"/>
                                          </p:val>
                                        </p:tav>
                                      </p:tavLst>
                                    </p:anim>
                                    <p:anim calcmode="lin" valueType="num">
                                      <p:cBhvr additive="base">
                                        <p:cTn id="125" dur="500" fill="hold"/>
                                        <p:tgtEl>
                                          <p:spTgt spid="46109"/>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0"/>
                                  </p:stCondLst>
                                  <p:childTnLst>
                                    <p:set>
                                      <p:cBhvr>
                                        <p:cTn id="127" dur="1" fill="hold">
                                          <p:stCondLst>
                                            <p:cond delay="0"/>
                                          </p:stCondLst>
                                        </p:cTn>
                                        <p:tgtEl>
                                          <p:spTgt spid="46110"/>
                                        </p:tgtEl>
                                        <p:attrNameLst>
                                          <p:attrName>style.visibility</p:attrName>
                                        </p:attrNameLst>
                                      </p:cBhvr>
                                      <p:to>
                                        <p:strVal val="visible"/>
                                      </p:to>
                                    </p:set>
                                    <p:anim calcmode="lin" valueType="num">
                                      <p:cBhvr additive="base">
                                        <p:cTn id="128" dur="500" fill="hold"/>
                                        <p:tgtEl>
                                          <p:spTgt spid="46110"/>
                                        </p:tgtEl>
                                        <p:attrNameLst>
                                          <p:attrName>ppt_x</p:attrName>
                                        </p:attrNameLst>
                                      </p:cBhvr>
                                      <p:tavLst>
                                        <p:tav tm="0">
                                          <p:val>
                                            <p:strVal val="#ppt_x"/>
                                          </p:val>
                                        </p:tav>
                                        <p:tav tm="100000">
                                          <p:val>
                                            <p:strVal val="#ppt_x"/>
                                          </p:val>
                                        </p:tav>
                                      </p:tavLst>
                                    </p:anim>
                                    <p:anim calcmode="lin" valueType="num">
                                      <p:cBhvr additive="base">
                                        <p:cTn id="129" dur="500" fill="hold"/>
                                        <p:tgtEl>
                                          <p:spTgt spid="46110"/>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0"/>
                                  </p:stCondLst>
                                  <p:childTnLst>
                                    <p:set>
                                      <p:cBhvr>
                                        <p:cTn id="131" dur="1" fill="hold">
                                          <p:stCondLst>
                                            <p:cond delay="0"/>
                                          </p:stCondLst>
                                        </p:cTn>
                                        <p:tgtEl>
                                          <p:spTgt spid="46111"/>
                                        </p:tgtEl>
                                        <p:attrNameLst>
                                          <p:attrName>style.visibility</p:attrName>
                                        </p:attrNameLst>
                                      </p:cBhvr>
                                      <p:to>
                                        <p:strVal val="visible"/>
                                      </p:to>
                                    </p:set>
                                    <p:anim calcmode="lin" valueType="num">
                                      <p:cBhvr additive="base">
                                        <p:cTn id="132" dur="500" fill="hold"/>
                                        <p:tgtEl>
                                          <p:spTgt spid="46111"/>
                                        </p:tgtEl>
                                        <p:attrNameLst>
                                          <p:attrName>ppt_x</p:attrName>
                                        </p:attrNameLst>
                                      </p:cBhvr>
                                      <p:tavLst>
                                        <p:tav tm="0">
                                          <p:val>
                                            <p:strVal val="#ppt_x"/>
                                          </p:val>
                                        </p:tav>
                                        <p:tav tm="100000">
                                          <p:val>
                                            <p:strVal val="#ppt_x"/>
                                          </p:val>
                                        </p:tav>
                                      </p:tavLst>
                                    </p:anim>
                                    <p:anim calcmode="lin" valueType="num">
                                      <p:cBhvr additive="base">
                                        <p:cTn id="133" dur="500" fill="hold"/>
                                        <p:tgtEl>
                                          <p:spTgt spid="46111"/>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0"/>
                                  </p:stCondLst>
                                  <p:childTnLst>
                                    <p:set>
                                      <p:cBhvr>
                                        <p:cTn id="135" dur="1" fill="hold">
                                          <p:stCondLst>
                                            <p:cond delay="0"/>
                                          </p:stCondLst>
                                        </p:cTn>
                                        <p:tgtEl>
                                          <p:spTgt spid="46112"/>
                                        </p:tgtEl>
                                        <p:attrNameLst>
                                          <p:attrName>style.visibility</p:attrName>
                                        </p:attrNameLst>
                                      </p:cBhvr>
                                      <p:to>
                                        <p:strVal val="visible"/>
                                      </p:to>
                                    </p:set>
                                    <p:anim calcmode="lin" valueType="num">
                                      <p:cBhvr additive="base">
                                        <p:cTn id="136" dur="500" fill="hold"/>
                                        <p:tgtEl>
                                          <p:spTgt spid="46112"/>
                                        </p:tgtEl>
                                        <p:attrNameLst>
                                          <p:attrName>ppt_x</p:attrName>
                                        </p:attrNameLst>
                                      </p:cBhvr>
                                      <p:tavLst>
                                        <p:tav tm="0">
                                          <p:val>
                                            <p:strVal val="#ppt_x"/>
                                          </p:val>
                                        </p:tav>
                                        <p:tav tm="100000">
                                          <p:val>
                                            <p:strVal val="#ppt_x"/>
                                          </p:val>
                                        </p:tav>
                                      </p:tavLst>
                                    </p:anim>
                                    <p:anim calcmode="lin" valueType="num">
                                      <p:cBhvr additive="base">
                                        <p:cTn id="137" dur="500" fill="hold"/>
                                        <p:tgtEl>
                                          <p:spTgt spid="46112"/>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0"/>
                                  </p:stCondLst>
                                  <p:childTnLst>
                                    <p:set>
                                      <p:cBhvr>
                                        <p:cTn id="139" dur="1" fill="hold">
                                          <p:stCondLst>
                                            <p:cond delay="0"/>
                                          </p:stCondLst>
                                        </p:cTn>
                                        <p:tgtEl>
                                          <p:spTgt spid="46113"/>
                                        </p:tgtEl>
                                        <p:attrNameLst>
                                          <p:attrName>style.visibility</p:attrName>
                                        </p:attrNameLst>
                                      </p:cBhvr>
                                      <p:to>
                                        <p:strVal val="visible"/>
                                      </p:to>
                                    </p:set>
                                    <p:anim calcmode="lin" valueType="num">
                                      <p:cBhvr additive="base">
                                        <p:cTn id="140" dur="500" fill="hold"/>
                                        <p:tgtEl>
                                          <p:spTgt spid="46113"/>
                                        </p:tgtEl>
                                        <p:attrNameLst>
                                          <p:attrName>ppt_x</p:attrName>
                                        </p:attrNameLst>
                                      </p:cBhvr>
                                      <p:tavLst>
                                        <p:tav tm="0">
                                          <p:val>
                                            <p:strVal val="#ppt_x"/>
                                          </p:val>
                                        </p:tav>
                                        <p:tav tm="100000">
                                          <p:val>
                                            <p:strVal val="#ppt_x"/>
                                          </p:val>
                                        </p:tav>
                                      </p:tavLst>
                                    </p:anim>
                                    <p:anim calcmode="lin" valueType="num">
                                      <p:cBhvr additive="base">
                                        <p:cTn id="141" dur="500" fill="hold"/>
                                        <p:tgtEl>
                                          <p:spTgt spid="46113"/>
                                        </p:tgtEl>
                                        <p:attrNameLst>
                                          <p:attrName>ppt_y</p:attrName>
                                        </p:attrNameLst>
                                      </p:cBhvr>
                                      <p:tavLst>
                                        <p:tav tm="0">
                                          <p:val>
                                            <p:strVal val="1+#ppt_h/2"/>
                                          </p:val>
                                        </p:tav>
                                        <p:tav tm="100000">
                                          <p:val>
                                            <p:strVal val="#ppt_y"/>
                                          </p:val>
                                        </p:tav>
                                      </p:tavLst>
                                    </p:anim>
                                  </p:childTnLst>
                                </p:cTn>
                              </p:par>
                              <p:par>
                                <p:cTn id="142" presetID="2" presetClass="entr" presetSubtype="4" fill="hold" grpId="0" nodeType="withEffect">
                                  <p:stCondLst>
                                    <p:cond delay="0"/>
                                  </p:stCondLst>
                                  <p:childTnLst>
                                    <p:set>
                                      <p:cBhvr>
                                        <p:cTn id="143" dur="1" fill="hold">
                                          <p:stCondLst>
                                            <p:cond delay="0"/>
                                          </p:stCondLst>
                                        </p:cTn>
                                        <p:tgtEl>
                                          <p:spTgt spid="46114"/>
                                        </p:tgtEl>
                                        <p:attrNameLst>
                                          <p:attrName>style.visibility</p:attrName>
                                        </p:attrNameLst>
                                      </p:cBhvr>
                                      <p:to>
                                        <p:strVal val="visible"/>
                                      </p:to>
                                    </p:set>
                                    <p:anim calcmode="lin" valueType="num">
                                      <p:cBhvr additive="base">
                                        <p:cTn id="144" dur="500" fill="hold"/>
                                        <p:tgtEl>
                                          <p:spTgt spid="46114"/>
                                        </p:tgtEl>
                                        <p:attrNameLst>
                                          <p:attrName>ppt_x</p:attrName>
                                        </p:attrNameLst>
                                      </p:cBhvr>
                                      <p:tavLst>
                                        <p:tav tm="0">
                                          <p:val>
                                            <p:strVal val="#ppt_x"/>
                                          </p:val>
                                        </p:tav>
                                        <p:tav tm="100000">
                                          <p:val>
                                            <p:strVal val="#ppt_x"/>
                                          </p:val>
                                        </p:tav>
                                      </p:tavLst>
                                    </p:anim>
                                    <p:anim calcmode="lin" valueType="num">
                                      <p:cBhvr additive="base">
                                        <p:cTn id="145" dur="500" fill="hold"/>
                                        <p:tgtEl>
                                          <p:spTgt spid="46114"/>
                                        </p:tgtEl>
                                        <p:attrNameLst>
                                          <p:attrName>ppt_y</p:attrName>
                                        </p:attrNameLst>
                                      </p:cBhvr>
                                      <p:tavLst>
                                        <p:tav tm="0">
                                          <p:val>
                                            <p:strVal val="1+#ppt_h/2"/>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2" presetClass="entr" presetSubtype="4" fill="hold" grpId="0" nodeType="clickEffect">
                                  <p:stCondLst>
                                    <p:cond delay="0"/>
                                  </p:stCondLst>
                                  <p:childTnLst>
                                    <p:set>
                                      <p:cBhvr>
                                        <p:cTn id="149" dur="1" fill="hold">
                                          <p:stCondLst>
                                            <p:cond delay="0"/>
                                          </p:stCondLst>
                                        </p:cTn>
                                        <p:tgtEl>
                                          <p:spTgt spid="46116"/>
                                        </p:tgtEl>
                                        <p:attrNameLst>
                                          <p:attrName>style.visibility</p:attrName>
                                        </p:attrNameLst>
                                      </p:cBhvr>
                                      <p:to>
                                        <p:strVal val="visible"/>
                                      </p:to>
                                    </p:set>
                                    <p:anim calcmode="lin" valueType="num">
                                      <p:cBhvr additive="base">
                                        <p:cTn id="150" dur="500" fill="hold"/>
                                        <p:tgtEl>
                                          <p:spTgt spid="46116"/>
                                        </p:tgtEl>
                                        <p:attrNameLst>
                                          <p:attrName>ppt_x</p:attrName>
                                        </p:attrNameLst>
                                      </p:cBhvr>
                                      <p:tavLst>
                                        <p:tav tm="0">
                                          <p:val>
                                            <p:strVal val="#ppt_x"/>
                                          </p:val>
                                        </p:tav>
                                        <p:tav tm="100000">
                                          <p:val>
                                            <p:strVal val="#ppt_x"/>
                                          </p:val>
                                        </p:tav>
                                      </p:tavLst>
                                    </p:anim>
                                    <p:anim calcmode="lin" valueType="num">
                                      <p:cBhvr additive="base">
                                        <p:cTn id="151" dur="500" fill="hold"/>
                                        <p:tgtEl>
                                          <p:spTgt spid="461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p:bldP spid="46084" grpId="0"/>
      <p:bldP spid="46085" grpId="0"/>
      <p:bldP spid="46086" grpId="0"/>
      <p:bldP spid="46087" grpId="0"/>
      <p:bldP spid="46088" grpId="0"/>
      <p:bldP spid="46089" grpId="0"/>
      <p:bldP spid="46090" grpId="0"/>
      <p:bldP spid="46091" grpId="0"/>
      <p:bldP spid="46092" grpId="0"/>
      <p:bldP spid="46093" grpId="0"/>
      <p:bldP spid="46094" grpId="0"/>
      <p:bldP spid="46095" grpId="0"/>
      <p:bldP spid="46096" grpId="0"/>
      <p:bldP spid="46097" grpId="0"/>
      <p:bldP spid="46098" grpId="0"/>
      <p:bldP spid="46099" grpId="0" animBg="1"/>
      <p:bldP spid="46100" grpId="0" animBg="1"/>
      <p:bldP spid="46101" grpId="0" animBg="1"/>
      <p:bldP spid="46102" grpId="0" animBg="1"/>
      <p:bldP spid="46103" grpId="0" animBg="1"/>
      <p:bldP spid="46104" grpId="0" animBg="1"/>
      <p:bldP spid="46105" grpId="0" animBg="1"/>
      <p:bldP spid="46106" grpId="0" animBg="1"/>
      <p:bldP spid="46107" grpId="0" animBg="1"/>
      <p:bldP spid="46108" grpId="0" animBg="1"/>
      <p:bldP spid="46109" grpId="0" animBg="1"/>
      <p:bldP spid="46110" grpId="0" animBg="1"/>
      <p:bldP spid="46111" grpId="0" animBg="1"/>
      <p:bldP spid="46112" grpId="0" animBg="1"/>
      <p:bldP spid="46113" grpId="0" animBg="1"/>
      <p:bldP spid="46114" grpId="0" animBg="1"/>
      <p:bldP spid="46115" grpId="0"/>
      <p:bldP spid="461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AutoShape 10"/>
          <p:cNvSpPr>
            <a:spLocks noChangeArrowheads="1"/>
          </p:cNvSpPr>
          <p:nvPr/>
        </p:nvSpPr>
        <p:spPr bwMode="auto">
          <a:xfrm>
            <a:off x="7734300" y="903844"/>
            <a:ext cx="2476500" cy="544989"/>
          </a:xfrm>
          <a:prstGeom prst="wedgeRoundRectCallout">
            <a:avLst>
              <a:gd name="adj1" fmla="val -33014"/>
              <a:gd name="adj2" fmla="val 142120"/>
              <a:gd name="adj3" fmla="val 16667"/>
            </a:avLst>
          </a:prstGeom>
          <a:solidFill>
            <a:schemeClr val="accent1"/>
          </a:solidFill>
          <a:ln>
            <a:noFill/>
          </a:ln>
          <a:effectLst>
            <a:prstShdw prst="shdw17" dist="17961" dir="2700000">
              <a:srgbClr val="997A5C"/>
            </a:prstShdw>
          </a:effectLst>
        </p:spPr>
        <p:txBody>
          <a:bodyPr lIns="96661" tIns="48331" rIns="96661" bIns="48331" anchor="ctr">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4000"/>
              </a:lnSpc>
            </a:pPr>
            <a:r>
              <a:rPr lang="zh-CN" altLang="en-US" sz="2500">
                <a:latin typeface="iekie jianyuanti" panose="02010601030101010101" pitchFamily="2" charset="-122"/>
                <a:ea typeface="iekie jianyuanti" panose="02010601030101010101" pitchFamily="2" charset="-122"/>
                <a:cs typeface="+mn-ea"/>
                <a:sym typeface="iekie jianyuanti" panose="02010601030101010101" pitchFamily="2" charset="-122"/>
              </a:rPr>
              <a:t>标 签 内 容</a:t>
            </a:r>
          </a:p>
        </p:txBody>
      </p:sp>
      <p:pic>
        <p:nvPicPr>
          <p:cNvPr id="48130" name="Picture 11" descr="TU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6425" y="1981200"/>
            <a:ext cx="5715000" cy="367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Text Box 12"/>
          <p:cNvSpPr txBox="1">
            <a:spLocks noChangeArrowheads="1"/>
          </p:cNvSpPr>
          <p:nvPr/>
        </p:nvSpPr>
        <p:spPr bwMode="auto">
          <a:xfrm>
            <a:off x="2279962" y="2505075"/>
            <a:ext cx="1285252"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化学品标识</a:t>
            </a:r>
            <a:endParaRPr lang="zh-CN" altLang="en-US" sz="25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2" name="Text Box 13"/>
          <p:cNvSpPr txBox="1">
            <a:spLocks noChangeArrowheads="1"/>
          </p:cNvSpPr>
          <p:nvPr/>
        </p:nvSpPr>
        <p:spPr bwMode="auto">
          <a:xfrm>
            <a:off x="8604562" y="2641600"/>
            <a:ext cx="1285252"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危险性标志</a:t>
            </a:r>
            <a:endParaRPr lang="zh-CN" altLang="en-US" sz="25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3" name="Text Box 14"/>
          <p:cNvSpPr txBox="1">
            <a:spLocks noChangeArrowheads="1"/>
          </p:cNvSpPr>
          <p:nvPr/>
        </p:nvSpPr>
        <p:spPr bwMode="auto">
          <a:xfrm>
            <a:off x="2432884" y="3511550"/>
            <a:ext cx="849235"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警示词</a:t>
            </a:r>
            <a:endParaRPr lang="zh-CN" altLang="en-US" sz="25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4" name="Text Box 15"/>
          <p:cNvSpPr txBox="1">
            <a:spLocks noChangeArrowheads="1"/>
          </p:cNvSpPr>
          <p:nvPr/>
        </p:nvSpPr>
        <p:spPr bwMode="auto">
          <a:xfrm>
            <a:off x="8047350" y="3924300"/>
            <a:ext cx="1285252"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危险性概述</a:t>
            </a:r>
            <a:endParaRPr lang="zh-CN" altLang="en-US" sz="25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5" name="Text Box 16"/>
          <p:cNvSpPr txBox="1">
            <a:spLocks noChangeArrowheads="1"/>
          </p:cNvSpPr>
          <p:nvPr/>
        </p:nvSpPr>
        <p:spPr bwMode="auto">
          <a:xfrm>
            <a:off x="2366741" y="4546600"/>
            <a:ext cx="1067244"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dirty="0">
                <a:latin typeface="iekie jianyuanti" panose="02010601030101010101" pitchFamily="2" charset="-122"/>
                <a:ea typeface="iekie jianyuanti" panose="02010601030101010101" pitchFamily="2" charset="-122"/>
                <a:cs typeface="+mn-ea"/>
                <a:sym typeface="iekie jianyuanti" panose="02010601030101010101" pitchFamily="2" charset="-122"/>
              </a:rPr>
              <a:t>安全措施</a:t>
            </a:r>
            <a:endParaRPr lang="zh-CN" altLang="en-US" sz="21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6" name="Text Box 17"/>
          <p:cNvSpPr txBox="1">
            <a:spLocks noChangeArrowheads="1"/>
          </p:cNvSpPr>
          <p:nvPr/>
        </p:nvSpPr>
        <p:spPr bwMode="auto">
          <a:xfrm>
            <a:off x="4670425" y="5791200"/>
            <a:ext cx="1676400" cy="528365"/>
          </a:xfrm>
          <a:prstGeom prst="rect">
            <a:avLst/>
          </a:prstGeom>
          <a:solidFill>
            <a:schemeClr val="accent1"/>
          </a:solidFill>
          <a:ln>
            <a:noFill/>
          </a:ln>
        </p:spPr>
        <p:txBody>
          <a:bodyPr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80000"/>
              </a:lnSpc>
            </a:pP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生产企业信息</a:t>
            </a:r>
          </a:p>
          <a:p>
            <a:pPr algn="ctr">
              <a:lnSpc>
                <a:spcPct val="80000"/>
              </a:lnSpc>
            </a:pP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（地址、电话、</a:t>
            </a:r>
            <a:endParaRPr lang="zh-CN" altLang="en-US" sz="19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7" name="Text Box 18"/>
          <p:cNvSpPr txBox="1">
            <a:spLocks noChangeArrowheads="1"/>
          </p:cNvSpPr>
          <p:nvPr/>
        </p:nvSpPr>
        <p:spPr bwMode="auto">
          <a:xfrm>
            <a:off x="7935959" y="4724400"/>
            <a:ext cx="1668370"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dirty="0">
                <a:latin typeface="iekie jianyuanti" panose="02010601030101010101" pitchFamily="2" charset="-122"/>
                <a:ea typeface="iekie jianyuanti" panose="02010601030101010101" pitchFamily="2" charset="-122"/>
                <a:cs typeface="+mn-ea"/>
                <a:sym typeface="iekie jianyuanti" panose="02010601030101010101" pitchFamily="2" charset="-122"/>
              </a:rPr>
              <a:t>提示参阅</a:t>
            </a:r>
            <a:r>
              <a:rPr lang="zh-CN" altLang="zh-CN" sz="1700"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endParaRPr lang="zh-CN" altLang="zh-CN" sz="21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8" name="Line 19"/>
          <p:cNvSpPr>
            <a:spLocks noChangeShapeType="1"/>
          </p:cNvSpPr>
          <p:nvPr/>
        </p:nvSpPr>
        <p:spPr bwMode="auto">
          <a:xfrm flipV="1">
            <a:off x="3371850" y="3322638"/>
            <a:ext cx="2268538" cy="342900"/>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9" name="Line 20"/>
          <p:cNvSpPr>
            <a:spLocks noChangeShapeType="1"/>
          </p:cNvSpPr>
          <p:nvPr/>
        </p:nvSpPr>
        <p:spPr bwMode="auto">
          <a:xfrm flipH="1">
            <a:off x="8007351" y="2863850"/>
            <a:ext cx="479425" cy="198438"/>
          </a:xfrm>
          <a:prstGeom prst="line">
            <a:avLst/>
          </a:prstGeom>
          <a:noFill/>
          <a:ln w="25400">
            <a:solidFill>
              <a:srgbClr val="FFCC00"/>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0" name="Line 21"/>
          <p:cNvSpPr>
            <a:spLocks noChangeShapeType="1"/>
          </p:cNvSpPr>
          <p:nvPr/>
        </p:nvSpPr>
        <p:spPr bwMode="auto">
          <a:xfrm flipH="1" flipV="1">
            <a:off x="6249989" y="3627439"/>
            <a:ext cx="1679575" cy="382587"/>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1" name="Line 22"/>
          <p:cNvSpPr>
            <a:spLocks noChangeShapeType="1"/>
          </p:cNvSpPr>
          <p:nvPr/>
        </p:nvSpPr>
        <p:spPr bwMode="auto">
          <a:xfrm flipV="1">
            <a:off x="3505200" y="4216400"/>
            <a:ext cx="1716088" cy="482600"/>
          </a:xfrm>
          <a:prstGeom prst="line">
            <a:avLst/>
          </a:prstGeom>
          <a:noFill/>
          <a:ln w="25400">
            <a:solidFill>
              <a:schemeClr val="accent1"/>
            </a:solidFill>
            <a:round/>
            <a:headEnd type="diamond" w="med" len="med"/>
            <a:tailEnd type="diamond"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2" name="Line 23"/>
          <p:cNvSpPr>
            <a:spLocks noChangeShapeType="1"/>
          </p:cNvSpPr>
          <p:nvPr/>
        </p:nvSpPr>
        <p:spPr bwMode="auto">
          <a:xfrm flipH="1" flipV="1">
            <a:off x="5527676" y="5307014"/>
            <a:ext cx="42863" cy="390525"/>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3" name="Line 24"/>
          <p:cNvSpPr>
            <a:spLocks noChangeShapeType="1"/>
          </p:cNvSpPr>
          <p:nvPr/>
        </p:nvSpPr>
        <p:spPr bwMode="auto">
          <a:xfrm rot="16200000">
            <a:off x="7119938" y="4189413"/>
            <a:ext cx="66675" cy="1460500"/>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4" name="Line 25"/>
          <p:cNvSpPr>
            <a:spLocks noChangeShapeType="1"/>
          </p:cNvSpPr>
          <p:nvPr/>
        </p:nvSpPr>
        <p:spPr bwMode="auto">
          <a:xfrm>
            <a:off x="3679825" y="2590800"/>
            <a:ext cx="1557338" cy="20638"/>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5" name="Line 26"/>
          <p:cNvSpPr>
            <a:spLocks noChangeShapeType="1"/>
          </p:cNvSpPr>
          <p:nvPr/>
        </p:nvSpPr>
        <p:spPr bwMode="auto">
          <a:xfrm>
            <a:off x="7566025" y="5486400"/>
            <a:ext cx="152400" cy="381000"/>
          </a:xfrm>
          <a:prstGeom prst="line">
            <a:avLst/>
          </a:prstGeom>
          <a:noFill/>
          <a:ln w="9525">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6" name="Text Box 27"/>
          <p:cNvSpPr txBox="1">
            <a:spLocks noChangeArrowheads="1"/>
          </p:cNvSpPr>
          <p:nvPr/>
        </p:nvSpPr>
        <p:spPr bwMode="auto">
          <a:xfrm>
            <a:off x="7108825" y="5867400"/>
            <a:ext cx="1295400" cy="528365"/>
          </a:xfrm>
          <a:prstGeom prst="rect">
            <a:avLst/>
          </a:prstGeom>
          <a:solidFill>
            <a:schemeClr val="accent1"/>
          </a:solidFill>
          <a:ln>
            <a:noFill/>
          </a:ln>
        </p:spPr>
        <p:txBody>
          <a:bodyPr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80000"/>
              </a:lnSpc>
            </a:pP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化学事故</a:t>
            </a:r>
          </a:p>
          <a:p>
            <a:pPr algn="ctr">
              <a:lnSpc>
                <a:spcPct val="80000"/>
              </a:lnSpc>
            </a:pP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应急电话</a:t>
            </a:r>
            <a:endParaRPr lang="zh-CN" altLang="en-US" sz="19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7" name="Text Box 28"/>
          <p:cNvSpPr txBox="1">
            <a:spLocks noChangeArrowheads="1"/>
          </p:cNvSpPr>
          <p:nvPr/>
        </p:nvSpPr>
        <p:spPr bwMode="auto">
          <a:xfrm>
            <a:off x="8529522" y="5245101"/>
            <a:ext cx="1702033" cy="420771"/>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rPr>
              <a:t>危规号与</a:t>
            </a:r>
            <a:r>
              <a:rPr lang="zh-CN" altLang="zh-CN">
                <a:latin typeface="iekie jianyuanti" panose="02010601030101010101" pitchFamily="2" charset="-122"/>
                <a:ea typeface="iekie jianyuanti" panose="02010601030101010101" pitchFamily="2" charset="-122"/>
                <a:cs typeface="+mn-ea"/>
                <a:sym typeface="iekie jianyuanti" panose="02010601030101010101" pitchFamily="2" charset="-122"/>
              </a:rPr>
              <a:t>UN</a:t>
            </a:r>
            <a:r>
              <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rPr>
              <a:t>号</a:t>
            </a:r>
            <a:endParaRPr lang="zh-CN" altLang="en-US" sz="21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8" name="Line 29"/>
          <p:cNvSpPr>
            <a:spLocks noChangeShapeType="1"/>
          </p:cNvSpPr>
          <p:nvPr/>
        </p:nvSpPr>
        <p:spPr bwMode="auto">
          <a:xfrm>
            <a:off x="7870825" y="5181600"/>
            <a:ext cx="609600" cy="152400"/>
          </a:xfrm>
          <a:prstGeom prst="line">
            <a:avLst/>
          </a:prstGeom>
          <a:noFill/>
          <a:ln w="381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2" name="Text Box 10"/>
          <p:cNvSpPr txBox="1">
            <a:spLocks noChangeArrowheads="1"/>
          </p:cNvSpPr>
          <p:nvPr/>
        </p:nvSpPr>
        <p:spPr bwMode="auto">
          <a:xfrm>
            <a:off x="974725" y="340985"/>
            <a:ext cx="5029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安全标签</a:t>
            </a: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8131"/>
                                        </p:tgtEl>
                                        <p:attrNameLst>
                                          <p:attrName>style.visibility</p:attrName>
                                        </p:attrNameLst>
                                      </p:cBhvr>
                                      <p:to>
                                        <p:strVal val="visible"/>
                                      </p:to>
                                    </p:set>
                                    <p:anim calcmode="lin" valueType="num">
                                      <p:cBhvr additive="base">
                                        <p:cTn id="11" dur="500" fill="hold"/>
                                        <p:tgtEl>
                                          <p:spTgt spid="48131"/>
                                        </p:tgtEl>
                                        <p:attrNameLst>
                                          <p:attrName>ppt_x</p:attrName>
                                        </p:attrNameLst>
                                      </p:cBhvr>
                                      <p:tavLst>
                                        <p:tav tm="0">
                                          <p:val>
                                            <p:strVal val="#ppt_x"/>
                                          </p:val>
                                        </p:tav>
                                        <p:tav tm="100000">
                                          <p:val>
                                            <p:strVal val="#ppt_x"/>
                                          </p:val>
                                        </p:tav>
                                      </p:tavLst>
                                    </p:anim>
                                    <p:anim calcmode="lin" valueType="num">
                                      <p:cBhvr additive="base">
                                        <p:cTn id="12" dur="500" fill="hold"/>
                                        <p:tgtEl>
                                          <p:spTgt spid="481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132"/>
                                        </p:tgtEl>
                                        <p:attrNameLst>
                                          <p:attrName>style.visibility</p:attrName>
                                        </p:attrNameLst>
                                      </p:cBhvr>
                                      <p:to>
                                        <p:strVal val="visible"/>
                                      </p:to>
                                    </p:set>
                                    <p:anim calcmode="lin" valueType="num">
                                      <p:cBhvr additive="base">
                                        <p:cTn id="15" dur="500" fill="hold"/>
                                        <p:tgtEl>
                                          <p:spTgt spid="48132"/>
                                        </p:tgtEl>
                                        <p:attrNameLst>
                                          <p:attrName>ppt_x</p:attrName>
                                        </p:attrNameLst>
                                      </p:cBhvr>
                                      <p:tavLst>
                                        <p:tav tm="0">
                                          <p:val>
                                            <p:strVal val="#ppt_x"/>
                                          </p:val>
                                        </p:tav>
                                        <p:tav tm="100000">
                                          <p:val>
                                            <p:strVal val="#ppt_x"/>
                                          </p:val>
                                        </p:tav>
                                      </p:tavLst>
                                    </p:anim>
                                    <p:anim calcmode="lin" valueType="num">
                                      <p:cBhvr additive="base">
                                        <p:cTn id="16" dur="500" fill="hold"/>
                                        <p:tgtEl>
                                          <p:spTgt spid="481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8133"/>
                                        </p:tgtEl>
                                        <p:attrNameLst>
                                          <p:attrName>style.visibility</p:attrName>
                                        </p:attrNameLst>
                                      </p:cBhvr>
                                      <p:to>
                                        <p:strVal val="visible"/>
                                      </p:to>
                                    </p:set>
                                    <p:anim calcmode="lin" valueType="num">
                                      <p:cBhvr additive="base">
                                        <p:cTn id="19" dur="500" fill="hold"/>
                                        <p:tgtEl>
                                          <p:spTgt spid="48133"/>
                                        </p:tgtEl>
                                        <p:attrNameLst>
                                          <p:attrName>ppt_x</p:attrName>
                                        </p:attrNameLst>
                                      </p:cBhvr>
                                      <p:tavLst>
                                        <p:tav tm="0">
                                          <p:val>
                                            <p:strVal val="#ppt_x"/>
                                          </p:val>
                                        </p:tav>
                                        <p:tav tm="100000">
                                          <p:val>
                                            <p:strVal val="#ppt_x"/>
                                          </p:val>
                                        </p:tav>
                                      </p:tavLst>
                                    </p:anim>
                                    <p:anim calcmode="lin" valueType="num">
                                      <p:cBhvr additive="base">
                                        <p:cTn id="20" dur="500" fill="hold"/>
                                        <p:tgtEl>
                                          <p:spTgt spid="4813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8134"/>
                                        </p:tgtEl>
                                        <p:attrNameLst>
                                          <p:attrName>style.visibility</p:attrName>
                                        </p:attrNameLst>
                                      </p:cBhvr>
                                      <p:to>
                                        <p:strVal val="visible"/>
                                      </p:to>
                                    </p:set>
                                    <p:anim calcmode="lin" valueType="num">
                                      <p:cBhvr additive="base">
                                        <p:cTn id="23" dur="500" fill="hold"/>
                                        <p:tgtEl>
                                          <p:spTgt spid="48134"/>
                                        </p:tgtEl>
                                        <p:attrNameLst>
                                          <p:attrName>ppt_x</p:attrName>
                                        </p:attrNameLst>
                                      </p:cBhvr>
                                      <p:tavLst>
                                        <p:tav tm="0">
                                          <p:val>
                                            <p:strVal val="#ppt_x"/>
                                          </p:val>
                                        </p:tav>
                                        <p:tav tm="100000">
                                          <p:val>
                                            <p:strVal val="#ppt_x"/>
                                          </p:val>
                                        </p:tav>
                                      </p:tavLst>
                                    </p:anim>
                                    <p:anim calcmode="lin" valueType="num">
                                      <p:cBhvr additive="base">
                                        <p:cTn id="24" dur="500" fill="hold"/>
                                        <p:tgtEl>
                                          <p:spTgt spid="4813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8135"/>
                                        </p:tgtEl>
                                        <p:attrNameLst>
                                          <p:attrName>style.visibility</p:attrName>
                                        </p:attrNameLst>
                                      </p:cBhvr>
                                      <p:to>
                                        <p:strVal val="visible"/>
                                      </p:to>
                                    </p:set>
                                    <p:anim calcmode="lin" valueType="num">
                                      <p:cBhvr additive="base">
                                        <p:cTn id="27" dur="500" fill="hold"/>
                                        <p:tgtEl>
                                          <p:spTgt spid="48135"/>
                                        </p:tgtEl>
                                        <p:attrNameLst>
                                          <p:attrName>ppt_x</p:attrName>
                                        </p:attrNameLst>
                                      </p:cBhvr>
                                      <p:tavLst>
                                        <p:tav tm="0">
                                          <p:val>
                                            <p:strVal val="#ppt_x"/>
                                          </p:val>
                                        </p:tav>
                                        <p:tav tm="100000">
                                          <p:val>
                                            <p:strVal val="#ppt_x"/>
                                          </p:val>
                                        </p:tav>
                                      </p:tavLst>
                                    </p:anim>
                                    <p:anim calcmode="lin" valueType="num">
                                      <p:cBhvr additive="base">
                                        <p:cTn id="28" dur="500" fill="hold"/>
                                        <p:tgtEl>
                                          <p:spTgt spid="4813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136"/>
                                        </p:tgtEl>
                                        <p:attrNameLst>
                                          <p:attrName>style.visibility</p:attrName>
                                        </p:attrNameLst>
                                      </p:cBhvr>
                                      <p:to>
                                        <p:strVal val="visible"/>
                                      </p:to>
                                    </p:set>
                                    <p:anim calcmode="lin" valueType="num">
                                      <p:cBhvr additive="base">
                                        <p:cTn id="31" dur="500" fill="hold"/>
                                        <p:tgtEl>
                                          <p:spTgt spid="48136"/>
                                        </p:tgtEl>
                                        <p:attrNameLst>
                                          <p:attrName>ppt_x</p:attrName>
                                        </p:attrNameLst>
                                      </p:cBhvr>
                                      <p:tavLst>
                                        <p:tav tm="0">
                                          <p:val>
                                            <p:strVal val="#ppt_x"/>
                                          </p:val>
                                        </p:tav>
                                        <p:tav tm="100000">
                                          <p:val>
                                            <p:strVal val="#ppt_x"/>
                                          </p:val>
                                        </p:tav>
                                      </p:tavLst>
                                    </p:anim>
                                    <p:anim calcmode="lin" valueType="num">
                                      <p:cBhvr additive="base">
                                        <p:cTn id="32" dur="500" fill="hold"/>
                                        <p:tgtEl>
                                          <p:spTgt spid="4813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8137"/>
                                        </p:tgtEl>
                                        <p:attrNameLst>
                                          <p:attrName>style.visibility</p:attrName>
                                        </p:attrNameLst>
                                      </p:cBhvr>
                                      <p:to>
                                        <p:strVal val="visible"/>
                                      </p:to>
                                    </p:set>
                                    <p:anim calcmode="lin" valueType="num">
                                      <p:cBhvr additive="base">
                                        <p:cTn id="35" dur="500" fill="hold"/>
                                        <p:tgtEl>
                                          <p:spTgt spid="48137"/>
                                        </p:tgtEl>
                                        <p:attrNameLst>
                                          <p:attrName>ppt_x</p:attrName>
                                        </p:attrNameLst>
                                      </p:cBhvr>
                                      <p:tavLst>
                                        <p:tav tm="0">
                                          <p:val>
                                            <p:strVal val="#ppt_x"/>
                                          </p:val>
                                        </p:tav>
                                        <p:tav tm="100000">
                                          <p:val>
                                            <p:strVal val="#ppt_x"/>
                                          </p:val>
                                        </p:tav>
                                      </p:tavLst>
                                    </p:anim>
                                    <p:anim calcmode="lin" valueType="num">
                                      <p:cBhvr additive="base">
                                        <p:cTn id="36" dur="500" fill="hold"/>
                                        <p:tgtEl>
                                          <p:spTgt spid="4813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8138"/>
                                        </p:tgtEl>
                                        <p:attrNameLst>
                                          <p:attrName>style.visibility</p:attrName>
                                        </p:attrNameLst>
                                      </p:cBhvr>
                                      <p:to>
                                        <p:strVal val="visible"/>
                                      </p:to>
                                    </p:set>
                                    <p:anim calcmode="lin" valueType="num">
                                      <p:cBhvr additive="base">
                                        <p:cTn id="39" dur="500" fill="hold"/>
                                        <p:tgtEl>
                                          <p:spTgt spid="48138"/>
                                        </p:tgtEl>
                                        <p:attrNameLst>
                                          <p:attrName>ppt_x</p:attrName>
                                        </p:attrNameLst>
                                      </p:cBhvr>
                                      <p:tavLst>
                                        <p:tav tm="0">
                                          <p:val>
                                            <p:strVal val="#ppt_x"/>
                                          </p:val>
                                        </p:tav>
                                        <p:tav tm="100000">
                                          <p:val>
                                            <p:strVal val="#ppt_x"/>
                                          </p:val>
                                        </p:tav>
                                      </p:tavLst>
                                    </p:anim>
                                    <p:anim calcmode="lin" valueType="num">
                                      <p:cBhvr additive="base">
                                        <p:cTn id="40" dur="500" fill="hold"/>
                                        <p:tgtEl>
                                          <p:spTgt spid="4813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8139"/>
                                        </p:tgtEl>
                                        <p:attrNameLst>
                                          <p:attrName>style.visibility</p:attrName>
                                        </p:attrNameLst>
                                      </p:cBhvr>
                                      <p:to>
                                        <p:strVal val="visible"/>
                                      </p:to>
                                    </p:set>
                                    <p:anim calcmode="lin" valueType="num">
                                      <p:cBhvr additive="base">
                                        <p:cTn id="43" dur="500" fill="hold"/>
                                        <p:tgtEl>
                                          <p:spTgt spid="48139"/>
                                        </p:tgtEl>
                                        <p:attrNameLst>
                                          <p:attrName>ppt_x</p:attrName>
                                        </p:attrNameLst>
                                      </p:cBhvr>
                                      <p:tavLst>
                                        <p:tav tm="0">
                                          <p:val>
                                            <p:strVal val="#ppt_x"/>
                                          </p:val>
                                        </p:tav>
                                        <p:tav tm="100000">
                                          <p:val>
                                            <p:strVal val="#ppt_x"/>
                                          </p:val>
                                        </p:tav>
                                      </p:tavLst>
                                    </p:anim>
                                    <p:anim calcmode="lin" valueType="num">
                                      <p:cBhvr additive="base">
                                        <p:cTn id="44" dur="500" fill="hold"/>
                                        <p:tgtEl>
                                          <p:spTgt spid="4813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140"/>
                                        </p:tgtEl>
                                        <p:attrNameLst>
                                          <p:attrName>style.visibility</p:attrName>
                                        </p:attrNameLst>
                                      </p:cBhvr>
                                      <p:to>
                                        <p:strVal val="visible"/>
                                      </p:to>
                                    </p:set>
                                    <p:anim calcmode="lin" valueType="num">
                                      <p:cBhvr additive="base">
                                        <p:cTn id="47" dur="500" fill="hold"/>
                                        <p:tgtEl>
                                          <p:spTgt spid="48140"/>
                                        </p:tgtEl>
                                        <p:attrNameLst>
                                          <p:attrName>ppt_x</p:attrName>
                                        </p:attrNameLst>
                                      </p:cBhvr>
                                      <p:tavLst>
                                        <p:tav tm="0">
                                          <p:val>
                                            <p:strVal val="#ppt_x"/>
                                          </p:val>
                                        </p:tav>
                                        <p:tav tm="100000">
                                          <p:val>
                                            <p:strVal val="#ppt_x"/>
                                          </p:val>
                                        </p:tav>
                                      </p:tavLst>
                                    </p:anim>
                                    <p:anim calcmode="lin" valueType="num">
                                      <p:cBhvr additive="base">
                                        <p:cTn id="48" dur="500" fill="hold"/>
                                        <p:tgtEl>
                                          <p:spTgt spid="4814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8141"/>
                                        </p:tgtEl>
                                        <p:attrNameLst>
                                          <p:attrName>style.visibility</p:attrName>
                                        </p:attrNameLst>
                                      </p:cBhvr>
                                      <p:to>
                                        <p:strVal val="visible"/>
                                      </p:to>
                                    </p:set>
                                    <p:anim calcmode="lin" valueType="num">
                                      <p:cBhvr additive="base">
                                        <p:cTn id="51" dur="500" fill="hold"/>
                                        <p:tgtEl>
                                          <p:spTgt spid="48141"/>
                                        </p:tgtEl>
                                        <p:attrNameLst>
                                          <p:attrName>ppt_x</p:attrName>
                                        </p:attrNameLst>
                                      </p:cBhvr>
                                      <p:tavLst>
                                        <p:tav tm="0">
                                          <p:val>
                                            <p:strVal val="#ppt_x"/>
                                          </p:val>
                                        </p:tav>
                                        <p:tav tm="100000">
                                          <p:val>
                                            <p:strVal val="#ppt_x"/>
                                          </p:val>
                                        </p:tav>
                                      </p:tavLst>
                                    </p:anim>
                                    <p:anim calcmode="lin" valueType="num">
                                      <p:cBhvr additive="base">
                                        <p:cTn id="52" dur="500" fill="hold"/>
                                        <p:tgtEl>
                                          <p:spTgt spid="4814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8142"/>
                                        </p:tgtEl>
                                        <p:attrNameLst>
                                          <p:attrName>style.visibility</p:attrName>
                                        </p:attrNameLst>
                                      </p:cBhvr>
                                      <p:to>
                                        <p:strVal val="visible"/>
                                      </p:to>
                                    </p:set>
                                    <p:anim calcmode="lin" valueType="num">
                                      <p:cBhvr additive="base">
                                        <p:cTn id="55" dur="500" fill="hold"/>
                                        <p:tgtEl>
                                          <p:spTgt spid="48142"/>
                                        </p:tgtEl>
                                        <p:attrNameLst>
                                          <p:attrName>ppt_x</p:attrName>
                                        </p:attrNameLst>
                                      </p:cBhvr>
                                      <p:tavLst>
                                        <p:tav tm="0">
                                          <p:val>
                                            <p:strVal val="#ppt_x"/>
                                          </p:val>
                                        </p:tav>
                                        <p:tav tm="100000">
                                          <p:val>
                                            <p:strVal val="#ppt_x"/>
                                          </p:val>
                                        </p:tav>
                                      </p:tavLst>
                                    </p:anim>
                                    <p:anim calcmode="lin" valueType="num">
                                      <p:cBhvr additive="base">
                                        <p:cTn id="56" dur="500" fill="hold"/>
                                        <p:tgtEl>
                                          <p:spTgt spid="4814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8143"/>
                                        </p:tgtEl>
                                        <p:attrNameLst>
                                          <p:attrName>style.visibility</p:attrName>
                                        </p:attrNameLst>
                                      </p:cBhvr>
                                      <p:to>
                                        <p:strVal val="visible"/>
                                      </p:to>
                                    </p:set>
                                    <p:anim calcmode="lin" valueType="num">
                                      <p:cBhvr additive="base">
                                        <p:cTn id="59" dur="500" fill="hold"/>
                                        <p:tgtEl>
                                          <p:spTgt spid="48143"/>
                                        </p:tgtEl>
                                        <p:attrNameLst>
                                          <p:attrName>ppt_x</p:attrName>
                                        </p:attrNameLst>
                                      </p:cBhvr>
                                      <p:tavLst>
                                        <p:tav tm="0">
                                          <p:val>
                                            <p:strVal val="#ppt_x"/>
                                          </p:val>
                                        </p:tav>
                                        <p:tav tm="100000">
                                          <p:val>
                                            <p:strVal val="#ppt_x"/>
                                          </p:val>
                                        </p:tav>
                                      </p:tavLst>
                                    </p:anim>
                                    <p:anim calcmode="lin" valueType="num">
                                      <p:cBhvr additive="base">
                                        <p:cTn id="60" dur="500" fill="hold"/>
                                        <p:tgtEl>
                                          <p:spTgt spid="4814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8144"/>
                                        </p:tgtEl>
                                        <p:attrNameLst>
                                          <p:attrName>style.visibility</p:attrName>
                                        </p:attrNameLst>
                                      </p:cBhvr>
                                      <p:to>
                                        <p:strVal val="visible"/>
                                      </p:to>
                                    </p:set>
                                    <p:anim calcmode="lin" valueType="num">
                                      <p:cBhvr additive="base">
                                        <p:cTn id="63" dur="500" fill="hold"/>
                                        <p:tgtEl>
                                          <p:spTgt spid="48144"/>
                                        </p:tgtEl>
                                        <p:attrNameLst>
                                          <p:attrName>ppt_x</p:attrName>
                                        </p:attrNameLst>
                                      </p:cBhvr>
                                      <p:tavLst>
                                        <p:tav tm="0">
                                          <p:val>
                                            <p:strVal val="#ppt_x"/>
                                          </p:val>
                                        </p:tav>
                                        <p:tav tm="100000">
                                          <p:val>
                                            <p:strVal val="#ppt_x"/>
                                          </p:val>
                                        </p:tav>
                                      </p:tavLst>
                                    </p:anim>
                                    <p:anim calcmode="lin" valueType="num">
                                      <p:cBhvr additive="base">
                                        <p:cTn id="64" dur="500" fill="hold"/>
                                        <p:tgtEl>
                                          <p:spTgt spid="4814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8145"/>
                                        </p:tgtEl>
                                        <p:attrNameLst>
                                          <p:attrName>style.visibility</p:attrName>
                                        </p:attrNameLst>
                                      </p:cBhvr>
                                      <p:to>
                                        <p:strVal val="visible"/>
                                      </p:to>
                                    </p:set>
                                    <p:anim calcmode="lin" valueType="num">
                                      <p:cBhvr additive="base">
                                        <p:cTn id="67" dur="500" fill="hold"/>
                                        <p:tgtEl>
                                          <p:spTgt spid="48145"/>
                                        </p:tgtEl>
                                        <p:attrNameLst>
                                          <p:attrName>ppt_x</p:attrName>
                                        </p:attrNameLst>
                                      </p:cBhvr>
                                      <p:tavLst>
                                        <p:tav tm="0">
                                          <p:val>
                                            <p:strVal val="#ppt_x"/>
                                          </p:val>
                                        </p:tav>
                                        <p:tav tm="100000">
                                          <p:val>
                                            <p:strVal val="#ppt_x"/>
                                          </p:val>
                                        </p:tav>
                                      </p:tavLst>
                                    </p:anim>
                                    <p:anim calcmode="lin" valueType="num">
                                      <p:cBhvr additive="base">
                                        <p:cTn id="68" dur="500" fill="hold"/>
                                        <p:tgtEl>
                                          <p:spTgt spid="4814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8146"/>
                                        </p:tgtEl>
                                        <p:attrNameLst>
                                          <p:attrName>style.visibility</p:attrName>
                                        </p:attrNameLst>
                                      </p:cBhvr>
                                      <p:to>
                                        <p:strVal val="visible"/>
                                      </p:to>
                                    </p:set>
                                    <p:anim calcmode="lin" valueType="num">
                                      <p:cBhvr additive="base">
                                        <p:cTn id="71" dur="500" fill="hold"/>
                                        <p:tgtEl>
                                          <p:spTgt spid="48146"/>
                                        </p:tgtEl>
                                        <p:attrNameLst>
                                          <p:attrName>ppt_x</p:attrName>
                                        </p:attrNameLst>
                                      </p:cBhvr>
                                      <p:tavLst>
                                        <p:tav tm="0">
                                          <p:val>
                                            <p:strVal val="#ppt_x"/>
                                          </p:val>
                                        </p:tav>
                                        <p:tav tm="100000">
                                          <p:val>
                                            <p:strVal val="#ppt_x"/>
                                          </p:val>
                                        </p:tav>
                                      </p:tavLst>
                                    </p:anim>
                                    <p:anim calcmode="lin" valueType="num">
                                      <p:cBhvr additive="base">
                                        <p:cTn id="72" dur="500" fill="hold"/>
                                        <p:tgtEl>
                                          <p:spTgt spid="4814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8147"/>
                                        </p:tgtEl>
                                        <p:attrNameLst>
                                          <p:attrName>style.visibility</p:attrName>
                                        </p:attrNameLst>
                                      </p:cBhvr>
                                      <p:to>
                                        <p:strVal val="visible"/>
                                      </p:to>
                                    </p:set>
                                    <p:anim calcmode="lin" valueType="num">
                                      <p:cBhvr additive="base">
                                        <p:cTn id="75" dur="500" fill="hold"/>
                                        <p:tgtEl>
                                          <p:spTgt spid="48147"/>
                                        </p:tgtEl>
                                        <p:attrNameLst>
                                          <p:attrName>ppt_x</p:attrName>
                                        </p:attrNameLst>
                                      </p:cBhvr>
                                      <p:tavLst>
                                        <p:tav tm="0">
                                          <p:val>
                                            <p:strVal val="#ppt_x"/>
                                          </p:val>
                                        </p:tav>
                                        <p:tav tm="100000">
                                          <p:val>
                                            <p:strVal val="#ppt_x"/>
                                          </p:val>
                                        </p:tav>
                                      </p:tavLst>
                                    </p:anim>
                                    <p:anim calcmode="lin" valueType="num">
                                      <p:cBhvr additive="base">
                                        <p:cTn id="76" dur="500" fill="hold"/>
                                        <p:tgtEl>
                                          <p:spTgt spid="4814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8148"/>
                                        </p:tgtEl>
                                        <p:attrNameLst>
                                          <p:attrName>style.visibility</p:attrName>
                                        </p:attrNameLst>
                                      </p:cBhvr>
                                      <p:to>
                                        <p:strVal val="visible"/>
                                      </p:to>
                                    </p:set>
                                    <p:anim calcmode="lin" valueType="num">
                                      <p:cBhvr additive="base">
                                        <p:cTn id="79" dur="500" fill="hold"/>
                                        <p:tgtEl>
                                          <p:spTgt spid="48148"/>
                                        </p:tgtEl>
                                        <p:attrNameLst>
                                          <p:attrName>ppt_x</p:attrName>
                                        </p:attrNameLst>
                                      </p:cBhvr>
                                      <p:tavLst>
                                        <p:tav tm="0">
                                          <p:val>
                                            <p:strVal val="#ppt_x"/>
                                          </p:val>
                                        </p:tav>
                                        <p:tav tm="100000">
                                          <p:val>
                                            <p:strVal val="#ppt_x"/>
                                          </p:val>
                                        </p:tav>
                                      </p:tavLst>
                                    </p:anim>
                                    <p:anim calcmode="lin" valueType="num">
                                      <p:cBhvr additive="base">
                                        <p:cTn id="80" dur="500" fill="hold"/>
                                        <p:tgtEl>
                                          <p:spTgt spid="48148"/>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6" presetClass="entr" presetSubtype="16" fill="hold" grpId="0" nodeType="clickEffect">
                                  <p:stCondLst>
                                    <p:cond delay="0"/>
                                  </p:stCondLst>
                                  <p:childTnLst>
                                    <p:set>
                                      <p:cBhvr>
                                        <p:cTn id="84" dur="1" fill="hold">
                                          <p:stCondLst>
                                            <p:cond delay="0"/>
                                          </p:stCondLst>
                                        </p:cTn>
                                        <p:tgtEl>
                                          <p:spTgt spid="48129"/>
                                        </p:tgtEl>
                                        <p:attrNameLst>
                                          <p:attrName>style.visibility</p:attrName>
                                        </p:attrNameLst>
                                      </p:cBhvr>
                                      <p:to>
                                        <p:strVal val="visible"/>
                                      </p:to>
                                    </p:set>
                                    <p:animEffect transition="in" filter="circle(in)">
                                      <p:cBhvr>
                                        <p:cTn id="85" dur="2000"/>
                                        <p:tgtEl>
                                          <p:spTgt spid="48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9" grpId="0" animBg="1"/>
      <p:bldP spid="48131" grpId="0" animBg="1"/>
      <p:bldP spid="48132" grpId="0" animBg="1"/>
      <p:bldP spid="48133" grpId="0" animBg="1"/>
      <p:bldP spid="48134" grpId="0" animBg="1"/>
      <p:bldP spid="48135" grpId="0" animBg="1"/>
      <p:bldP spid="48136" grpId="0" animBg="1"/>
      <p:bldP spid="48137" grpId="0" animBg="1"/>
      <p:bldP spid="48138" grpId="0" animBg="1"/>
      <p:bldP spid="48139" grpId="0" animBg="1"/>
      <p:bldP spid="48140" grpId="0" animBg="1"/>
      <p:bldP spid="48141" grpId="0" animBg="1"/>
      <p:bldP spid="48142" grpId="0" animBg="1"/>
      <p:bldP spid="48143" grpId="0" animBg="1"/>
      <p:bldP spid="48144" grpId="0" animBg="1"/>
      <p:bldP spid="48145" grpId="0" animBg="1"/>
      <p:bldP spid="48146" grpId="0" animBg="1"/>
      <p:bldP spid="48147" grpId="0" animBg="1"/>
      <p:bldP spid="4814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图片 2" descr="111.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546" y="2286030"/>
            <a:ext cx="5532359" cy="3428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4" name="TextBox 3"/>
          <p:cNvSpPr txBox="1">
            <a:spLocks noChangeArrowheads="1"/>
          </p:cNvSpPr>
          <p:nvPr/>
        </p:nvSpPr>
        <p:spPr bwMode="auto">
          <a:xfrm>
            <a:off x="304952" y="1447852"/>
            <a:ext cx="712946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仓库应悬挂</a:t>
            </a:r>
            <a:r>
              <a:rPr lang="en-US" altLang="zh-CN"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，明显区域配置警示标志</a:t>
            </a:r>
          </a:p>
          <a:p>
            <a:pPr algn="ctr"/>
            <a:endPar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49155" name="图片 4" descr="2.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2286030"/>
            <a:ext cx="5239932" cy="3428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矩形 12"/>
          <p:cNvSpPr>
            <a:spLocks noChangeArrowheads="1"/>
          </p:cNvSpPr>
          <p:nvPr/>
        </p:nvSpPr>
        <p:spPr bwMode="auto">
          <a:xfrm>
            <a:off x="639211" y="609674"/>
            <a:ext cx="56165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、危险化学品库安全管理</a:t>
            </a:r>
            <a:endParaRPr lang="zh-CN" altLang="en-US" sz="32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156"/>
                                        </p:tgtEl>
                                        <p:attrNameLst>
                                          <p:attrName>style.visibility</p:attrName>
                                        </p:attrNameLst>
                                      </p:cBhvr>
                                      <p:to>
                                        <p:strVal val="visible"/>
                                      </p:to>
                                    </p:set>
                                    <p:animEffect transition="in" filter="fade">
                                      <p:cBhvr>
                                        <p:cTn id="7" dur="500"/>
                                        <p:tgtEl>
                                          <p:spTgt spid="4915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9153"/>
                                        </p:tgtEl>
                                        <p:attrNameLst>
                                          <p:attrName>style.visibility</p:attrName>
                                        </p:attrNameLst>
                                      </p:cBhvr>
                                      <p:to>
                                        <p:strVal val="visible"/>
                                      </p:to>
                                    </p:set>
                                    <p:anim calcmode="lin" valueType="num">
                                      <p:cBhvr additive="base">
                                        <p:cTn id="12" dur="500" fill="hold"/>
                                        <p:tgtEl>
                                          <p:spTgt spid="49153"/>
                                        </p:tgtEl>
                                        <p:attrNameLst>
                                          <p:attrName>ppt_x</p:attrName>
                                        </p:attrNameLst>
                                      </p:cBhvr>
                                      <p:tavLst>
                                        <p:tav tm="0">
                                          <p:val>
                                            <p:strVal val="#ppt_x"/>
                                          </p:val>
                                        </p:tav>
                                        <p:tav tm="100000">
                                          <p:val>
                                            <p:strVal val="#ppt_x"/>
                                          </p:val>
                                        </p:tav>
                                      </p:tavLst>
                                    </p:anim>
                                    <p:anim calcmode="lin" valueType="num">
                                      <p:cBhvr additive="base">
                                        <p:cTn id="13" dur="500" fill="hold"/>
                                        <p:tgtEl>
                                          <p:spTgt spid="4915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9155"/>
                                        </p:tgtEl>
                                        <p:attrNameLst>
                                          <p:attrName>style.visibility</p:attrName>
                                        </p:attrNameLst>
                                      </p:cBhvr>
                                      <p:to>
                                        <p:strVal val="visible"/>
                                      </p:to>
                                    </p:set>
                                    <p:anim calcmode="lin" valueType="num">
                                      <p:cBhvr additive="base">
                                        <p:cTn id="18" dur="500" fill="hold"/>
                                        <p:tgtEl>
                                          <p:spTgt spid="49155"/>
                                        </p:tgtEl>
                                        <p:attrNameLst>
                                          <p:attrName>ppt_x</p:attrName>
                                        </p:attrNameLst>
                                      </p:cBhvr>
                                      <p:tavLst>
                                        <p:tav tm="0">
                                          <p:val>
                                            <p:strVal val="#ppt_x"/>
                                          </p:val>
                                        </p:tav>
                                        <p:tav tm="100000">
                                          <p:val>
                                            <p:strVal val="#ppt_x"/>
                                          </p:val>
                                        </p:tav>
                                      </p:tavLst>
                                    </p:anim>
                                    <p:anim calcmode="lin" valueType="num">
                                      <p:cBhvr additive="base">
                                        <p:cTn id="19" dur="500" fill="hold"/>
                                        <p:tgtEl>
                                          <p:spTgt spid="4915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9154"/>
                                        </p:tgtEl>
                                        <p:attrNameLst>
                                          <p:attrName>style.visibility</p:attrName>
                                        </p:attrNameLst>
                                      </p:cBhvr>
                                      <p:to>
                                        <p:strVal val="visible"/>
                                      </p:to>
                                    </p:set>
                                    <p:anim calcmode="lin" valueType="num">
                                      <p:cBhvr additive="base">
                                        <p:cTn id="24" dur="500" fill="hold"/>
                                        <p:tgtEl>
                                          <p:spTgt spid="49154"/>
                                        </p:tgtEl>
                                        <p:attrNameLst>
                                          <p:attrName>ppt_x</p:attrName>
                                        </p:attrNameLst>
                                      </p:cBhvr>
                                      <p:tavLst>
                                        <p:tav tm="0">
                                          <p:val>
                                            <p:strVal val="#ppt_x"/>
                                          </p:val>
                                        </p:tav>
                                        <p:tav tm="100000">
                                          <p:val>
                                            <p:strVal val="#ppt_x"/>
                                          </p:val>
                                        </p:tav>
                                      </p:tavLst>
                                    </p:anim>
                                    <p:anim calcmode="lin" valueType="num">
                                      <p:cBhvr additive="base">
                                        <p:cTn id="25" dur="500" fill="hold"/>
                                        <p:tgtEl>
                                          <p:spTgt spid="491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571C7CDA-E894-44F2-8690-0710615DAA51}"/>
              </a:ext>
            </a:extLst>
          </p:cNvPr>
          <p:cNvGrpSpPr/>
          <p:nvPr/>
        </p:nvGrpSpPr>
        <p:grpSpPr>
          <a:xfrm>
            <a:off x="1352728" y="-1244826"/>
            <a:ext cx="9274628" cy="9274628"/>
            <a:chOff x="1352728" y="-1244826"/>
            <a:chExt cx="9274628" cy="9274628"/>
          </a:xfrm>
        </p:grpSpPr>
        <p:pic>
          <p:nvPicPr>
            <p:cNvPr id="6" name="图形 5">
              <a:extLst>
                <a:ext uri="{FF2B5EF4-FFF2-40B4-BE49-F238E27FC236}">
                  <a16:creationId xmlns="" xmlns:a16="http://schemas.microsoft.com/office/drawing/2014/main" id="{7AC6D2C5-4499-43BA-A564-A83FB8AD85E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2067733" y="-456796"/>
              <a:ext cx="7844618" cy="7844618"/>
            </a:xfrm>
            <a:prstGeom prst="rect">
              <a:avLst/>
            </a:prstGeom>
          </p:spPr>
        </p:pic>
        <p:sp>
          <p:nvSpPr>
            <p:cNvPr id="7" name="菱形 6">
              <a:extLst>
                <a:ext uri="{FF2B5EF4-FFF2-40B4-BE49-F238E27FC236}">
                  <a16:creationId xmlns="" xmlns:a16="http://schemas.microsoft.com/office/drawing/2014/main" id="{FEE49241-ADBA-4710-8ABA-2C1703857624}"/>
                </a:ext>
              </a:extLst>
            </p:cNvPr>
            <p:cNvSpPr/>
            <p:nvPr/>
          </p:nvSpPr>
          <p:spPr>
            <a:xfrm>
              <a:off x="1352728" y="-1244826"/>
              <a:ext cx="9274628" cy="9274628"/>
            </a:xfrm>
            <a:prstGeom prst="diamond">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sp>
        <p:nvSpPr>
          <p:cNvPr id="2" name="标题 1"/>
          <p:cNvSpPr>
            <a:spLocks noGrp="1"/>
          </p:cNvSpPr>
          <p:nvPr>
            <p:ph type="title" idx="4294967295"/>
          </p:nvPr>
        </p:nvSpPr>
        <p:spPr>
          <a:xfrm>
            <a:off x="3777067" y="2474718"/>
            <a:ext cx="4425950" cy="1404938"/>
          </a:xfrm>
          <a:prstGeom prst="rect">
            <a:avLst/>
          </a:prstGeom>
        </p:spPr>
        <p:txBody>
          <a:bodyPr>
            <a:noAutofit/>
          </a:bodyPr>
          <a:lstStyle/>
          <a:p>
            <a:pPr algn="ctr" fontAlgn="base">
              <a:lnSpc>
                <a:spcPct val="150000"/>
              </a:lnSpc>
              <a:spcAft>
                <a:spcPct val="0"/>
              </a:spcAft>
              <a:buFont typeface="Arial" panose="020B0604020202020204" pitchFamily="34" charset="0"/>
            </a:pPr>
            <a:r>
              <a:rPr lang="zh-CN" altLang="en-US" sz="54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危化品使用防护及应急措施</a:t>
            </a:r>
          </a:p>
        </p:txBody>
      </p:sp>
      <p:pic>
        <p:nvPicPr>
          <p:cNvPr id="10" name="图形 9">
            <a:extLst>
              <a:ext uri="{FF2B5EF4-FFF2-40B4-BE49-F238E27FC236}">
                <a16:creationId xmlns="" xmlns:a16="http://schemas.microsoft.com/office/drawing/2014/main" id="{7F2C6D65-8840-4829-8FA2-B8DB58F499F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9912351" y="5029158"/>
            <a:ext cx="1096892" cy="1013584"/>
          </a:xfrm>
          <a:prstGeom prst="rect">
            <a:avLst/>
          </a:prstGeom>
        </p:spPr>
      </p:pic>
      <p:pic>
        <p:nvPicPr>
          <p:cNvPr id="11" name="图形 10">
            <a:extLst>
              <a:ext uri="{FF2B5EF4-FFF2-40B4-BE49-F238E27FC236}">
                <a16:creationId xmlns="" xmlns:a16="http://schemas.microsoft.com/office/drawing/2014/main" id="{5FC02C26-4811-47FB-BE6A-A08A92421DA1}"/>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9695707" y="-1051565"/>
            <a:ext cx="2384786" cy="2420920"/>
          </a:xfrm>
          <a:prstGeom prst="rect">
            <a:avLst/>
          </a:prstGeom>
        </p:spPr>
      </p:pic>
      <p:pic>
        <p:nvPicPr>
          <p:cNvPr id="12" name="图形 11">
            <a:extLst>
              <a:ext uri="{FF2B5EF4-FFF2-40B4-BE49-F238E27FC236}">
                <a16:creationId xmlns="" xmlns:a16="http://schemas.microsoft.com/office/drawing/2014/main" id="{439C4971-E764-4E53-9E63-516ED7360049}"/>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674555" y="5291163"/>
            <a:ext cx="2384786" cy="2420920"/>
          </a:xfrm>
          <a:prstGeom prst="rect">
            <a:avLst/>
          </a:prstGeom>
        </p:spPr>
      </p:pic>
      <p:pic>
        <p:nvPicPr>
          <p:cNvPr id="13" name="图形 12">
            <a:extLst>
              <a:ext uri="{FF2B5EF4-FFF2-40B4-BE49-F238E27FC236}">
                <a16:creationId xmlns="" xmlns:a16="http://schemas.microsoft.com/office/drawing/2014/main" id="{FD161D05-1CC2-4761-8637-FBAB4E68FC5C}"/>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2045409" y="1124691"/>
            <a:ext cx="903640" cy="1112172"/>
          </a:xfrm>
          <a:prstGeom prst="rect">
            <a:avLst/>
          </a:prstGeom>
        </p:spPr>
      </p:pic>
      <p:pic>
        <p:nvPicPr>
          <p:cNvPr id="14" name="图形 13">
            <a:extLst>
              <a:ext uri="{FF2B5EF4-FFF2-40B4-BE49-F238E27FC236}">
                <a16:creationId xmlns="" xmlns:a16="http://schemas.microsoft.com/office/drawing/2014/main" id="{B3EEF13C-31DD-428F-BBD5-15179933C108}"/>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5506852" y="972396"/>
            <a:ext cx="1178296" cy="1416761"/>
          </a:xfrm>
          <a:prstGeom prst="rect">
            <a:avLst/>
          </a:prstGeom>
        </p:spPr>
      </p:pic>
    </p:spTree>
    <p:extLst>
      <p:ext uri="{BB962C8B-B14F-4D97-AF65-F5344CB8AC3E}">
        <p14:creationId xmlns:p14="http://schemas.microsoft.com/office/powerpoint/2010/main" val="118089000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矩形 12"/>
          <p:cNvSpPr>
            <a:spLocks noChangeArrowheads="1"/>
          </p:cNvSpPr>
          <p:nvPr/>
        </p:nvSpPr>
        <p:spPr bwMode="auto">
          <a:xfrm>
            <a:off x="985838" y="651669"/>
            <a:ext cx="32624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危险化学品库</a:t>
            </a:r>
            <a:endParaRPr lang="zh-CN" altLang="en-US" sz="40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58370" name="TextBox 6"/>
          <p:cNvSpPr txBox="1">
            <a:spLocks noChangeArrowheads="1"/>
          </p:cNvSpPr>
          <p:nvPr/>
        </p:nvSpPr>
        <p:spPr bwMode="auto">
          <a:xfrm>
            <a:off x="3124278" y="1447852"/>
            <a:ext cx="80660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7</a:t>
            </a: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库内有隔热、降温、通风等措施</a:t>
            </a:r>
            <a:endPar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58371" name="矩形 11"/>
          <p:cNvSpPr>
            <a:spLocks noChangeArrowheads="1"/>
          </p:cNvSpPr>
          <p:nvPr/>
        </p:nvSpPr>
        <p:spPr bwMode="auto">
          <a:xfrm>
            <a:off x="3048080" y="2902377"/>
            <a:ext cx="5410058" cy="2814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通风应以自然通风为主，机械通风为辅，保持通风良好。</a:t>
            </a:r>
          </a:p>
          <a:p>
            <a:pPr>
              <a:lnSpc>
                <a:spcPct val="150000"/>
              </a:lnSpc>
            </a:pP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有防阳光直射库内的隔热、降温等措施。</a:t>
            </a:r>
          </a:p>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有毒物品应贮存在阴凉、通风干燥的场所，不要露天存放，不要接近酸类物质。</a:t>
            </a:r>
          </a:p>
        </p:txBody>
      </p:sp>
      <p:pic>
        <p:nvPicPr>
          <p:cNvPr id="3" name="图片 2">
            <a:extLst>
              <a:ext uri="{FF2B5EF4-FFF2-40B4-BE49-F238E27FC236}">
                <a16:creationId xmlns="" xmlns:a16="http://schemas.microsoft.com/office/drawing/2014/main" id="{1B6D41D5-5BB5-492B-BA58-C5B0715A62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0534" y="3721295"/>
            <a:ext cx="3264302" cy="2331268"/>
          </a:xfrm>
          <a:prstGeom prst="rect">
            <a:avLst/>
          </a:prstGeom>
        </p:spPr>
      </p:pic>
      <p:pic>
        <p:nvPicPr>
          <p:cNvPr id="5" name="图片 4">
            <a:extLst>
              <a:ext uri="{FF2B5EF4-FFF2-40B4-BE49-F238E27FC236}">
                <a16:creationId xmlns="" xmlns:a16="http://schemas.microsoft.com/office/drawing/2014/main" id="{F37A4A42-C4F9-4420-B9D5-612CD32819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60" y="1130473"/>
            <a:ext cx="2590822" cy="259082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369"/>
                                        </p:tgtEl>
                                        <p:attrNameLst>
                                          <p:attrName>style.visibility</p:attrName>
                                        </p:attrNameLst>
                                      </p:cBhvr>
                                      <p:to>
                                        <p:strVal val="visible"/>
                                      </p:to>
                                    </p:set>
                                    <p:anim calcmode="lin" valueType="num">
                                      <p:cBhvr additive="base">
                                        <p:cTn id="7" dur="500" fill="hold"/>
                                        <p:tgtEl>
                                          <p:spTgt spid="58369"/>
                                        </p:tgtEl>
                                        <p:attrNameLst>
                                          <p:attrName>ppt_x</p:attrName>
                                        </p:attrNameLst>
                                      </p:cBhvr>
                                      <p:tavLst>
                                        <p:tav tm="0">
                                          <p:val>
                                            <p:strVal val="#ppt_x"/>
                                          </p:val>
                                        </p:tav>
                                        <p:tav tm="100000">
                                          <p:val>
                                            <p:strVal val="#ppt_x"/>
                                          </p:val>
                                        </p:tav>
                                      </p:tavLst>
                                    </p:anim>
                                    <p:anim calcmode="lin" valueType="num">
                                      <p:cBhvr additive="base">
                                        <p:cTn id="8" dur="500" fill="hold"/>
                                        <p:tgtEl>
                                          <p:spTgt spid="5836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8370"/>
                                        </p:tgtEl>
                                        <p:attrNameLst>
                                          <p:attrName>style.visibility</p:attrName>
                                        </p:attrNameLst>
                                      </p:cBhvr>
                                      <p:to>
                                        <p:strVal val="visible"/>
                                      </p:to>
                                    </p:set>
                                    <p:anim calcmode="lin" valueType="num">
                                      <p:cBhvr additive="base">
                                        <p:cTn id="13" dur="500" fill="hold"/>
                                        <p:tgtEl>
                                          <p:spTgt spid="58370"/>
                                        </p:tgtEl>
                                        <p:attrNameLst>
                                          <p:attrName>ppt_x</p:attrName>
                                        </p:attrNameLst>
                                      </p:cBhvr>
                                      <p:tavLst>
                                        <p:tav tm="0">
                                          <p:val>
                                            <p:strVal val="#ppt_x"/>
                                          </p:val>
                                        </p:tav>
                                        <p:tav tm="100000">
                                          <p:val>
                                            <p:strVal val="#ppt_x"/>
                                          </p:val>
                                        </p:tav>
                                      </p:tavLst>
                                    </p:anim>
                                    <p:anim calcmode="lin" valueType="num">
                                      <p:cBhvr additive="base">
                                        <p:cTn id="14" dur="500" fill="hold"/>
                                        <p:tgtEl>
                                          <p:spTgt spid="5837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8371"/>
                                        </p:tgtEl>
                                        <p:attrNameLst>
                                          <p:attrName>style.visibility</p:attrName>
                                        </p:attrNameLst>
                                      </p:cBhvr>
                                      <p:to>
                                        <p:strVal val="visible"/>
                                      </p:to>
                                    </p:set>
                                    <p:anim calcmode="lin" valueType="num">
                                      <p:cBhvr additive="base">
                                        <p:cTn id="19" dur="500" fill="hold"/>
                                        <p:tgtEl>
                                          <p:spTgt spid="58371"/>
                                        </p:tgtEl>
                                        <p:attrNameLst>
                                          <p:attrName>ppt_x</p:attrName>
                                        </p:attrNameLst>
                                      </p:cBhvr>
                                      <p:tavLst>
                                        <p:tav tm="0">
                                          <p:val>
                                            <p:strVal val="#ppt_x"/>
                                          </p:val>
                                        </p:tav>
                                        <p:tav tm="100000">
                                          <p:val>
                                            <p:strVal val="#ppt_x"/>
                                          </p:val>
                                        </p:tav>
                                      </p:tavLst>
                                    </p:anim>
                                    <p:anim calcmode="lin" valueType="num">
                                      <p:cBhvr additive="base">
                                        <p:cTn id="20" dur="500" fill="hold"/>
                                        <p:tgtEl>
                                          <p:spTgt spid="583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69" grpId="0"/>
      <p:bldP spid="58370" grpId="0"/>
      <p:bldP spid="5837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Box 3"/>
          <p:cNvSpPr txBox="1">
            <a:spLocks noChangeArrowheads="1"/>
          </p:cNvSpPr>
          <p:nvPr/>
        </p:nvSpPr>
        <p:spPr bwMode="auto">
          <a:xfrm>
            <a:off x="912948" y="1256560"/>
            <a:ext cx="655302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易燃危化品中转时必须使用导电的容器并接地。</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禁止使用叉车等转运易燃危化品。</a:t>
            </a:r>
          </a:p>
        </p:txBody>
      </p:sp>
      <p:pic>
        <p:nvPicPr>
          <p:cNvPr id="64514" name="图片 6" descr="1234.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7514" y="2444542"/>
            <a:ext cx="3257550" cy="364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5" name="TextBox 3"/>
          <p:cNvSpPr txBox="1">
            <a:spLocks noChangeArrowheads="1"/>
          </p:cNvSpPr>
          <p:nvPr/>
        </p:nvSpPr>
        <p:spPr bwMode="auto">
          <a:xfrm>
            <a:off x="685942" y="304882"/>
            <a:ext cx="34575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200" b="1">
                <a:latin typeface="iekie jianyuanti" panose="02010601030101010101" pitchFamily="2" charset="-122"/>
                <a:ea typeface="iekie jianyuanti" panose="02010601030101010101" pitchFamily="2" charset="-122"/>
                <a:cs typeface="+mn-ea"/>
                <a:sym typeface="iekie jianyuanti" panose="02010601030101010101" pitchFamily="2" charset="-122"/>
              </a:rPr>
              <a:t>使用安全措施</a:t>
            </a:r>
          </a:p>
        </p:txBody>
      </p:sp>
      <p:sp>
        <p:nvSpPr>
          <p:cNvPr id="5" name="TextBox 3"/>
          <p:cNvSpPr txBox="1">
            <a:spLocks noChangeArrowheads="1"/>
          </p:cNvSpPr>
          <p:nvPr/>
        </p:nvSpPr>
        <p:spPr bwMode="auto">
          <a:xfrm>
            <a:off x="5456677" y="5894150"/>
            <a:ext cx="5641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使用场所应悬挂</a:t>
            </a:r>
            <a:r>
              <a:rPr lang="en-US" altLang="zh-CN"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、安全告知牌</a:t>
            </a:r>
          </a:p>
        </p:txBody>
      </p:sp>
      <p:pic>
        <p:nvPicPr>
          <p:cNvPr id="6" name="图片 6" descr="111.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9739" y="2219300"/>
            <a:ext cx="5244223" cy="3250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extBox 7"/>
          <p:cNvSpPr txBox="1">
            <a:spLocks noChangeArrowheads="1"/>
          </p:cNvSpPr>
          <p:nvPr/>
        </p:nvSpPr>
        <p:spPr bwMode="auto">
          <a:xfrm>
            <a:off x="470475" y="685872"/>
            <a:ext cx="5105265" cy="2361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易燃危化品使用时，所有导电体必须接地，使用人员应该穿着防静电服进行作业；在喷房内和调漆间不准脱衣服、帽子、手套和鞋等。禁止穿带铁钉的鞋；禁止在喷房内和调漆间打电话。</a:t>
            </a:r>
            <a:r>
              <a:rPr lang="zh-CN" altLang="en-US" sz="2000"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p>
        </p:txBody>
      </p:sp>
      <p:pic>
        <p:nvPicPr>
          <p:cNvPr id="66562" name="图片 8" descr="2234.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546" y="3124208"/>
            <a:ext cx="4495682" cy="3302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7"/>
          <p:cNvSpPr txBox="1">
            <a:spLocks noChangeArrowheads="1"/>
          </p:cNvSpPr>
          <p:nvPr/>
        </p:nvSpPr>
        <p:spPr bwMode="auto">
          <a:xfrm>
            <a:off x="6085770" y="4114782"/>
            <a:ext cx="4724276" cy="189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未使用完的化学品必须加盖</a:t>
            </a:r>
            <a:endParaRPr lang="en-US" altLang="zh-CN" sz="20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lnSpc>
                <a:spcPct val="150000"/>
              </a:lnSpc>
            </a:pPr>
            <a:r>
              <a:rPr lang="zh-CN" altLang="en-US" sz="2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未使用完的化学品必须回收仓库保管开启危化品桶应使用防爆开桶扳手，禁止使用可能产生火花的机械设备和工具</a:t>
            </a:r>
            <a:r>
              <a:rPr lang="zh-CN" altLang="en-US" sz="2000"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p>
        </p:txBody>
      </p:sp>
      <p:pic>
        <p:nvPicPr>
          <p:cNvPr id="6" name="图片 4" descr="IMG_101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6619" y="668790"/>
            <a:ext cx="5142578" cy="2896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ppt_x"/>
                                          </p:val>
                                        </p:tav>
                                        <p:tav tm="100000">
                                          <p:val>
                                            <p:strVal val="#ppt_x"/>
                                          </p:val>
                                        </p:tav>
                                      </p:tavLst>
                                    </p:anim>
                                    <p:anim calcmode="lin" valueType="num">
                                      <p:cBhvr additive="base">
                                        <p:cTn id="8" dur="500" fill="hold"/>
                                        <p:tgtEl>
                                          <p:spTgt spid="6656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6561"/>
                                        </p:tgtEl>
                                        <p:attrNameLst>
                                          <p:attrName>style.visibility</p:attrName>
                                        </p:attrNameLst>
                                      </p:cBhvr>
                                      <p:to>
                                        <p:strVal val="visible"/>
                                      </p:to>
                                    </p:set>
                                    <p:animEffect transition="in" filter="fade">
                                      <p:cBhvr>
                                        <p:cTn id="13" dur="500"/>
                                        <p:tgtEl>
                                          <p:spTgt spid="6656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1"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ChangeArrowheads="1"/>
          </p:cNvSpPr>
          <p:nvPr/>
        </p:nvSpPr>
        <p:spPr bwMode="auto">
          <a:xfrm>
            <a:off x="457348" y="-76108"/>
            <a:ext cx="9067562" cy="8433078"/>
          </a:xfrm>
          <a:prstGeom prst="rect">
            <a:avLst/>
          </a:prstGeom>
          <a:noFill/>
          <a:ln w="9525">
            <a:noFill/>
            <a:miter lim="800000"/>
          </a:ln>
          <a:effectLst>
            <a:prstShdw prst="shdw17" dist="17961" dir="2700000">
              <a:schemeClr val="accent1">
                <a:gamma/>
                <a:shade val="60000"/>
                <a:invGamma/>
              </a:schemeClr>
            </a:prstShdw>
          </a:effectLst>
        </p:spPr>
        <p:txBody>
          <a:bodyPr wrap="square">
            <a:spAutoFit/>
          </a:bodyPr>
          <a:lstStyle/>
          <a:p>
            <a:pPr>
              <a:buFontTx/>
              <a:buNone/>
              <a:defRPr/>
            </a:pPr>
            <a:endParaRPr kumimoji="1" lang="zh-CN" altLang="en-US" sz="4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buFontTx/>
              <a:buNone/>
              <a:defRPr/>
            </a:pPr>
            <a:r>
              <a:rPr kumimoji="1" lang="en-US" altLang="zh-CN" sz="40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kumimoji="1" lang="zh-CN" altLang="en-US" sz="40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、个人防护用品：</a:t>
            </a:r>
          </a:p>
          <a:p>
            <a:pPr>
              <a:buFontTx/>
              <a:buNone/>
              <a:defRPr/>
            </a:pPr>
            <a:endParaRPr kumimoji="1"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）防护服；</a:t>
            </a: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）防护手套；</a:t>
            </a: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）防护鞋；</a:t>
            </a: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4</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）面罩和护目镜；</a:t>
            </a: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5</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）防酸碱用品。</a:t>
            </a:r>
          </a:p>
          <a:p>
            <a:pPr>
              <a:buFontTx/>
              <a:buNone/>
              <a:defRPr/>
            </a:pPr>
            <a:endParaRPr kumimoji="1" lang="zh-CN" altLang="en-US" sz="48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buFontTx/>
              <a:buNone/>
              <a:defRPr/>
            </a:pPr>
            <a:endParaRPr kumimoji="1" lang="zh-CN" altLang="en-US" sz="4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buFontTx/>
              <a:buNone/>
              <a:defRPr/>
            </a:pPr>
            <a:endParaRPr kumimoji="1" lang="zh-CN" altLang="en-US" sz="4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3" name="图片 2">
            <a:extLst>
              <a:ext uri="{FF2B5EF4-FFF2-40B4-BE49-F238E27FC236}">
                <a16:creationId xmlns="" xmlns:a16="http://schemas.microsoft.com/office/drawing/2014/main" id="{0BEE311C-4EF9-4C92-878E-1A512180C461}"/>
              </a:ext>
            </a:extLst>
          </p:cNvPr>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410218" y="1143060"/>
            <a:ext cx="5257662" cy="48389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5235"/>
                                        </p:tgtEl>
                                        <p:attrNameLst>
                                          <p:attrName>style.visibility</p:attrName>
                                        </p:attrNameLst>
                                      </p:cBhvr>
                                      <p:to>
                                        <p:strVal val="visible"/>
                                      </p:to>
                                    </p:set>
                                    <p:animEffect transition="in" filter="fade">
                                      <p:cBhvr>
                                        <p:cTn id="7" dur="500"/>
                                        <p:tgtEl>
                                          <p:spTgt spid="9523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rrowheads="1"/>
          </p:cNvSpPr>
          <p:nvPr>
            <p:ph type="title" idx="4294967295"/>
          </p:nvPr>
        </p:nvSpPr>
        <p:spPr>
          <a:xfrm>
            <a:off x="0" y="685800"/>
            <a:ext cx="11388725" cy="1143000"/>
          </a:xfrm>
          <a:prstGeom prst="rect">
            <a:avLst/>
          </a:prstGeom>
        </p:spPr>
        <p:txBody>
          <a:bodyPr/>
          <a:lstStyle/>
          <a:p>
            <a:pPr algn="l"/>
            <a:r>
              <a:rPr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   2</a:t>
            </a:r>
            <a:r>
              <a:rPr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、中毒应急处理</a:t>
            </a:r>
          </a:p>
        </p:txBody>
      </p:sp>
      <p:sp>
        <p:nvSpPr>
          <p:cNvPr id="2" name="矩形 1"/>
          <p:cNvSpPr/>
          <p:nvPr/>
        </p:nvSpPr>
        <p:spPr>
          <a:xfrm>
            <a:off x="776888" y="1257300"/>
            <a:ext cx="10576774" cy="1955215"/>
          </a:xfrm>
          <a:prstGeom prst="rect">
            <a:avLst/>
          </a:prstGeom>
        </p:spPr>
        <p:txBody>
          <a:bodyPr wrap="square">
            <a:spAutoFit/>
          </a:bodyPr>
          <a:lstStyle/>
          <a:p>
            <a:pPr>
              <a:lnSpc>
                <a:spcPct val="150000"/>
              </a:lnSpc>
            </a:pP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化学品误食者</a:t>
            </a:r>
            <a:r>
              <a:rPr lang="en-US" altLang="zh-CN"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切勿催吐，切勿喂食任何食物，如出现呕吐则必须保持患者头部低于腰部，以防止吸入呕吐物窒息，立即由专业人员进行急救，并迅速送医治疗，紧急联络电话</a:t>
            </a:r>
            <a:r>
              <a:rPr lang="en-US" altLang="zh-CN"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公司医务室</a:t>
            </a:r>
            <a:r>
              <a:rPr lang="en-US" altLang="zh-CN"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XXX; 120</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p>
        </p:txBody>
      </p:sp>
      <p:pic>
        <p:nvPicPr>
          <p:cNvPr id="4" name="图片 3">
            <a:extLst>
              <a:ext uri="{FF2B5EF4-FFF2-40B4-BE49-F238E27FC236}">
                <a16:creationId xmlns="" xmlns:a16="http://schemas.microsoft.com/office/drawing/2014/main" id="{2D7ECAA1-765A-483D-8769-1F7C9562BE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4178" y="3352802"/>
            <a:ext cx="4762450" cy="31749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633"/>
                                        </p:tgtEl>
                                        <p:attrNameLst>
                                          <p:attrName>style.visibility</p:attrName>
                                        </p:attrNameLst>
                                      </p:cBhvr>
                                      <p:to>
                                        <p:strVal val="visible"/>
                                      </p:to>
                                    </p:set>
                                    <p:animEffect transition="in" filter="fade">
                                      <p:cBhvr>
                                        <p:cTn id="7" dur="500"/>
                                        <p:tgtEl>
                                          <p:spTgt spid="696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3"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rrowheads="1"/>
          </p:cNvSpPr>
          <p:nvPr>
            <p:ph type="title" idx="4294967295"/>
          </p:nvPr>
        </p:nvSpPr>
        <p:spPr>
          <a:xfrm>
            <a:off x="457348" y="304882"/>
            <a:ext cx="8540750" cy="1143000"/>
          </a:xfrm>
          <a:prstGeom prst="rect">
            <a:avLst/>
          </a:prstGeom>
        </p:spPr>
        <p:txBody>
          <a:bodyPr/>
          <a:lstStyle/>
          <a:p>
            <a:pPr algn="l"/>
            <a:r>
              <a:rPr lang="en-US" altLang="zh-CN" sz="3200"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sz="3200" dirty="0">
                <a:latin typeface="iekie jianyuanti" panose="02010601030101010101" pitchFamily="2" charset="-122"/>
                <a:ea typeface="iekie jianyuanti" panose="02010601030101010101" pitchFamily="2" charset="-122"/>
                <a:cs typeface="+mn-ea"/>
                <a:sym typeface="iekie jianyuanti" panose="02010601030101010101" pitchFamily="2" charset="-122"/>
              </a:rPr>
              <a:t>、危化品泄漏应急处理</a:t>
            </a:r>
          </a:p>
        </p:txBody>
      </p:sp>
      <p:sp>
        <p:nvSpPr>
          <p:cNvPr id="70658" name="Rectangle 3"/>
          <p:cNvSpPr>
            <a:spLocks noGrp="1" noRot="1" noChangeArrowheads="1"/>
          </p:cNvSpPr>
          <p:nvPr>
            <p:ph type="body" idx="4294967295"/>
          </p:nvPr>
        </p:nvSpPr>
        <p:spPr>
          <a:xfrm>
            <a:off x="6248396" y="2209862"/>
            <a:ext cx="5333860" cy="2743128"/>
          </a:xfrm>
          <a:prstGeom prst="rect">
            <a:avLst/>
          </a:prstGeom>
        </p:spPr>
        <p:txBody>
          <a:bodyPr>
            <a:normAutofit fontScale="77500" lnSpcReduction="20000"/>
          </a:bodyPr>
          <a:lstStyle/>
          <a:p>
            <a:pPr>
              <a:lnSpc>
                <a:spcPct val="150000"/>
              </a:lnSpc>
              <a:buFont typeface="Wingdings" panose="05000000000000000000" pitchFamily="2" charset="2"/>
              <a:buNone/>
            </a:pP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）明确泄漏危险品的种类及化学性质；</a:t>
            </a:r>
          </a:p>
          <a:p>
            <a:pPr>
              <a:lnSpc>
                <a:spcPct val="150000"/>
              </a:lnSpc>
              <a:buFont typeface="Wingdings" panose="05000000000000000000" pitchFamily="2" charset="2"/>
              <a:buNone/>
            </a:pP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）设立警戒线，疏散人员至上风处；</a:t>
            </a:r>
          </a:p>
          <a:p>
            <a:pPr>
              <a:lnSpc>
                <a:spcPct val="150000"/>
              </a:lnSpc>
              <a:buFont typeface="Wingdings" panose="05000000000000000000" pitchFamily="2" charset="2"/>
              <a:buNone/>
            </a:pP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）切断泄漏源，转移未泄漏危险品；</a:t>
            </a:r>
          </a:p>
          <a:p>
            <a:pPr>
              <a:lnSpc>
                <a:spcPct val="150000"/>
              </a:lnSpc>
              <a:buFont typeface="Wingdings" panose="05000000000000000000" pitchFamily="2" charset="2"/>
              <a:buNone/>
            </a:pP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dirty="0">
                <a:latin typeface="iekie jianyuanti" panose="02010601030101010101" pitchFamily="2" charset="-122"/>
                <a:ea typeface="iekie jianyuanti" panose="02010601030101010101" pitchFamily="2" charset="-122"/>
                <a:cs typeface="+mn-ea"/>
                <a:sym typeface="iekie jianyuanti" panose="02010601030101010101" pitchFamily="2" charset="-122"/>
              </a:rPr>
              <a:t>4</a:t>
            </a:r>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）少量泄漏可使用沙土掩埋、活性炭吸附或使用其他化学品中和泄漏物。</a:t>
            </a:r>
          </a:p>
          <a:p>
            <a:pPr>
              <a:buFont typeface="Wingdings" panose="05000000000000000000" pitchFamily="2" charset="2"/>
              <a:buNone/>
            </a:pPr>
            <a:endPar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3" name="图片 2">
            <a:extLst>
              <a:ext uri="{FF2B5EF4-FFF2-40B4-BE49-F238E27FC236}">
                <a16:creationId xmlns="" xmlns:a16="http://schemas.microsoft.com/office/drawing/2014/main" id="{DE244715-35DE-4DDE-9143-FC1A155F5C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744" y="1752674"/>
            <a:ext cx="5029068" cy="38677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657"/>
                                        </p:tgtEl>
                                        <p:attrNameLst>
                                          <p:attrName>style.visibility</p:attrName>
                                        </p:attrNameLst>
                                      </p:cBhvr>
                                      <p:to>
                                        <p:strVal val="visible"/>
                                      </p:to>
                                    </p:set>
                                    <p:animEffect transition="in" filter="fade">
                                      <p:cBhvr>
                                        <p:cTn id="7" dur="500"/>
                                        <p:tgtEl>
                                          <p:spTgt spid="7065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658">
                                            <p:txEl>
                                              <p:pRg st="0" end="0"/>
                                            </p:txEl>
                                          </p:spTgt>
                                        </p:tgtEl>
                                        <p:attrNameLst>
                                          <p:attrName>style.visibility</p:attrName>
                                        </p:attrNameLst>
                                      </p:cBhvr>
                                      <p:to>
                                        <p:strVal val="visible"/>
                                      </p:to>
                                    </p:set>
                                    <p:animEffect transition="in" filter="fade">
                                      <p:cBhvr>
                                        <p:cTn id="12" dur="500"/>
                                        <p:tgtEl>
                                          <p:spTgt spid="7065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0658">
                                            <p:txEl>
                                              <p:pRg st="1" end="1"/>
                                            </p:txEl>
                                          </p:spTgt>
                                        </p:tgtEl>
                                        <p:attrNameLst>
                                          <p:attrName>style.visibility</p:attrName>
                                        </p:attrNameLst>
                                      </p:cBhvr>
                                      <p:to>
                                        <p:strVal val="visible"/>
                                      </p:to>
                                    </p:set>
                                    <p:animEffect transition="in" filter="fade">
                                      <p:cBhvr>
                                        <p:cTn id="17" dur="500"/>
                                        <p:tgtEl>
                                          <p:spTgt spid="7065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0658">
                                            <p:txEl>
                                              <p:pRg st="2" end="2"/>
                                            </p:txEl>
                                          </p:spTgt>
                                        </p:tgtEl>
                                        <p:attrNameLst>
                                          <p:attrName>style.visibility</p:attrName>
                                        </p:attrNameLst>
                                      </p:cBhvr>
                                      <p:to>
                                        <p:strVal val="visible"/>
                                      </p:to>
                                    </p:set>
                                    <p:animEffect transition="in" filter="fade">
                                      <p:cBhvr>
                                        <p:cTn id="22" dur="500"/>
                                        <p:tgtEl>
                                          <p:spTgt spid="7065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0658">
                                            <p:txEl>
                                              <p:pRg st="3" end="3"/>
                                            </p:txEl>
                                          </p:spTgt>
                                        </p:tgtEl>
                                        <p:attrNameLst>
                                          <p:attrName>style.visibility</p:attrName>
                                        </p:attrNameLst>
                                      </p:cBhvr>
                                      <p:to>
                                        <p:strVal val="visible"/>
                                      </p:to>
                                    </p:set>
                                    <p:animEffect transition="in" filter="fade">
                                      <p:cBhvr>
                                        <p:cTn id="27" dur="500"/>
                                        <p:tgtEl>
                                          <p:spTgt spid="7065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7" grpId="0"/>
      <p:bldP spid="7065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571C7CDA-E894-44F2-8690-0710615DAA51}"/>
              </a:ext>
            </a:extLst>
          </p:cNvPr>
          <p:cNvGrpSpPr/>
          <p:nvPr/>
        </p:nvGrpSpPr>
        <p:grpSpPr>
          <a:xfrm>
            <a:off x="1352728" y="-1244826"/>
            <a:ext cx="9274628" cy="9274628"/>
            <a:chOff x="1352728" y="-1244826"/>
            <a:chExt cx="9274628" cy="9274628"/>
          </a:xfrm>
        </p:grpSpPr>
        <p:pic>
          <p:nvPicPr>
            <p:cNvPr id="6" name="图形 5">
              <a:extLst>
                <a:ext uri="{FF2B5EF4-FFF2-40B4-BE49-F238E27FC236}">
                  <a16:creationId xmlns="" xmlns:a16="http://schemas.microsoft.com/office/drawing/2014/main" id="{7AC6D2C5-4499-43BA-A564-A83FB8AD85E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2067733" y="-456796"/>
              <a:ext cx="7844618" cy="7844618"/>
            </a:xfrm>
            <a:prstGeom prst="rect">
              <a:avLst/>
            </a:prstGeom>
          </p:spPr>
        </p:pic>
        <p:sp>
          <p:nvSpPr>
            <p:cNvPr id="7" name="菱形 6">
              <a:extLst>
                <a:ext uri="{FF2B5EF4-FFF2-40B4-BE49-F238E27FC236}">
                  <a16:creationId xmlns="" xmlns:a16="http://schemas.microsoft.com/office/drawing/2014/main" id="{FEE49241-ADBA-4710-8ABA-2C1703857624}"/>
                </a:ext>
              </a:extLst>
            </p:cNvPr>
            <p:cNvSpPr/>
            <p:nvPr/>
          </p:nvSpPr>
          <p:spPr>
            <a:xfrm>
              <a:off x="1352728" y="-1244826"/>
              <a:ext cx="9274628" cy="9274628"/>
            </a:xfrm>
            <a:prstGeom prst="diamond">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sp>
        <p:nvSpPr>
          <p:cNvPr id="2" name="标题 1"/>
          <p:cNvSpPr>
            <a:spLocks noGrp="1"/>
          </p:cNvSpPr>
          <p:nvPr>
            <p:ph type="title" idx="4294967295"/>
          </p:nvPr>
        </p:nvSpPr>
        <p:spPr>
          <a:xfrm>
            <a:off x="3630929" y="2474718"/>
            <a:ext cx="4425950" cy="1404938"/>
          </a:xfrm>
          <a:prstGeom prst="rect">
            <a:avLst/>
          </a:prstGeom>
        </p:spPr>
        <p:txBody>
          <a:bodyPr>
            <a:normAutofit fontScale="90000"/>
          </a:bodyPr>
          <a:lstStyle/>
          <a:p>
            <a:pPr algn="ctr" fontAlgn="base">
              <a:lnSpc>
                <a:spcPct val="150000"/>
              </a:lnSpc>
              <a:spcAft>
                <a:spcPct val="0"/>
              </a:spcAft>
              <a:buFont typeface="Arial" panose="020B0604020202020204" pitchFamily="34" charset="0"/>
            </a:pPr>
            <a:r>
              <a:rPr lang="zh-CN" altLang="en-US" sz="72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危险化学品概述</a:t>
            </a:r>
          </a:p>
        </p:txBody>
      </p:sp>
      <p:pic>
        <p:nvPicPr>
          <p:cNvPr id="10" name="图形 9">
            <a:extLst>
              <a:ext uri="{FF2B5EF4-FFF2-40B4-BE49-F238E27FC236}">
                <a16:creationId xmlns="" xmlns:a16="http://schemas.microsoft.com/office/drawing/2014/main" id="{7F2C6D65-8840-4829-8FA2-B8DB58F499F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9912351" y="5029158"/>
            <a:ext cx="1096892" cy="1013584"/>
          </a:xfrm>
          <a:prstGeom prst="rect">
            <a:avLst/>
          </a:prstGeom>
        </p:spPr>
      </p:pic>
      <p:pic>
        <p:nvPicPr>
          <p:cNvPr id="11" name="图形 10">
            <a:extLst>
              <a:ext uri="{FF2B5EF4-FFF2-40B4-BE49-F238E27FC236}">
                <a16:creationId xmlns="" xmlns:a16="http://schemas.microsoft.com/office/drawing/2014/main" id="{5FC02C26-4811-47FB-BE6A-A08A92421DA1}"/>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9695707" y="-1051565"/>
            <a:ext cx="2384786" cy="2420920"/>
          </a:xfrm>
          <a:prstGeom prst="rect">
            <a:avLst/>
          </a:prstGeom>
        </p:spPr>
      </p:pic>
      <p:pic>
        <p:nvPicPr>
          <p:cNvPr id="12" name="图形 11">
            <a:extLst>
              <a:ext uri="{FF2B5EF4-FFF2-40B4-BE49-F238E27FC236}">
                <a16:creationId xmlns="" xmlns:a16="http://schemas.microsoft.com/office/drawing/2014/main" id="{439C4971-E764-4E53-9E63-516ED7360049}"/>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674555" y="5291163"/>
            <a:ext cx="2384786" cy="2420920"/>
          </a:xfrm>
          <a:prstGeom prst="rect">
            <a:avLst/>
          </a:prstGeom>
        </p:spPr>
      </p:pic>
      <p:pic>
        <p:nvPicPr>
          <p:cNvPr id="13" name="图形 12">
            <a:extLst>
              <a:ext uri="{FF2B5EF4-FFF2-40B4-BE49-F238E27FC236}">
                <a16:creationId xmlns="" xmlns:a16="http://schemas.microsoft.com/office/drawing/2014/main" id="{FD161D05-1CC2-4761-8637-FBAB4E68FC5C}"/>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5556746" y="990664"/>
            <a:ext cx="903640" cy="1112172"/>
          </a:xfrm>
          <a:prstGeom prst="rect">
            <a:avLst/>
          </a:prstGeom>
        </p:spPr>
      </p:pic>
      <p:pic>
        <p:nvPicPr>
          <p:cNvPr id="14" name="图形 13">
            <a:extLst>
              <a:ext uri="{FF2B5EF4-FFF2-40B4-BE49-F238E27FC236}">
                <a16:creationId xmlns="" xmlns:a16="http://schemas.microsoft.com/office/drawing/2014/main" id="{B3EEF13C-31DD-428F-BBD5-15179933C108}"/>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2022024" y="1295456"/>
            <a:ext cx="1178296" cy="1416761"/>
          </a:xfrm>
          <a:prstGeom prst="rect">
            <a:avLst/>
          </a:prstGeom>
        </p:spPr>
      </p:pic>
    </p:spTree>
    <p:extLst>
      <p:ext uri="{BB962C8B-B14F-4D97-AF65-F5344CB8AC3E}">
        <p14:creationId xmlns:p14="http://schemas.microsoft.com/office/powerpoint/2010/main" val="337561843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D6768434-1783-4CA8-9A36-E4463A43BB2F}"/>
              </a:ext>
            </a:extLst>
          </p:cNvPr>
          <p:cNvGrpSpPr/>
          <p:nvPr/>
        </p:nvGrpSpPr>
        <p:grpSpPr>
          <a:xfrm>
            <a:off x="1352728" y="-1244826"/>
            <a:ext cx="9274628" cy="9274628"/>
            <a:chOff x="1352728" y="-1244826"/>
            <a:chExt cx="9274628" cy="9274628"/>
          </a:xfrm>
        </p:grpSpPr>
        <p:pic>
          <p:nvPicPr>
            <p:cNvPr id="6" name="图形 5">
              <a:extLst>
                <a:ext uri="{FF2B5EF4-FFF2-40B4-BE49-F238E27FC236}">
                  <a16:creationId xmlns="" xmlns:a16="http://schemas.microsoft.com/office/drawing/2014/main" id="{1351D314-8421-4330-B594-D7283C4B6579}"/>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2067733" y="-456796"/>
              <a:ext cx="7844618" cy="7844618"/>
            </a:xfrm>
            <a:prstGeom prst="rect">
              <a:avLst/>
            </a:prstGeom>
          </p:spPr>
        </p:pic>
        <p:sp>
          <p:nvSpPr>
            <p:cNvPr id="18" name="菱形 17">
              <a:extLst>
                <a:ext uri="{FF2B5EF4-FFF2-40B4-BE49-F238E27FC236}">
                  <a16:creationId xmlns="" xmlns:a16="http://schemas.microsoft.com/office/drawing/2014/main" id="{0195793C-A107-4390-92B7-74E04E8AF660}"/>
                </a:ext>
              </a:extLst>
            </p:cNvPr>
            <p:cNvSpPr/>
            <p:nvPr/>
          </p:nvSpPr>
          <p:spPr>
            <a:xfrm>
              <a:off x="1352728" y="-1244826"/>
              <a:ext cx="9274628" cy="9274628"/>
            </a:xfrm>
            <a:prstGeom prst="diamond">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sp>
        <p:nvSpPr>
          <p:cNvPr id="13313" name="Rectangle 8"/>
          <p:cNvSpPr>
            <a:spLocks noChangeArrowheads="1"/>
          </p:cNvSpPr>
          <p:nvPr/>
        </p:nvSpPr>
        <p:spPr bwMode="auto">
          <a:xfrm>
            <a:off x="3935414" y="2276476"/>
            <a:ext cx="5976937" cy="2232025"/>
          </a:xfrm>
          <a:prstGeom prst="rect">
            <a:avLst/>
          </a:prstGeom>
          <a:noFill/>
          <a:ln>
            <a:noFill/>
          </a:ln>
          <a:effectLst>
            <a:prstShdw prst="shdw17" dist="17961"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13314" name="Rectangle 4"/>
          <p:cNvSpPr>
            <a:spLocks noChangeArrowheads="1"/>
          </p:cNvSpPr>
          <p:nvPr/>
        </p:nvSpPr>
        <p:spPr bwMode="auto">
          <a:xfrm>
            <a:off x="3106306" y="1971536"/>
            <a:ext cx="5867246"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8000" dirty="0">
                <a:latin typeface="iekie jianyuanti" panose="02010601030101010101" pitchFamily="2" charset="-122"/>
                <a:ea typeface="iekie jianyuanti" panose="02010601030101010101" pitchFamily="2" charset="-122"/>
                <a:cs typeface="+mn-ea"/>
                <a:sym typeface="iekie jianyuanti" panose="02010601030101010101" pitchFamily="2" charset="-122"/>
              </a:rPr>
              <a:t>谢谢大家认真观看</a:t>
            </a:r>
          </a:p>
        </p:txBody>
      </p:sp>
      <p:pic>
        <p:nvPicPr>
          <p:cNvPr id="2" name="图形 1">
            <a:extLst>
              <a:ext uri="{FF2B5EF4-FFF2-40B4-BE49-F238E27FC236}">
                <a16:creationId xmlns="" xmlns:a16="http://schemas.microsoft.com/office/drawing/2014/main" id="{F5EF78EF-3595-4734-8348-37C6D3EBEB32}"/>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rot="1563952">
            <a:off x="5532218" y="4411422"/>
            <a:ext cx="1397030" cy="1919152"/>
          </a:xfrm>
          <a:prstGeom prst="rect">
            <a:avLst/>
          </a:prstGeom>
        </p:spPr>
      </p:pic>
      <p:pic>
        <p:nvPicPr>
          <p:cNvPr id="8" name="图形 7">
            <a:extLst>
              <a:ext uri="{FF2B5EF4-FFF2-40B4-BE49-F238E27FC236}">
                <a16:creationId xmlns="" xmlns:a16="http://schemas.microsoft.com/office/drawing/2014/main" id="{6E9FCE1C-F87A-4C17-A861-3C82CF8055AC}"/>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9748562" y="247097"/>
            <a:ext cx="800100" cy="962025"/>
          </a:xfrm>
          <a:prstGeom prst="rect">
            <a:avLst/>
          </a:prstGeom>
        </p:spPr>
      </p:pic>
      <p:pic>
        <p:nvPicPr>
          <p:cNvPr id="10" name="图形 9">
            <a:extLst>
              <a:ext uri="{FF2B5EF4-FFF2-40B4-BE49-F238E27FC236}">
                <a16:creationId xmlns="" xmlns:a16="http://schemas.microsoft.com/office/drawing/2014/main" id="{BFFD99F2-BA98-43D7-94B1-231EF951076E}"/>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11491940" y="1900238"/>
            <a:ext cx="781050" cy="752475"/>
          </a:xfrm>
          <a:prstGeom prst="rect">
            <a:avLst/>
          </a:prstGeom>
        </p:spPr>
      </p:pic>
      <p:pic>
        <p:nvPicPr>
          <p:cNvPr id="13" name="图形 12">
            <a:extLst>
              <a:ext uri="{FF2B5EF4-FFF2-40B4-BE49-F238E27FC236}">
                <a16:creationId xmlns="" xmlns:a16="http://schemas.microsoft.com/office/drawing/2014/main" id="{3DF0960C-9215-45B9-936E-CF9FFA45939A}"/>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635946" y="3962477"/>
            <a:ext cx="1309192" cy="1309192"/>
          </a:xfrm>
          <a:prstGeom prst="rect">
            <a:avLst/>
          </a:prstGeom>
        </p:spPr>
      </p:pic>
      <p:pic>
        <p:nvPicPr>
          <p:cNvPr id="15" name="图形 14">
            <a:extLst>
              <a:ext uri="{FF2B5EF4-FFF2-40B4-BE49-F238E27FC236}">
                <a16:creationId xmlns="" xmlns:a16="http://schemas.microsoft.com/office/drawing/2014/main" id="{F0231787-265D-4ED7-A7FD-C7F88560C988}"/>
              </a:ext>
            </a:extLst>
          </p:cNvPr>
          <p:cNvPicPr>
            <a:picLocks noChangeAspect="1"/>
          </p:cNvPicPr>
          <p:nvPr/>
        </p:nvPicPr>
        <p:blipFill>
          <a:blip r:embed="rId13">
            <a:extLst>
              <a:ext uri="{96DAC541-7B7A-43D3-8B79-37D633B846F1}">
                <asvg:svgBlip xmlns="" xmlns:asvg="http://schemas.microsoft.com/office/drawing/2016/SVG/main" r:embed="rId14"/>
              </a:ext>
            </a:extLst>
          </a:blip>
          <a:stretch>
            <a:fillRect/>
          </a:stretch>
        </p:blipFill>
        <p:spPr>
          <a:xfrm>
            <a:off x="2324772" y="5357010"/>
            <a:ext cx="1096892" cy="1013584"/>
          </a:xfrm>
          <a:prstGeom prst="rect">
            <a:avLst/>
          </a:prstGeom>
        </p:spPr>
      </p:pic>
      <p:pic>
        <p:nvPicPr>
          <p:cNvPr id="17" name="图形 16">
            <a:extLst>
              <a:ext uri="{FF2B5EF4-FFF2-40B4-BE49-F238E27FC236}">
                <a16:creationId xmlns="" xmlns:a16="http://schemas.microsoft.com/office/drawing/2014/main" id="{71ED0283-2C76-4CE6-999B-17FB1FD2166D}"/>
              </a:ext>
            </a:extLst>
          </p:cNvPr>
          <p:cNvPicPr>
            <a:picLocks noChangeAspect="1"/>
          </p:cNvPicPr>
          <p:nvPr/>
        </p:nvPicPr>
        <p:blipFill>
          <a:blip r:embed="rId15">
            <a:extLst>
              <a:ext uri="{96DAC541-7B7A-43D3-8B79-37D633B846F1}">
                <asvg:svgBlip xmlns="" xmlns:asvg="http://schemas.microsoft.com/office/drawing/2016/SVG/main" r:embed="rId16"/>
              </a:ext>
            </a:extLst>
          </a:blip>
          <a:stretch>
            <a:fillRect/>
          </a:stretch>
        </p:blipFill>
        <p:spPr>
          <a:xfrm>
            <a:off x="10813839" y="4197160"/>
            <a:ext cx="1424800" cy="1446388"/>
          </a:xfrm>
          <a:prstGeom prst="rect">
            <a:avLst/>
          </a:prstGeom>
        </p:spPr>
      </p:pic>
      <p:pic>
        <p:nvPicPr>
          <p:cNvPr id="14" name="图形 13">
            <a:extLst>
              <a:ext uri="{FF2B5EF4-FFF2-40B4-BE49-F238E27FC236}">
                <a16:creationId xmlns="" xmlns:a16="http://schemas.microsoft.com/office/drawing/2014/main" id="{E6BBF048-F33D-4518-A4BE-D895F45989DE}"/>
              </a:ext>
            </a:extLst>
          </p:cNvPr>
          <p:cNvPicPr>
            <a:picLocks noChangeAspect="1"/>
          </p:cNvPicPr>
          <p:nvPr/>
        </p:nvPicPr>
        <p:blipFill>
          <a:blip r:embed="rId17">
            <a:extLst>
              <a:ext uri="{96DAC541-7B7A-43D3-8B79-37D633B846F1}">
                <asvg:svgBlip xmlns="" xmlns:asvg="http://schemas.microsoft.com/office/drawing/2016/SVG/main" r:embed="rId18"/>
              </a:ext>
            </a:extLst>
          </a:blip>
          <a:stretch>
            <a:fillRect/>
          </a:stretch>
        </p:blipFill>
        <p:spPr>
          <a:xfrm>
            <a:off x="9867228" y="4920354"/>
            <a:ext cx="1187110" cy="1461058"/>
          </a:xfrm>
          <a:prstGeom prst="rect">
            <a:avLst/>
          </a:prstGeom>
        </p:spPr>
      </p:pic>
      <p:pic>
        <p:nvPicPr>
          <p:cNvPr id="22" name="图形 21">
            <a:extLst>
              <a:ext uri="{FF2B5EF4-FFF2-40B4-BE49-F238E27FC236}">
                <a16:creationId xmlns="" xmlns:a16="http://schemas.microsoft.com/office/drawing/2014/main" id="{7AB55BB2-923A-4E3B-8941-C5052A26A286}"/>
              </a:ext>
            </a:extLst>
          </p:cNvPr>
          <p:cNvPicPr>
            <a:picLocks noChangeAspect="1"/>
          </p:cNvPicPr>
          <p:nvPr/>
        </p:nvPicPr>
        <p:blipFill>
          <a:blip r:embed="rId15">
            <a:extLst>
              <a:ext uri="{96DAC541-7B7A-43D3-8B79-37D633B846F1}">
                <asvg:svgBlip xmlns="" xmlns:asvg="http://schemas.microsoft.com/office/drawing/2016/SVG/main" r:embed="rId16"/>
              </a:ext>
            </a:extLst>
          </a:blip>
          <a:stretch>
            <a:fillRect/>
          </a:stretch>
        </p:blipFill>
        <p:spPr>
          <a:xfrm>
            <a:off x="398210" y="139943"/>
            <a:ext cx="1424800" cy="1446388"/>
          </a:xfrm>
          <a:prstGeom prst="rect">
            <a:avLst/>
          </a:prstGeom>
        </p:spPr>
      </p:pic>
      <p:pic>
        <p:nvPicPr>
          <p:cNvPr id="12" name="图形 11">
            <a:extLst>
              <a:ext uri="{FF2B5EF4-FFF2-40B4-BE49-F238E27FC236}">
                <a16:creationId xmlns="" xmlns:a16="http://schemas.microsoft.com/office/drawing/2014/main" id="{03D61B9E-C611-47D0-AEB6-7699F9D66253}"/>
              </a:ext>
            </a:extLst>
          </p:cNvPr>
          <p:cNvPicPr>
            <a:picLocks noChangeAspect="1"/>
          </p:cNvPicPr>
          <p:nvPr/>
        </p:nvPicPr>
        <p:blipFill>
          <a:blip r:embed="rId19">
            <a:extLst>
              <a:ext uri="{96DAC541-7B7A-43D3-8B79-37D633B846F1}">
                <asvg:svgBlip xmlns="" xmlns:asvg="http://schemas.microsoft.com/office/drawing/2016/SVG/main" r:embed="rId20"/>
              </a:ext>
            </a:extLst>
          </a:blip>
          <a:stretch>
            <a:fillRect/>
          </a:stretch>
        </p:blipFill>
        <p:spPr>
          <a:xfrm>
            <a:off x="3664130" y="265303"/>
            <a:ext cx="690155" cy="699481"/>
          </a:xfrm>
          <a:prstGeom prst="rect">
            <a:avLst/>
          </a:prstGeom>
        </p:spPr>
      </p:pic>
      <p:pic>
        <p:nvPicPr>
          <p:cNvPr id="20" name="图形 19">
            <a:extLst>
              <a:ext uri="{FF2B5EF4-FFF2-40B4-BE49-F238E27FC236}">
                <a16:creationId xmlns="" xmlns:a16="http://schemas.microsoft.com/office/drawing/2014/main" id="{D02A76A5-7943-474B-9002-91D98CC06A70}"/>
              </a:ext>
            </a:extLst>
          </p:cNvPr>
          <p:cNvPicPr>
            <a:picLocks noChangeAspect="1"/>
          </p:cNvPicPr>
          <p:nvPr/>
        </p:nvPicPr>
        <p:blipFill>
          <a:blip r:embed="rId21">
            <a:extLst>
              <a:ext uri="{96DAC541-7B7A-43D3-8B79-37D633B846F1}">
                <asvg:svgBlip xmlns="" xmlns:asvg="http://schemas.microsoft.com/office/drawing/2016/SVG/main" r:embed="rId22"/>
              </a:ext>
            </a:extLst>
          </a:blip>
          <a:stretch>
            <a:fillRect/>
          </a:stretch>
        </p:blipFill>
        <p:spPr>
          <a:xfrm>
            <a:off x="6039929" y="930804"/>
            <a:ext cx="904875" cy="666750"/>
          </a:xfrm>
          <a:prstGeom prst="rect">
            <a:avLst/>
          </a:prstGeom>
        </p:spPr>
      </p:pic>
    </p:spTree>
    <p:extLst>
      <p:ext uri="{BB962C8B-B14F-4D97-AF65-F5344CB8AC3E}">
        <p14:creationId xmlns:p14="http://schemas.microsoft.com/office/powerpoint/2010/main" val="204341592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1000"/>
                                        <p:tgtEl>
                                          <p:spTgt spid="13314"/>
                                        </p:tgtEl>
                                      </p:cBhvr>
                                    </p:animEffect>
                                    <p:anim calcmode="lin" valueType="num">
                                      <p:cBhvr>
                                        <p:cTn id="8" dur="1000" fill="hold"/>
                                        <p:tgtEl>
                                          <p:spTgt spid="13314"/>
                                        </p:tgtEl>
                                        <p:attrNameLst>
                                          <p:attrName>ppt_x</p:attrName>
                                        </p:attrNameLst>
                                      </p:cBhvr>
                                      <p:tavLst>
                                        <p:tav tm="0">
                                          <p:val>
                                            <p:strVal val="#ppt_x"/>
                                          </p:val>
                                        </p:tav>
                                        <p:tav tm="100000">
                                          <p:val>
                                            <p:strVal val="#ppt_x"/>
                                          </p:val>
                                        </p:tav>
                                      </p:tavLst>
                                    </p:anim>
                                    <p:anim calcmode="lin" valueType="num">
                                      <p:cBhvr>
                                        <p:cTn id="9" dur="1000" fill="hold"/>
                                        <p:tgtEl>
                                          <p:spTgt spid="133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buFontTx/>
              <a:buNone/>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buFontTx/>
              <a:buNone/>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0908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矩形 13"/>
          <p:cNvSpPr>
            <a:spLocks noChangeArrowheads="1"/>
          </p:cNvSpPr>
          <p:nvPr/>
        </p:nvSpPr>
        <p:spPr bwMode="auto">
          <a:xfrm>
            <a:off x="1066932" y="1676446"/>
            <a:ext cx="7619800" cy="251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是指具有</a:t>
            </a:r>
            <a:r>
              <a:rPr lang="zh-CN" altLang="zh-CN" sz="36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毒害、腐蚀、爆炸、燃烧、助燃</a:t>
            </a:r>
            <a:r>
              <a:rPr lang="zh-CN"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等性质，对人体、设施、环境具有危害的剧毒化学品和其他化学品。</a:t>
            </a:r>
            <a:endParaRPr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16386" name="TextBox 14"/>
          <p:cNvSpPr txBox="1">
            <a:spLocks noChangeArrowheads="1"/>
          </p:cNvSpPr>
          <p:nvPr/>
        </p:nvSpPr>
        <p:spPr bwMode="auto">
          <a:xfrm>
            <a:off x="533546" y="533476"/>
            <a:ext cx="525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zh-CN" altLang="en-US"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、危险化学品定义</a:t>
            </a:r>
          </a:p>
        </p:txBody>
      </p:sp>
      <p:pic>
        <p:nvPicPr>
          <p:cNvPr id="5" name="图片 4">
            <a:extLst>
              <a:ext uri="{FF2B5EF4-FFF2-40B4-BE49-F238E27FC236}">
                <a16:creationId xmlns="" xmlns:a16="http://schemas.microsoft.com/office/drawing/2014/main" id="{F6B8A5F5-9841-4C01-AE7D-2A0E7EF739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1940" y="4038584"/>
            <a:ext cx="2240696" cy="219607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500"/>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6385"/>
                                        </p:tgtEl>
                                        <p:attrNameLst>
                                          <p:attrName>style.visibility</p:attrName>
                                        </p:attrNameLst>
                                      </p:cBhvr>
                                      <p:to>
                                        <p:strVal val="visible"/>
                                      </p:to>
                                    </p:set>
                                    <p:anim calcmode="lin" valueType="num">
                                      <p:cBhvr additive="base">
                                        <p:cTn id="12" dur="500" fill="hold"/>
                                        <p:tgtEl>
                                          <p:spTgt spid="16385"/>
                                        </p:tgtEl>
                                        <p:attrNameLst>
                                          <p:attrName>ppt_x</p:attrName>
                                        </p:attrNameLst>
                                      </p:cBhvr>
                                      <p:tavLst>
                                        <p:tav tm="0">
                                          <p:val>
                                            <p:strVal val="#ppt_x"/>
                                          </p:val>
                                        </p:tav>
                                        <p:tav tm="100000">
                                          <p:val>
                                            <p:strVal val="#ppt_x"/>
                                          </p:val>
                                        </p:tav>
                                      </p:tavLst>
                                    </p:anim>
                                    <p:anim calcmode="lin" valueType="num">
                                      <p:cBhvr additive="base">
                                        <p:cTn id="13" dur="500" fill="hold"/>
                                        <p:tgtEl>
                                          <p:spTgt spid="1638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163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1"/>
          <p:cNvSpPr txBox="1">
            <a:spLocks noChangeArrowheads="1"/>
          </p:cNvSpPr>
          <p:nvPr/>
        </p:nvSpPr>
        <p:spPr bwMode="auto">
          <a:xfrm>
            <a:off x="1371724" y="1524050"/>
            <a:ext cx="23621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zh-CN"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en-US" altLang="zh-CN"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、爆炸品</a:t>
            </a:r>
          </a:p>
        </p:txBody>
      </p:sp>
      <p:sp>
        <p:nvSpPr>
          <p:cNvPr id="17410" name="Text Box 10"/>
          <p:cNvSpPr txBox="1">
            <a:spLocks noChangeArrowheads="1"/>
          </p:cNvSpPr>
          <p:nvPr/>
        </p:nvSpPr>
        <p:spPr bwMode="auto">
          <a:xfrm>
            <a:off x="607554" y="390257"/>
            <a:ext cx="61928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、危险化学品分类及标识</a:t>
            </a:r>
          </a:p>
        </p:txBody>
      </p:sp>
      <p:sp>
        <p:nvSpPr>
          <p:cNvPr id="17413" name="椭圆形标注 10245"/>
          <p:cNvSpPr>
            <a:spLocks noChangeArrowheads="1"/>
          </p:cNvSpPr>
          <p:nvPr/>
        </p:nvSpPr>
        <p:spPr bwMode="auto">
          <a:xfrm>
            <a:off x="8932595" y="1416638"/>
            <a:ext cx="2234405" cy="1738784"/>
          </a:xfrm>
          <a:prstGeom prst="wedgeEllipseCallout">
            <a:avLst>
              <a:gd name="adj1" fmla="val -43750"/>
              <a:gd name="adj2" fmla="val 78505"/>
            </a:avLst>
          </a:prstGeom>
          <a:solidFill>
            <a:schemeClr val="accent1"/>
          </a:solidFill>
          <a:ln>
            <a:noFill/>
          </a:ln>
          <a:effectLst>
            <a:prstShdw prst="shdw17" dist="17961" dir="2700000">
              <a:srgbClr val="7A8E99"/>
            </a:prst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600" dirty="0">
                <a:solidFill>
                  <a:schemeClr val="bg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乙炔、天然气</a:t>
            </a:r>
          </a:p>
        </p:txBody>
      </p:sp>
      <p:sp>
        <p:nvSpPr>
          <p:cNvPr id="2" name="矩形 1"/>
          <p:cNvSpPr/>
          <p:nvPr/>
        </p:nvSpPr>
        <p:spPr>
          <a:xfrm>
            <a:off x="990734" y="4788453"/>
            <a:ext cx="2151551" cy="523220"/>
          </a:xfrm>
          <a:prstGeom prst="rect">
            <a:avLst/>
          </a:prstGeom>
        </p:spPr>
        <p:txBody>
          <a:bodyPr wrap="none">
            <a:spAutoFit/>
          </a:bodyPr>
          <a:lstStyle/>
          <a:p>
            <a:pPr lvl="0">
              <a:spcBef>
                <a:spcPct val="50000"/>
              </a:spcBef>
            </a:pPr>
            <a:r>
              <a:rPr lang="zh-CN" altLang="zh-CN"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、易燃气体</a:t>
            </a:r>
          </a:p>
        </p:txBody>
      </p:sp>
      <p:pic>
        <p:nvPicPr>
          <p:cNvPr id="8" name="图片 7">
            <a:extLst>
              <a:ext uri="{FF2B5EF4-FFF2-40B4-BE49-F238E27FC236}">
                <a16:creationId xmlns="" xmlns:a16="http://schemas.microsoft.com/office/drawing/2014/main" id="{04BCA73E-482F-4C63-9531-6F37057E54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1466" y="1266900"/>
            <a:ext cx="4634403" cy="1600158"/>
          </a:xfrm>
          <a:prstGeom prst="rect">
            <a:avLst/>
          </a:prstGeom>
        </p:spPr>
      </p:pic>
      <p:pic>
        <p:nvPicPr>
          <p:cNvPr id="10" name="图片 9">
            <a:extLst>
              <a:ext uri="{FF2B5EF4-FFF2-40B4-BE49-F238E27FC236}">
                <a16:creationId xmlns="" xmlns:a16="http://schemas.microsoft.com/office/drawing/2014/main" id="{56E85F1F-DFF5-462E-AD24-85E67EA4EB2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6674" y="3966023"/>
            <a:ext cx="6095840" cy="211824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409"/>
                                        </p:tgtEl>
                                        <p:attrNameLst>
                                          <p:attrName>style.visibility</p:attrName>
                                        </p:attrNameLst>
                                      </p:cBhvr>
                                      <p:to>
                                        <p:strVal val="visible"/>
                                      </p:to>
                                    </p:set>
                                    <p:animEffect transition="in" filter="fade">
                                      <p:cBhvr>
                                        <p:cTn id="12" dur="500"/>
                                        <p:tgtEl>
                                          <p:spTgt spid="1740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7413"/>
                                        </p:tgtEl>
                                        <p:attrNameLst>
                                          <p:attrName>style.visibility</p:attrName>
                                        </p:attrNameLst>
                                      </p:cBhvr>
                                      <p:to>
                                        <p:strVal val="visible"/>
                                      </p:to>
                                    </p:set>
                                    <p:anim calcmode="lin" valueType="num">
                                      <p:cBhvr additive="base">
                                        <p:cTn id="22" dur="500" fill="hold"/>
                                        <p:tgtEl>
                                          <p:spTgt spid="17413"/>
                                        </p:tgtEl>
                                        <p:attrNameLst>
                                          <p:attrName>ppt_x</p:attrName>
                                        </p:attrNameLst>
                                      </p:cBhvr>
                                      <p:tavLst>
                                        <p:tav tm="0">
                                          <p:val>
                                            <p:strVal val="#ppt_x"/>
                                          </p:val>
                                        </p:tav>
                                        <p:tav tm="100000">
                                          <p:val>
                                            <p:strVal val="#ppt_x"/>
                                          </p:val>
                                        </p:tav>
                                      </p:tavLst>
                                    </p:anim>
                                    <p:anim calcmode="lin" valueType="num">
                                      <p:cBhvr additive="base">
                                        <p:cTn id="23"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P spid="17410" grpId="0"/>
      <p:bldP spid="17413" grpId="0" animBg="1"/>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rrowheads="1"/>
          </p:cNvSpPr>
          <p:nvPr>
            <p:ph type="title" idx="4294967295"/>
          </p:nvPr>
        </p:nvSpPr>
        <p:spPr>
          <a:xfrm>
            <a:off x="7123070" y="1394079"/>
            <a:ext cx="2666930" cy="609614"/>
          </a:xfrm>
          <a:prstGeom prst="rect">
            <a:avLst/>
          </a:prstGeom>
        </p:spPr>
        <p:txBody>
          <a:bodyPr/>
          <a:lstStyle/>
          <a:p>
            <a:pPr algn="l"/>
            <a:r>
              <a:rPr lang="zh-CN" altLang="zh-CN"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4</a:t>
            </a:r>
            <a:r>
              <a:rPr lang="zh-CN" altLang="en-US"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zh-CN"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易燃固体</a:t>
            </a:r>
            <a:endParaRPr lang="zh-CN" altLang="en-US"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19460" name="椭圆形标注 12292"/>
          <p:cNvSpPr>
            <a:spLocks noChangeArrowheads="1"/>
          </p:cNvSpPr>
          <p:nvPr/>
        </p:nvSpPr>
        <p:spPr bwMode="auto">
          <a:xfrm>
            <a:off x="4073424" y="1450956"/>
            <a:ext cx="2666929" cy="1978044"/>
          </a:xfrm>
          <a:prstGeom prst="wedgeEllipseCallout">
            <a:avLst>
              <a:gd name="adj1" fmla="val -57264"/>
              <a:gd name="adj2" fmla="val 74704"/>
            </a:avLst>
          </a:prstGeom>
          <a:solidFill>
            <a:schemeClr val="accent1"/>
          </a:solidFill>
          <a:ln>
            <a:noFill/>
          </a:ln>
          <a:effectLst>
            <a:prstShdw prst="shdw17" dist="17961" dir="2700000">
              <a:srgbClr val="7A8E99"/>
            </a:prst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dirty="0">
                <a:solidFill>
                  <a:schemeClr val="bg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油漆、稀料、汽油、柴油、香蕉水等</a:t>
            </a:r>
          </a:p>
        </p:txBody>
      </p:sp>
      <p:sp>
        <p:nvSpPr>
          <p:cNvPr id="2" name="矩形 1"/>
          <p:cNvSpPr/>
          <p:nvPr/>
        </p:nvSpPr>
        <p:spPr>
          <a:xfrm>
            <a:off x="1052510" y="1345194"/>
            <a:ext cx="2238113" cy="523220"/>
          </a:xfrm>
          <a:prstGeom prst="rect">
            <a:avLst/>
          </a:prstGeom>
        </p:spPr>
        <p:txBody>
          <a:bodyPr wrap="none">
            <a:spAutoFit/>
          </a:bodyPr>
          <a:lstStyle/>
          <a:p>
            <a:r>
              <a:rPr lang="zh-CN" altLang="zh-CN"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、易燃液体 </a:t>
            </a: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7" name="Text Box 10">
            <a:extLst>
              <a:ext uri="{FF2B5EF4-FFF2-40B4-BE49-F238E27FC236}">
                <a16:creationId xmlns="" xmlns:a16="http://schemas.microsoft.com/office/drawing/2014/main" id="{C3624754-6C54-4570-8A47-2AF343DBA3F0}"/>
              </a:ext>
            </a:extLst>
          </p:cNvPr>
          <p:cNvSpPr txBox="1">
            <a:spLocks noChangeArrowheads="1"/>
          </p:cNvSpPr>
          <p:nvPr/>
        </p:nvSpPr>
        <p:spPr bwMode="auto">
          <a:xfrm>
            <a:off x="607554" y="390257"/>
            <a:ext cx="61928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、危险化学品分类及标识</a:t>
            </a:r>
          </a:p>
        </p:txBody>
      </p:sp>
      <p:pic>
        <p:nvPicPr>
          <p:cNvPr id="4" name="图片 3">
            <a:extLst>
              <a:ext uri="{FF2B5EF4-FFF2-40B4-BE49-F238E27FC236}">
                <a16:creationId xmlns="" xmlns:a16="http://schemas.microsoft.com/office/drawing/2014/main" id="{D8E1E061-16E4-4C16-8499-3B6DD6BD97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366" y="2667020"/>
            <a:ext cx="2438400" cy="2438400"/>
          </a:xfrm>
          <a:prstGeom prst="rect">
            <a:avLst/>
          </a:prstGeom>
        </p:spPr>
      </p:pic>
      <p:pic>
        <p:nvPicPr>
          <p:cNvPr id="6" name="图片 5">
            <a:extLst>
              <a:ext uri="{FF2B5EF4-FFF2-40B4-BE49-F238E27FC236}">
                <a16:creationId xmlns="" xmlns:a16="http://schemas.microsoft.com/office/drawing/2014/main" id="{75925055-56F4-480B-BAAE-E46E5AC506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1585" y="1868414"/>
            <a:ext cx="3809900" cy="376706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9457"/>
                                        </p:tgtEl>
                                        <p:attrNameLst>
                                          <p:attrName>style.visibility</p:attrName>
                                        </p:attrNameLst>
                                      </p:cBhvr>
                                      <p:to>
                                        <p:strVal val="visible"/>
                                      </p:to>
                                    </p:set>
                                    <p:anim calcmode="lin" valueType="num">
                                      <p:cBhvr additive="base">
                                        <p:cTn id="17" dur="500" fill="hold"/>
                                        <p:tgtEl>
                                          <p:spTgt spid="19457"/>
                                        </p:tgtEl>
                                        <p:attrNameLst>
                                          <p:attrName>ppt_x</p:attrName>
                                        </p:attrNameLst>
                                      </p:cBhvr>
                                      <p:tavLst>
                                        <p:tav tm="0">
                                          <p:val>
                                            <p:strVal val="#ppt_x"/>
                                          </p:val>
                                        </p:tav>
                                        <p:tav tm="100000">
                                          <p:val>
                                            <p:strVal val="#ppt_x"/>
                                          </p:val>
                                        </p:tav>
                                      </p:tavLst>
                                    </p:anim>
                                    <p:anim calcmode="lin" valueType="num">
                                      <p:cBhvr additive="base">
                                        <p:cTn id="18" dur="500" fill="hold"/>
                                        <p:tgtEl>
                                          <p:spTgt spid="19457"/>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 presetClass="entr" presetSubtype="4" fill="hold" grpId="0" nodeType="afterEffect">
                                  <p:stCondLst>
                                    <p:cond delay="0"/>
                                  </p:stCondLst>
                                  <p:childTnLst>
                                    <p:set>
                                      <p:cBhvr>
                                        <p:cTn id="21" dur="1" fill="hold">
                                          <p:stCondLst>
                                            <p:cond delay="0"/>
                                          </p:stCondLst>
                                        </p:cTn>
                                        <p:tgtEl>
                                          <p:spTgt spid="19460"/>
                                        </p:tgtEl>
                                        <p:attrNameLst>
                                          <p:attrName>style.visibility</p:attrName>
                                        </p:attrNameLst>
                                      </p:cBhvr>
                                      <p:to>
                                        <p:strVal val="visible"/>
                                      </p:to>
                                    </p:set>
                                    <p:anim calcmode="lin" valueType="num">
                                      <p:cBhvr additive="base">
                                        <p:cTn id="22" dur="500" fill="hold"/>
                                        <p:tgtEl>
                                          <p:spTgt spid="19460"/>
                                        </p:tgtEl>
                                        <p:attrNameLst>
                                          <p:attrName>ppt_x</p:attrName>
                                        </p:attrNameLst>
                                      </p:cBhvr>
                                      <p:tavLst>
                                        <p:tav tm="0">
                                          <p:val>
                                            <p:strVal val="#ppt_x"/>
                                          </p:val>
                                        </p:tav>
                                        <p:tav tm="100000">
                                          <p:val>
                                            <p:strVal val="#ppt_x"/>
                                          </p:val>
                                        </p:tav>
                                      </p:tavLst>
                                    </p:anim>
                                    <p:anim calcmode="lin" valueType="num">
                                      <p:cBhvr additive="base">
                                        <p:cTn id="23" dur="500" fill="hold"/>
                                        <p:tgtEl>
                                          <p:spTgt spid="19460"/>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circle(in)">
                                      <p:cBhvr>
                                        <p:cTn id="28" dur="2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P spid="19460" grpId="0" animBg="1"/>
      <p:bldP spid="2"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rrowheads="1"/>
          </p:cNvSpPr>
          <p:nvPr>
            <p:ph type="title" idx="4294967295"/>
          </p:nvPr>
        </p:nvSpPr>
        <p:spPr>
          <a:xfrm>
            <a:off x="838338" y="1505166"/>
            <a:ext cx="5029228" cy="492165"/>
          </a:xfrm>
          <a:prstGeom prst="rect">
            <a:avLst/>
          </a:prstGeom>
        </p:spPr>
        <p:txBody>
          <a:bodyPr>
            <a:normAutofit/>
          </a:bodyPr>
          <a:lstStyle/>
          <a:p>
            <a:pPr algn="l"/>
            <a:r>
              <a:rPr lang="en-US" altLang="zh-CN"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5</a:t>
            </a:r>
            <a:r>
              <a:rPr lang="zh-CN" altLang="en-US"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、氧化剂和有机过氧化物</a:t>
            </a:r>
            <a:endParaRPr lang="zh-CN" altLang="en-US" sz="40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 name="矩形 1"/>
          <p:cNvSpPr/>
          <p:nvPr/>
        </p:nvSpPr>
        <p:spPr>
          <a:xfrm>
            <a:off x="1037043" y="4957856"/>
            <a:ext cx="2666930" cy="533386"/>
          </a:xfrm>
          <a:prstGeom prst="rect">
            <a:avLst/>
          </a:prstGeom>
        </p:spPr>
        <p:txBody>
          <a:bodyPr wrap="square">
            <a:spAutoFit/>
          </a:bodyPr>
          <a:lstStyle/>
          <a:p>
            <a:r>
              <a:rPr lang="zh-CN" altLang="zh-CN"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6</a:t>
            </a:r>
            <a:r>
              <a:rPr lang="zh-CN" altLang="en-US"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、毒害品</a:t>
            </a: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6" name="Text Box 10">
            <a:extLst>
              <a:ext uri="{FF2B5EF4-FFF2-40B4-BE49-F238E27FC236}">
                <a16:creationId xmlns="" xmlns:a16="http://schemas.microsoft.com/office/drawing/2014/main" id="{FC370612-9F89-41CC-BA4B-50A1EB0E7DB3}"/>
              </a:ext>
            </a:extLst>
          </p:cNvPr>
          <p:cNvSpPr txBox="1">
            <a:spLocks noChangeArrowheads="1"/>
          </p:cNvSpPr>
          <p:nvPr/>
        </p:nvSpPr>
        <p:spPr bwMode="auto">
          <a:xfrm>
            <a:off x="607554" y="390257"/>
            <a:ext cx="61928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、危险化学品分类及标识</a:t>
            </a:r>
          </a:p>
        </p:txBody>
      </p:sp>
      <p:pic>
        <p:nvPicPr>
          <p:cNvPr id="4" name="图片 3">
            <a:extLst>
              <a:ext uri="{FF2B5EF4-FFF2-40B4-BE49-F238E27FC236}">
                <a16:creationId xmlns="" xmlns:a16="http://schemas.microsoft.com/office/drawing/2014/main" id="{655E3741-BF90-46A4-850D-F6E6814613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10" y="3886188"/>
            <a:ext cx="2483428" cy="2455506"/>
          </a:xfrm>
          <a:prstGeom prst="rect">
            <a:avLst/>
          </a:prstGeom>
        </p:spPr>
      </p:pic>
      <p:pic>
        <p:nvPicPr>
          <p:cNvPr id="7" name="图片 6">
            <a:extLst>
              <a:ext uri="{FF2B5EF4-FFF2-40B4-BE49-F238E27FC236}">
                <a16:creationId xmlns="" xmlns:a16="http://schemas.microsoft.com/office/drawing/2014/main" id="{600B8EB8-E70D-46F2-83F9-C41384F82E4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1208" y="1107489"/>
            <a:ext cx="1542238" cy="20573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1"/>
                                        </p:tgtEl>
                                        <p:attrNameLst>
                                          <p:attrName>style.visibility</p:attrName>
                                        </p:attrNameLst>
                                      </p:cBhvr>
                                      <p:to>
                                        <p:strVal val="visible"/>
                                      </p:to>
                                    </p:set>
                                    <p:animEffect transition="in" filter="fade">
                                      <p:cBhvr>
                                        <p:cTn id="12" dur="500"/>
                                        <p:tgtEl>
                                          <p:spTgt spid="2048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circle(in)">
                                      <p:cBhvr>
                                        <p:cTn id="2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0"/>
      <p:bldP spid="2"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rrowheads="1"/>
          </p:cNvSpPr>
          <p:nvPr>
            <p:ph type="title" idx="4294967295"/>
          </p:nvPr>
        </p:nvSpPr>
        <p:spPr>
          <a:xfrm>
            <a:off x="1036883" y="1295456"/>
            <a:ext cx="2667090" cy="471537"/>
          </a:xfrm>
          <a:prstGeom prst="rect">
            <a:avLst/>
          </a:prstGeom>
        </p:spPr>
        <p:txBody>
          <a:bodyPr>
            <a:normAutofit fontScale="90000"/>
          </a:bodyPr>
          <a:lstStyle/>
          <a:p>
            <a:pPr algn="l"/>
            <a:r>
              <a:rPr lang="zh-CN" altLang="zh-CN"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7</a:t>
            </a:r>
            <a:r>
              <a:rPr lang="zh-CN" altLang="en-US"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、放射性物品</a:t>
            </a:r>
          </a:p>
        </p:txBody>
      </p:sp>
      <p:sp>
        <p:nvSpPr>
          <p:cNvPr id="21508" name="椭圆形标注 14340"/>
          <p:cNvSpPr>
            <a:spLocks noChangeArrowheads="1"/>
          </p:cNvSpPr>
          <p:nvPr/>
        </p:nvSpPr>
        <p:spPr bwMode="auto">
          <a:xfrm>
            <a:off x="8762930" y="668458"/>
            <a:ext cx="2667090" cy="1541374"/>
          </a:xfrm>
          <a:prstGeom prst="wedgeEllipseCallout">
            <a:avLst>
              <a:gd name="adj1" fmla="val -43745"/>
              <a:gd name="adj2" fmla="val 77546"/>
            </a:avLst>
          </a:prstGeom>
          <a:solidFill>
            <a:schemeClr val="accent1"/>
          </a:solidFill>
          <a:ln>
            <a:noFill/>
          </a:ln>
          <a:effectLst>
            <a:prstShdw prst="shdw17" dist="17961" dir="2700000">
              <a:srgbClr val="7A8E99"/>
            </a:prst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dirty="0">
                <a:solidFill>
                  <a:schemeClr val="bg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盐酸、硫酸、硝酸、强碱</a:t>
            </a:r>
          </a:p>
        </p:txBody>
      </p:sp>
      <p:sp>
        <p:nvSpPr>
          <p:cNvPr id="2" name="矩形 1"/>
          <p:cNvSpPr/>
          <p:nvPr/>
        </p:nvSpPr>
        <p:spPr>
          <a:xfrm>
            <a:off x="6281345" y="1244721"/>
            <a:ext cx="1798890" cy="523220"/>
          </a:xfrm>
          <a:prstGeom prst="rect">
            <a:avLst/>
          </a:prstGeom>
        </p:spPr>
        <p:txBody>
          <a:bodyPr wrap="none">
            <a:spAutoFit/>
          </a:bodyPr>
          <a:lstStyle/>
          <a:p>
            <a:r>
              <a:rPr lang="zh-CN" altLang="zh-CN"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8</a:t>
            </a:r>
            <a:r>
              <a:rPr lang="zh-CN" altLang="en-US"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、腐蚀品</a:t>
            </a: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7" name="Text Box 10">
            <a:extLst>
              <a:ext uri="{FF2B5EF4-FFF2-40B4-BE49-F238E27FC236}">
                <a16:creationId xmlns="" xmlns:a16="http://schemas.microsoft.com/office/drawing/2014/main" id="{30477E19-C821-4B7A-932E-DBC20C051138}"/>
              </a:ext>
            </a:extLst>
          </p:cNvPr>
          <p:cNvSpPr txBox="1">
            <a:spLocks noChangeArrowheads="1"/>
          </p:cNvSpPr>
          <p:nvPr/>
        </p:nvSpPr>
        <p:spPr bwMode="auto">
          <a:xfrm>
            <a:off x="607554" y="390257"/>
            <a:ext cx="61928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、危险化学品分类及标识</a:t>
            </a:r>
          </a:p>
        </p:txBody>
      </p:sp>
      <p:pic>
        <p:nvPicPr>
          <p:cNvPr id="6" name="图片 5">
            <a:extLst>
              <a:ext uri="{FF2B5EF4-FFF2-40B4-BE49-F238E27FC236}">
                <a16:creationId xmlns="" xmlns:a16="http://schemas.microsoft.com/office/drawing/2014/main" id="{58C259D3-BA03-41C8-8F94-1E8FA8F304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22" y="1890249"/>
            <a:ext cx="4608585" cy="4556769"/>
          </a:xfrm>
          <a:prstGeom prst="rect">
            <a:avLst/>
          </a:prstGeom>
        </p:spPr>
      </p:pic>
      <p:pic>
        <p:nvPicPr>
          <p:cNvPr id="9" name="图片 8">
            <a:extLst>
              <a:ext uri="{FF2B5EF4-FFF2-40B4-BE49-F238E27FC236}">
                <a16:creationId xmlns="" xmlns:a16="http://schemas.microsoft.com/office/drawing/2014/main" id="{A4C62B06-5739-4A0F-88EF-963CDCAE42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3656" y="1993856"/>
            <a:ext cx="3360097" cy="41908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505"/>
                                        </p:tgtEl>
                                        <p:attrNameLst>
                                          <p:attrName>style.visibility</p:attrName>
                                        </p:attrNameLst>
                                      </p:cBhvr>
                                      <p:to>
                                        <p:strVal val="visible"/>
                                      </p:to>
                                    </p:set>
                                    <p:animEffect transition="in" filter="fade">
                                      <p:cBhvr>
                                        <p:cTn id="12" dur="500"/>
                                        <p:tgtEl>
                                          <p:spTgt spid="2150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1508"/>
                                        </p:tgtEl>
                                        <p:attrNameLst>
                                          <p:attrName>style.visibility</p:attrName>
                                        </p:attrNameLst>
                                      </p:cBhvr>
                                      <p:to>
                                        <p:strVal val="visible"/>
                                      </p:to>
                                    </p:set>
                                    <p:anim calcmode="lin" valueType="num">
                                      <p:cBhvr additive="base">
                                        <p:cTn id="22" dur="500" fill="hold"/>
                                        <p:tgtEl>
                                          <p:spTgt spid="21508"/>
                                        </p:tgtEl>
                                        <p:attrNameLst>
                                          <p:attrName>ppt_x</p:attrName>
                                        </p:attrNameLst>
                                      </p:cBhvr>
                                      <p:tavLst>
                                        <p:tav tm="0">
                                          <p:val>
                                            <p:strVal val="#ppt_x"/>
                                          </p:val>
                                        </p:tav>
                                        <p:tav tm="100000">
                                          <p:val>
                                            <p:strVal val="#ppt_x"/>
                                          </p:val>
                                        </p:tav>
                                      </p:tavLst>
                                    </p:anim>
                                    <p:anim calcmode="lin" valueType="num">
                                      <p:cBhvr additive="base">
                                        <p:cTn id="23" dur="500" fill="hold"/>
                                        <p:tgtEl>
                                          <p:spTgt spid="2150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p:bldP spid="21508" grpId="0" animBg="1"/>
      <p:bldP spid="2"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571C7CDA-E894-44F2-8690-0710615DAA51}"/>
              </a:ext>
            </a:extLst>
          </p:cNvPr>
          <p:cNvGrpSpPr/>
          <p:nvPr/>
        </p:nvGrpSpPr>
        <p:grpSpPr>
          <a:xfrm>
            <a:off x="1352728" y="-1244826"/>
            <a:ext cx="9274628" cy="9274628"/>
            <a:chOff x="1352728" y="-1244826"/>
            <a:chExt cx="9274628" cy="9274628"/>
          </a:xfrm>
        </p:grpSpPr>
        <p:pic>
          <p:nvPicPr>
            <p:cNvPr id="6" name="图形 5">
              <a:extLst>
                <a:ext uri="{FF2B5EF4-FFF2-40B4-BE49-F238E27FC236}">
                  <a16:creationId xmlns="" xmlns:a16="http://schemas.microsoft.com/office/drawing/2014/main" id="{7AC6D2C5-4499-43BA-A564-A83FB8AD85E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2067733" y="-456796"/>
              <a:ext cx="7844618" cy="7844618"/>
            </a:xfrm>
            <a:prstGeom prst="rect">
              <a:avLst/>
            </a:prstGeom>
          </p:spPr>
        </p:pic>
        <p:sp>
          <p:nvSpPr>
            <p:cNvPr id="7" name="菱形 6">
              <a:extLst>
                <a:ext uri="{FF2B5EF4-FFF2-40B4-BE49-F238E27FC236}">
                  <a16:creationId xmlns="" xmlns:a16="http://schemas.microsoft.com/office/drawing/2014/main" id="{FEE49241-ADBA-4710-8ABA-2C1703857624}"/>
                </a:ext>
              </a:extLst>
            </p:cNvPr>
            <p:cNvSpPr/>
            <p:nvPr/>
          </p:nvSpPr>
          <p:spPr>
            <a:xfrm>
              <a:off x="1352728" y="-1244826"/>
              <a:ext cx="9274628" cy="9274628"/>
            </a:xfrm>
            <a:prstGeom prst="diamond">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sp>
        <p:nvSpPr>
          <p:cNvPr id="2" name="标题 1"/>
          <p:cNvSpPr>
            <a:spLocks noGrp="1"/>
          </p:cNvSpPr>
          <p:nvPr>
            <p:ph type="title" idx="4294967295"/>
          </p:nvPr>
        </p:nvSpPr>
        <p:spPr>
          <a:xfrm>
            <a:off x="3630929" y="2281457"/>
            <a:ext cx="4425950" cy="1404938"/>
          </a:xfrm>
          <a:prstGeom prst="rect">
            <a:avLst/>
          </a:prstGeom>
        </p:spPr>
        <p:txBody>
          <a:bodyPr>
            <a:normAutofit fontScale="90000"/>
          </a:bodyPr>
          <a:lstStyle/>
          <a:p>
            <a:pPr algn="ctr" fontAlgn="base">
              <a:lnSpc>
                <a:spcPct val="150000"/>
              </a:lnSpc>
              <a:spcAft>
                <a:spcPct val="0"/>
              </a:spcAft>
              <a:buFont typeface="Arial" panose="020B0604020202020204" pitchFamily="34" charset="0"/>
            </a:pPr>
            <a:r>
              <a:rPr lang="zh-CN" altLang="en-US" sz="72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危险化学品危害及预防</a:t>
            </a:r>
          </a:p>
        </p:txBody>
      </p:sp>
      <p:pic>
        <p:nvPicPr>
          <p:cNvPr id="10" name="图形 9">
            <a:extLst>
              <a:ext uri="{FF2B5EF4-FFF2-40B4-BE49-F238E27FC236}">
                <a16:creationId xmlns="" xmlns:a16="http://schemas.microsoft.com/office/drawing/2014/main" id="{7F2C6D65-8840-4829-8FA2-B8DB58F499FD}"/>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9912351" y="5029158"/>
            <a:ext cx="1096892" cy="1013584"/>
          </a:xfrm>
          <a:prstGeom prst="rect">
            <a:avLst/>
          </a:prstGeom>
        </p:spPr>
      </p:pic>
      <p:pic>
        <p:nvPicPr>
          <p:cNvPr id="11" name="图形 10">
            <a:extLst>
              <a:ext uri="{FF2B5EF4-FFF2-40B4-BE49-F238E27FC236}">
                <a16:creationId xmlns="" xmlns:a16="http://schemas.microsoft.com/office/drawing/2014/main" id="{5FC02C26-4811-47FB-BE6A-A08A92421DA1}"/>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9695707" y="-1051565"/>
            <a:ext cx="2384786" cy="2420920"/>
          </a:xfrm>
          <a:prstGeom prst="rect">
            <a:avLst/>
          </a:prstGeom>
        </p:spPr>
      </p:pic>
      <p:pic>
        <p:nvPicPr>
          <p:cNvPr id="12" name="图形 11">
            <a:extLst>
              <a:ext uri="{FF2B5EF4-FFF2-40B4-BE49-F238E27FC236}">
                <a16:creationId xmlns="" xmlns:a16="http://schemas.microsoft.com/office/drawing/2014/main" id="{439C4971-E764-4E53-9E63-516ED7360049}"/>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674555" y="5291163"/>
            <a:ext cx="2384786" cy="2420920"/>
          </a:xfrm>
          <a:prstGeom prst="rect">
            <a:avLst/>
          </a:prstGeom>
        </p:spPr>
      </p:pic>
      <p:pic>
        <p:nvPicPr>
          <p:cNvPr id="13" name="图形 12">
            <a:extLst>
              <a:ext uri="{FF2B5EF4-FFF2-40B4-BE49-F238E27FC236}">
                <a16:creationId xmlns="" xmlns:a16="http://schemas.microsoft.com/office/drawing/2014/main" id="{FD161D05-1CC2-4761-8637-FBAB4E68FC5C}"/>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2045409" y="1124691"/>
            <a:ext cx="903640" cy="1112172"/>
          </a:xfrm>
          <a:prstGeom prst="rect">
            <a:avLst/>
          </a:prstGeom>
        </p:spPr>
      </p:pic>
      <p:pic>
        <p:nvPicPr>
          <p:cNvPr id="14" name="图形 13">
            <a:extLst>
              <a:ext uri="{FF2B5EF4-FFF2-40B4-BE49-F238E27FC236}">
                <a16:creationId xmlns="" xmlns:a16="http://schemas.microsoft.com/office/drawing/2014/main" id="{B3EEF13C-31DD-428F-BBD5-15179933C108}"/>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5506852" y="972396"/>
            <a:ext cx="1178296" cy="1416761"/>
          </a:xfrm>
          <a:prstGeom prst="rect">
            <a:avLst/>
          </a:prstGeom>
        </p:spPr>
      </p:pic>
    </p:spTree>
    <p:extLst>
      <p:ext uri="{BB962C8B-B14F-4D97-AF65-F5344CB8AC3E}">
        <p14:creationId xmlns:p14="http://schemas.microsoft.com/office/powerpoint/2010/main" val="100885179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危化品安全管理"/>
</p:tagLst>
</file>

<file path=ppt/theme/theme1.xml><?xml version="1.0" encoding="utf-8"?>
<a:theme xmlns:a="http://schemas.openxmlformats.org/drawingml/2006/main" name="古瓶荷花">
  <a:themeElements>
    <a:clrScheme name="自定义 1753">
      <a:dk1>
        <a:sysClr val="windowText" lastClr="000000"/>
      </a:dk1>
      <a:lt1>
        <a:sysClr val="window" lastClr="FFFFFF"/>
      </a:lt1>
      <a:dk2>
        <a:srgbClr val="44546A"/>
      </a:dk2>
      <a:lt2>
        <a:srgbClr val="E7E6E6"/>
      </a:lt2>
      <a:accent1>
        <a:srgbClr val="FFD217"/>
      </a:accent1>
      <a:accent2>
        <a:srgbClr val="000000"/>
      </a:accent2>
      <a:accent3>
        <a:srgbClr val="FFD217"/>
      </a:accent3>
      <a:accent4>
        <a:srgbClr val="000000"/>
      </a:accent4>
      <a:accent5>
        <a:srgbClr val="FFD217"/>
      </a:accent5>
      <a:accent6>
        <a:srgbClr val="000000"/>
      </a:accent6>
      <a:hlink>
        <a:srgbClr val="0563C1"/>
      </a:hlink>
      <a:folHlink>
        <a:srgbClr val="954F72"/>
      </a:folHlink>
    </a:clrScheme>
    <a:fontScheme name="p4moijep">
      <a:majorFont>
        <a:latin typeface="Aharoni" panose="020F0302020204030204"/>
        <a:ea typeface="字魂59号-创粗黑"/>
        <a:cs typeface=""/>
      </a:majorFont>
      <a:minorFont>
        <a:latin typeface="Aharoni" panose="020F0502020204030204"/>
        <a:ea typeface="字魂59号-创粗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534</TotalTime>
  <Pages>0</Pages>
  <Words>1757</Words>
  <Characters>0</Characters>
  <Application>Microsoft Office PowerPoint</Application>
  <DocSecurity>0</DocSecurity>
  <PresentationFormat>宽屏</PresentationFormat>
  <Lines>0</Lines>
  <Paragraphs>223</Paragraphs>
  <Slides>31</Slides>
  <Notes>31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31</vt:i4>
      </vt:variant>
    </vt:vector>
  </HeadingPairs>
  <TitlesOfParts>
    <vt:vector size="43" baseType="lpstr">
      <vt:lpstr>iekie jianyuanti</vt:lpstr>
      <vt:lpstr>Meiryo</vt:lpstr>
      <vt:lpstr>宋体</vt:lpstr>
      <vt:lpstr>微软雅黑</vt:lpstr>
      <vt:lpstr>字魂59号-创粗黑</vt:lpstr>
      <vt:lpstr>Aharoni</vt:lpstr>
      <vt:lpstr>Arial</vt:lpstr>
      <vt:lpstr>Calibri</vt:lpstr>
      <vt:lpstr>Calibri Light</vt:lpstr>
      <vt:lpstr>Wingdings</vt:lpstr>
      <vt:lpstr>古瓶荷花</vt:lpstr>
      <vt:lpstr>Office Theme</vt:lpstr>
      <vt:lpstr>PowerPoint 演示文稿</vt:lpstr>
      <vt:lpstr>PowerPoint 演示文稿</vt:lpstr>
      <vt:lpstr>危险化学品概述</vt:lpstr>
      <vt:lpstr>PowerPoint 演示文稿</vt:lpstr>
      <vt:lpstr>PowerPoint 演示文稿</vt:lpstr>
      <vt:lpstr>4、易燃固体</vt:lpstr>
      <vt:lpstr>5、氧化剂和有机过氧化物</vt:lpstr>
      <vt:lpstr>7、放射性物品</vt:lpstr>
      <vt:lpstr>危险化学品危害及预防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危化品管理&amp;使用</vt:lpstr>
      <vt:lpstr>防中毒</vt:lpstr>
      <vt:lpstr>防污染环境</vt:lpstr>
      <vt:lpstr>PowerPoint 演示文稿</vt:lpstr>
      <vt:lpstr>PowerPoint 演示文稿</vt:lpstr>
      <vt:lpstr>PowerPoint 演示文稿</vt:lpstr>
      <vt:lpstr>危化品使用防护及应急措施</vt:lpstr>
      <vt:lpstr>PowerPoint 演示文稿</vt:lpstr>
      <vt:lpstr>PowerPoint 演示文稿</vt:lpstr>
      <vt:lpstr>PowerPoint 演示文稿</vt:lpstr>
      <vt:lpstr>PowerPoint 演示文稿</vt:lpstr>
      <vt:lpstr>   2、中毒应急处理</vt:lpstr>
      <vt:lpstr>3、危化品泄漏应急处理</vt:lpstr>
      <vt:lpstr>PowerPoint 演示文稿</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http://www.ypppt.com/</cp:keywords>
  <dc:description/>
  <cp:lastModifiedBy>kan</cp:lastModifiedBy>
  <cp:revision>72</cp:revision>
  <dcterms:created xsi:type="dcterms:W3CDTF">2017-04-18T06:40:28Z</dcterms:created>
  <dcterms:modified xsi:type="dcterms:W3CDTF">2020-11-26T05:22:48Z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2052-10.1.0.6207</vt:lpwstr>
  </property>
</Properties>
</file>