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28"/>
  </p:notesMasterIdLst>
  <p:sldIdLst>
    <p:sldId id="288" r:id="rId3"/>
    <p:sldId id="289" r:id="rId4"/>
    <p:sldId id="290" r:id="rId5"/>
    <p:sldId id="261" r:id="rId6"/>
    <p:sldId id="262" r:id="rId7"/>
    <p:sldId id="263" r:id="rId8"/>
    <p:sldId id="264" r:id="rId9"/>
    <p:sldId id="291" r:id="rId10"/>
    <p:sldId id="266" r:id="rId11"/>
    <p:sldId id="267" r:id="rId12"/>
    <p:sldId id="268" r:id="rId13"/>
    <p:sldId id="292" r:id="rId14"/>
    <p:sldId id="270" r:id="rId15"/>
    <p:sldId id="272" r:id="rId16"/>
    <p:sldId id="274" r:id="rId17"/>
    <p:sldId id="275" r:id="rId18"/>
    <p:sldId id="293" r:id="rId19"/>
    <p:sldId id="277" r:id="rId20"/>
    <p:sldId id="279" r:id="rId21"/>
    <p:sldId id="294" r:id="rId22"/>
    <p:sldId id="281" r:id="rId23"/>
    <p:sldId id="282" r:id="rId24"/>
    <p:sldId id="283" r:id="rId25"/>
    <p:sldId id="295" r:id="rId26"/>
    <p:sldId id="296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9DDD"/>
    <a:srgbClr val="FFB400"/>
    <a:srgbClr val="EFEE0E"/>
    <a:srgbClr val="FF321F"/>
    <a:srgbClr val="208791"/>
    <a:srgbClr val="6C8A58"/>
    <a:srgbClr val="FF8303"/>
    <a:srgbClr val="63ABB2"/>
    <a:srgbClr val="ABBA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1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8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C8940C-A24C-4D3A-B818-17F504597C4C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8D4AB-AF46-4263-B1A3-61A561AD18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555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8D4AB-AF46-4263-B1A3-61A561AD184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004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8D4AB-AF46-4263-B1A3-61A561AD184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5721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8D4AB-AF46-4263-B1A3-61A561AD184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7874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8D4AB-AF46-4263-B1A3-61A561AD184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778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8D4AB-AF46-4263-B1A3-61A561AD184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86955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8D4AB-AF46-4263-B1A3-61A561AD184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36366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8D4AB-AF46-4263-B1A3-61A561AD184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85546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8D4AB-AF46-4263-B1A3-61A561AD184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05731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8D4AB-AF46-4263-B1A3-61A561AD184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68272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8656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8D4AB-AF46-4263-B1A3-61A561AD184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094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8D4AB-AF46-4263-B1A3-61A561AD184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836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8D4AB-AF46-4263-B1A3-61A561AD184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4495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8D4AB-AF46-4263-B1A3-61A561AD184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9630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8D4AB-AF46-4263-B1A3-61A561AD184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446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8D4AB-AF46-4263-B1A3-61A561AD184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67275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8D4AB-AF46-4263-B1A3-61A561AD184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38898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8D4AB-AF46-4263-B1A3-61A561AD184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25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375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002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765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2594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8735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224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724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63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982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42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107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618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441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319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1" r="6244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8" name="矩形: 圆角 2">
            <a:extLst>
              <a:ext uri="{FF2B5EF4-FFF2-40B4-BE49-F238E27FC236}">
                <a16:creationId xmlns:a16="http://schemas.microsoft.com/office/drawing/2014/main" xmlns="" id="{EDE3E504-8977-4ADE-B570-D9E2A5C7A189}"/>
              </a:ext>
            </a:extLst>
          </p:cNvPr>
          <p:cNvSpPr/>
          <p:nvPr userDrawn="1"/>
        </p:nvSpPr>
        <p:spPr>
          <a:xfrm>
            <a:off x="422385" y="358333"/>
            <a:ext cx="11347232" cy="6141334"/>
          </a:xfrm>
          <a:prstGeom prst="roundRect">
            <a:avLst>
              <a:gd name="adj" fmla="val 12223"/>
            </a:avLst>
          </a:prstGeom>
          <a:solidFill>
            <a:schemeClr val="bg1"/>
          </a:solidFill>
          <a:ln w="76200">
            <a:solidFill>
              <a:srgbClr val="EFEE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68" t="21481" r="19398" b="15370"/>
          <a:stretch/>
        </p:blipFill>
        <p:spPr>
          <a:xfrm>
            <a:off x="11081450" y="161002"/>
            <a:ext cx="881162" cy="74375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2385" y="358333"/>
            <a:ext cx="1494668" cy="106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097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98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5" Type="http://schemas.openxmlformats.org/officeDocument/2006/relationships/image" Target="../media/image12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7.xml"/><Relationship Id="rId4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1" r="6244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1" t="5416" r="4881" b="15536"/>
          <a:stretch/>
        </p:blipFill>
        <p:spPr>
          <a:xfrm>
            <a:off x="215925" y="377372"/>
            <a:ext cx="11961561" cy="561702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36" r="58214" b="3392"/>
          <a:stretch/>
        </p:blipFill>
        <p:spPr>
          <a:xfrm>
            <a:off x="1" y="3236686"/>
            <a:ext cx="5182531" cy="36322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81" t="51309" b="5834"/>
          <a:stretch/>
        </p:blipFill>
        <p:spPr>
          <a:xfrm>
            <a:off x="8215086" y="4245429"/>
            <a:ext cx="3976914" cy="261257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376DC81-C180-4A00-B850-7D52A1BB030F}"/>
              </a:ext>
            </a:extLst>
          </p:cNvPr>
          <p:cNvSpPr txBox="1"/>
          <p:nvPr/>
        </p:nvSpPr>
        <p:spPr>
          <a:xfrm>
            <a:off x="2782873" y="2148729"/>
            <a:ext cx="616586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1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29DDD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汉仪字研卡通W" panose="00020600040101010101" pitchFamily="18" charset="-122"/>
                <a:ea typeface="汉仪字研卡通W" panose="00020600040101010101" pitchFamily="18" charset="-122"/>
                <a:cs typeface="+mn-ea"/>
                <a:sym typeface="+mn-lt"/>
              </a:rPr>
              <a:t>诚信教育</a:t>
            </a:r>
            <a:endParaRPr lang="zh-CN" altLang="en-US" sz="115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29DDD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汉仪字研卡通W" panose="00020600040101010101" pitchFamily="18" charset="-122"/>
              <a:ea typeface="汉仪字研卡通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376DC81-C180-4A00-B850-7D52A1BB030F}"/>
              </a:ext>
            </a:extLst>
          </p:cNvPr>
          <p:cNvSpPr txBox="1"/>
          <p:nvPr/>
        </p:nvSpPr>
        <p:spPr>
          <a:xfrm>
            <a:off x="3531040" y="4152976"/>
            <a:ext cx="4669531" cy="369332"/>
          </a:xfrm>
          <a:prstGeom prst="rect">
            <a:avLst/>
          </a:prstGeom>
          <a:solidFill>
            <a:srgbClr val="FFB4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ea"/>
                <a:cs typeface="+mn-ea"/>
                <a:sym typeface="+mn-lt"/>
              </a:rPr>
              <a:t>老师：</a:t>
            </a: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ea"/>
                <a:cs typeface="+mn-ea"/>
                <a:sym typeface="+mn-lt"/>
              </a:rPr>
              <a:t>优</a:t>
            </a:r>
            <a:r>
              <a:rPr lang="zh-CN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ea"/>
                <a:cs typeface="+mn-ea"/>
                <a:sym typeface="+mn-lt"/>
              </a:rPr>
              <a:t>品</a:t>
            </a:r>
            <a:r>
              <a:rPr lang="en-US" altLang="zh-CN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ea"/>
                <a:cs typeface="+mn-ea"/>
                <a:sym typeface="+mn-lt"/>
              </a:rPr>
              <a:t>PPT</a:t>
            </a:r>
            <a:r>
              <a:rPr lang="zh-CN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ea"/>
                <a:cs typeface="+mn-ea"/>
                <a:sym typeface="+mn-lt"/>
              </a:rPr>
              <a:t>  时间：</a:t>
            </a:r>
            <a:r>
              <a:rPr lang="en-US" altLang="zh-CN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ea"/>
                <a:cs typeface="+mn-ea"/>
                <a:sym typeface="+mn-lt"/>
              </a:rPr>
              <a:t>2021.XX.XX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15000"/>
                  </a:srgbClr>
                </a:outerShdw>
              </a:effectLst>
              <a:latin typeface="+mn-ea"/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6376DC81-C180-4A00-B850-7D52A1BB030F}"/>
              </a:ext>
            </a:extLst>
          </p:cNvPr>
          <p:cNvSpPr txBox="1"/>
          <p:nvPr/>
        </p:nvSpPr>
        <p:spPr>
          <a:xfrm>
            <a:off x="3912041" y="1732910"/>
            <a:ext cx="831410" cy="369332"/>
          </a:xfrm>
          <a:prstGeom prst="rect">
            <a:avLst/>
          </a:prstGeom>
          <a:noFill/>
          <a:ln>
            <a:solidFill>
              <a:srgbClr val="FF321F"/>
            </a:solidFill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ea"/>
                <a:cs typeface="+mn-ea"/>
                <a:sym typeface="+mn-lt"/>
              </a:rPr>
              <a:t>坚守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15000"/>
                  </a:srgbClr>
                </a:outerShdw>
              </a:effectLst>
              <a:latin typeface="+mn-ea"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6376DC81-C180-4A00-B850-7D52A1BB030F}"/>
              </a:ext>
            </a:extLst>
          </p:cNvPr>
          <p:cNvSpPr txBox="1"/>
          <p:nvPr/>
        </p:nvSpPr>
        <p:spPr>
          <a:xfrm>
            <a:off x="5526416" y="1732910"/>
            <a:ext cx="831410" cy="369332"/>
          </a:xfrm>
          <a:prstGeom prst="rect">
            <a:avLst/>
          </a:prstGeom>
          <a:noFill/>
          <a:ln>
            <a:solidFill>
              <a:srgbClr val="FF321F"/>
            </a:solidFill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ea"/>
                <a:cs typeface="+mn-ea"/>
                <a:sym typeface="+mn-lt"/>
              </a:rPr>
              <a:t>诚实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15000"/>
                  </a:srgbClr>
                </a:outerShdw>
              </a:effectLst>
              <a:latin typeface="+mn-ea"/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376DC81-C180-4A00-B850-7D52A1BB030F}"/>
              </a:ext>
            </a:extLst>
          </p:cNvPr>
          <p:cNvSpPr txBox="1"/>
          <p:nvPr/>
        </p:nvSpPr>
        <p:spPr>
          <a:xfrm>
            <a:off x="7107342" y="1732910"/>
            <a:ext cx="831410" cy="369332"/>
          </a:xfrm>
          <a:prstGeom prst="rect">
            <a:avLst/>
          </a:prstGeom>
          <a:noFill/>
          <a:ln>
            <a:solidFill>
              <a:srgbClr val="FF321F"/>
            </a:solidFill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ea"/>
                <a:cs typeface="+mn-ea"/>
                <a:sym typeface="+mn-lt"/>
              </a:rPr>
              <a:t>守信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15000"/>
                  </a:srgbClr>
                </a:outerShdw>
              </a:effectLst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23658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 animBg="1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3">
            <a:extLst>
              <a:ext uri="{FF2B5EF4-FFF2-40B4-BE49-F238E27FC236}">
                <a16:creationId xmlns:a16="http://schemas.microsoft.com/office/drawing/2014/main" xmlns="" id="{A30D880D-F6F7-4E8A-95C0-4B68B34622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4995" y="2133875"/>
            <a:ext cx="687035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defRPr>
            </a:lvl1pPr>
          </a:lstStyle>
          <a:p>
            <a:pPr indent="630000" algn="just"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曾子的妻子到市场上去，她的儿子要跟着一起去，一边走，一边哭。妈妈对他说：“你回去，等我回来以后，杀猪给你吃。”妻子从市场回来了，曾子要捉猪来杀，他的妻子拦住他说：“那不过是跟小孩子说着玩的。”曾子说：“决不可以跟小孩子说着玩。小孩本来不懂事，要照父母的样子学，听父母的教导。现在你骗他，就是教孩子骗人。做妈妈的骗孩子，孩子不相信妈妈的话，那是不可能把孩子教好的。以后他就会去骗别人，于是曾子把猪给杀了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742881" y="513491"/>
            <a:ext cx="2553347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dist"/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诚信小故事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E34E07F9-8A61-4382-8869-E0F4E58A35E8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744995" y="1366498"/>
            <a:ext cx="3921016" cy="523220"/>
          </a:xfrm>
          <a:prstGeom prst="rect">
            <a:avLst/>
          </a:prstGeom>
          <a:solidFill>
            <a:srgbClr val="029DDD"/>
          </a:solidFill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曾子杀猪取信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49" y="1122340"/>
            <a:ext cx="4737804" cy="5239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54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3">
            <a:extLst>
              <a:ext uri="{FF2B5EF4-FFF2-40B4-BE49-F238E27FC236}">
                <a16:creationId xmlns:a16="http://schemas.microsoft.com/office/drawing/2014/main" xmlns="" id="{A30D880D-F6F7-4E8A-95C0-4B68B34622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2638" y="2791812"/>
            <a:ext cx="656128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defRPr>
            </a:lvl1pPr>
          </a:lstStyle>
          <a:p>
            <a:pPr indent="630000" algn="just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诚信对一个人而言，有时候与眼前利益相斥，很多人缺失一种长远的眼光来看待诚信，实际上，诚信只有一次，只要你有一次丧失了诚信，你的信任度就会下降，甚至还会出现信任危机。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742881" y="513491"/>
            <a:ext cx="2553347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dist"/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诚信小故事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885" y="2369448"/>
            <a:ext cx="3696043" cy="3696043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E34E07F9-8A61-4382-8869-E0F4E58A35E8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082638" y="1496869"/>
            <a:ext cx="7248562" cy="646331"/>
          </a:xfrm>
          <a:prstGeom prst="rect">
            <a:avLst/>
          </a:prstGeom>
          <a:solidFill>
            <a:srgbClr val="029DDD"/>
          </a:solidFill>
        </p:spPr>
        <p:txBody>
          <a:bodyPr wrap="square">
            <a:spAutoFit/>
          </a:bodyPr>
          <a:lstStyle/>
          <a:p>
            <a:pPr algn="dist"/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“人不信于一时，则不信于一世</a:t>
            </a:r>
            <a:r>
              <a:rPr lang="zh-CN" altLang="en-US" sz="3600" dirty="0" smtClean="0">
                <a:solidFill>
                  <a:schemeClr val="bg1"/>
                </a:solidFill>
                <a:cs typeface="+mn-ea"/>
                <a:sym typeface="+mn-lt"/>
              </a:rPr>
              <a:t>”</a:t>
            </a:r>
            <a:endParaRPr lang="zh-CN" alt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076" y="984015"/>
            <a:ext cx="1858150" cy="1327036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 flipV="1">
            <a:off x="1082638" y="2244179"/>
            <a:ext cx="8975762" cy="66872"/>
          </a:xfrm>
          <a:prstGeom prst="line">
            <a:avLst/>
          </a:prstGeom>
          <a:ln>
            <a:solidFill>
              <a:srgbClr val="029D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46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1" r="6244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1" t="5416" r="4881" b="15536"/>
          <a:stretch/>
        </p:blipFill>
        <p:spPr>
          <a:xfrm>
            <a:off x="215925" y="377372"/>
            <a:ext cx="11961561" cy="561702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36" r="58214" b="3392"/>
          <a:stretch/>
        </p:blipFill>
        <p:spPr>
          <a:xfrm>
            <a:off x="1" y="3236686"/>
            <a:ext cx="5182531" cy="36322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81" t="51309" b="5834"/>
          <a:stretch/>
        </p:blipFill>
        <p:spPr>
          <a:xfrm>
            <a:off x="8215086" y="4245429"/>
            <a:ext cx="3976914" cy="261257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376DC81-C180-4A00-B850-7D52A1BB030F}"/>
              </a:ext>
            </a:extLst>
          </p:cNvPr>
          <p:cNvSpPr txBox="1"/>
          <p:nvPr/>
        </p:nvSpPr>
        <p:spPr>
          <a:xfrm>
            <a:off x="2928692" y="2907421"/>
            <a:ext cx="61658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29DDD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汉仪字研卡通W" panose="00020600040101010101" pitchFamily="18" charset="-122"/>
                <a:ea typeface="汉仪字研卡通W" panose="00020600040101010101" pitchFamily="18" charset="-122"/>
                <a:cs typeface="+mn-ea"/>
                <a:sym typeface="+mn-lt"/>
              </a:rPr>
              <a:t>你会怎么做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376DC81-C180-4A00-B850-7D52A1BB030F}"/>
              </a:ext>
            </a:extLst>
          </p:cNvPr>
          <p:cNvSpPr txBox="1"/>
          <p:nvPr/>
        </p:nvSpPr>
        <p:spPr>
          <a:xfrm>
            <a:off x="4246893" y="2133960"/>
            <a:ext cx="3529460" cy="584775"/>
          </a:xfrm>
          <a:prstGeom prst="rect">
            <a:avLst/>
          </a:prstGeom>
          <a:solidFill>
            <a:srgbClr val="FFB4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ea"/>
                <a:cs typeface="+mn-ea"/>
                <a:sym typeface="+mn-lt"/>
              </a:rPr>
              <a:t>PART 03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15000"/>
                  </a:srgbClr>
                </a:outerShdw>
              </a:effectLst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2071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3">
            <a:extLst>
              <a:ext uri="{FF2B5EF4-FFF2-40B4-BE49-F238E27FC236}">
                <a16:creationId xmlns:a16="http://schemas.microsoft.com/office/drawing/2014/main" xmlns="" id="{82D9F3E1-A9BB-4BC2-8F93-9F077817B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9288" y="1575456"/>
            <a:ext cx="6362695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208791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defRPr>
            </a:lvl1pPr>
          </a:lstStyle>
          <a:p>
            <a:pPr algn="dist">
              <a:lnSpc>
                <a:spcPct val="150000"/>
              </a:lnSpc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如果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有一天世界失去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了诚信</a:t>
            </a: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742881" y="513491"/>
            <a:ext cx="2553347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dist"/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你会怎么做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1562827" y="1506638"/>
            <a:ext cx="2351088" cy="993775"/>
            <a:chOff x="5210175" y="1914526"/>
            <a:chExt cx="2351088" cy="993775"/>
          </a:xfrm>
        </p:grpSpPr>
        <p:sp>
          <p:nvSpPr>
            <p:cNvPr id="25" name="MH_SubTitle_1"/>
            <p:cNvSpPr>
              <a:spLocks/>
            </p:cNvSpPr>
            <p:nvPr>
              <p:custDataLst>
                <p:tags r:id="rId1"/>
              </p:custDataLst>
            </p:nvPr>
          </p:nvSpPr>
          <p:spPr bwMode="auto">
            <a:xfrm>
              <a:off x="5210175" y="1914526"/>
              <a:ext cx="2351088" cy="993775"/>
            </a:xfrm>
            <a:custGeom>
              <a:avLst/>
              <a:gdLst>
                <a:gd name="T0" fmla="*/ 2147483646 w 2242"/>
                <a:gd name="T1" fmla="*/ 2147483646 h 694"/>
                <a:gd name="T2" fmla="*/ 2147483646 w 2242"/>
                <a:gd name="T3" fmla="*/ 2147483646 h 694"/>
                <a:gd name="T4" fmla="*/ 2147483646 w 2242"/>
                <a:gd name="T5" fmla="*/ 2147483646 h 694"/>
                <a:gd name="T6" fmla="*/ 2147483646 w 2242"/>
                <a:gd name="T7" fmla="*/ 2147483646 h 694"/>
                <a:gd name="T8" fmla="*/ 2147483646 w 2242"/>
                <a:gd name="T9" fmla="*/ 2147483646 h 694"/>
                <a:gd name="T10" fmla="*/ 2147483646 w 2242"/>
                <a:gd name="T11" fmla="*/ 2147483646 h 694"/>
                <a:gd name="T12" fmla="*/ 2147483646 w 2242"/>
                <a:gd name="T13" fmla="*/ 2147483646 h 694"/>
                <a:gd name="T14" fmla="*/ 2147483646 w 2242"/>
                <a:gd name="T15" fmla="*/ 2147483646 h 694"/>
                <a:gd name="T16" fmla="*/ 2147483646 w 2242"/>
                <a:gd name="T17" fmla="*/ 2147483646 h 694"/>
                <a:gd name="T18" fmla="*/ 2147483646 w 2242"/>
                <a:gd name="T19" fmla="*/ 2147483646 h 694"/>
                <a:gd name="T20" fmla="*/ 0 w 2242"/>
                <a:gd name="T21" fmla="*/ 2147483646 h 694"/>
                <a:gd name="T22" fmla="*/ 2147483646 w 2242"/>
                <a:gd name="T23" fmla="*/ 2147483646 h 694"/>
                <a:gd name="T24" fmla="*/ 2147483646 w 2242"/>
                <a:gd name="T25" fmla="*/ 2147483646 h 694"/>
                <a:gd name="T26" fmla="*/ 2147483646 w 2242"/>
                <a:gd name="T27" fmla="*/ 2147483646 h 694"/>
                <a:gd name="T28" fmla="*/ 2147483646 w 2242"/>
                <a:gd name="T29" fmla="*/ 2147483646 h 694"/>
                <a:gd name="T30" fmla="*/ 2147483646 w 2242"/>
                <a:gd name="T31" fmla="*/ 2147483646 h 694"/>
                <a:gd name="T32" fmla="*/ 2147483646 w 2242"/>
                <a:gd name="T33" fmla="*/ 2147483646 h 694"/>
                <a:gd name="T34" fmla="*/ 2147483646 w 2242"/>
                <a:gd name="T35" fmla="*/ 2147483646 h 694"/>
                <a:gd name="T36" fmla="*/ 2147483646 w 2242"/>
                <a:gd name="T37" fmla="*/ 2147483646 h 694"/>
                <a:gd name="T38" fmla="*/ 2147483646 w 2242"/>
                <a:gd name="T39" fmla="*/ 2147483646 h 69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242"/>
                <a:gd name="T61" fmla="*/ 0 h 694"/>
                <a:gd name="T62" fmla="*/ 2242 w 2242"/>
                <a:gd name="T63" fmla="*/ 694 h 69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242" h="694">
                  <a:moveTo>
                    <a:pt x="42" y="117"/>
                  </a:moveTo>
                  <a:cubicBezTo>
                    <a:pt x="1794" y="117"/>
                    <a:pt x="1794" y="117"/>
                    <a:pt x="1794" y="117"/>
                  </a:cubicBezTo>
                  <a:cubicBezTo>
                    <a:pt x="1794" y="117"/>
                    <a:pt x="1790" y="88"/>
                    <a:pt x="1799" y="68"/>
                  </a:cubicBezTo>
                  <a:cubicBezTo>
                    <a:pt x="1808" y="49"/>
                    <a:pt x="1844" y="0"/>
                    <a:pt x="1904" y="41"/>
                  </a:cubicBezTo>
                  <a:cubicBezTo>
                    <a:pt x="1963" y="83"/>
                    <a:pt x="2140" y="218"/>
                    <a:pt x="2170" y="241"/>
                  </a:cubicBezTo>
                  <a:cubicBezTo>
                    <a:pt x="2201" y="265"/>
                    <a:pt x="2235" y="292"/>
                    <a:pt x="2239" y="342"/>
                  </a:cubicBezTo>
                  <a:cubicBezTo>
                    <a:pt x="2242" y="389"/>
                    <a:pt x="2230" y="411"/>
                    <a:pt x="2174" y="461"/>
                  </a:cubicBezTo>
                  <a:cubicBezTo>
                    <a:pt x="2126" y="504"/>
                    <a:pt x="1942" y="636"/>
                    <a:pt x="1913" y="654"/>
                  </a:cubicBezTo>
                  <a:cubicBezTo>
                    <a:pt x="1884" y="672"/>
                    <a:pt x="1849" y="694"/>
                    <a:pt x="1812" y="659"/>
                  </a:cubicBezTo>
                  <a:cubicBezTo>
                    <a:pt x="1785" y="634"/>
                    <a:pt x="1789" y="587"/>
                    <a:pt x="1789" y="587"/>
                  </a:cubicBezTo>
                  <a:cubicBezTo>
                    <a:pt x="0" y="532"/>
                    <a:pt x="0" y="532"/>
                    <a:pt x="0" y="532"/>
                  </a:cubicBezTo>
                  <a:cubicBezTo>
                    <a:pt x="31" y="497"/>
                    <a:pt x="31" y="497"/>
                    <a:pt x="31" y="497"/>
                  </a:cubicBezTo>
                  <a:cubicBezTo>
                    <a:pt x="1880" y="497"/>
                    <a:pt x="1880" y="497"/>
                    <a:pt x="1880" y="497"/>
                  </a:cubicBezTo>
                  <a:cubicBezTo>
                    <a:pt x="1880" y="562"/>
                    <a:pt x="1880" y="562"/>
                    <a:pt x="1880" y="562"/>
                  </a:cubicBezTo>
                  <a:cubicBezTo>
                    <a:pt x="1880" y="562"/>
                    <a:pt x="2120" y="391"/>
                    <a:pt x="2140" y="375"/>
                  </a:cubicBezTo>
                  <a:cubicBezTo>
                    <a:pt x="2160" y="358"/>
                    <a:pt x="2156" y="339"/>
                    <a:pt x="2134" y="326"/>
                  </a:cubicBezTo>
                  <a:cubicBezTo>
                    <a:pt x="2113" y="313"/>
                    <a:pt x="1884" y="140"/>
                    <a:pt x="1884" y="140"/>
                  </a:cubicBezTo>
                  <a:cubicBezTo>
                    <a:pt x="1884" y="211"/>
                    <a:pt x="1884" y="211"/>
                    <a:pt x="1884" y="211"/>
                  </a:cubicBezTo>
                  <a:cubicBezTo>
                    <a:pt x="2" y="161"/>
                    <a:pt x="2" y="161"/>
                    <a:pt x="2" y="161"/>
                  </a:cubicBezTo>
                  <a:lnTo>
                    <a:pt x="42" y="117"/>
                  </a:lnTo>
                  <a:close/>
                </a:path>
              </a:pathLst>
            </a:custGeom>
            <a:solidFill>
              <a:srgbClr val="029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en-US" sz="1600" dirty="0">
                <a:latin typeface="+mn-lt"/>
                <a:ea typeface="+mn-ea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5719059" y="2106714"/>
              <a:ext cx="1414705" cy="6093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20000"/>
                </a:lnSpc>
              </a:pPr>
              <a:r>
                <a:rPr lang="zh-CN" altLang="en-US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准圆" panose="03000509000000000000" pitchFamily="65" charset="-122"/>
                  <a:ea typeface="迷你简准圆" panose="03000509000000000000" pitchFamily="65" charset="-122"/>
                </a:rPr>
                <a:t>议一议</a:t>
              </a:r>
              <a:endPara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B9C15C30-E300-4E5F-A242-C55E79CC59B3}"/>
              </a:ext>
            </a:extLst>
          </p:cNvPr>
          <p:cNvGrpSpPr/>
          <p:nvPr/>
        </p:nvGrpSpPr>
        <p:grpSpPr>
          <a:xfrm>
            <a:off x="4852931" y="2500413"/>
            <a:ext cx="5699052" cy="3479951"/>
            <a:chOff x="4713383" y="2252672"/>
            <a:chExt cx="5699052" cy="3479951"/>
          </a:xfrm>
        </p:grpSpPr>
        <p:sp>
          <p:nvSpPr>
            <p:cNvPr id="29" name="Text Box 3">
              <a:extLst>
                <a:ext uri="{FF2B5EF4-FFF2-40B4-BE49-F238E27FC236}">
                  <a16:creationId xmlns:a16="http://schemas.microsoft.com/office/drawing/2014/main" xmlns="" id="{82D9F3E1-A9BB-4BC2-8F93-9F077817B4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13383" y="2252672"/>
              <a:ext cx="5699052" cy="13161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208791"/>
                  </a:solidFill>
                  <a:latin typeface="字魂27号-布丁体" panose="00000500000000000000" pitchFamily="2" charset="-122"/>
                  <a:ea typeface="字魂27号-布丁体" panose="00000500000000000000" pitchFamily="2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2800" dirty="0">
                  <a:solidFill>
                    <a:srgbClr val="029DDD"/>
                  </a:solidFill>
                  <a:latin typeface="+mn-lt"/>
                  <a:ea typeface="+mn-ea"/>
                  <a:cs typeface="+mn-ea"/>
                  <a:sym typeface="+mn-lt"/>
                </a:rPr>
                <a:t>原来，生活的平安、</a:t>
              </a:r>
              <a:r>
                <a:rPr lang="zh-CN" altLang="en-US" sz="2800" dirty="0" smtClean="0">
                  <a:solidFill>
                    <a:srgbClr val="029DDD"/>
                  </a:solidFill>
                  <a:latin typeface="+mn-lt"/>
                  <a:ea typeface="+mn-ea"/>
                  <a:cs typeface="+mn-ea"/>
                  <a:sym typeface="+mn-lt"/>
                </a:rPr>
                <a:t>顺利和</a:t>
              </a:r>
              <a:r>
                <a:rPr lang="zh-CN" altLang="en-US" sz="2800" dirty="0">
                  <a:solidFill>
                    <a:srgbClr val="029DDD"/>
                  </a:solidFill>
                  <a:latin typeface="+mn-lt"/>
                  <a:ea typeface="+mn-ea"/>
                  <a:cs typeface="+mn-ea"/>
                  <a:sym typeface="+mn-lt"/>
                </a:rPr>
                <a:t>美好离不开人们的诚信</a:t>
              </a:r>
              <a:r>
                <a:rPr lang="en-US" altLang="zh-CN" sz="2800" dirty="0">
                  <a:solidFill>
                    <a:srgbClr val="029DDD"/>
                  </a:solidFill>
                  <a:latin typeface="+mn-lt"/>
                  <a:ea typeface="+mn-ea"/>
                  <a:cs typeface="+mn-ea"/>
                  <a:sym typeface="+mn-lt"/>
                </a:rPr>
                <a:t>!</a:t>
              </a:r>
            </a:p>
          </p:txBody>
        </p:sp>
        <p:sp>
          <p:nvSpPr>
            <p:cNvPr id="30" name="Text Box 3">
              <a:extLst>
                <a:ext uri="{FF2B5EF4-FFF2-40B4-BE49-F238E27FC236}">
                  <a16:creationId xmlns:a16="http://schemas.microsoft.com/office/drawing/2014/main" xmlns="" id="{14A41C3D-A24F-425B-87DD-230BD54DB1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13384" y="3755159"/>
              <a:ext cx="5699051" cy="197746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208791"/>
                  </a:solidFill>
                  <a:latin typeface="字魂27号-布丁体" panose="00000500000000000000" pitchFamily="2" charset="-122"/>
                  <a:ea typeface="字魂27号-布丁体" panose="00000500000000000000" pitchFamily="2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值得庆幸的是，这个世上绝大多数人都是相当诚信的，如果我们这一代能更诚信，那生活会更美好！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985" y="2785857"/>
            <a:ext cx="3535443" cy="3535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88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1742881" y="513491"/>
            <a:ext cx="2553347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dist"/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你会怎么做</a:t>
            </a:r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103A4FBA-EFAA-4A06-A884-A7E36A07670B}"/>
              </a:ext>
            </a:extLst>
          </p:cNvPr>
          <p:cNvCxnSpPr>
            <a:cxnSpLocks/>
          </p:cNvCxnSpPr>
          <p:nvPr/>
        </p:nvCxnSpPr>
        <p:spPr>
          <a:xfrm flipV="1">
            <a:off x="4731725" y="2026151"/>
            <a:ext cx="0" cy="3173057"/>
          </a:xfrm>
          <a:prstGeom prst="line">
            <a:avLst/>
          </a:prstGeom>
          <a:ln w="3175" cap="rnd">
            <a:solidFill>
              <a:srgbClr val="5D5D5D"/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iṡḷide">
            <a:extLst>
              <a:ext uri="{FF2B5EF4-FFF2-40B4-BE49-F238E27FC236}">
                <a16:creationId xmlns:a16="http://schemas.microsoft.com/office/drawing/2014/main" xmlns="" id="{B011D367-DC42-4CA9-9180-0E39EEF19E77}"/>
              </a:ext>
            </a:extLst>
          </p:cNvPr>
          <p:cNvSpPr/>
          <p:nvPr/>
        </p:nvSpPr>
        <p:spPr bwMode="auto">
          <a:xfrm>
            <a:off x="5134571" y="2577553"/>
            <a:ext cx="229672" cy="229672"/>
          </a:xfrm>
          <a:prstGeom prst="chevron">
            <a:avLst/>
          </a:prstGeom>
          <a:solidFill>
            <a:srgbClr val="029DDD"/>
          </a:solidFill>
          <a:ln w="57150">
            <a:solidFill>
              <a:srgbClr val="029DDD"/>
            </a:solidFill>
          </a:ln>
        </p:spPr>
        <p:txBody>
          <a:bodyPr anchor="ctr"/>
          <a:lstStyle/>
          <a:p>
            <a:pPr algn="ctr" defTabSz="914400"/>
            <a:endParaRPr lang="zh-CN" altLang="en-US" sz="240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C3ACF3EF-9281-4BE0-B57E-23B46E2C3FFD}"/>
              </a:ext>
            </a:extLst>
          </p:cNvPr>
          <p:cNvSpPr txBox="1"/>
          <p:nvPr/>
        </p:nvSpPr>
        <p:spPr>
          <a:xfrm>
            <a:off x="5635105" y="2401661"/>
            <a:ext cx="5803966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有一名重点中学的学生，在上学的路上自行车坏了，修车的老大爷帮他修好了，但他却没有带钱，他告诉老大爷明天一定还修车的五元钱。老大爷看见了他的校徽，相信他是一个守信的人，就只问了他的名字。但是过了好几天，他都没有来。老大爷找到了他的学校，但是学校告诉他这个学校里根本就没有叫这个名字的人。老大爷看着眼前的学校，失望的摇了摇头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……</a:t>
            </a:r>
          </a:p>
        </p:txBody>
      </p:sp>
      <p:sp>
        <p:nvSpPr>
          <p:cNvPr id="35" name="íṥľîḑê">
            <a:extLst>
              <a:ext uri="{FF2B5EF4-FFF2-40B4-BE49-F238E27FC236}">
                <a16:creationId xmlns:a16="http://schemas.microsoft.com/office/drawing/2014/main" xmlns="" id="{F82C1115-B602-4CC9-80B8-04ECB3CCDF78}"/>
              </a:ext>
            </a:extLst>
          </p:cNvPr>
          <p:cNvSpPr txBox="1"/>
          <p:nvPr/>
        </p:nvSpPr>
        <p:spPr>
          <a:xfrm>
            <a:off x="4552452" y="1531074"/>
            <a:ext cx="4122794" cy="622751"/>
          </a:xfrm>
          <a:prstGeom prst="rect">
            <a:avLst/>
          </a:prstGeom>
          <a:solidFill>
            <a:srgbClr val="029DDD"/>
          </a:solidFill>
          <a:ln w="57150">
            <a:solidFill>
              <a:schemeClr val="tx1"/>
            </a:solidFill>
          </a:ln>
        </p:spPr>
        <p:txBody>
          <a:bodyPr anchor="ctr"/>
          <a:lstStyle>
            <a:defPPr>
              <a:defRPr lang="en-US"/>
            </a:defPPr>
            <a:lvl1pPr algn="ctr" defTabSz="914400">
              <a:defRPr sz="2400">
                <a:solidFill>
                  <a:schemeClr val="lt1"/>
                </a:solidFill>
              </a:defRPr>
            </a:lvl1pPr>
            <a:lvl2pPr defTabSz="914400">
              <a:defRPr>
                <a:solidFill>
                  <a:schemeClr val="lt1"/>
                </a:solidFill>
              </a:defRPr>
            </a:lvl2pPr>
            <a:lvl3pPr defTabSz="914400">
              <a:defRPr>
                <a:solidFill>
                  <a:schemeClr val="lt1"/>
                </a:solidFill>
              </a:defRPr>
            </a:lvl3pPr>
            <a:lvl4pPr defTabSz="914400">
              <a:defRPr>
                <a:solidFill>
                  <a:schemeClr val="lt1"/>
                </a:solidFill>
              </a:defRPr>
            </a:lvl4pPr>
            <a:lvl5pPr defTabSz="914400">
              <a:defRPr>
                <a:solidFill>
                  <a:schemeClr val="lt1"/>
                </a:solidFill>
              </a:defRPr>
            </a:lvl5pPr>
            <a:lvl6pPr defTabSz="914400">
              <a:defRPr>
                <a:solidFill>
                  <a:schemeClr val="lt1"/>
                </a:solidFill>
              </a:defRPr>
            </a:lvl6pPr>
            <a:lvl7pPr defTabSz="914400">
              <a:defRPr>
                <a:solidFill>
                  <a:schemeClr val="lt1"/>
                </a:solidFill>
              </a:defRPr>
            </a:lvl7pPr>
            <a:lvl8pPr defTabSz="914400">
              <a:defRPr>
                <a:solidFill>
                  <a:schemeClr val="lt1"/>
                </a:solidFill>
              </a:defRPr>
            </a:lvl8pPr>
            <a:lvl9pPr defTabSz="914400">
              <a:defRPr>
                <a:solidFill>
                  <a:schemeClr val="lt1"/>
                </a:solidFill>
              </a:defRPr>
            </a:lvl9pPr>
          </a:lstStyle>
          <a:p>
            <a:r>
              <a:rPr lang="en-US">
                <a:cs typeface="+mn-ea"/>
                <a:sym typeface="+mn-lt"/>
              </a:rPr>
              <a:t> </a:t>
            </a:r>
            <a:endParaRPr lang="en-US" dirty="0">
              <a:cs typeface="+mn-ea"/>
              <a:sym typeface="+mn-l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D2788713-FF75-44C8-8C19-13A963CDF8A3}"/>
              </a:ext>
            </a:extLst>
          </p:cNvPr>
          <p:cNvSpPr txBox="1"/>
          <p:nvPr/>
        </p:nvSpPr>
        <p:spPr>
          <a:xfrm>
            <a:off x="4651801" y="1648268"/>
            <a:ext cx="392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五元钱与诚信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17"/>
          <a:stretch/>
        </p:blipFill>
        <p:spPr>
          <a:xfrm>
            <a:off x="588386" y="1721731"/>
            <a:ext cx="3914392" cy="3463552"/>
          </a:xfrm>
          <a:prstGeom prst="rect">
            <a:avLst/>
          </a:prstGeom>
        </p:spPr>
      </p:pic>
      <p:sp>
        <p:nvSpPr>
          <p:cNvPr id="37" name="Text Box 3">
            <a:extLst>
              <a:ext uri="{FF2B5EF4-FFF2-40B4-BE49-F238E27FC236}">
                <a16:creationId xmlns:a16="http://schemas.microsoft.com/office/drawing/2014/main" xmlns="" id="{45AD091D-539A-4193-ABC6-70F5F25349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5209" y="5650318"/>
            <a:ext cx="5318748" cy="461665"/>
          </a:xfrm>
          <a:prstGeom prst="rect">
            <a:avLst/>
          </a:prstGeom>
          <a:solidFill>
            <a:srgbClr val="029DDD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defRPr>
            </a:lvl1pPr>
          </a:lstStyle>
          <a:p>
            <a:pPr algn="just"/>
            <a:r>
              <a:rPr lang="en-US" altLang="zh-CN" sz="2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1</a:t>
            </a:r>
            <a:r>
              <a:rPr lang="zh-CN" altLang="en-US" sz="2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、这名同学如果是你，你会怎么做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？</a:t>
            </a:r>
            <a:endParaRPr lang="zh-CN" altLang="en-US" sz="2400" dirty="0">
              <a:solidFill>
                <a:schemeClr val="bg1"/>
              </a:solidFill>
              <a:latin typeface="+mn-ea"/>
              <a:ea typeface="+mn-ea"/>
              <a:cs typeface="+mn-ea"/>
              <a:sym typeface="+mn-lt"/>
            </a:endParaRPr>
          </a:p>
        </p:txBody>
      </p:sp>
      <p:sp>
        <p:nvSpPr>
          <p:cNvPr id="38" name="Text Box 3">
            <a:extLst>
              <a:ext uri="{FF2B5EF4-FFF2-40B4-BE49-F238E27FC236}">
                <a16:creationId xmlns:a16="http://schemas.microsoft.com/office/drawing/2014/main" xmlns="" id="{45AD091D-539A-4193-ABC6-70F5F25349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2559" y="5650318"/>
            <a:ext cx="4069141" cy="461665"/>
          </a:xfrm>
          <a:prstGeom prst="rect">
            <a:avLst/>
          </a:prstGeom>
          <a:solidFill>
            <a:srgbClr val="029DDD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defRPr>
            </a:lvl1pPr>
          </a:lstStyle>
          <a:p>
            <a:pPr algn="just"/>
            <a:r>
              <a:rPr lang="en-US" altLang="zh-CN" sz="2400" dirty="0" smtClean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2</a:t>
            </a:r>
            <a:r>
              <a:rPr lang="zh-CN" altLang="en-US" sz="2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rPr>
              <a:t>、他这样做会有什么影响？ </a:t>
            </a:r>
          </a:p>
        </p:txBody>
      </p:sp>
    </p:spTree>
    <p:extLst>
      <p:ext uri="{BB962C8B-B14F-4D97-AF65-F5344CB8AC3E}">
        <p14:creationId xmlns:p14="http://schemas.microsoft.com/office/powerpoint/2010/main" val="3302652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4" grpId="0"/>
      <p:bldP spid="35" grpId="0" animBg="1"/>
      <p:bldP spid="37" grpId="0" animBg="1"/>
      <p:bldP spid="3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742881" y="513491"/>
            <a:ext cx="2553347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dist"/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你会怎么做</a:t>
            </a:r>
          </a:p>
        </p:txBody>
      </p:sp>
      <p:sp>
        <p:nvSpPr>
          <p:cNvPr id="9" name="iSļidé">
            <a:extLst>
              <a:ext uri="{FF2B5EF4-FFF2-40B4-BE49-F238E27FC236}">
                <a16:creationId xmlns:a16="http://schemas.microsoft.com/office/drawing/2014/main" xmlns="" id="{D6CF862B-9F18-411B-99A7-B9A6322EEC33}"/>
              </a:ext>
            </a:extLst>
          </p:cNvPr>
          <p:cNvSpPr/>
          <p:nvPr/>
        </p:nvSpPr>
        <p:spPr bwMode="auto">
          <a:xfrm>
            <a:off x="922238" y="1625600"/>
            <a:ext cx="5440055" cy="3729525"/>
          </a:xfrm>
          <a:custGeom>
            <a:avLst/>
            <a:gdLst>
              <a:gd name="T0" fmla="*/ 2147483646 w 2173"/>
              <a:gd name="T1" fmla="*/ 2147483646 h 1162"/>
              <a:gd name="T2" fmla="*/ 2147483646 w 2173"/>
              <a:gd name="T3" fmla="*/ 2147483646 h 1162"/>
              <a:gd name="T4" fmla="*/ 0 w 2173"/>
              <a:gd name="T5" fmla="*/ 2147483646 h 1162"/>
              <a:gd name="T6" fmla="*/ 0 w 2173"/>
              <a:gd name="T7" fmla="*/ 0 h 1162"/>
              <a:gd name="T8" fmla="*/ 2147483646 w 2173"/>
              <a:gd name="T9" fmla="*/ 0 h 11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73" h="1162">
                <a:moveTo>
                  <a:pt x="1085" y="1162"/>
                </a:moveTo>
                <a:lnTo>
                  <a:pt x="1086" y="963"/>
                </a:lnTo>
                <a:lnTo>
                  <a:pt x="0" y="963"/>
                </a:lnTo>
                <a:lnTo>
                  <a:pt x="0" y="0"/>
                </a:lnTo>
                <a:lnTo>
                  <a:pt x="2173" y="0"/>
                </a:lnTo>
              </a:path>
            </a:pathLst>
          </a:custGeom>
          <a:noFill/>
          <a:ln w="22225" cap="flat" cmpd="sng">
            <a:solidFill>
              <a:srgbClr val="5D5D5D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45726385-B373-46B5-B115-D08454BDABA5}"/>
              </a:ext>
            </a:extLst>
          </p:cNvPr>
          <p:cNvSpPr txBox="1"/>
          <p:nvPr/>
        </p:nvSpPr>
        <p:spPr>
          <a:xfrm>
            <a:off x="1031403" y="1651000"/>
            <a:ext cx="6326449" cy="2956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小可是老师最信任的一班之长，一天，老师找小可了解小浩的情况，因为小浩最近行为反常，上课神情恍惚，成绩直线下降。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小浩是小可的好朋友，小可知道小浩最近迷上了电子游戏，并向小浩保证不把此事告诉任何人。面对老师的询问，小可很为难，作为班长，他有责任向老师如实反映情况，作为同窗好友，他又有义务保护同学的隐私。 </a:t>
            </a:r>
          </a:p>
        </p:txBody>
      </p:sp>
      <p:sp>
        <p:nvSpPr>
          <p:cNvPr id="11" name="íṥľîḑê">
            <a:extLst>
              <a:ext uri="{FF2B5EF4-FFF2-40B4-BE49-F238E27FC236}">
                <a16:creationId xmlns:a16="http://schemas.microsoft.com/office/drawing/2014/main" xmlns="" id="{77E7E92E-CF29-45DC-AC08-4AAC83815390}"/>
              </a:ext>
            </a:extLst>
          </p:cNvPr>
          <p:cNvSpPr txBox="1"/>
          <p:nvPr/>
        </p:nvSpPr>
        <p:spPr>
          <a:xfrm>
            <a:off x="1638300" y="5369955"/>
            <a:ext cx="3886200" cy="622751"/>
          </a:xfrm>
          <a:prstGeom prst="rect">
            <a:avLst/>
          </a:prstGeom>
          <a:solidFill>
            <a:srgbClr val="029DDD"/>
          </a:solidFill>
          <a:ln w="57150">
            <a:solidFill>
              <a:srgbClr val="029DDD"/>
            </a:solidFill>
          </a:ln>
        </p:spPr>
        <p:txBody>
          <a:bodyPr anchor="ctr"/>
          <a:lstStyle>
            <a:defPPr>
              <a:defRPr lang="en-US"/>
            </a:defPPr>
            <a:lvl1pPr algn="ctr" defTabSz="914400">
              <a:defRPr sz="2400">
                <a:solidFill>
                  <a:schemeClr val="lt1"/>
                </a:solidFill>
              </a:defRPr>
            </a:lvl1pPr>
            <a:lvl2pPr defTabSz="914400">
              <a:defRPr>
                <a:solidFill>
                  <a:schemeClr val="lt1"/>
                </a:solidFill>
              </a:defRPr>
            </a:lvl2pPr>
            <a:lvl3pPr defTabSz="914400">
              <a:defRPr>
                <a:solidFill>
                  <a:schemeClr val="lt1"/>
                </a:solidFill>
              </a:defRPr>
            </a:lvl3pPr>
            <a:lvl4pPr defTabSz="914400">
              <a:defRPr>
                <a:solidFill>
                  <a:schemeClr val="lt1"/>
                </a:solidFill>
              </a:defRPr>
            </a:lvl4pPr>
            <a:lvl5pPr defTabSz="914400">
              <a:defRPr>
                <a:solidFill>
                  <a:schemeClr val="lt1"/>
                </a:solidFill>
              </a:defRPr>
            </a:lvl5pPr>
            <a:lvl6pPr defTabSz="914400">
              <a:defRPr>
                <a:solidFill>
                  <a:schemeClr val="lt1"/>
                </a:solidFill>
              </a:defRPr>
            </a:lvl6pPr>
            <a:lvl7pPr defTabSz="914400">
              <a:defRPr>
                <a:solidFill>
                  <a:schemeClr val="lt1"/>
                </a:solidFill>
              </a:defRPr>
            </a:lvl7pPr>
            <a:lvl8pPr defTabSz="914400">
              <a:defRPr>
                <a:solidFill>
                  <a:schemeClr val="lt1"/>
                </a:solidFill>
              </a:defRPr>
            </a:lvl8pPr>
            <a:lvl9pPr defTabSz="914400">
              <a:defRPr>
                <a:solidFill>
                  <a:schemeClr val="lt1"/>
                </a:solidFill>
              </a:defRPr>
            </a:lvl9pPr>
          </a:lstStyle>
          <a:p>
            <a:r>
              <a:rPr lang="en-US">
                <a:cs typeface="+mn-ea"/>
                <a:sym typeface="+mn-lt"/>
              </a:rPr>
              <a:t> </a:t>
            </a:r>
            <a:endParaRPr lang="en-US" dirty="0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21BE3A43-F26C-450E-805B-D2CC2DB4F4F1}"/>
              </a:ext>
            </a:extLst>
          </p:cNvPr>
          <p:cNvSpPr txBox="1"/>
          <p:nvPr/>
        </p:nvSpPr>
        <p:spPr>
          <a:xfrm>
            <a:off x="1663700" y="5443083"/>
            <a:ext cx="375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小可应该告诉老师实情吗？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675" y="1270621"/>
            <a:ext cx="4768625" cy="476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217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742881" y="513491"/>
            <a:ext cx="2553347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dist"/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你会怎么做</a:t>
            </a:r>
          </a:p>
        </p:txBody>
      </p:sp>
      <p:sp>
        <p:nvSpPr>
          <p:cNvPr id="9" name="işľïḍè">
            <a:extLst>
              <a:ext uri="{FF2B5EF4-FFF2-40B4-BE49-F238E27FC236}">
                <a16:creationId xmlns:a16="http://schemas.microsoft.com/office/drawing/2014/main" xmlns="" id="{5695C3D0-1273-4033-8FBA-31BCE73D4F0C}"/>
              </a:ext>
            </a:extLst>
          </p:cNvPr>
          <p:cNvSpPr/>
          <p:nvPr/>
        </p:nvSpPr>
        <p:spPr>
          <a:xfrm>
            <a:off x="891010" y="1627298"/>
            <a:ext cx="4887490" cy="463485"/>
          </a:xfrm>
          <a:prstGeom prst="roundRect">
            <a:avLst>
              <a:gd name="adj" fmla="val 50000"/>
            </a:avLst>
          </a:prstGeom>
          <a:solidFill>
            <a:srgbClr val="029DDD"/>
          </a:solidFill>
          <a:ln w="3175" cap="flat" cmpd="sng" algn="ctr">
            <a:solidFill>
              <a:srgbClr val="029DDD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lnSpcReduction="10000"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endParaRPr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31B4623F-BBE3-48A4-947D-0E256CF6D016}"/>
              </a:ext>
            </a:extLst>
          </p:cNvPr>
          <p:cNvSpPr txBox="1"/>
          <p:nvPr/>
        </p:nvSpPr>
        <p:spPr>
          <a:xfrm>
            <a:off x="1034657" y="1627298"/>
            <a:ext cx="46422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碰到以下情形，应该怎么处理？</a:t>
            </a:r>
          </a:p>
        </p:txBody>
      </p:sp>
      <p:sp>
        <p:nvSpPr>
          <p:cNvPr id="12" name="ïṩľïḋê">
            <a:extLst>
              <a:ext uri="{FF2B5EF4-FFF2-40B4-BE49-F238E27FC236}">
                <a16:creationId xmlns:a16="http://schemas.microsoft.com/office/drawing/2014/main" xmlns="" id="{41FBD741-8BCB-4ED7-945C-A113BB852FE5}"/>
              </a:ext>
            </a:extLst>
          </p:cNvPr>
          <p:cNvSpPr/>
          <p:nvPr/>
        </p:nvSpPr>
        <p:spPr>
          <a:xfrm>
            <a:off x="767312" y="2669296"/>
            <a:ext cx="2268638" cy="2829804"/>
          </a:xfrm>
          <a:prstGeom prst="snip2DiagRect">
            <a:avLst/>
          </a:prstGeom>
          <a:solidFill>
            <a:srgbClr val="029DDD"/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9BEF17E4-F13C-43A7-B050-D7BDFC4B10B7}"/>
              </a:ext>
            </a:extLst>
          </p:cNvPr>
          <p:cNvSpPr txBox="1"/>
          <p:nvPr/>
        </p:nvSpPr>
        <p:spPr>
          <a:xfrm>
            <a:off x="1020190" y="3042403"/>
            <a:ext cx="18366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无人监考的考场上，一个写着答案的小条传到了你的手上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……</a:t>
            </a:r>
          </a:p>
        </p:txBody>
      </p:sp>
      <p:sp>
        <p:nvSpPr>
          <p:cNvPr id="14" name="ïṩľïḋê">
            <a:extLst>
              <a:ext uri="{FF2B5EF4-FFF2-40B4-BE49-F238E27FC236}">
                <a16:creationId xmlns:a16="http://schemas.microsoft.com/office/drawing/2014/main" xmlns="" id="{41FBD741-8BCB-4ED7-945C-A113BB852FE5}"/>
              </a:ext>
            </a:extLst>
          </p:cNvPr>
          <p:cNvSpPr/>
          <p:nvPr/>
        </p:nvSpPr>
        <p:spPr>
          <a:xfrm>
            <a:off x="3527749" y="2663699"/>
            <a:ext cx="2268638" cy="2829804"/>
          </a:xfrm>
          <a:prstGeom prst="snip2DiagRect">
            <a:avLst/>
          </a:prstGeom>
          <a:solidFill>
            <a:srgbClr val="029DDD"/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9BEF17E4-F13C-43A7-B050-D7BDFC4B10B7}"/>
              </a:ext>
            </a:extLst>
          </p:cNvPr>
          <p:cNvSpPr txBox="1"/>
          <p:nvPr/>
        </p:nvSpPr>
        <p:spPr>
          <a:xfrm>
            <a:off x="3497690" y="2742634"/>
            <a:ext cx="242457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你和小剑是无话不谈的好朋友，近期小剑常在网吧上网打游戏并要求你为他保密，当老师找你问起小剑的情况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……</a:t>
            </a:r>
          </a:p>
        </p:txBody>
      </p:sp>
      <p:sp>
        <p:nvSpPr>
          <p:cNvPr id="16" name="ïṩľïḋê">
            <a:extLst>
              <a:ext uri="{FF2B5EF4-FFF2-40B4-BE49-F238E27FC236}">
                <a16:creationId xmlns:a16="http://schemas.microsoft.com/office/drawing/2014/main" xmlns="" id="{41FBD741-8BCB-4ED7-945C-A113BB852FE5}"/>
              </a:ext>
            </a:extLst>
          </p:cNvPr>
          <p:cNvSpPr/>
          <p:nvPr/>
        </p:nvSpPr>
        <p:spPr>
          <a:xfrm>
            <a:off x="6345337" y="2669296"/>
            <a:ext cx="2268638" cy="2829804"/>
          </a:xfrm>
          <a:prstGeom prst="snip2DiagRect">
            <a:avLst/>
          </a:prstGeom>
          <a:solidFill>
            <a:srgbClr val="029DDD"/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9BEF17E4-F13C-43A7-B050-D7BDFC4B10B7}"/>
              </a:ext>
            </a:extLst>
          </p:cNvPr>
          <p:cNvSpPr txBox="1"/>
          <p:nvPr/>
        </p:nvSpPr>
        <p:spPr>
          <a:xfrm>
            <a:off x="6561323" y="2972504"/>
            <a:ext cx="1836665" cy="2125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在校门口，有陌生人拦住了你，要你告诉他你的同桌的家庭住址与电话号码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……</a:t>
            </a:r>
          </a:p>
        </p:txBody>
      </p:sp>
      <p:sp>
        <p:nvSpPr>
          <p:cNvPr id="18" name="ïṩľïḋê">
            <a:extLst>
              <a:ext uri="{FF2B5EF4-FFF2-40B4-BE49-F238E27FC236}">
                <a16:creationId xmlns:a16="http://schemas.microsoft.com/office/drawing/2014/main" xmlns="" id="{41FBD741-8BCB-4ED7-945C-A113BB852FE5}"/>
              </a:ext>
            </a:extLst>
          </p:cNvPr>
          <p:cNvSpPr/>
          <p:nvPr/>
        </p:nvSpPr>
        <p:spPr>
          <a:xfrm>
            <a:off x="9178342" y="2663699"/>
            <a:ext cx="2268638" cy="2829804"/>
          </a:xfrm>
          <a:prstGeom prst="snip2DiagRect">
            <a:avLst/>
          </a:prstGeom>
          <a:solidFill>
            <a:srgbClr val="029DDD"/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BEF17E4-F13C-43A7-B050-D7BDFC4B10B7}"/>
              </a:ext>
            </a:extLst>
          </p:cNvPr>
          <p:cNvSpPr txBox="1"/>
          <p:nvPr/>
        </p:nvSpPr>
        <p:spPr>
          <a:xfrm>
            <a:off x="9394328" y="3030407"/>
            <a:ext cx="1836665" cy="1710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你偶然得知做生意的哥哥经常拿假货去卖，你会</a:t>
            </a:r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……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599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5" grpId="0"/>
      <p:bldP spid="17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1" r="6244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1" t="5416" r="4881" b="15536"/>
          <a:stretch/>
        </p:blipFill>
        <p:spPr>
          <a:xfrm>
            <a:off x="215925" y="377372"/>
            <a:ext cx="11961561" cy="561702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36" r="58214" b="3392"/>
          <a:stretch/>
        </p:blipFill>
        <p:spPr>
          <a:xfrm>
            <a:off x="1" y="3236686"/>
            <a:ext cx="5182531" cy="36322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81" t="51309" b="5834"/>
          <a:stretch/>
        </p:blipFill>
        <p:spPr>
          <a:xfrm>
            <a:off x="8215086" y="4245429"/>
            <a:ext cx="3976914" cy="261257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376DC81-C180-4A00-B850-7D52A1BB030F}"/>
              </a:ext>
            </a:extLst>
          </p:cNvPr>
          <p:cNvSpPr txBox="1"/>
          <p:nvPr/>
        </p:nvSpPr>
        <p:spPr>
          <a:xfrm>
            <a:off x="3218977" y="2907421"/>
            <a:ext cx="57508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29DDD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汉仪字研卡通W" panose="00020600040101010101" pitchFamily="18" charset="-122"/>
                <a:ea typeface="汉仪字研卡通W" panose="00020600040101010101" pitchFamily="18" charset="-122"/>
                <a:cs typeface="+mn-ea"/>
                <a:sym typeface="+mn-lt"/>
              </a:rPr>
              <a:t>诚信守则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376DC81-C180-4A00-B850-7D52A1BB030F}"/>
              </a:ext>
            </a:extLst>
          </p:cNvPr>
          <p:cNvSpPr txBox="1"/>
          <p:nvPr/>
        </p:nvSpPr>
        <p:spPr>
          <a:xfrm>
            <a:off x="4246893" y="2133960"/>
            <a:ext cx="3529460" cy="584775"/>
          </a:xfrm>
          <a:prstGeom prst="rect">
            <a:avLst/>
          </a:prstGeom>
          <a:solidFill>
            <a:srgbClr val="FFB4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ea"/>
                <a:cs typeface="+mn-ea"/>
                <a:sym typeface="+mn-lt"/>
              </a:rPr>
              <a:t>PART 04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15000"/>
                  </a:srgbClr>
                </a:outerShdw>
              </a:effectLst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120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742881" y="513491"/>
            <a:ext cx="2132433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dist"/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诚信守则</a:t>
            </a:r>
          </a:p>
        </p:txBody>
      </p:sp>
      <p:sp>
        <p:nvSpPr>
          <p:cNvPr id="11" name="îsḷîḑê">
            <a:extLst>
              <a:ext uri="{FF2B5EF4-FFF2-40B4-BE49-F238E27FC236}">
                <a16:creationId xmlns:a16="http://schemas.microsoft.com/office/drawing/2014/main" xmlns="" id="{D3C2B064-D21D-49A9-8616-65E822146139}"/>
              </a:ext>
            </a:extLst>
          </p:cNvPr>
          <p:cNvSpPr/>
          <p:nvPr/>
        </p:nvSpPr>
        <p:spPr>
          <a:xfrm>
            <a:off x="1311722" y="1710692"/>
            <a:ext cx="3526977" cy="4005907"/>
          </a:xfrm>
          <a:prstGeom prst="roundRect">
            <a:avLst>
              <a:gd name="adj" fmla="val 5758"/>
            </a:avLst>
          </a:prstGeom>
          <a:solidFill>
            <a:schemeClr val="bg1"/>
          </a:solidFill>
          <a:ln>
            <a:solidFill>
              <a:srgbClr val="029D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lt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lt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lt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lt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lt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lt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lt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lt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lt1"/>
                </a:solidFill>
              </a:defRPr>
            </a:lvl9pPr>
          </a:lstStyle>
          <a:p>
            <a:pPr algn="ctr"/>
            <a:endParaRPr/>
          </a:p>
        </p:txBody>
      </p:sp>
      <p:sp>
        <p:nvSpPr>
          <p:cNvPr id="12" name="íŝḷíḓé">
            <a:extLst>
              <a:ext uri="{FF2B5EF4-FFF2-40B4-BE49-F238E27FC236}">
                <a16:creationId xmlns:a16="http://schemas.microsoft.com/office/drawing/2014/main" xmlns="" id="{BC92F4A4-8878-4EC4-840A-8C5734B0490B}"/>
              </a:ext>
            </a:extLst>
          </p:cNvPr>
          <p:cNvSpPr/>
          <p:nvPr/>
        </p:nvSpPr>
        <p:spPr>
          <a:xfrm>
            <a:off x="2070437" y="1401476"/>
            <a:ext cx="2132433" cy="514376"/>
          </a:xfrm>
          <a:prstGeom prst="roundRect">
            <a:avLst/>
          </a:prstGeom>
          <a:solidFill>
            <a:srgbClr val="029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lt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lt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lt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lt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lt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lt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lt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lt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dirty="0">
                <a:latin typeface="字魂7号-温暖童稚体" panose="00000500000000000000" pitchFamily="2" charset="-122"/>
                <a:ea typeface="字魂7号-温暖童稚体" panose="00000500000000000000" pitchFamily="2" charset="-122"/>
              </a:rPr>
              <a:t>诚信守则</a:t>
            </a:r>
          </a:p>
        </p:txBody>
      </p:sp>
      <p:sp>
        <p:nvSpPr>
          <p:cNvPr id="13" name="ïṡliḓè">
            <a:extLst>
              <a:ext uri="{FF2B5EF4-FFF2-40B4-BE49-F238E27FC236}">
                <a16:creationId xmlns:a16="http://schemas.microsoft.com/office/drawing/2014/main" xmlns="" id="{C8F1FB7A-BD20-4C42-ABC7-0822301CD102}"/>
              </a:ext>
            </a:extLst>
          </p:cNvPr>
          <p:cNvSpPr/>
          <p:nvPr/>
        </p:nvSpPr>
        <p:spPr bwMode="auto">
          <a:xfrm>
            <a:off x="1512420" y="2301506"/>
            <a:ext cx="3087480" cy="3029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</a:defRPr>
            </a:lvl9pPr>
          </a:lstStyle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 sz="2000" dirty="0">
                <a:latin typeface="+mn-ea"/>
                <a:cs typeface="+mn-ea"/>
                <a:sym typeface="+mn-lt"/>
              </a:rPr>
              <a:t>守则一：坚持实事求是。</a:t>
            </a:r>
            <a:endParaRPr lang="en-US" altLang="zh-CN" sz="2000" dirty="0">
              <a:latin typeface="+mn-ea"/>
              <a:cs typeface="+mn-ea"/>
              <a:sym typeface="+mn-lt"/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 sz="2000" dirty="0">
                <a:latin typeface="+mn-ea"/>
                <a:cs typeface="+mn-ea"/>
                <a:sym typeface="+mn-lt"/>
              </a:rPr>
              <a:t>守则二：在涉及利益冲突时，要站在多数人利益一边。</a:t>
            </a:r>
            <a:endParaRPr lang="en-US" altLang="zh-CN" sz="2000" dirty="0">
              <a:latin typeface="+mn-ea"/>
              <a:cs typeface="+mn-ea"/>
              <a:sym typeface="+mn-lt"/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 sz="2000" dirty="0">
                <a:latin typeface="+mn-ea"/>
                <a:cs typeface="+mn-ea"/>
                <a:sym typeface="+mn-lt"/>
              </a:rPr>
              <a:t>守则三：在眼前利益与长远利益冲突时，要站在长远利益一边。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 sz="2000" dirty="0">
                <a:latin typeface="+mn-ea"/>
                <a:cs typeface="+mn-ea"/>
                <a:sym typeface="+mn-lt"/>
              </a:rPr>
              <a:t>守则四：在情与法冲突中，要站在法律一边。</a:t>
            </a:r>
            <a:endParaRPr lang="en-US" altLang="zh-CN" sz="2000" dirty="0">
              <a:latin typeface="+mn-ea"/>
              <a:cs typeface="+mn-ea"/>
              <a:sym typeface="+mn-lt"/>
            </a:endParaRPr>
          </a:p>
        </p:txBody>
      </p:sp>
      <p:sp>
        <p:nvSpPr>
          <p:cNvPr id="14" name="îsḷîḑê">
            <a:extLst>
              <a:ext uri="{FF2B5EF4-FFF2-40B4-BE49-F238E27FC236}">
                <a16:creationId xmlns:a16="http://schemas.microsoft.com/office/drawing/2014/main" xmlns="" id="{D3C2B064-D21D-49A9-8616-65E822146139}"/>
              </a:ext>
            </a:extLst>
          </p:cNvPr>
          <p:cNvSpPr/>
          <p:nvPr/>
        </p:nvSpPr>
        <p:spPr>
          <a:xfrm>
            <a:off x="7636322" y="1710692"/>
            <a:ext cx="3526977" cy="4005907"/>
          </a:xfrm>
          <a:prstGeom prst="roundRect">
            <a:avLst>
              <a:gd name="adj" fmla="val 5758"/>
            </a:avLst>
          </a:prstGeom>
          <a:solidFill>
            <a:schemeClr val="bg1"/>
          </a:solidFill>
          <a:ln>
            <a:solidFill>
              <a:srgbClr val="029D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lt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lt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lt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lt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lt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lt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lt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lt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lt1"/>
                </a:solidFill>
              </a:defRPr>
            </a:lvl9pPr>
          </a:lstStyle>
          <a:p>
            <a:pPr algn="ctr"/>
            <a:endParaRPr/>
          </a:p>
        </p:txBody>
      </p:sp>
      <p:sp>
        <p:nvSpPr>
          <p:cNvPr id="15" name="íŝḷíḓé">
            <a:extLst>
              <a:ext uri="{FF2B5EF4-FFF2-40B4-BE49-F238E27FC236}">
                <a16:creationId xmlns:a16="http://schemas.microsoft.com/office/drawing/2014/main" xmlns="" id="{BC92F4A4-8878-4EC4-840A-8C5734B0490B}"/>
              </a:ext>
            </a:extLst>
          </p:cNvPr>
          <p:cNvSpPr/>
          <p:nvPr/>
        </p:nvSpPr>
        <p:spPr>
          <a:xfrm>
            <a:off x="8395037" y="1401476"/>
            <a:ext cx="2132433" cy="514376"/>
          </a:xfrm>
          <a:prstGeom prst="roundRect">
            <a:avLst/>
          </a:prstGeom>
          <a:solidFill>
            <a:srgbClr val="029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lt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lt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lt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lt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lt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lt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lt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lt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dirty="0">
                <a:latin typeface="字魂7号-温暖童稚体" panose="00000500000000000000" pitchFamily="2" charset="-122"/>
                <a:ea typeface="字魂7号-温暖童稚体" panose="00000500000000000000" pitchFamily="2" charset="-122"/>
              </a:rPr>
              <a:t>诚信的智慧</a:t>
            </a:r>
          </a:p>
        </p:txBody>
      </p:sp>
      <p:sp>
        <p:nvSpPr>
          <p:cNvPr id="16" name="ïṡliḓè">
            <a:extLst>
              <a:ext uri="{FF2B5EF4-FFF2-40B4-BE49-F238E27FC236}">
                <a16:creationId xmlns:a16="http://schemas.microsoft.com/office/drawing/2014/main" xmlns="" id="{C8F1FB7A-BD20-4C42-ABC7-0822301CD102}"/>
              </a:ext>
            </a:extLst>
          </p:cNvPr>
          <p:cNvSpPr/>
          <p:nvPr/>
        </p:nvSpPr>
        <p:spPr bwMode="auto">
          <a:xfrm>
            <a:off x="7837020" y="2301506"/>
            <a:ext cx="3087480" cy="3029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</a:defRPr>
            </a:lvl9pPr>
          </a:lstStyle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 sz="2000" dirty="0">
                <a:latin typeface="+mn-ea"/>
                <a:cs typeface="+mn-ea"/>
                <a:sym typeface="+mn-lt"/>
              </a:rPr>
              <a:t>观点一：诚信与具体的情景结合起来，在现实生活中做出诚信的正确选择。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 sz="2000" dirty="0">
                <a:latin typeface="+mn-ea"/>
                <a:cs typeface="+mn-ea"/>
                <a:sym typeface="+mn-lt"/>
              </a:rPr>
              <a:t>观点二：诚信要坚持原则，权衡利弊，按照实际情况妥善处理。  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 sz="2000" dirty="0">
                <a:latin typeface="+mn-ea"/>
                <a:cs typeface="+mn-ea"/>
                <a:sym typeface="+mn-lt"/>
              </a:rPr>
              <a:t>观点三：诚信的核心是善。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976" y="1296058"/>
            <a:ext cx="4559300" cy="4559300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13DB8067-03B9-49B5-A41A-F18E62EE591E}"/>
              </a:ext>
            </a:extLst>
          </p:cNvPr>
          <p:cNvSpPr/>
          <p:nvPr/>
        </p:nvSpPr>
        <p:spPr>
          <a:xfrm>
            <a:off x="2809097" y="5838845"/>
            <a:ext cx="6557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029DDD"/>
                </a:solidFill>
                <a:cs typeface="+mn-ea"/>
                <a:sym typeface="+mn-lt"/>
              </a:rPr>
              <a:t>诚信，要从身边的点滴做起</a:t>
            </a:r>
          </a:p>
        </p:txBody>
      </p:sp>
    </p:spTree>
    <p:extLst>
      <p:ext uri="{BB962C8B-B14F-4D97-AF65-F5344CB8AC3E}">
        <p14:creationId xmlns:p14="http://schemas.microsoft.com/office/powerpoint/2010/main" val="788578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742881" y="513491"/>
            <a:ext cx="2132433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dist"/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诚信守则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960830D5-4167-4F7B-B3A0-51B1EEB788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762" y="1831099"/>
            <a:ext cx="11387137" cy="918635"/>
          </a:xfrm>
          <a:prstGeom prst="rect">
            <a:avLst/>
          </a:prstGeom>
          <a:solidFill>
            <a:srgbClr val="FDF107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E653A5E-A99B-47F2-8AEA-98C4AC1FA02D}"/>
              </a:ext>
            </a:extLst>
          </p:cNvPr>
          <p:cNvSpPr/>
          <p:nvPr/>
        </p:nvSpPr>
        <p:spPr>
          <a:xfrm>
            <a:off x="1197541" y="3175058"/>
            <a:ext cx="323836" cy="323836"/>
          </a:xfrm>
          <a:prstGeom prst="rect">
            <a:avLst/>
          </a:prstGeom>
          <a:solidFill>
            <a:srgbClr val="029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FB68E3A2-BA3A-4FAF-8960-8B68659F164E}"/>
              </a:ext>
            </a:extLst>
          </p:cNvPr>
          <p:cNvSpPr/>
          <p:nvPr/>
        </p:nvSpPr>
        <p:spPr>
          <a:xfrm>
            <a:off x="992819" y="1964025"/>
            <a:ext cx="5764990" cy="5873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诚信是美， 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“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诚信是一种心灵的开放。”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97D9EC2-C418-4067-93F5-2FDEE40B6ED8}"/>
              </a:ext>
            </a:extLst>
          </p:cNvPr>
          <p:cNvSpPr/>
          <p:nvPr/>
        </p:nvSpPr>
        <p:spPr>
          <a:xfrm>
            <a:off x="1742881" y="3004614"/>
            <a:ext cx="4373274" cy="3070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</a:pPr>
            <a:r>
              <a:rPr lang="zh-CN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当代人都追求美，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追求外表的华丽， 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漂亮，却忘掉了心灵美， 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其实心灵美才是真正的美。 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4866" y="662329"/>
            <a:ext cx="3289479" cy="567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02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1" r="6244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8" b="47143"/>
          <a:stretch/>
        </p:blipFill>
        <p:spPr>
          <a:xfrm>
            <a:off x="5820229" y="0"/>
            <a:ext cx="6371772" cy="322217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5" r="40952" b="61429"/>
          <a:stretch/>
        </p:blipFill>
        <p:spPr>
          <a:xfrm>
            <a:off x="14513" y="58057"/>
            <a:ext cx="4992915" cy="235131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1" t="11042" r="15938" b="18542"/>
          <a:stretch/>
        </p:blipFill>
        <p:spPr>
          <a:xfrm>
            <a:off x="466576" y="537289"/>
            <a:ext cx="11258850" cy="578342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39247" y="1721902"/>
            <a:ext cx="1494668" cy="106744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254" y="4525527"/>
            <a:ext cx="1572474" cy="112301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352" y="1730627"/>
            <a:ext cx="1584475" cy="113158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735" y="4356028"/>
            <a:ext cx="1760609" cy="1257373"/>
          </a:xfrm>
          <a:prstGeom prst="rect">
            <a:avLst/>
          </a:prstGeom>
        </p:spPr>
      </p:pic>
      <p:sp>
        <p:nvSpPr>
          <p:cNvPr id="11" name="任意多边形 10"/>
          <p:cNvSpPr/>
          <p:nvPr/>
        </p:nvSpPr>
        <p:spPr>
          <a:xfrm>
            <a:off x="0" y="2598059"/>
            <a:ext cx="12192000" cy="1770745"/>
          </a:xfrm>
          <a:custGeom>
            <a:avLst/>
            <a:gdLst>
              <a:gd name="connsiteX0" fmla="*/ 0 w 12221029"/>
              <a:gd name="connsiteY0" fmla="*/ 1393371 h 1770745"/>
              <a:gd name="connsiteX1" fmla="*/ 2235200 w 12221029"/>
              <a:gd name="connsiteY1" fmla="*/ 508000 h 1770745"/>
              <a:gd name="connsiteX2" fmla="*/ 5050972 w 12221029"/>
              <a:gd name="connsiteY2" fmla="*/ 1770742 h 1770745"/>
              <a:gd name="connsiteX3" fmla="*/ 7373258 w 12221029"/>
              <a:gd name="connsiteY3" fmla="*/ 522514 h 1770745"/>
              <a:gd name="connsiteX4" fmla="*/ 10130972 w 12221029"/>
              <a:gd name="connsiteY4" fmla="*/ 1465942 h 1770745"/>
              <a:gd name="connsiteX5" fmla="*/ 12221029 w 12221029"/>
              <a:gd name="connsiteY5" fmla="*/ 0 h 1770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21029" h="1770745">
                <a:moveTo>
                  <a:pt x="0" y="1393371"/>
                </a:moveTo>
                <a:cubicBezTo>
                  <a:pt x="696685" y="919238"/>
                  <a:pt x="1393371" y="445105"/>
                  <a:pt x="2235200" y="508000"/>
                </a:cubicBezTo>
                <a:cubicBezTo>
                  <a:pt x="3077029" y="570895"/>
                  <a:pt x="4194629" y="1768323"/>
                  <a:pt x="5050972" y="1770742"/>
                </a:cubicBezTo>
                <a:cubicBezTo>
                  <a:pt x="5907315" y="1773161"/>
                  <a:pt x="6526591" y="573314"/>
                  <a:pt x="7373258" y="522514"/>
                </a:cubicBezTo>
                <a:cubicBezTo>
                  <a:pt x="8219925" y="471714"/>
                  <a:pt x="9323010" y="1553028"/>
                  <a:pt x="10130972" y="1465942"/>
                </a:cubicBezTo>
                <a:cubicBezTo>
                  <a:pt x="10938934" y="1378856"/>
                  <a:pt x="11579981" y="689428"/>
                  <a:pt x="12221029" y="0"/>
                </a:cubicBez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862664" y="2782234"/>
            <a:ext cx="667660" cy="667660"/>
          </a:xfrm>
          <a:prstGeom prst="ellipse">
            <a:avLst/>
          </a:prstGeom>
          <a:solidFill>
            <a:srgbClr val="029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702623" y="3940142"/>
            <a:ext cx="667660" cy="667660"/>
          </a:xfrm>
          <a:prstGeom prst="ellipse">
            <a:avLst/>
          </a:prstGeom>
          <a:solidFill>
            <a:srgbClr val="FFB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7075708" y="2859064"/>
            <a:ext cx="667660" cy="667660"/>
          </a:xfrm>
          <a:prstGeom prst="ellipse">
            <a:avLst/>
          </a:prstGeom>
          <a:solidFill>
            <a:srgbClr val="029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9705213" y="3702275"/>
            <a:ext cx="667660" cy="667660"/>
          </a:xfrm>
          <a:prstGeom prst="ellipse">
            <a:avLst/>
          </a:prstGeom>
          <a:solidFill>
            <a:srgbClr val="FFB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018400" y="290237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1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858359" y="4043139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2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231444" y="2971241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3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860949" y="380937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4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663742" y="1932775"/>
            <a:ext cx="3023067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l"/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什么是诚信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7724110" y="1891199"/>
            <a:ext cx="3023067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l"/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你会怎么做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619394" y="4555902"/>
            <a:ext cx="3023067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r"/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诚信守则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1665891" y="4680972"/>
            <a:ext cx="3023067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r"/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诚信小故事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1152209" y="1002454"/>
            <a:ext cx="3023067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l"/>
            <a:r>
              <a:rPr lang="en-US" altLang="zh-CN" sz="4000" dirty="0" smtClean="0">
                <a:solidFill>
                  <a:srgbClr val="FF9DAE">
                    <a:lumMod val="90000"/>
                  </a:srgbClr>
                </a:solidFill>
                <a:latin typeface="Arial"/>
              </a:rPr>
              <a:t>CONTENTS</a:t>
            </a:r>
            <a:endParaRPr lang="zh-CN" altLang="en-US" sz="4000" dirty="0">
              <a:solidFill>
                <a:srgbClr val="FF9DAE">
                  <a:lumMod val="9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0225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1" grpId="0"/>
      <p:bldP spid="24" grpId="0"/>
      <p:bldP spid="27" grpId="0"/>
      <p:bldP spid="30" grpId="0"/>
      <p:bldP spid="3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742881" y="513491"/>
            <a:ext cx="2132433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dist"/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诚信守则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960830D5-4167-4F7B-B3A0-51B1EEB788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762" y="1642413"/>
            <a:ext cx="11387137" cy="918635"/>
          </a:xfrm>
          <a:prstGeom prst="rect">
            <a:avLst/>
          </a:prstGeom>
          <a:solidFill>
            <a:srgbClr val="FDF107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E653A5E-A99B-47F2-8AEA-98C4AC1FA02D}"/>
              </a:ext>
            </a:extLst>
          </p:cNvPr>
          <p:cNvSpPr/>
          <p:nvPr/>
        </p:nvSpPr>
        <p:spPr>
          <a:xfrm>
            <a:off x="5972744" y="3058943"/>
            <a:ext cx="323836" cy="323836"/>
          </a:xfrm>
          <a:prstGeom prst="rect">
            <a:avLst/>
          </a:prstGeom>
          <a:solidFill>
            <a:srgbClr val="029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FB68E3A2-BA3A-4FAF-8960-8B68659F164E}"/>
              </a:ext>
            </a:extLst>
          </p:cNvPr>
          <p:cNvSpPr/>
          <p:nvPr/>
        </p:nvSpPr>
        <p:spPr>
          <a:xfrm>
            <a:off x="1038539" y="1686509"/>
            <a:ext cx="1038420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诚信是德， 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人们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常说：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"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艰苦奋斗是中华民族的传统美德，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" 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而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我却要说：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"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诚信也是人与人交往中必不可缺的一种美德。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97D9EC2-C418-4067-93F5-2FDEE40B6ED8}"/>
              </a:ext>
            </a:extLst>
          </p:cNvPr>
          <p:cNvSpPr/>
          <p:nvPr/>
        </p:nvSpPr>
        <p:spPr>
          <a:xfrm>
            <a:off x="6518084" y="2844957"/>
            <a:ext cx="4373274" cy="3070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生活有了诚信才更加灿烂。 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人生有了诚信才更加迷人。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诚信的人，有力量，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让我们从诚信走向明天！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061" y="2480688"/>
            <a:ext cx="4383527" cy="3799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164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742881" y="513491"/>
            <a:ext cx="2132433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dist"/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诚信守则</a:t>
            </a:r>
          </a:p>
        </p:txBody>
      </p:sp>
      <p:sp>
        <p:nvSpPr>
          <p:cNvPr id="6" name="ïṩľïḋê">
            <a:extLst>
              <a:ext uri="{FF2B5EF4-FFF2-40B4-BE49-F238E27FC236}">
                <a16:creationId xmlns:a16="http://schemas.microsoft.com/office/drawing/2014/main" xmlns="" id="{41FBD741-8BCB-4ED7-945C-A113BB852FE5}"/>
              </a:ext>
            </a:extLst>
          </p:cNvPr>
          <p:cNvSpPr/>
          <p:nvPr/>
        </p:nvSpPr>
        <p:spPr>
          <a:xfrm>
            <a:off x="2815771" y="2353611"/>
            <a:ext cx="8273143" cy="2829804"/>
          </a:xfrm>
          <a:prstGeom prst="snip2DiagRect">
            <a:avLst/>
          </a:prstGeom>
          <a:solidFill>
            <a:srgbClr val="029DDD"/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9BEF17E4-F13C-43A7-B050-D7BDFC4B10B7}"/>
              </a:ext>
            </a:extLst>
          </p:cNvPr>
          <p:cNvSpPr txBox="1"/>
          <p:nvPr/>
        </p:nvSpPr>
        <p:spPr>
          <a:xfrm>
            <a:off x="4762413" y="2625118"/>
            <a:ext cx="61523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一个人可以没有财富</a:t>
            </a:r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只要他活得坦荡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一个人可以没有名望</a:t>
            </a:r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只要他问心无愧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但一个人不能没有诚信</a:t>
            </a:r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否则一无所有</a:t>
            </a:r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; 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41" r="22720"/>
          <a:stretch/>
        </p:blipFill>
        <p:spPr>
          <a:xfrm>
            <a:off x="928915" y="1372221"/>
            <a:ext cx="3512456" cy="4556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7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6E287EF0-B441-4EBE-B0D5-0E237CD960AE}"/>
              </a:ext>
            </a:extLst>
          </p:cNvPr>
          <p:cNvSpPr/>
          <p:nvPr/>
        </p:nvSpPr>
        <p:spPr>
          <a:xfrm>
            <a:off x="2401130" y="2680033"/>
            <a:ext cx="5078329" cy="293224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zh-CN" altLang="en-US" sz="3200" dirty="0">
                <a:solidFill>
                  <a:srgbClr val="029DDD"/>
                </a:solidFill>
                <a:cs typeface="+mn-ea"/>
                <a:sym typeface="+mn-lt"/>
              </a:rPr>
              <a:t>我宣誓：</a:t>
            </a:r>
          </a:p>
          <a:p>
            <a:pPr algn="just">
              <a:spcBef>
                <a:spcPts val="1200"/>
              </a:spcBef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从今天开始讲诚实、守信用，自觉自律，自尊自强、做文明学生。</a:t>
            </a:r>
          </a:p>
          <a:p>
            <a:pPr algn="just">
              <a:spcBef>
                <a:spcPts val="1200"/>
              </a:spcBef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我诚信，我光荣；</a:t>
            </a:r>
          </a:p>
          <a:p>
            <a:pPr algn="just">
              <a:spcBef>
                <a:spcPts val="1200"/>
              </a:spcBef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我诚信，我自尊；</a:t>
            </a:r>
          </a:p>
          <a:p>
            <a:pPr algn="just">
              <a:spcBef>
                <a:spcPts val="1200"/>
              </a:spcBef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我诚信，我成功。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742881" y="513491"/>
            <a:ext cx="2132433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dist"/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诚信守则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315" y="964627"/>
            <a:ext cx="5479143" cy="5479143"/>
          </a:xfrm>
          <a:prstGeom prst="rect">
            <a:avLst/>
          </a:prstGeom>
        </p:spPr>
      </p:pic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103A4FBA-EFAA-4A06-A884-A7E36A07670B}"/>
              </a:ext>
            </a:extLst>
          </p:cNvPr>
          <p:cNvCxnSpPr>
            <a:cxnSpLocks/>
          </p:cNvCxnSpPr>
          <p:nvPr/>
        </p:nvCxnSpPr>
        <p:spPr>
          <a:xfrm flipV="1">
            <a:off x="1446179" y="2350867"/>
            <a:ext cx="0" cy="3173057"/>
          </a:xfrm>
          <a:prstGeom prst="line">
            <a:avLst/>
          </a:prstGeom>
          <a:ln w="3175" cap="rnd">
            <a:solidFill>
              <a:srgbClr val="5D5D5D"/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iṡḷide">
            <a:extLst>
              <a:ext uri="{FF2B5EF4-FFF2-40B4-BE49-F238E27FC236}">
                <a16:creationId xmlns:a16="http://schemas.microsoft.com/office/drawing/2014/main" xmlns="" id="{B011D367-DC42-4CA9-9180-0E39EEF19E77}"/>
              </a:ext>
            </a:extLst>
          </p:cNvPr>
          <p:cNvSpPr/>
          <p:nvPr/>
        </p:nvSpPr>
        <p:spPr bwMode="auto">
          <a:xfrm>
            <a:off x="1849025" y="2902269"/>
            <a:ext cx="229672" cy="229672"/>
          </a:xfrm>
          <a:prstGeom prst="chevron">
            <a:avLst/>
          </a:prstGeom>
          <a:solidFill>
            <a:srgbClr val="029DDD"/>
          </a:solidFill>
          <a:ln w="57150">
            <a:solidFill>
              <a:srgbClr val="029DDD"/>
            </a:solidFill>
          </a:ln>
        </p:spPr>
        <p:txBody>
          <a:bodyPr anchor="ctr"/>
          <a:lstStyle/>
          <a:p>
            <a:pPr algn="ctr" defTabSz="914400"/>
            <a:endParaRPr lang="zh-CN" altLang="en-US" sz="240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3" name="íṥľîḑê">
            <a:extLst>
              <a:ext uri="{FF2B5EF4-FFF2-40B4-BE49-F238E27FC236}">
                <a16:creationId xmlns:a16="http://schemas.microsoft.com/office/drawing/2014/main" xmlns="" id="{F82C1115-B602-4CC9-80B8-04ECB3CCDF78}"/>
              </a:ext>
            </a:extLst>
          </p:cNvPr>
          <p:cNvSpPr txBox="1"/>
          <p:nvPr/>
        </p:nvSpPr>
        <p:spPr>
          <a:xfrm>
            <a:off x="1266906" y="1855790"/>
            <a:ext cx="4122794" cy="622751"/>
          </a:xfrm>
          <a:prstGeom prst="rect">
            <a:avLst/>
          </a:prstGeom>
          <a:solidFill>
            <a:srgbClr val="029DDD"/>
          </a:solidFill>
          <a:ln w="57150">
            <a:solidFill>
              <a:schemeClr val="tx1"/>
            </a:solidFill>
          </a:ln>
        </p:spPr>
        <p:txBody>
          <a:bodyPr anchor="ctr"/>
          <a:lstStyle>
            <a:defPPr>
              <a:defRPr lang="en-US"/>
            </a:defPPr>
            <a:lvl1pPr algn="ctr" defTabSz="914400">
              <a:defRPr sz="2400">
                <a:solidFill>
                  <a:schemeClr val="lt1"/>
                </a:solidFill>
              </a:defRPr>
            </a:lvl1pPr>
            <a:lvl2pPr defTabSz="914400">
              <a:defRPr>
                <a:solidFill>
                  <a:schemeClr val="lt1"/>
                </a:solidFill>
              </a:defRPr>
            </a:lvl2pPr>
            <a:lvl3pPr defTabSz="914400">
              <a:defRPr>
                <a:solidFill>
                  <a:schemeClr val="lt1"/>
                </a:solidFill>
              </a:defRPr>
            </a:lvl3pPr>
            <a:lvl4pPr defTabSz="914400">
              <a:defRPr>
                <a:solidFill>
                  <a:schemeClr val="lt1"/>
                </a:solidFill>
              </a:defRPr>
            </a:lvl4pPr>
            <a:lvl5pPr defTabSz="914400">
              <a:defRPr>
                <a:solidFill>
                  <a:schemeClr val="lt1"/>
                </a:solidFill>
              </a:defRPr>
            </a:lvl5pPr>
            <a:lvl6pPr defTabSz="914400">
              <a:defRPr>
                <a:solidFill>
                  <a:schemeClr val="lt1"/>
                </a:solidFill>
              </a:defRPr>
            </a:lvl6pPr>
            <a:lvl7pPr defTabSz="914400">
              <a:defRPr>
                <a:solidFill>
                  <a:schemeClr val="lt1"/>
                </a:solidFill>
              </a:defRPr>
            </a:lvl7pPr>
            <a:lvl8pPr defTabSz="914400">
              <a:defRPr>
                <a:solidFill>
                  <a:schemeClr val="lt1"/>
                </a:solidFill>
              </a:defRPr>
            </a:lvl8pPr>
            <a:lvl9pPr defTabSz="914400">
              <a:defRPr>
                <a:solidFill>
                  <a:schemeClr val="lt1"/>
                </a:solidFill>
              </a:defRPr>
            </a:lvl9pPr>
          </a:lstStyle>
          <a:p>
            <a:r>
              <a:rPr lang="en-US">
                <a:cs typeface="+mn-ea"/>
                <a:sym typeface="+mn-lt"/>
              </a:rPr>
              <a:t> </a:t>
            </a:r>
            <a:endParaRPr lang="en-US" dirty="0"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D2788713-FF75-44C8-8C19-13A963CDF8A3}"/>
              </a:ext>
            </a:extLst>
          </p:cNvPr>
          <p:cNvSpPr txBox="1"/>
          <p:nvPr/>
        </p:nvSpPr>
        <p:spPr>
          <a:xfrm>
            <a:off x="1783435" y="1893766"/>
            <a:ext cx="3089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诚信宣誓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8816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" grpId="0" animBg="1"/>
      <p:bldP spid="2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20367" y="2012412"/>
            <a:ext cx="9918963" cy="3725635"/>
          </a:xfrm>
          <a:prstGeom prst="rect">
            <a:avLst/>
          </a:prstGeom>
          <a:solidFill>
            <a:schemeClr val="bg1"/>
          </a:solidFill>
          <a:ln>
            <a:solidFill>
              <a:srgbClr val="029D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íṥľîḑê">
            <a:extLst>
              <a:ext uri="{FF2B5EF4-FFF2-40B4-BE49-F238E27FC236}">
                <a16:creationId xmlns:a16="http://schemas.microsoft.com/office/drawing/2014/main" xmlns="" id="{F82C1115-B602-4CC9-80B8-04ECB3CCDF78}"/>
              </a:ext>
            </a:extLst>
          </p:cNvPr>
          <p:cNvSpPr txBox="1"/>
          <p:nvPr/>
        </p:nvSpPr>
        <p:spPr>
          <a:xfrm>
            <a:off x="4118452" y="1682049"/>
            <a:ext cx="4122794" cy="622751"/>
          </a:xfrm>
          <a:prstGeom prst="rect">
            <a:avLst/>
          </a:prstGeom>
          <a:solidFill>
            <a:srgbClr val="029DDD"/>
          </a:solidFill>
          <a:ln w="57150">
            <a:solidFill>
              <a:schemeClr val="tx1"/>
            </a:solidFill>
          </a:ln>
        </p:spPr>
        <p:txBody>
          <a:bodyPr anchor="ctr"/>
          <a:lstStyle>
            <a:defPPr>
              <a:defRPr lang="en-US"/>
            </a:defPPr>
            <a:lvl1pPr algn="ctr" defTabSz="914400">
              <a:defRPr sz="2400">
                <a:solidFill>
                  <a:schemeClr val="lt1"/>
                </a:solidFill>
              </a:defRPr>
            </a:lvl1pPr>
            <a:lvl2pPr defTabSz="914400">
              <a:defRPr>
                <a:solidFill>
                  <a:schemeClr val="lt1"/>
                </a:solidFill>
              </a:defRPr>
            </a:lvl2pPr>
            <a:lvl3pPr defTabSz="914400">
              <a:defRPr>
                <a:solidFill>
                  <a:schemeClr val="lt1"/>
                </a:solidFill>
              </a:defRPr>
            </a:lvl3pPr>
            <a:lvl4pPr defTabSz="914400">
              <a:defRPr>
                <a:solidFill>
                  <a:schemeClr val="lt1"/>
                </a:solidFill>
              </a:defRPr>
            </a:lvl4pPr>
            <a:lvl5pPr defTabSz="914400">
              <a:defRPr>
                <a:solidFill>
                  <a:schemeClr val="lt1"/>
                </a:solidFill>
              </a:defRPr>
            </a:lvl5pPr>
            <a:lvl6pPr defTabSz="914400">
              <a:defRPr>
                <a:solidFill>
                  <a:schemeClr val="lt1"/>
                </a:solidFill>
              </a:defRPr>
            </a:lvl6pPr>
            <a:lvl7pPr defTabSz="914400">
              <a:defRPr>
                <a:solidFill>
                  <a:schemeClr val="lt1"/>
                </a:solidFill>
              </a:defRPr>
            </a:lvl7pPr>
            <a:lvl8pPr defTabSz="914400">
              <a:defRPr>
                <a:solidFill>
                  <a:schemeClr val="lt1"/>
                </a:solidFill>
              </a:defRPr>
            </a:lvl8pPr>
            <a:lvl9pPr defTabSz="914400">
              <a:defRPr>
                <a:solidFill>
                  <a:schemeClr val="lt1"/>
                </a:solidFill>
              </a:defRPr>
            </a:lvl9pPr>
          </a:lstStyle>
          <a:p>
            <a:r>
              <a:rPr lang="en-US">
                <a:cs typeface="+mn-ea"/>
                <a:sym typeface="+mn-lt"/>
              </a:rPr>
              <a:t> </a:t>
            </a:r>
            <a:endParaRPr lang="en-US" dirty="0"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D2788713-FF75-44C8-8C19-13A963CDF8A3}"/>
              </a:ext>
            </a:extLst>
          </p:cNvPr>
          <p:cNvSpPr txBox="1"/>
          <p:nvPr/>
        </p:nvSpPr>
        <p:spPr>
          <a:xfrm>
            <a:off x="4634981" y="1720025"/>
            <a:ext cx="3089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诚信宣誓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6E287EF0-B441-4EBE-B0D5-0E237CD960AE}"/>
              </a:ext>
            </a:extLst>
          </p:cNvPr>
          <p:cNvSpPr/>
          <p:nvPr/>
        </p:nvSpPr>
        <p:spPr>
          <a:xfrm>
            <a:off x="1464434" y="2682595"/>
            <a:ext cx="94136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lnSpc>
                <a:spcPct val="150000"/>
              </a:lnSpc>
              <a:spcBef>
                <a:spcPts val="1200"/>
              </a:spcBef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 今天的主题班会活动，使我们认识到诚实守信是一种美德，是每个人必须具有的品质。我们应该在学好文化知识的同时，还应该培养诚实守信的思想品德，不抄袭作业、考试不作弊、同学间要讲信用。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742881" y="513491"/>
            <a:ext cx="2132433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dist"/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诚信守则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6E287EF0-B441-4EBE-B0D5-0E237CD960AE}"/>
              </a:ext>
            </a:extLst>
          </p:cNvPr>
          <p:cNvSpPr/>
          <p:nvPr/>
        </p:nvSpPr>
        <p:spPr>
          <a:xfrm>
            <a:off x="3646973" y="4524007"/>
            <a:ext cx="5314275" cy="9173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29DDD"/>
                </a:solidFill>
                <a:cs typeface="+mn-ea"/>
                <a:sym typeface="+mn-lt"/>
              </a:rPr>
              <a:t>我们</a:t>
            </a:r>
            <a:r>
              <a:rPr lang="zh-CN" altLang="en-US" sz="4000" b="1" dirty="0" smtClean="0">
                <a:solidFill>
                  <a:srgbClr val="029DDD"/>
                </a:solidFill>
                <a:cs typeface="+mn-ea"/>
                <a:sym typeface="+mn-lt"/>
              </a:rPr>
              <a:t>一起做</a:t>
            </a:r>
            <a:r>
              <a:rPr lang="zh-CN" altLang="en-US" sz="4000" b="1" dirty="0">
                <a:solidFill>
                  <a:srgbClr val="029DDD"/>
                </a:solidFill>
                <a:cs typeface="+mn-ea"/>
                <a:sym typeface="+mn-lt"/>
              </a:rPr>
              <a:t>个诚信的人</a:t>
            </a:r>
          </a:p>
        </p:txBody>
      </p:sp>
    </p:spTree>
    <p:extLst>
      <p:ext uri="{BB962C8B-B14F-4D97-AF65-F5344CB8AC3E}">
        <p14:creationId xmlns:p14="http://schemas.microsoft.com/office/powerpoint/2010/main" val="1118883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4" grpId="0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1" r="6244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1" t="5416" r="4881" b="15536"/>
          <a:stretch/>
        </p:blipFill>
        <p:spPr>
          <a:xfrm>
            <a:off x="215925" y="377372"/>
            <a:ext cx="11961561" cy="561702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36" r="58214" b="3392"/>
          <a:stretch/>
        </p:blipFill>
        <p:spPr>
          <a:xfrm>
            <a:off x="1" y="3236686"/>
            <a:ext cx="5182531" cy="36322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81" t="51309" b="5834"/>
          <a:stretch/>
        </p:blipFill>
        <p:spPr>
          <a:xfrm>
            <a:off x="8215086" y="4245429"/>
            <a:ext cx="3976914" cy="261257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376DC81-C180-4A00-B850-7D52A1BB030F}"/>
              </a:ext>
            </a:extLst>
          </p:cNvPr>
          <p:cNvSpPr txBox="1"/>
          <p:nvPr/>
        </p:nvSpPr>
        <p:spPr>
          <a:xfrm>
            <a:off x="2782873" y="2148729"/>
            <a:ext cx="616586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1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29DDD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汉仪字研卡通W" panose="00020600040101010101" pitchFamily="18" charset="-122"/>
                <a:ea typeface="汉仪字研卡通W" panose="00020600040101010101" pitchFamily="18" charset="-122"/>
                <a:cs typeface="+mn-ea"/>
                <a:sym typeface="+mn-lt"/>
              </a:rPr>
              <a:t>诚信教育</a:t>
            </a:r>
            <a:endParaRPr lang="zh-CN" altLang="en-US" sz="115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29DDD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汉仪字研卡通W" panose="00020600040101010101" pitchFamily="18" charset="-122"/>
              <a:ea typeface="汉仪字研卡通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376DC81-C180-4A00-B850-7D52A1BB030F}"/>
              </a:ext>
            </a:extLst>
          </p:cNvPr>
          <p:cNvSpPr txBox="1"/>
          <p:nvPr/>
        </p:nvSpPr>
        <p:spPr>
          <a:xfrm>
            <a:off x="3531040" y="4152976"/>
            <a:ext cx="4669531" cy="369332"/>
          </a:xfrm>
          <a:prstGeom prst="rect">
            <a:avLst/>
          </a:prstGeom>
          <a:solidFill>
            <a:srgbClr val="FFB4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ea"/>
                <a:cs typeface="+mn-ea"/>
                <a:sym typeface="+mn-lt"/>
              </a:rPr>
              <a:t>老师：</a:t>
            </a: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ea"/>
                <a:cs typeface="+mn-ea"/>
                <a:sym typeface="+mn-lt"/>
              </a:rPr>
              <a:t>优</a:t>
            </a:r>
            <a:r>
              <a:rPr lang="zh-CN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ea"/>
                <a:cs typeface="+mn-ea"/>
                <a:sym typeface="+mn-lt"/>
              </a:rPr>
              <a:t>品</a:t>
            </a:r>
            <a:r>
              <a:rPr lang="en-US" altLang="zh-CN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ea"/>
                <a:cs typeface="+mn-ea"/>
                <a:sym typeface="+mn-lt"/>
              </a:rPr>
              <a:t>PPT</a:t>
            </a:r>
            <a:r>
              <a:rPr lang="zh-CN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ea"/>
                <a:cs typeface="+mn-ea"/>
                <a:sym typeface="+mn-lt"/>
              </a:rPr>
              <a:t>  时间：</a:t>
            </a:r>
            <a:r>
              <a:rPr lang="en-US" altLang="zh-CN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ea"/>
                <a:cs typeface="+mn-ea"/>
                <a:sym typeface="+mn-lt"/>
              </a:rPr>
              <a:t>2021.XX.XX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15000"/>
                  </a:srgbClr>
                </a:outerShdw>
              </a:effectLst>
              <a:latin typeface="+mn-ea"/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6376DC81-C180-4A00-B850-7D52A1BB030F}"/>
              </a:ext>
            </a:extLst>
          </p:cNvPr>
          <p:cNvSpPr txBox="1"/>
          <p:nvPr/>
        </p:nvSpPr>
        <p:spPr>
          <a:xfrm>
            <a:off x="3912041" y="1732910"/>
            <a:ext cx="831410" cy="369332"/>
          </a:xfrm>
          <a:prstGeom prst="rect">
            <a:avLst/>
          </a:prstGeom>
          <a:noFill/>
          <a:ln>
            <a:solidFill>
              <a:srgbClr val="FF321F"/>
            </a:solidFill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ea"/>
                <a:cs typeface="+mn-ea"/>
                <a:sym typeface="+mn-lt"/>
              </a:rPr>
              <a:t>坚守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15000"/>
                  </a:srgbClr>
                </a:outerShdw>
              </a:effectLst>
              <a:latin typeface="+mn-ea"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6376DC81-C180-4A00-B850-7D52A1BB030F}"/>
              </a:ext>
            </a:extLst>
          </p:cNvPr>
          <p:cNvSpPr txBox="1"/>
          <p:nvPr/>
        </p:nvSpPr>
        <p:spPr>
          <a:xfrm>
            <a:off x="5526416" y="1732910"/>
            <a:ext cx="831410" cy="369332"/>
          </a:xfrm>
          <a:prstGeom prst="rect">
            <a:avLst/>
          </a:prstGeom>
          <a:noFill/>
          <a:ln>
            <a:solidFill>
              <a:srgbClr val="FF321F"/>
            </a:solidFill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ea"/>
                <a:cs typeface="+mn-ea"/>
                <a:sym typeface="+mn-lt"/>
              </a:rPr>
              <a:t>诚实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15000"/>
                  </a:srgbClr>
                </a:outerShdw>
              </a:effectLst>
              <a:latin typeface="+mn-ea"/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376DC81-C180-4A00-B850-7D52A1BB030F}"/>
              </a:ext>
            </a:extLst>
          </p:cNvPr>
          <p:cNvSpPr txBox="1"/>
          <p:nvPr/>
        </p:nvSpPr>
        <p:spPr>
          <a:xfrm>
            <a:off x="7107342" y="1732910"/>
            <a:ext cx="831410" cy="369332"/>
          </a:xfrm>
          <a:prstGeom prst="rect">
            <a:avLst/>
          </a:prstGeom>
          <a:noFill/>
          <a:ln>
            <a:solidFill>
              <a:srgbClr val="FF321F"/>
            </a:solidFill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ea"/>
                <a:cs typeface="+mn-ea"/>
                <a:sym typeface="+mn-lt"/>
              </a:rPr>
              <a:t>守信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15000"/>
                  </a:srgbClr>
                </a:outerShdw>
              </a:effectLst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039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 animBg="1"/>
      <p:bldP spid="10" grpId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644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1" r="6244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1" t="5416" r="4881" b="15536"/>
          <a:stretch/>
        </p:blipFill>
        <p:spPr>
          <a:xfrm>
            <a:off x="215925" y="377372"/>
            <a:ext cx="11961561" cy="561702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36" r="58214" b="3392"/>
          <a:stretch/>
        </p:blipFill>
        <p:spPr>
          <a:xfrm>
            <a:off x="1" y="3236686"/>
            <a:ext cx="5182531" cy="36322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81" t="51309" b="5834"/>
          <a:stretch/>
        </p:blipFill>
        <p:spPr>
          <a:xfrm>
            <a:off x="8215086" y="4245429"/>
            <a:ext cx="3976914" cy="261257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376DC81-C180-4A00-B850-7D52A1BB030F}"/>
              </a:ext>
            </a:extLst>
          </p:cNvPr>
          <p:cNvSpPr txBox="1"/>
          <p:nvPr/>
        </p:nvSpPr>
        <p:spPr>
          <a:xfrm>
            <a:off x="2928692" y="2907421"/>
            <a:ext cx="61658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29DDD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汉仪字研卡通W" panose="00020600040101010101" pitchFamily="18" charset="-122"/>
                <a:ea typeface="汉仪字研卡通W" panose="00020600040101010101" pitchFamily="18" charset="-122"/>
                <a:cs typeface="+mn-ea"/>
                <a:sym typeface="+mn-lt"/>
              </a:rPr>
              <a:t>什么是诚信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376DC81-C180-4A00-B850-7D52A1BB030F}"/>
              </a:ext>
            </a:extLst>
          </p:cNvPr>
          <p:cNvSpPr txBox="1"/>
          <p:nvPr/>
        </p:nvSpPr>
        <p:spPr>
          <a:xfrm>
            <a:off x="4246893" y="2133960"/>
            <a:ext cx="3529460" cy="584775"/>
          </a:xfrm>
          <a:prstGeom prst="rect">
            <a:avLst/>
          </a:prstGeom>
          <a:solidFill>
            <a:srgbClr val="FFB4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ea"/>
                <a:cs typeface="+mn-ea"/>
                <a:sym typeface="+mn-lt"/>
              </a:rPr>
              <a:t>PART 01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15000"/>
                  </a:srgbClr>
                </a:outerShdw>
              </a:effectLst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714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34261BF4-8533-42EC-B9D1-DE6CC889352A}"/>
              </a:ext>
            </a:extLst>
          </p:cNvPr>
          <p:cNvGrpSpPr/>
          <p:nvPr/>
        </p:nvGrpSpPr>
        <p:grpSpPr>
          <a:xfrm>
            <a:off x="5605577" y="1945391"/>
            <a:ext cx="5383502" cy="1863278"/>
            <a:chOff x="2459176" y="1515156"/>
            <a:chExt cx="5383502" cy="1863278"/>
          </a:xfrm>
        </p:grpSpPr>
        <p:sp>
          <p:nvSpPr>
            <p:cNvPr id="3" name="Text Box 3">
              <a:extLst>
                <a:ext uri="{FF2B5EF4-FFF2-40B4-BE49-F238E27FC236}">
                  <a16:creationId xmlns:a16="http://schemas.microsoft.com/office/drawing/2014/main" xmlns="" id="{DC9F804B-7EF9-4AD2-A0EC-DC20ED3349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9176" y="1515156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27号-布丁体" panose="00000500000000000000" pitchFamily="2" charset="-122"/>
                  <a:ea typeface="字魂27号-布丁体" panose="00000500000000000000" pitchFamily="2" charset="-122"/>
                </a:defRPr>
              </a:lvl1pPr>
            </a:lstStyle>
            <a:p>
              <a:r>
                <a:rPr lang="zh-CN" altLang="en-US" sz="3200" dirty="0">
                  <a:latin typeface="+mn-ea"/>
                  <a:ea typeface="+mn-ea"/>
                  <a:cs typeface="+mn-ea"/>
                  <a:sym typeface="+mn-lt"/>
                </a:rPr>
                <a:t>诚信：</a:t>
              </a:r>
            </a:p>
          </p:txBody>
        </p:sp>
        <p:sp>
          <p:nvSpPr>
            <p:cNvPr id="4" name="Text Box 4">
              <a:extLst>
                <a:ext uri="{FF2B5EF4-FFF2-40B4-BE49-F238E27FC236}">
                  <a16:creationId xmlns:a16="http://schemas.microsoft.com/office/drawing/2014/main" xmlns="" id="{7B8FFCCC-E457-48AC-80EB-144AEF098B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36214" y="1515156"/>
              <a:ext cx="30572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chemeClr val="accent6">
                      <a:lumMod val="75000"/>
                    </a:schemeClr>
                  </a:solidFill>
                  <a:latin typeface="字魂27号-布丁体" panose="00000500000000000000" pitchFamily="2" charset="-122"/>
                  <a:ea typeface="字魂27号-布丁体" panose="00000500000000000000" pitchFamily="2" charset="-122"/>
                </a:defRPr>
              </a:lvl1pPr>
            </a:lstStyle>
            <a:p>
              <a:r>
                <a:rPr lang="zh-CN" altLang="en-US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+mn-ea"/>
                  <a:sym typeface="+mn-lt"/>
                </a:rPr>
                <a:t>诚实，守信用。</a:t>
              </a:r>
            </a:p>
          </p:txBody>
        </p:sp>
        <p:sp>
          <p:nvSpPr>
            <p:cNvPr id="5" name="Text Box 5">
              <a:extLst>
                <a:ext uri="{FF2B5EF4-FFF2-40B4-BE49-F238E27FC236}">
                  <a16:creationId xmlns:a16="http://schemas.microsoft.com/office/drawing/2014/main" xmlns="" id="{C36344B5-05C1-43FD-B9BF-8786E9DA1F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86998" y="2793659"/>
              <a:ext cx="435568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27号-布丁体" panose="00000500000000000000" pitchFamily="2" charset="-122"/>
                  <a:ea typeface="字魂27号-布丁体" panose="00000500000000000000" pitchFamily="2" charset="-122"/>
                </a:defRPr>
              </a:lvl1pPr>
            </a:lstStyle>
            <a:p>
              <a:r>
                <a:rPr lang="en-US" altLang="zh-CN" sz="3200">
                  <a:latin typeface="+mn-ea"/>
                  <a:ea typeface="+mn-ea"/>
                  <a:cs typeface="+mn-ea"/>
                  <a:sym typeface="+mn-lt"/>
                </a:rPr>
                <a:t>——《</a:t>
              </a:r>
              <a:r>
                <a:rPr lang="zh-CN" altLang="en-US" sz="3200">
                  <a:latin typeface="+mn-ea"/>
                  <a:ea typeface="+mn-ea"/>
                  <a:cs typeface="+mn-ea"/>
                  <a:sym typeface="+mn-lt"/>
                </a:rPr>
                <a:t>现代汉语词典</a:t>
              </a:r>
              <a:r>
                <a:rPr lang="en-US" altLang="zh-CN" sz="3200">
                  <a:latin typeface="+mn-ea"/>
                  <a:ea typeface="+mn-ea"/>
                  <a:cs typeface="+mn-ea"/>
                  <a:sym typeface="+mn-lt"/>
                </a:rPr>
                <a:t>》</a:t>
              </a:r>
            </a:p>
          </p:txBody>
        </p:sp>
      </p:grpSp>
      <p:sp>
        <p:nvSpPr>
          <p:cNvPr id="6" name="Text Box 8">
            <a:extLst>
              <a:ext uri="{FF2B5EF4-FFF2-40B4-BE49-F238E27FC236}">
                <a16:creationId xmlns:a16="http://schemas.microsoft.com/office/drawing/2014/main" xmlns="" id="{F0743081-E06B-4A08-BEF3-2D6B165B6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9647" y="5037290"/>
            <a:ext cx="8896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defRPr>
            </a:lvl1pPr>
          </a:lstStyle>
          <a:p>
            <a:r>
              <a:rPr lang="zh-CN" altLang="en-US" sz="3200" dirty="0">
                <a:latin typeface="+mn-ea"/>
                <a:ea typeface="+mn-ea"/>
                <a:cs typeface="+mn-ea"/>
                <a:sym typeface="+mn-lt"/>
              </a:rPr>
              <a:t>通俗表述，就是说老实话、办老实事、做老实人 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6C71DD08-8842-4A73-9938-8C548D171A70}"/>
              </a:ext>
            </a:extLst>
          </p:cNvPr>
          <p:cNvCxnSpPr/>
          <p:nvPr/>
        </p:nvCxnSpPr>
        <p:spPr>
          <a:xfrm>
            <a:off x="5329806" y="4443061"/>
            <a:ext cx="5340546" cy="0"/>
          </a:xfrm>
          <a:prstGeom prst="line">
            <a:avLst/>
          </a:prstGeom>
          <a:ln>
            <a:solidFill>
              <a:srgbClr val="6C8A58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1742881" y="513491"/>
            <a:ext cx="2553347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dist"/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什么是诚信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053" y="1824795"/>
            <a:ext cx="2611153" cy="2798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3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DC9F804B-7EF9-4AD2-A0EC-DC20ED3349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3483" y="1740368"/>
            <a:ext cx="40927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defRPr>
            </a:lvl1pPr>
          </a:lstStyle>
          <a:p>
            <a:pPr algn="l"/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言必信，行必果。</a:t>
            </a:r>
            <a:r>
              <a:rPr lang="en-US" altLang="zh-CN" sz="2000" dirty="0">
                <a:solidFill>
                  <a:srgbClr val="029DDD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2000" dirty="0">
                <a:solidFill>
                  <a:srgbClr val="029DDD"/>
                </a:solidFill>
                <a:latin typeface="+mn-lt"/>
                <a:ea typeface="+mn-ea"/>
                <a:cs typeface="+mn-ea"/>
                <a:sym typeface="+mn-lt"/>
              </a:rPr>
              <a:t>孔子 </a:t>
            </a:r>
            <a:endParaRPr lang="zh-CN" altLang="en-US" sz="2800" dirty="0">
              <a:solidFill>
                <a:srgbClr val="029DDD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 Box 3">
            <a:extLst>
              <a:ext uri="{FF2B5EF4-FFF2-40B4-BE49-F238E27FC236}">
                <a16:creationId xmlns:a16="http://schemas.microsoft.com/office/drawing/2014/main" xmlns="" id="{6DF2CCBE-70EC-48FF-B8D4-36C190DF7A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3483" y="2592334"/>
            <a:ext cx="7462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defRPr>
            </a:lvl1pPr>
          </a:lstStyle>
          <a:p>
            <a:pPr algn="l"/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诚者，天之道也；思诚者，人之道也。</a:t>
            </a:r>
            <a:r>
              <a:rPr lang="en-US" altLang="zh-CN" sz="2000" dirty="0">
                <a:solidFill>
                  <a:srgbClr val="029DDD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2000" dirty="0">
                <a:solidFill>
                  <a:srgbClr val="029DDD"/>
                </a:solidFill>
                <a:latin typeface="+mn-lt"/>
                <a:ea typeface="+mn-ea"/>
                <a:cs typeface="+mn-ea"/>
                <a:sym typeface="+mn-lt"/>
              </a:rPr>
              <a:t>孟子</a:t>
            </a:r>
          </a:p>
        </p:txBody>
      </p:sp>
      <p:sp>
        <p:nvSpPr>
          <p:cNvPr id="13" name="Text Box 3">
            <a:extLst>
              <a:ext uri="{FF2B5EF4-FFF2-40B4-BE49-F238E27FC236}">
                <a16:creationId xmlns:a16="http://schemas.microsoft.com/office/drawing/2014/main" xmlns="" id="{FD20C550-461D-4BA0-9E41-718A18A121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3483" y="3444300"/>
            <a:ext cx="36760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defRPr>
            </a:lvl1pPr>
          </a:lstStyle>
          <a:p>
            <a:pPr algn="l"/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诚信为人之本。</a:t>
            </a:r>
            <a:r>
              <a:rPr lang="en-US" altLang="zh-CN" sz="2000" dirty="0">
                <a:solidFill>
                  <a:srgbClr val="029DDD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2000" dirty="0">
                <a:solidFill>
                  <a:srgbClr val="029DDD"/>
                </a:solidFill>
                <a:latin typeface="+mn-lt"/>
                <a:ea typeface="+mn-ea"/>
                <a:cs typeface="+mn-ea"/>
                <a:sym typeface="+mn-lt"/>
              </a:rPr>
              <a:t>鲁迅</a:t>
            </a:r>
          </a:p>
        </p:txBody>
      </p:sp>
      <p:sp>
        <p:nvSpPr>
          <p:cNvPr id="14" name="Text Box 3">
            <a:extLst>
              <a:ext uri="{FF2B5EF4-FFF2-40B4-BE49-F238E27FC236}">
                <a16:creationId xmlns:a16="http://schemas.microsoft.com/office/drawing/2014/main" xmlns="" id="{116A2B09-3B3D-4FB5-8A08-547B31A60D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3483" y="4296266"/>
            <a:ext cx="7420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defRPr>
            </a:lvl1pPr>
          </a:lstStyle>
          <a:p>
            <a:pPr algn="l"/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如果要别人诚信，首先要自己诚信。</a:t>
            </a:r>
            <a:r>
              <a:rPr lang="en-US" altLang="zh-CN" sz="2000" dirty="0">
                <a:solidFill>
                  <a:srgbClr val="029DDD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2000" dirty="0">
                <a:solidFill>
                  <a:srgbClr val="029DDD"/>
                </a:solidFill>
                <a:latin typeface="+mn-lt"/>
                <a:ea typeface="+mn-ea"/>
                <a:cs typeface="+mn-ea"/>
                <a:sym typeface="+mn-lt"/>
              </a:rPr>
              <a:t>莎士比亚</a:t>
            </a:r>
          </a:p>
        </p:txBody>
      </p:sp>
      <p:sp>
        <p:nvSpPr>
          <p:cNvPr id="16" name="Text Box 3">
            <a:extLst>
              <a:ext uri="{FF2B5EF4-FFF2-40B4-BE49-F238E27FC236}">
                <a16:creationId xmlns:a16="http://schemas.microsoft.com/office/drawing/2014/main" xmlns="" id="{58DE29F8-ECFB-47E9-80A4-0F58A6CD60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3483" y="5148230"/>
            <a:ext cx="7411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defRPr>
            </a:lvl1pPr>
          </a:lstStyle>
          <a:p>
            <a:pPr algn="l"/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蚜虫吃青草，锈吃铁，虚伪吃灵魂。</a:t>
            </a:r>
            <a:r>
              <a:rPr lang="en-US" altLang="zh-CN" sz="2000" dirty="0">
                <a:solidFill>
                  <a:srgbClr val="029DDD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2000" dirty="0">
                <a:solidFill>
                  <a:srgbClr val="029DDD"/>
                </a:solidFill>
                <a:latin typeface="+mn-lt"/>
                <a:ea typeface="+mn-ea"/>
                <a:cs typeface="+mn-ea"/>
                <a:sym typeface="+mn-lt"/>
              </a:rPr>
              <a:t>契诃夫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742881" y="513491"/>
            <a:ext cx="2553347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dist"/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什么是诚信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089" y="1615574"/>
            <a:ext cx="2341812" cy="4055876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1256371" y="2670937"/>
            <a:ext cx="1927248" cy="252992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dist"/>
            <a:r>
              <a:rPr lang="zh-CN" altLang="en-US" sz="6600" dirty="0" smtClean="0">
                <a:solidFill>
                  <a:srgbClr val="029DDD"/>
                </a:solidFill>
              </a:rPr>
              <a:t>名人名言</a:t>
            </a:r>
            <a:endParaRPr lang="zh-CN" altLang="en-US" sz="6600" dirty="0">
              <a:solidFill>
                <a:srgbClr val="029DD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35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E34E07F9-8A61-4382-8869-E0F4E58A35E8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082638" y="1496869"/>
            <a:ext cx="2384462" cy="646331"/>
          </a:xfrm>
          <a:prstGeom prst="rect">
            <a:avLst/>
          </a:prstGeom>
          <a:solidFill>
            <a:srgbClr val="029DDD"/>
          </a:solidFill>
        </p:spPr>
        <p:txBody>
          <a:bodyPr wrap="square">
            <a:spAutoFit/>
          </a:bodyPr>
          <a:lstStyle/>
          <a:p>
            <a:pPr algn="dist"/>
            <a:r>
              <a:rPr lang="zh-CN" altLang="en-US" sz="3600" dirty="0" smtClean="0">
                <a:solidFill>
                  <a:schemeClr val="bg1"/>
                </a:solidFill>
                <a:cs typeface="+mn-ea"/>
                <a:sym typeface="+mn-lt"/>
              </a:rPr>
              <a:t>故事欣赏</a:t>
            </a:r>
            <a:endParaRPr lang="zh-CN" alt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DC9F804B-7EF9-4AD2-A0EC-DC20ED3349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484" y="2537299"/>
            <a:ext cx="107441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630000" algn="just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一位国王要选择继承人，于是发给国中每个孩子一粒花种，约好谁能种出最美丽的花就将被选为未来的国王。当评选时间到来时，绝大多数孩子都端着美丽的鲜花前来参选，但国王看到这些美丽的花朵时，脸上却没有一丝笑容。只有一个叫杨平的端着空无一物的花盆前来，国王却笑了。最后杨平被选中了。因为孩子们得到的花种都已经被蒸过，根本不会发芽。这次测试不是为了发现最好的花匠，而是选出最诚实的孩子。 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ABE4E354-B4D8-48F6-BD81-D5B86FB7E6E7}"/>
              </a:ext>
            </a:extLst>
          </p:cNvPr>
          <p:cNvSpPr/>
          <p:nvPr/>
        </p:nvSpPr>
        <p:spPr>
          <a:xfrm>
            <a:off x="3708885" y="1492870"/>
            <a:ext cx="31319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600" dirty="0">
                <a:cs typeface="+mn-ea"/>
                <a:sym typeface="+mn-lt"/>
              </a:rPr>
              <a:t>国王与花种</a:t>
            </a:r>
          </a:p>
        </p:txBody>
      </p:sp>
      <p:sp>
        <p:nvSpPr>
          <p:cNvPr id="27" name="Text Box 3">
            <a:extLst>
              <a:ext uri="{FF2B5EF4-FFF2-40B4-BE49-F238E27FC236}">
                <a16:creationId xmlns:a16="http://schemas.microsoft.com/office/drawing/2014/main" xmlns="" id="{2802EDA7-7AEC-44CC-8BA3-908E8E41A7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6738" y="4982971"/>
            <a:ext cx="89630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defRPr>
            </a:lvl1pPr>
          </a:lstStyle>
          <a:p>
            <a:pPr algn="l"/>
            <a:r>
              <a:rPr lang="zh-CN" altLang="en-US" sz="2400" b="1" dirty="0">
                <a:solidFill>
                  <a:srgbClr val="029DDD"/>
                </a:solidFill>
                <a:latin typeface="+mn-lt"/>
                <a:ea typeface="+mn-ea"/>
                <a:cs typeface="+mn-ea"/>
                <a:sym typeface="+mn-lt"/>
              </a:rPr>
              <a:t>请思考：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</a:b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国王看见捧着花的孩子为什么脸上没有一丝笑容？ </a:t>
            </a:r>
            <a:b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</a:b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国王见了没有种出花的杨平为什么很高兴？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742881" y="513491"/>
            <a:ext cx="2553347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dist"/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什么是诚信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076" y="984015"/>
            <a:ext cx="1858150" cy="1327036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 flipV="1">
            <a:off x="1082638" y="2244179"/>
            <a:ext cx="8975762" cy="66872"/>
          </a:xfrm>
          <a:prstGeom prst="line">
            <a:avLst/>
          </a:prstGeom>
          <a:ln>
            <a:solidFill>
              <a:srgbClr val="029D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0790" y="4957571"/>
            <a:ext cx="2429315" cy="178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709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" grpId="0"/>
      <p:bldP spid="5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365CD7D9-3FCD-4636-97C1-7EF00B1716FC}"/>
              </a:ext>
            </a:extLst>
          </p:cNvPr>
          <p:cNvGrpSpPr/>
          <p:nvPr/>
        </p:nvGrpSpPr>
        <p:grpSpPr>
          <a:xfrm>
            <a:off x="609190" y="3167592"/>
            <a:ext cx="11276599" cy="2250622"/>
            <a:chOff x="-2560925" y="2782163"/>
            <a:chExt cx="11276599" cy="2250622"/>
          </a:xfrm>
        </p:grpSpPr>
        <p:sp>
          <p:nvSpPr>
            <p:cNvPr id="72" name="WordArt 9">
              <a:extLst>
                <a:ext uri="{FF2B5EF4-FFF2-40B4-BE49-F238E27FC236}">
                  <a16:creationId xmlns:a16="http://schemas.microsoft.com/office/drawing/2014/main" xmlns="" id="{81E7254D-586C-4A8F-B0CC-9F521E5C7C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44008" y="2782163"/>
              <a:ext cx="327166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>
                  <a:cs typeface="+mn-ea"/>
                  <a:sym typeface="+mn-lt"/>
                </a:rPr>
                <a:t>前提和基础</a:t>
              </a:r>
            </a:p>
          </p:txBody>
        </p:sp>
        <p:sp>
          <p:nvSpPr>
            <p:cNvPr id="73" name="WordArt 10">
              <a:extLst>
                <a:ext uri="{FF2B5EF4-FFF2-40B4-BE49-F238E27FC236}">
                  <a16:creationId xmlns:a16="http://schemas.microsoft.com/office/drawing/2014/main" xmlns="" id="{194802D0-7E1C-4CCF-AA73-067C937563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-2560925" y="4386454"/>
              <a:ext cx="261733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>
                  <a:cs typeface="+mn-ea"/>
                  <a:sym typeface="+mn-lt"/>
                </a:rPr>
                <a:t>具体表现</a:t>
              </a:r>
            </a:p>
          </p:txBody>
        </p:sp>
      </p:grpSp>
      <p:sp>
        <p:nvSpPr>
          <p:cNvPr id="75" name="文本框 74"/>
          <p:cNvSpPr txBox="1"/>
          <p:nvPr/>
        </p:nvSpPr>
        <p:spPr>
          <a:xfrm>
            <a:off x="1742881" y="513491"/>
            <a:ext cx="2553347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dist"/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什么是诚信</a:t>
            </a:r>
          </a:p>
        </p:txBody>
      </p:sp>
      <p:sp>
        <p:nvSpPr>
          <p:cNvPr id="76" name="MH_Other_3"/>
          <p:cNvSpPr/>
          <p:nvPr>
            <p:custDataLst>
              <p:tags r:id="rId1"/>
            </p:custDataLst>
          </p:nvPr>
        </p:nvSpPr>
        <p:spPr>
          <a:xfrm>
            <a:off x="3239834" y="4147189"/>
            <a:ext cx="1622425" cy="1654174"/>
          </a:xfrm>
          <a:custGeom>
            <a:avLst/>
            <a:gdLst>
              <a:gd name="connsiteX0" fmla="*/ 0 w 1332585"/>
              <a:gd name="connsiteY0" fmla="*/ 666080 h 1332159"/>
              <a:gd name="connsiteX1" fmla="*/ 666293 w 1332585"/>
              <a:gd name="connsiteY1" fmla="*/ 0 h 1332159"/>
              <a:gd name="connsiteX2" fmla="*/ 1332586 w 1332585"/>
              <a:gd name="connsiteY2" fmla="*/ 666080 h 1332159"/>
              <a:gd name="connsiteX3" fmla="*/ 666293 w 1332585"/>
              <a:gd name="connsiteY3" fmla="*/ 1332160 h 1332159"/>
              <a:gd name="connsiteX4" fmla="*/ 0 w 1332585"/>
              <a:gd name="connsiteY4" fmla="*/ 666080 h 1332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2585" h="1332159">
                <a:moveTo>
                  <a:pt x="0" y="666080"/>
                </a:moveTo>
                <a:cubicBezTo>
                  <a:pt x="0" y="298214"/>
                  <a:pt x="298310" y="0"/>
                  <a:pt x="666293" y="0"/>
                </a:cubicBezTo>
                <a:cubicBezTo>
                  <a:pt x="1034276" y="0"/>
                  <a:pt x="1332586" y="298214"/>
                  <a:pt x="1332586" y="666080"/>
                </a:cubicBezTo>
                <a:cubicBezTo>
                  <a:pt x="1332586" y="1033946"/>
                  <a:pt x="1034276" y="1332160"/>
                  <a:pt x="666293" y="1332160"/>
                </a:cubicBezTo>
                <a:cubicBezTo>
                  <a:pt x="298310" y="1332160"/>
                  <a:pt x="0" y="1033946"/>
                  <a:pt x="0" y="666080"/>
                </a:cubicBezTo>
                <a:close/>
              </a:path>
            </a:pathLst>
          </a:custGeom>
          <a:solidFill>
            <a:srgbClr val="FFB40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spcCol="1270" anchor="ctr"/>
          <a:lstStyle/>
          <a:p>
            <a:pPr algn="ctr" defTabSz="191135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anose="02060903040505020403" pitchFamily="18" charset="0"/>
              </a:rPr>
              <a:t>诚实</a:t>
            </a:r>
          </a:p>
        </p:txBody>
      </p:sp>
      <p:sp>
        <p:nvSpPr>
          <p:cNvPr id="77" name="MH_Other_1"/>
          <p:cNvSpPr/>
          <p:nvPr>
            <p:custDataLst>
              <p:tags r:id="rId2"/>
            </p:custDataLst>
          </p:nvPr>
        </p:nvSpPr>
        <p:spPr>
          <a:xfrm>
            <a:off x="4619565" y="2663407"/>
            <a:ext cx="3028950" cy="3030538"/>
          </a:xfrm>
          <a:custGeom>
            <a:avLst/>
            <a:gdLst>
              <a:gd name="connsiteX0" fmla="*/ 0 w 3277819"/>
              <a:gd name="connsiteY0" fmla="*/ 1638874 h 3277748"/>
              <a:gd name="connsiteX1" fmla="*/ 1638910 w 3277819"/>
              <a:gd name="connsiteY1" fmla="*/ 0 h 3277748"/>
              <a:gd name="connsiteX2" fmla="*/ 3277820 w 3277819"/>
              <a:gd name="connsiteY2" fmla="*/ 1638874 h 3277748"/>
              <a:gd name="connsiteX3" fmla="*/ 1638910 w 3277819"/>
              <a:gd name="connsiteY3" fmla="*/ 3277748 h 3277748"/>
              <a:gd name="connsiteX4" fmla="*/ 0 w 3277819"/>
              <a:gd name="connsiteY4" fmla="*/ 1638874 h 3277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7819" h="3277748">
                <a:moveTo>
                  <a:pt x="0" y="1638874"/>
                </a:moveTo>
                <a:cubicBezTo>
                  <a:pt x="0" y="733749"/>
                  <a:pt x="733765" y="0"/>
                  <a:pt x="1638910" y="0"/>
                </a:cubicBezTo>
                <a:cubicBezTo>
                  <a:pt x="2544055" y="0"/>
                  <a:pt x="3277820" y="733749"/>
                  <a:pt x="3277820" y="1638874"/>
                </a:cubicBezTo>
                <a:cubicBezTo>
                  <a:pt x="3277820" y="2543999"/>
                  <a:pt x="2544055" y="3277748"/>
                  <a:pt x="1638910" y="3277748"/>
                </a:cubicBezTo>
                <a:cubicBezTo>
                  <a:pt x="733765" y="3277748"/>
                  <a:pt x="0" y="2543999"/>
                  <a:pt x="0" y="1638874"/>
                </a:cubicBezTo>
                <a:close/>
              </a:path>
            </a:pathLst>
          </a:custGeom>
          <a:solidFill>
            <a:srgbClr val="029DDD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396000" rIns="0" bIns="0" spcCol="1270"/>
          <a:lstStyle/>
          <a:p>
            <a:pPr algn="ctr" defTabSz="2889250">
              <a:spcAft>
                <a:spcPct val="35000"/>
              </a:spcAft>
              <a:defRPr/>
            </a:pPr>
            <a:endParaRPr lang="zh-CN" altLang="en-US" sz="3200" dirty="0">
              <a:solidFill>
                <a:srgbClr val="FFFFFF"/>
              </a:solidFill>
              <a:latin typeface="Rockwell Extra Bold" panose="02060903040505020403" pitchFamily="18" charset="0"/>
            </a:endParaRPr>
          </a:p>
        </p:txBody>
      </p:sp>
      <p:sp>
        <p:nvSpPr>
          <p:cNvPr id="78" name="MH_Other_2"/>
          <p:cNvSpPr/>
          <p:nvPr>
            <p:custDataLst>
              <p:tags r:id="rId3"/>
            </p:custDataLst>
          </p:nvPr>
        </p:nvSpPr>
        <p:spPr>
          <a:xfrm>
            <a:off x="8086666" y="4277896"/>
            <a:ext cx="244475" cy="244475"/>
          </a:xfrm>
          <a:prstGeom prst="ellipse">
            <a:avLst/>
          </a:prstGeom>
          <a:solidFill>
            <a:srgbClr val="EAEAEA">
              <a:alpha val="52941"/>
            </a:srgb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9" name="MH_Other_6"/>
          <p:cNvSpPr/>
          <p:nvPr>
            <p:custDataLst>
              <p:tags r:id="rId4"/>
            </p:custDataLst>
          </p:nvPr>
        </p:nvSpPr>
        <p:spPr>
          <a:xfrm>
            <a:off x="7389757" y="2834327"/>
            <a:ext cx="1289050" cy="1312862"/>
          </a:xfrm>
          <a:custGeom>
            <a:avLst/>
            <a:gdLst>
              <a:gd name="connsiteX0" fmla="*/ 0 w 1332585"/>
              <a:gd name="connsiteY0" fmla="*/ 666080 h 1332159"/>
              <a:gd name="connsiteX1" fmla="*/ 666293 w 1332585"/>
              <a:gd name="connsiteY1" fmla="*/ 0 h 1332159"/>
              <a:gd name="connsiteX2" fmla="*/ 1332586 w 1332585"/>
              <a:gd name="connsiteY2" fmla="*/ 666080 h 1332159"/>
              <a:gd name="connsiteX3" fmla="*/ 666293 w 1332585"/>
              <a:gd name="connsiteY3" fmla="*/ 1332160 h 1332159"/>
              <a:gd name="connsiteX4" fmla="*/ 0 w 1332585"/>
              <a:gd name="connsiteY4" fmla="*/ 666080 h 1332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2585" h="1332159">
                <a:moveTo>
                  <a:pt x="0" y="666080"/>
                </a:moveTo>
                <a:cubicBezTo>
                  <a:pt x="0" y="298214"/>
                  <a:pt x="298310" y="0"/>
                  <a:pt x="666293" y="0"/>
                </a:cubicBezTo>
                <a:cubicBezTo>
                  <a:pt x="1034276" y="0"/>
                  <a:pt x="1332586" y="298214"/>
                  <a:pt x="1332586" y="666080"/>
                </a:cubicBezTo>
                <a:cubicBezTo>
                  <a:pt x="1332586" y="1033946"/>
                  <a:pt x="1034276" y="1332160"/>
                  <a:pt x="666293" y="1332160"/>
                </a:cubicBezTo>
                <a:cubicBezTo>
                  <a:pt x="298310" y="1332160"/>
                  <a:pt x="0" y="1033946"/>
                  <a:pt x="0" y="666080"/>
                </a:cubicBezTo>
                <a:close/>
              </a:path>
            </a:pathLst>
          </a:custGeom>
          <a:solidFill>
            <a:srgbClr val="FFB40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spcCol="1270" anchor="ctr"/>
          <a:lstStyle/>
          <a:p>
            <a:pPr algn="ctr" defTabSz="191135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anose="02060903040505020403" pitchFamily="18" charset="0"/>
              </a:rPr>
              <a:t>信任</a:t>
            </a:r>
            <a:endParaRPr lang="zh-CN" altLang="en-US" sz="3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anose="02060903040505020403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88316" y="3396122"/>
            <a:ext cx="2676021" cy="169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889250">
              <a:spcAft>
                <a:spcPct val="3500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anose="02060903040505020403" pitchFamily="18" charset="0"/>
              </a:rPr>
              <a:t>坚持诚实，就会赢得信任；</a:t>
            </a:r>
          </a:p>
          <a:p>
            <a:pPr algn="ctr" defTabSz="2889250">
              <a:spcAft>
                <a:spcPct val="3500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anose="02060903040505020403" pitchFamily="18" charset="0"/>
              </a:rPr>
              <a:t>对人不诚实就会产生信任危机。</a:t>
            </a: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xmlns="" id="{E34E07F9-8A61-4382-8869-E0F4E58A35E8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933429" y="1574506"/>
            <a:ext cx="4842868" cy="646331"/>
          </a:xfrm>
          <a:prstGeom prst="rect">
            <a:avLst/>
          </a:prstGeom>
          <a:solidFill>
            <a:srgbClr val="029DDD"/>
          </a:solidFill>
        </p:spPr>
        <p:txBody>
          <a:bodyPr wrap="square">
            <a:spAutoFit/>
          </a:bodyPr>
          <a:lstStyle/>
          <a:p>
            <a:pPr algn="dist"/>
            <a:r>
              <a:rPr lang="zh-CN" altLang="en-US" sz="3600" dirty="0" smtClean="0">
                <a:solidFill>
                  <a:schemeClr val="bg1"/>
                </a:solidFill>
                <a:cs typeface="+mn-ea"/>
                <a:sym typeface="+mn-lt"/>
              </a:rPr>
              <a:t>我们由此懂得了</a:t>
            </a:r>
            <a:endParaRPr lang="zh-CN" alt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31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 animBg="1"/>
      <p:bldP spid="79" grpId="0" animBg="1"/>
      <p:bldP spid="4" grpId="0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1" r="6244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1" t="5416" r="4881" b="15536"/>
          <a:stretch/>
        </p:blipFill>
        <p:spPr>
          <a:xfrm>
            <a:off x="215925" y="377372"/>
            <a:ext cx="11961561" cy="561702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36" r="58214" b="3392"/>
          <a:stretch/>
        </p:blipFill>
        <p:spPr>
          <a:xfrm>
            <a:off x="1" y="3236686"/>
            <a:ext cx="5182531" cy="36322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81" t="51309" b="5834"/>
          <a:stretch/>
        </p:blipFill>
        <p:spPr>
          <a:xfrm>
            <a:off x="8215086" y="4245429"/>
            <a:ext cx="3976914" cy="261257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376DC81-C180-4A00-B850-7D52A1BB030F}"/>
              </a:ext>
            </a:extLst>
          </p:cNvPr>
          <p:cNvSpPr txBox="1"/>
          <p:nvPr/>
        </p:nvSpPr>
        <p:spPr>
          <a:xfrm>
            <a:off x="2928692" y="2907421"/>
            <a:ext cx="61658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29DDD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汉仪字研卡通W" panose="00020600040101010101" pitchFamily="18" charset="-122"/>
                <a:ea typeface="汉仪字研卡通W" panose="00020600040101010101" pitchFamily="18" charset="-122"/>
                <a:cs typeface="+mn-ea"/>
                <a:sym typeface="+mn-lt"/>
              </a:rPr>
              <a:t>诚信小故事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376DC81-C180-4A00-B850-7D52A1BB030F}"/>
              </a:ext>
            </a:extLst>
          </p:cNvPr>
          <p:cNvSpPr txBox="1"/>
          <p:nvPr/>
        </p:nvSpPr>
        <p:spPr>
          <a:xfrm>
            <a:off x="4246893" y="2133960"/>
            <a:ext cx="3529460" cy="584775"/>
          </a:xfrm>
          <a:prstGeom prst="rect">
            <a:avLst/>
          </a:prstGeom>
          <a:solidFill>
            <a:srgbClr val="FFB4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5000"/>
                    </a:srgbClr>
                  </a:outerShdw>
                </a:effectLst>
                <a:latin typeface="+mn-ea"/>
                <a:cs typeface="+mn-ea"/>
                <a:sym typeface="+mn-lt"/>
              </a:rPr>
              <a:t>PART 02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15000"/>
                  </a:srgbClr>
                </a:outerShdw>
              </a:effectLst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571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3">
            <a:extLst>
              <a:ext uri="{FF2B5EF4-FFF2-40B4-BE49-F238E27FC236}">
                <a16:creationId xmlns:a16="http://schemas.microsoft.com/office/drawing/2014/main" xmlns="" id="{A30D880D-F6F7-4E8A-95C0-4B68B34622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0400" y="3714174"/>
            <a:ext cx="100794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630000" algn="just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这篇童话中的主人公是一个小牧童。他每天赶着羊群到山顶去放羊。由于太闷，他想出戏弄村民的恶作剧。第一次他喊“狼来啦，狼来啦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……”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，结果村民拿起锄头就赶到山顶，才知道是小牧童的恶作剧。小牧童很得意，感到很好玩，于是就有了第二次、第三次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……, 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久而久之村民们知道是小牧童故意制造的，就都不去理他啦。结果有一天狼真的来了，他拼命地叫喊，村民们却没有一个来，没有人相信他的话了，他被狼吃掉了。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742881" y="513491"/>
            <a:ext cx="2553347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defRPr>
            </a:lvl1pPr>
          </a:lstStyle>
          <a:p>
            <a:pPr algn="dist"/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诚信小故事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101" y="971550"/>
            <a:ext cx="4319729" cy="2793424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523374" y="1659874"/>
            <a:ext cx="3989869" cy="1335452"/>
            <a:chOff x="1523374" y="1659874"/>
            <a:chExt cx="3989869" cy="133545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374" y="1659874"/>
              <a:ext cx="3989869" cy="1335452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2806317" y="1915830"/>
              <a:ext cx="2553347" cy="90486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rgbClr val="1C75BC"/>
                  </a:solidFill>
                  <a:latin typeface="迷你简准圆" panose="03000509000000000000" pitchFamily="65" charset="-122"/>
                  <a:ea typeface="迷你简准圆" panose="03000509000000000000" pitchFamily="65" charset="-122"/>
                </a:defRPr>
              </a:lvl1pPr>
            </a:lstStyle>
            <a:p>
              <a:pPr algn="dist"/>
              <a:r>
                <a:rPr lang="zh-CN" altLang="en-US" sz="4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狼来了</a:t>
              </a:r>
              <a:endPara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833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8150256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8145845"/>
  <p:tag name="MH_LIBRARY" val="GRAPHIC"/>
  <p:tag name="MH_TYPE" val="Other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8145845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8145845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8145845"/>
  <p:tag name="MH_LIBRARY" val="GRAPHIC"/>
  <p:tag name="MH_TYPE" val="Other"/>
  <p:tag name="MH_ORDER" val="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s1ro5vp">
      <a:majorFont>
        <a:latin typeface="Adobe Arabic" panose="020F0302020204030204"/>
        <a:ea typeface="微软雅黑"/>
        <a:cs typeface=""/>
      </a:majorFont>
      <a:minorFont>
        <a:latin typeface="Adobe Arabic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1019</TotalTime>
  <Words>1569</Words>
  <Application>Microsoft Office PowerPoint</Application>
  <PresentationFormat>宽屏</PresentationFormat>
  <Paragraphs>149</Paragraphs>
  <Slides>25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Meiryo</vt:lpstr>
      <vt:lpstr>Rockwell Extra Bold</vt:lpstr>
      <vt:lpstr>等线</vt:lpstr>
      <vt:lpstr>汉仪字研卡通W</vt:lpstr>
      <vt:lpstr>迷你简准圆</vt:lpstr>
      <vt:lpstr>宋体</vt:lpstr>
      <vt:lpstr>微软雅黑</vt:lpstr>
      <vt:lpstr>字魂7号-温暖童稚体</vt:lpstr>
      <vt:lpstr>Adobe Arabic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http://www.ypppt.com/</cp:keywords>
  <cp:lastModifiedBy>kan</cp:lastModifiedBy>
  <cp:revision>74</cp:revision>
  <dcterms:created xsi:type="dcterms:W3CDTF">2019-07-25T06:00:10Z</dcterms:created>
  <dcterms:modified xsi:type="dcterms:W3CDTF">2020-12-02T11:18:30Z</dcterms:modified>
</cp:coreProperties>
</file>