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</p:sldMasterIdLst>
  <p:notesMasterIdLst>
    <p:notesMasterId r:id="rId31"/>
  </p:notesMasterIdLst>
  <p:sldIdLst>
    <p:sldId id="357" r:id="rId3"/>
    <p:sldId id="349" r:id="rId4"/>
    <p:sldId id="353" r:id="rId5"/>
    <p:sldId id="285" r:id="rId6"/>
    <p:sldId id="287" r:id="rId7"/>
    <p:sldId id="288" r:id="rId8"/>
    <p:sldId id="355" r:id="rId9"/>
    <p:sldId id="286" r:id="rId10"/>
    <p:sldId id="354" r:id="rId11"/>
    <p:sldId id="307" r:id="rId12"/>
    <p:sldId id="350" r:id="rId13"/>
    <p:sldId id="292" r:id="rId14"/>
    <p:sldId id="326" r:id="rId15"/>
    <p:sldId id="330" r:id="rId16"/>
    <p:sldId id="327" r:id="rId17"/>
    <p:sldId id="331" r:id="rId18"/>
    <p:sldId id="351" r:id="rId19"/>
    <p:sldId id="329" r:id="rId20"/>
    <p:sldId id="338" r:id="rId21"/>
    <p:sldId id="332" r:id="rId22"/>
    <p:sldId id="340" r:id="rId23"/>
    <p:sldId id="333" r:id="rId24"/>
    <p:sldId id="352" r:id="rId25"/>
    <p:sldId id="334" r:id="rId26"/>
    <p:sldId id="342" r:id="rId27"/>
    <p:sldId id="335" r:id="rId28"/>
    <p:sldId id="358" r:id="rId29"/>
    <p:sldId id="359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202E"/>
    <a:srgbClr val="DA572E"/>
    <a:srgbClr val="25557B"/>
    <a:srgbClr val="DEDEDE"/>
    <a:srgbClr val="87CB3D"/>
    <a:srgbClr val="93D051"/>
    <a:srgbClr val="138A40"/>
    <a:srgbClr val="E91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6610FC-6276-4F81-AD6F-9F82D29AD648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75D051-88F7-4393-BF36-2CE53BE103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318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5D051-88F7-4393-BF36-2CE53BE1032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9877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BB0C9-B4B5-4981-8185-40C817E1AF7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3670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7139D-C09C-4BEC-9157-E8BE684E8BD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95756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7634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8345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76744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11393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771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7139D-C09C-4BEC-9157-E8BE684E8BD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8086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5094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63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7139D-C09C-4BEC-9157-E8BE684E8BD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73441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3747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1347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6535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7139D-C09C-4BEC-9157-E8BE684E8BD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7668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57889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5053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5139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5D051-88F7-4393-BF36-2CE53BE1032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2374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297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7139D-C09C-4BEC-9157-E8BE684E8BD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851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5D051-88F7-4393-BF36-2CE53BE1032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338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695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481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5D051-88F7-4393-BF36-2CE53BE1032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3757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2922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BB0C9-B4B5-4981-8185-40C817E1AF7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311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CB6C681-6A9E-4A40-ACC4-41369FA72A28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35E36A-2D70-4C32-BEFF-67102CE6A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724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012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233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337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949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592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349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6795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399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12192000" cy="6860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365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116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342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814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349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28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7252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7" r:id="rId2"/>
    <p:sldLayoutId id="2147483670" r:id="rId3"/>
    <p:sldLayoutId id="2147483673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945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-22302" y="-22302"/>
            <a:ext cx="7783551" cy="6902604"/>
          </a:xfrm>
          <a:custGeom>
            <a:avLst/>
            <a:gdLst>
              <a:gd name="connsiteX0" fmla="*/ 0 w 7783551"/>
              <a:gd name="connsiteY0" fmla="*/ 22302 h 6902604"/>
              <a:gd name="connsiteX1" fmla="*/ 7783551 w 7783551"/>
              <a:gd name="connsiteY1" fmla="*/ 0 h 6902604"/>
              <a:gd name="connsiteX2" fmla="*/ 6032810 w 7783551"/>
              <a:gd name="connsiteY2" fmla="*/ 6902604 h 6902604"/>
              <a:gd name="connsiteX3" fmla="*/ 11151 w 7783551"/>
              <a:gd name="connsiteY3" fmla="*/ 6891453 h 6902604"/>
              <a:gd name="connsiteX4" fmla="*/ 0 w 7783551"/>
              <a:gd name="connsiteY4" fmla="*/ 22302 h 690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83551" h="6902604">
                <a:moveTo>
                  <a:pt x="0" y="22302"/>
                </a:moveTo>
                <a:lnTo>
                  <a:pt x="7783551" y="0"/>
                </a:lnTo>
                <a:lnTo>
                  <a:pt x="6032810" y="6902604"/>
                </a:lnTo>
                <a:lnTo>
                  <a:pt x="11151" y="6891453"/>
                </a:lnTo>
                <a:lnTo>
                  <a:pt x="0" y="22302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5999356" y="-22302"/>
            <a:ext cx="3010829" cy="6902604"/>
          </a:xfrm>
          <a:custGeom>
            <a:avLst/>
            <a:gdLst>
              <a:gd name="connsiteX0" fmla="*/ 1739590 w 3010829"/>
              <a:gd name="connsiteY0" fmla="*/ 0 h 6902604"/>
              <a:gd name="connsiteX1" fmla="*/ 3010829 w 3010829"/>
              <a:gd name="connsiteY1" fmla="*/ 22302 h 6902604"/>
              <a:gd name="connsiteX2" fmla="*/ 1393903 w 3010829"/>
              <a:gd name="connsiteY2" fmla="*/ 6880302 h 6902604"/>
              <a:gd name="connsiteX3" fmla="*/ 0 w 3010829"/>
              <a:gd name="connsiteY3" fmla="*/ 6902604 h 6902604"/>
              <a:gd name="connsiteX4" fmla="*/ 1739590 w 3010829"/>
              <a:gd name="connsiteY4" fmla="*/ 0 h 690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0829" h="6902604">
                <a:moveTo>
                  <a:pt x="1739590" y="0"/>
                </a:moveTo>
                <a:lnTo>
                  <a:pt x="3010829" y="22302"/>
                </a:lnTo>
                <a:lnTo>
                  <a:pt x="1393903" y="6880302"/>
                </a:lnTo>
                <a:lnTo>
                  <a:pt x="0" y="6902604"/>
                </a:lnTo>
                <a:lnTo>
                  <a:pt x="173959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4"/>
          <p:cNvSpPr txBox="1"/>
          <p:nvPr/>
        </p:nvSpPr>
        <p:spPr>
          <a:xfrm>
            <a:off x="58274" y="2116245"/>
            <a:ext cx="68889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spc="200" dirty="0" smtClean="0">
                <a:solidFill>
                  <a:schemeClr val="bg1"/>
                </a:solidFill>
                <a:latin typeface="+mn-ea"/>
              </a:rPr>
              <a:t>员工入职培训</a:t>
            </a:r>
            <a:endParaRPr lang="zh-CN" altLang="en-US" sz="8000" spc="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1481" y="1534041"/>
            <a:ext cx="6782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Employee </a:t>
            </a:r>
            <a:r>
              <a:rPr lang="en-US" altLang="zh-CN" sz="2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training Business </a:t>
            </a:r>
            <a:r>
              <a:rPr lang="en-US" altLang="zh-CN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templates</a:t>
            </a:r>
            <a:endParaRPr lang="zh-CN" altLang="en-US" sz="2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91987" y="3636499"/>
            <a:ext cx="6238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适用于员工入职培训 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/ 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企业培训 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/ 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企业介绍等场合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" name="TextBox 5"/>
          <p:cNvSpPr txBox="1"/>
          <p:nvPr/>
        </p:nvSpPr>
        <p:spPr>
          <a:xfrm>
            <a:off x="606536" y="4786102"/>
            <a:ext cx="2526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67" dirty="0" smtClean="0">
                <a:solidFill>
                  <a:schemeClr val="bg1"/>
                </a:solidFill>
                <a:latin typeface="+mn-ea"/>
              </a:rPr>
              <a:t>汇报人：人事部</a:t>
            </a:r>
            <a:endParaRPr lang="zh-CN" altLang="en-US" sz="1867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6" name="TextBox 5"/>
          <p:cNvSpPr txBox="1"/>
          <p:nvPr/>
        </p:nvSpPr>
        <p:spPr>
          <a:xfrm>
            <a:off x="606536" y="5453546"/>
            <a:ext cx="2526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67" dirty="0">
                <a:solidFill>
                  <a:schemeClr val="bg1"/>
                </a:solidFill>
                <a:latin typeface="+mn-ea"/>
              </a:rPr>
              <a:t>时间：</a:t>
            </a:r>
            <a:r>
              <a:rPr lang="en-US" altLang="zh-CN" sz="1867" dirty="0" smtClean="0">
                <a:solidFill>
                  <a:schemeClr val="bg1"/>
                </a:solidFill>
                <a:latin typeface="+mn-ea"/>
              </a:rPr>
              <a:t>2019</a:t>
            </a:r>
            <a:r>
              <a:rPr lang="zh-CN" altLang="en-US" sz="1867" dirty="0" smtClean="0">
                <a:solidFill>
                  <a:schemeClr val="bg1"/>
                </a:solidFill>
                <a:latin typeface="+mn-ea"/>
              </a:rPr>
              <a:t>年</a:t>
            </a:r>
            <a:r>
              <a:rPr lang="en-US" altLang="zh-CN" sz="1867" dirty="0">
                <a:solidFill>
                  <a:schemeClr val="bg1"/>
                </a:solidFill>
                <a:latin typeface="+mn-ea"/>
              </a:rPr>
              <a:t>1</a:t>
            </a:r>
            <a:r>
              <a:rPr lang="zh-CN" altLang="en-US" sz="1867" dirty="0" smtClean="0">
                <a:solidFill>
                  <a:schemeClr val="bg1"/>
                </a:solidFill>
                <a:latin typeface="+mn-ea"/>
              </a:rPr>
              <a:t>月</a:t>
            </a:r>
            <a:r>
              <a:rPr lang="en-US" altLang="zh-CN" sz="1867" dirty="0" smtClean="0">
                <a:solidFill>
                  <a:schemeClr val="bg1"/>
                </a:solidFill>
                <a:latin typeface="+mn-ea"/>
              </a:rPr>
              <a:t>16</a:t>
            </a:r>
            <a:r>
              <a:rPr lang="zh-CN" altLang="en-US" sz="1867" dirty="0" smtClean="0">
                <a:solidFill>
                  <a:schemeClr val="bg1"/>
                </a:solidFill>
                <a:latin typeface="+mn-ea"/>
              </a:rPr>
              <a:t>日</a:t>
            </a:r>
            <a:endParaRPr lang="zh-CN" altLang="en-US" sz="1867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655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5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63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63"/>
                            </p:stCondLst>
                            <p:childTnLst>
                              <p:par>
                                <p:cTn id="3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/>
      <p:bldP spid="13" grpId="0"/>
      <p:bldP spid="14" grpId="0"/>
      <p:bldP spid="15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2"/>
          <p:cNvGrpSpPr>
            <a:grpSpLocks/>
          </p:cNvGrpSpPr>
          <p:nvPr/>
        </p:nvGrpSpPr>
        <p:grpSpPr bwMode="auto">
          <a:xfrm>
            <a:off x="606232" y="1895688"/>
            <a:ext cx="4881789" cy="1089589"/>
            <a:chOff x="154352" y="-45380"/>
            <a:chExt cx="3662274" cy="816542"/>
          </a:xfrm>
        </p:grpSpPr>
        <p:sp>
          <p:nvSpPr>
            <p:cNvPr id="35" name="TextBox 96"/>
            <p:cNvSpPr>
              <a:spLocks noChangeArrowheads="1"/>
            </p:cNvSpPr>
            <p:nvPr/>
          </p:nvSpPr>
          <p:spPr bwMode="auto">
            <a:xfrm>
              <a:off x="154352" y="-45380"/>
              <a:ext cx="3662274" cy="315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133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追求客户利益最大化</a:t>
              </a:r>
            </a:p>
          </p:txBody>
        </p:sp>
        <p:sp>
          <p:nvSpPr>
            <p:cNvPr id="37" name="TextBox 97"/>
            <p:cNvSpPr>
              <a:spLocks noChangeArrowheads="1"/>
            </p:cNvSpPr>
            <p:nvPr/>
          </p:nvSpPr>
          <p:spPr bwMode="auto">
            <a:xfrm>
              <a:off x="165046" y="217604"/>
              <a:ext cx="3147322" cy="553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您的内容打在这里，或者通过复制您的文本后，在此框中选择粘贴，并选择只保留文字您的内容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微软雅黑" pitchFamily="34" charset="-122"/>
              </a:endParaRPr>
            </a:p>
          </p:txBody>
        </p:sp>
      </p:grpSp>
      <p:grpSp>
        <p:nvGrpSpPr>
          <p:cNvPr id="39" name="Group 36"/>
          <p:cNvGrpSpPr>
            <a:grpSpLocks/>
          </p:cNvGrpSpPr>
          <p:nvPr/>
        </p:nvGrpSpPr>
        <p:grpSpPr bwMode="auto">
          <a:xfrm>
            <a:off x="606231" y="3207233"/>
            <a:ext cx="5467659" cy="1114288"/>
            <a:chOff x="154352" y="-63890"/>
            <a:chExt cx="3158016" cy="835051"/>
          </a:xfrm>
        </p:grpSpPr>
        <p:sp>
          <p:nvSpPr>
            <p:cNvPr id="40" name="TextBox 91"/>
            <p:cNvSpPr>
              <a:spLocks noChangeArrowheads="1"/>
            </p:cNvSpPr>
            <p:nvPr/>
          </p:nvSpPr>
          <p:spPr bwMode="auto">
            <a:xfrm>
              <a:off x="154352" y="-63890"/>
              <a:ext cx="3112542" cy="315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33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追求可持续发展的战略方针</a:t>
              </a:r>
            </a:p>
          </p:txBody>
        </p:sp>
        <p:sp>
          <p:nvSpPr>
            <p:cNvPr id="55" name="TextBox 92"/>
            <p:cNvSpPr>
              <a:spLocks noChangeArrowheads="1"/>
            </p:cNvSpPr>
            <p:nvPr/>
          </p:nvSpPr>
          <p:spPr bwMode="auto">
            <a:xfrm>
              <a:off x="165046" y="217604"/>
              <a:ext cx="3147322" cy="553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您的内容打在这里，或者通过复制您的文本后，在此框中选择粘贴并选择只保留文字您的内容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微软雅黑" pitchFamily="34" charset="-122"/>
              </a:endParaRPr>
            </a:p>
          </p:txBody>
        </p:sp>
      </p:grpSp>
      <p:grpSp>
        <p:nvGrpSpPr>
          <p:cNvPr id="56" name="Group 40"/>
          <p:cNvGrpSpPr>
            <a:grpSpLocks/>
          </p:cNvGrpSpPr>
          <p:nvPr/>
        </p:nvGrpSpPr>
        <p:grpSpPr bwMode="auto">
          <a:xfrm>
            <a:off x="606232" y="4506983"/>
            <a:ext cx="5841896" cy="1097238"/>
            <a:chOff x="154352" y="-51112"/>
            <a:chExt cx="3374169" cy="822273"/>
          </a:xfrm>
        </p:grpSpPr>
        <p:sp>
          <p:nvSpPr>
            <p:cNvPr id="57" name="TextBox 87"/>
            <p:cNvSpPr>
              <a:spLocks noChangeArrowheads="1"/>
            </p:cNvSpPr>
            <p:nvPr/>
          </p:nvSpPr>
          <p:spPr bwMode="auto">
            <a:xfrm>
              <a:off x="154352" y="-51112"/>
              <a:ext cx="3374169" cy="315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133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追求以人为本的生存之道</a:t>
              </a:r>
            </a:p>
          </p:txBody>
        </p:sp>
        <p:sp>
          <p:nvSpPr>
            <p:cNvPr id="58" name="TextBox 88"/>
            <p:cNvSpPr>
              <a:spLocks noChangeArrowheads="1"/>
            </p:cNvSpPr>
            <p:nvPr/>
          </p:nvSpPr>
          <p:spPr bwMode="auto">
            <a:xfrm>
              <a:off x="165046" y="217604"/>
              <a:ext cx="3147322" cy="553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您的内容打在这里，或者通过复制您的文本后，在此框中选择粘贴并选择只保留文字您的内容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微软雅黑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228208" y="1606272"/>
            <a:ext cx="5729617" cy="4043050"/>
            <a:chOff x="937979" y="1752909"/>
            <a:chExt cx="2701946" cy="2701946"/>
          </a:xfrm>
        </p:grpSpPr>
        <p:sp>
          <p:nvSpPr>
            <p:cNvPr id="18" name="椭圆 12"/>
            <p:cNvSpPr>
              <a:spLocks noChangeAspect="1"/>
            </p:cNvSpPr>
            <p:nvPr/>
          </p:nvSpPr>
          <p:spPr>
            <a:xfrm>
              <a:off x="937979" y="1752909"/>
              <a:ext cx="2701946" cy="2701946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254000" dist="25400" dir="2700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3"/>
            <p:cNvSpPr>
              <a:spLocks noChangeAspect="1"/>
            </p:cNvSpPr>
            <p:nvPr/>
          </p:nvSpPr>
          <p:spPr>
            <a:xfrm>
              <a:off x="1028517" y="1843446"/>
              <a:ext cx="2520870" cy="2520871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B8BBBC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4"/>
            <p:cNvSpPr>
              <a:spLocks noChangeAspect="1"/>
            </p:cNvSpPr>
            <p:nvPr/>
          </p:nvSpPr>
          <p:spPr>
            <a:xfrm>
              <a:off x="1153062" y="1967992"/>
              <a:ext cx="2271780" cy="2271780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任意多边形 22"/>
          <p:cNvSpPr/>
          <p:nvPr/>
        </p:nvSpPr>
        <p:spPr>
          <a:xfrm>
            <a:off x="2814918" y="152758"/>
            <a:ext cx="1976718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latin typeface="Impact" panose="020B0806030902050204" pitchFamily="34" charset="0"/>
              </a:rPr>
              <a:t>公司规章制度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latin typeface="Impact" panose="020B0806030902050204" pitchFamily="34" charset="0"/>
              </a:rPr>
              <a:t>员工手册细则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公司礼仪规范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6174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352544" y="1854200"/>
            <a:ext cx="7839456" cy="30988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00"/>
          </a:p>
        </p:txBody>
      </p:sp>
      <p:sp>
        <p:nvSpPr>
          <p:cNvPr id="9" name="矩形 8"/>
          <p:cNvSpPr/>
          <p:nvPr/>
        </p:nvSpPr>
        <p:spPr>
          <a:xfrm>
            <a:off x="0" y="1854200"/>
            <a:ext cx="4352544" cy="3098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00"/>
          </a:p>
        </p:txBody>
      </p:sp>
      <p:sp>
        <p:nvSpPr>
          <p:cNvPr id="11" name="文本框 10"/>
          <p:cNvSpPr txBox="1"/>
          <p:nvPr/>
        </p:nvSpPr>
        <p:spPr bwMode="auto">
          <a:xfrm>
            <a:off x="415010" y="795884"/>
            <a:ext cx="39375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7200" baseline="-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itchFamily="34" charset="0"/>
              </a:rPr>
              <a:t>公司规章制度</a:t>
            </a:r>
            <a:endParaRPr lang="zh-CN" altLang="en-US" sz="7200" baseline="-3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rial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6270" y="2135778"/>
            <a:ext cx="2773565" cy="260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入司流程</a:t>
            </a:r>
            <a:endParaRPr lang="en-US" altLang="zh-CN" sz="28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报到总流程</a:t>
            </a:r>
            <a:endParaRPr lang="en-US" altLang="zh-CN" sz="28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入职须知</a:t>
            </a:r>
            <a:endParaRPr lang="en-US" altLang="zh-CN" sz="28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转正过程</a:t>
            </a:r>
            <a:endParaRPr lang="en-US" altLang="zh-CN" sz="28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2898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椭圆 11"/>
          <p:cNvSpPr/>
          <p:nvPr/>
        </p:nvSpPr>
        <p:spPr>
          <a:xfrm>
            <a:off x="5325682" y="2047514"/>
            <a:ext cx="5747477" cy="3806875"/>
          </a:xfrm>
          <a:prstGeom prst="roundRect">
            <a:avLst>
              <a:gd name="adj" fmla="val 8995"/>
            </a:avLst>
          </a:prstGeom>
          <a:solidFill>
            <a:schemeClr val="bg1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13823" y="1700560"/>
            <a:ext cx="3137214" cy="4705821"/>
            <a:chOff x="1013823" y="1700560"/>
            <a:chExt cx="3137214" cy="470582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823" y="1700560"/>
              <a:ext cx="3137214" cy="4705821"/>
            </a:xfrm>
            <a:prstGeom prst="rect">
              <a:avLst/>
            </a:prstGeom>
          </p:spPr>
        </p:pic>
        <p:sp>
          <p:nvSpPr>
            <p:cNvPr id="77" name="矩形 76"/>
            <p:cNvSpPr/>
            <p:nvPr/>
          </p:nvSpPr>
          <p:spPr>
            <a:xfrm rot="20639308">
              <a:off x="1566768" y="3377157"/>
              <a:ext cx="2031325" cy="10248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造字工房悦黑（非商用）常规体" pitchFamily="2" charset="-122"/>
                  <a:ea typeface="造字工房悦黑（非商用）常规体" pitchFamily="2" charset="-122"/>
                </a:rPr>
                <a:t>录取了要做些</a:t>
              </a:r>
              <a:endPara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造字工房悦黑（非商用）常规体" pitchFamily="2" charset="-122"/>
                <a:ea typeface="造字工房悦黑（非商用）常规体" pitchFamily="2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造字工房悦黑（非商用）常规体" pitchFamily="2" charset="-122"/>
                  <a:ea typeface="造字工房悦黑（非商用）常规体" pitchFamily="2" charset="-122"/>
                </a:rPr>
                <a:t>什么呢？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造字工房悦黑（非商用）常规体" pitchFamily="2" charset="-122"/>
                <a:ea typeface="造字工房悦黑（非商用）常规体" pitchFamily="2" charset="-122"/>
              </a:endParaRPr>
            </a:p>
          </p:txBody>
        </p:sp>
      </p:grpSp>
      <p:sp>
        <p:nvSpPr>
          <p:cNvPr id="78" name="Text Box 6"/>
          <p:cNvSpPr txBox="1">
            <a:spLocks noChangeArrowheads="1"/>
          </p:cNvSpPr>
          <p:nvPr/>
        </p:nvSpPr>
        <p:spPr bwMode="auto">
          <a:xfrm>
            <a:off x="5620564" y="2310624"/>
            <a:ext cx="5430295" cy="2935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9" tIns="36005" rIns="72009" bIns="36005">
            <a:spAutoFit/>
          </a:bodyPr>
          <a:lstStyle>
            <a:lvl1pPr marL="296863" indent="-296863" defTabSz="720725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20725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20725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20725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20725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20725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20725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20725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20725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eaLnBrk="1" hangingPunct="1">
              <a:lnSpc>
                <a:spcPct val="150000"/>
              </a:lnSpc>
            </a:pPr>
            <a:r>
              <a:rPr kumimoji="1" lang="zh-CN" altLang="en-US" sz="2800" dirty="0">
                <a:latin typeface="+mn-ea"/>
              </a:rPr>
              <a:t>报到材料的准备</a:t>
            </a:r>
            <a:r>
              <a:rPr kumimoji="1" lang="zh-CN" altLang="en-US" sz="2800" dirty="0" smtClean="0">
                <a:latin typeface="+mn-ea"/>
              </a:rPr>
              <a:t>：</a:t>
            </a:r>
            <a:endParaRPr kumimoji="1" lang="en-US" altLang="zh-CN" dirty="0">
              <a:latin typeface="+mn-ea"/>
            </a:endParaRPr>
          </a:p>
          <a:p>
            <a:pPr marL="0" eaLnBrk="1" hangingPunct="1">
              <a:lnSpc>
                <a:spcPct val="150000"/>
              </a:lnSpc>
            </a:pPr>
            <a:r>
              <a:rPr kumimoji="1" lang="en-US" altLang="zh-CN" sz="2400" dirty="0">
                <a:latin typeface="+mn-ea"/>
              </a:rPr>
              <a:t>1</a:t>
            </a:r>
            <a:r>
              <a:rPr kumimoji="1" lang="zh-CN" altLang="en-US" sz="2400" dirty="0">
                <a:latin typeface="+mn-ea"/>
              </a:rPr>
              <a:t>）毕业证书、学位证书、职称证书、身份证等复印件各一张</a:t>
            </a:r>
            <a:r>
              <a:rPr kumimoji="1" lang="zh-CN" altLang="en-US" sz="2400" dirty="0" smtClean="0">
                <a:latin typeface="+mn-ea"/>
              </a:rPr>
              <a:t>；</a:t>
            </a:r>
            <a:endParaRPr kumimoji="1" lang="en-US" altLang="zh-CN" sz="2400" dirty="0">
              <a:latin typeface="+mn-ea"/>
            </a:endParaRPr>
          </a:p>
          <a:p>
            <a:pPr marL="0" eaLnBrk="1" hangingPunct="1">
              <a:lnSpc>
                <a:spcPct val="150000"/>
              </a:lnSpc>
            </a:pPr>
            <a:r>
              <a:rPr kumimoji="1" lang="en-US" altLang="zh-CN" sz="2400" dirty="0">
                <a:latin typeface="+mn-ea"/>
              </a:rPr>
              <a:t>2</a:t>
            </a:r>
            <a:r>
              <a:rPr kumimoji="1" lang="zh-CN" altLang="en-US" sz="2400" dirty="0">
                <a:latin typeface="+mn-ea"/>
              </a:rPr>
              <a:t>）与原单位解除劳动合同的凭证</a:t>
            </a:r>
            <a:r>
              <a:rPr kumimoji="1" lang="zh-CN" altLang="en-US" sz="2400" dirty="0" smtClean="0">
                <a:latin typeface="+mn-ea"/>
              </a:rPr>
              <a:t>；</a:t>
            </a:r>
            <a:endParaRPr kumimoji="1" lang="en-US" altLang="zh-CN" sz="2400" dirty="0">
              <a:latin typeface="+mn-ea"/>
            </a:endParaRPr>
          </a:p>
          <a:p>
            <a:pPr marL="0" eaLnBrk="1" hangingPunct="1">
              <a:lnSpc>
                <a:spcPct val="150000"/>
              </a:lnSpc>
            </a:pPr>
            <a:r>
              <a:rPr kumimoji="1" lang="en-US" altLang="zh-CN" sz="2400" dirty="0">
                <a:latin typeface="+mn-ea"/>
              </a:rPr>
              <a:t>3</a:t>
            </a:r>
            <a:r>
              <a:rPr kumimoji="1" lang="zh-CN" altLang="en-US" sz="2400" dirty="0">
                <a:latin typeface="+mn-ea"/>
              </a:rPr>
              <a:t>）一寸彩色照片两</a:t>
            </a:r>
            <a:r>
              <a:rPr kumimoji="1" lang="zh-CN" altLang="en-US" sz="2400" dirty="0" smtClean="0">
                <a:latin typeface="+mn-ea"/>
              </a:rPr>
              <a:t>张</a:t>
            </a:r>
            <a:endParaRPr kumimoji="1" lang="zh-CN" altLang="en-US" sz="2400" dirty="0">
              <a:latin typeface="+mn-ea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4886913" y="152758"/>
            <a:ext cx="2196000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公司规章制度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latin typeface="Impact" panose="020B0806030902050204" pitchFamily="34" charset="0"/>
              </a:rPr>
              <a:t>员工手册细则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公司礼仪规范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0012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7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9"/>
          <p:cNvSpPr>
            <a:spLocks noChangeAspect="1" noChangeArrowheads="1"/>
          </p:cNvSpPr>
          <p:nvPr/>
        </p:nvSpPr>
        <p:spPr bwMode="auto">
          <a:xfrm rot="5400000" flipV="1">
            <a:off x="2127806" y="2951641"/>
            <a:ext cx="1008000" cy="208870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4" name="AutoShape 19"/>
          <p:cNvSpPr>
            <a:spLocks noChangeAspect="1" noChangeArrowheads="1"/>
          </p:cNvSpPr>
          <p:nvPr/>
        </p:nvSpPr>
        <p:spPr bwMode="auto">
          <a:xfrm rot="5400000" flipV="1">
            <a:off x="2127806" y="4826213"/>
            <a:ext cx="1008000" cy="208870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316068" y="1768580"/>
            <a:ext cx="2664000" cy="594344"/>
            <a:chOff x="1316068" y="1768580"/>
            <a:chExt cx="2664000" cy="594344"/>
          </a:xfrm>
        </p:grpSpPr>
        <p:sp>
          <p:nvSpPr>
            <p:cNvPr id="10" name="椭圆 34"/>
            <p:cNvSpPr/>
            <p:nvPr/>
          </p:nvSpPr>
          <p:spPr>
            <a:xfrm>
              <a:off x="1316068" y="1768580"/>
              <a:ext cx="2664000" cy="594344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643990" y="1846853"/>
              <a:ext cx="20081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</a:rPr>
                <a:t>报到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316068" y="3643152"/>
            <a:ext cx="2664000" cy="594344"/>
            <a:chOff x="1316068" y="3643152"/>
            <a:chExt cx="2664000" cy="594344"/>
          </a:xfrm>
        </p:grpSpPr>
        <p:sp>
          <p:nvSpPr>
            <p:cNvPr id="13" name="椭圆 34"/>
            <p:cNvSpPr/>
            <p:nvPr/>
          </p:nvSpPr>
          <p:spPr>
            <a:xfrm>
              <a:off x="1316068" y="3643152"/>
              <a:ext cx="2664000" cy="594344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538520" y="3721425"/>
              <a:ext cx="2230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办理劳动合同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327219" y="5517724"/>
            <a:ext cx="2664000" cy="594344"/>
            <a:chOff x="1327219" y="5517724"/>
            <a:chExt cx="2664000" cy="594344"/>
          </a:xfrm>
        </p:grpSpPr>
        <p:sp>
          <p:nvSpPr>
            <p:cNvPr id="17" name="椭圆 34"/>
            <p:cNvSpPr/>
            <p:nvPr/>
          </p:nvSpPr>
          <p:spPr>
            <a:xfrm>
              <a:off x="1327219" y="5517724"/>
              <a:ext cx="2664000" cy="594344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627728" y="5594131"/>
              <a:ext cx="20081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办理一卡通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849506" y="1728144"/>
            <a:ext cx="5609064" cy="72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/>
              <a:t>提交相关资料，填写入职卡，领取文件袋</a:t>
            </a:r>
          </a:p>
          <a:p>
            <a:pPr>
              <a:lnSpc>
                <a:spcPct val="120000"/>
              </a:lnSpc>
            </a:pPr>
            <a:r>
              <a:rPr lang="zh-CN" altLang="en-US" dirty="0"/>
              <a:t>办理部门：人力资源</a:t>
            </a:r>
            <a:r>
              <a:rPr lang="zh-CN" altLang="en-US" dirty="0" smtClean="0"/>
              <a:t>部</a:t>
            </a:r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4849506" y="3568630"/>
            <a:ext cx="5609064" cy="72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/>
              <a:t>签</a:t>
            </a:r>
            <a:r>
              <a:rPr lang="en-US" altLang="zh-CN" dirty="0"/>
              <a:t>《</a:t>
            </a:r>
            <a:r>
              <a:rPr lang="zh-CN" altLang="en-US" dirty="0"/>
              <a:t>劳动合同签署声明</a:t>
            </a:r>
            <a:r>
              <a:rPr lang="en-US" altLang="zh-CN" dirty="0"/>
              <a:t>》</a:t>
            </a:r>
            <a:r>
              <a:rPr lang="zh-CN" altLang="en-US" dirty="0"/>
              <a:t>，签</a:t>
            </a:r>
            <a:r>
              <a:rPr lang="en-US" altLang="zh-CN" dirty="0"/>
              <a:t>《</a:t>
            </a:r>
            <a:r>
              <a:rPr lang="zh-CN" altLang="en-US" dirty="0"/>
              <a:t>劳动（聘用）合同书</a:t>
            </a:r>
            <a:r>
              <a:rPr lang="en-US" altLang="zh-CN" dirty="0" smtClean="0"/>
              <a:t>》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办理</a:t>
            </a:r>
            <a:r>
              <a:rPr lang="zh-CN" altLang="en-US" dirty="0"/>
              <a:t>部门：人力资源部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848038" y="5306166"/>
            <a:ext cx="6503903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latin typeface="+mn-ea"/>
              </a:rPr>
              <a:t>在公司住宿的员工需办理暂住证（身份证原件，</a:t>
            </a:r>
            <a:r>
              <a:rPr lang="en-US" altLang="zh-CN" sz="1600" dirty="0">
                <a:latin typeface="+mn-ea"/>
              </a:rPr>
              <a:t>2</a:t>
            </a:r>
            <a:r>
              <a:rPr lang="zh-CN" altLang="en-US" sz="1600" dirty="0">
                <a:latin typeface="+mn-ea"/>
              </a:rPr>
              <a:t>白底或蓝底</a:t>
            </a:r>
            <a:r>
              <a:rPr lang="en-US" altLang="zh-CN" sz="1600" dirty="0">
                <a:latin typeface="+mn-ea"/>
              </a:rPr>
              <a:t>1</a:t>
            </a:r>
            <a:r>
              <a:rPr lang="zh-CN" altLang="en-US" sz="1600" dirty="0">
                <a:latin typeface="+mn-ea"/>
              </a:rPr>
              <a:t>寸照片，交到人力资源部），办理一卡通（一卡通</a:t>
            </a:r>
            <a:r>
              <a:rPr lang="en-US" altLang="zh-CN" sz="1600" dirty="0">
                <a:latin typeface="+mn-ea"/>
              </a:rPr>
              <a:t>——</a:t>
            </a:r>
            <a:r>
              <a:rPr lang="zh-CN" altLang="en-US" sz="1600" dirty="0">
                <a:latin typeface="+mn-ea"/>
              </a:rPr>
              <a:t>考勤卡、饭卡、洗浴卡），办理胸卡（统一安排照相，需穿白衬衣）</a:t>
            </a:r>
          </a:p>
          <a:p>
            <a:pPr>
              <a:lnSpc>
                <a:spcPct val="120000"/>
              </a:lnSpc>
            </a:pPr>
            <a:r>
              <a:rPr lang="zh-CN" altLang="en-US" sz="1600" dirty="0">
                <a:latin typeface="+mn-ea"/>
              </a:rPr>
              <a:t>办理部门：人力资源部</a:t>
            </a:r>
          </a:p>
        </p:txBody>
      </p:sp>
      <p:sp>
        <p:nvSpPr>
          <p:cNvPr id="25" name="任意多边形 24"/>
          <p:cNvSpPr/>
          <p:nvPr/>
        </p:nvSpPr>
        <p:spPr>
          <a:xfrm>
            <a:off x="4886913" y="152758"/>
            <a:ext cx="2196000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公司规章制度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latin typeface="Impact" panose="020B0806030902050204" pitchFamily="34" charset="0"/>
              </a:rPr>
              <a:t>员工手册细则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公司礼仪规范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1341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20" grpId="0"/>
      <p:bldP spid="27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9"/>
          <p:cNvSpPr>
            <a:spLocks noChangeAspect="1" noChangeArrowheads="1"/>
          </p:cNvSpPr>
          <p:nvPr/>
        </p:nvSpPr>
        <p:spPr bwMode="auto">
          <a:xfrm rot="5400000" flipV="1">
            <a:off x="2127806" y="2951641"/>
            <a:ext cx="1008000" cy="208870"/>
          </a:xfrm>
          <a:prstGeom prst="rightArrow">
            <a:avLst>
              <a:gd name="adj1" fmla="val 50000"/>
              <a:gd name="adj2" fmla="val 12065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2700000" scaled="1"/>
          </a:gra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4" name="AutoShape 19"/>
          <p:cNvSpPr>
            <a:spLocks noChangeAspect="1" noChangeArrowheads="1"/>
          </p:cNvSpPr>
          <p:nvPr/>
        </p:nvSpPr>
        <p:spPr bwMode="auto">
          <a:xfrm rot="5400000" flipV="1">
            <a:off x="2127806" y="4826213"/>
            <a:ext cx="1008000" cy="208870"/>
          </a:xfrm>
          <a:prstGeom prst="rightArrow">
            <a:avLst>
              <a:gd name="adj1" fmla="val 50000"/>
              <a:gd name="adj2" fmla="val 12065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2700000" scaled="1"/>
          </a:gra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316068" y="1768580"/>
            <a:ext cx="2664000" cy="594344"/>
            <a:chOff x="1316068" y="1768580"/>
            <a:chExt cx="2664000" cy="594344"/>
          </a:xfrm>
        </p:grpSpPr>
        <p:sp>
          <p:nvSpPr>
            <p:cNvPr id="10" name="椭圆 34"/>
            <p:cNvSpPr/>
            <p:nvPr/>
          </p:nvSpPr>
          <p:spPr>
            <a:xfrm>
              <a:off x="1316068" y="1768580"/>
              <a:ext cx="2664000" cy="594344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616577" y="1846853"/>
              <a:ext cx="21136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办理工资社保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316068" y="3643152"/>
            <a:ext cx="2664000" cy="594344"/>
            <a:chOff x="1316068" y="3643152"/>
            <a:chExt cx="2664000" cy="594344"/>
          </a:xfrm>
        </p:grpSpPr>
        <p:sp>
          <p:nvSpPr>
            <p:cNvPr id="13" name="椭圆 34"/>
            <p:cNvSpPr/>
            <p:nvPr/>
          </p:nvSpPr>
          <p:spPr>
            <a:xfrm>
              <a:off x="1316068" y="3643152"/>
              <a:ext cx="2664000" cy="594344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538520" y="3721425"/>
              <a:ext cx="2230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建立员工档案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327219" y="5517724"/>
            <a:ext cx="2664000" cy="594344"/>
            <a:chOff x="1327219" y="5517724"/>
            <a:chExt cx="2664000" cy="594344"/>
          </a:xfrm>
        </p:grpSpPr>
        <p:sp>
          <p:nvSpPr>
            <p:cNvPr id="17" name="椭圆 34"/>
            <p:cNvSpPr/>
            <p:nvPr/>
          </p:nvSpPr>
          <p:spPr>
            <a:xfrm>
              <a:off x="1327219" y="5517724"/>
              <a:ext cx="2664000" cy="594344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627728" y="5594131"/>
              <a:ext cx="20081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解决住宿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849506" y="1728144"/>
            <a:ext cx="5609064" cy="72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/>
              <a:t>办理工资卡</a:t>
            </a:r>
          </a:p>
          <a:p>
            <a:pPr>
              <a:lnSpc>
                <a:spcPct val="120000"/>
              </a:lnSpc>
            </a:pPr>
            <a:r>
              <a:rPr lang="zh-CN" altLang="en-US" dirty="0"/>
              <a:t>办理部门：人力资源部 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849506" y="3501724"/>
            <a:ext cx="6413226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latin typeface="+mn-ea"/>
              </a:rPr>
              <a:t>交以下材料</a:t>
            </a:r>
          </a:p>
          <a:p>
            <a:pPr>
              <a:lnSpc>
                <a:spcPct val="120000"/>
              </a:lnSpc>
            </a:pPr>
            <a:r>
              <a:rPr lang="en-US" altLang="zh-CN" sz="1600" dirty="0">
                <a:latin typeface="+mn-ea"/>
              </a:rPr>
              <a:t>1</a:t>
            </a:r>
            <a:r>
              <a:rPr lang="zh-CN" altLang="en-US" sz="1600" dirty="0">
                <a:latin typeface="+mn-ea"/>
              </a:rPr>
              <a:t>）毕业证书复印件     </a:t>
            </a:r>
            <a:r>
              <a:rPr lang="en-US" altLang="zh-CN" sz="1600" dirty="0" smtClean="0">
                <a:latin typeface="+mn-ea"/>
              </a:rPr>
              <a:t>2</a:t>
            </a:r>
            <a:r>
              <a:rPr lang="zh-CN" altLang="en-US" sz="1600" dirty="0">
                <a:latin typeface="+mn-ea"/>
              </a:rPr>
              <a:t>）学位证书</a:t>
            </a:r>
            <a:r>
              <a:rPr lang="zh-CN" altLang="en-US" sz="1600" dirty="0" smtClean="0">
                <a:latin typeface="+mn-ea"/>
              </a:rPr>
              <a:t>复印件      </a:t>
            </a:r>
            <a:r>
              <a:rPr lang="en-US" altLang="zh-CN" sz="1600" dirty="0" smtClean="0">
                <a:latin typeface="+mn-ea"/>
              </a:rPr>
              <a:t>3</a:t>
            </a:r>
            <a:r>
              <a:rPr lang="zh-CN" altLang="en-US" sz="1600" dirty="0">
                <a:latin typeface="+mn-ea"/>
              </a:rPr>
              <a:t>）职称证书复印件      </a:t>
            </a:r>
            <a:r>
              <a:rPr lang="zh-CN" altLang="en-US" sz="1600" dirty="0" smtClean="0">
                <a:latin typeface="+mn-ea"/>
              </a:rPr>
              <a:t> </a:t>
            </a:r>
            <a:r>
              <a:rPr lang="en-US" altLang="zh-CN" sz="1600" dirty="0">
                <a:latin typeface="+mn-ea"/>
              </a:rPr>
              <a:t>4</a:t>
            </a:r>
            <a:r>
              <a:rPr lang="zh-CN" altLang="en-US" sz="1600" dirty="0">
                <a:latin typeface="+mn-ea"/>
              </a:rPr>
              <a:t>）身份证</a:t>
            </a:r>
            <a:r>
              <a:rPr lang="zh-CN" altLang="en-US" sz="1600" dirty="0" smtClean="0">
                <a:latin typeface="+mn-ea"/>
              </a:rPr>
              <a:t>复印件        </a:t>
            </a:r>
            <a:r>
              <a:rPr lang="en-US" altLang="zh-CN" sz="1600" dirty="0" smtClean="0">
                <a:latin typeface="+mn-ea"/>
              </a:rPr>
              <a:t>5</a:t>
            </a:r>
            <a:r>
              <a:rPr lang="zh-CN" altLang="en-US" sz="1600" dirty="0">
                <a:latin typeface="+mn-ea"/>
              </a:rPr>
              <a:t>）</a:t>
            </a:r>
            <a:r>
              <a:rPr lang="en-US" altLang="zh-CN" sz="1600" dirty="0">
                <a:latin typeface="+mn-ea"/>
              </a:rPr>
              <a:t>《</a:t>
            </a:r>
            <a:r>
              <a:rPr lang="zh-CN" altLang="en-US" sz="1600" dirty="0">
                <a:latin typeface="+mn-ea"/>
              </a:rPr>
              <a:t>员工履历表</a:t>
            </a:r>
            <a:r>
              <a:rPr lang="en-US" altLang="zh-CN" sz="1600" dirty="0">
                <a:latin typeface="+mn-ea"/>
              </a:rPr>
              <a:t>》    </a:t>
            </a:r>
            <a:r>
              <a:rPr lang="en-US" altLang="zh-CN" sz="1600" dirty="0" smtClean="0">
                <a:latin typeface="+mn-ea"/>
              </a:rPr>
              <a:t>  </a:t>
            </a:r>
            <a:r>
              <a:rPr lang="en-US" altLang="zh-CN" sz="1600" dirty="0">
                <a:latin typeface="+mn-ea"/>
              </a:rPr>
              <a:t>6</a:t>
            </a:r>
            <a:r>
              <a:rPr lang="zh-CN" altLang="en-US" sz="1600" dirty="0">
                <a:latin typeface="+mn-ea"/>
              </a:rPr>
              <a:t>）</a:t>
            </a:r>
            <a:r>
              <a:rPr lang="en-US" altLang="zh-CN" sz="1600" dirty="0">
                <a:latin typeface="+mn-ea"/>
              </a:rPr>
              <a:t>《</a:t>
            </a:r>
            <a:r>
              <a:rPr lang="zh-CN" altLang="en-US" sz="1600" dirty="0">
                <a:latin typeface="+mn-ea"/>
              </a:rPr>
              <a:t>员工基本信息表</a:t>
            </a:r>
            <a:r>
              <a:rPr lang="en-US" altLang="zh-CN" sz="1600" dirty="0">
                <a:latin typeface="+mn-ea"/>
              </a:rPr>
              <a:t>》</a:t>
            </a:r>
          </a:p>
          <a:p>
            <a:pPr>
              <a:lnSpc>
                <a:spcPct val="120000"/>
              </a:lnSpc>
            </a:pPr>
            <a:r>
              <a:rPr lang="zh-CN" altLang="en-US" sz="1600" dirty="0">
                <a:latin typeface="+mn-ea"/>
              </a:rPr>
              <a:t>办理部门：人力资源部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848038" y="5462281"/>
            <a:ext cx="6503903" cy="730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+mn-ea"/>
              </a:rPr>
              <a:t>通过</a:t>
            </a:r>
            <a:r>
              <a:rPr lang="en-US" altLang="zh-CN" dirty="0">
                <a:latin typeface="+mn-ea"/>
              </a:rPr>
              <a:t>OA</a:t>
            </a:r>
            <a:r>
              <a:rPr lang="zh-CN" altLang="en-US" dirty="0">
                <a:latin typeface="+mn-ea"/>
              </a:rPr>
              <a:t>申请，办理住宿登记，领取钥匙，退宿时通过</a:t>
            </a:r>
            <a:r>
              <a:rPr lang="en-US" altLang="zh-CN" dirty="0">
                <a:latin typeface="+mn-ea"/>
              </a:rPr>
              <a:t>OA</a:t>
            </a:r>
            <a:r>
              <a:rPr lang="zh-CN" altLang="en-US" dirty="0">
                <a:latin typeface="+mn-ea"/>
              </a:rPr>
              <a:t>申请</a:t>
            </a: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+mn-ea"/>
              </a:rPr>
              <a:t>办理部门：行政部</a:t>
            </a:r>
          </a:p>
        </p:txBody>
      </p:sp>
      <p:sp>
        <p:nvSpPr>
          <p:cNvPr id="25" name="任意多边形 24"/>
          <p:cNvSpPr/>
          <p:nvPr/>
        </p:nvSpPr>
        <p:spPr>
          <a:xfrm>
            <a:off x="4886913" y="152758"/>
            <a:ext cx="2196000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公司规章制度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latin typeface="Impact" panose="020B0806030902050204" pitchFamily="34" charset="0"/>
              </a:rPr>
              <a:t>员工手册细则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公司礼仪规范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693293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20" grpId="0"/>
      <p:bldP spid="27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11"/>
          <p:cNvSpPr/>
          <p:nvPr/>
        </p:nvSpPr>
        <p:spPr>
          <a:xfrm>
            <a:off x="4690064" y="1692183"/>
            <a:ext cx="7152533" cy="4641710"/>
          </a:xfrm>
          <a:prstGeom prst="roundRect">
            <a:avLst>
              <a:gd name="adj" fmla="val 8995"/>
            </a:avLst>
          </a:prstGeom>
          <a:solidFill>
            <a:schemeClr val="bg1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79594" y="1773044"/>
            <a:ext cx="6773429" cy="4690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zh-CN" dirty="0">
                <a:latin typeface="+mn-ea"/>
              </a:rPr>
              <a:t>1</a:t>
            </a:r>
            <a:r>
              <a:rPr kumimoji="1" lang="zh-CN" altLang="en-US" dirty="0">
                <a:latin typeface="+mn-ea"/>
              </a:rPr>
              <a:t>、公司实行每周六天工作制，上班佩戴工作卡，上下班打卡，工作时间为上午</a:t>
            </a:r>
            <a:r>
              <a:rPr kumimoji="1" lang="en-US" altLang="zh-CN" dirty="0">
                <a:latin typeface="+mn-ea"/>
              </a:rPr>
              <a:t>8:00-12:00</a:t>
            </a:r>
            <a:r>
              <a:rPr kumimoji="1" lang="zh-CN" altLang="en-US" dirty="0">
                <a:latin typeface="+mn-ea"/>
              </a:rPr>
              <a:t>，下午</a:t>
            </a:r>
            <a:r>
              <a:rPr kumimoji="1" lang="en-US" altLang="zh-CN" dirty="0">
                <a:latin typeface="+mn-ea"/>
              </a:rPr>
              <a:t>2</a:t>
            </a:r>
            <a:r>
              <a:rPr kumimoji="1" lang="zh-CN" altLang="en-US" dirty="0">
                <a:latin typeface="+mn-ea"/>
              </a:rPr>
              <a:t>：</a:t>
            </a:r>
            <a:r>
              <a:rPr kumimoji="1" lang="en-US" altLang="zh-CN" dirty="0">
                <a:latin typeface="+mn-ea"/>
              </a:rPr>
              <a:t>00-18</a:t>
            </a:r>
            <a:r>
              <a:rPr kumimoji="1" lang="zh-CN" altLang="en-US" dirty="0">
                <a:latin typeface="+mn-ea"/>
              </a:rPr>
              <a:t>：</a:t>
            </a:r>
            <a:r>
              <a:rPr kumimoji="1" lang="en-US" altLang="zh-CN" dirty="0">
                <a:latin typeface="+mn-ea"/>
              </a:rPr>
              <a:t>00</a:t>
            </a:r>
            <a:r>
              <a:rPr kumimoji="1" lang="zh-CN" altLang="en-US" dirty="0">
                <a:latin typeface="+mn-ea"/>
              </a:rPr>
              <a:t>（春季）， </a:t>
            </a:r>
            <a:r>
              <a:rPr kumimoji="1" lang="en-US" altLang="zh-CN" dirty="0">
                <a:latin typeface="+mn-ea"/>
              </a:rPr>
              <a:t>8:00-12:00</a:t>
            </a:r>
            <a:r>
              <a:rPr kumimoji="1" lang="zh-CN" altLang="en-US" dirty="0">
                <a:latin typeface="+mn-ea"/>
              </a:rPr>
              <a:t>，下午</a:t>
            </a:r>
            <a:r>
              <a:rPr kumimoji="1" lang="en-US" altLang="zh-CN" dirty="0">
                <a:latin typeface="+mn-ea"/>
              </a:rPr>
              <a:t>13</a:t>
            </a:r>
            <a:r>
              <a:rPr kumimoji="1" lang="zh-CN" altLang="en-US" dirty="0">
                <a:latin typeface="+mn-ea"/>
              </a:rPr>
              <a:t>：</a:t>
            </a:r>
            <a:r>
              <a:rPr kumimoji="1" lang="en-US" altLang="zh-CN" dirty="0">
                <a:latin typeface="+mn-ea"/>
              </a:rPr>
              <a:t>30-17</a:t>
            </a:r>
            <a:r>
              <a:rPr kumimoji="1" lang="zh-CN" altLang="en-US" dirty="0">
                <a:latin typeface="+mn-ea"/>
              </a:rPr>
              <a:t>：</a:t>
            </a:r>
            <a:r>
              <a:rPr kumimoji="1" lang="en-US" altLang="zh-CN" dirty="0">
                <a:latin typeface="+mn-ea"/>
              </a:rPr>
              <a:t>30</a:t>
            </a:r>
            <a:r>
              <a:rPr kumimoji="1" lang="zh-CN" altLang="en-US" dirty="0">
                <a:latin typeface="+mn-ea"/>
              </a:rPr>
              <a:t>（夏季），。</a:t>
            </a:r>
          </a:p>
          <a:p>
            <a:pPr>
              <a:lnSpc>
                <a:spcPct val="130000"/>
              </a:lnSpc>
            </a:pPr>
            <a:r>
              <a:rPr kumimoji="1" lang="en-US" altLang="zh-CN" dirty="0">
                <a:latin typeface="+mn-ea"/>
              </a:rPr>
              <a:t>2</a:t>
            </a:r>
            <a:r>
              <a:rPr kumimoji="1" lang="zh-CN" altLang="en-US" dirty="0">
                <a:latin typeface="+mn-ea"/>
              </a:rPr>
              <a:t>、遵守公司礼仪，谦和礼貌待人。</a:t>
            </a:r>
          </a:p>
          <a:p>
            <a:pPr>
              <a:lnSpc>
                <a:spcPct val="130000"/>
              </a:lnSpc>
            </a:pPr>
            <a:r>
              <a:rPr kumimoji="1" lang="en-US" altLang="zh-CN" dirty="0">
                <a:latin typeface="+mn-ea"/>
              </a:rPr>
              <a:t>3</a:t>
            </a:r>
            <a:r>
              <a:rPr kumimoji="1" lang="zh-CN" altLang="en-US" dirty="0">
                <a:latin typeface="+mn-ea"/>
              </a:rPr>
              <a:t>、工作时间不得擅离职守，禁止聊天、办私事、大声喧哗，不得妨碍他人工作。</a:t>
            </a:r>
          </a:p>
          <a:p>
            <a:pPr>
              <a:lnSpc>
                <a:spcPct val="130000"/>
              </a:lnSpc>
            </a:pPr>
            <a:r>
              <a:rPr kumimoji="1" lang="en-US" altLang="zh-CN" dirty="0">
                <a:latin typeface="+mn-ea"/>
              </a:rPr>
              <a:t>4</a:t>
            </a:r>
            <a:r>
              <a:rPr kumimoji="1" lang="zh-CN" altLang="en-US" dirty="0">
                <a:latin typeface="+mn-ea"/>
              </a:rPr>
              <a:t>、办公区内不得吸烟、吃东西。</a:t>
            </a:r>
          </a:p>
          <a:p>
            <a:pPr>
              <a:lnSpc>
                <a:spcPct val="130000"/>
              </a:lnSpc>
            </a:pPr>
            <a:r>
              <a:rPr kumimoji="1" lang="en-US" altLang="zh-CN" dirty="0">
                <a:latin typeface="+mn-ea"/>
              </a:rPr>
              <a:t>5</a:t>
            </a:r>
            <a:r>
              <a:rPr kumimoji="1" lang="zh-CN" altLang="en-US" dirty="0">
                <a:latin typeface="+mn-ea"/>
              </a:rPr>
              <a:t>、工作时间衣着得体大方，男士不得穿无袖上装和短裤，女士不得穿太透、太露的衣衫或超短裙、连衣裙；男士头发不盖耳，女士不浓妆艳抹。</a:t>
            </a:r>
          </a:p>
          <a:p>
            <a:pPr>
              <a:lnSpc>
                <a:spcPct val="130000"/>
              </a:lnSpc>
            </a:pPr>
            <a:r>
              <a:rPr kumimoji="1" lang="en-US" altLang="zh-CN" dirty="0">
                <a:latin typeface="+mn-ea"/>
              </a:rPr>
              <a:t>6</a:t>
            </a:r>
            <a:r>
              <a:rPr kumimoji="1" lang="zh-CN" altLang="en-US" dirty="0">
                <a:latin typeface="+mn-ea"/>
              </a:rPr>
              <a:t>、接电话时应先致以“您好，</a:t>
            </a:r>
            <a:r>
              <a:rPr kumimoji="1" lang="en-US" altLang="zh-CN" dirty="0">
                <a:latin typeface="+mn-ea"/>
              </a:rPr>
              <a:t>XXX</a:t>
            </a:r>
            <a:r>
              <a:rPr kumimoji="1" lang="zh-CN" altLang="en-US" dirty="0">
                <a:latin typeface="+mn-ea"/>
              </a:rPr>
              <a:t>部</a:t>
            </a:r>
            <a:r>
              <a:rPr kumimoji="1" lang="en-US" altLang="zh-CN" dirty="0">
                <a:latin typeface="+mn-ea"/>
              </a:rPr>
              <a:t>XXX”</a:t>
            </a:r>
            <a:r>
              <a:rPr kumimoji="1" lang="zh-CN" altLang="en-US" dirty="0">
                <a:latin typeface="+mn-ea"/>
              </a:rPr>
              <a:t>，通话要简明扼要，尽量放低声音，以免影响他人工作。</a:t>
            </a:r>
          </a:p>
          <a:p>
            <a:endParaRPr lang="zh-CN" altLang="en-US" dirty="0"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6105" y="1678254"/>
            <a:ext cx="3880635" cy="4527409"/>
          </a:xfrm>
          <a:prstGeom prst="rect">
            <a:avLst/>
          </a:prstGeom>
        </p:spPr>
      </p:pic>
      <p:sp>
        <p:nvSpPr>
          <p:cNvPr id="7" name="任意多边形 6"/>
          <p:cNvSpPr/>
          <p:nvPr/>
        </p:nvSpPr>
        <p:spPr>
          <a:xfrm>
            <a:off x="4886913" y="152758"/>
            <a:ext cx="2196000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公司规章制度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latin typeface="Impact" panose="020B0806030902050204" pitchFamily="34" charset="0"/>
              </a:rPr>
              <a:t>员工手册细则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公司礼仪规范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733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9"/>
          <p:cNvSpPr>
            <a:spLocks noChangeAspect="1" noChangeArrowheads="1"/>
          </p:cNvSpPr>
          <p:nvPr/>
        </p:nvSpPr>
        <p:spPr bwMode="auto">
          <a:xfrm flipV="1">
            <a:off x="3483663" y="2885738"/>
            <a:ext cx="1216144" cy="252000"/>
          </a:xfrm>
          <a:prstGeom prst="rightArrow">
            <a:avLst>
              <a:gd name="adj1" fmla="val 50000"/>
              <a:gd name="adj2" fmla="val 12065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2700000" scaled="1"/>
          </a:gra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45626" y="2576515"/>
            <a:ext cx="2260644" cy="876779"/>
            <a:chOff x="1316068" y="1768580"/>
            <a:chExt cx="2664000" cy="594344"/>
          </a:xfrm>
        </p:grpSpPr>
        <p:sp>
          <p:nvSpPr>
            <p:cNvPr id="10" name="椭圆 34"/>
            <p:cNvSpPr/>
            <p:nvPr/>
          </p:nvSpPr>
          <p:spPr>
            <a:xfrm>
              <a:off x="1316068" y="1768580"/>
              <a:ext cx="2664000" cy="594344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616577" y="1884648"/>
              <a:ext cx="2113626" cy="396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/>
                  </a:solidFill>
                </a:rPr>
                <a:t>第一月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954155" y="2576515"/>
            <a:ext cx="2260644" cy="876779"/>
            <a:chOff x="1316068" y="1768580"/>
            <a:chExt cx="2664000" cy="594344"/>
          </a:xfrm>
        </p:grpSpPr>
        <p:sp>
          <p:nvSpPr>
            <p:cNvPr id="33" name="椭圆 34"/>
            <p:cNvSpPr/>
            <p:nvPr/>
          </p:nvSpPr>
          <p:spPr>
            <a:xfrm>
              <a:off x="1316068" y="1768580"/>
              <a:ext cx="2664000" cy="594344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16577" y="1884648"/>
              <a:ext cx="2113626" cy="396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/>
                  </a:solidFill>
                </a:rPr>
                <a:t>第</a:t>
              </a:r>
              <a:r>
                <a:rPr lang="zh-CN" altLang="en-US" sz="3200" dirty="0">
                  <a:solidFill>
                    <a:schemeClr val="bg1"/>
                  </a:solidFill>
                </a:rPr>
                <a:t>二</a:t>
              </a:r>
              <a:r>
                <a:rPr lang="zh-CN" altLang="en-US" sz="3200" dirty="0" smtClean="0">
                  <a:solidFill>
                    <a:schemeClr val="bg1"/>
                  </a:solidFill>
                </a:rPr>
                <a:t>月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AutoShape 19"/>
          <p:cNvSpPr>
            <a:spLocks noChangeAspect="1" noChangeArrowheads="1"/>
          </p:cNvSpPr>
          <p:nvPr/>
        </p:nvSpPr>
        <p:spPr bwMode="auto">
          <a:xfrm flipV="1">
            <a:off x="7492193" y="2885738"/>
            <a:ext cx="1216144" cy="252000"/>
          </a:xfrm>
          <a:prstGeom prst="rightArrow">
            <a:avLst>
              <a:gd name="adj1" fmla="val 50000"/>
              <a:gd name="adj2" fmla="val 12065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2700000" scaled="1"/>
          </a:gra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962686" y="2576515"/>
            <a:ext cx="2260644" cy="876779"/>
            <a:chOff x="1316068" y="1768580"/>
            <a:chExt cx="2664000" cy="594344"/>
          </a:xfrm>
        </p:grpSpPr>
        <p:sp>
          <p:nvSpPr>
            <p:cNvPr id="40" name="椭圆 34"/>
            <p:cNvSpPr/>
            <p:nvPr/>
          </p:nvSpPr>
          <p:spPr>
            <a:xfrm>
              <a:off x="1316068" y="1768580"/>
              <a:ext cx="2664000" cy="594344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616577" y="1884648"/>
              <a:ext cx="2113626" cy="396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/>
                  </a:solidFill>
                </a:rPr>
                <a:t>第三月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526976" y="4187679"/>
            <a:ext cx="314091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/>
              <a:t>参加培训熟悉相关制度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4514017" y="4042715"/>
            <a:ext cx="3140919" cy="72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/>
              <a:t>进入工作角色</a:t>
            </a:r>
            <a:r>
              <a:rPr lang="zh-CN" altLang="en-US" dirty="0" smtClean="0"/>
              <a:t>掌握</a:t>
            </a:r>
            <a:endParaRPr lang="en-US" altLang="zh-CN" dirty="0" smtClean="0"/>
          </a:p>
          <a:p>
            <a:pPr algn="ctr">
              <a:lnSpc>
                <a:spcPct val="120000"/>
              </a:lnSpc>
            </a:pPr>
            <a:r>
              <a:rPr lang="zh-CN" altLang="en-US" dirty="0" smtClean="0"/>
              <a:t>个人</a:t>
            </a:r>
            <a:r>
              <a:rPr lang="zh-CN" altLang="en-US" dirty="0"/>
              <a:t>工作的主要工具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8544036" y="4035073"/>
            <a:ext cx="3140919" cy="72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/>
              <a:t>独立承担工作</a:t>
            </a:r>
            <a:r>
              <a:rPr lang="zh-CN" altLang="en-US" dirty="0" smtClean="0"/>
              <a:t>任务</a:t>
            </a:r>
            <a:endParaRPr lang="en-US" altLang="zh-CN" dirty="0" smtClean="0"/>
          </a:p>
          <a:p>
            <a:pPr algn="ctr">
              <a:lnSpc>
                <a:spcPct val="120000"/>
              </a:lnSpc>
            </a:pPr>
            <a:r>
              <a:rPr lang="zh-CN" altLang="en-US" dirty="0" smtClean="0"/>
              <a:t>参加</a:t>
            </a:r>
            <a:r>
              <a:rPr lang="zh-CN" altLang="en-US" dirty="0"/>
              <a:t>转正考察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1268731" y="5468778"/>
            <a:ext cx="9654538" cy="962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/>
              <a:t>在员工进入部门后的第三个月，除了逐渐具备独立工作任务的能力以外，还要</a:t>
            </a:r>
            <a:r>
              <a:rPr lang="zh-CN" altLang="en-US" sz="2000" dirty="0" smtClean="0"/>
              <a:t>参加</a:t>
            </a:r>
            <a:endParaRPr lang="en-US" altLang="zh-CN" sz="2000" dirty="0" smtClean="0"/>
          </a:p>
          <a:p>
            <a:pPr algn="ctr">
              <a:lnSpc>
                <a:spcPct val="150000"/>
              </a:lnSpc>
            </a:pPr>
            <a:r>
              <a:rPr lang="zh-CN" altLang="en-US" sz="2000" dirty="0" smtClean="0"/>
              <a:t>考察综合</a:t>
            </a:r>
            <a:r>
              <a:rPr lang="zh-CN" altLang="en-US" sz="2000" dirty="0"/>
              <a:t>评定结果与新员工的转正结果挂钩。</a:t>
            </a:r>
          </a:p>
        </p:txBody>
      </p:sp>
      <p:sp>
        <p:nvSpPr>
          <p:cNvPr id="27" name="任意多边形 26"/>
          <p:cNvSpPr/>
          <p:nvPr/>
        </p:nvSpPr>
        <p:spPr>
          <a:xfrm>
            <a:off x="4886913" y="152758"/>
            <a:ext cx="2196000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公司规章制度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latin typeface="Impact" panose="020B0806030902050204" pitchFamily="34" charset="0"/>
              </a:rPr>
              <a:t>员工手册细则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公司礼仪规范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8478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5" grpId="0" animBg="1"/>
      <p:bldP spid="41" grpId="0"/>
      <p:bldP spid="42" grpId="0"/>
      <p:bldP spid="43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352544" y="1854200"/>
            <a:ext cx="7839456" cy="30988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00"/>
          </a:p>
        </p:txBody>
      </p:sp>
      <p:sp>
        <p:nvSpPr>
          <p:cNvPr id="9" name="矩形 8"/>
          <p:cNvSpPr/>
          <p:nvPr/>
        </p:nvSpPr>
        <p:spPr>
          <a:xfrm>
            <a:off x="0" y="1854200"/>
            <a:ext cx="4352544" cy="3098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00"/>
          </a:p>
        </p:txBody>
      </p:sp>
      <p:sp>
        <p:nvSpPr>
          <p:cNvPr id="11" name="文本框 10"/>
          <p:cNvSpPr txBox="1"/>
          <p:nvPr/>
        </p:nvSpPr>
        <p:spPr bwMode="auto">
          <a:xfrm>
            <a:off x="415010" y="795884"/>
            <a:ext cx="39375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7200" baseline="-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itchFamily="34" charset="0"/>
              </a:rPr>
              <a:t>员工手册细则</a:t>
            </a:r>
            <a:endParaRPr lang="zh-CN" altLang="en-US" sz="7200" baseline="-3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rial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6270" y="2135778"/>
            <a:ext cx="2773565" cy="260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公司保密规定</a:t>
            </a:r>
            <a:endParaRPr lang="en-US" altLang="zh-CN" sz="28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出勤考核管理</a:t>
            </a:r>
            <a:endParaRPr lang="en-US" altLang="zh-CN" sz="28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请假休假管理</a:t>
            </a:r>
            <a:endParaRPr lang="en-US" altLang="zh-CN" sz="28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工资保险制度</a:t>
            </a:r>
            <a:endParaRPr lang="en-US" altLang="zh-CN" sz="28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0974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1344208" y="1540572"/>
            <a:ext cx="2951792" cy="4861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五角星 4"/>
          <p:cNvSpPr>
            <a:spLocks noChangeAspect="1"/>
          </p:cNvSpPr>
          <p:nvPr/>
        </p:nvSpPr>
        <p:spPr bwMode="auto">
          <a:xfrm>
            <a:off x="5654870" y="1828800"/>
            <a:ext cx="323850" cy="323850"/>
          </a:xfrm>
          <a:prstGeom prst="star5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五角星 5"/>
          <p:cNvSpPr>
            <a:spLocks noChangeAspect="1"/>
          </p:cNvSpPr>
          <p:nvPr/>
        </p:nvSpPr>
        <p:spPr bwMode="auto">
          <a:xfrm>
            <a:off x="6050157" y="1828800"/>
            <a:ext cx="323850" cy="323850"/>
          </a:xfrm>
          <a:prstGeom prst="star5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五角星 6"/>
          <p:cNvSpPr>
            <a:spLocks noChangeAspect="1"/>
          </p:cNvSpPr>
          <p:nvPr/>
        </p:nvSpPr>
        <p:spPr bwMode="auto">
          <a:xfrm>
            <a:off x="6448620" y="1828800"/>
            <a:ext cx="323850" cy="323850"/>
          </a:xfrm>
          <a:prstGeom prst="star5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五角星 7"/>
          <p:cNvSpPr>
            <a:spLocks noChangeAspect="1"/>
          </p:cNvSpPr>
          <p:nvPr/>
        </p:nvSpPr>
        <p:spPr bwMode="auto">
          <a:xfrm>
            <a:off x="6848670" y="1828800"/>
            <a:ext cx="323850" cy="323850"/>
          </a:xfrm>
          <a:prstGeom prst="star5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五角星 8"/>
          <p:cNvSpPr>
            <a:spLocks noChangeAspect="1"/>
          </p:cNvSpPr>
          <p:nvPr/>
        </p:nvSpPr>
        <p:spPr bwMode="auto">
          <a:xfrm>
            <a:off x="7248720" y="1828800"/>
            <a:ext cx="323850" cy="323850"/>
          </a:xfrm>
          <a:prstGeom prst="star5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654869" y="2341563"/>
            <a:ext cx="5580000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  <a:alpha val="7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538982" y="2478088"/>
            <a:ext cx="41243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David" panose="020E0502060401010101" pitchFamily="34" charset="-79"/>
              </a:rPr>
              <a:t>文件保密规定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David" panose="020E0502060401010101" pitchFamily="34" charset="-79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27882" y="3012535"/>
            <a:ext cx="5842000" cy="295369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随着公司的发展和市场竞争程度的加剧，企业商业秘密的重要性也越来越突出。为了更有利地贯彻实施公司的保密制度，防止公司商业秘密的泄露和流失，请大家遵守如下规定：公司不允许向外发布和扩散保密文件。公司的保密文件是指与公司一切经营活动有关的、包括各种文件、函件、文档、报告、报表、纪要、目录、清单、合同、协议、备忘录等。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5654869" y="6115590"/>
            <a:ext cx="5580000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  <a:alpha val="7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任意多边形 13"/>
          <p:cNvSpPr/>
          <p:nvPr/>
        </p:nvSpPr>
        <p:spPr>
          <a:xfrm>
            <a:off x="7250740" y="152758"/>
            <a:ext cx="2196000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公司规章制度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员工手册细则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公司礼仪规范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1074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75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375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208" y="2089391"/>
            <a:ext cx="2951792" cy="376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五角星 4"/>
          <p:cNvSpPr>
            <a:spLocks noChangeAspect="1"/>
          </p:cNvSpPr>
          <p:nvPr/>
        </p:nvSpPr>
        <p:spPr bwMode="auto">
          <a:xfrm>
            <a:off x="5654870" y="1996067"/>
            <a:ext cx="323850" cy="323850"/>
          </a:xfrm>
          <a:prstGeom prst="star5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五角星 5"/>
          <p:cNvSpPr>
            <a:spLocks noChangeAspect="1"/>
          </p:cNvSpPr>
          <p:nvPr/>
        </p:nvSpPr>
        <p:spPr bwMode="auto">
          <a:xfrm>
            <a:off x="6050157" y="1996067"/>
            <a:ext cx="323850" cy="323850"/>
          </a:xfrm>
          <a:prstGeom prst="star5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五角星 6"/>
          <p:cNvSpPr>
            <a:spLocks noChangeAspect="1"/>
          </p:cNvSpPr>
          <p:nvPr/>
        </p:nvSpPr>
        <p:spPr bwMode="auto">
          <a:xfrm>
            <a:off x="6448620" y="1996067"/>
            <a:ext cx="323850" cy="323850"/>
          </a:xfrm>
          <a:prstGeom prst="star5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五角星 7"/>
          <p:cNvSpPr>
            <a:spLocks noChangeAspect="1"/>
          </p:cNvSpPr>
          <p:nvPr/>
        </p:nvSpPr>
        <p:spPr bwMode="auto">
          <a:xfrm>
            <a:off x="6848670" y="1996067"/>
            <a:ext cx="323850" cy="323850"/>
          </a:xfrm>
          <a:prstGeom prst="star5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五角星 8"/>
          <p:cNvSpPr>
            <a:spLocks noChangeAspect="1"/>
          </p:cNvSpPr>
          <p:nvPr/>
        </p:nvSpPr>
        <p:spPr bwMode="auto">
          <a:xfrm>
            <a:off x="7248720" y="1996067"/>
            <a:ext cx="323850" cy="323850"/>
          </a:xfrm>
          <a:prstGeom prst="star5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654869" y="2508830"/>
            <a:ext cx="5580000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  <a:alpha val="7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538982" y="2645355"/>
            <a:ext cx="41243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David" panose="020E0502060401010101" pitchFamily="34" charset="-79"/>
              </a:rPr>
              <a:t>工资保密规定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David" panose="020E0502060401010101" pitchFamily="34" charset="-79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27882" y="3179802"/>
            <a:ext cx="5842000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公司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实行的是秘密薪制度，这是公司一项非常重要的制度，请您务必严格按照公司的薪酬保密制度执行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主要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原则有三点：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严禁向外发布和扩散公司的薪酬制度、薪酬数据。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严禁向他人泄露自己的薪酬。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严禁打听别人的薪酬。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5654869" y="5881415"/>
            <a:ext cx="5580000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  <a:alpha val="7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任意多边形 13"/>
          <p:cNvSpPr/>
          <p:nvPr/>
        </p:nvSpPr>
        <p:spPr>
          <a:xfrm>
            <a:off x="7250740" y="152758"/>
            <a:ext cx="2196000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公司规章制度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员工手册细则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公司礼仪规范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18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75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375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352544" y="1854199"/>
            <a:ext cx="7839456" cy="32976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00"/>
          </a:p>
        </p:txBody>
      </p:sp>
      <p:sp>
        <p:nvSpPr>
          <p:cNvPr id="9" name="矩形 8"/>
          <p:cNvSpPr/>
          <p:nvPr/>
        </p:nvSpPr>
        <p:spPr>
          <a:xfrm>
            <a:off x="-10160" y="1854200"/>
            <a:ext cx="4352544" cy="329766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00"/>
          </a:p>
        </p:txBody>
      </p:sp>
      <p:sp>
        <p:nvSpPr>
          <p:cNvPr id="11" name="文本框 10"/>
          <p:cNvSpPr txBox="1"/>
          <p:nvPr/>
        </p:nvSpPr>
        <p:spPr bwMode="auto">
          <a:xfrm>
            <a:off x="454717" y="803660"/>
            <a:ext cx="3443109" cy="91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8000" baseline="-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itchFamily="34" charset="0"/>
              </a:rPr>
              <a:t>目录</a:t>
            </a:r>
            <a:r>
              <a:rPr lang="en-US" altLang="zh-CN" sz="6600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itchFamily="34" charset="0"/>
              </a:rPr>
              <a:t> </a:t>
            </a:r>
            <a:r>
              <a:rPr lang="en-US" altLang="zh-CN" sz="4800" baseline="-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itchFamily="34" charset="0"/>
              </a:rPr>
              <a:t>Contents</a:t>
            </a:r>
            <a:endParaRPr lang="zh-CN" altLang="en-US" sz="4800" baseline="-3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rial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804093" y="1854200"/>
            <a:ext cx="2531981" cy="1335638"/>
            <a:chOff x="5428562" y="70432"/>
            <a:chExt cx="2212825" cy="1167281"/>
          </a:xfrm>
        </p:grpSpPr>
        <p:sp>
          <p:nvSpPr>
            <p:cNvPr id="12" name="文本框 11"/>
            <p:cNvSpPr txBox="1"/>
            <p:nvPr/>
          </p:nvSpPr>
          <p:spPr>
            <a:xfrm>
              <a:off x="5428562" y="70432"/>
              <a:ext cx="526189" cy="928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54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1</a:t>
              </a:r>
              <a:endParaRPr lang="en-US" altLang="zh-CN" sz="5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5597913" y="501805"/>
              <a:ext cx="501804" cy="73590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5921297" y="581215"/>
              <a:ext cx="1720090" cy="640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dirty="0" smtClean="0">
                  <a:solidFill>
                    <a:schemeClr val="bg1"/>
                  </a:solidFill>
                  <a:latin typeface="+mn-ea"/>
                </a:rPr>
                <a:t>公司概况</a:t>
              </a:r>
              <a:endParaRPr lang="en-US" altLang="zh-CN" sz="32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243345" y="1834873"/>
            <a:ext cx="3252444" cy="1335638"/>
            <a:chOff x="5428562" y="70432"/>
            <a:chExt cx="2842474" cy="1167281"/>
          </a:xfrm>
        </p:grpSpPr>
        <p:sp>
          <p:nvSpPr>
            <p:cNvPr id="14" name="文本框 13"/>
            <p:cNvSpPr txBox="1"/>
            <p:nvPr/>
          </p:nvSpPr>
          <p:spPr>
            <a:xfrm>
              <a:off x="5428562" y="70432"/>
              <a:ext cx="526189" cy="10248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54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2</a:t>
              </a:r>
            </a:p>
          </p:txBody>
        </p:sp>
        <p:cxnSp>
          <p:nvCxnSpPr>
            <p:cNvPr id="15" name="直接连接符 14"/>
            <p:cNvCxnSpPr/>
            <p:nvPr/>
          </p:nvCxnSpPr>
          <p:spPr>
            <a:xfrm flipV="1">
              <a:off x="5597913" y="501805"/>
              <a:ext cx="501804" cy="73590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5921298" y="581215"/>
              <a:ext cx="2349738" cy="588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dirty="0" smtClean="0">
                  <a:solidFill>
                    <a:schemeClr val="bg1"/>
                  </a:solidFill>
                  <a:latin typeface="+mn-ea"/>
                </a:rPr>
                <a:t>公司规章制度</a:t>
              </a:r>
              <a:endParaRPr lang="en-US" altLang="zh-CN" sz="32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785415" y="3429845"/>
            <a:ext cx="3294288" cy="1335638"/>
            <a:chOff x="5428562" y="70432"/>
            <a:chExt cx="2879043" cy="1167281"/>
          </a:xfrm>
        </p:grpSpPr>
        <p:sp>
          <p:nvSpPr>
            <p:cNvPr id="18" name="文本框 17"/>
            <p:cNvSpPr txBox="1"/>
            <p:nvPr/>
          </p:nvSpPr>
          <p:spPr>
            <a:xfrm>
              <a:off x="5428562" y="70432"/>
              <a:ext cx="526189" cy="928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54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3</a:t>
              </a:r>
            </a:p>
          </p:txBody>
        </p:sp>
        <p:cxnSp>
          <p:nvCxnSpPr>
            <p:cNvPr id="19" name="直接连接符 18"/>
            <p:cNvCxnSpPr/>
            <p:nvPr/>
          </p:nvCxnSpPr>
          <p:spPr>
            <a:xfrm flipV="1">
              <a:off x="5597913" y="501805"/>
              <a:ext cx="501804" cy="73590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5921299" y="581215"/>
              <a:ext cx="2386306" cy="640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dirty="0" smtClean="0">
                  <a:solidFill>
                    <a:schemeClr val="bg1"/>
                  </a:solidFill>
                  <a:latin typeface="+mn-ea"/>
                </a:rPr>
                <a:t>员工手册细则</a:t>
              </a:r>
              <a:endParaRPr lang="en-US" altLang="zh-CN" sz="32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224666" y="3410518"/>
            <a:ext cx="3252444" cy="1335638"/>
            <a:chOff x="5428562" y="70432"/>
            <a:chExt cx="2842474" cy="1167281"/>
          </a:xfrm>
        </p:grpSpPr>
        <p:sp>
          <p:nvSpPr>
            <p:cNvPr id="22" name="文本框 21"/>
            <p:cNvSpPr txBox="1"/>
            <p:nvPr/>
          </p:nvSpPr>
          <p:spPr>
            <a:xfrm>
              <a:off x="5428562" y="70432"/>
              <a:ext cx="526189" cy="928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54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4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 flipV="1">
              <a:off x="5597913" y="501805"/>
              <a:ext cx="501804" cy="73590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5921298" y="581215"/>
              <a:ext cx="2349738" cy="588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dirty="0" smtClean="0">
                  <a:solidFill>
                    <a:schemeClr val="bg1"/>
                  </a:solidFill>
                  <a:latin typeface="+mn-ea"/>
                </a:rPr>
                <a:t>公司礼仪规范</a:t>
              </a:r>
              <a:endParaRPr lang="en-US" altLang="zh-CN" sz="3200" dirty="0">
                <a:solidFill>
                  <a:schemeClr val="bg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1728777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817327" y="2040671"/>
            <a:ext cx="7374673" cy="363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936271" y="2174485"/>
            <a:ext cx="719719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考勤工作是对员工的实际出勤情况进行记录，以加强员工对作息时间的实施，并提供必要的统计资料。</a:t>
            </a: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员工使用考勤卡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【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上下班刷卡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】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来记录每个人每天的出勤情况。公司严禁代打卡行为，对于代打卡员工，一经发现，一次扣罚当事人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【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代打卡人和委托人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】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人民币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50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元。</a:t>
            </a: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员工请假、休假必须履行相关的程序和手续。</a:t>
            </a: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凡是下列情况之一的行为，均视为迟到、早退：</a:t>
            </a: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迟到：上班时间已到，未打卡到岗者；</a:t>
            </a: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早退：下班时间未到，提前离岗者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【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严禁在刷卡机旁边等待刷卡下班的行为，违反一次：罚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元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/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次</a:t>
            </a:r>
            <a:r>
              <a:rPr lang="en-US" altLang="zh-CN" sz="1600" dirty="0">
                <a:solidFill>
                  <a:schemeClr val="bg1"/>
                </a:solidFill>
                <a:latin typeface="+mn-ea"/>
              </a:rPr>
              <a:t>】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。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2040672"/>
            <a:ext cx="4817327" cy="3636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7250740" y="152758"/>
            <a:ext cx="2196000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公司规章制度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员工手册细则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公司礼仪规范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8559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4217942" y="1803695"/>
            <a:ext cx="7780771" cy="4329476"/>
          </a:xfrm>
          <a:prstGeom prst="roundRect">
            <a:avLst>
              <a:gd name="adj" fmla="val 6410"/>
            </a:avLst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4800">
              <a:solidFill>
                <a:prstClr val="black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62" y="1612958"/>
            <a:ext cx="3488268" cy="4520213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438185" y="1884556"/>
            <a:ext cx="736352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请假、休假管理</a:t>
            </a:r>
          </a:p>
          <a:p>
            <a:pPr>
              <a:lnSpc>
                <a:spcPct val="130000"/>
              </a:lnSpc>
            </a:pPr>
            <a:r>
              <a:rPr lang="zh-CN" altLang="en-US" sz="1600" dirty="0">
                <a:latin typeface="+mn-ea"/>
              </a:rPr>
              <a:t>请假是指公司规定的时间内，员工需从事个人的特定活动，必须经过相关领导的批准，履行一定的手续。休假是指员工按国家或公司规定的时间进行休息或休养。</a:t>
            </a:r>
          </a:p>
          <a:p>
            <a:pPr>
              <a:lnSpc>
                <a:spcPct val="130000"/>
              </a:lnSpc>
            </a:pPr>
            <a:r>
              <a:rPr lang="zh-CN" altLang="en-US" sz="1600" dirty="0">
                <a:latin typeface="+mn-ea"/>
              </a:rPr>
              <a:t>法定假日</a:t>
            </a:r>
            <a:r>
              <a:rPr lang="en-US" altLang="zh-CN" sz="1600" dirty="0">
                <a:latin typeface="+mn-ea"/>
              </a:rPr>
              <a:t>【</a:t>
            </a:r>
            <a:r>
              <a:rPr lang="zh-CN" altLang="en-US" sz="1600" dirty="0">
                <a:latin typeface="+mn-ea"/>
              </a:rPr>
              <a:t>除公休假日外，休假期间，带薪</a:t>
            </a:r>
            <a:r>
              <a:rPr lang="en-US" altLang="zh-CN" sz="1600" dirty="0">
                <a:latin typeface="+mn-ea"/>
              </a:rPr>
              <a:t>】</a:t>
            </a:r>
            <a:r>
              <a:rPr lang="zh-CN" altLang="en-US" sz="1600" dirty="0">
                <a:latin typeface="+mn-ea"/>
              </a:rPr>
              <a:t>公休假日：一周一天全民法定假日，</a:t>
            </a:r>
            <a:r>
              <a:rPr lang="en-US" altLang="zh-CN" sz="1600" dirty="0">
                <a:latin typeface="+mn-ea"/>
              </a:rPr>
              <a:t>【</a:t>
            </a:r>
            <a:r>
              <a:rPr lang="zh-CN" altLang="en-US" sz="1600" dirty="0">
                <a:latin typeface="+mn-ea"/>
              </a:rPr>
              <a:t>依据</a:t>
            </a:r>
            <a:r>
              <a:rPr lang="en-US" altLang="zh-CN" sz="1600" dirty="0">
                <a:latin typeface="+mn-ea"/>
              </a:rPr>
              <a:t>《</a:t>
            </a:r>
            <a:r>
              <a:rPr lang="zh-CN" altLang="en-US" sz="1600" dirty="0">
                <a:latin typeface="+mn-ea"/>
              </a:rPr>
              <a:t>全国年节及纪念日放假办法</a:t>
            </a:r>
            <a:r>
              <a:rPr lang="en-US" altLang="zh-CN" sz="1600" dirty="0">
                <a:latin typeface="+mn-ea"/>
              </a:rPr>
              <a:t>》】 </a:t>
            </a:r>
          </a:p>
          <a:p>
            <a:pPr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病假、事假</a:t>
            </a:r>
          </a:p>
          <a:p>
            <a:pPr>
              <a:lnSpc>
                <a:spcPct val="130000"/>
              </a:lnSpc>
            </a:pPr>
            <a:r>
              <a:rPr lang="zh-CN" altLang="en-US" sz="1600" dirty="0">
                <a:latin typeface="+mn-ea"/>
              </a:rPr>
              <a:t>病假：员工患病停工治疗，实行医疗假的制度。</a:t>
            </a:r>
          </a:p>
          <a:p>
            <a:pPr>
              <a:lnSpc>
                <a:spcPct val="130000"/>
              </a:lnSpc>
            </a:pPr>
            <a:r>
              <a:rPr lang="zh-CN" altLang="en-US" sz="1600" dirty="0">
                <a:latin typeface="+mn-ea"/>
              </a:rPr>
              <a:t>注意：职工病假期间遇到国家法定节假日</a:t>
            </a:r>
            <a:r>
              <a:rPr lang="en-US" altLang="zh-CN" sz="1600" dirty="0">
                <a:latin typeface="+mn-ea"/>
              </a:rPr>
              <a:t>【</a:t>
            </a:r>
            <a:r>
              <a:rPr lang="zh-CN" altLang="en-US" sz="1600" dirty="0">
                <a:latin typeface="+mn-ea"/>
              </a:rPr>
              <a:t>新年、春节、清明节、国庆节等</a:t>
            </a:r>
            <a:r>
              <a:rPr lang="en-US" altLang="zh-CN" sz="1600" dirty="0">
                <a:latin typeface="+mn-ea"/>
              </a:rPr>
              <a:t>】</a:t>
            </a:r>
            <a:r>
              <a:rPr lang="zh-CN" altLang="en-US" sz="1600" dirty="0">
                <a:latin typeface="+mn-ea"/>
              </a:rPr>
              <a:t>和公休假时，应算做病假期间。事假：员工因个人或家庭需要请假的可以申请事假，事假以天或小时为计算单位。婚假</a:t>
            </a:r>
            <a:r>
              <a:rPr lang="en-US" altLang="zh-CN" sz="1600" dirty="0">
                <a:latin typeface="+mn-ea"/>
              </a:rPr>
              <a:t>【</a:t>
            </a:r>
            <a:r>
              <a:rPr lang="zh-CN" altLang="en-US" sz="1600" dirty="0">
                <a:latin typeface="+mn-ea"/>
              </a:rPr>
              <a:t>含公休假日和法定假日</a:t>
            </a:r>
            <a:r>
              <a:rPr lang="en-US" altLang="zh-CN" sz="1600" dirty="0">
                <a:latin typeface="+mn-ea"/>
              </a:rPr>
              <a:t>】</a:t>
            </a:r>
            <a:r>
              <a:rPr lang="zh-CN" altLang="en-US" sz="1600" dirty="0">
                <a:latin typeface="+mn-ea"/>
              </a:rPr>
              <a:t>：指劳动者本人结婚依法享有的假期；加入本公司满三年的员工方可享受带薪婚假；员工在原单位结婚的，婚假不能带入本公司；员工的婚假需在结婚后一年内修完。</a:t>
            </a:r>
          </a:p>
        </p:txBody>
      </p:sp>
      <p:sp>
        <p:nvSpPr>
          <p:cNvPr id="7" name="任意多边形 6"/>
          <p:cNvSpPr/>
          <p:nvPr/>
        </p:nvSpPr>
        <p:spPr>
          <a:xfrm>
            <a:off x="7250740" y="152758"/>
            <a:ext cx="2196000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公司规章制度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员工手册细则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公司礼仪规范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9303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8537553" y="2844325"/>
            <a:ext cx="2912826" cy="2607515"/>
          </a:xfrm>
          <a:prstGeom prst="roundRect">
            <a:avLst>
              <a:gd name="adj" fmla="val 6410"/>
            </a:avLst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4800">
              <a:solidFill>
                <a:prstClr val="black"/>
              </a:solidFill>
            </a:endParaRPr>
          </a:p>
        </p:txBody>
      </p:sp>
      <p:sp>
        <p:nvSpPr>
          <p:cNvPr id="7" name="椭圆 34"/>
          <p:cNvSpPr/>
          <p:nvPr/>
        </p:nvSpPr>
        <p:spPr>
          <a:xfrm>
            <a:off x="8626050" y="1948278"/>
            <a:ext cx="2735832" cy="662342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631997" y="2844325"/>
            <a:ext cx="2912826" cy="2607515"/>
          </a:xfrm>
          <a:prstGeom prst="roundRect">
            <a:avLst>
              <a:gd name="adj" fmla="val 6410"/>
            </a:avLst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4800">
              <a:solidFill>
                <a:prstClr val="black"/>
              </a:solidFill>
            </a:endParaRPr>
          </a:p>
        </p:txBody>
      </p:sp>
      <p:sp>
        <p:nvSpPr>
          <p:cNvPr id="11" name="椭圆 34"/>
          <p:cNvSpPr/>
          <p:nvPr/>
        </p:nvSpPr>
        <p:spPr>
          <a:xfrm>
            <a:off x="4720494" y="1948278"/>
            <a:ext cx="2735832" cy="662342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87028" y="2862071"/>
            <a:ext cx="2912826" cy="2607515"/>
          </a:xfrm>
          <a:prstGeom prst="roundRect">
            <a:avLst>
              <a:gd name="adj" fmla="val 6410"/>
            </a:avLst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4800">
              <a:solidFill>
                <a:prstClr val="black"/>
              </a:solidFill>
            </a:endParaRPr>
          </a:p>
        </p:txBody>
      </p:sp>
      <p:sp>
        <p:nvSpPr>
          <p:cNvPr id="15" name="椭圆 34"/>
          <p:cNvSpPr/>
          <p:nvPr/>
        </p:nvSpPr>
        <p:spPr>
          <a:xfrm>
            <a:off x="775525" y="1966024"/>
            <a:ext cx="2735832" cy="662342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106483" y="1577164"/>
            <a:ext cx="10583" cy="381600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8006291" y="1577164"/>
            <a:ext cx="8467" cy="381600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845901" y="2081180"/>
            <a:ext cx="25950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保险种类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9" name="文本框 92"/>
          <p:cNvSpPr txBox="1">
            <a:spLocks noChangeArrowheads="1"/>
          </p:cNvSpPr>
          <p:nvPr/>
        </p:nvSpPr>
        <p:spPr bwMode="auto">
          <a:xfrm>
            <a:off x="4862005" y="2081180"/>
            <a:ext cx="24528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algn="ctr" eaLnBrk="1" hangingPunct="1"/>
            <a:r>
              <a:rPr lang="zh-CN" altLang="en-US" sz="2400" dirty="0" smtClean="0">
                <a:solidFill>
                  <a:schemeClr val="bg1"/>
                </a:solidFill>
                <a:latin typeface="+mn-ea"/>
                <a:ea typeface="+mn-ea"/>
              </a:rPr>
              <a:t>办理程序</a:t>
            </a:r>
            <a:endParaRPr lang="zh-CN" altLang="en-US" sz="24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0" name="文本框 94"/>
          <p:cNvSpPr txBox="1">
            <a:spLocks noChangeArrowheads="1"/>
          </p:cNvSpPr>
          <p:nvPr/>
        </p:nvSpPr>
        <p:spPr bwMode="auto">
          <a:xfrm>
            <a:off x="8777302" y="2081180"/>
            <a:ext cx="24333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algn="ctr" eaLnBrk="1" hangingPunct="1"/>
            <a:r>
              <a:rPr lang="zh-CN" altLang="en-US" sz="2400" dirty="0" smtClean="0">
                <a:solidFill>
                  <a:schemeClr val="bg1"/>
                </a:solidFill>
                <a:latin typeface="+mn-ea"/>
                <a:ea typeface="+mn-ea"/>
              </a:rPr>
              <a:t>薪酬发放</a:t>
            </a:r>
            <a:endParaRPr lang="zh-CN" altLang="en-US" sz="24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0299" y="2920723"/>
            <a:ext cx="2808816" cy="1336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15949">
              <a:lnSpc>
                <a:spcPct val="150000"/>
              </a:lnSpc>
              <a:buClr>
                <a:srgbClr val="E84E2D"/>
              </a:buClr>
              <a:defRPr/>
            </a:pPr>
            <a:r>
              <a:rPr lang="zh-CN" altLang="en-US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社会保险：养老保险、失业保险、医疗保险、工伤保险、生育保险</a:t>
            </a:r>
            <a:endParaRPr lang="en-US" altLang="zh-CN" sz="1867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4744850" y="2886857"/>
            <a:ext cx="2793451" cy="170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1015949">
              <a:lnSpc>
                <a:spcPct val="150000"/>
              </a:lnSpc>
              <a:buClr>
                <a:srgbClr val="E84E2D"/>
              </a:buCl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新参保人员需提交身份证和户口本复印件（首页和本人页）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2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张照片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4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家定点医院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8651588" y="2901673"/>
            <a:ext cx="2939949" cy="90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015949">
              <a:lnSpc>
                <a:spcPct val="150000"/>
              </a:lnSpc>
              <a:buClr>
                <a:srgbClr val="E84E2D"/>
              </a:buClr>
              <a:defRPr/>
            </a:pPr>
            <a:r>
              <a:rPr lang="zh-CN" altLang="en-US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时间：每月</a:t>
            </a:r>
            <a:r>
              <a:rPr lang="en-US" altLang="zh-CN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30</a:t>
            </a:r>
            <a:r>
              <a:rPr lang="zh-CN" altLang="en-US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号</a:t>
            </a:r>
          </a:p>
          <a:p>
            <a:pPr defTabSz="1015949">
              <a:lnSpc>
                <a:spcPct val="150000"/>
              </a:lnSpc>
              <a:buClr>
                <a:srgbClr val="E84E2D"/>
              </a:buClr>
              <a:defRPr/>
            </a:pPr>
            <a:r>
              <a:rPr lang="zh-CN" altLang="en-US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形式：工资卡</a:t>
            </a:r>
          </a:p>
        </p:txBody>
      </p:sp>
      <p:sp>
        <p:nvSpPr>
          <p:cNvPr id="24" name="任意多边形 23"/>
          <p:cNvSpPr/>
          <p:nvPr/>
        </p:nvSpPr>
        <p:spPr>
          <a:xfrm>
            <a:off x="7250740" y="152758"/>
            <a:ext cx="2196000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公司规章制度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员工手册细则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公司礼仪规范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9737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250"/>
                            </p:stCondLst>
                            <p:childTnLst>
                              <p:par>
                                <p:cTn id="6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75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1" grpId="0" animBg="1"/>
      <p:bldP spid="12" grpId="0" animBg="1"/>
      <p:bldP spid="15" grpId="0" animBg="1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352544" y="1854200"/>
            <a:ext cx="7839456" cy="30988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00"/>
          </a:p>
        </p:txBody>
      </p:sp>
      <p:sp>
        <p:nvSpPr>
          <p:cNvPr id="9" name="矩形 8"/>
          <p:cNvSpPr/>
          <p:nvPr/>
        </p:nvSpPr>
        <p:spPr>
          <a:xfrm>
            <a:off x="0" y="1854200"/>
            <a:ext cx="4352544" cy="3098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00"/>
          </a:p>
        </p:txBody>
      </p:sp>
      <p:sp>
        <p:nvSpPr>
          <p:cNvPr id="11" name="文本框 10"/>
          <p:cNvSpPr txBox="1"/>
          <p:nvPr/>
        </p:nvSpPr>
        <p:spPr bwMode="auto">
          <a:xfrm>
            <a:off x="415010" y="795884"/>
            <a:ext cx="39375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7200" baseline="-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itchFamily="34" charset="0"/>
              </a:rPr>
              <a:t>公司礼仪规范</a:t>
            </a:r>
            <a:endParaRPr lang="zh-CN" altLang="en-US" sz="7200" baseline="-3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rial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6270" y="2135778"/>
            <a:ext cx="2773565" cy="1958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男士着装规范</a:t>
            </a:r>
            <a:endParaRPr lang="en-US" altLang="zh-CN" sz="28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女士着装规范</a:t>
            </a:r>
            <a:endParaRPr lang="en-US" altLang="zh-CN" sz="28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接打电话规范</a:t>
            </a:r>
            <a:endParaRPr lang="en-US" altLang="zh-CN" sz="28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2115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36" y="2170564"/>
            <a:ext cx="2839704" cy="4329476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4005614" y="2170564"/>
            <a:ext cx="7780771" cy="4329476"/>
          </a:xfrm>
          <a:prstGeom prst="roundRect">
            <a:avLst>
              <a:gd name="adj" fmla="val 6410"/>
            </a:avLst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4800">
              <a:solidFill>
                <a:prstClr val="black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25857" y="2351784"/>
            <a:ext cx="736352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+mn-ea"/>
              </a:rPr>
              <a:t>第一条 员工上班着装应整洁、得体、大方，颜色力求稳重。保持服装纽扣齐全，无掉扣，无破洞。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+mn-ea"/>
              </a:rPr>
              <a:t>第</a:t>
            </a:r>
            <a:r>
              <a:rPr lang="zh-CN" altLang="en-US" sz="1600" dirty="0">
                <a:latin typeface="+mn-ea"/>
              </a:rPr>
              <a:t>二</a:t>
            </a:r>
            <a:r>
              <a:rPr lang="zh-CN" altLang="en-US" sz="1600" dirty="0" smtClean="0">
                <a:latin typeface="+mn-ea"/>
              </a:rPr>
              <a:t>条 </a:t>
            </a:r>
            <a:r>
              <a:rPr lang="zh-CN" altLang="en-US" sz="1600" dirty="0">
                <a:latin typeface="+mn-ea"/>
              </a:rPr>
              <a:t>男员工上班不得穿无袖背心、短裤、紧身衣服或其他有碍观瞻的奇装异服。着衬衫时需扣紧袖口，将衬衫的下摆束在裤内，不得敞胸露怀。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+mn-ea"/>
              </a:rPr>
              <a:t>第三条 </a:t>
            </a:r>
            <a:r>
              <a:rPr lang="zh-CN" altLang="en-US" sz="1600" dirty="0">
                <a:latin typeface="+mn-ea"/>
              </a:rPr>
              <a:t>男员工穿衬衫时提倡系领带，领带外露时领带夹应夹在</a:t>
            </a:r>
            <a:r>
              <a:rPr lang="en-US" altLang="zh-CN" sz="1600" dirty="0">
                <a:latin typeface="+mn-ea"/>
              </a:rPr>
              <a:t>3—4</a:t>
            </a:r>
            <a:r>
              <a:rPr lang="zh-CN" altLang="en-US" sz="1600" dirty="0">
                <a:latin typeface="+mn-ea"/>
              </a:rPr>
              <a:t>个纽扣之间。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+mn-ea"/>
              </a:rPr>
              <a:t>第四条 </a:t>
            </a:r>
            <a:r>
              <a:rPr lang="zh-CN" altLang="en-US" sz="1600" dirty="0">
                <a:latin typeface="+mn-ea"/>
              </a:rPr>
              <a:t>工作时间不得穿广告（或者带有不文明图案、标识）衫。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+mn-ea"/>
              </a:rPr>
              <a:t>第五条 </a:t>
            </a:r>
            <a:r>
              <a:rPr lang="zh-CN" altLang="en-US" sz="1600" dirty="0">
                <a:latin typeface="+mn-ea"/>
              </a:rPr>
              <a:t>遇公司有宾客来访等重大活动时，由行政部通知，请各单位员工根据公司要求和场合不同，恰当着装，不得穿</a:t>
            </a:r>
            <a:r>
              <a:rPr lang="en-US" altLang="zh-CN" sz="1600" dirty="0">
                <a:latin typeface="+mn-ea"/>
              </a:rPr>
              <a:t>T</a:t>
            </a:r>
            <a:r>
              <a:rPr lang="zh-CN" altLang="en-US" sz="1600" dirty="0">
                <a:latin typeface="+mn-ea"/>
              </a:rPr>
              <a:t>恤衫、运动衣、运动鞋、牛仔裤、颜色艳丽、夸张等的服装。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+mn-ea"/>
              </a:rPr>
              <a:t>第六条 </a:t>
            </a:r>
            <a:r>
              <a:rPr lang="zh-CN" altLang="en-US" sz="1600" dirty="0">
                <a:latin typeface="+mn-ea"/>
              </a:rPr>
              <a:t>工作时间不得穿拖鞋（含拖式凉鞋）或无带式凉鞋</a:t>
            </a:r>
            <a:r>
              <a:rPr lang="zh-CN" altLang="en-US" sz="1600" dirty="0" smtClean="0">
                <a:latin typeface="+mn-ea"/>
              </a:rPr>
              <a:t>。</a:t>
            </a:r>
            <a:endParaRPr lang="zh-CN" altLang="en-US" sz="1600" dirty="0">
              <a:latin typeface="+mn-ea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9624294" y="152758"/>
            <a:ext cx="2196000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公司规章制度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员工手册细则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公司礼仪规范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186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8449" y="2070205"/>
            <a:ext cx="2726848" cy="4329476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4005614" y="2070205"/>
            <a:ext cx="7780771" cy="4329476"/>
          </a:xfrm>
          <a:prstGeom prst="roundRect">
            <a:avLst>
              <a:gd name="adj" fmla="val 6410"/>
            </a:avLst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4800">
              <a:solidFill>
                <a:prstClr val="black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25857" y="2251425"/>
            <a:ext cx="736352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+mn-ea"/>
              </a:rPr>
              <a:t>第一条 员工上班着装应整洁、得体、大方，颜色力求稳重。保持服装纽扣齐全，无掉扣，无破洞。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+mn-ea"/>
              </a:rPr>
              <a:t>第二条 女员工上班严禁穿无袖、低胸、露脐、露腰、露背、超薄、吊带裙、吊带背心、超短裙（膝盖上</a:t>
            </a:r>
            <a:r>
              <a:rPr lang="en-US" altLang="zh-CN" sz="1600" dirty="0">
                <a:latin typeface="+mn-ea"/>
              </a:rPr>
              <a:t>10cm</a:t>
            </a:r>
            <a:r>
              <a:rPr lang="zh-CN" altLang="en-US" sz="1600" dirty="0">
                <a:latin typeface="+mn-ea"/>
              </a:rPr>
              <a:t>以上）、短裤（膝盖上</a:t>
            </a:r>
            <a:r>
              <a:rPr lang="en-US" altLang="zh-CN" sz="1600" dirty="0">
                <a:latin typeface="+mn-ea"/>
              </a:rPr>
              <a:t>10cm</a:t>
            </a:r>
            <a:r>
              <a:rPr lang="zh-CN" altLang="en-US" sz="1600" dirty="0">
                <a:latin typeface="+mn-ea"/>
              </a:rPr>
              <a:t>以上）、及紧身衣服或其他有碍观瞻的奇装异服</a:t>
            </a:r>
            <a:r>
              <a:rPr lang="zh-CN" altLang="en-US" sz="1600" dirty="0" smtClean="0">
                <a:latin typeface="+mn-ea"/>
              </a:rPr>
              <a:t>。</a:t>
            </a:r>
            <a:endParaRPr lang="en-US" altLang="zh-CN" sz="16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+mn-ea"/>
              </a:rPr>
              <a:t>第</a:t>
            </a:r>
            <a:r>
              <a:rPr lang="zh-CN" altLang="en-US" sz="1600" dirty="0">
                <a:latin typeface="+mn-ea"/>
              </a:rPr>
              <a:t>三</a:t>
            </a:r>
            <a:r>
              <a:rPr lang="zh-CN" altLang="en-US" sz="1600" dirty="0" smtClean="0">
                <a:latin typeface="+mn-ea"/>
              </a:rPr>
              <a:t>条 </a:t>
            </a:r>
            <a:r>
              <a:rPr lang="zh-CN" altLang="en-US" sz="1600" dirty="0">
                <a:latin typeface="+mn-ea"/>
              </a:rPr>
              <a:t>工作时间不得穿广告（或者带有不文明图案、标识）衫。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+mn-ea"/>
              </a:rPr>
              <a:t>第四条 </a:t>
            </a:r>
            <a:r>
              <a:rPr lang="zh-CN" altLang="en-US" sz="1600" dirty="0">
                <a:latin typeface="+mn-ea"/>
              </a:rPr>
              <a:t>遇公司有宾客来访等重大活动时，由行政部通知，请各单位员工根据公司要求和场合不同，恰当着装，不得穿</a:t>
            </a:r>
            <a:r>
              <a:rPr lang="en-US" altLang="zh-CN" sz="1600" dirty="0">
                <a:latin typeface="+mn-ea"/>
              </a:rPr>
              <a:t>T</a:t>
            </a:r>
            <a:r>
              <a:rPr lang="zh-CN" altLang="en-US" sz="1600" dirty="0">
                <a:latin typeface="+mn-ea"/>
              </a:rPr>
              <a:t>恤衫、运动衣、运动鞋、牛仔裤、颜色艳丽、夸张等的服装。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+mn-ea"/>
              </a:rPr>
              <a:t>第五条 </a:t>
            </a:r>
            <a:r>
              <a:rPr lang="zh-CN" altLang="en-US" sz="1600" dirty="0">
                <a:latin typeface="+mn-ea"/>
              </a:rPr>
              <a:t>工作时间不得穿拖鞋（含拖式凉鞋）或无带式凉鞋</a:t>
            </a:r>
            <a:r>
              <a:rPr lang="zh-CN" altLang="en-US" sz="1600" dirty="0" smtClean="0">
                <a:latin typeface="+mn-ea"/>
              </a:rPr>
              <a:t>。</a:t>
            </a:r>
            <a:endParaRPr lang="zh-CN" altLang="en-US" sz="1600" dirty="0">
              <a:latin typeface="+mn-ea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9624294" y="152758"/>
            <a:ext cx="2196000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公司规章制度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员工手册细则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公司礼仪规范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68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3479" y="2070205"/>
            <a:ext cx="3475804" cy="4323797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4005614" y="2070205"/>
            <a:ext cx="7780771" cy="4329476"/>
          </a:xfrm>
          <a:prstGeom prst="roundRect">
            <a:avLst>
              <a:gd name="adj" fmla="val 6410"/>
            </a:avLst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4800">
              <a:solidFill>
                <a:prstClr val="black"/>
              </a:solidFill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337210" y="2160150"/>
            <a:ext cx="7148545" cy="423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9" tIns="36005" rIns="72009" bIns="36005">
            <a:spAutoFit/>
          </a:bodyPr>
          <a:lstStyle>
            <a:lvl1pPr defTabSz="720725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20725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20725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20725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20725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20725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20725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20725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20725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30000"/>
              </a:lnSpc>
            </a:pPr>
            <a:r>
              <a:rPr kumimoji="1" lang="zh-CN" altLang="en-US" sz="1600" dirty="0" smtClean="0">
                <a:latin typeface="+mn-ea"/>
              </a:rPr>
              <a:t>第一</a:t>
            </a:r>
            <a:r>
              <a:rPr kumimoji="1" lang="zh-CN" altLang="en-US" sz="1600" dirty="0">
                <a:latin typeface="+mn-ea"/>
              </a:rPr>
              <a:t>条 对方来电话应及时接答，未及时接答</a:t>
            </a:r>
            <a:r>
              <a:rPr kumimoji="1" lang="zh-CN" altLang="en-US" sz="1600" dirty="0" smtClean="0">
                <a:latin typeface="+mn-ea"/>
              </a:rPr>
              <a:t>，应</a:t>
            </a:r>
            <a:r>
              <a:rPr kumimoji="1" lang="zh-CN" altLang="en-US" sz="1600" dirty="0">
                <a:latin typeface="+mn-ea"/>
              </a:rPr>
              <a:t>向对方表示歉意。</a:t>
            </a:r>
          </a:p>
          <a:p>
            <a:pPr algn="l" eaLnBrk="1" hangingPunct="1">
              <a:lnSpc>
                <a:spcPct val="130000"/>
              </a:lnSpc>
            </a:pPr>
            <a:r>
              <a:rPr kumimoji="1" lang="zh-CN" altLang="en-US" sz="1600" dirty="0">
                <a:latin typeface="+mn-ea"/>
              </a:rPr>
              <a:t>第二条 接电话应先问好，报单位和姓名，再</a:t>
            </a:r>
            <a:r>
              <a:rPr kumimoji="1" lang="zh-CN" altLang="en-US" sz="1600" dirty="0" smtClean="0">
                <a:latin typeface="+mn-ea"/>
              </a:rPr>
              <a:t>询问</a:t>
            </a:r>
            <a:r>
              <a:rPr kumimoji="1" lang="zh-CN" altLang="en-US" sz="1600" dirty="0">
                <a:latin typeface="+mn-ea"/>
              </a:rPr>
              <a:t>对方单位、姓名和事由。</a:t>
            </a:r>
          </a:p>
          <a:p>
            <a:pPr algn="l" eaLnBrk="1" hangingPunct="1">
              <a:lnSpc>
                <a:spcPct val="130000"/>
              </a:lnSpc>
            </a:pPr>
            <a:r>
              <a:rPr kumimoji="1" lang="zh-CN" altLang="en-US" sz="1600" dirty="0">
                <a:latin typeface="+mn-ea"/>
              </a:rPr>
              <a:t>第三条 接转电话时应说“请您稍候”。</a:t>
            </a:r>
          </a:p>
          <a:p>
            <a:pPr algn="l" eaLnBrk="1" hangingPunct="1">
              <a:lnSpc>
                <a:spcPct val="130000"/>
              </a:lnSpc>
            </a:pPr>
            <a:r>
              <a:rPr kumimoji="1" lang="zh-CN" altLang="en-US" sz="1600" dirty="0">
                <a:latin typeface="+mn-ea"/>
              </a:rPr>
              <a:t>第四条 对方寻找的人不在时，应回答：“对不起</a:t>
            </a:r>
            <a:r>
              <a:rPr kumimoji="1" lang="zh-CN" altLang="en-US" sz="1600" dirty="0" smtClean="0">
                <a:latin typeface="+mn-ea"/>
              </a:rPr>
              <a:t>，</a:t>
            </a:r>
            <a:r>
              <a:rPr kumimoji="1" lang="en-US" altLang="zh-CN" sz="1600" dirty="0" smtClean="0">
                <a:latin typeface="+mn-ea"/>
              </a:rPr>
              <a:t>×××</a:t>
            </a:r>
            <a:r>
              <a:rPr kumimoji="1" lang="zh-CN" altLang="en-US" sz="1600" dirty="0">
                <a:latin typeface="+mn-ea"/>
              </a:rPr>
              <a:t>不在，您有事需要转告吗，或者在您方便</a:t>
            </a:r>
            <a:r>
              <a:rPr kumimoji="1" lang="zh-CN" altLang="en-US" sz="1600" dirty="0" smtClean="0">
                <a:latin typeface="+mn-ea"/>
              </a:rPr>
              <a:t>的情况</a:t>
            </a:r>
            <a:r>
              <a:rPr kumimoji="1" lang="zh-CN" altLang="en-US" sz="1600" dirty="0">
                <a:latin typeface="+mn-ea"/>
              </a:rPr>
              <a:t>下可以留下您的联系方式？”。</a:t>
            </a:r>
          </a:p>
          <a:p>
            <a:pPr algn="l" eaLnBrk="1" hangingPunct="1">
              <a:lnSpc>
                <a:spcPct val="130000"/>
              </a:lnSpc>
            </a:pPr>
            <a:r>
              <a:rPr kumimoji="1" lang="zh-CN" altLang="en-US" sz="1600" dirty="0">
                <a:latin typeface="+mn-ea"/>
              </a:rPr>
              <a:t>第五条 对方打错电话时，应主动帮助接转电话或告知对方</a:t>
            </a:r>
            <a:r>
              <a:rPr kumimoji="1" lang="zh-CN" altLang="en-US" sz="1600" dirty="0" smtClean="0">
                <a:latin typeface="+mn-ea"/>
              </a:rPr>
              <a:t>如何转接对象</a:t>
            </a:r>
            <a:r>
              <a:rPr kumimoji="1" lang="zh-CN" altLang="en-US" sz="1600" dirty="0">
                <a:latin typeface="+mn-ea"/>
              </a:rPr>
              <a:t>。</a:t>
            </a:r>
          </a:p>
          <a:p>
            <a:pPr algn="l" eaLnBrk="1" hangingPunct="1">
              <a:lnSpc>
                <a:spcPct val="130000"/>
              </a:lnSpc>
            </a:pPr>
            <a:r>
              <a:rPr kumimoji="1" lang="zh-CN" altLang="en-US" sz="1600" dirty="0">
                <a:latin typeface="+mn-ea"/>
              </a:rPr>
              <a:t>第六条 因故中途暂时中断通话，应说“对不起，请您稍等一下”。</a:t>
            </a:r>
          </a:p>
          <a:p>
            <a:pPr algn="l" eaLnBrk="1" hangingPunct="1">
              <a:lnSpc>
                <a:spcPct val="130000"/>
              </a:lnSpc>
            </a:pPr>
            <a:r>
              <a:rPr kumimoji="1" lang="zh-CN" altLang="en-US" sz="1600" dirty="0">
                <a:latin typeface="+mn-ea"/>
              </a:rPr>
              <a:t>第七条 打电话联系工作时，应说：“您好，我是北京恒日的</a:t>
            </a:r>
            <a:r>
              <a:rPr kumimoji="1" lang="en-US" altLang="zh-CN" sz="1600" dirty="0">
                <a:latin typeface="+mn-ea"/>
              </a:rPr>
              <a:t>×××</a:t>
            </a:r>
            <a:r>
              <a:rPr kumimoji="1" lang="zh-CN" altLang="en-US" sz="1600" dirty="0">
                <a:latin typeface="+mn-ea"/>
              </a:rPr>
              <a:t>，请问</a:t>
            </a:r>
            <a:r>
              <a:rPr kumimoji="1" lang="en-US" altLang="zh-CN" sz="1600" dirty="0">
                <a:latin typeface="+mn-ea"/>
              </a:rPr>
              <a:t>……”.</a:t>
            </a:r>
            <a:r>
              <a:rPr kumimoji="1" lang="zh-CN" altLang="en-US" sz="1600" dirty="0" smtClean="0">
                <a:latin typeface="+mn-ea"/>
              </a:rPr>
              <a:t>。</a:t>
            </a:r>
            <a:endParaRPr kumimoji="1" lang="en-US" altLang="zh-CN" sz="1600" dirty="0" smtClean="0">
              <a:latin typeface="+mn-ea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1600" dirty="0">
                <a:latin typeface="+mn-ea"/>
              </a:rPr>
              <a:t>第八条 重要通话，需问清要点，做好记录，必要时可向对方复述一遍。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1600" dirty="0">
                <a:latin typeface="+mn-ea"/>
              </a:rPr>
              <a:t>第九条 重要电话通知，应事先备好通知提纲，以免遗漏。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1600" dirty="0">
                <a:latin typeface="+mn-ea"/>
              </a:rPr>
              <a:t>第十条 接转公司主要领导电话时，应问清对方的单位、姓名和事由，并说：“请您稍候，我看一下</a:t>
            </a:r>
            <a:r>
              <a:rPr kumimoji="1" lang="en-US" altLang="zh-CN" sz="1600" dirty="0">
                <a:latin typeface="+mn-ea"/>
              </a:rPr>
              <a:t>×××</a:t>
            </a:r>
            <a:r>
              <a:rPr kumimoji="1" lang="zh-CN" altLang="en-US" sz="1600" dirty="0">
                <a:latin typeface="+mn-ea"/>
              </a:rPr>
              <a:t>是否在公司”，在征得领导意见后说：“对不起，让您久等了，我帮您把电话 </a:t>
            </a:r>
          </a:p>
        </p:txBody>
      </p:sp>
      <p:sp>
        <p:nvSpPr>
          <p:cNvPr id="8" name="任意多边形 7"/>
          <p:cNvSpPr/>
          <p:nvPr/>
        </p:nvSpPr>
        <p:spPr>
          <a:xfrm>
            <a:off x="9624294" y="152758"/>
            <a:ext cx="2196000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公司规章制度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员工手册细则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公司礼仪规范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3112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-22302" y="-22302"/>
            <a:ext cx="7783551" cy="6902604"/>
          </a:xfrm>
          <a:custGeom>
            <a:avLst/>
            <a:gdLst>
              <a:gd name="connsiteX0" fmla="*/ 0 w 7783551"/>
              <a:gd name="connsiteY0" fmla="*/ 22302 h 6902604"/>
              <a:gd name="connsiteX1" fmla="*/ 7783551 w 7783551"/>
              <a:gd name="connsiteY1" fmla="*/ 0 h 6902604"/>
              <a:gd name="connsiteX2" fmla="*/ 6032810 w 7783551"/>
              <a:gd name="connsiteY2" fmla="*/ 6902604 h 6902604"/>
              <a:gd name="connsiteX3" fmla="*/ 11151 w 7783551"/>
              <a:gd name="connsiteY3" fmla="*/ 6891453 h 6902604"/>
              <a:gd name="connsiteX4" fmla="*/ 0 w 7783551"/>
              <a:gd name="connsiteY4" fmla="*/ 22302 h 690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83551" h="6902604">
                <a:moveTo>
                  <a:pt x="0" y="22302"/>
                </a:moveTo>
                <a:lnTo>
                  <a:pt x="7783551" y="0"/>
                </a:lnTo>
                <a:lnTo>
                  <a:pt x="6032810" y="6902604"/>
                </a:lnTo>
                <a:lnTo>
                  <a:pt x="11151" y="6891453"/>
                </a:lnTo>
                <a:lnTo>
                  <a:pt x="0" y="22302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5999356" y="-22302"/>
            <a:ext cx="3010829" cy="6902604"/>
          </a:xfrm>
          <a:custGeom>
            <a:avLst/>
            <a:gdLst>
              <a:gd name="connsiteX0" fmla="*/ 1739590 w 3010829"/>
              <a:gd name="connsiteY0" fmla="*/ 0 h 6902604"/>
              <a:gd name="connsiteX1" fmla="*/ 3010829 w 3010829"/>
              <a:gd name="connsiteY1" fmla="*/ 22302 h 6902604"/>
              <a:gd name="connsiteX2" fmla="*/ 1393903 w 3010829"/>
              <a:gd name="connsiteY2" fmla="*/ 6880302 h 6902604"/>
              <a:gd name="connsiteX3" fmla="*/ 0 w 3010829"/>
              <a:gd name="connsiteY3" fmla="*/ 6902604 h 6902604"/>
              <a:gd name="connsiteX4" fmla="*/ 1739590 w 3010829"/>
              <a:gd name="connsiteY4" fmla="*/ 0 h 690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0829" h="6902604">
                <a:moveTo>
                  <a:pt x="1739590" y="0"/>
                </a:moveTo>
                <a:lnTo>
                  <a:pt x="3010829" y="22302"/>
                </a:lnTo>
                <a:lnTo>
                  <a:pt x="1393903" y="6880302"/>
                </a:lnTo>
                <a:lnTo>
                  <a:pt x="0" y="6902604"/>
                </a:lnTo>
                <a:lnTo>
                  <a:pt x="173959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4"/>
          <p:cNvSpPr txBox="1"/>
          <p:nvPr/>
        </p:nvSpPr>
        <p:spPr>
          <a:xfrm>
            <a:off x="58274" y="2116245"/>
            <a:ext cx="68889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spc="200" dirty="0" smtClean="0">
                <a:solidFill>
                  <a:schemeClr val="bg1"/>
                </a:solidFill>
                <a:latin typeface="+mn-ea"/>
              </a:rPr>
              <a:t>员工入职培训</a:t>
            </a:r>
            <a:endParaRPr lang="zh-CN" altLang="en-US" sz="8000" spc="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1481" y="1534041"/>
            <a:ext cx="6782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Employee </a:t>
            </a:r>
            <a:r>
              <a:rPr lang="en-US" altLang="zh-CN" sz="2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training Business </a:t>
            </a:r>
            <a:r>
              <a:rPr lang="en-US" altLang="zh-CN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templates</a:t>
            </a:r>
            <a:endParaRPr lang="zh-CN" altLang="en-US" sz="2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91987" y="3636499"/>
            <a:ext cx="6238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适用于员工入职培训 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/ 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企业培训 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/ 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企业介绍等场合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" name="TextBox 5"/>
          <p:cNvSpPr txBox="1"/>
          <p:nvPr/>
        </p:nvSpPr>
        <p:spPr>
          <a:xfrm>
            <a:off x="606536" y="4786102"/>
            <a:ext cx="2526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67" dirty="0" smtClean="0">
                <a:solidFill>
                  <a:schemeClr val="bg1"/>
                </a:solidFill>
                <a:latin typeface="+mn-ea"/>
              </a:rPr>
              <a:t>汇报人：人事部</a:t>
            </a:r>
            <a:endParaRPr lang="zh-CN" altLang="en-US" sz="1867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6" name="TextBox 5"/>
          <p:cNvSpPr txBox="1"/>
          <p:nvPr/>
        </p:nvSpPr>
        <p:spPr>
          <a:xfrm>
            <a:off x="606536" y="5453546"/>
            <a:ext cx="2526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67" dirty="0">
                <a:solidFill>
                  <a:schemeClr val="bg1"/>
                </a:solidFill>
                <a:latin typeface="+mn-ea"/>
              </a:rPr>
              <a:t>时间：</a:t>
            </a:r>
            <a:r>
              <a:rPr lang="en-US" altLang="zh-CN" sz="1867" dirty="0" smtClean="0">
                <a:solidFill>
                  <a:schemeClr val="bg1"/>
                </a:solidFill>
                <a:latin typeface="+mn-ea"/>
              </a:rPr>
              <a:t>2019</a:t>
            </a:r>
            <a:r>
              <a:rPr lang="zh-CN" altLang="en-US" sz="1867" dirty="0" smtClean="0">
                <a:solidFill>
                  <a:schemeClr val="bg1"/>
                </a:solidFill>
                <a:latin typeface="+mn-ea"/>
              </a:rPr>
              <a:t>年</a:t>
            </a:r>
            <a:r>
              <a:rPr lang="en-US" altLang="zh-CN" sz="1867" dirty="0">
                <a:solidFill>
                  <a:schemeClr val="bg1"/>
                </a:solidFill>
                <a:latin typeface="+mn-ea"/>
              </a:rPr>
              <a:t>1</a:t>
            </a:r>
            <a:r>
              <a:rPr lang="zh-CN" altLang="en-US" sz="1867" dirty="0" smtClean="0">
                <a:solidFill>
                  <a:schemeClr val="bg1"/>
                </a:solidFill>
                <a:latin typeface="+mn-ea"/>
              </a:rPr>
              <a:t>月</a:t>
            </a:r>
            <a:r>
              <a:rPr lang="en-US" altLang="zh-CN" sz="1867" dirty="0" smtClean="0">
                <a:solidFill>
                  <a:schemeClr val="bg1"/>
                </a:solidFill>
                <a:latin typeface="+mn-ea"/>
              </a:rPr>
              <a:t>16</a:t>
            </a:r>
            <a:r>
              <a:rPr lang="zh-CN" altLang="en-US" sz="1867" dirty="0" smtClean="0">
                <a:solidFill>
                  <a:schemeClr val="bg1"/>
                </a:solidFill>
                <a:latin typeface="+mn-ea"/>
              </a:rPr>
              <a:t>日</a:t>
            </a:r>
            <a:endParaRPr lang="zh-CN" altLang="en-US" sz="1867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3574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5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62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62"/>
                            </p:stCondLst>
                            <p:childTnLst>
                              <p:par>
                                <p:cTn id="3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/>
      <p:bldP spid="13" grpId="0"/>
      <p:bldP spid="14" grpId="0"/>
      <p:bldP spid="15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583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352544" y="1854200"/>
            <a:ext cx="7839456" cy="32976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00"/>
          </a:p>
        </p:txBody>
      </p:sp>
      <p:sp>
        <p:nvSpPr>
          <p:cNvPr id="9" name="矩形 8"/>
          <p:cNvSpPr/>
          <p:nvPr/>
        </p:nvSpPr>
        <p:spPr>
          <a:xfrm>
            <a:off x="0" y="1854200"/>
            <a:ext cx="4352544" cy="3297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00"/>
          </a:p>
        </p:txBody>
      </p:sp>
      <p:sp>
        <p:nvSpPr>
          <p:cNvPr id="11" name="文本框 10"/>
          <p:cNvSpPr txBox="1"/>
          <p:nvPr/>
        </p:nvSpPr>
        <p:spPr bwMode="auto">
          <a:xfrm>
            <a:off x="415010" y="795884"/>
            <a:ext cx="325175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7200" baseline="-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itchFamily="34" charset="0"/>
              </a:rPr>
              <a:t>公司概况</a:t>
            </a:r>
            <a:endParaRPr lang="zh-CN" altLang="en-US" sz="7200" baseline="-3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rial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6270" y="2135778"/>
            <a:ext cx="277356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公司介绍</a:t>
            </a:r>
            <a:endParaRPr lang="en-US" altLang="zh-CN" sz="2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公司大事记</a:t>
            </a:r>
            <a:endParaRPr lang="en-US" altLang="zh-CN" sz="2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高层领导介绍</a:t>
            </a:r>
            <a:endParaRPr lang="en-US" altLang="zh-CN" sz="2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企业文化</a:t>
            </a:r>
            <a:endParaRPr lang="en-US" altLang="zh-CN" sz="2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企业追求</a:t>
            </a:r>
            <a:endParaRPr lang="en-US" altLang="zh-CN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567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框 32"/>
          <p:cNvSpPr txBox="1"/>
          <p:nvPr/>
        </p:nvSpPr>
        <p:spPr>
          <a:xfrm>
            <a:off x="6121400" y="2036869"/>
            <a:ext cx="5911275" cy="3893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中国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熊猫总公司</a:t>
            </a:r>
            <a:r>
              <a:rPr lang="zh-CN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简介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一、</a:t>
            </a:r>
            <a:r>
              <a:rPr lang="en-US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1984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年，</a:t>
            </a:r>
            <a:r>
              <a:rPr lang="zh-CN" altLang="zh-CN" sz="1467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由</a:t>
            </a:r>
            <a:r>
              <a:rPr lang="zh-CN" altLang="en-US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熊猫某</a:t>
            </a:r>
            <a:r>
              <a:rPr lang="zh-CN" altLang="zh-CN" sz="1467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创立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的国企，注册资金超过</a:t>
            </a:r>
            <a:r>
              <a:rPr lang="en-US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亿元。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现在隶属与首旅集团</a:t>
            </a:r>
            <a:r>
              <a:rPr lang="zh-CN" altLang="zh-CN" sz="1467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，是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上海上市公司。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二、经营出境、入境、国内、商旅会展等全方位旅游产品和服务</a:t>
            </a:r>
            <a:r>
              <a:rPr lang="zh-CN" altLang="en-US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endParaRPr lang="en-US" altLang="zh-CN" sz="1467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广州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熊猫公司</a:t>
            </a:r>
            <a:r>
              <a:rPr lang="zh-CN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简介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一、接待国内及海外人数超过</a:t>
            </a:r>
            <a:r>
              <a:rPr lang="en-US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100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万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二、</a:t>
            </a:r>
            <a:r>
              <a:rPr lang="en-US" altLang="zh-CN" sz="1467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2000-02</a:t>
            </a:r>
            <a:r>
              <a:rPr lang="zh-CN" altLang="zh-CN" sz="1467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年成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为销售业绩广州第四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三、</a:t>
            </a:r>
            <a:r>
              <a:rPr lang="en-US" altLang="zh-CN" sz="1467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2003-06</a:t>
            </a:r>
            <a:r>
              <a:rPr lang="zh-CN" altLang="zh-CN" sz="1467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连续成为 “广州地区最受欢迎的旅行社”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四、</a:t>
            </a:r>
            <a:r>
              <a:rPr lang="en-US" altLang="zh-CN" sz="1467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2007-2009</a:t>
            </a:r>
            <a:r>
              <a:rPr lang="zh-CN" altLang="zh-CN" sz="1467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获南方航空国际组团旅行社金奖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五、</a:t>
            </a:r>
            <a:r>
              <a:rPr lang="en-US" altLang="zh-CN" sz="1467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2010-19</a:t>
            </a:r>
            <a:r>
              <a:rPr lang="zh-CN" altLang="zh-CN" sz="1467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连续</a:t>
            </a:r>
            <a:r>
              <a:rPr lang="en-US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年获工商局“守合同重信用企业”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六、营业网点广州</a:t>
            </a:r>
            <a:r>
              <a:rPr lang="en-US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60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多个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七、珠三角网点东莞、佛山、深圳、惠州、肇庆、汕头、梅州、珠海</a:t>
            </a:r>
          </a:p>
          <a:p>
            <a:endParaRPr lang="zh-CN" altLang="zh-CN" sz="1467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" name="椭圆 14"/>
          <p:cNvSpPr>
            <a:spLocks noChangeAspect="1"/>
          </p:cNvSpPr>
          <p:nvPr/>
        </p:nvSpPr>
        <p:spPr>
          <a:xfrm>
            <a:off x="500470" y="2036869"/>
            <a:ext cx="5130896" cy="367428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2814918" y="152758"/>
            <a:ext cx="1976718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latin typeface="Impact" panose="020B0806030902050204" pitchFamily="34" charset="0"/>
              </a:rPr>
              <a:t>公司规章制度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latin typeface="Impact" panose="020B0806030902050204" pitchFamily="34" charset="0"/>
              </a:rPr>
              <a:t>员工手册细则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公司礼仪规范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352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6094747" y="1626788"/>
            <a:ext cx="1250580" cy="2756491"/>
            <a:chOff x="6094746" y="1626787"/>
            <a:chExt cx="1250580" cy="2756491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6094746" y="1626787"/>
              <a:ext cx="1254" cy="219456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Arc 5"/>
            <p:cNvSpPr/>
            <p:nvPr/>
          </p:nvSpPr>
          <p:spPr>
            <a:xfrm rot="5400000" flipV="1">
              <a:off x="6096000" y="3133952"/>
              <a:ext cx="1249326" cy="1249326"/>
            </a:xfrm>
            <a:prstGeom prst="arc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</p:grpSp>
      <p:cxnSp>
        <p:nvCxnSpPr>
          <p:cNvPr id="8" name="Straight Connector 7"/>
          <p:cNvCxnSpPr/>
          <p:nvPr/>
        </p:nvCxnSpPr>
        <p:spPr>
          <a:xfrm>
            <a:off x="6710029" y="4383279"/>
            <a:ext cx="548640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7526078" y="4290243"/>
            <a:ext cx="186071" cy="186071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95334" y="3811062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 Light" panose="020B0502040204020203" pitchFamily="34" charset="-122"/>
              </a:rPr>
              <a:t>2018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10481778" y="4290243"/>
            <a:ext cx="186071" cy="186071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351034" y="3811062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 Light" panose="020B0502040204020203" pitchFamily="34" charset="-122"/>
              </a:rPr>
              <a:t>2019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6060118" y="1586920"/>
            <a:ext cx="71765" cy="71765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387934" y="4549085"/>
            <a:ext cx="2465551" cy="1625563"/>
            <a:chOff x="6387933" y="4549086"/>
            <a:chExt cx="2465550" cy="1625562"/>
          </a:xfrm>
        </p:grpSpPr>
        <p:sp>
          <p:nvSpPr>
            <p:cNvPr id="26" name="Text Placeholder 4"/>
            <p:cNvSpPr txBox="1">
              <a:spLocks/>
            </p:cNvSpPr>
            <p:nvPr/>
          </p:nvSpPr>
          <p:spPr>
            <a:xfrm>
              <a:off x="6791412" y="4549086"/>
              <a:ext cx="1658592" cy="453417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spcBef>
                  <a:spcPts val="0"/>
                </a:spcBef>
                <a:buNone/>
                <a:defRPr sz="1800" b="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添加事件一</a:t>
              </a:r>
              <a:endPara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27" name="Text Placeholder 5"/>
            <p:cNvSpPr txBox="1">
              <a:spLocks/>
            </p:cNvSpPr>
            <p:nvPr/>
          </p:nvSpPr>
          <p:spPr>
            <a:xfrm>
              <a:off x="6387933" y="4971934"/>
              <a:ext cx="2465550" cy="120271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点击输入简要文字内容，文字内容概括精炼，不用多余的文字修饰，言短意赅的说明该项内容点击输入简要文字内容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342038" y="4549085"/>
            <a:ext cx="2465551" cy="1625563"/>
            <a:chOff x="6387933" y="4549086"/>
            <a:chExt cx="2465550" cy="1625562"/>
          </a:xfrm>
        </p:grpSpPr>
        <p:sp>
          <p:nvSpPr>
            <p:cNvPr id="33" name="Text Placeholder 4"/>
            <p:cNvSpPr txBox="1">
              <a:spLocks/>
            </p:cNvSpPr>
            <p:nvPr/>
          </p:nvSpPr>
          <p:spPr>
            <a:xfrm>
              <a:off x="6791412" y="4549086"/>
              <a:ext cx="1658592" cy="453417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spcBef>
                  <a:spcPts val="0"/>
                </a:spcBef>
                <a:buNone/>
                <a:defRPr sz="1800" b="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添加事件二</a:t>
              </a:r>
              <a:endPara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4" name="Text Placeholder 5"/>
            <p:cNvSpPr txBox="1">
              <a:spLocks/>
            </p:cNvSpPr>
            <p:nvPr/>
          </p:nvSpPr>
          <p:spPr>
            <a:xfrm>
              <a:off x="6387933" y="4971934"/>
              <a:ext cx="2465550" cy="120271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点击输入简要文字内容，文字内容概括精炼，不用多余的文字修饰，言短意赅的说明该项内容点击输入简要文字内容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35" name="Text Placeholder 7"/>
          <p:cNvSpPr txBox="1">
            <a:spLocks/>
          </p:cNvSpPr>
          <p:nvPr/>
        </p:nvSpPr>
        <p:spPr>
          <a:xfrm>
            <a:off x="722794" y="1859537"/>
            <a:ext cx="2095631" cy="33835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点击添加标题</a:t>
            </a:r>
            <a:endParaRPr lang="es-ES_tradnl" sz="1800" b="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722794" y="2282865"/>
            <a:ext cx="4616949" cy="305639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点击输入简要文字内容，文字内容概括精炼，不用多余的文字修饰，言短意赅的说明该项内容。点击输入简要文字内容，文字内容概括精炼，不用多余的文字修饰，言短意赅的说明该项内容。点击输入简要文字内容。点击输入简要文字内容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点击输入简要文字内容，文字内容概括精炼，不用多余的文字修饰，言短意赅的说明该项内容。点击输入简要文字内容，文字内容概括精炼，不用多余的文字修饰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043113" y="2557952"/>
            <a:ext cx="1152000" cy="1152000"/>
            <a:chOff x="9422815" y="656154"/>
            <a:chExt cx="1152000" cy="1152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2" name="椭圆 41"/>
            <p:cNvSpPr>
              <a:spLocks noChangeAspect="1"/>
            </p:cNvSpPr>
            <p:nvPr/>
          </p:nvSpPr>
          <p:spPr>
            <a:xfrm>
              <a:off x="9422815" y="656154"/>
              <a:ext cx="1152000" cy="1152000"/>
            </a:xfrm>
            <a:prstGeom prst="ellipse">
              <a:avLst/>
            </a:prstGeom>
            <a:grpFill/>
            <a:ln w="444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152400" dist="38100" dir="2700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椭圆 1"/>
            <p:cNvSpPr>
              <a:spLocks noChangeAspect="1"/>
            </p:cNvSpPr>
            <p:nvPr/>
          </p:nvSpPr>
          <p:spPr>
            <a:xfrm>
              <a:off x="9518215" y="751554"/>
              <a:ext cx="961200" cy="961200"/>
            </a:xfrm>
            <a:prstGeom prst="ellipse">
              <a:avLst/>
            </a:prstGeom>
            <a:grpFill/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9998813" y="2549651"/>
            <a:ext cx="1152000" cy="1152000"/>
            <a:chOff x="9422815" y="656154"/>
            <a:chExt cx="1152000" cy="1152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5" name="椭圆 44"/>
            <p:cNvSpPr>
              <a:spLocks noChangeAspect="1"/>
            </p:cNvSpPr>
            <p:nvPr/>
          </p:nvSpPr>
          <p:spPr>
            <a:xfrm>
              <a:off x="9422815" y="656154"/>
              <a:ext cx="1152000" cy="1152000"/>
            </a:xfrm>
            <a:prstGeom prst="ellipse">
              <a:avLst/>
            </a:prstGeom>
            <a:grpFill/>
            <a:ln w="444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152400" dist="38100" dir="2700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>
              <a:spLocks noChangeAspect="1"/>
            </p:cNvSpPr>
            <p:nvPr/>
          </p:nvSpPr>
          <p:spPr>
            <a:xfrm>
              <a:off x="9518215" y="751554"/>
              <a:ext cx="961200" cy="961200"/>
            </a:xfrm>
            <a:prstGeom prst="ellipse">
              <a:avLst/>
            </a:prstGeom>
            <a:grpFill/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任意多边形 29"/>
          <p:cNvSpPr/>
          <p:nvPr/>
        </p:nvSpPr>
        <p:spPr>
          <a:xfrm>
            <a:off x="2814918" y="152758"/>
            <a:ext cx="1976718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latin typeface="Impact" panose="020B0806030902050204" pitchFamily="34" charset="0"/>
              </a:rPr>
              <a:t>公司规章制度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latin typeface="Impact" panose="020B0806030902050204" pitchFamily="34" charset="0"/>
              </a:rPr>
              <a:t>员工手册细则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公司礼仪规范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149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5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5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750"/>
                            </p:stCondLst>
                            <p:childTnLst>
                              <p:par>
                                <p:cTn id="4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25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75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25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750"/>
                            </p:stCondLst>
                            <p:childTnLst>
                              <p:par>
                                <p:cTn id="6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250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/>
      <p:bldP spid="23" grpId="0" animBg="1"/>
      <p:bldP spid="24" grpId="0"/>
      <p:bldP spid="29" grpId="0" animBg="1"/>
      <p:bldP spid="29" grpId="1" animBg="1"/>
      <p:bldP spid="29" grpId="2" animBg="1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4383279"/>
            <a:ext cx="548640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4851987" y="1088244"/>
            <a:ext cx="2498652" cy="3295035"/>
            <a:chOff x="4851987" y="1088243"/>
            <a:chExt cx="2498652" cy="3295035"/>
          </a:xfrm>
        </p:grpSpPr>
        <p:sp>
          <p:nvSpPr>
            <p:cNvPr id="6" name="Arc 5"/>
            <p:cNvSpPr/>
            <p:nvPr/>
          </p:nvSpPr>
          <p:spPr>
            <a:xfrm rot="16200000" flipH="1" flipV="1">
              <a:off x="4851987" y="3133952"/>
              <a:ext cx="1249326" cy="1249326"/>
            </a:xfrm>
            <a:prstGeom prst="arc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6105379" y="1712906"/>
              <a:ext cx="1254" cy="205102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Arc 7"/>
            <p:cNvSpPr/>
            <p:nvPr/>
          </p:nvSpPr>
          <p:spPr>
            <a:xfrm rot="16200000">
              <a:off x="6101313" y="1088243"/>
              <a:ext cx="1249326" cy="1249326"/>
            </a:xfrm>
            <a:prstGeom prst="arc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6725976" y="1088243"/>
            <a:ext cx="201168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8691936" y="1042523"/>
            <a:ext cx="91440" cy="91440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625007" y="4290243"/>
            <a:ext cx="186071" cy="186071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330109" y="4290243"/>
            <a:ext cx="186071" cy="186071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6002966" y="2480585"/>
            <a:ext cx="186071" cy="186071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48542" y="3811059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 Light" panose="020B0502040204020203" pitchFamily="34" charset="-122"/>
              </a:rPr>
              <a:t>2017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90221" y="3811059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 Light" panose="020B0502040204020203" pitchFamily="34" charset="-122"/>
              </a:rPr>
              <a:t>2018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91021" y="2458203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 Light" panose="020B0502040204020203" pitchFamily="34" charset="-122"/>
              </a:rPr>
              <a:t>2019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ea typeface="微软雅黑 Light" panose="020B0502040204020203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85266" y="4577137"/>
            <a:ext cx="2465551" cy="1625563"/>
            <a:chOff x="6387933" y="4549086"/>
            <a:chExt cx="2465550" cy="1625562"/>
          </a:xfrm>
        </p:grpSpPr>
        <p:sp>
          <p:nvSpPr>
            <p:cNvPr id="24" name="Text Placeholder 4"/>
            <p:cNvSpPr txBox="1">
              <a:spLocks/>
            </p:cNvSpPr>
            <p:nvPr/>
          </p:nvSpPr>
          <p:spPr>
            <a:xfrm>
              <a:off x="6791412" y="4549086"/>
              <a:ext cx="1658592" cy="453417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spcBef>
                  <a:spcPts val="0"/>
                </a:spcBef>
                <a:buNone/>
                <a:defRPr sz="1800" b="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添加事件三</a:t>
              </a:r>
              <a:endPara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25" name="Text Placeholder 5"/>
            <p:cNvSpPr txBox="1">
              <a:spLocks/>
            </p:cNvSpPr>
            <p:nvPr/>
          </p:nvSpPr>
          <p:spPr>
            <a:xfrm>
              <a:off x="6387933" y="4971934"/>
              <a:ext cx="2465550" cy="120271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点击输入简要文字内容，文字内容概括精炼，不用多余的文字修饰，言短意赅的说明该项内容点击输入简要文字内容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190369" y="4577137"/>
            <a:ext cx="2465551" cy="1625563"/>
            <a:chOff x="6387933" y="4549086"/>
            <a:chExt cx="2465550" cy="1625562"/>
          </a:xfrm>
        </p:grpSpPr>
        <p:sp>
          <p:nvSpPr>
            <p:cNvPr id="27" name="Text Placeholder 4"/>
            <p:cNvSpPr txBox="1">
              <a:spLocks/>
            </p:cNvSpPr>
            <p:nvPr/>
          </p:nvSpPr>
          <p:spPr>
            <a:xfrm>
              <a:off x="6791412" y="4549086"/>
              <a:ext cx="1658592" cy="453417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spcBef>
                  <a:spcPts val="0"/>
                </a:spcBef>
                <a:buNone/>
                <a:defRPr sz="1800" b="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添加事件四</a:t>
              </a:r>
              <a:endPara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28" name="Text Placeholder 5"/>
            <p:cNvSpPr txBox="1">
              <a:spLocks/>
            </p:cNvSpPr>
            <p:nvPr/>
          </p:nvSpPr>
          <p:spPr>
            <a:xfrm>
              <a:off x="6387933" y="4971934"/>
              <a:ext cx="2465550" cy="120271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点击输入简要文字内容，文字内容概括精炼，不用多余的文字修饰，言短意赅的说明该项内容点击输入简要文字内容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286386" y="2300913"/>
            <a:ext cx="2465551" cy="1543267"/>
            <a:chOff x="6387933" y="4549086"/>
            <a:chExt cx="2465550" cy="1543266"/>
          </a:xfrm>
        </p:grpSpPr>
        <p:sp>
          <p:nvSpPr>
            <p:cNvPr id="30" name="Text Placeholder 4"/>
            <p:cNvSpPr txBox="1">
              <a:spLocks/>
            </p:cNvSpPr>
            <p:nvPr/>
          </p:nvSpPr>
          <p:spPr>
            <a:xfrm>
              <a:off x="6387933" y="4549086"/>
              <a:ext cx="2062071" cy="453417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  <a:defRPr sz="1800" b="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添加事件五</a:t>
              </a:r>
              <a:endPara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1" name="Text Placeholder 5"/>
            <p:cNvSpPr txBox="1">
              <a:spLocks/>
            </p:cNvSpPr>
            <p:nvPr/>
          </p:nvSpPr>
          <p:spPr>
            <a:xfrm>
              <a:off x="6387933" y="4889638"/>
              <a:ext cx="2465550" cy="120271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点击输入简要文字内容，文字内容概括精炼，不用多余的文字修饰，言短意赅的说明该项内容点击输入简要文字内容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142041" y="2534859"/>
            <a:ext cx="1152000" cy="1152000"/>
            <a:chOff x="9422815" y="656154"/>
            <a:chExt cx="1152000" cy="1152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4" name="椭圆 33"/>
            <p:cNvSpPr>
              <a:spLocks noChangeAspect="1"/>
            </p:cNvSpPr>
            <p:nvPr/>
          </p:nvSpPr>
          <p:spPr>
            <a:xfrm>
              <a:off x="9422815" y="656154"/>
              <a:ext cx="1152000" cy="1152000"/>
            </a:xfrm>
            <a:prstGeom prst="ellipse">
              <a:avLst/>
            </a:prstGeom>
            <a:grpFill/>
            <a:ln w="444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152400" dist="38100" dir="2700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>
              <a:spLocks noChangeAspect="1"/>
            </p:cNvSpPr>
            <p:nvPr/>
          </p:nvSpPr>
          <p:spPr>
            <a:xfrm>
              <a:off x="9518215" y="751554"/>
              <a:ext cx="961200" cy="961200"/>
            </a:xfrm>
            <a:prstGeom prst="ellipse">
              <a:avLst/>
            </a:prstGeom>
            <a:grpFill/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847144" y="2534859"/>
            <a:ext cx="1152000" cy="1152000"/>
            <a:chOff x="9422815" y="656154"/>
            <a:chExt cx="1152000" cy="1152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7" name="椭圆 36"/>
            <p:cNvSpPr>
              <a:spLocks noChangeAspect="1"/>
            </p:cNvSpPr>
            <p:nvPr/>
          </p:nvSpPr>
          <p:spPr>
            <a:xfrm>
              <a:off x="9422815" y="656154"/>
              <a:ext cx="1152000" cy="1152000"/>
            </a:xfrm>
            <a:prstGeom prst="ellipse">
              <a:avLst/>
            </a:prstGeom>
            <a:grpFill/>
            <a:ln w="444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152400" dist="38100" dir="2700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>
              <a:spLocks noChangeAspect="1"/>
            </p:cNvSpPr>
            <p:nvPr/>
          </p:nvSpPr>
          <p:spPr>
            <a:xfrm>
              <a:off x="9518215" y="751554"/>
              <a:ext cx="961200" cy="961200"/>
            </a:xfrm>
            <a:prstGeom prst="ellipse">
              <a:avLst/>
            </a:prstGeom>
            <a:grpFill/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931690" y="2178330"/>
            <a:ext cx="1152000" cy="1152000"/>
            <a:chOff x="9422815" y="656154"/>
            <a:chExt cx="1152000" cy="1152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6" name="椭圆 45"/>
            <p:cNvSpPr>
              <a:spLocks noChangeAspect="1"/>
            </p:cNvSpPr>
            <p:nvPr/>
          </p:nvSpPr>
          <p:spPr>
            <a:xfrm>
              <a:off x="9422815" y="656154"/>
              <a:ext cx="1152000" cy="1152000"/>
            </a:xfrm>
            <a:prstGeom prst="ellipse">
              <a:avLst/>
            </a:prstGeom>
            <a:grpFill/>
            <a:ln w="444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152400" dist="38100" dir="2700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>
              <a:spLocks noChangeAspect="1"/>
            </p:cNvSpPr>
            <p:nvPr/>
          </p:nvSpPr>
          <p:spPr>
            <a:xfrm>
              <a:off x="9518215" y="751554"/>
              <a:ext cx="961200" cy="961200"/>
            </a:xfrm>
            <a:prstGeom prst="ellipse">
              <a:avLst/>
            </a:prstGeom>
            <a:grpFill/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任意多边形 38"/>
          <p:cNvSpPr/>
          <p:nvPr/>
        </p:nvSpPr>
        <p:spPr>
          <a:xfrm>
            <a:off x="2814918" y="152758"/>
            <a:ext cx="1976718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latin typeface="Impact" panose="020B0806030902050204" pitchFamily="34" charset="0"/>
              </a:rPr>
              <a:t>公司规章制度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latin typeface="Impact" panose="020B0806030902050204" pitchFamily="34" charset="0"/>
              </a:rPr>
              <a:t>员工手册细则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公司礼仪规范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21917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75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25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750"/>
                            </p:stCondLst>
                            <p:childTnLst>
                              <p:par>
                                <p:cTn id="5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25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750"/>
                            </p:stCondLst>
                            <p:childTnLst>
                              <p:par>
                                <p:cTn id="6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25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750"/>
                            </p:stCondLst>
                            <p:childTnLst>
                              <p:par>
                                <p:cTn id="7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25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8" grpId="0" animBg="1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006009" y="2017146"/>
            <a:ext cx="1888067" cy="1888067"/>
            <a:chOff x="1006009" y="2017146"/>
            <a:chExt cx="1888067" cy="1888067"/>
          </a:xfrm>
        </p:grpSpPr>
        <p:sp>
          <p:nvSpPr>
            <p:cNvPr id="6148" name="AutoShape 4"/>
            <p:cNvSpPr>
              <a:spLocks/>
            </p:cNvSpPr>
            <p:nvPr/>
          </p:nvSpPr>
          <p:spPr bwMode="auto">
            <a:xfrm>
              <a:off x="1006009" y="2017146"/>
              <a:ext cx="1888067" cy="1888067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dash"/>
              <a:miter lim="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400">
                <a:cs typeface="Calibri" charset="0"/>
              </a:endParaRPr>
            </a:p>
          </p:txBody>
        </p:sp>
        <p:sp>
          <p:nvSpPr>
            <p:cNvPr id="55" name="AutoShape 33"/>
            <p:cNvSpPr>
              <a:spLocks/>
            </p:cNvSpPr>
            <p:nvPr/>
          </p:nvSpPr>
          <p:spPr bwMode="auto">
            <a:xfrm>
              <a:off x="1128777" y="2138914"/>
              <a:ext cx="1655233" cy="1655233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>
              <a:noFill/>
              <a:prstDash val="solid"/>
              <a:miter lim="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" sz="2400">
                <a:cs typeface="Calibri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799784" y="2017146"/>
            <a:ext cx="1888067" cy="1888067"/>
            <a:chOff x="3799784" y="2017146"/>
            <a:chExt cx="1888067" cy="1888067"/>
          </a:xfrm>
        </p:grpSpPr>
        <p:sp>
          <p:nvSpPr>
            <p:cNvPr id="6147" name="AutoShape 3"/>
            <p:cNvSpPr>
              <a:spLocks/>
            </p:cNvSpPr>
            <p:nvPr/>
          </p:nvSpPr>
          <p:spPr bwMode="auto">
            <a:xfrm>
              <a:off x="3799784" y="2017146"/>
              <a:ext cx="1888067" cy="1888067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dash"/>
              <a:miter lim="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400">
                <a:cs typeface="Calibri" charset="0"/>
              </a:endParaRPr>
            </a:p>
          </p:txBody>
        </p:sp>
        <p:sp>
          <p:nvSpPr>
            <p:cNvPr id="56" name="AutoShape 36"/>
            <p:cNvSpPr>
              <a:spLocks/>
            </p:cNvSpPr>
            <p:nvPr/>
          </p:nvSpPr>
          <p:spPr bwMode="auto">
            <a:xfrm>
              <a:off x="3922552" y="2136797"/>
              <a:ext cx="1655233" cy="1657349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>
              <a:noFill/>
              <a:prstDash val="solid"/>
              <a:miter lim="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" sz="2400">
                <a:cs typeface="Calibri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593559" y="2017146"/>
            <a:ext cx="1888067" cy="1888067"/>
            <a:chOff x="6593559" y="2017146"/>
            <a:chExt cx="1888067" cy="1888067"/>
          </a:xfrm>
        </p:grpSpPr>
        <p:sp>
          <p:nvSpPr>
            <p:cNvPr id="6146" name="AutoShape 2"/>
            <p:cNvSpPr>
              <a:spLocks/>
            </p:cNvSpPr>
            <p:nvPr/>
          </p:nvSpPr>
          <p:spPr bwMode="auto">
            <a:xfrm>
              <a:off x="6593559" y="2017146"/>
              <a:ext cx="1888067" cy="1888067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dash"/>
              <a:miter lim="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400">
                <a:cs typeface="Calibri" charset="0"/>
              </a:endParaRPr>
            </a:p>
          </p:txBody>
        </p:sp>
        <p:sp>
          <p:nvSpPr>
            <p:cNvPr id="57" name="AutoShape 39"/>
            <p:cNvSpPr>
              <a:spLocks/>
            </p:cNvSpPr>
            <p:nvPr/>
          </p:nvSpPr>
          <p:spPr bwMode="auto">
            <a:xfrm>
              <a:off x="6716327" y="2138914"/>
              <a:ext cx="1655233" cy="1655233"/>
            </a:xfrm>
            <a:prstGeom prst="ellipse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>
              <a:noFill/>
              <a:prstDash val="solid"/>
              <a:miter lim="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" sz="2400">
                <a:cs typeface="Calibri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387333" y="2017146"/>
            <a:ext cx="1885951" cy="1888067"/>
            <a:chOff x="9387333" y="2017146"/>
            <a:chExt cx="1885951" cy="1888067"/>
          </a:xfrm>
        </p:grpSpPr>
        <p:sp>
          <p:nvSpPr>
            <p:cNvPr id="6145" name="AutoShape 1"/>
            <p:cNvSpPr>
              <a:spLocks/>
            </p:cNvSpPr>
            <p:nvPr/>
          </p:nvSpPr>
          <p:spPr bwMode="auto">
            <a:xfrm>
              <a:off x="9387333" y="2017146"/>
              <a:ext cx="1885951" cy="1888067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dash"/>
              <a:miter lim="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400">
                <a:cs typeface="Calibri" charset="0"/>
              </a:endParaRPr>
            </a:p>
          </p:txBody>
        </p:sp>
        <p:sp>
          <p:nvSpPr>
            <p:cNvPr id="58" name="AutoShape 42"/>
            <p:cNvSpPr>
              <a:spLocks/>
            </p:cNvSpPr>
            <p:nvPr/>
          </p:nvSpPr>
          <p:spPr bwMode="auto">
            <a:xfrm>
              <a:off x="9507984" y="2138914"/>
              <a:ext cx="1655233" cy="1655233"/>
            </a:xfrm>
            <a:prstGeom prst="ellipse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>
              <a:noFill/>
              <a:prstDash val="solid"/>
              <a:miter lim="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" sz="2400">
                <a:cs typeface="Calibri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68658" y="4164502"/>
            <a:ext cx="2465550" cy="1742202"/>
            <a:chOff x="768658" y="4164502"/>
            <a:chExt cx="2465550" cy="1742202"/>
          </a:xfrm>
        </p:grpSpPr>
        <p:sp>
          <p:nvSpPr>
            <p:cNvPr id="60" name="Text Placeholder 4"/>
            <p:cNvSpPr txBox="1">
              <a:spLocks/>
            </p:cNvSpPr>
            <p:nvPr/>
          </p:nvSpPr>
          <p:spPr>
            <a:xfrm>
              <a:off x="768658" y="4164502"/>
              <a:ext cx="2465550" cy="453417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spcBef>
                  <a:spcPts val="0"/>
                </a:spcBef>
                <a:buNone/>
                <a:defRPr sz="1800" b="0">
                  <a:solidFill>
                    <a:srgbClr val="000000"/>
                  </a:solidFill>
                </a:defRPr>
              </a:pPr>
              <a:r>
                <a:rPr lang="zh-CN" alt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董事长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61" name="Text Placeholder 5"/>
            <p:cNvSpPr txBox="1">
              <a:spLocks/>
            </p:cNvSpPr>
            <p:nvPr/>
          </p:nvSpPr>
          <p:spPr>
            <a:xfrm>
              <a:off x="768658" y="4703990"/>
              <a:ext cx="2465550" cy="120271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点击输入简要文字内容，文字内容概括精炼，不用多余的文字修饰，言短意赅的说明该项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内容点击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输入简要文字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63" name="Text Placeholder 6"/>
          <p:cNvSpPr txBox="1">
            <a:spLocks/>
          </p:cNvSpPr>
          <p:nvPr/>
        </p:nvSpPr>
        <p:spPr>
          <a:xfrm>
            <a:off x="3523152" y="4197955"/>
            <a:ext cx="2465550" cy="45341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  <a:defRPr sz="1800" b="0">
                <a:solidFill>
                  <a:srgbClr val="000000"/>
                </a:solidFill>
              </a:defRPr>
            </a:pPr>
            <a:r>
              <a:rPr lang="zh-CN" alt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总经理</a:t>
            </a:r>
            <a:endParaRPr lang="en-US" altLang="zh-CN" sz="24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4" name="Text Placeholder 5"/>
          <p:cNvSpPr txBox="1">
            <a:spLocks/>
          </p:cNvSpPr>
          <p:nvPr/>
        </p:nvSpPr>
        <p:spPr>
          <a:xfrm>
            <a:off x="3523152" y="4701182"/>
            <a:ext cx="2465550" cy="120271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点击输入简要文字内容，文字内容概括精炼，不用多余的文字修饰，言短意赅的说明该项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内容点击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输入简要文字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313780" y="4209106"/>
            <a:ext cx="2465550" cy="1694790"/>
            <a:chOff x="6313780" y="4209106"/>
            <a:chExt cx="2465550" cy="1694790"/>
          </a:xfrm>
        </p:grpSpPr>
        <p:sp>
          <p:nvSpPr>
            <p:cNvPr id="66" name="Text Placeholder 8"/>
            <p:cNvSpPr txBox="1">
              <a:spLocks/>
            </p:cNvSpPr>
            <p:nvPr/>
          </p:nvSpPr>
          <p:spPr>
            <a:xfrm>
              <a:off x="6313780" y="4209106"/>
              <a:ext cx="2465550" cy="453417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spcBef>
                  <a:spcPts val="0"/>
                </a:spcBef>
                <a:buNone/>
                <a:defRPr sz="1800" b="0">
                  <a:solidFill>
                    <a:srgbClr val="000000"/>
                  </a:solidFill>
                </a:defRPr>
              </a:pPr>
              <a:r>
                <a:rPr lang="zh-CN" alt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财务总监</a:t>
              </a:r>
              <a:endPara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67" name="Text Placeholder 5"/>
            <p:cNvSpPr txBox="1">
              <a:spLocks/>
            </p:cNvSpPr>
            <p:nvPr/>
          </p:nvSpPr>
          <p:spPr>
            <a:xfrm>
              <a:off x="6313780" y="4701182"/>
              <a:ext cx="2465550" cy="120271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点击输入简要文字内容，文字内容概括精炼，不用多余的文字修饰，言短意赅的说明该项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内容点击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输入简要文字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175979" y="4220257"/>
            <a:ext cx="2465550" cy="1683639"/>
            <a:chOff x="9175979" y="4220257"/>
            <a:chExt cx="2465550" cy="1683639"/>
          </a:xfrm>
        </p:grpSpPr>
        <p:sp>
          <p:nvSpPr>
            <p:cNvPr id="69" name="Text Placeholder 10"/>
            <p:cNvSpPr txBox="1">
              <a:spLocks/>
            </p:cNvSpPr>
            <p:nvPr/>
          </p:nvSpPr>
          <p:spPr>
            <a:xfrm>
              <a:off x="9175979" y="4220257"/>
              <a:ext cx="2465550" cy="453417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spcBef>
                  <a:spcPts val="0"/>
                </a:spcBef>
                <a:buNone/>
                <a:defRPr sz="1800" b="0">
                  <a:solidFill>
                    <a:srgbClr val="000000"/>
                  </a:solidFill>
                </a:defRPr>
              </a:pPr>
              <a:r>
                <a:rPr lang="zh-CN" alt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项目总监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70" name="Text Placeholder 5"/>
            <p:cNvSpPr txBox="1">
              <a:spLocks/>
            </p:cNvSpPr>
            <p:nvPr/>
          </p:nvSpPr>
          <p:spPr>
            <a:xfrm>
              <a:off x="9175979" y="4701182"/>
              <a:ext cx="2465550" cy="120271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点击输入简要文字内容，文字内容概括精炼，不用多余的文字修饰，言短意赅的说明该项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内容点击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输入简要文字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25" name="任意多边形 24"/>
          <p:cNvSpPr/>
          <p:nvPr/>
        </p:nvSpPr>
        <p:spPr>
          <a:xfrm>
            <a:off x="2814918" y="152758"/>
            <a:ext cx="1976718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latin typeface="Impact" panose="020B0806030902050204" pitchFamily="34" charset="0"/>
              </a:rPr>
              <a:t>公司规章制度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latin typeface="Impact" panose="020B0806030902050204" pitchFamily="34" charset="0"/>
              </a:rPr>
              <a:t>员工手册细则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公司礼仪规范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2705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"/>
                            </p:stCondLst>
                            <p:childTnLst>
                              <p:par>
                                <p:cTn id="1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8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1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5" dur="25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7" dur="250" fill="hold"/>
                                        <p:tgtEl>
                                          <p:spTgt spid="1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650"/>
                            </p:stCondLst>
                            <p:childTnLst>
                              <p:par>
                                <p:cTn id="4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5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0" dur="2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2" dur="250" fill="hold"/>
                                        <p:tgtEl>
                                          <p:spTgt spid="1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00"/>
                            </p:stCondLst>
                            <p:childTnLst>
                              <p:par>
                                <p:cTn id="64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4"/>
          <p:cNvSpPr txBox="1">
            <a:spLocks/>
          </p:cNvSpPr>
          <p:nvPr/>
        </p:nvSpPr>
        <p:spPr>
          <a:xfrm>
            <a:off x="2842588" y="2168402"/>
            <a:ext cx="3856483" cy="19314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输入简要文字内容，文字内容概括精炼，不用多余的文字修饰，言短意赅的说明该项内容。点击输入简要文字内容，文字内容概括精炼，不用多余的文字修饰，言短意赅的说明该项内容。点击输入简要文字内容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096017" y="2072494"/>
            <a:ext cx="4243795" cy="1785452"/>
            <a:chOff x="7096017" y="2072494"/>
            <a:chExt cx="4243795" cy="1785452"/>
          </a:xfrm>
        </p:grpSpPr>
        <p:sp>
          <p:nvSpPr>
            <p:cNvPr id="19" name="AutoShape 6"/>
            <p:cNvSpPr>
              <a:spLocks/>
            </p:cNvSpPr>
            <p:nvPr/>
          </p:nvSpPr>
          <p:spPr bwMode="auto">
            <a:xfrm rot="10800000" flipH="1">
              <a:off x="8203210" y="2605984"/>
              <a:ext cx="3136602" cy="11259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2225">
              <a:noFill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AutoShape 7"/>
            <p:cNvSpPr>
              <a:spLocks/>
            </p:cNvSpPr>
            <p:nvPr/>
          </p:nvSpPr>
          <p:spPr bwMode="auto">
            <a:xfrm rot="10800000" flipH="1">
              <a:off x="8203210" y="2605984"/>
              <a:ext cx="2654048" cy="11259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solidFill>
              <a:schemeClr val="accent1"/>
            </a:solidFill>
            <a:ln w="22225">
              <a:noFill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AutoShape 8"/>
            <p:cNvSpPr>
              <a:spLocks/>
            </p:cNvSpPr>
            <p:nvPr/>
          </p:nvSpPr>
          <p:spPr bwMode="auto">
            <a:xfrm>
              <a:off x="7136229" y="2557729"/>
              <a:ext cx="1069663" cy="2144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600"/>
                </a:spcBef>
                <a:defRPr/>
              </a:pPr>
              <a:r>
                <a:rPr lang="es-ES" sz="1100">
                  <a:solidFill>
                    <a:srgbClr val="646464"/>
                  </a:solidFill>
                  <a:cs typeface="Lato Regular" charset="0"/>
                  <a:sym typeface="Lato Regular" charset="0"/>
                </a:rPr>
                <a:t>Web Design</a:t>
              </a:r>
              <a:endParaRPr lang="es-ES" sz="3600">
                <a:cs typeface="Calibri" charset="0"/>
              </a:endParaRPr>
            </a:p>
          </p:txBody>
        </p:sp>
        <p:sp>
          <p:nvSpPr>
            <p:cNvPr id="22" name="AutoShape 9"/>
            <p:cNvSpPr>
              <a:spLocks/>
            </p:cNvSpPr>
            <p:nvPr/>
          </p:nvSpPr>
          <p:spPr bwMode="auto">
            <a:xfrm rot="10800000" flipH="1">
              <a:off x="8203210" y="2967902"/>
              <a:ext cx="3136602" cy="11259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2225">
              <a:noFill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AutoShape 10"/>
            <p:cNvSpPr>
              <a:spLocks/>
            </p:cNvSpPr>
            <p:nvPr/>
          </p:nvSpPr>
          <p:spPr bwMode="auto">
            <a:xfrm rot="10800000" flipH="1">
              <a:off x="8205892" y="2967902"/>
              <a:ext cx="2251919" cy="11259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prstClr val="black"/>
                </a:solidFill>
              </a:endParaRPr>
            </a:p>
          </p:txBody>
        </p:sp>
        <p:sp>
          <p:nvSpPr>
            <p:cNvPr id="24" name="AutoShape 11"/>
            <p:cNvSpPr>
              <a:spLocks/>
            </p:cNvSpPr>
            <p:nvPr/>
          </p:nvSpPr>
          <p:spPr bwMode="auto">
            <a:xfrm>
              <a:off x="7125506" y="2919645"/>
              <a:ext cx="1072343" cy="2144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600"/>
                </a:spcBef>
                <a:defRPr/>
              </a:pPr>
              <a:r>
                <a:rPr lang="es-ES" sz="1100">
                  <a:solidFill>
                    <a:srgbClr val="646464"/>
                  </a:solidFill>
                  <a:cs typeface="Lato Regular" charset="0"/>
                  <a:sym typeface="Lato Regular" charset="0"/>
                </a:rPr>
                <a:t>Graphic Design</a:t>
              </a:r>
              <a:endParaRPr lang="es-ES" sz="3600">
                <a:cs typeface="Calibri" charset="0"/>
              </a:endParaRPr>
            </a:p>
          </p:txBody>
        </p:sp>
        <p:sp>
          <p:nvSpPr>
            <p:cNvPr id="25" name="AutoShape 12"/>
            <p:cNvSpPr>
              <a:spLocks/>
            </p:cNvSpPr>
            <p:nvPr/>
          </p:nvSpPr>
          <p:spPr bwMode="auto">
            <a:xfrm rot="10800000" flipH="1">
              <a:off x="8203210" y="3329817"/>
              <a:ext cx="3136602" cy="11259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2225">
              <a:noFill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AutoShape 13"/>
            <p:cNvSpPr>
              <a:spLocks/>
            </p:cNvSpPr>
            <p:nvPr/>
          </p:nvSpPr>
          <p:spPr bwMode="auto">
            <a:xfrm rot="10800000" flipH="1">
              <a:off x="8205892" y="3329817"/>
              <a:ext cx="1608514" cy="11259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prstClr val="black"/>
                </a:solidFill>
              </a:endParaRPr>
            </a:p>
          </p:txBody>
        </p:sp>
        <p:sp>
          <p:nvSpPr>
            <p:cNvPr id="27" name="AutoShape 14"/>
            <p:cNvSpPr>
              <a:spLocks/>
            </p:cNvSpPr>
            <p:nvPr/>
          </p:nvSpPr>
          <p:spPr bwMode="auto">
            <a:xfrm>
              <a:off x="7136229" y="3281561"/>
              <a:ext cx="1069663" cy="2144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600"/>
                </a:spcBef>
                <a:defRPr/>
              </a:pPr>
              <a:r>
                <a:rPr lang="es-ES" sz="1100" dirty="0">
                  <a:solidFill>
                    <a:srgbClr val="646464"/>
                  </a:solidFill>
                  <a:cs typeface="Lato Regular" charset="0"/>
                  <a:sym typeface="Lato Regular" charset="0"/>
                </a:rPr>
                <a:t>Muse Design</a:t>
              </a:r>
              <a:endParaRPr lang="es-ES" sz="3600" dirty="0">
                <a:cs typeface="Calibri" charset="0"/>
              </a:endParaRPr>
            </a:p>
          </p:txBody>
        </p:sp>
        <p:sp>
          <p:nvSpPr>
            <p:cNvPr id="28" name="AutoShape 15"/>
            <p:cNvSpPr>
              <a:spLocks/>
            </p:cNvSpPr>
            <p:nvPr/>
          </p:nvSpPr>
          <p:spPr bwMode="auto">
            <a:xfrm rot="10800000" flipH="1">
              <a:off x="8203210" y="3691733"/>
              <a:ext cx="3136602" cy="11259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2225">
              <a:noFill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AutoShape 16"/>
            <p:cNvSpPr>
              <a:spLocks/>
            </p:cNvSpPr>
            <p:nvPr/>
          </p:nvSpPr>
          <p:spPr bwMode="auto">
            <a:xfrm rot="10800000" flipH="1">
              <a:off x="8205892" y="3691733"/>
              <a:ext cx="2814899" cy="11259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prstClr val="black"/>
                </a:solidFill>
              </a:endParaRPr>
            </a:p>
          </p:txBody>
        </p:sp>
        <p:sp>
          <p:nvSpPr>
            <p:cNvPr id="30" name="AutoShape 17"/>
            <p:cNvSpPr>
              <a:spLocks/>
            </p:cNvSpPr>
            <p:nvPr/>
          </p:nvSpPr>
          <p:spPr bwMode="auto">
            <a:xfrm>
              <a:off x="7136229" y="3643478"/>
              <a:ext cx="1069663" cy="2144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ts val="600"/>
                </a:spcBef>
                <a:defRPr/>
              </a:pPr>
              <a:r>
                <a:rPr lang="es-ES" sz="1100">
                  <a:solidFill>
                    <a:srgbClr val="646464"/>
                  </a:solidFill>
                  <a:cs typeface="Lato Regular" charset="0"/>
                  <a:sym typeface="Lato Regular" charset="0"/>
                </a:rPr>
                <a:t>Development</a:t>
              </a:r>
              <a:endParaRPr lang="es-ES" sz="3600">
                <a:cs typeface="Calibri" charset="0"/>
              </a:endParaRPr>
            </a:p>
          </p:txBody>
        </p:sp>
        <p:sp>
          <p:nvSpPr>
            <p:cNvPr id="31" name="AutoShape 18"/>
            <p:cNvSpPr>
              <a:spLocks/>
            </p:cNvSpPr>
            <p:nvPr/>
          </p:nvSpPr>
          <p:spPr bwMode="auto">
            <a:xfrm>
              <a:off x="7096017" y="2072494"/>
              <a:ext cx="1415492" cy="343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2400" dirty="0">
                  <a:solidFill>
                    <a:srgbClr val="313131"/>
                  </a:solidFill>
                  <a:cs typeface="Lato Black" charset="0"/>
                  <a:sym typeface="Lato Black" charset="0"/>
                </a:rPr>
                <a:t>Skills</a:t>
              </a:r>
              <a:endParaRPr lang="es-ES" sz="3600" dirty="0">
                <a:cs typeface="Calibri" charset="0"/>
              </a:endParaRPr>
            </a:p>
          </p:txBody>
        </p:sp>
      </p:grpSp>
      <p:sp>
        <p:nvSpPr>
          <p:cNvPr id="33" name="Text Placeholder 4"/>
          <p:cNvSpPr txBox="1">
            <a:spLocks/>
          </p:cNvSpPr>
          <p:nvPr/>
        </p:nvSpPr>
        <p:spPr>
          <a:xfrm>
            <a:off x="646284" y="4592724"/>
            <a:ext cx="10911309" cy="1275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输入简要文字内容，文字内容概括精炼，不用多余的文字修饰，言短意赅的说明该项内容。点击输入简要文字内容，文字内容概括精炼，不用多余的文字修饰，言短意赅的说明该项内容。点击输入简要文字内容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。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点击输入简要文字内容，文字内容概括精炼，不用多余的文字修饰，言短意赅的说明该项内容。点击输入简要文字内容，文字内容概括精炼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662065" y="2093448"/>
            <a:ext cx="1861502" cy="1861502"/>
            <a:chOff x="937979" y="1752909"/>
            <a:chExt cx="2701946" cy="2701946"/>
          </a:xfrm>
        </p:grpSpPr>
        <p:sp>
          <p:nvSpPr>
            <p:cNvPr id="40" name="椭圆 39"/>
            <p:cNvSpPr>
              <a:spLocks noChangeAspect="1"/>
            </p:cNvSpPr>
            <p:nvPr/>
          </p:nvSpPr>
          <p:spPr>
            <a:xfrm>
              <a:off x="937979" y="1752909"/>
              <a:ext cx="2701946" cy="2701946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  <a:prstDash val="sysDash"/>
            </a:ln>
            <a:effectLst>
              <a:outerShdw blurRad="254000" dist="25400" dir="2700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>
              <a:spLocks noChangeAspect="1"/>
            </p:cNvSpPr>
            <p:nvPr/>
          </p:nvSpPr>
          <p:spPr>
            <a:xfrm>
              <a:off x="1048835" y="1851061"/>
              <a:ext cx="2505640" cy="2505640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任意多边形 34"/>
          <p:cNvSpPr/>
          <p:nvPr/>
        </p:nvSpPr>
        <p:spPr>
          <a:xfrm>
            <a:off x="2814918" y="152758"/>
            <a:ext cx="1976718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latin typeface="Impact" panose="020B0806030902050204" pitchFamily="34" charset="0"/>
              </a:rPr>
              <a:t>公司规章制度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latin typeface="Impact" panose="020B0806030902050204" pitchFamily="34" charset="0"/>
              </a:rPr>
              <a:t>员工手册细则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公司礼仪规范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31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3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92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92"/>
                            </p:stCondLst>
                            <p:childTnLst>
                              <p:par>
                                <p:cTn id="2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9"/>
          <p:cNvGrpSpPr>
            <a:grpSpLocks/>
          </p:cNvGrpSpPr>
          <p:nvPr/>
        </p:nvGrpSpPr>
        <p:grpSpPr bwMode="auto">
          <a:xfrm>
            <a:off x="1894359" y="2408767"/>
            <a:ext cx="3359149" cy="3517900"/>
            <a:chOff x="0" y="0"/>
            <a:chExt cx="2520000" cy="2636995"/>
          </a:xfrm>
          <a:solidFill>
            <a:schemeClr val="bg1">
              <a:lumMod val="85000"/>
            </a:schemeClr>
          </a:solidFill>
        </p:grpSpPr>
        <p:sp>
          <p:nvSpPr>
            <p:cNvPr id="33" name="灰色圆形背景"/>
            <p:cNvSpPr>
              <a:spLocks noChangeArrowheads="1"/>
            </p:cNvSpPr>
            <p:nvPr/>
          </p:nvSpPr>
          <p:spPr bwMode="auto">
            <a:xfrm>
              <a:off x="0" y="0"/>
              <a:ext cx="2520000" cy="2520000"/>
            </a:xfrm>
            <a:custGeom>
              <a:avLst/>
              <a:gdLst>
                <a:gd name="G0" fmla="+- 411 0 0"/>
                <a:gd name="G1" fmla="+- 21600 0 411"/>
                <a:gd name="G2" fmla="+- 21600 0 4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11" y="10800"/>
                  </a:moveTo>
                  <a:cubicBezTo>
                    <a:pt x="411" y="16538"/>
                    <a:pt x="5062" y="21189"/>
                    <a:pt x="10800" y="21189"/>
                  </a:cubicBezTo>
                  <a:cubicBezTo>
                    <a:pt x="16538" y="21189"/>
                    <a:pt x="21189" y="16538"/>
                    <a:pt x="21189" y="10800"/>
                  </a:cubicBezTo>
                  <a:cubicBezTo>
                    <a:pt x="21189" y="5062"/>
                    <a:pt x="16538" y="411"/>
                    <a:pt x="10800" y="411"/>
                  </a:cubicBezTo>
                  <a:cubicBezTo>
                    <a:pt x="5062" y="411"/>
                    <a:pt x="411" y="5062"/>
                    <a:pt x="411" y="108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+mn-ea"/>
                <a:sym typeface="宋体" pitchFamily="2" charset="-122"/>
              </a:endParaRPr>
            </a:p>
          </p:txBody>
        </p:sp>
        <p:sp>
          <p:nvSpPr>
            <p:cNvPr id="41" name="等腰三角形 103"/>
            <p:cNvSpPr>
              <a:spLocks noChangeArrowheads="1"/>
            </p:cNvSpPr>
            <p:nvPr/>
          </p:nvSpPr>
          <p:spPr bwMode="auto">
            <a:xfrm rot="8911463">
              <a:off x="2189868" y="530437"/>
              <a:ext cx="288032" cy="288032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latin typeface="+mn-ea"/>
                <a:sym typeface="宋体" pitchFamily="2" charset="-122"/>
              </a:endParaRPr>
            </a:p>
          </p:txBody>
        </p:sp>
        <p:sp>
          <p:nvSpPr>
            <p:cNvPr id="42" name="等腰三角形 104"/>
            <p:cNvSpPr>
              <a:spLocks noChangeArrowheads="1"/>
            </p:cNvSpPr>
            <p:nvPr/>
          </p:nvSpPr>
          <p:spPr bwMode="auto">
            <a:xfrm rot="16200000">
              <a:off x="1153284" y="2348963"/>
              <a:ext cx="288032" cy="288032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latin typeface="+mn-ea"/>
                <a:sym typeface="宋体" pitchFamily="2" charset="-122"/>
              </a:endParaRPr>
            </a:p>
          </p:txBody>
        </p:sp>
        <p:sp>
          <p:nvSpPr>
            <p:cNvPr id="43" name="等腰三角形 105"/>
            <p:cNvSpPr>
              <a:spLocks noChangeArrowheads="1"/>
            </p:cNvSpPr>
            <p:nvPr/>
          </p:nvSpPr>
          <p:spPr bwMode="auto">
            <a:xfrm rot="1626189">
              <a:off x="42101" y="505016"/>
              <a:ext cx="288032" cy="288032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latin typeface="+mn-ea"/>
                <a:sym typeface="宋体" pitchFamily="2" charset="-122"/>
              </a:endParaRPr>
            </a:p>
          </p:txBody>
        </p:sp>
      </p:grpSp>
      <p:grpSp>
        <p:nvGrpSpPr>
          <p:cNvPr id="44" name="Group 14"/>
          <p:cNvGrpSpPr>
            <a:grpSpLocks/>
          </p:cNvGrpSpPr>
          <p:nvPr/>
        </p:nvGrpSpPr>
        <p:grpSpPr bwMode="auto">
          <a:xfrm>
            <a:off x="2800293" y="1682751"/>
            <a:ext cx="1536700" cy="1534583"/>
            <a:chOff x="0" y="0"/>
            <a:chExt cx="1152000" cy="1152000"/>
          </a:xfrm>
        </p:grpSpPr>
        <p:sp>
          <p:nvSpPr>
            <p:cNvPr id="46" name="灰色圆形背景"/>
            <p:cNvSpPr>
              <a:spLocks noChangeArrowheads="1"/>
            </p:cNvSpPr>
            <p:nvPr/>
          </p:nvSpPr>
          <p:spPr bwMode="auto">
            <a:xfrm>
              <a:off x="0" y="0"/>
              <a:ext cx="1152000" cy="1152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667">
                <a:solidFill>
                  <a:srgbClr val="FFFFFF"/>
                </a:solidFill>
                <a:latin typeface="+mn-ea"/>
                <a:sym typeface="宋体" pitchFamily="2" charset="-122"/>
              </a:endParaRPr>
            </a:p>
          </p:txBody>
        </p:sp>
        <p:sp>
          <p:nvSpPr>
            <p:cNvPr id="48" name="椭圆 111"/>
            <p:cNvSpPr>
              <a:spLocks noChangeArrowheads="1"/>
            </p:cNvSpPr>
            <p:nvPr/>
          </p:nvSpPr>
          <p:spPr bwMode="auto">
            <a:xfrm>
              <a:off x="75419" y="67304"/>
              <a:ext cx="1008000" cy="100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667">
                <a:solidFill>
                  <a:srgbClr val="FFFFFF"/>
                </a:solidFill>
                <a:latin typeface="+mn-ea"/>
                <a:sym typeface="宋体" pitchFamily="2" charset="-122"/>
              </a:endParaRPr>
            </a:p>
          </p:txBody>
        </p:sp>
        <p:sp>
          <p:nvSpPr>
            <p:cNvPr id="49" name="矩形 113"/>
            <p:cNvSpPr>
              <a:spLocks noChangeArrowheads="1"/>
            </p:cNvSpPr>
            <p:nvPr/>
          </p:nvSpPr>
          <p:spPr bwMode="auto">
            <a:xfrm>
              <a:off x="87777" y="435482"/>
              <a:ext cx="986691" cy="290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ts val="2267"/>
                </a:lnSpc>
              </a:pPr>
              <a:r>
                <a:rPr lang="zh-CN" altLang="en-US" sz="1867" dirty="0">
                  <a:solidFill>
                    <a:srgbClr val="FFFFFF"/>
                  </a:solidFill>
                  <a:latin typeface="+mn-ea"/>
                  <a:sym typeface="微软雅黑" pitchFamily="34" charset="-122"/>
                </a:rPr>
                <a:t>尊重人才</a:t>
              </a:r>
            </a:p>
          </p:txBody>
        </p:sp>
      </p:grpSp>
      <p:grpSp>
        <p:nvGrpSpPr>
          <p:cNvPr id="50" name="Group 19"/>
          <p:cNvGrpSpPr>
            <a:grpSpLocks/>
          </p:cNvGrpSpPr>
          <p:nvPr/>
        </p:nvGrpSpPr>
        <p:grpSpPr bwMode="auto">
          <a:xfrm>
            <a:off x="2614025" y="3128434"/>
            <a:ext cx="1919816" cy="1921933"/>
            <a:chOff x="0" y="0"/>
            <a:chExt cx="1440000" cy="1440000"/>
          </a:xfrm>
          <a:solidFill>
            <a:schemeClr val="bg1">
              <a:lumMod val="85000"/>
            </a:schemeClr>
          </a:solidFill>
        </p:grpSpPr>
        <p:sp>
          <p:nvSpPr>
            <p:cNvPr id="51" name="灰色圆形背景"/>
            <p:cNvSpPr>
              <a:spLocks noChangeArrowheads="1"/>
            </p:cNvSpPr>
            <p:nvPr/>
          </p:nvSpPr>
          <p:spPr bwMode="auto">
            <a:xfrm>
              <a:off x="0" y="0"/>
              <a:ext cx="1440000" cy="14400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FFFFFF"/>
                </a:solidFill>
                <a:latin typeface="+mn-ea"/>
                <a:sym typeface="宋体" pitchFamily="2" charset="-122"/>
              </a:endParaRPr>
            </a:p>
          </p:txBody>
        </p:sp>
        <p:sp>
          <p:nvSpPr>
            <p:cNvPr id="52" name="矩形 108"/>
            <p:cNvSpPr>
              <a:spLocks noChangeArrowheads="1"/>
            </p:cNvSpPr>
            <p:nvPr/>
          </p:nvSpPr>
          <p:spPr bwMode="auto">
            <a:xfrm>
              <a:off x="33039" y="490822"/>
              <a:ext cx="1377331" cy="3862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ts val="3333"/>
                </a:lnSpc>
              </a:pPr>
              <a:r>
                <a:rPr lang="zh-CN" altLang="en-US" sz="2667" dirty="0">
                  <a:solidFill>
                    <a:srgbClr val="000000"/>
                  </a:solidFill>
                  <a:latin typeface="+mn-ea"/>
                  <a:sym typeface="微软雅黑" pitchFamily="34" charset="-122"/>
                </a:rPr>
                <a:t>人文精神</a:t>
              </a:r>
            </a:p>
          </p:txBody>
        </p:sp>
      </p:grpSp>
      <p:grpSp>
        <p:nvGrpSpPr>
          <p:cNvPr id="53" name="Group 22"/>
          <p:cNvGrpSpPr>
            <a:grpSpLocks/>
          </p:cNvGrpSpPr>
          <p:nvPr/>
        </p:nvGrpSpPr>
        <p:grpSpPr bwMode="auto">
          <a:xfrm>
            <a:off x="4237509" y="4148667"/>
            <a:ext cx="1536700" cy="1536700"/>
            <a:chOff x="0" y="0"/>
            <a:chExt cx="1152000" cy="1152000"/>
          </a:xfrm>
        </p:grpSpPr>
        <p:sp>
          <p:nvSpPr>
            <p:cNvPr id="54" name="灰色圆形背景"/>
            <p:cNvSpPr>
              <a:spLocks noChangeArrowheads="1"/>
            </p:cNvSpPr>
            <p:nvPr/>
          </p:nvSpPr>
          <p:spPr bwMode="auto">
            <a:xfrm>
              <a:off x="0" y="0"/>
              <a:ext cx="1152000" cy="1152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667">
                <a:solidFill>
                  <a:srgbClr val="FFFFFF"/>
                </a:solidFill>
                <a:latin typeface="+mn-ea"/>
                <a:sym typeface="宋体" pitchFamily="2" charset="-122"/>
              </a:endParaRPr>
            </a:p>
          </p:txBody>
        </p:sp>
        <p:sp>
          <p:nvSpPr>
            <p:cNvPr id="60" name="椭圆 116"/>
            <p:cNvSpPr>
              <a:spLocks noChangeArrowheads="1"/>
            </p:cNvSpPr>
            <p:nvPr/>
          </p:nvSpPr>
          <p:spPr bwMode="auto">
            <a:xfrm>
              <a:off x="72000" y="69125"/>
              <a:ext cx="1008000" cy="100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667">
                <a:solidFill>
                  <a:srgbClr val="FFFFFF"/>
                </a:solidFill>
                <a:latin typeface="+mn-ea"/>
                <a:sym typeface="宋体" pitchFamily="2" charset="-122"/>
              </a:endParaRPr>
            </a:p>
          </p:txBody>
        </p:sp>
        <p:sp>
          <p:nvSpPr>
            <p:cNvPr id="61" name="矩形 118"/>
            <p:cNvSpPr>
              <a:spLocks noChangeArrowheads="1"/>
            </p:cNvSpPr>
            <p:nvPr/>
          </p:nvSpPr>
          <p:spPr bwMode="auto">
            <a:xfrm>
              <a:off x="82655" y="453988"/>
              <a:ext cx="986691" cy="290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ts val="2267"/>
                </a:lnSpc>
              </a:pPr>
              <a:r>
                <a:rPr lang="zh-CN" altLang="en-US" sz="1867" dirty="0">
                  <a:solidFill>
                    <a:schemeClr val="bg1"/>
                  </a:solidFill>
                  <a:latin typeface="+mn-ea"/>
                </a:rPr>
                <a:t>策略先导</a:t>
              </a:r>
            </a:p>
          </p:txBody>
        </p:sp>
      </p:grpSp>
      <p:grpSp>
        <p:nvGrpSpPr>
          <p:cNvPr id="62" name="Group 27"/>
          <p:cNvGrpSpPr>
            <a:grpSpLocks/>
          </p:cNvGrpSpPr>
          <p:nvPr/>
        </p:nvGrpSpPr>
        <p:grpSpPr bwMode="auto">
          <a:xfrm>
            <a:off x="1377893" y="4148667"/>
            <a:ext cx="1536700" cy="1536700"/>
            <a:chOff x="0" y="0"/>
            <a:chExt cx="1152000" cy="1152000"/>
          </a:xfrm>
        </p:grpSpPr>
        <p:sp>
          <p:nvSpPr>
            <p:cNvPr id="63" name="灰色圆形背景"/>
            <p:cNvSpPr>
              <a:spLocks noChangeArrowheads="1"/>
            </p:cNvSpPr>
            <p:nvPr/>
          </p:nvSpPr>
          <p:spPr bwMode="auto">
            <a:xfrm>
              <a:off x="0" y="0"/>
              <a:ext cx="1152000" cy="1152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667">
                <a:solidFill>
                  <a:srgbClr val="FFFFFF"/>
                </a:solidFill>
                <a:latin typeface="+mn-ea"/>
                <a:sym typeface="宋体" pitchFamily="2" charset="-122"/>
              </a:endParaRPr>
            </a:p>
          </p:txBody>
        </p:sp>
        <p:sp>
          <p:nvSpPr>
            <p:cNvPr id="64" name="椭圆 121"/>
            <p:cNvSpPr>
              <a:spLocks noChangeArrowheads="1"/>
            </p:cNvSpPr>
            <p:nvPr/>
          </p:nvSpPr>
          <p:spPr bwMode="auto">
            <a:xfrm>
              <a:off x="68592" y="69125"/>
              <a:ext cx="1008000" cy="100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667">
                <a:solidFill>
                  <a:srgbClr val="FFFFFF"/>
                </a:solidFill>
                <a:latin typeface="+mn-ea"/>
                <a:sym typeface="宋体" pitchFamily="2" charset="-122"/>
              </a:endParaRPr>
            </a:p>
          </p:txBody>
        </p:sp>
        <p:sp>
          <p:nvSpPr>
            <p:cNvPr id="65" name="矩形 123"/>
            <p:cNvSpPr>
              <a:spLocks noChangeArrowheads="1"/>
            </p:cNvSpPr>
            <p:nvPr/>
          </p:nvSpPr>
          <p:spPr bwMode="auto">
            <a:xfrm>
              <a:off x="79245" y="396173"/>
              <a:ext cx="986691" cy="290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ts val="2267"/>
                </a:lnSpc>
              </a:pPr>
              <a:r>
                <a:rPr lang="zh-CN" altLang="en-US" sz="1867" dirty="0">
                  <a:solidFill>
                    <a:schemeClr val="bg1"/>
                  </a:solidFill>
                  <a:latin typeface="+mn-ea"/>
                </a:rPr>
                <a:t>人文感知</a:t>
              </a:r>
            </a:p>
          </p:txBody>
        </p:sp>
      </p:grpSp>
      <p:grpSp>
        <p:nvGrpSpPr>
          <p:cNvPr id="66" name="Group 32"/>
          <p:cNvGrpSpPr>
            <a:grpSpLocks/>
          </p:cNvGrpSpPr>
          <p:nvPr/>
        </p:nvGrpSpPr>
        <p:grpSpPr bwMode="auto">
          <a:xfrm>
            <a:off x="6760575" y="2058524"/>
            <a:ext cx="5087540" cy="1016055"/>
            <a:chOff x="0" y="-13435"/>
            <a:chExt cx="3816626" cy="761435"/>
          </a:xfrm>
        </p:grpSpPr>
        <p:sp>
          <p:nvSpPr>
            <p:cNvPr id="67" name="椭圆 125"/>
            <p:cNvSpPr>
              <a:spLocks/>
            </p:cNvSpPr>
            <p:nvPr/>
          </p:nvSpPr>
          <p:spPr bwMode="auto">
            <a:xfrm>
              <a:off x="0" y="4310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rgbClr val="C0C0C0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 sz="2400" b="1">
                <a:latin typeface="+mn-ea"/>
                <a:sym typeface="Arial" pitchFamily="34" charset="0"/>
              </a:endParaRPr>
            </a:p>
          </p:txBody>
        </p:sp>
        <p:sp>
          <p:nvSpPr>
            <p:cNvPr id="68" name="TextBox 96"/>
            <p:cNvSpPr>
              <a:spLocks noChangeArrowheads="1"/>
            </p:cNvSpPr>
            <p:nvPr/>
          </p:nvSpPr>
          <p:spPr bwMode="auto">
            <a:xfrm>
              <a:off x="154352" y="-13435"/>
              <a:ext cx="3662274" cy="253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尊重人才、鼓励创新，全方位打造人文气息</a:t>
              </a:r>
            </a:p>
          </p:txBody>
        </p:sp>
        <p:sp>
          <p:nvSpPr>
            <p:cNvPr id="69" name="TextBox 97"/>
            <p:cNvSpPr>
              <a:spLocks noChangeArrowheads="1"/>
            </p:cNvSpPr>
            <p:nvPr/>
          </p:nvSpPr>
          <p:spPr bwMode="auto">
            <a:xfrm>
              <a:off x="165046" y="217604"/>
              <a:ext cx="3147322" cy="530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3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您的内容打在这里，或者通过复制您的文本后，在此框中选择粘贴，并选择只保留文字您的内容</a:t>
              </a:r>
              <a:endParaRPr lang="zh-CN" altLang="en-US" sz="1333" dirty="0">
                <a:solidFill>
                  <a:srgbClr val="333333"/>
                </a:solidFill>
                <a:latin typeface="+mn-ea"/>
                <a:sym typeface="微软雅黑" pitchFamily="34" charset="-122"/>
              </a:endParaRPr>
            </a:p>
          </p:txBody>
        </p:sp>
      </p:grpSp>
      <p:grpSp>
        <p:nvGrpSpPr>
          <p:cNvPr id="70" name="Group 36"/>
          <p:cNvGrpSpPr>
            <a:grpSpLocks/>
          </p:cNvGrpSpPr>
          <p:nvPr/>
        </p:nvGrpSpPr>
        <p:grpSpPr bwMode="auto">
          <a:xfrm>
            <a:off x="6760575" y="3323167"/>
            <a:ext cx="4415367" cy="998128"/>
            <a:chOff x="0" y="0"/>
            <a:chExt cx="3312368" cy="748000"/>
          </a:xfrm>
        </p:grpSpPr>
        <p:sp>
          <p:nvSpPr>
            <p:cNvPr id="71" name="椭圆 129"/>
            <p:cNvSpPr>
              <a:spLocks/>
            </p:cNvSpPr>
            <p:nvPr/>
          </p:nvSpPr>
          <p:spPr bwMode="auto">
            <a:xfrm>
              <a:off x="0" y="4310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rgbClr val="C0C0C0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 sz="2400" b="1">
                <a:latin typeface="+mn-ea"/>
                <a:sym typeface="Arial" pitchFamily="34" charset="0"/>
              </a:endParaRPr>
            </a:p>
          </p:txBody>
        </p:sp>
        <p:sp>
          <p:nvSpPr>
            <p:cNvPr id="72" name="TextBox 91"/>
            <p:cNvSpPr>
              <a:spLocks noChangeArrowheads="1"/>
            </p:cNvSpPr>
            <p:nvPr/>
          </p:nvSpPr>
          <p:spPr bwMode="auto">
            <a:xfrm>
              <a:off x="154352" y="0"/>
              <a:ext cx="3112542" cy="253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人文感知，社会责任感</a:t>
              </a:r>
            </a:p>
          </p:txBody>
        </p:sp>
        <p:sp>
          <p:nvSpPr>
            <p:cNvPr id="73" name="TextBox 92"/>
            <p:cNvSpPr>
              <a:spLocks noChangeArrowheads="1"/>
            </p:cNvSpPr>
            <p:nvPr/>
          </p:nvSpPr>
          <p:spPr bwMode="auto">
            <a:xfrm>
              <a:off x="165046" y="217604"/>
              <a:ext cx="3147322" cy="530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3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您的内容打在这里，或者通过复制您的文本后，在此框中选择粘贴，并选择只保留文字您的内容</a:t>
              </a:r>
              <a:endParaRPr lang="zh-CN" altLang="en-US" sz="1333" dirty="0">
                <a:solidFill>
                  <a:srgbClr val="333333"/>
                </a:solidFill>
                <a:latin typeface="+mn-ea"/>
                <a:sym typeface="微软雅黑" pitchFamily="34" charset="-122"/>
              </a:endParaRPr>
            </a:p>
          </p:txBody>
        </p:sp>
      </p:grpSp>
      <p:grpSp>
        <p:nvGrpSpPr>
          <p:cNvPr id="74" name="Group 40"/>
          <p:cNvGrpSpPr>
            <a:grpSpLocks/>
          </p:cNvGrpSpPr>
          <p:nvPr/>
        </p:nvGrpSpPr>
        <p:grpSpPr bwMode="auto">
          <a:xfrm>
            <a:off x="6760576" y="4605867"/>
            <a:ext cx="4703497" cy="998128"/>
            <a:chOff x="0" y="0"/>
            <a:chExt cx="3528521" cy="748000"/>
          </a:xfrm>
        </p:grpSpPr>
        <p:sp>
          <p:nvSpPr>
            <p:cNvPr id="75" name="椭圆 133"/>
            <p:cNvSpPr>
              <a:spLocks/>
            </p:cNvSpPr>
            <p:nvPr/>
          </p:nvSpPr>
          <p:spPr bwMode="auto">
            <a:xfrm>
              <a:off x="0" y="4310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rgbClr val="C0C0C0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 sz="2400" b="1">
                <a:latin typeface="+mn-ea"/>
                <a:sym typeface="Arial" pitchFamily="34" charset="0"/>
              </a:endParaRPr>
            </a:p>
          </p:txBody>
        </p:sp>
        <p:sp>
          <p:nvSpPr>
            <p:cNvPr id="76" name="TextBox 87"/>
            <p:cNvSpPr>
              <a:spLocks noChangeArrowheads="1"/>
            </p:cNvSpPr>
            <p:nvPr/>
          </p:nvSpPr>
          <p:spPr bwMode="auto">
            <a:xfrm>
              <a:off x="154352" y="0"/>
              <a:ext cx="3374169" cy="253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策略先导</a:t>
              </a:r>
              <a:r>
                <a:rPr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-</a:t>
              </a:r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实效执行</a:t>
              </a:r>
              <a:r>
                <a:rPr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-</a:t>
              </a:r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解决之道，定制式解决方案</a:t>
              </a:r>
            </a:p>
          </p:txBody>
        </p:sp>
        <p:sp>
          <p:nvSpPr>
            <p:cNvPr id="77" name="TextBox 88"/>
            <p:cNvSpPr>
              <a:spLocks noChangeArrowheads="1"/>
            </p:cNvSpPr>
            <p:nvPr/>
          </p:nvSpPr>
          <p:spPr bwMode="auto">
            <a:xfrm>
              <a:off x="165046" y="217604"/>
              <a:ext cx="3147322" cy="530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33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您的内容打在这里，或者通过复制您的文本后，在此框中选择粘贴，并选择只保留文字您的内容</a:t>
              </a:r>
              <a:endParaRPr lang="zh-CN" altLang="en-US" sz="1333" dirty="0">
                <a:solidFill>
                  <a:srgbClr val="333333"/>
                </a:solidFill>
                <a:latin typeface="+mn-ea"/>
                <a:sym typeface="微软雅黑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85133" y="85835"/>
            <a:ext cx="3811643" cy="593879"/>
            <a:chOff x="138850" y="64376"/>
            <a:chExt cx="2858732" cy="445409"/>
          </a:xfrm>
        </p:grpSpPr>
        <p:sp>
          <p:nvSpPr>
            <p:cNvPr id="58" name="文本框 57"/>
            <p:cNvSpPr txBox="1"/>
            <p:nvPr/>
          </p:nvSpPr>
          <p:spPr>
            <a:xfrm>
              <a:off x="138850" y="64376"/>
              <a:ext cx="1579948" cy="438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人文精神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464826" y="194362"/>
              <a:ext cx="1532756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33" dirty="0">
                  <a:solidFill>
                    <a:schemeClr val="bg1"/>
                  </a:solidFill>
                  <a:cs typeface="Arial" panose="020B0604020202020204" pitchFamily="34" charset="0"/>
                </a:rPr>
                <a:t>Human Spirit</a:t>
              </a:r>
              <a:endParaRPr lang="zh-CN" altLang="en-US" sz="2133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37" name="任意多边形 36"/>
          <p:cNvSpPr/>
          <p:nvPr/>
        </p:nvSpPr>
        <p:spPr>
          <a:xfrm>
            <a:off x="2814918" y="152758"/>
            <a:ext cx="1976718" cy="468000"/>
          </a:xfrm>
          <a:custGeom>
            <a:avLst/>
            <a:gdLst>
              <a:gd name="connsiteX0" fmla="*/ 0 w 2232212"/>
              <a:gd name="connsiteY0" fmla="*/ 0 h 421341"/>
              <a:gd name="connsiteX1" fmla="*/ 107577 w 2232212"/>
              <a:gd name="connsiteY1" fmla="*/ 215153 h 421341"/>
              <a:gd name="connsiteX2" fmla="*/ 17930 w 2232212"/>
              <a:gd name="connsiteY2" fmla="*/ 421341 h 421341"/>
              <a:gd name="connsiteX3" fmla="*/ 2133600 w 2232212"/>
              <a:gd name="connsiteY3" fmla="*/ 421341 h 421341"/>
              <a:gd name="connsiteX4" fmla="*/ 2232212 w 2232212"/>
              <a:gd name="connsiteY4" fmla="*/ 188259 h 421341"/>
              <a:gd name="connsiteX5" fmla="*/ 2124636 w 2232212"/>
              <a:gd name="connsiteY5" fmla="*/ 0 h 421341"/>
              <a:gd name="connsiteX6" fmla="*/ 0 w 2232212"/>
              <a:gd name="connsiteY6" fmla="*/ 0 h 42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2212" h="421341">
                <a:moveTo>
                  <a:pt x="0" y="0"/>
                </a:moveTo>
                <a:lnTo>
                  <a:pt x="107577" y="215153"/>
                </a:lnTo>
                <a:lnTo>
                  <a:pt x="17930" y="421341"/>
                </a:lnTo>
                <a:lnTo>
                  <a:pt x="2133600" y="421341"/>
                </a:lnTo>
                <a:lnTo>
                  <a:pt x="2232212" y="188259"/>
                </a:lnTo>
                <a:lnTo>
                  <a:pt x="212463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0" y="717175"/>
            <a:ext cx="121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2940423" y="197584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01     </a:t>
            </a:r>
            <a:r>
              <a:rPr lang="zh-CN" altLang="en-US" dirty="0" smtClean="0">
                <a:solidFill>
                  <a:schemeClr val="bg1"/>
                </a:solidFill>
                <a:latin typeface="Impact" panose="020B0806030902050204" pitchFamily="34" charset="0"/>
              </a:rPr>
              <a:t>公司概况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968239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02     </a:t>
            </a:r>
            <a:r>
              <a:rPr lang="zh-CN" altLang="en-US" dirty="0" smtClean="0">
                <a:latin typeface="Impact" panose="020B0806030902050204" pitchFamily="34" charset="0"/>
              </a:rPr>
              <a:t>公司规章制度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340301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03     </a:t>
            </a:r>
            <a:r>
              <a:rPr lang="zh-CN" altLang="en-US" dirty="0" smtClean="0">
                <a:latin typeface="Impact" panose="020B0806030902050204" pitchFamily="34" charset="0"/>
              </a:rPr>
              <a:t>员工手册细则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9712364" y="197584"/>
            <a:ext cx="2065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    </a:t>
            </a:r>
            <a:r>
              <a:rPr lang="zh-CN" altLang="en-US" dirty="0" smtClean="0">
                <a:latin typeface="Impact" panose="020B0806030902050204" pitchFamily="34" charset="0"/>
              </a:rPr>
              <a:t>公司礼仪规范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09368" y="188619"/>
            <a:ext cx="252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anose="020B0806030902050204" pitchFamily="34" charset="0"/>
              </a:rPr>
              <a:t>此处输入您的企业名称</a:t>
            </a:r>
            <a:endParaRPr lang="zh-CN" altLang="en-US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6666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15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5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自定义 46-橙色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DA572E"/>
      </a:accent1>
      <a:accent2>
        <a:srgbClr val="1C2738"/>
      </a:accent2>
      <a:accent3>
        <a:srgbClr val="B5E6D9"/>
      </a:accent3>
      <a:accent4>
        <a:srgbClr val="B4D9C4"/>
      </a:accent4>
      <a:accent5>
        <a:srgbClr val="BCD97E"/>
      </a:accent5>
      <a:accent6>
        <a:srgbClr val="99C53B"/>
      </a:accent6>
      <a:hlink>
        <a:srgbClr val="F59E00"/>
      </a:hlink>
      <a:folHlink>
        <a:srgbClr val="42835E"/>
      </a:folHlink>
    </a:clrScheme>
    <a:fontScheme name="自定义 6">
      <a:majorFont>
        <a:latin typeface="Arial"/>
        <a:ea typeface="微软雅黑 Light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389355</TotalTime>
  <Words>3202</Words>
  <Application>Microsoft Office PowerPoint</Application>
  <PresentationFormat>宽屏</PresentationFormat>
  <Paragraphs>327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5" baseType="lpstr">
      <vt:lpstr>David</vt:lpstr>
      <vt:lpstr>Meiryo</vt:lpstr>
      <vt:lpstr>方正兰亭黑简体</vt:lpstr>
      <vt:lpstr>华文细黑</vt:lpstr>
      <vt:lpstr>宋体</vt:lpstr>
      <vt:lpstr>微软雅黑</vt:lpstr>
      <vt:lpstr>微软雅黑 Light</vt:lpstr>
      <vt:lpstr>幼圆</vt:lpstr>
      <vt:lpstr>造字工房悦黑（非商用）常规体</vt:lpstr>
      <vt:lpstr>Arial</vt:lpstr>
      <vt:lpstr>Calibri</vt:lpstr>
      <vt:lpstr>Calibri Light</vt:lpstr>
      <vt:lpstr>Impact</vt:lpstr>
      <vt:lpstr>Lato Black</vt:lpstr>
      <vt:lpstr>Lato Regular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4</cp:revision>
  <dcterms:created xsi:type="dcterms:W3CDTF">2015-10-07T12:54:40Z</dcterms:created>
  <dcterms:modified xsi:type="dcterms:W3CDTF">2020-12-08T04:16:55Z</dcterms:modified>
</cp:coreProperties>
</file>