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4" r:id="rId2"/>
  </p:sldMasterIdLst>
  <p:notesMasterIdLst>
    <p:notesMasterId r:id="rId27"/>
  </p:notesMasterIdLst>
  <p:sldIdLst>
    <p:sldId id="524" r:id="rId3"/>
    <p:sldId id="550" r:id="rId4"/>
    <p:sldId id="551" r:id="rId5"/>
    <p:sldId id="569" r:id="rId6"/>
    <p:sldId id="570" r:id="rId7"/>
    <p:sldId id="571" r:id="rId8"/>
    <p:sldId id="552" r:id="rId9"/>
    <p:sldId id="572" r:id="rId10"/>
    <p:sldId id="573" r:id="rId11"/>
    <p:sldId id="574" r:id="rId12"/>
    <p:sldId id="553" r:id="rId13"/>
    <p:sldId id="575" r:id="rId14"/>
    <p:sldId id="576" r:id="rId15"/>
    <p:sldId id="577" r:id="rId16"/>
    <p:sldId id="578" r:id="rId17"/>
    <p:sldId id="554" r:id="rId18"/>
    <p:sldId id="579" r:id="rId19"/>
    <p:sldId id="580" r:id="rId20"/>
    <p:sldId id="542" r:id="rId21"/>
    <p:sldId id="555" r:id="rId22"/>
    <p:sldId id="545" r:id="rId23"/>
    <p:sldId id="547" r:id="rId24"/>
    <p:sldId id="556" r:id="rId25"/>
    <p:sldId id="581" r:id="rId26"/>
  </p:sldIdLst>
  <p:sldSz cx="9144000" cy="5143500" type="screen16x9"/>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B0FF"/>
    <a:srgbClr val="0186FD"/>
    <a:srgbClr val="0078EE"/>
    <a:srgbClr val="E6C826"/>
    <a:srgbClr val="42D1CE"/>
    <a:srgbClr val="F4A511"/>
    <a:srgbClr val="E9172B"/>
    <a:srgbClr val="F3AF0D"/>
    <a:srgbClr val="396D95"/>
    <a:srgbClr val="F090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6314" autoAdjust="0"/>
  </p:normalViewPr>
  <p:slideViewPr>
    <p:cSldViewPr>
      <p:cViewPr varScale="1">
        <p:scale>
          <a:sx n="143" d="100"/>
          <a:sy n="143" d="100"/>
        </p:scale>
        <p:origin x="660"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12/9/2020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4</a:t>
            </a:fld>
            <a:endParaRPr lang="en-US"/>
          </a:p>
        </p:txBody>
      </p:sp>
    </p:spTree>
    <p:extLst>
      <p:ext uri="{BB962C8B-B14F-4D97-AF65-F5344CB8AC3E}">
        <p14:creationId xmlns:p14="http://schemas.microsoft.com/office/powerpoint/2010/main" val="3016177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15</a:t>
            </a:fld>
            <a:endParaRPr lang="en-US"/>
          </a:p>
        </p:txBody>
      </p:sp>
    </p:spTree>
    <p:extLst>
      <p:ext uri="{BB962C8B-B14F-4D97-AF65-F5344CB8AC3E}">
        <p14:creationId xmlns:p14="http://schemas.microsoft.com/office/powerpoint/2010/main" val="255881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17</a:t>
            </a:fld>
            <a:endParaRPr lang="en-US"/>
          </a:p>
        </p:txBody>
      </p:sp>
    </p:spTree>
    <p:extLst>
      <p:ext uri="{BB962C8B-B14F-4D97-AF65-F5344CB8AC3E}">
        <p14:creationId xmlns:p14="http://schemas.microsoft.com/office/powerpoint/2010/main" val="7287125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18</a:t>
            </a:fld>
            <a:endParaRPr lang="en-US"/>
          </a:p>
        </p:txBody>
      </p:sp>
    </p:spTree>
    <p:extLst>
      <p:ext uri="{BB962C8B-B14F-4D97-AF65-F5344CB8AC3E}">
        <p14:creationId xmlns:p14="http://schemas.microsoft.com/office/powerpoint/2010/main" val="330871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69715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5</a:t>
            </a:fld>
            <a:endParaRPr lang="en-US"/>
          </a:p>
        </p:txBody>
      </p:sp>
    </p:spTree>
    <p:extLst>
      <p:ext uri="{BB962C8B-B14F-4D97-AF65-F5344CB8AC3E}">
        <p14:creationId xmlns:p14="http://schemas.microsoft.com/office/powerpoint/2010/main" val="2035036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6</a:t>
            </a:fld>
            <a:endParaRPr lang="en-US"/>
          </a:p>
        </p:txBody>
      </p:sp>
    </p:spTree>
    <p:extLst>
      <p:ext uri="{BB962C8B-B14F-4D97-AF65-F5344CB8AC3E}">
        <p14:creationId xmlns:p14="http://schemas.microsoft.com/office/powerpoint/2010/main" val="1923909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8</a:t>
            </a:fld>
            <a:endParaRPr lang="en-US"/>
          </a:p>
        </p:txBody>
      </p:sp>
    </p:spTree>
    <p:extLst>
      <p:ext uri="{BB962C8B-B14F-4D97-AF65-F5344CB8AC3E}">
        <p14:creationId xmlns:p14="http://schemas.microsoft.com/office/powerpoint/2010/main" val="4150991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9</a:t>
            </a:fld>
            <a:endParaRPr lang="en-US"/>
          </a:p>
        </p:txBody>
      </p:sp>
    </p:spTree>
    <p:extLst>
      <p:ext uri="{BB962C8B-B14F-4D97-AF65-F5344CB8AC3E}">
        <p14:creationId xmlns:p14="http://schemas.microsoft.com/office/powerpoint/2010/main" val="48809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10</a:t>
            </a:fld>
            <a:endParaRPr lang="en-US"/>
          </a:p>
        </p:txBody>
      </p:sp>
    </p:spTree>
    <p:extLst>
      <p:ext uri="{BB962C8B-B14F-4D97-AF65-F5344CB8AC3E}">
        <p14:creationId xmlns:p14="http://schemas.microsoft.com/office/powerpoint/2010/main" val="2672978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12</a:t>
            </a:fld>
            <a:endParaRPr lang="en-US"/>
          </a:p>
        </p:txBody>
      </p:sp>
    </p:spTree>
    <p:extLst>
      <p:ext uri="{BB962C8B-B14F-4D97-AF65-F5344CB8AC3E}">
        <p14:creationId xmlns:p14="http://schemas.microsoft.com/office/powerpoint/2010/main" val="2852329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13</a:t>
            </a:fld>
            <a:endParaRPr lang="en-US"/>
          </a:p>
        </p:txBody>
      </p:sp>
    </p:spTree>
    <p:extLst>
      <p:ext uri="{BB962C8B-B14F-4D97-AF65-F5344CB8AC3E}">
        <p14:creationId xmlns:p14="http://schemas.microsoft.com/office/powerpoint/2010/main" val="2337560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14</a:t>
            </a:fld>
            <a:endParaRPr lang="en-US"/>
          </a:p>
        </p:txBody>
      </p:sp>
    </p:spTree>
    <p:extLst>
      <p:ext uri="{BB962C8B-B14F-4D97-AF65-F5344CB8AC3E}">
        <p14:creationId xmlns:p14="http://schemas.microsoft.com/office/powerpoint/2010/main" val="9250506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3268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5281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9486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62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09996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599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2066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7281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558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
        <p:nvSpPr>
          <p:cNvPr id="20" name="矩形 19"/>
          <p:cNvSpPr/>
          <p:nvPr userDrawn="1"/>
        </p:nvSpPr>
        <p:spPr>
          <a:xfrm>
            <a:off x="140677" y="753626"/>
            <a:ext cx="8862646" cy="42504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15711" y="348292"/>
            <a:ext cx="1826141" cy="338554"/>
          </a:xfrm>
          <a:prstGeom prst="rect">
            <a:avLst/>
          </a:prstGeom>
          <a:noFill/>
        </p:spPr>
        <p:txBody>
          <a:bodyPr wrap="none" rtlCol="0">
            <a:spAutoFit/>
          </a:bodyPr>
          <a:lstStyle/>
          <a:p>
            <a:r>
              <a:rPr lang="zh-CN" altLang="en-US" sz="1600" dirty="0" smtClean="0">
                <a:solidFill>
                  <a:schemeClr val="bg1"/>
                </a:solidFill>
              </a:rPr>
              <a:t>新生儿低血糖定义</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172019" y="229646"/>
            <a:ext cx="541966" cy="541064"/>
          </a:xfrm>
          <a:prstGeom prst="rect">
            <a:avLst/>
          </a:prstGeom>
        </p:spPr>
      </p:pic>
    </p:spTree>
    <p:extLst>
      <p:ext uri="{BB962C8B-B14F-4D97-AF65-F5344CB8AC3E}">
        <p14:creationId xmlns:p14="http://schemas.microsoft.com/office/powerpoint/2010/main" val="9675993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
        <p:nvSpPr>
          <p:cNvPr id="20" name="矩形 19"/>
          <p:cNvSpPr/>
          <p:nvPr userDrawn="1"/>
        </p:nvSpPr>
        <p:spPr>
          <a:xfrm>
            <a:off x="140677" y="753626"/>
            <a:ext cx="8862646" cy="42504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15711" y="348292"/>
            <a:ext cx="1826141" cy="338554"/>
          </a:xfrm>
          <a:prstGeom prst="rect">
            <a:avLst/>
          </a:prstGeom>
          <a:noFill/>
        </p:spPr>
        <p:txBody>
          <a:bodyPr wrap="none" rtlCol="0">
            <a:spAutoFit/>
          </a:bodyPr>
          <a:lstStyle/>
          <a:p>
            <a:r>
              <a:rPr lang="zh-CN" altLang="en-US" sz="1600" dirty="0" smtClean="0">
                <a:solidFill>
                  <a:schemeClr val="bg1"/>
                </a:solidFill>
              </a:rPr>
              <a:t>新生儿低血糖病因</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172019" y="229646"/>
            <a:ext cx="541966" cy="541064"/>
          </a:xfrm>
          <a:prstGeom prst="rect">
            <a:avLst/>
          </a:prstGeom>
        </p:spPr>
      </p:pic>
    </p:spTree>
    <p:extLst>
      <p:ext uri="{BB962C8B-B14F-4D97-AF65-F5344CB8AC3E}">
        <p14:creationId xmlns:p14="http://schemas.microsoft.com/office/powerpoint/2010/main" val="3036104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
        <p:nvSpPr>
          <p:cNvPr id="20" name="矩形 19"/>
          <p:cNvSpPr/>
          <p:nvPr userDrawn="1"/>
        </p:nvSpPr>
        <p:spPr>
          <a:xfrm>
            <a:off x="140677" y="753626"/>
            <a:ext cx="8862646" cy="42504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15711" y="348292"/>
            <a:ext cx="1826141" cy="338554"/>
          </a:xfrm>
          <a:prstGeom prst="rect">
            <a:avLst/>
          </a:prstGeom>
          <a:noFill/>
        </p:spPr>
        <p:txBody>
          <a:bodyPr wrap="none" rtlCol="0">
            <a:spAutoFit/>
          </a:bodyPr>
          <a:lstStyle/>
          <a:p>
            <a:r>
              <a:rPr lang="zh-CN" altLang="en-US" sz="1600" dirty="0" smtClean="0">
                <a:solidFill>
                  <a:schemeClr val="bg1"/>
                </a:solidFill>
              </a:rPr>
              <a:t>新生儿低血糖表现</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172019" y="229646"/>
            <a:ext cx="541966" cy="541064"/>
          </a:xfrm>
          <a:prstGeom prst="rect">
            <a:avLst/>
          </a:prstGeom>
        </p:spPr>
      </p:pic>
    </p:spTree>
    <p:extLst>
      <p:ext uri="{BB962C8B-B14F-4D97-AF65-F5344CB8AC3E}">
        <p14:creationId xmlns:p14="http://schemas.microsoft.com/office/powerpoint/2010/main" val="22100779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
        <p:nvSpPr>
          <p:cNvPr id="20" name="矩形 19"/>
          <p:cNvSpPr/>
          <p:nvPr userDrawn="1"/>
        </p:nvSpPr>
        <p:spPr>
          <a:xfrm>
            <a:off x="140677" y="753626"/>
            <a:ext cx="8862646" cy="42504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15711" y="348292"/>
            <a:ext cx="1826141" cy="338554"/>
          </a:xfrm>
          <a:prstGeom prst="rect">
            <a:avLst/>
          </a:prstGeom>
          <a:noFill/>
        </p:spPr>
        <p:txBody>
          <a:bodyPr wrap="none" rtlCol="0">
            <a:spAutoFit/>
          </a:bodyPr>
          <a:lstStyle/>
          <a:p>
            <a:r>
              <a:rPr lang="zh-CN" altLang="en-US" sz="1600" dirty="0" smtClean="0">
                <a:solidFill>
                  <a:schemeClr val="bg1"/>
                </a:solidFill>
              </a:rPr>
              <a:t>新生儿低血糖治疗</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172019" y="229646"/>
            <a:ext cx="541966" cy="541064"/>
          </a:xfrm>
          <a:prstGeom prst="rect">
            <a:avLst/>
          </a:prstGeom>
        </p:spPr>
      </p:pic>
    </p:spTree>
    <p:extLst>
      <p:ext uri="{BB962C8B-B14F-4D97-AF65-F5344CB8AC3E}">
        <p14:creationId xmlns:p14="http://schemas.microsoft.com/office/powerpoint/2010/main" val="331551077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
        <p:nvSpPr>
          <p:cNvPr id="20" name="矩形 19"/>
          <p:cNvSpPr/>
          <p:nvPr userDrawn="1"/>
        </p:nvSpPr>
        <p:spPr>
          <a:xfrm>
            <a:off x="140677" y="753626"/>
            <a:ext cx="8862646" cy="42504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615711" y="348292"/>
            <a:ext cx="2031325" cy="338554"/>
          </a:xfrm>
          <a:prstGeom prst="rect">
            <a:avLst/>
          </a:prstGeom>
          <a:noFill/>
        </p:spPr>
        <p:txBody>
          <a:bodyPr wrap="none" rtlCol="0">
            <a:spAutoFit/>
          </a:bodyPr>
          <a:lstStyle/>
          <a:p>
            <a:r>
              <a:rPr lang="zh-CN" altLang="en-US" sz="1600" dirty="0" smtClean="0">
                <a:solidFill>
                  <a:schemeClr val="bg1"/>
                </a:solidFill>
              </a:rPr>
              <a:t>新生儿低血糖脑损伤</a:t>
            </a:r>
          </a:p>
        </p:txBody>
      </p:sp>
      <p:pic>
        <p:nvPicPr>
          <p:cNvPr id="2" name="图片 1"/>
          <p:cNvPicPr>
            <a:picLocks noChangeAspect="1"/>
          </p:cNvPicPr>
          <p:nvPr userDrawn="1"/>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172019" y="229646"/>
            <a:ext cx="541966" cy="541064"/>
          </a:xfrm>
          <a:prstGeom prst="rect">
            <a:avLst/>
          </a:prstGeom>
        </p:spPr>
      </p:pic>
    </p:spTree>
    <p:extLst>
      <p:ext uri="{BB962C8B-B14F-4D97-AF65-F5344CB8AC3E}">
        <p14:creationId xmlns:p14="http://schemas.microsoft.com/office/powerpoint/2010/main" val="30311307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节标题">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354" y="0"/>
            <a:ext cx="9141291" cy="5143499"/>
          </a:xfrm>
          <a:prstGeom prst="rect">
            <a:avLst/>
          </a:prstGeom>
        </p:spPr>
      </p:pic>
      <p:sp>
        <p:nvSpPr>
          <p:cNvPr id="20" name="矩形 19"/>
          <p:cNvSpPr/>
          <p:nvPr userDrawn="1"/>
        </p:nvSpPr>
        <p:spPr>
          <a:xfrm>
            <a:off x="140677" y="753626"/>
            <a:ext cx="8862646" cy="42504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947291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862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7976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2020/12/9</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03" r:id="rId1"/>
    <p:sldLayoutId id="2147483733" r:id="rId2"/>
    <p:sldLayoutId id="2147483739" r:id="rId3"/>
    <p:sldLayoutId id="2147483740" r:id="rId4"/>
    <p:sldLayoutId id="2147483741" r:id="rId5"/>
    <p:sldLayoutId id="2147483742" r:id="rId6"/>
    <p:sldLayoutId id="2147483743" r:id="rId7"/>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0223592"/>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6.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419601" y="1191220"/>
            <a:ext cx="4419600" cy="92333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zh-CN" altLang="en-US" sz="5400" spc="300" dirty="0" smtClean="0">
                <a:ln w="12700">
                  <a:solidFill>
                    <a:schemeClr val="accent1">
                      <a:lumMod val="75000"/>
                    </a:schemeClr>
                  </a:solidFill>
                  <a:prstDash val="solid"/>
                </a:ln>
                <a:solidFill>
                  <a:srgbClr val="FFFFFF"/>
                </a:solidFill>
                <a:effectLst>
                  <a:outerShdw blurRad="38100" dist="22860" dir="5400000" algn="tl" rotWithShape="0">
                    <a:srgbClr val="000000">
                      <a:alpha val="30000"/>
                    </a:srgbClr>
                  </a:outerShdw>
                </a:effectLst>
                <a:latin typeface="汉仪旗黑X1-95W" panose="00020600040101010101" pitchFamily="18" charset="-122"/>
                <a:ea typeface="汉仪旗黑X1-95W" panose="00020600040101010101" pitchFamily="18" charset="-122"/>
              </a:rPr>
              <a:t>新生儿低血糖</a:t>
            </a:r>
            <a:endParaRPr lang="zh-CN" altLang="en-US" sz="5400" spc="300" dirty="0">
              <a:ln w="12700">
                <a:solidFill>
                  <a:schemeClr val="accent1">
                    <a:lumMod val="75000"/>
                  </a:schemeClr>
                </a:solidFill>
                <a:prstDash val="solid"/>
              </a:ln>
              <a:solidFill>
                <a:srgbClr val="FFFFFF"/>
              </a:solidFill>
              <a:effectLst>
                <a:outerShdw blurRad="38100" dist="22860" dir="5400000" algn="tl" rotWithShape="0">
                  <a:srgbClr val="000000">
                    <a:alpha val="30000"/>
                  </a:srgbClr>
                </a:outerShdw>
              </a:effectLst>
              <a:latin typeface="汉仪旗黑X1-95W" panose="00020600040101010101" pitchFamily="18" charset="-122"/>
              <a:ea typeface="汉仪旗黑X1-95W" panose="00020600040101010101" pitchFamily="18" charset="-122"/>
            </a:endParaRPr>
          </a:p>
        </p:txBody>
      </p:sp>
      <p:sp>
        <p:nvSpPr>
          <p:cNvPr id="12" name="文本框 11"/>
          <p:cNvSpPr txBox="1"/>
          <p:nvPr/>
        </p:nvSpPr>
        <p:spPr>
          <a:xfrm>
            <a:off x="4468677" y="3071396"/>
            <a:ext cx="3379923" cy="338554"/>
          </a:xfrm>
          <a:prstGeom prst="rect">
            <a:avLst/>
          </a:prstGeom>
          <a:noFill/>
        </p:spPr>
        <p:txBody>
          <a:bodyPr wrap="square" rtlCol="0">
            <a:spAutoFit/>
          </a:bodyPr>
          <a:lstStyle/>
          <a:p>
            <a:r>
              <a:rPr lang="zh-CN" altLang="en-US" sz="1600" dirty="0" smtClean="0">
                <a:solidFill>
                  <a:schemeClr val="bg1"/>
                </a:solidFill>
                <a:latin typeface="+mn-ea"/>
              </a:rPr>
              <a:t>宣讲人</a:t>
            </a:r>
            <a:r>
              <a:rPr lang="zh-CN" altLang="en-US" sz="1600" dirty="0" smtClean="0">
                <a:solidFill>
                  <a:schemeClr val="bg1"/>
                </a:solidFill>
                <a:latin typeface="+mn-ea"/>
              </a:rPr>
              <a:t>：</a:t>
            </a:r>
            <a:r>
              <a:rPr lang="zh-CN" altLang="en-US" sz="1600" dirty="0">
                <a:solidFill>
                  <a:schemeClr val="bg1"/>
                </a:solidFill>
                <a:latin typeface="+mn-ea"/>
              </a:rPr>
              <a:t>优</a:t>
            </a:r>
            <a:r>
              <a:rPr lang="zh-CN" altLang="en-US" sz="1600" dirty="0" smtClean="0">
                <a:solidFill>
                  <a:schemeClr val="bg1"/>
                </a:solidFill>
                <a:latin typeface="+mn-ea"/>
              </a:rPr>
              <a:t>品</a:t>
            </a:r>
            <a:r>
              <a:rPr lang="en-US" altLang="zh-CN" sz="1600" dirty="0" smtClean="0">
                <a:solidFill>
                  <a:schemeClr val="bg1"/>
                </a:solidFill>
                <a:latin typeface="+mn-ea"/>
              </a:rPr>
              <a:t>PPT</a:t>
            </a:r>
            <a:r>
              <a:rPr lang="zh-CN" altLang="en-US" sz="1600" dirty="0" smtClean="0">
                <a:solidFill>
                  <a:schemeClr val="bg1"/>
                </a:solidFill>
                <a:latin typeface="+mn-ea"/>
              </a:rPr>
              <a:t>   </a:t>
            </a:r>
            <a:r>
              <a:rPr lang="zh-CN" altLang="en-US" sz="1600" dirty="0" smtClean="0">
                <a:solidFill>
                  <a:schemeClr val="bg1"/>
                </a:solidFill>
                <a:latin typeface="+mn-ea"/>
              </a:rPr>
              <a:t>时间：</a:t>
            </a:r>
            <a:r>
              <a:rPr lang="en-US" altLang="zh-CN" sz="1600" dirty="0" smtClean="0">
                <a:solidFill>
                  <a:schemeClr val="bg1"/>
                </a:solidFill>
                <a:latin typeface="+mn-ea"/>
              </a:rPr>
              <a:t>202X.XX</a:t>
            </a:r>
            <a:endParaRPr lang="zh-CN" altLang="en-US" sz="1600" dirty="0">
              <a:solidFill>
                <a:schemeClr val="bg1"/>
              </a:solidFill>
              <a:latin typeface="+mn-ea"/>
            </a:endParaRPr>
          </a:p>
        </p:txBody>
      </p:sp>
      <p:grpSp>
        <p:nvGrpSpPr>
          <p:cNvPr id="5" name="组合 4"/>
          <p:cNvGrpSpPr/>
          <p:nvPr/>
        </p:nvGrpSpPr>
        <p:grpSpPr>
          <a:xfrm>
            <a:off x="88699" y="393074"/>
            <a:ext cx="4699397" cy="4236076"/>
            <a:chOff x="-76200" y="285750"/>
            <a:chExt cx="5085443" cy="4584061"/>
          </a:xfrm>
        </p:grpSpPr>
        <p:sp>
          <p:nvSpPr>
            <p:cNvPr id="4" name="椭圆 3"/>
            <p:cNvSpPr/>
            <p:nvPr/>
          </p:nvSpPr>
          <p:spPr>
            <a:xfrm>
              <a:off x="1191359" y="1407697"/>
              <a:ext cx="2550324" cy="2550324"/>
            </a:xfrm>
            <a:prstGeom prst="ellipse">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6200" y="285750"/>
              <a:ext cx="5085443" cy="4584061"/>
            </a:xfrm>
            <a:prstGeom prst="rect">
              <a:avLst/>
            </a:prstGeom>
          </p:spPr>
        </p:pic>
      </p:grpSp>
      <p:sp>
        <p:nvSpPr>
          <p:cNvPr id="8" name="文本框 7"/>
          <p:cNvSpPr txBox="1"/>
          <p:nvPr/>
        </p:nvSpPr>
        <p:spPr>
          <a:xfrm>
            <a:off x="4433835" y="2571750"/>
            <a:ext cx="4191000" cy="440120"/>
          </a:xfrm>
          <a:prstGeom prst="rect">
            <a:avLst/>
          </a:prstGeom>
          <a:noFill/>
        </p:spPr>
        <p:txBody>
          <a:bodyPr wrap="square" rtlCol="0">
            <a:spAutoFit/>
          </a:bodyPr>
          <a:lstStyle/>
          <a:p>
            <a:r>
              <a:rPr lang="en-US" altLang="zh-CN" sz="1130" dirty="0">
                <a:solidFill>
                  <a:schemeClr val="bg1"/>
                </a:solidFill>
                <a:latin typeface="+mn-ea"/>
              </a:rPr>
              <a:t>neonatal hypoglycemia neonatal hypoglycemia </a:t>
            </a:r>
            <a:r>
              <a:rPr lang="en-US" altLang="zh-CN" sz="1130" dirty="0" smtClean="0">
                <a:solidFill>
                  <a:schemeClr val="bg1"/>
                </a:solidFill>
                <a:latin typeface="+mn-ea"/>
              </a:rPr>
              <a:t>neonatal hypoglycemia neonatal hypoglycemia</a:t>
            </a:r>
            <a:endParaRPr lang="zh-CN" altLang="en-US" sz="1130" dirty="0">
              <a:solidFill>
                <a:schemeClr val="bg1"/>
              </a:solidFill>
              <a:latin typeface="+mn-ea"/>
            </a:endParaRPr>
          </a:p>
        </p:txBody>
      </p:sp>
      <p:sp>
        <p:nvSpPr>
          <p:cNvPr id="7" name="矩形 6"/>
          <p:cNvSpPr/>
          <p:nvPr/>
        </p:nvSpPr>
        <p:spPr>
          <a:xfrm>
            <a:off x="4537204" y="2126218"/>
            <a:ext cx="3962400" cy="369332"/>
          </a:xfrm>
          <a:prstGeom prst="rect">
            <a:avLst/>
          </a:prstGeom>
          <a:solidFill>
            <a:schemeClr val="bg1"/>
          </a:solidFill>
        </p:spPr>
        <p:txBody>
          <a:bodyPr wrap="square">
            <a:spAutoFit/>
          </a:bodyPr>
          <a:lstStyle/>
          <a:p>
            <a:pPr algn="r"/>
            <a:r>
              <a:rPr lang="zh-CN" altLang="en-US" spc="900" dirty="0" smtClean="0">
                <a:solidFill>
                  <a:schemeClr val="accent1">
                    <a:lumMod val="75000"/>
                  </a:schemeClr>
                </a:solidFill>
                <a:latin typeface="+mn-ea"/>
              </a:rPr>
              <a:t>新生儿安全护理健康</a:t>
            </a:r>
            <a:r>
              <a:rPr lang="zh-CN" altLang="en-US" spc="900" dirty="0">
                <a:solidFill>
                  <a:schemeClr val="accent1">
                    <a:lumMod val="75000"/>
                  </a:schemeClr>
                </a:solidFill>
                <a:latin typeface="+mn-ea"/>
              </a:rPr>
              <a:t>成长</a:t>
            </a:r>
          </a:p>
        </p:txBody>
      </p:sp>
      <p:pic>
        <p:nvPicPr>
          <p:cNvPr id="9" name="图片 8"/>
          <p:cNvPicPr>
            <a:picLocks noChangeAspect="1"/>
          </p:cNvPicPr>
          <p:nvPr/>
        </p:nvPicPr>
        <p:blipFill rotWithShape="1">
          <a:blip r:embed="rId4" cstate="print">
            <a:extLst>
              <a:ext uri="{BEBA8EAE-BF5A-486C-A8C5-ECC9F3942E4B}">
                <a14:imgProps xmlns:a14="http://schemas.microsoft.com/office/drawing/2010/main">
                  <a14:imgLayer>
                    <a14:imgEffect>
                      <a14:colorTemperature colorTemp="4700"/>
                    </a14:imgEffect>
                    <a14:imgEffect>
                      <a14:saturation sat="400000"/>
                    </a14:imgEffect>
                    <a14:imgEffect>
                      <a14:brightnessContrast contrast="20000"/>
                    </a14:imgEffect>
                  </a14:imgLayer>
                </a14:imgProps>
              </a:ext>
              <a:ext uri="{28A0092B-C50C-407E-A947-70E740481C1C}">
                <a14:useLocalDpi xmlns:a14="http://schemas.microsoft.com/office/drawing/2010/main" val="0"/>
              </a:ext>
            </a:extLst>
          </a:blip>
          <a:srcRect l="14250" t="13274" r="8008" b="8984"/>
          <a:stretch/>
        </p:blipFill>
        <p:spPr>
          <a:xfrm flipH="1">
            <a:off x="457194" y="2774423"/>
            <a:ext cx="2091125" cy="2091126"/>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5">
            <a:extLst>
              <a:ext uri="{BEBA8EAE-BF5A-486C-A8C5-ECC9F3942E4B}">
                <a14:imgProps xmlns:a14="http://schemas.microsoft.com/office/drawing/2010/main">
                  <a14:imgLayer>
                    <a14:imgEffect>
                      <a14:brightnessContrast bright="20000" contrast="20000"/>
                    </a14:imgEffect>
                  </a14:imgLayer>
                </a14:imgProps>
              </a:ext>
            </a:extLst>
          </a:blip>
          <a:stretch>
            <a:fillRect/>
          </a:stretch>
        </p:blipFill>
        <p:spPr>
          <a:xfrm>
            <a:off x="6530154" y="3181350"/>
            <a:ext cx="2170364" cy="1987468"/>
          </a:xfrm>
          <a:prstGeom prst="rect">
            <a:avLst/>
          </a:prstGeom>
        </p:spPr>
      </p:pic>
      <p:grpSp>
        <p:nvGrpSpPr>
          <p:cNvPr id="19" name="组合 18"/>
          <p:cNvGrpSpPr/>
          <p:nvPr/>
        </p:nvGrpSpPr>
        <p:grpSpPr>
          <a:xfrm>
            <a:off x="3886200" y="3562350"/>
            <a:ext cx="2849807" cy="655642"/>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11902616"/>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nodeType="click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3" grpId="0"/>
      <p:bldP spid="12" grpId="0"/>
      <p:bldP spid="8" grpId="0"/>
      <p:bldP spid="7" grpId="0" animBg="1"/>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 Box 7"/>
          <p:cNvSpPr txBox="1">
            <a:spLocks noChangeArrowheads="1"/>
          </p:cNvSpPr>
          <p:nvPr/>
        </p:nvSpPr>
        <p:spPr bwMode="auto">
          <a:xfrm>
            <a:off x="838200" y="1653338"/>
            <a:ext cx="3047999" cy="342401"/>
          </a:xfrm>
          <a:prstGeom prst="rect">
            <a:avLst/>
          </a:prstGeom>
          <a:solidFill>
            <a:schemeClr val="accent1"/>
          </a:solidFill>
          <a:ln w="9525">
            <a:noFill/>
            <a:miter lim="800000"/>
            <a:headEnd/>
            <a:tailEnd/>
          </a:ln>
        </p:spPr>
        <p:txBody>
          <a:bodyPr wrap="square" lIns="34290" tIns="17145" rIns="34290" bIns="17145">
            <a:spAutoFit/>
          </a:bodyPr>
          <a:lstStyle/>
          <a:p>
            <a:pPr algn="ctr" defTabSz="816154"/>
            <a:r>
              <a:rPr lang="zh-CN" altLang="en-US" sz="2000" spc="-113" dirty="0">
                <a:solidFill>
                  <a:schemeClr val="bg1"/>
                </a:solidFill>
                <a:latin typeface="+mn-ea"/>
                <a:cs typeface="Open Sans Light" pitchFamily="34" charset="0"/>
              </a:rPr>
              <a:t>医源性低血糖 </a:t>
            </a:r>
            <a:endParaRPr lang="en-US" altLang="zh-CN" sz="2000" spc="-113" dirty="0">
              <a:solidFill>
                <a:schemeClr val="bg1"/>
              </a:solidFill>
              <a:latin typeface="+mn-ea"/>
              <a:cs typeface="Open Sans Light" pitchFamily="34" charset="0"/>
            </a:endParaRPr>
          </a:p>
        </p:txBody>
      </p:sp>
      <p:sp>
        <p:nvSpPr>
          <p:cNvPr id="76" name="Text Box 7"/>
          <p:cNvSpPr txBox="1">
            <a:spLocks noChangeArrowheads="1"/>
          </p:cNvSpPr>
          <p:nvPr/>
        </p:nvSpPr>
        <p:spPr bwMode="auto">
          <a:xfrm>
            <a:off x="849744" y="2556564"/>
            <a:ext cx="3040013" cy="342401"/>
          </a:xfrm>
          <a:prstGeom prst="rect">
            <a:avLst/>
          </a:prstGeom>
          <a:solidFill>
            <a:schemeClr val="accent2"/>
          </a:solidFill>
          <a:ln w="9525">
            <a:noFill/>
            <a:miter lim="800000"/>
            <a:headEnd/>
            <a:tailEnd/>
          </a:ln>
        </p:spPr>
        <p:txBody>
          <a:bodyPr wrap="square" lIns="34290" tIns="17145" rIns="34290" bIns="17145">
            <a:spAutoFit/>
          </a:bodyPr>
          <a:lstStyle/>
          <a:p>
            <a:pPr algn="ctr" defTabSz="816154"/>
            <a:r>
              <a:rPr lang="zh-CN" altLang="en-US" sz="2000" spc="-113" dirty="0">
                <a:solidFill>
                  <a:schemeClr val="bg1"/>
                </a:solidFill>
                <a:latin typeface="+mn-ea"/>
                <a:cs typeface="Open Sans Light" pitchFamily="34" charset="0"/>
              </a:rPr>
              <a:t>内分泌和代谢性疾病 </a:t>
            </a:r>
          </a:p>
        </p:txBody>
      </p:sp>
      <p:sp>
        <p:nvSpPr>
          <p:cNvPr id="77" name="Text Box 7"/>
          <p:cNvSpPr txBox="1">
            <a:spLocks noChangeArrowheads="1"/>
          </p:cNvSpPr>
          <p:nvPr/>
        </p:nvSpPr>
        <p:spPr bwMode="auto">
          <a:xfrm>
            <a:off x="838200" y="3463193"/>
            <a:ext cx="3050386" cy="342401"/>
          </a:xfrm>
          <a:prstGeom prst="rect">
            <a:avLst/>
          </a:prstGeom>
          <a:solidFill>
            <a:schemeClr val="accent1"/>
          </a:solidFill>
          <a:ln w="9525">
            <a:noFill/>
            <a:miter lim="800000"/>
            <a:headEnd/>
            <a:tailEnd/>
          </a:ln>
        </p:spPr>
        <p:txBody>
          <a:bodyPr wrap="square" lIns="34290" tIns="17145" rIns="34290" bIns="17145">
            <a:spAutoFit/>
          </a:bodyPr>
          <a:lstStyle/>
          <a:p>
            <a:pPr algn="ctr" defTabSz="816154"/>
            <a:r>
              <a:rPr lang="zh-CN" altLang="en-US" sz="2000" spc="-113" dirty="0">
                <a:solidFill>
                  <a:schemeClr val="bg1"/>
                </a:solidFill>
                <a:latin typeface="+mn-ea"/>
                <a:cs typeface="Open Sans Light" pitchFamily="34" charset="0"/>
              </a:rPr>
              <a:t>遗传代</a:t>
            </a:r>
            <a:r>
              <a:rPr lang="zh-CN" altLang="en-US" sz="2000" spc="-113" dirty="0" smtClean="0">
                <a:solidFill>
                  <a:schemeClr val="bg1"/>
                </a:solidFill>
                <a:latin typeface="+mn-ea"/>
                <a:cs typeface="Open Sans Light" pitchFamily="34" charset="0"/>
              </a:rPr>
              <a:t>谢病偶</a:t>
            </a:r>
            <a:r>
              <a:rPr lang="zh-CN" altLang="en-US" sz="2000" spc="-113" dirty="0">
                <a:solidFill>
                  <a:schemeClr val="bg1"/>
                </a:solidFill>
                <a:latin typeface="+mn-ea"/>
                <a:cs typeface="Open Sans Light" pitchFamily="34" charset="0"/>
              </a:rPr>
              <a:t>可见到</a:t>
            </a:r>
          </a:p>
        </p:txBody>
      </p:sp>
      <p:sp>
        <p:nvSpPr>
          <p:cNvPr id="2" name="矩形 1"/>
          <p:cNvSpPr/>
          <p:nvPr/>
        </p:nvSpPr>
        <p:spPr>
          <a:xfrm>
            <a:off x="4038599" y="1428750"/>
            <a:ext cx="4267200" cy="2621936"/>
          </a:xfrm>
          <a:prstGeom prst="rect">
            <a:avLst/>
          </a:prstGeom>
        </p:spPr>
        <p:txBody>
          <a:bodyPr wrap="square">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快速葡萄糖输入可能刺激新生儿内源性胰岛素分泌增加，当突然停止葡萄糖输入时，可能发生反应性低血糖。因此对窒息后新生儿，尤其是低出生体重儿，输注葡萄糖后应逐渐减量至停用，可避免发生</a:t>
            </a:r>
            <a:r>
              <a:rPr lang="zh-CN" altLang="en-US" sz="1200" dirty="0" smtClean="0">
                <a:latin typeface="微软雅黑" panose="020B0503020204020204" pitchFamily="34" charset="-122"/>
                <a:ea typeface="微软雅黑" panose="020B0503020204020204" pitchFamily="34" charset="-122"/>
              </a:rPr>
              <a:t>反应性低血糖</a:t>
            </a:r>
            <a:r>
              <a:rPr lang="en-US" altLang="zh-CN"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患半乳糖血症的新生儿因血中半乳糖增加，葡萄糖相应减少。糖原贮积病的患儿糖原分解减少，致血中葡萄糖量低。患亮氨酸过敏症的</a:t>
            </a:r>
            <a:r>
              <a:rPr lang="zh-CN" altLang="en-US" sz="1200" dirty="0" smtClean="0">
                <a:latin typeface="微软雅黑" panose="020B0503020204020204" pitchFamily="34" charset="-122"/>
                <a:ea typeface="微软雅黑" panose="020B0503020204020204" pitchFamily="34" charset="-122"/>
              </a:rPr>
              <a:t>新生儿母乳</a:t>
            </a:r>
            <a:r>
              <a:rPr lang="zh-CN" altLang="en-US" sz="1200" dirty="0">
                <a:latin typeface="微软雅黑" panose="020B0503020204020204" pitchFamily="34" charset="-122"/>
                <a:ea typeface="微软雅黑" panose="020B0503020204020204" pitchFamily="34" charset="-122"/>
              </a:rPr>
              <a:t>中的亮氨酸可使其胰岛素分泌增加</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873026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animEffect transition="in" filter="fade">
                                      <p:cBhvr>
                                        <p:cTn id="19" dur="500"/>
                                        <p:tgtEl>
                                          <p:spTgt spid="7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up)">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8600" y="1786590"/>
            <a:ext cx="3528360" cy="3528360"/>
          </a:xfrm>
          <a:prstGeom prst="rect">
            <a:avLst/>
          </a:prstGeom>
        </p:spPr>
      </p:pic>
      <p:grpSp>
        <p:nvGrpSpPr>
          <p:cNvPr id="19" name="组合 18"/>
          <p:cNvGrpSpPr/>
          <p:nvPr/>
        </p:nvGrpSpPr>
        <p:grpSpPr>
          <a:xfrm>
            <a:off x="3886201" y="3562350"/>
            <a:ext cx="2362200" cy="543460"/>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153919" y="1200150"/>
            <a:ext cx="1677721" cy="1015663"/>
          </a:xfrm>
          <a:prstGeom prst="rect">
            <a:avLst/>
          </a:prstGeom>
          <a:noFill/>
          <a:effectLst/>
        </p:spPr>
        <p:txBody>
          <a:bodyPr wrap="square" rtlCol="0">
            <a:spAutoFit/>
          </a:bodyPr>
          <a:lstStyle/>
          <a:p>
            <a:pPr algn="ctr"/>
            <a:r>
              <a:rPr lang="en-US" altLang="zh-CN" sz="6000" b="1" dirty="0" smtClean="0">
                <a:solidFill>
                  <a:schemeClr val="bg1"/>
                </a:solidFill>
                <a:latin typeface="+mn-ea"/>
              </a:rPr>
              <a:t>03</a:t>
            </a:r>
            <a:endParaRPr lang="zh-CN" altLang="en-US" sz="6000" b="1" dirty="0">
              <a:solidFill>
                <a:schemeClr val="bg1"/>
              </a:solidFill>
              <a:latin typeface="+mn-ea"/>
            </a:endParaRPr>
          </a:p>
        </p:txBody>
      </p:sp>
      <p:sp>
        <p:nvSpPr>
          <p:cNvPr id="3" name="矩形 2"/>
          <p:cNvSpPr/>
          <p:nvPr/>
        </p:nvSpPr>
        <p:spPr>
          <a:xfrm>
            <a:off x="3401893" y="1923931"/>
            <a:ext cx="4903907" cy="800219"/>
          </a:xfrm>
          <a:prstGeom prst="rect">
            <a:avLst/>
          </a:prstGeom>
        </p:spPr>
        <p:txBody>
          <a:bodyPr wrap="none">
            <a:spAutoFit/>
          </a:bodyPr>
          <a:lstStyle/>
          <a:p>
            <a:pPr algn="ctr"/>
            <a:r>
              <a:rPr lang="zh-CN" altLang="en-US" sz="4600" b="1" dirty="0">
                <a:solidFill>
                  <a:schemeClr val="bg1"/>
                </a:solidFill>
                <a:latin typeface="+mn-ea"/>
              </a:rPr>
              <a:t>新生儿低血糖表现</a:t>
            </a:r>
          </a:p>
        </p:txBody>
      </p:sp>
      <p:sp>
        <p:nvSpPr>
          <p:cNvPr id="26" name="矩形 25"/>
          <p:cNvSpPr/>
          <p:nvPr/>
        </p:nvSpPr>
        <p:spPr>
          <a:xfrm>
            <a:off x="3424218" y="1200150"/>
            <a:ext cx="2595582" cy="769441"/>
          </a:xfrm>
          <a:prstGeom prst="rect">
            <a:avLst/>
          </a:prstGeom>
        </p:spPr>
        <p:txBody>
          <a:bodyPr wrap="none">
            <a:spAutoFit/>
          </a:bodyPr>
          <a:lstStyle/>
          <a:p>
            <a:pPr algn="ctr"/>
            <a:r>
              <a:rPr lang="zh-CN" altLang="en-US" sz="4400" spc="300" dirty="0" smtClean="0">
                <a:solidFill>
                  <a:schemeClr val="bg1"/>
                </a:solidFill>
                <a:latin typeface="+mn-ea"/>
              </a:rPr>
              <a:t>第三部分</a:t>
            </a:r>
            <a:endParaRPr lang="zh-CN" altLang="en-US" sz="4400" spc="300" dirty="0">
              <a:solidFill>
                <a:schemeClr val="bg1"/>
              </a:solidFill>
              <a:latin typeface="+mn-ea"/>
            </a:endParaRPr>
          </a:p>
        </p:txBody>
      </p:sp>
      <p:sp>
        <p:nvSpPr>
          <p:cNvPr id="27" name="文本框 26"/>
          <p:cNvSpPr txBox="1"/>
          <p:nvPr/>
        </p:nvSpPr>
        <p:spPr>
          <a:xfrm>
            <a:off x="3429000" y="2724150"/>
            <a:ext cx="4800600" cy="415498"/>
          </a:xfrm>
          <a:prstGeom prst="rect">
            <a:avLst/>
          </a:prstGeom>
          <a:noFill/>
        </p:spPr>
        <p:txBody>
          <a:bodyPr wrap="square" rtlCol="0">
            <a:spAutoFit/>
          </a:bodyPr>
          <a:lstStyle/>
          <a:p>
            <a:r>
              <a:rPr lang="en-US" altLang="zh-CN" sz="1050" dirty="0">
                <a:solidFill>
                  <a:schemeClr val="bg1"/>
                </a:solidFill>
                <a:latin typeface="+mn-ea"/>
              </a:rPr>
              <a:t>neonatal hypoglycemia neonatal hypoglycemia </a:t>
            </a:r>
            <a:r>
              <a:rPr lang="en-US" altLang="zh-CN" sz="1050" dirty="0" smtClean="0">
                <a:solidFill>
                  <a:schemeClr val="bg1"/>
                </a:solidFill>
                <a:latin typeface="+mn-ea"/>
              </a:rPr>
              <a:t>neonatal hypoglycemia </a:t>
            </a:r>
          </a:p>
          <a:p>
            <a:r>
              <a:rPr lang="en-US" altLang="zh-CN" sz="1050" dirty="0" smtClean="0">
                <a:solidFill>
                  <a:schemeClr val="bg1"/>
                </a:solidFill>
                <a:latin typeface="+mn-ea"/>
              </a:rPr>
              <a:t>hypoglycemia </a:t>
            </a:r>
            <a:r>
              <a:rPr lang="en-US" altLang="zh-CN" sz="1050" dirty="0">
                <a:solidFill>
                  <a:schemeClr val="bg1"/>
                </a:solidFill>
                <a:latin typeface="+mn-ea"/>
              </a:rPr>
              <a:t>neonatal hypoglycemia neonatal </a:t>
            </a:r>
            <a:r>
              <a:rPr lang="en-US" altLang="zh-CN" sz="1050" dirty="0" smtClean="0">
                <a:solidFill>
                  <a:schemeClr val="bg1"/>
                </a:solidFill>
                <a:latin typeface="+mn-ea"/>
              </a:rPr>
              <a:t>hypoglycemia</a:t>
            </a:r>
            <a:endParaRPr lang="zh-CN" altLang="en-US" sz="1050" dirty="0">
              <a:solidFill>
                <a:schemeClr val="bg1"/>
              </a:solidFill>
              <a:latin typeface="+mn-ea"/>
            </a:endParaRPr>
          </a:p>
        </p:txBody>
      </p:sp>
      <p:pic>
        <p:nvPicPr>
          <p:cNvPr id="10" name="图片 9"/>
          <p:cNvPicPr>
            <a:picLocks noChangeAspect="1"/>
          </p:cNvPicPr>
          <p:nvPr/>
        </p:nvPicPr>
        <p:blipFill>
          <a:blip r:embed="rId4"/>
          <a:stretch>
            <a:fillRect/>
          </a:stretch>
        </p:blipFill>
        <p:spPr>
          <a:xfrm flipH="1">
            <a:off x="5943600" y="3205901"/>
            <a:ext cx="2469094" cy="1902117"/>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7316705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3" grpId="0"/>
      <p:bldP spid="26" grpId="0"/>
      <p:bldP spid="27" grpId="0"/>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4884085" y="2015335"/>
            <a:ext cx="3040715" cy="2215991"/>
          </a:xfrm>
          <a:prstGeom prst="rect">
            <a:avLst/>
          </a:prstGeom>
          <a:noFill/>
        </p:spPr>
        <p:txBody>
          <a:bodyPr wrap="square" lIns="0" tIns="0" rIns="0" bIns="0" rtlCol="0">
            <a:spAutoFit/>
          </a:bodyPr>
          <a:lstStyle>
            <a:defPPr>
              <a:defRPr lang="zh-CN"/>
            </a:defPPr>
            <a:lvl1pPr algn="just">
              <a:lnSpc>
                <a:spcPts val="1400"/>
              </a:lnSpc>
              <a:defRPr sz="1000">
                <a:solidFill>
                  <a:schemeClr val="tx1">
                    <a:lumMod val="65000"/>
                    <a:lumOff val="35000"/>
                  </a:schemeClr>
                </a:solidFill>
                <a:latin typeface="微软雅黑" pitchFamily="34" charset="-122"/>
                <a:ea typeface="微软雅黑" pitchFamily="34" charset="-122"/>
              </a:defRPr>
            </a:lvl1pPr>
          </a:lstStyle>
          <a:p>
            <a:pPr algn="l">
              <a:lnSpc>
                <a:spcPct val="150000"/>
              </a:lnSpc>
            </a:pPr>
            <a:r>
              <a:rPr lang="zh-CN" altLang="en-US" sz="1600" dirty="0">
                <a:solidFill>
                  <a:schemeClr val="tx1">
                    <a:lumMod val="75000"/>
                    <a:lumOff val="25000"/>
                  </a:schemeClr>
                </a:solidFill>
              </a:rPr>
              <a:t>早期过渡型</a:t>
            </a:r>
            <a:r>
              <a:rPr lang="zh-CN" altLang="en-US" sz="1600" dirty="0" smtClean="0">
                <a:solidFill>
                  <a:schemeClr val="tx1">
                    <a:lumMod val="75000"/>
                    <a:lumOff val="25000"/>
                  </a:schemeClr>
                </a:solidFill>
              </a:rPr>
              <a:t>低血糖</a:t>
            </a:r>
            <a:r>
              <a:rPr lang="en-US" altLang="zh-CN" sz="1600" dirty="0" smtClean="0">
                <a:solidFill>
                  <a:schemeClr val="tx1">
                    <a:lumMod val="75000"/>
                    <a:lumOff val="25000"/>
                  </a:schemeClr>
                </a:solidFill>
              </a:rPr>
              <a:t>,</a:t>
            </a:r>
            <a:r>
              <a:rPr lang="zh-CN" altLang="en-US" sz="1600" dirty="0" smtClean="0">
                <a:solidFill>
                  <a:schemeClr val="tx1">
                    <a:lumMod val="75000"/>
                    <a:lumOff val="25000"/>
                  </a:schemeClr>
                </a:solidFill>
              </a:rPr>
              <a:t>指</a:t>
            </a:r>
            <a:r>
              <a:rPr lang="zh-CN" altLang="en-US" sz="1600" dirty="0">
                <a:solidFill>
                  <a:schemeClr val="tx1">
                    <a:lumMod val="75000"/>
                    <a:lumOff val="25000"/>
                  </a:schemeClr>
                </a:solidFill>
              </a:rPr>
              <a:t>低血糖持续时间较短，常于</a:t>
            </a:r>
            <a:r>
              <a:rPr lang="en-US" altLang="zh-CN" sz="1600" dirty="0">
                <a:solidFill>
                  <a:schemeClr val="tx1">
                    <a:lumMod val="75000"/>
                    <a:lumOff val="25000"/>
                  </a:schemeClr>
                </a:solidFill>
              </a:rPr>
              <a:t>12</a:t>
            </a:r>
            <a:r>
              <a:rPr lang="zh-CN" altLang="en-US" sz="1600" dirty="0">
                <a:solidFill>
                  <a:schemeClr val="tx1">
                    <a:lumMod val="75000"/>
                    <a:lumOff val="25000"/>
                  </a:schemeClr>
                </a:solidFill>
              </a:rPr>
              <a:t>小时内达正常水平，多数无症状，有症状者于</a:t>
            </a:r>
            <a:r>
              <a:rPr lang="en-US" altLang="zh-CN" sz="1600" dirty="0">
                <a:solidFill>
                  <a:schemeClr val="tx1">
                    <a:lumMod val="75000"/>
                    <a:lumOff val="25000"/>
                  </a:schemeClr>
                </a:solidFill>
              </a:rPr>
              <a:t>6-12</a:t>
            </a:r>
            <a:r>
              <a:rPr lang="zh-CN" altLang="en-US" sz="1600" dirty="0">
                <a:solidFill>
                  <a:schemeClr val="tx1">
                    <a:lumMod val="75000"/>
                    <a:lumOff val="25000"/>
                  </a:schemeClr>
                </a:solidFill>
              </a:rPr>
              <a:t>小时内出现，补充葡萄糖即可纠正。如窒息、重度溶血、糖尿病母亲、延迟开奶</a:t>
            </a:r>
          </a:p>
        </p:txBody>
      </p:sp>
      <p:sp>
        <p:nvSpPr>
          <p:cNvPr id="5" name="TextBox 39"/>
          <p:cNvSpPr txBox="1"/>
          <p:nvPr/>
        </p:nvSpPr>
        <p:spPr>
          <a:xfrm>
            <a:off x="4731685" y="1504950"/>
            <a:ext cx="2514600" cy="461665"/>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itchFamily="34" charset="-122"/>
                <a:ea typeface="微软雅黑" pitchFamily="34" charset="-122"/>
              </a:rPr>
              <a:t> 暂时性低血糖</a:t>
            </a:r>
            <a:endParaRPr lang="zh-CN" altLang="en-US" sz="2400" b="1" dirty="0">
              <a:solidFill>
                <a:schemeClr val="accent2"/>
              </a:solidFill>
              <a:latin typeface="微软雅黑" pitchFamily="34" charset="-122"/>
              <a:ea typeface="微软雅黑" pitchFamily="34" charset="-122"/>
            </a:endParaRPr>
          </a:p>
        </p:txBody>
      </p:sp>
      <p:cxnSp>
        <p:nvCxnSpPr>
          <p:cNvPr id="15" name="Straight Connector 112"/>
          <p:cNvCxnSpPr/>
          <p:nvPr/>
        </p:nvCxnSpPr>
        <p:spPr>
          <a:xfrm>
            <a:off x="4267200" y="1571817"/>
            <a:ext cx="0" cy="2900972"/>
          </a:xfrm>
          <a:prstGeom prst="line">
            <a:avLst/>
          </a:prstGeom>
          <a:ln w="12700">
            <a:solidFill>
              <a:schemeClr val="tx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676" y="1132226"/>
            <a:ext cx="3496924" cy="3496924"/>
          </a:xfrm>
          <a:prstGeom prst="rect">
            <a:avLst/>
          </a:prstGeom>
        </p:spPr>
      </p:pic>
    </p:spTree>
    <p:extLst>
      <p:ext uri="{BB962C8B-B14F-4D97-AF65-F5344CB8AC3E}">
        <p14:creationId xmlns:p14="http://schemas.microsoft.com/office/powerpoint/2010/main" val="42650962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outHorizontal)">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1225298" y="1949613"/>
            <a:ext cx="3276600" cy="2224070"/>
          </a:xfrm>
          <a:prstGeom prst="rect">
            <a:avLst/>
          </a:prstGeom>
          <a:noFill/>
        </p:spPr>
        <p:txBody>
          <a:bodyPr wrap="square" lIns="0" tIns="0" rIns="0" bIns="0" rtlCol="0">
            <a:spAutoFit/>
          </a:bodyPr>
          <a:lstStyle>
            <a:defPPr>
              <a:defRPr lang="zh-CN"/>
            </a:defPPr>
            <a:lvl1pPr algn="just">
              <a:lnSpc>
                <a:spcPts val="14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400" dirty="0">
                <a:solidFill>
                  <a:schemeClr val="tx1">
                    <a:lumMod val="75000"/>
                    <a:lumOff val="25000"/>
                  </a:schemeClr>
                </a:solidFill>
              </a:rPr>
              <a:t>继发型低血糖症，继发于窒息、硬肿、败血症、低钙血症、低镁血症，低血糖症状与原发病不易区分，如不监测易漏</a:t>
            </a:r>
            <a:r>
              <a:rPr lang="zh-CN" altLang="en-US" sz="1400" dirty="0" smtClean="0">
                <a:solidFill>
                  <a:schemeClr val="tx1">
                    <a:lumMod val="75000"/>
                    <a:lumOff val="25000"/>
                  </a:schemeClr>
                </a:solidFill>
              </a:rPr>
              <a:t>诊</a:t>
            </a:r>
            <a:r>
              <a:rPr lang="en-US" altLang="zh-CN" sz="1400" dirty="0" smtClean="0">
                <a:solidFill>
                  <a:schemeClr val="tx1">
                    <a:lumMod val="75000"/>
                    <a:lumOff val="25000"/>
                  </a:schemeClr>
                </a:solidFill>
              </a:rPr>
              <a:t>,</a:t>
            </a:r>
            <a:r>
              <a:rPr lang="zh-CN" altLang="en-US" sz="1400" dirty="0">
                <a:solidFill>
                  <a:schemeClr val="tx1">
                    <a:lumMod val="75000"/>
                    <a:lumOff val="25000"/>
                  </a:schemeClr>
                </a:solidFill>
              </a:rPr>
              <a:t>经典型或暂时性低血糖症，发生其母妊高症或双胎小于胎龄儿，</a:t>
            </a:r>
            <a:r>
              <a:rPr lang="en-US" altLang="zh-CN" sz="1400" dirty="0">
                <a:solidFill>
                  <a:schemeClr val="tx1">
                    <a:lumMod val="75000"/>
                    <a:lumOff val="25000"/>
                  </a:schemeClr>
                </a:solidFill>
              </a:rPr>
              <a:t>80</a:t>
            </a:r>
            <a:r>
              <a:rPr lang="zh-CN" altLang="en-US" sz="1400" dirty="0">
                <a:solidFill>
                  <a:schemeClr val="tx1">
                    <a:lumMod val="75000"/>
                    <a:lumOff val="25000"/>
                  </a:schemeClr>
                </a:solidFill>
              </a:rPr>
              <a:t>％出现症状，生后</a:t>
            </a:r>
            <a:r>
              <a:rPr lang="en-US" altLang="zh-CN" sz="1400" dirty="0">
                <a:solidFill>
                  <a:schemeClr val="tx1">
                    <a:lumMod val="75000"/>
                    <a:lumOff val="25000"/>
                  </a:schemeClr>
                </a:solidFill>
              </a:rPr>
              <a:t>3</a:t>
            </a:r>
            <a:r>
              <a:rPr lang="zh-CN" altLang="en-US" sz="1400" dirty="0">
                <a:solidFill>
                  <a:schemeClr val="tx1">
                    <a:lumMod val="75000"/>
                    <a:lumOff val="25000"/>
                  </a:schemeClr>
                </a:solidFill>
              </a:rPr>
              <a:t>天内，可伴有红细胞增多症、低钙血症及先天性心脏病，新生儿易多次发生</a:t>
            </a:r>
            <a:r>
              <a:rPr lang="zh-CN" altLang="en-US" sz="1400" dirty="0" smtClean="0">
                <a:solidFill>
                  <a:schemeClr val="tx1">
                    <a:lumMod val="75000"/>
                    <a:lumOff val="25000"/>
                  </a:schemeClr>
                </a:solidFill>
              </a:rPr>
              <a:t>低血糖</a:t>
            </a:r>
            <a:endParaRPr lang="zh-CN" altLang="en-US" sz="1400" dirty="0">
              <a:solidFill>
                <a:schemeClr val="tx1">
                  <a:lumMod val="75000"/>
                  <a:lumOff val="25000"/>
                </a:schemeClr>
              </a:solidFill>
            </a:endParaRPr>
          </a:p>
        </p:txBody>
      </p:sp>
      <p:sp>
        <p:nvSpPr>
          <p:cNvPr id="5" name="TextBox 39"/>
          <p:cNvSpPr txBox="1"/>
          <p:nvPr/>
        </p:nvSpPr>
        <p:spPr>
          <a:xfrm>
            <a:off x="1149098" y="1416213"/>
            <a:ext cx="2590800" cy="461665"/>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itchFamily="34" charset="-122"/>
                <a:ea typeface="微软雅黑" pitchFamily="34" charset="-122"/>
              </a:rPr>
              <a:t>继发型低血糖症</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6049" y="1431799"/>
            <a:ext cx="2968751" cy="2968751"/>
          </a:xfrm>
          <a:prstGeom prst="rect">
            <a:avLst/>
          </a:prstGeom>
        </p:spPr>
      </p:pic>
    </p:spTree>
    <p:extLst>
      <p:ext uri="{BB962C8B-B14F-4D97-AF65-F5344CB8AC3E}">
        <p14:creationId xmlns:p14="http://schemas.microsoft.com/office/powerpoint/2010/main" val="3282270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498691" y="1276350"/>
            <a:ext cx="3352800" cy="3950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矩形 13"/>
          <p:cNvSpPr/>
          <p:nvPr/>
        </p:nvSpPr>
        <p:spPr>
          <a:xfrm>
            <a:off x="4553122" y="3296253"/>
            <a:ext cx="3298369" cy="395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14"/>
          <p:cNvSpPr/>
          <p:nvPr/>
        </p:nvSpPr>
        <p:spPr>
          <a:xfrm>
            <a:off x="4671424" y="1296553"/>
            <a:ext cx="2643776" cy="369332"/>
          </a:xfrm>
          <a:prstGeom prst="rect">
            <a:avLst/>
          </a:prstGeom>
        </p:spPr>
        <p:txBody>
          <a:bodyPr wrap="square">
            <a:spAutoFit/>
            <a:scene3d>
              <a:camera prst="orthographicFront"/>
              <a:lightRig rig="threePt" dir="t">
                <a:rot lat="0" lon="0" rev="0"/>
              </a:lightRig>
            </a:scene3d>
            <a:sp3d contourW="12700"/>
          </a:bodyPr>
          <a:lstStyle/>
          <a:p>
            <a:r>
              <a:rPr lang="zh-CN" altLang="en-US" b="1" dirty="0">
                <a:solidFill>
                  <a:schemeClr val="bg1"/>
                </a:solidFill>
                <a:latin typeface="Century Gothic" panose="020B0502020202020204" pitchFamily="34" charset="0"/>
                <a:ea typeface="微软雅黑" pitchFamily="34" charset="-122"/>
              </a:rPr>
              <a:t>严重反复发作性低血糖</a:t>
            </a:r>
            <a:endParaRPr lang="zh-CN" altLang="en-US" dirty="0">
              <a:solidFill>
                <a:schemeClr val="bg1"/>
              </a:solidFill>
              <a:latin typeface="Century Gothic" panose="020B0502020202020204" pitchFamily="34" charset="0"/>
              <a:ea typeface="微软雅黑" pitchFamily="34" charset="-122"/>
            </a:endParaRPr>
          </a:p>
        </p:txBody>
      </p:sp>
      <p:sp>
        <p:nvSpPr>
          <p:cNvPr id="16" name="矩形 15"/>
          <p:cNvSpPr/>
          <p:nvPr/>
        </p:nvSpPr>
        <p:spPr>
          <a:xfrm>
            <a:off x="4758682" y="3320641"/>
            <a:ext cx="2468166" cy="369332"/>
          </a:xfrm>
          <a:prstGeom prst="rect">
            <a:avLst/>
          </a:prstGeom>
        </p:spPr>
        <p:txBody>
          <a:bodyPr wrap="square">
            <a:spAutoFit/>
            <a:scene3d>
              <a:camera prst="orthographicFront"/>
              <a:lightRig rig="threePt" dir="t">
                <a:rot lat="0" lon="0" rev="0"/>
              </a:lightRig>
            </a:scene3d>
            <a:sp3d contourW="12700"/>
          </a:bodyPr>
          <a:lstStyle/>
          <a:p>
            <a:r>
              <a:rPr lang="zh-CN" altLang="en-US" b="1" dirty="0">
                <a:solidFill>
                  <a:schemeClr val="bg1"/>
                </a:solidFill>
                <a:latin typeface="Century Gothic" panose="020B0502020202020204" pitchFamily="34" charset="0"/>
                <a:ea typeface="微软雅黑" pitchFamily="34" charset="-122"/>
              </a:rPr>
              <a:t>内分泌疾病</a:t>
            </a:r>
          </a:p>
        </p:txBody>
      </p:sp>
      <p:sp>
        <p:nvSpPr>
          <p:cNvPr id="17" name="矩形 16"/>
          <p:cNvSpPr/>
          <p:nvPr/>
        </p:nvSpPr>
        <p:spPr>
          <a:xfrm>
            <a:off x="4498690" y="1671638"/>
            <a:ext cx="3502310" cy="1477328"/>
          </a:xfrm>
          <a:prstGeom prst="rect">
            <a:avLst/>
          </a:prstGeom>
        </p:spPr>
        <p:txBody>
          <a:bodyPr wrap="square">
            <a:spAutoFit/>
            <a:scene3d>
              <a:camera prst="orthographicFront"/>
              <a:lightRig rig="threePt" dir="t">
                <a:rot lat="0" lon="0" rev="0"/>
              </a:lightRig>
            </a:scene3d>
            <a:sp3d contourW="12700"/>
          </a:bodyPr>
          <a:lstStyle/>
          <a:p>
            <a:pPr>
              <a:lnSpc>
                <a:spcPct val="150000"/>
              </a:lnSpc>
            </a:pPr>
            <a:r>
              <a:rPr lang="zh-CN" altLang="en-US" sz="1200" dirty="0" smtClean="0">
                <a:solidFill>
                  <a:schemeClr val="tx1">
                    <a:lumMod val="85000"/>
                    <a:lumOff val="15000"/>
                  </a:schemeClr>
                </a:solidFill>
                <a:latin typeface="+mn-ea"/>
              </a:rPr>
              <a:t>少数</a:t>
            </a:r>
            <a:r>
              <a:rPr lang="zh-CN" altLang="en-US" sz="1200" dirty="0">
                <a:solidFill>
                  <a:schemeClr val="tx1">
                    <a:lumMod val="85000"/>
                    <a:lumOff val="15000"/>
                  </a:schemeClr>
                </a:solidFill>
                <a:latin typeface="+mn-ea"/>
              </a:rPr>
              <a:t>病例</a:t>
            </a:r>
            <a:r>
              <a:rPr lang="zh-CN" altLang="en-US" sz="1200" dirty="0" smtClean="0">
                <a:solidFill>
                  <a:schemeClr val="tx1">
                    <a:lumMod val="85000"/>
                    <a:lumOff val="15000"/>
                  </a:schemeClr>
                </a:solidFill>
                <a:latin typeface="+mn-ea"/>
              </a:rPr>
              <a:t>低血糖</a:t>
            </a:r>
            <a:r>
              <a:rPr lang="zh-CN" altLang="en-US" sz="1200" dirty="0">
                <a:solidFill>
                  <a:schemeClr val="tx1">
                    <a:lumMod val="85000"/>
                    <a:lumOff val="15000"/>
                  </a:schemeClr>
                </a:solidFill>
                <a:latin typeface="+mn-ea"/>
              </a:rPr>
              <a:t>持续存在或反复发生</a:t>
            </a:r>
            <a:r>
              <a:rPr lang="zh-CN" altLang="en-US" sz="1200" dirty="0" smtClean="0">
                <a:solidFill>
                  <a:schemeClr val="tx1">
                    <a:lumMod val="85000"/>
                    <a:lumOff val="15000"/>
                  </a:schemeClr>
                </a:solidFill>
                <a:latin typeface="+mn-ea"/>
              </a:rPr>
              <a:t>病因</a:t>
            </a:r>
            <a:r>
              <a:rPr lang="en-US" altLang="zh-CN" sz="1200" dirty="0" smtClean="0">
                <a:solidFill>
                  <a:schemeClr val="tx1">
                    <a:lumMod val="85000"/>
                    <a:lumOff val="15000"/>
                  </a:schemeClr>
                </a:solidFill>
                <a:latin typeface="+mn-ea"/>
              </a:rPr>
              <a:t>,</a:t>
            </a:r>
            <a:r>
              <a:rPr lang="zh-CN" altLang="en-US" sz="1200" dirty="0" smtClean="0">
                <a:solidFill>
                  <a:schemeClr val="tx1">
                    <a:lumMod val="85000"/>
                    <a:lumOff val="15000"/>
                  </a:schemeClr>
                </a:solidFill>
                <a:latin typeface="+mn-ea"/>
              </a:rPr>
              <a:t>高胰岛素血症</a:t>
            </a:r>
            <a:r>
              <a:rPr lang="en-US" altLang="zh-CN" sz="1200" dirty="0" smtClean="0">
                <a:solidFill>
                  <a:schemeClr val="tx1">
                    <a:lumMod val="85000"/>
                    <a:lumOff val="15000"/>
                  </a:schemeClr>
                </a:solidFill>
                <a:latin typeface="+mn-ea"/>
              </a:rPr>
              <a:t>,</a:t>
            </a:r>
            <a:r>
              <a:rPr lang="zh-CN" altLang="en-US" sz="1200" dirty="0" smtClean="0">
                <a:solidFill>
                  <a:schemeClr val="tx1">
                    <a:lumMod val="85000"/>
                    <a:lumOff val="15000"/>
                  </a:schemeClr>
                </a:solidFill>
                <a:latin typeface="+mn-ea"/>
              </a:rPr>
              <a:t>胰岛</a:t>
            </a:r>
            <a:r>
              <a:rPr lang="zh-CN" altLang="en-US" sz="1200" dirty="0">
                <a:solidFill>
                  <a:schemeClr val="tx1">
                    <a:lumMod val="85000"/>
                    <a:lumOff val="15000"/>
                  </a:schemeClr>
                </a:solidFill>
                <a:latin typeface="+mn-ea"/>
              </a:rPr>
              <a:t>细胞增生症等患儿因胰岛素水平</a:t>
            </a:r>
            <a:r>
              <a:rPr lang="zh-CN" altLang="en-US" sz="1200" dirty="0" smtClean="0">
                <a:solidFill>
                  <a:schemeClr val="tx1">
                    <a:lumMod val="85000"/>
                    <a:lumOff val="15000"/>
                  </a:schemeClr>
                </a:solidFill>
                <a:latin typeface="+mn-ea"/>
              </a:rPr>
              <a:t>较高低血糖症</a:t>
            </a:r>
            <a:r>
              <a:rPr lang="zh-CN" altLang="en-US" sz="1200" dirty="0">
                <a:solidFill>
                  <a:schemeClr val="tx1">
                    <a:lumMod val="85000"/>
                    <a:lumOff val="15000"/>
                  </a:schemeClr>
                </a:solidFill>
                <a:latin typeface="+mn-ea"/>
              </a:rPr>
              <a:t>持续时间较</a:t>
            </a:r>
            <a:r>
              <a:rPr lang="zh-CN" altLang="en-US" sz="1200" dirty="0" smtClean="0">
                <a:solidFill>
                  <a:schemeClr val="tx1">
                    <a:lumMod val="85000"/>
                    <a:lumOff val="15000"/>
                  </a:schemeClr>
                </a:solidFill>
                <a:latin typeface="+mn-ea"/>
              </a:rPr>
              <a:t>长</a:t>
            </a:r>
            <a:r>
              <a:rPr lang="en-US" altLang="zh-CN" sz="1200" dirty="0" smtClean="0">
                <a:solidFill>
                  <a:schemeClr val="tx1">
                    <a:lumMod val="85000"/>
                    <a:lumOff val="15000"/>
                  </a:schemeClr>
                </a:solidFill>
                <a:latin typeface="+mn-ea"/>
              </a:rPr>
              <a:t>,</a:t>
            </a:r>
            <a:r>
              <a:rPr lang="zh-CN" altLang="en-US" sz="1200" dirty="0" smtClean="0">
                <a:solidFill>
                  <a:schemeClr val="tx1">
                    <a:lumMod val="85000"/>
                    <a:lumOff val="15000"/>
                  </a:schemeClr>
                </a:solidFill>
                <a:latin typeface="+mn-ea"/>
              </a:rPr>
              <a:t>先天性</a:t>
            </a:r>
            <a:r>
              <a:rPr lang="zh-CN" altLang="en-US" sz="1200" dirty="0">
                <a:solidFill>
                  <a:schemeClr val="tx1">
                    <a:lumMod val="85000"/>
                    <a:lumOff val="15000"/>
                  </a:schemeClr>
                </a:solidFill>
                <a:latin typeface="+mn-ea"/>
              </a:rPr>
              <a:t>代谢</a:t>
            </a:r>
            <a:r>
              <a:rPr lang="zh-CN" altLang="en-US" sz="1200" dirty="0" smtClean="0">
                <a:solidFill>
                  <a:schemeClr val="tx1">
                    <a:lumMod val="85000"/>
                    <a:lumOff val="15000"/>
                  </a:schemeClr>
                </a:solidFill>
                <a:latin typeface="+mn-ea"/>
              </a:rPr>
              <a:t>疾病包括</a:t>
            </a:r>
            <a:r>
              <a:rPr lang="zh-CN" altLang="en-US" sz="1200" dirty="0">
                <a:solidFill>
                  <a:schemeClr val="tx1">
                    <a:lumMod val="85000"/>
                    <a:lumOff val="15000"/>
                  </a:schemeClr>
                </a:solidFill>
                <a:latin typeface="+mn-ea"/>
              </a:rPr>
              <a:t>糖代谢障碍</a:t>
            </a:r>
            <a:r>
              <a:rPr lang="en-US" altLang="zh-CN" sz="1200" dirty="0">
                <a:solidFill>
                  <a:schemeClr val="tx1">
                    <a:lumMod val="85000"/>
                    <a:lumOff val="15000"/>
                  </a:schemeClr>
                </a:solidFill>
                <a:latin typeface="+mn-ea"/>
              </a:rPr>
              <a:t>,</a:t>
            </a:r>
            <a:r>
              <a:rPr lang="zh-CN" altLang="en-US" sz="1200" dirty="0">
                <a:solidFill>
                  <a:schemeClr val="tx1">
                    <a:lumMod val="85000"/>
                    <a:lumOff val="15000"/>
                  </a:schemeClr>
                </a:solidFill>
                <a:latin typeface="+mn-ea"/>
              </a:rPr>
              <a:t>如糖原累计病，半乳糖血症等糖原分解减少；氨基酸代谢</a:t>
            </a:r>
            <a:r>
              <a:rPr lang="zh-CN" altLang="en-US" sz="1200" dirty="0" smtClean="0">
                <a:solidFill>
                  <a:schemeClr val="tx1">
                    <a:lumMod val="85000"/>
                    <a:lumOff val="15000"/>
                  </a:schemeClr>
                </a:solidFill>
                <a:latin typeface="+mn-ea"/>
              </a:rPr>
              <a:t>障碍</a:t>
            </a:r>
            <a:endParaRPr lang="zh-CN" altLang="en-US" sz="1200" dirty="0">
              <a:solidFill>
                <a:schemeClr val="tx1">
                  <a:lumMod val="85000"/>
                  <a:lumOff val="15000"/>
                </a:schemeClr>
              </a:solidFill>
              <a:latin typeface="+mn-ea"/>
            </a:endParaRPr>
          </a:p>
        </p:txBody>
      </p:sp>
      <p:sp>
        <p:nvSpPr>
          <p:cNvPr id="18" name="矩形 17"/>
          <p:cNvSpPr/>
          <p:nvPr/>
        </p:nvSpPr>
        <p:spPr>
          <a:xfrm>
            <a:off x="4498692" y="3714750"/>
            <a:ext cx="3352800" cy="646331"/>
          </a:xfrm>
          <a:prstGeom prst="rect">
            <a:avLst/>
          </a:prstGeom>
        </p:spPr>
        <p:txBody>
          <a:bodyPr wrap="square">
            <a:spAutoFit/>
            <a:scene3d>
              <a:camera prst="orthographicFront"/>
              <a:lightRig rig="threePt" dir="t">
                <a:rot lat="0" lon="0" rev="0"/>
              </a:lightRig>
            </a:scene3d>
            <a:sp3d contourW="12700"/>
          </a:bodyPr>
          <a:lstStyle/>
          <a:p>
            <a:pPr>
              <a:lnSpc>
                <a:spcPct val="150000"/>
              </a:lnSpc>
            </a:pPr>
            <a:r>
              <a:rPr lang="zh-CN" altLang="en-US" sz="1200" dirty="0">
                <a:solidFill>
                  <a:schemeClr val="tx1">
                    <a:lumMod val="85000"/>
                    <a:lumOff val="15000"/>
                  </a:schemeClr>
                </a:solidFill>
                <a:latin typeface="+mn-ea"/>
              </a:rPr>
              <a:t>垂体功能低下，皮质醇缺乏症</a:t>
            </a:r>
            <a:r>
              <a:rPr lang="en-US" altLang="zh-CN" sz="1200" dirty="0">
                <a:solidFill>
                  <a:schemeClr val="tx1">
                    <a:lumMod val="85000"/>
                    <a:lumOff val="15000"/>
                  </a:schemeClr>
                </a:solidFill>
                <a:latin typeface="+mn-ea"/>
              </a:rPr>
              <a:t>,</a:t>
            </a:r>
            <a:r>
              <a:rPr lang="zh-CN" altLang="en-US" sz="1200" dirty="0">
                <a:solidFill>
                  <a:schemeClr val="tx1">
                    <a:lumMod val="85000"/>
                    <a:lumOff val="15000"/>
                  </a:schemeClr>
                </a:solidFill>
                <a:latin typeface="+mn-ea"/>
              </a:rPr>
              <a:t>胰高血糖素</a:t>
            </a:r>
            <a:r>
              <a:rPr lang="zh-CN" altLang="en-US" sz="1200" dirty="0" smtClean="0">
                <a:solidFill>
                  <a:schemeClr val="tx1">
                    <a:lumMod val="85000"/>
                    <a:lumOff val="15000"/>
                  </a:schemeClr>
                </a:solidFill>
                <a:latin typeface="+mn-ea"/>
              </a:rPr>
              <a:t>缺乏症肾上腺素</a:t>
            </a:r>
            <a:r>
              <a:rPr lang="zh-CN" altLang="en-US" sz="1200" dirty="0">
                <a:solidFill>
                  <a:schemeClr val="tx1">
                    <a:lumMod val="85000"/>
                    <a:lumOff val="15000"/>
                  </a:schemeClr>
                </a:solidFill>
                <a:latin typeface="+mn-ea"/>
              </a:rPr>
              <a:t>缺乏</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99" y="723901"/>
            <a:ext cx="3739581" cy="3739581"/>
          </a:xfrm>
          <a:prstGeom prst="rect">
            <a:avLst/>
          </a:prstGeom>
        </p:spPr>
      </p:pic>
    </p:spTree>
    <p:extLst>
      <p:ext uri="{BB962C8B-B14F-4D97-AF65-F5344CB8AC3E}">
        <p14:creationId xmlns:p14="http://schemas.microsoft.com/office/powerpoint/2010/main" val="21100880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A55BDDC7-C24C-44B4-9E18-CB35904D31DD}"/>
              </a:ext>
            </a:extLst>
          </p:cNvPr>
          <p:cNvSpPr/>
          <p:nvPr/>
        </p:nvSpPr>
        <p:spPr>
          <a:xfrm>
            <a:off x="3974775" y="1773019"/>
            <a:ext cx="4033539" cy="646331"/>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无症状型：应该认识到低血糖可无体征甚至无任何的</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症状鉴于</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可能的远期损害，应对这些婴儿进行合适的处理</a:t>
            </a:r>
          </a:p>
        </p:txBody>
      </p:sp>
      <p:sp>
        <p:nvSpPr>
          <p:cNvPr id="14" name="矩形 13">
            <a:extLst>
              <a:ext uri="{FF2B5EF4-FFF2-40B4-BE49-F238E27FC236}">
                <a16:creationId xmlns="" xmlns:a16="http://schemas.microsoft.com/office/drawing/2014/main" id="{02258406-6134-43F1-B603-11D4ECFFE11F}"/>
              </a:ext>
            </a:extLst>
          </p:cNvPr>
          <p:cNvSpPr/>
          <p:nvPr/>
        </p:nvSpPr>
        <p:spPr>
          <a:xfrm>
            <a:off x="1770573" y="3141691"/>
            <a:ext cx="4180342" cy="1200329"/>
          </a:xfrm>
          <a:prstGeom prst="rect">
            <a:avLst/>
          </a:prstGeom>
        </p:spPr>
        <p:txBody>
          <a:bodyPr wrap="square">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症状型</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按照发生的频率排序可有下列表现：昏迷、激</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惹震颤</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、淡漠、发绀、抽搐、呼吸暂停或呼吸急促、哭声微弱或者高尖、疲倦、嗜睡。喂养困难、眼球转动、出汗、突发面色苍白以及低体温、心脏骤停也有报道</a:t>
            </a:r>
          </a:p>
        </p:txBody>
      </p:sp>
      <p:grpSp>
        <p:nvGrpSpPr>
          <p:cNvPr id="15" name="组合 14">
            <a:extLst>
              <a:ext uri="{FF2B5EF4-FFF2-40B4-BE49-F238E27FC236}">
                <a16:creationId xmlns="" xmlns:a16="http://schemas.microsoft.com/office/drawing/2014/main" id="{E61D779C-298E-4982-A106-E11A71283F66}"/>
              </a:ext>
            </a:extLst>
          </p:cNvPr>
          <p:cNvGrpSpPr/>
          <p:nvPr/>
        </p:nvGrpSpPr>
        <p:grpSpPr>
          <a:xfrm>
            <a:off x="3511751" y="1989247"/>
            <a:ext cx="526849" cy="201503"/>
            <a:chOff x="2296577" y="5189316"/>
            <a:chExt cx="328926" cy="125804"/>
          </a:xfrm>
          <a:solidFill>
            <a:schemeClr val="accent1"/>
          </a:solidFill>
        </p:grpSpPr>
        <p:sp>
          <p:nvSpPr>
            <p:cNvPr id="16" name="Freeform 105">
              <a:extLst>
                <a:ext uri="{FF2B5EF4-FFF2-40B4-BE49-F238E27FC236}">
                  <a16:creationId xmlns="" xmlns:a16="http://schemas.microsoft.com/office/drawing/2014/main" id="{F01BA563-478F-4B59-BDD0-C0EF917B264E}"/>
                </a:ext>
              </a:extLst>
            </p:cNvPr>
            <p:cNvSpPr>
              <a:spLocks/>
            </p:cNvSpPr>
            <p:nvPr/>
          </p:nvSpPr>
          <p:spPr bwMode="auto">
            <a:xfrm>
              <a:off x="2296577" y="5189316"/>
              <a:ext cx="70765" cy="125804"/>
            </a:xfrm>
            <a:custGeom>
              <a:avLst/>
              <a:gdLst>
                <a:gd name="T0" fmla="*/ 0 w 54"/>
                <a:gd name="T1" fmla="*/ 96 h 96"/>
                <a:gd name="T2" fmla="*/ 0 w 54"/>
                <a:gd name="T3" fmla="*/ 0 h 96"/>
                <a:gd name="T4" fmla="*/ 54 w 54"/>
                <a:gd name="T5" fmla="*/ 48 h 96"/>
                <a:gd name="T6" fmla="*/ 0 w 54"/>
                <a:gd name="T7" fmla="*/ 96 h 96"/>
              </a:gdLst>
              <a:ahLst/>
              <a:cxnLst>
                <a:cxn ang="0">
                  <a:pos x="T0" y="T1"/>
                </a:cxn>
                <a:cxn ang="0">
                  <a:pos x="T2" y="T3"/>
                </a:cxn>
                <a:cxn ang="0">
                  <a:pos x="T4" y="T5"/>
                </a:cxn>
                <a:cxn ang="0">
                  <a:pos x="T6" y="T7"/>
                </a:cxn>
              </a:cxnLst>
              <a:rect l="0" t="0" r="r" b="b"/>
              <a:pathLst>
                <a:path w="54" h="96">
                  <a:moveTo>
                    <a:pt x="0" y="96"/>
                  </a:moveTo>
                  <a:lnTo>
                    <a:pt x="0" y="0"/>
                  </a:lnTo>
                  <a:lnTo>
                    <a:pt x="54" y="48"/>
                  </a:lnTo>
                  <a:lnTo>
                    <a:pt x="0" y="9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17" name="Freeform 106">
              <a:extLst>
                <a:ext uri="{FF2B5EF4-FFF2-40B4-BE49-F238E27FC236}">
                  <a16:creationId xmlns="" xmlns:a16="http://schemas.microsoft.com/office/drawing/2014/main" id="{D3E88AD0-BCF6-4A17-97F9-C1AE31EFDEE8}"/>
                </a:ext>
              </a:extLst>
            </p:cNvPr>
            <p:cNvSpPr>
              <a:spLocks/>
            </p:cNvSpPr>
            <p:nvPr/>
          </p:nvSpPr>
          <p:spPr bwMode="auto">
            <a:xfrm>
              <a:off x="2426313" y="5189316"/>
              <a:ext cx="69455" cy="125804"/>
            </a:xfrm>
            <a:custGeom>
              <a:avLst/>
              <a:gdLst>
                <a:gd name="T0" fmla="*/ 0 w 53"/>
                <a:gd name="T1" fmla="*/ 96 h 96"/>
                <a:gd name="T2" fmla="*/ 0 w 53"/>
                <a:gd name="T3" fmla="*/ 0 h 96"/>
                <a:gd name="T4" fmla="*/ 53 w 53"/>
                <a:gd name="T5" fmla="*/ 48 h 96"/>
                <a:gd name="T6" fmla="*/ 0 w 53"/>
                <a:gd name="T7" fmla="*/ 96 h 96"/>
              </a:gdLst>
              <a:ahLst/>
              <a:cxnLst>
                <a:cxn ang="0">
                  <a:pos x="T0" y="T1"/>
                </a:cxn>
                <a:cxn ang="0">
                  <a:pos x="T2" y="T3"/>
                </a:cxn>
                <a:cxn ang="0">
                  <a:pos x="T4" y="T5"/>
                </a:cxn>
                <a:cxn ang="0">
                  <a:pos x="T6" y="T7"/>
                </a:cxn>
              </a:cxnLst>
              <a:rect l="0" t="0" r="r" b="b"/>
              <a:pathLst>
                <a:path w="53" h="96">
                  <a:moveTo>
                    <a:pt x="0" y="96"/>
                  </a:moveTo>
                  <a:lnTo>
                    <a:pt x="0" y="0"/>
                  </a:lnTo>
                  <a:lnTo>
                    <a:pt x="53" y="48"/>
                  </a:ln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18" name="Freeform 107">
              <a:extLst>
                <a:ext uri="{FF2B5EF4-FFF2-40B4-BE49-F238E27FC236}">
                  <a16:creationId xmlns="" xmlns:a16="http://schemas.microsoft.com/office/drawing/2014/main" id="{EA85F532-A498-4F02-9416-93EB78851251}"/>
                </a:ext>
              </a:extLst>
            </p:cNvPr>
            <p:cNvSpPr>
              <a:spLocks/>
            </p:cNvSpPr>
            <p:nvPr/>
          </p:nvSpPr>
          <p:spPr bwMode="auto">
            <a:xfrm>
              <a:off x="2554738" y="5189316"/>
              <a:ext cx="70765" cy="125804"/>
            </a:xfrm>
            <a:custGeom>
              <a:avLst/>
              <a:gdLst>
                <a:gd name="T0" fmla="*/ 0 w 54"/>
                <a:gd name="T1" fmla="*/ 96 h 96"/>
                <a:gd name="T2" fmla="*/ 0 w 54"/>
                <a:gd name="T3" fmla="*/ 0 h 96"/>
                <a:gd name="T4" fmla="*/ 54 w 54"/>
                <a:gd name="T5" fmla="*/ 48 h 96"/>
                <a:gd name="T6" fmla="*/ 0 w 54"/>
                <a:gd name="T7" fmla="*/ 96 h 96"/>
              </a:gdLst>
              <a:ahLst/>
              <a:cxnLst>
                <a:cxn ang="0">
                  <a:pos x="T0" y="T1"/>
                </a:cxn>
                <a:cxn ang="0">
                  <a:pos x="T2" y="T3"/>
                </a:cxn>
                <a:cxn ang="0">
                  <a:pos x="T4" y="T5"/>
                </a:cxn>
                <a:cxn ang="0">
                  <a:pos x="T6" y="T7"/>
                </a:cxn>
              </a:cxnLst>
              <a:rect l="0" t="0" r="r" b="b"/>
              <a:pathLst>
                <a:path w="54" h="96">
                  <a:moveTo>
                    <a:pt x="0" y="96"/>
                  </a:moveTo>
                  <a:lnTo>
                    <a:pt x="0" y="0"/>
                  </a:lnTo>
                  <a:lnTo>
                    <a:pt x="54" y="48"/>
                  </a:ln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grpSp>
      <p:grpSp>
        <p:nvGrpSpPr>
          <p:cNvPr id="19" name="组合 18">
            <a:extLst>
              <a:ext uri="{FF2B5EF4-FFF2-40B4-BE49-F238E27FC236}">
                <a16:creationId xmlns="" xmlns:a16="http://schemas.microsoft.com/office/drawing/2014/main" id="{14DE4BAC-7656-4CD8-9625-B6D34F9EEF96}"/>
              </a:ext>
            </a:extLst>
          </p:cNvPr>
          <p:cNvGrpSpPr/>
          <p:nvPr/>
        </p:nvGrpSpPr>
        <p:grpSpPr>
          <a:xfrm>
            <a:off x="1219200" y="3589447"/>
            <a:ext cx="526849" cy="201503"/>
            <a:chOff x="2296577" y="5189316"/>
            <a:chExt cx="328926" cy="125804"/>
          </a:xfrm>
          <a:solidFill>
            <a:schemeClr val="accent2"/>
          </a:solidFill>
        </p:grpSpPr>
        <p:sp>
          <p:nvSpPr>
            <p:cNvPr id="20" name="Freeform 105">
              <a:extLst>
                <a:ext uri="{FF2B5EF4-FFF2-40B4-BE49-F238E27FC236}">
                  <a16:creationId xmlns="" xmlns:a16="http://schemas.microsoft.com/office/drawing/2014/main" id="{9D0BC75D-8A9B-48F9-A12C-CBFF10234573}"/>
                </a:ext>
              </a:extLst>
            </p:cNvPr>
            <p:cNvSpPr>
              <a:spLocks/>
            </p:cNvSpPr>
            <p:nvPr/>
          </p:nvSpPr>
          <p:spPr bwMode="auto">
            <a:xfrm>
              <a:off x="2296577" y="5189316"/>
              <a:ext cx="70765" cy="125804"/>
            </a:xfrm>
            <a:custGeom>
              <a:avLst/>
              <a:gdLst>
                <a:gd name="T0" fmla="*/ 0 w 54"/>
                <a:gd name="T1" fmla="*/ 96 h 96"/>
                <a:gd name="T2" fmla="*/ 0 w 54"/>
                <a:gd name="T3" fmla="*/ 0 h 96"/>
                <a:gd name="T4" fmla="*/ 54 w 54"/>
                <a:gd name="T5" fmla="*/ 48 h 96"/>
                <a:gd name="T6" fmla="*/ 0 w 54"/>
                <a:gd name="T7" fmla="*/ 96 h 96"/>
              </a:gdLst>
              <a:ahLst/>
              <a:cxnLst>
                <a:cxn ang="0">
                  <a:pos x="T0" y="T1"/>
                </a:cxn>
                <a:cxn ang="0">
                  <a:pos x="T2" y="T3"/>
                </a:cxn>
                <a:cxn ang="0">
                  <a:pos x="T4" y="T5"/>
                </a:cxn>
                <a:cxn ang="0">
                  <a:pos x="T6" y="T7"/>
                </a:cxn>
              </a:cxnLst>
              <a:rect l="0" t="0" r="r" b="b"/>
              <a:pathLst>
                <a:path w="54" h="96">
                  <a:moveTo>
                    <a:pt x="0" y="96"/>
                  </a:moveTo>
                  <a:lnTo>
                    <a:pt x="0" y="0"/>
                  </a:lnTo>
                  <a:lnTo>
                    <a:pt x="54" y="48"/>
                  </a:lnTo>
                  <a:lnTo>
                    <a:pt x="0" y="9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21" name="Freeform 106">
              <a:extLst>
                <a:ext uri="{FF2B5EF4-FFF2-40B4-BE49-F238E27FC236}">
                  <a16:creationId xmlns="" xmlns:a16="http://schemas.microsoft.com/office/drawing/2014/main" id="{1B40C62A-8580-4D2E-8293-C0C35BED4D92}"/>
                </a:ext>
              </a:extLst>
            </p:cNvPr>
            <p:cNvSpPr>
              <a:spLocks/>
            </p:cNvSpPr>
            <p:nvPr/>
          </p:nvSpPr>
          <p:spPr bwMode="auto">
            <a:xfrm>
              <a:off x="2426313" y="5189316"/>
              <a:ext cx="69455" cy="125804"/>
            </a:xfrm>
            <a:custGeom>
              <a:avLst/>
              <a:gdLst>
                <a:gd name="T0" fmla="*/ 0 w 53"/>
                <a:gd name="T1" fmla="*/ 96 h 96"/>
                <a:gd name="T2" fmla="*/ 0 w 53"/>
                <a:gd name="T3" fmla="*/ 0 h 96"/>
                <a:gd name="T4" fmla="*/ 53 w 53"/>
                <a:gd name="T5" fmla="*/ 48 h 96"/>
                <a:gd name="T6" fmla="*/ 0 w 53"/>
                <a:gd name="T7" fmla="*/ 96 h 96"/>
              </a:gdLst>
              <a:ahLst/>
              <a:cxnLst>
                <a:cxn ang="0">
                  <a:pos x="T0" y="T1"/>
                </a:cxn>
                <a:cxn ang="0">
                  <a:pos x="T2" y="T3"/>
                </a:cxn>
                <a:cxn ang="0">
                  <a:pos x="T4" y="T5"/>
                </a:cxn>
                <a:cxn ang="0">
                  <a:pos x="T6" y="T7"/>
                </a:cxn>
              </a:cxnLst>
              <a:rect l="0" t="0" r="r" b="b"/>
              <a:pathLst>
                <a:path w="53" h="96">
                  <a:moveTo>
                    <a:pt x="0" y="96"/>
                  </a:moveTo>
                  <a:lnTo>
                    <a:pt x="0" y="0"/>
                  </a:lnTo>
                  <a:lnTo>
                    <a:pt x="53" y="48"/>
                  </a:ln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sp>
          <p:nvSpPr>
            <p:cNvPr id="22" name="Freeform 107">
              <a:extLst>
                <a:ext uri="{FF2B5EF4-FFF2-40B4-BE49-F238E27FC236}">
                  <a16:creationId xmlns="" xmlns:a16="http://schemas.microsoft.com/office/drawing/2014/main" id="{FE5ED404-18B1-4ADC-B88B-95994D5DAFE2}"/>
                </a:ext>
              </a:extLst>
            </p:cNvPr>
            <p:cNvSpPr>
              <a:spLocks/>
            </p:cNvSpPr>
            <p:nvPr/>
          </p:nvSpPr>
          <p:spPr bwMode="auto">
            <a:xfrm>
              <a:off x="2554738" y="5189316"/>
              <a:ext cx="70765" cy="125804"/>
            </a:xfrm>
            <a:custGeom>
              <a:avLst/>
              <a:gdLst>
                <a:gd name="T0" fmla="*/ 0 w 54"/>
                <a:gd name="T1" fmla="*/ 96 h 96"/>
                <a:gd name="T2" fmla="*/ 0 w 54"/>
                <a:gd name="T3" fmla="*/ 0 h 96"/>
                <a:gd name="T4" fmla="*/ 54 w 54"/>
                <a:gd name="T5" fmla="*/ 48 h 96"/>
                <a:gd name="T6" fmla="*/ 0 w 54"/>
                <a:gd name="T7" fmla="*/ 96 h 96"/>
              </a:gdLst>
              <a:ahLst/>
              <a:cxnLst>
                <a:cxn ang="0">
                  <a:pos x="T0" y="T1"/>
                </a:cxn>
                <a:cxn ang="0">
                  <a:pos x="T2" y="T3"/>
                </a:cxn>
                <a:cxn ang="0">
                  <a:pos x="T4" y="T5"/>
                </a:cxn>
                <a:cxn ang="0">
                  <a:pos x="T6" y="T7"/>
                </a:cxn>
              </a:cxnLst>
              <a:rect l="0" t="0" r="r" b="b"/>
              <a:pathLst>
                <a:path w="54" h="96">
                  <a:moveTo>
                    <a:pt x="0" y="96"/>
                  </a:moveTo>
                  <a:lnTo>
                    <a:pt x="0" y="0"/>
                  </a:lnTo>
                  <a:lnTo>
                    <a:pt x="54" y="48"/>
                  </a:ln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tx1">
                    <a:lumMod val="75000"/>
                    <a:lumOff val="25000"/>
                  </a:schemeClr>
                </a:solidFill>
              </a:endParaRPr>
            </a:p>
          </p:txBody>
        </p:sp>
      </p:gr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1047750"/>
            <a:ext cx="2445715" cy="2445715"/>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877831" y="2426833"/>
            <a:ext cx="2426160" cy="2159549"/>
          </a:xfrm>
          <a:prstGeom prst="rect">
            <a:avLst/>
          </a:prstGeom>
        </p:spPr>
      </p:pic>
    </p:spTree>
    <p:extLst>
      <p:ext uri="{BB962C8B-B14F-4D97-AF65-F5344CB8AC3E}">
        <p14:creationId xmlns:p14="http://schemas.microsoft.com/office/powerpoint/2010/main" val="22990630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8600" y="1786590"/>
            <a:ext cx="3528360" cy="3528360"/>
          </a:xfrm>
          <a:prstGeom prst="rect">
            <a:avLst/>
          </a:prstGeom>
        </p:spPr>
      </p:pic>
      <p:grpSp>
        <p:nvGrpSpPr>
          <p:cNvPr id="19" name="组合 18"/>
          <p:cNvGrpSpPr/>
          <p:nvPr/>
        </p:nvGrpSpPr>
        <p:grpSpPr>
          <a:xfrm>
            <a:off x="3886201" y="3562350"/>
            <a:ext cx="2362200" cy="543460"/>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153919" y="1200150"/>
            <a:ext cx="1677721" cy="1015663"/>
          </a:xfrm>
          <a:prstGeom prst="rect">
            <a:avLst/>
          </a:prstGeom>
          <a:noFill/>
          <a:effectLst/>
        </p:spPr>
        <p:txBody>
          <a:bodyPr wrap="square" rtlCol="0">
            <a:spAutoFit/>
          </a:bodyPr>
          <a:lstStyle/>
          <a:p>
            <a:pPr algn="ctr"/>
            <a:r>
              <a:rPr lang="en-US" altLang="zh-CN" sz="6000" b="1" dirty="0" smtClean="0">
                <a:solidFill>
                  <a:schemeClr val="bg1"/>
                </a:solidFill>
                <a:latin typeface="+mn-ea"/>
              </a:rPr>
              <a:t>04</a:t>
            </a:r>
            <a:endParaRPr lang="zh-CN" altLang="en-US" sz="6000" b="1" dirty="0">
              <a:solidFill>
                <a:schemeClr val="bg1"/>
              </a:solidFill>
              <a:latin typeface="+mn-ea"/>
            </a:endParaRPr>
          </a:p>
        </p:txBody>
      </p:sp>
      <p:sp>
        <p:nvSpPr>
          <p:cNvPr id="3" name="矩形 2"/>
          <p:cNvSpPr/>
          <p:nvPr/>
        </p:nvSpPr>
        <p:spPr>
          <a:xfrm>
            <a:off x="3401893" y="1923931"/>
            <a:ext cx="4903907" cy="800219"/>
          </a:xfrm>
          <a:prstGeom prst="rect">
            <a:avLst/>
          </a:prstGeom>
        </p:spPr>
        <p:txBody>
          <a:bodyPr wrap="none">
            <a:spAutoFit/>
          </a:bodyPr>
          <a:lstStyle/>
          <a:p>
            <a:pPr algn="ctr"/>
            <a:r>
              <a:rPr lang="zh-CN" altLang="en-US" sz="4600" b="1" dirty="0">
                <a:solidFill>
                  <a:schemeClr val="bg1"/>
                </a:solidFill>
                <a:latin typeface="+mn-ea"/>
              </a:rPr>
              <a:t>新生儿低血糖治疗</a:t>
            </a:r>
          </a:p>
        </p:txBody>
      </p:sp>
      <p:sp>
        <p:nvSpPr>
          <p:cNvPr id="26" name="矩形 25"/>
          <p:cNvSpPr/>
          <p:nvPr/>
        </p:nvSpPr>
        <p:spPr>
          <a:xfrm>
            <a:off x="3424218" y="1200150"/>
            <a:ext cx="2595582" cy="769441"/>
          </a:xfrm>
          <a:prstGeom prst="rect">
            <a:avLst/>
          </a:prstGeom>
        </p:spPr>
        <p:txBody>
          <a:bodyPr wrap="none">
            <a:spAutoFit/>
          </a:bodyPr>
          <a:lstStyle/>
          <a:p>
            <a:pPr algn="ctr"/>
            <a:r>
              <a:rPr lang="zh-CN" altLang="en-US" sz="4400" spc="300" dirty="0" smtClean="0">
                <a:solidFill>
                  <a:schemeClr val="bg1"/>
                </a:solidFill>
                <a:latin typeface="+mn-ea"/>
              </a:rPr>
              <a:t>第四部分</a:t>
            </a:r>
            <a:endParaRPr lang="zh-CN" altLang="en-US" sz="4400" spc="300" dirty="0">
              <a:solidFill>
                <a:schemeClr val="bg1"/>
              </a:solidFill>
              <a:latin typeface="+mn-ea"/>
            </a:endParaRPr>
          </a:p>
        </p:txBody>
      </p:sp>
      <p:sp>
        <p:nvSpPr>
          <p:cNvPr id="27" name="文本框 26"/>
          <p:cNvSpPr txBox="1"/>
          <p:nvPr/>
        </p:nvSpPr>
        <p:spPr>
          <a:xfrm>
            <a:off x="3429000" y="2724150"/>
            <a:ext cx="4800600" cy="415498"/>
          </a:xfrm>
          <a:prstGeom prst="rect">
            <a:avLst/>
          </a:prstGeom>
          <a:noFill/>
        </p:spPr>
        <p:txBody>
          <a:bodyPr wrap="square" rtlCol="0">
            <a:spAutoFit/>
          </a:bodyPr>
          <a:lstStyle/>
          <a:p>
            <a:r>
              <a:rPr lang="en-US" altLang="zh-CN" sz="1050" dirty="0">
                <a:solidFill>
                  <a:schemeClr val="bg1"/>
                </a:solidFill>
                <a:latin typeface="+mn-ea"/>
              </a:rPr>
              <a:t>neonatal hypoglycemia neonatal hypoglycemia </a:t>
            </a:r>
            <a:r>
              <a:rPr lang="en-US" altLang="zh-CN" sz="1050" dirty="0" smtClean="0">
                <a:solidFill>
                  <a:schemeClr val="bg1"/>
                </a:solidFill>
                <a:latin typeface="+mn-ea"/>
              </a:rPr>
              <a:t>neonatal hypoglycemia </a:t>
            </a:r>
          </a:p>
          <a:p>
            <a:r>
              <a:rPr lang="en-US" altLang="zh-CN" sz="1050" dirty="0" smtClean="0">
                <a:solidFill>
                  <a:schemeClr val="bg1"/>
                </a:solidFill>
                <a:latin typeface="+mn-ea"/>
              </a:rPr>
              <a:t>hypoglycemia </a:t>
            </a:r>
            <a:r>
              <a:rPr lang="en-US" altLang="zh-CN" sz="1050" dirty="0">
                <a:solidFill>
                  <a:schemeClr val="bg1"/>
                </a:solidFill>
                <a:latin typeface="+mn-ea"/>
              </a:rPr>
              <a:t>neonatal hypoglycemia neonatal </a:t>
            </a:r>
            <a:r>
              <a:rPr lang="en-US" altLang="zh-CN" sz="1050" dirty="0" smtClean="0">
                <a:solidFill>
                  <a:schemeClr val="bg1"/>
                </a:solidFill>
                <a:latin typeface="+mn-ea"/>
              </a:rPr>
              <a:t>hypoglycemia</a:t>
            </a:r>
            <a:endParaRPr lang="zh-CN" altLang="en-US" sz="1050" dirty="0">
              <a:solidFill>
                <a:schemeClr val="bg1"/>
              </a:solidFill>
              <a:latin typeface="+mn-ea"/>
            </a:endParaRPr>
          </a:p>
        </p:txBody>
      </p:sp>
      <p:pic>
        <p:nvPicPr>
          <p:cNvPr id="10" name="图片 9"/>
          <p:cNvPicPr>
            <a:picLocks noChangeAspect="1"/>
          </p:cNvPicPr>
          <p:nvPr/>
        </p:nvPicPr>
        <p:blipFill>
          <a:blip r:embed="rId4"/>
          <a:stretch>
            <a:fillRect/>
          </a:stretch>
        </p:blipFill>
        <p:spPr>
          <a:xfrm flipH="1">
            <a:off x="5943600" y="3205901"/>
            <a:ext cx="2469094" cy="1902117"/>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159963969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3" grpId="0"/>
      <p:bldP spid="26" grpId="0"/>
      <p:bldP spid="27"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8"/>
          <p:cNvSpPr txBox="1"/>
          <p:nvPr/>
        </p:nvSpPr>
        <p:spPr>
          <a:xfrm>
            <a:off x="4038600" y="1809750"/>
            <a:ext cx="3886200" cy="2585323"/>
          </a:xfrm>
          <a:prstGeom prst="rect">
            <a:avLst/>
          </a:prstGeom>
          <a:noFill/>
        </p:spPr>
        <p:txBody>
          <a:bodyPr wrap="square" lIns="0" tIns="0" rIns="0" bIns="0" rtlCol="0">
            <a:spAutoFit/>
          </a:bodyPr>
          <a:lstStyle>
            <a:defPPr>
              <a:defRPr lang="zh-CN"/>
            </a:defPPr>
            <a:lvl1pPr algn="just">
              <a:lnSpc>
                <a:spcPts val="1400"/>
              </a:lnSpc>
              <a:defRPr sz="1000">
                <a:solidFill>
                  <a:schemeClr val="tx1">
                    <a:lumMod val="65000"/>
                    <a:lumOff val="35000"/>
                  </a:schemeClr>
                </a:solidFill>
                <a:latin typeface="微软雅黑" pitchFamily="34" charset="-122"/>
                <a:ea typeface="微软雅黑" pitchFamily="34" charset="-122"/>
              </a:defRPr>
            </a:lvl1pPr>
          </a:lstStyle>
          <a:p>
            <a:pPr>
              <a:lnSpc>
                <a:spcPct val="200000"/>
              </a:lnSpc>
            </a:pPr>
            <a:r>
              <a:rPr lang="zh-CN" altLang="en-US" sz="1200" dirty="0">
                <a:solidFill>
                  <a:schemeClr val="tx1">
                    <a:lumMod val="75000"/>
                    <a:lumOff val="25000"/>
                  </a:schemeClr>
                </a:solidFill>
              </a:rPr>
              <a:t>对于高危儿尽早开始喂奶，要在生后</a:t>
            </a:r>
            <a:r>
              <a:rPr lang="en-US" altLang="zh-CN" sz="1200" dirty="0">
                <a:solidFill>
                  <a:schemeClr val="tx1">
                    <a:lumMod val="75000"/>
                    <a:lumOff val="25000"/>
                  </a:schemeClr>
                </a:solidFill>
              </a:rPr>
              <a:t>2</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6</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12</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24</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48</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72</a:t>
            </a:r>
            <a:r>
              <a:rPr lang="zh-CN" altLang="en-US" sz="1200" dirty="0">
                <a:solidFill>
                  <a:schemeClr val="tx1">
                    <a:lumMod val="75000"/>
                    <a:lumOff val="25000"/>
                  </a:schemeClr>
                </a:solidFill>
              </a:rPr>
              <a:t>小时进行微量血糖测定，以早期发现低血糖，及时治疗。加强保暖，保持正常体温，减少能量消耗是防治新生儿低血糖的重要措施。新生儿病室室温应保持在</a:t>
            </a:r>
            <a:r>
              <a:rPr lang="en-US" altLang="zh-CN" sz="1200" dirty="0">
                <a:solidFill>
                  <a:schemeClr val="tx1">
                    <a:lumMod val="75000"/>
                    <a:lumOff val="25000"/>
                  </a:schemeClr>
                </a:solidFill>
              </a:rPr>
              <a:t>24</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26℃</a:t>
            </a:r>
            <a:r>
              <a:rPr lang="zh-CN" altLang="en-US" sz="1200" dirty="0">
                <a:solidFill>
                  <a:schemeClr val="tx1">
                    <a:lumMod val="75000"/>
                    <a:lumOff val="25000"/>
                  </a:schemeClr>
                </a:solidFill>
              </a:rPr>
              <a:t>，相对湿度</a:t>
            </a:r>
            <a:r>
              <a:rPr lang="en-US" altLang="zh-CN" sz="1200" dirty="0">
                <a:solidFill>
                  <a:schemeClr val="tx1">
                    <a:lumMod val="75000"/>
                    <a:lumOff val="25000"/>
                  </a:schemeClr>
                </a:solidFill>
              </a:rPr>
              <a:t>50%</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60%</a:t>
            </a:r>
            <a:r>
              <a:rPr lang="zh-CN" altLang="en-US" sz="1200" dirty="0">
                <a:solidFill>
                  <a:schemeClr val="tx1">
                    <a:lumMod val="75000"/>
                    <a:lumOff val="25000"/>
                  </a:schemeClr>
                </a:solidFill>
              </a:rPr>
              <a:t>，保证空气的流通和新鲜，保证新生儿温度维持在</a:t>
            </a:r>
            <a:r>
              <a:rPr lang="en-US" altLang="zh-CN" sz="1200" dirty="0">
                <a:solidFill>
                  <a:schemeClr val="tx1">
                    <a:lumMod val="75000"/>
                    <a:lumOff val="25000"/>
                  </a:schemeClr>
                </a:solidFill>
              </a:rPr>
              <a:t>36.5</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37℃</a:t>
            </a:r>
            <a:r>
              <a:rPr lang="zh-CN" altLang="en-US" sz="1200" dirty="0">
                <a:solidFill>
                  <a:schemeClr val="tx1">
                    <a:lumMod val="75000"/>
                    <a:lumOff val="25000"/>
                  </a:schemeClr>
                </a:solidFill>
              </a:rPr>
              <a:t>之间</a:t>
            </a:r>
          </a:p>
          <a:p>
            <a:pPr>
              <a:lnSpc>
                <a:spcPct val="200000"/>
              </a:lnSpc>
            </a:pPr>
            <a:endParaRPr lang="zh-CN" altLang="en-US" sz="1200" dirty="0">
              <a:solidFill>
                <a:schemeClr val="tx1">
                  <a:lumMod val="75000"/>
                  <a:lumOff val="25000"/>
                </a:schemeClr>
              </a:solidFill>
            </a:endParaRPr>
          </a:p>
        </p:txBody>
      </p:sp>
      <p:sp>
        <p:nvSpPr>
          <p:cNvPr id="4" name="TextBox 39"/>
          <p:cNvSpPr txBox="1"/>
          <p:nvPr/>
        </p:nvSpPr>
        <p:spPr>
          <a:xfrm>
            <a:off x="3962400" y="1428750"/>
            <a:ext cx="2971800"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itchFamily="34" charset="-122"/>
                <a:ea typeface="微软雅黑" pitchFamily="34" charset="-122"/>
              </a:rPr>
              <a:t>对于高危儿尽早开始喂奶</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38200" y="1200150"/>
            <a:ext cx="3124200" cy="3124200"/>
          </a:xfrm>
          <a:prstGeom prst="rect">
            <a:avLst/>
          </a:prstGeom>
        </p:spPr>
      </p:pic>
    </p:spTree>
    <p:extLst>
      <p:ext uri="{BB962C8B-B14F-4D97-AF65-F5344CB8AC3E}">
        <p14:creationId xmlns:p14="http://schemas.microsoft.com/office/powerpoint/2010/main" val="274322718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flipH="1">
            <a:off x="457200" y="1352550"/>
            <a:ext cx="2819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3124200" y="1459524"/>
            <a:ext cx="5181600" cy="3811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737082" y="1501970"/>
            <a:ext cx="3959118" cy="338554"/>
          </a:xfrm>
          <a:prstGeom prst="rect">
            <a:avLst/>
          </a:prstGeom>
          <a:noFill/>
        </p:spPr>
        <p:txBody>
          <a:bodyPr wrap="square" rtlCol="0">
            <a:spAutoFit/>
          </a:bodyPr>
          <a:lstStyle/>
          <a:p>
            <a:r>
              <a:rPr lang="zh-CN" altLang="en-US" sz="1600" b="1" dirty="0">
                <a:solidFill>
                  <a:schemeClr val="bg1"/>
                </a:solidFill>
                <a:latin typeface="+mn-ea"/>
              </a:rPr>
              <a:t>反复发作的低血糖应增加葡萄糖输入速度</a:t>
            </a:r>
          </a:p>
        </p:txBody>
      </p:sp>
      <p:sp>
        <p:nvSpPr>
          <p:cNvPr id="13" name="矩形 12"/>
          <p:cNvSpPr/>
          <p:nvPr/>
        </p:nvSpPr>
        <p:spPr>
          <a:xfrm>
            <a:off x="3048000" y="1891427"/>
            <a:ext cx="5257800" cy="2585323"/>
          </a:xfrm>
          <a:prstGeom prst="rect">
            <a:avLst/>
          </a:prstGeom>
        </p:spPr>
        <p:txBody>
          <a:bodyPr wrap="square">
            <a:spAutoFit/>
          </a:bodyPr>
          <a:lstStyle/>
          <a:p>
            <a:pPr algn="just">
              <a:lnSpc>
                <a:spcPct val="150000"/>
              </a:lnSpc>
            </a:pPr>
            <a:r>
              <a:rPr lang="zh-CN" altLang="en-US" sz="1200" dirty="0" smtClean="0">
                <a:solidFill>
                  <a:schemeClr val="tx1">
                    <a:lumMod val="65000"/>
                    <a:lumOff val="35000"/>
                  </a:schemeClr>
                </a:solidFill>
                <a:latin typeface="+mn-ea"/>
              </a:rPr>
              <a:t>初始</a:t>
            </a:r>
            <a:r>
              <a:rPr lang="en-US" altLang="zh-CN" sz="1200" dirty="0">
                <a:solidFill>
                  <a:schemeClr val="tx1">
                    <a:lumMod val="65000"/>
                    <a:lumOff val="35000"/>
                  </a:schemeClr>
                </a:solidFill>
                <a:latin typeface="+mn-ea"/>
              </a:rPr>
              <a:t>6 mg/kg/min</a:t>
            </a:r>
            <a:r>
              <a:rPr lang="zh-CN" altLang="en-US" sz="1200" dirty="0">
                <a:solidFill>
                  <a:schemeClr val="tx1">
                    <a:lumMod val="65000"/>
                    <a:lumOff val="35000"/>
                  </a:schemeClr>
                </a:solidFill>
                <a:latin typeface="+mn-ea"/>
              </a:rPr>
              <a:t>的速度静脉输入葡萄糖。</a:t>
            </a:r>
            <a:r>
              <a:rPr lang="en-US" altLang="zh-CN" sz="1200" dirty="0">
                <a:solidFill>
                  <a:schemeClr val="tx1">
                    <a:lumMod val="65000"/>
                    <a:lumOff val="35000"/>
                  </a:schemeClr>
                </a:solidFill>
                <a:latin typeface="+mn-ea"/>
              </a:rPr>
              <a:t>1 h </a:t>
            </a:r>
            <a:r>
              <a:rPr lang="zh-CN" altLang="en-US" sz="1200" dirty="0">
                <a:solidFill>
                  <a:schemeClr val="tx1">
                    <a:lumMod val="65000"/>
                    <a:lumOff val="35000"/>
                  </a:schemeClr>
                </a:solidFill>
                <a:latin typeface="+mn-ea"/>
              </a:rPr>
              <a:t>后监测血糖</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如果血糖值</a:t>
            </a:r>
            <a:r>
              <a:rPr lang="en-US" altLang="zh-CN" sz="1200" dirty="0">
                <a:solidFill>
                  <a:schemeClr val="tx1">
                    <a:lumMod val="65000"/>
                    <a:lumOff val="35000"/>
                  </a:schemeClr>
                </a:solidFill>
                <a:latin typeface="+mn-ea"/>
              </a:rPr>
              <a:t>&gt;2.8 </a:t>
            </a:r>
            <a:r>
              <a:rPr lang="en-US" altLang="zh-CN" sz="1200" dirty="0" err="1">
                <a:solidFill>
                  <a:schemeClr val="tx1">
                    <a:lumMod val="65000"/>
                    <a:lumOff val="35000"/>
                  </a:schemeClr>
                </a:solidFill>
                <a:latin typeface="+mn-ea"/>
              </a:rPr>
              <a:t>mmol</a:t>
            </a:r>
            <a:r>
              <a:rPr lang="en-US" altLang="zh-CN" sz="1200" dirty="0">
                <a:solidFill>
                  <a:schemeClr val="tx1">
                    <a:lumMod val="65000"/>
                    <a:lumOff val="35000"/>
                  </a:schemeClr>
                </a:solidFill>
                <a:latin typeface="+mn-ea"/>
              </a:rPr>
              <a:t>/L</a:t>
            </a:r>
            <a:r>
              <a:rPr lang="zh-CN" altLang="en-US" sz="1200" dirty="0">
                <a:solidFill>
                  <a:schemeClr val="tx1">
                    <a:lumMod val="65000"/>
                    <a:lumOff val="35000"/>
                  </a:schemeClr>
                </a:solidFill>
                <a:latin typeface="+mn-ea"/>
              </a:rPr>
              <a:t>，即可每</a:t>
            </a:r>
            <a:r>
              <a:rPr lang="en-US" altLang="zh-CN" sz="1200" dirty="0">
                <a:solidFill>
                  <a:schemeClr val="tx1">
                    <a:lumMod val="65000"/>
                    <a:lumOff val="35000"/>
                  </a:schemeClr>
                </a:solidFill>
                <a:latin typeface="+mn-ea"/>
              </a:rPr>
              <a:t>6 h</a:t>
            </a:r>
            <a:r>
              <a:rPr lang="zh-CN" altLang="en-US" sz="1200" dirty="0">
                <a:solidFill>
                  <a:schemeClr val="tx1">
                    <a:lumMod val="65000"/>
                    <a:lumOff val="35000"/>
                  </a:schemeClr>
                </a:solidFill>
                <a:latin typeface="+mn-ea"/>
              </a:rPr>
              <a:t>监测</a:t>
            </a:r>
            <a:r>
              <a:rPr lang="en-US" altLang="zh-CN" sz="1200" dirty="0">
                <a:solidFill>
                  <a:schemeClr val="tx1">
                    <a:lumMod val="65000"/>
                    <a:lumOff val="35000"/>
                  </a:schemeClr>
                </a:solidFill>
                <a:latin typeface="+mn-ea"/>
              </a:rPr>
              <a:t>1</a:t>
            </a:r>
            <a:r>
              <a:rPr lang="zh-CN" altLang="en-US" sz="1200" dirty="0" smtClean="0">
                <a:solidFill>
                  <a:schemeClr val="tx1">
                    <a:lumMod val="65000"/>
                    <a:lumOff val="35000"/>
                  </a:schemeClr>
                </a:solidFill>
                <a:latin typeface="+mn-ea"/>
              </a:rPr>
              <a:t>次</a:t>
            </a:r>
            <a:r>
              <a:rPr lang="en-US" altLang="zh-CN" sz="1200" dirty="0" smtClean="0">
                <a:solidFill>
                  <a:schemeClr val="tx1">
                    <a:lumMod val="65000"/>
                    <a:lumOff val="35000"/>
                  </a:schemeClr>
                </a:solidFill>
                <a:latin typeface="+mn-ea"/>
              </a:rPr>
              <a:t>,</a:t>
            </a:r>
            <a:r>
              <a:rPr lang="zh-CN" altLang="en-US" sz="1200" dirty="0">
                <a:solidFill>
                  <a:schemeClr val="tx1">
                    <a:lumMod val="65000"/>
                    <a:lumOff val="35000"/>
                  </a:schemeClr>
                </a:solidFill>
                <a:latin typeface="+mn-ea"/>
              </a:rPr>
              <a:t>反复发作的低血糖应增加葡萄糖输入速度</a:t>
            </a:r>
            <a:r>
              <a:rPr lang="en-US" altLang="zh-CN" sz="1200" dirty="0">
                <a:solidFill>
                  <a:schemeClr val="tx1">
                    <a:lumMod val="65000"/>
                    <a:lumOff val="35000"/>
                  </a:schemeClr>
                </a:solidFill>
                <a:latin typeface="+mn-ea"/>
              </a:rPr>
              <a:t>,</a:t>
            </a:r>
            <a:r>
              <a:rPr lang="zh-CN" altLang="en-US" sz="1200" dirty="0">
                <a:solidFill>
                  <a:schemeClr val="tx1">
                    <a:lumMod val="65000"/>
                    <a:lumOff val="35000"/>
                  </a:schemeClr>
                </a:solidFill>
                <a:latin typeface="+mn-ea"/>
              </a:rPr>
              <a:t>每次调整</a:t>
            </a:r>
            <a:r>
              <a:rPr lang="en-US" altLang="zh-CN" sz="1200" dirty="0">
                <a:solidFill>
                  <a:schemeClr val="tx1">
                    <a:lumMod val="65000"/>
                    <a:lumOff val="35000"/>
                  </a:schemeClr>
                </a:solidFill>
                <a:latin typeface="+mn-ea"/>
              </a:rPr>
              <a:t>2 mg/kg/min</a:t>
            </a:r>
            <a:r>
              <a:rPr lang="zh-CN" altLang="en-US" sz="1200" dirty="0">
                <a:solidFill>
                  <a:schemeClr val="tx1">
                    <a:lumMod val="65000"/>
                    <a:lumOff val="35000"/>
                  </a:schemeClr>
                </a:solidFill>
                <a:latin typeface="+mn-ea"/>
              </a:rPr>
              <a:t>，直到最大速度</a:t>
            </a:r>
            <a:r>
              <a:rPr lang="en-US" altLang="zh-CN" sz="1200" dirty="0">
                <a:solidFill>
                  <a:schemeClr val="tx1">
                    <a:lumMod val="65000"/>
                    <a:lumOff val="35000"/>
                  </a:schemeClr>
                </a:solidFill>
                <a:latin typeface="+mn-ea"/>
              </a:rPr>
              <a:t>12 mg/kg/min</a:t>
            </a:r>
            <a:r>
              <a:rPr lang="zh-CN" altLang="en-US" sz="1200" dirty="0">
                <a:solidFill>
                  <a:schemeClr val="tx1">
                    <a:lumMod val="65000"/>
                    <a:lumOff val="35000"/>
                  </a:schemeClr>
                </a:solidFill>
                <a:latin typeface="+mn-ea"/>
              </a:rPr>
              <a:t>。如果在持续治疗</a:t>
            </a:r>
            <a:r>
              <a:rPr lang="en-US" altLang="zh-CN" sz="1200" dirty="0">
                <a:solidFill>
                  <a:schemeClr val="tx1">
                    <a:lumMod val="65000"/>
                    <a:lumOff val="35000"/>
                  </a:schemeClr>
                </a:solidFill>
                <a:latin typeface="+mn-ea"/>
              </a:rPr>
              <a:t>24 h</a:t>
            </a:r>
            <a:r>
              <a:rPr lang="zh-CN" altLang="en-US" sz="1200" dirty="0">
                <a:solidFill>
                  <a:schemeClr val="tx1">
                    <a:lumMod val="65000"/>
                    <a:lumOff val="35000"/>
                  </a:schemeClr>
                </a:solidFill>
                <a:latin typeface="+mn-ea"/>
              </a:rPr>
              <a:t>后连续</a:t>
            </a:r>
            <a:r>
              <a:rPr lang="en-US" altLang="zh-CN" sz="1200" dirty="0">
                <a:solidFill>
                  <a:schemeClr val="tx1">
                    <a:lumMod val="65000"/>
                    <a:lumOff val="35000"/>
                  </a:schemeClr>
                </a:solidFill>
                <a:latin typeface="+mn-ea"/>
              </a:rPr>
              <a:t>2</a:t>
            </a:r>
            <a:r>
              <a:rPr lang="zh-CN" altLang="en-US" sz="1200" dirty="0">
                <a:solidFill>
                  <a:schemeClr val="tx1">
                    <a:lumMod val="65000"/>
                    <a:lumOff val="35000"/>
                  </a:schemeClr>
                </a:solidFill>
                <a:latin typeface="+mn-ea"/>
              </a:rPr>
              <a:t>次以上血糖值</a:t>
            </a:r>
            <a:r>
              <a:rPr lang="en-US" altLang="zh-CN" sz="1200" dirty="0">
                <a:solidFill>
                  <a:schemeClr val="tx1">
                    <a:lumMod val="65000"/>
                    <a:lumOff val="35000"/>
                  </a:schemeClr>
                </a:solidFill>
                <a:latin typeface="+mn-ea"/>
              </a:rPr>
              <a:t>&gt;2.8 </a:t>
            </a:r>
            <a:r>
              <a:rPr lang="en-US" altLang="zh-CN" sz="1200" dirty="0" err="1">
                <a:solidFill>
                  <a:schemeClr val="tx1">
                    <a:lumMod val="65000"/>
                    <a:lumOff val="35000"/>
                  </a:schemeClr>
                </a:solidFill>
                <a:latin typeface="+mn-ea"/>
              </a:rPr>
              <a:t>mmol</a:t>
            </a:r>
            <a:r>
              <a:rPr lang="en-US" altLang="zh-CN" sz="1200" dirty="0">
                <a:solidFill>
                  <a:schemeClr val="tx1">
                    <a:lumMod val="65000"/>
                    <a:lumOff val="35000"/>
                  </a:schemeClr>
                </a:solidFill>
                <a:latin typeface="+mn-ea"/>
              </a:rPr>
              <a:t>/L</a:t>
            </a:r>
            <a:r>
              <a:rPr lang="zh-CN" altLang="en-US" sz="1200" dirty="0">
                <a:solidFill>
                  <a:schemeClr val="tx1">
                    <a:lumMod val="65000"/>
                    <a:lumOff val="35000"/>
                  </a:schemeClr>
                </a:solidFill>
                <a:latin typeface="+mn-ea"/>
              </a:rPr>
              <a:t>，则在有血糖监测的情况下葡萄糖输入速度可以按照每</a:t>
            </a:r>
            <a:r>
              <a:rPr lang="en-US" altLang="zh-CN" sz="1200" dirty="0">
                <a:solidFill>
                  <a:schemeClr val="tx1">
                    <a:lumMod val="65000"/>
                    <a:lumOff val="35000"/>
                  </a:schemeClr>
                </a:solidFill>
                <a:latin typeface="+mn-ea"/>
              </a:rPr>
              <a:t>6 h</a:t>
            </a:r>
            <a:r>
              <a:rPr lang="zh-CN" altLang="en-US" sz="1200" dirty="0">
                <a:solidFill>
                  <a:schemeClr val="tx1">
                    <a:lumMod val="65000"/>
                    <a:lumOff val="35000"/>
                  </a:schemeClr>
                </a:solidFill>
                <a:latin typeface="+mn-ea"/>
              </a:rPr>
              <a:t>降低</a:t>
            </a:r>
            <a:r>
              <a:rPr lang="en-US" altLang="zh-CN" sz="1200" dirty="0">
                <a:solidFill>
                  <a:schemeClr val="tx1">
                    <a:lumMod val="65000"/>
                    <a:lumOff val="35000"/>
                  </a:schemeClr>
                </a:solidFill>
                <a:latin typeface="+mn-ea"/>
              </a:rPr>
              <a:t>2mg/kg/min</a:t>
            </a:r>
            <a:r>
              <a:rPr lang="zh-CN" altLang="en-US" sz="1200" dirty="0">
                <a:solidFill>
                  <a:schemeClr val="tx1">
                    <a:lumMod val="65000"/>
                    <a:lumOff val="35000"/>
                  </a:schemeClr>
                </a:solidFill>
                <a:latin typeface="+mn-ea"/>
              </a:rPr>
              <a:t>的速度逐渐降低。葡萄糖输入减少的同时必须相应增加口服喂养。用输液泵持续静脉输入葡萄糖可避免由于输液速度波动导致胰岛素分泌的变化。输糖速度逐步上升直至血糖正常，并维持在使血糖正常的最小葡萄糖输入速度。避免在外周静脉输注葡萄糖水平</a:t>
            </a:r>
            <a:r>
              <a:rPr lang="en-US" altLang="zh-CN" sz="1200" dirty="0">
                <a:solidFill>
                  <a:schemeClr val="tx1">
                    <a:lumMod val="65000"/>
                    <a:lumOff val="35000"/>
                  </a:schemeClr>
                </a:solidFill>
                <a:latin typeface="+mn-ea"/>
              </a:rPr>
              <a:t>&gt;12.5% ,</a:t>
            </a:r>
            <a:r>
              <a:rPr lang="zh-CN" altLang="en-US" sz="1200" dirty="0">
                <a:solidFill>
                  <a:schemeClr val="tx1">
                    <a:lumMod val="65000"/>
                    <a:lumOff val="35000"/>
                  </a:schemeClr>
                </a:solidFill>
                <a:latin typeface="+mn-ea"/>
              </a:rPr>
              <a:t>以避免发生</a:t>
            </a:r>
            <a:r>
              <a:rPr lang="zh-CN" altLang="en-US" sz="1200" dirty="0" smtClean="0">
                <a:solidFill>
                  <a:schemeClr val="tx1">
                    <a:lumMod val="65000"/>
                    <a:lumOff val="35000"/>
                  </a:schemeClr>
                </a:solidFill>
                <a:latin typeface="+mn-ea"/>
              </a:rPr>
              <a:t>血栓性静脉炎</a:t>
            </a:r>
            <a:endParaRPr lang="zh-CN" altLang="en-US" sz="1200" dirty="0">
              <a:solidFill>
                <a:schemeClr val="tx1">
                  <a:lumMod val="65000"/>
                  <a:lumOff val="35000"/>
                </a:schemeClr>
              </a:solidFill>
              <a:latin typeface="+mn-ea"/>
            </a:endParaRPr>
          </a:p>
        </p:txBody>
      </p:sp>
    </p:spTree>
    <p:extLst>
      <p:ext uri="{BB962C8B-B14F-4D97-AF65-F5344CB8AC3E}">
        <p14:creationId xmlns:p14="http://schemas.microsoft.com/office/powerpoint/2010/main" val="38599022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isḻíḋe"/>
          <p:cNvSpPr txBox="1"/>
          <p:nvPr/>
        </p:nvSpPr>
        <p:spPr>
          <a:xfrm>
            <a:off x="914400" y="1713921"/>
            <a:ext cx="7184030" cy="781629"/>
          </a:xfrm>
          <a:prstGeom prst="rect">
            <a:avLst/>
          </a:prstGeom>
          <a:noFill/>
          <a:ln>
            <a:noFill/>
          </a:ln>
        </p:spPr>
        <p:txBody>
          <a:bodyPr wrap="square" lIns="68580" tIns="34290" rIns="68580" bIns="34290" anchor="ctr" anchorCtr="0">
            <a:no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这种情况见于出生后7d血糖不能达到稳定状态或予12 mg/kg/min的静脉葡萄糖输入，血糖仍然不能维持正常。为达到正常血糖水平，可能需要更高的静脉葡萄糖输注水平</a:t>
            </a:r>
          </a:p>
        </p:txBody>
      </p:sp>
      <p:sp>
        <p:nvSpPr>
          <p:cNvPr id="2" name="矩形 1"/>
          <p:cNvSpPr/>
          <p:nvPr/>
        </p:nvSpPr>
        <p:spPr>
          <a:xfrm>
            <a:off x="914400" y="1352550"/>
            <a:ext cx="7315200" cy="369332"/>
          </a:xfrm>
          <a:prstGeom prst="rect">
            <a:avLst/>
          </a:prstGeom>
          <a:solidFill>
            <a:schemeClr val="accent1"/>
          </a:solidFill>
        </p:spPr>
        <p:txBody>
          <a:bodyPr wrap="square">
            <a:spAutoFit/>
          </a:bodyPr>
          <a:lstStyle/>
          <a:p>
            <a:pPr algn="ctr">
              <a:buSzPct val="25000"/>
            </a:pPr>
            <a:r>
              <a:rPr lang="zh-CN" altLang="en-US" b="1" dirty="0">
                <a:solidFill>
                  <a:schemeClr val="bg1"/>
                </a:solidFill>
                <a:latin typeface="微软雅黑" panose="020B0503020204020204" pitchFamily="34" charset="-122"/>
                <a:ea typeface="微软雅黑" panose="020B0503020204020204" pitchFamily="34" charset="-122"/>
              </a:rPr>
              <a:t>持续性低血糖治疗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914400" y="2724150"/>
            <a:ext cx="7315200" cy="369332"/>
          </a:xfrm>
          <a:prstGeom prst="rect">
            <a:avLst/>
          </a:prstGeom>
          <a:solidFill>
            <a:schemeClr val="accent1"/>
          </a:solidFill>
        </p:spPr>
        <p:txBody>
          <a:bodyPr wrap="square">
            <a:spAutoFit/>
          </a:bodyPr>
          <a:lstStyle/>
          <a:p>
            <a:pPr algn="ctr">
              <a:buSzPct val="25000"/>
            </a:pPr>
            <a:r>
              <a:rPr lang="zh-CN" altLang="zh-CN" b="1" dirty="0">
                <a:solidFill>
                  <a:schemeClr val="bg1"/>
                </a:solidFill>
                <a:latin typeface="微软雅黑" panose="020B0503020204020204" pitchFamily="34" charset="-122"/>
                <a:ea typeface="微软雅黑" panose="020B0503020204020204" pitchFamily="34" charset="-122"/>
              </a:rPr>
              <a:t>除了升高葡萄糖的输注速度,有时候需要药物治疗持续性低血糖</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14400" y="3105150"/>
            <a:ext cx="7467600" cy="1167692"/>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氢化可的松</a:t>
            </a:r>
            <a:r>
              <a:rPr lang="en-US" altLang="zh-CN" sz="1200" dirty="0">
                <a:latin typeface="微软雅黑" panose="020B0503020204020204" pitchFamily="34" charset="-122"/>
                <a:ea typeface="微软雅黑" panose="020B0503020204020204" pitchFamily="34" charset="-122"/>
              </a:rPr>
              <a:t>5 mg/kg/d</a:t>
            </a:r>
            <a:r>
              <a:rPr lang="zh-CN" altLang="en-US" sz="1200" dirty="0">
                <a:latin typeface="微软雅黑" panose="020B0503020204020204" pitchFamily="34" charset="-122"/>
                <a:ea typeface="微软雅黑" panose="020B0503020204020204" pitchFamily="34" charset="-122"/>
              </a:rPr>
              <a:t>，分</a:t>
            </a:r>
            <a:r>
              <a:rPr lang="en-US" altLang="zh-CN" sz="1200" dirty="0">
                <a:latin typeface="微软雅黑" panose="020B0503020204020204" pitchFamily="34" charset="-122"/>
                <a:ea typeface="微软雅黑" panose="020B0503020204020204" pitchFamily="34" charset="-122"/>
              </a:rPr>
              <a:t>2</a:t>
            </a:r>
            <a:r>
              <a:rPr lang="zh-CN" altLang="en-US" sz="1200" dirty="0">
                <a:latin typeface="微软雅黑" panose="020B0503020204020204" pitchFamily="34" charset="-122"/>
                <a:ea typeface="微软雅黑" panose="020B0503020204020204" pitchFamily="34" charset="-122"/>
              </a:rPr>
              <a:t>次，静脉推注或</a:t>
            </a:r>
            <a:r>
              <a:rPr lang="zh-CN" altLang="en-US" sz="1200" dirty="0" smtClean="0">
                <a:latin typeface="微软雅黑" panose="020B0503020204020204" pitchFamily="34" charset="-122"/>
                <a:ea typeface="微软雅黑" panose="020B0503020204020204" pitchFamily="34" charset="-122"/>
              </a:rPr>
              <a:t>口服</a:t>
            </a:r>
            <a:r>
              <a:rPr lang="en-US" altLang="zh-CN"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二氮嗪</a:t>
            </a:r>
            <a:r>
              <a:rPr lang="en-US" altLang="zh-CN" sz="1200" dirty="0">
                <a:latin typeface="微软雅黑" panose="020B0503020204020204" pitchFamily="34" charset="-122"/>
                <a:ea typeface="微软雅黑" panose="020B0503020204020204" pitchFamily="34" charset="-122"/>
              </a:rPr>
              <a:t>10</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25 mg/kg/d</a:t>
            </a:r>
            <a:r>
              <a:rPr lang="zh-CN" altLang="en-US" sz="1200" dirty="0">
                <a:latin typeface="微软雅黑" panose="020B0503020204020204" pitchFamily="34" charset="-122"/>
                <a:ea typeface="微软雅黑" panose="020B0503020204020204" pitchFamily="34" charset="-122"/>
              </a:rPr>
              <a:t>，分</a:t>
            </a: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次口服。本药通过保持胰岛</a:t>
            </a:r>
            <a:r>
              <a:rPr lang="en-US" altLang="zh-CN" sz="1200" dirty="0">
                <a:latin typeface="微软雅黑" panose="020B0503020204020204" pitchFamily="34" charset="-122"/>
                <a:ea typeface="微软雅黑" panose="020B0503020204020204" pitchFamily="34" charset="-122"/>
              </a:rPr>
              <a:t>β</a:t>
            </a:r>
            <a:r>
              <a:rPr lang="zh-CN" altLang="en-US" sz="1200" dirty="0">
                <a:latin typeface="微软雅黑" panose="020B0503020204020204" pitchFamily="34" charset="-122"/>
                <a:ea typeface="微软雅黑" panose="020B0503020204020204" pitchFamily="34" charset="-122"/>
              </a:rPr>
              <a:t>细胞膜上的</a:t>
            </a:r>
            <a:r>
              <a:rPr lang="en-US" altLang="zh-CN" sz="1200" dirty="0">
                <a:latin typeface="微软雅黑" panose="020B0503020204020204" pitchFamily="34" charset="-122"/>
                <a:ea typeface="微软雅黑" panose="020B0503020204020204" pitchFamily="34" charset="-122"/>
              </a:rPr>
              <a:t>ATP</a:t>
            </a:r>
            <a:r>
              <a:rPr lang="zh-CN" altLang="en-US" sz="1200" dirty="0">
                <a:latin typeface="微软雅黑" panose="020B0503020204020204" pitchFamily="34" charset="-122"/>
                <a:ea typeface="微软雅黑" panose="020B0503020204020204" pitchFamily="34" charset="-122"/>
              </a:rPr>
              <a:t>敏感性钾通道</a:t>
            </a:r>
            <a:r>
              <a:rPr lang="en-US" altLang="zh-CN" sz="1200" dirty="0">
                <a:latin typeface="微软雅黑" panose="020B0503020204020204" pitchFamily="34" charset="-122"/>
                <a:ea typeface="微软雅黑" panose="020B0503020204020204" pitchFamily="34" charset="-122"/>
              </a:rPr>
              <a:t>(KATP)</a:t>
            </a:r>
            <a:r>
              <a:rPr lang="zh-CN" altLang="en-US" sz="1200" dirty="0">
                <a:latin typeface="微软雅黑" panose="020B0503020204020204" pitchFamily="34" charset="-122"/>
                <a:ea typeface="微软雅黑" panose="020B0503020204020204" pitchFamily="34" charset="-122"/>
              </a:rPr>
              <a:t>开放，减少胰岛素分泌。因此该药用于胰岛素瘤等胰岛素分泌失控的</a:t>
            </a:r>
            <a:r>
              <a:rPr lang="zh-CN" altLang="en-US" sz="1200" dirty="0" smtClean="0">
                <a:latin typeface="微软雅黑" panose="020B0503020204020204" pitchFamily="34" charset="-122"/>
                <a:ea typeface="微软雅黑" panose="020B0503020204020204" pitchFamily="34" charset="-122"/>
              </a:rPr>
              <a:t>疾病</a:t>
            </a:r>
            <a:r>
              <a:rPr lang="en-US" altLang="zh-CN"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胰高血糖素</a:t>
            </a:r>
            <a:r>
              <a:rPr lang="en-US" altLang="zh-CN" sz="1200" dirty="0">
                <a:latin typeface="微软雅黑" panose="020B0503020204020204" pitchFamily="34" charset="-122"/>
                <a:ea typeface="微软雅黑" panose="020B0503020204020204" pitchFamily="34" charset="-122"/>
              </a:rPr>
              <a:t>100 mg/kg</a:t>
            </a:r>
            <a:r>
              <a:rPr lang="zh-CN" altLang="en-US" sz="1200" dirty="0">
                <a:latin typeface="微软雅黑" panose="020B0503020204020204" pitchFamily="34" charset="-122"/>
                <a:ea typeface="微软雅黑" panose="020B0503020204020204" pitchFamily="34" charset="-122"/>
              </a:rPr>
              <a:t>皮下或肌肉注射，最大量</a:t>
            </a:r>
            <a:r>
              <a:rPr lang="en-US" altLang="zh-CN" sz="1200" dirty="0">
                <a:latin typeface="微软雅黑" panose="020B0503020204020204" pitchFamily="34" charset="-122"/>
                <a:ea typeface="微软雅黑" panose="020B0503020204020204" pitchFamily="34" charset="-122"/>
              </a:rPr>
              <a:t>300 mg/kg</a:t>
            </a:r>
            <a:r>
              <a:rPr lang="zh-CN" altLang="en-US" sz="1200" dirty="0">
                <a:latin typeface="微软雅黑" panose="020B0503020204020204" pitchFamily="34" charset="-122"/>
                <a:ea typeface="微软雅黑" panose="020B0503020204020204" pitchFamily="34" charset="-122"/>
              </a:rPr>
              <a:t>，每天最多</a:t>
            </a: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剂。该药促进肝糖原的存储</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增加糖异生和生酮作用。这种作用在足月小样儿中并不稳定</a:t>
            </a:r>
            <a:r>
              <a:rPr lang="zh-CN" altLang="en-US" sz="1200" dirty="0" smtClean="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5789622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animBg="1"/>
      <p:bldP spid="3"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BEBA8EAE-BF5A-486C-A8C5-ECC9F3942E4B}">
                <a14:imgProps xmlns:a14="http://schemas.microsoft.com/office/drawing/2010/main">
                  <a14:imgLayer>
                    <a14:imgEffect>
                      <a14:saturation sat="400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334000" y="1921739"/>
            <a:ext cx="3170992" cy="3164611"/>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886200" y="3562350"/>
            <a:ext cx="2849807" cy="655642"/>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6170879" y="1144106"/>
            <a:ext cx="1677721" cy="646331"/>
          </a:xfrm>
          <a:prstGeom prst="rect">
            <a:avLst/>
          </a:prstGeom>
          <a:noFill/>
          <a:effectLst/>
        </p:spPr>
        <p:txBody>
          <a:bodyPr wrap="square" rtlCol="0">
            <a:spAutoFit/>
          </a:bodyPr>
          <a:lstStyle/>
          <a:p>
            <a:pPr algn="ctr"/>
            <a:r>
              <a:rPr lang="zh-CN" altLang="en-US" sz="3600" b="1" dirty="0" smtClean="0">
                <a:solidFill>
                  <a:schemeClr val="bg1"/>
                </a:solidFill>
                <a:latin typeface="+mn-ea"/>
              </a:rPr>
              <a:t>目 录</a:t>
            </a:r>
            <a:endParaRPr lang="zh-CN" altLang="en-US" sz="3600" b="1" dirty="0">
              <a:solidFill>
                <a:schemeClr val="bg1"/>
              </a:solidFill>
              <a:latin typeface="+mn-ea"/>
            </a:endParaRPr>
          </a:p>
        </p:txBody>
      </p:sp>
      <p:sp>
        <p:nvSpPr>
          <p:cNvPr id="26" name="文本框 25"/>
          <p:cNvSpPr txBox="1"/>
          <p:nvPr/>
        </p:nvSpPr>
        <p:spPr>
          <a:xfrm>
            <a:off x="6292729" y="1684407"/>
            <a:ext cx="1434020" cy="353943"/>
          </a:xfrm>
          <a:prstGeom prst="rect">
            <a:avLst/>
          </a:prstGeom>
          <a:noFill/>
          <a:effectLst/>
        </p:spPr>
        <p:txBody>
          <a:bodyPr wrap="square" rtlCol="0">
            <a:spAutoFit/>
          </a:bodyPr>
          <a:lstStyle/>
          <a:p>
            <a:pPr algn="ctr"/>
            <a:r>
              <a:rPr lang="en-US" altLang="zh-CN" sz="1700" dirty="0" smtClean="0">
                <a:solidFill>
                  <a:schemeClr val="bg1"/>
                </a:solidFill>
                <a:latin typeface="+mn-ea"/>
              </a:rPr>
              <a:t>CONTENS</a:t>
            </a:r>
            <a:endParaRPr lang="zh-CN" altLang="en-US" sz="1700" dirty="0">
              <a:solidFill>
                <a:schemeClr val="bg1"/>
              </a:solidFill>
              <a:latin typeface="+mn-ea"/>
            </a:endParaRPr>
          </a:p>
        </p:txBody>
      </p:sp>
      <p:grpSp>
        <p:nvGrpSpPr>
          <p:cNvPr id="6" name="组合 5"/>
          <p:cNvGrpSpPr/>
          <p:nvPr/>
        </p:nvGrpSpPr>
        <p:grpSpPr>
          <a:xfrm>
            <a:off x="1295400" y="1276350"/>
            <a:ext cx="3986305" cy="319080"/>
            <a:chOff x="1203938" y="1207057"/>
            <a:chExt cx="3986305" cy="319080"/>
          </a:xfrm>
        </p:grpSpPr>
        <p:sp>
          <p:nvSpPr>
            <p:cNvPr id="3" name="矩形 2"/>
            <p:cNvSpPr/>
            <p:nvPr/>
          </p:nvSpPr>
          <p:spPr>
            <a:xfrm>
              <a:off x="1203938" y="1207057"/>
              <a:ext cx="396262" cy="307777"/>
            </a:xfrm>
            <a:prstGeom prst="rect">
              <a:avLst/>
            </a:prstGeom>
            <a:solidFill>
              <a:schemeClr val="bg1"/>
            </a:solidFill>
          </p:spPr>
          <p:txBody>
            <a:bodyPr wrap="none">
              <a:spAutoFit/>
            </a:bodyPr>
            <a:lstStyle/>
            <a:p>
              <a:r>
                <a:rPr lang="en-US" altLang="zh-CN" sz="1400" dirty="0" smtClean="0">
                  <a:solidFill>
                    <a:schemeClr val="accent1"/>
                  </a:solidFill>
                  <a:latin typeface="+mn-ea"/>
                </a:rPr>
                <a:t>01</a:t>
              </a:r>
              <a:endParaRPr lang="zh-CN" altLang="en-US" sz="1400" dirty="0">
                <a:solidFill>
                  <a:schemeClr val="accent1"/>
                </a:solidFill>
                <a:latin typeface="+mn-ea"/>
              </a:endParaRPr>
            </a:p>
          </p:txBody>
        </p:sp>
        <p:sp>
          <p:nvSpPr>
            <p:cNvPr id="45" name="ïŝľíďê"/>
            <p:cNvSpPr txBox="1"/>
            <p:nvPr/>
          </p:nvSpPr>
          <p:spPr>
            <a:xfrm>
              <a:off x="1637221" y="1210198"/>
              <a:ext cx="3553022" cy="315939"/>
            </a:xfrm>
            <a:prstGeom prst="rect">
              <a:avLst/>
            </a:prstGeom>
            <a:solidFill>
              <a:schemeClr val="bg1"/>
            </a:solidFill>
          </p:spPr>
          <p:txBody>
            <a:bodyPr wrap="square" lIns="68580" tIns="34290" rIns="68580" bIns="34290">
              <a:normAutofit/>
            </a:bodyPr>
            <a:lstStyle/>
            <a:p>
              <a:pPr algn="ctr"/>
              <a:r>
                <a:rPr lang="zh-CN" altLang="en-US" sz="1600" dirty="0">
                  <a:solidFill>
                    <a:schemeClr val="accent1"/>
                  </a:solidFill>
                  <a:latin typeface="+mn-ea"/>
                </a:rPr>
                <a:t>新生儿低血糖定义</a:t>
              </a:r>
            </a:p>
          </p:txBody>
        </p:sp>
      </p:grpSp>
      <p:grpSp>
        <p:nvGrpSpPr>
          <p:cNvPr id="46" name="组合 45"/>
          <p:cNvGrpSpPr/>
          <p:nvPr/>
        </p:nvGrpSpPr>
        <p:grpSpPr>
          <a:xfrm>
            <a:off x="1295400" y="1885386"/>
            <a:ext cx="3986305" cy="319080"/>
            <a:chOff x="1203938" y="1207057"/>
            <a:chExt cx="3986305" cy="319080"/>
          </a:xfrm>
        </p:grpSpPr>
        <p:sp>
          <p:nvSpPr>
            <p:cNvPr id="47" name="矩形 46"/>
            <p:cNvSpPr/>
            <p:nvPr/>
          </p:nvSpPr>
          <p:spPr>
            <a:xfrm>
              <a:off x="1203938" y="1207057"/>
              <a:ext cx="396262" cy="307777"/>
            </a:xfrm>
            <a:prstGeom prst="rect">
              <a:avLst/>
            </a:prstGeom>
            <a:solidFill>
              <a:schemeClr val="bg1"/>
            </a:solidFill>
          </p:spPr>
          <p:txBody>
            <a:bodyPr wrap="none">
              <a:spAutoFit/>
            </a:bodyPr>
            <a:lstStyle/>
            <a:p>
              <a:r>
                <a:rPr lang="en-US" altLang="zh-CN" sz="1400" dirty="0" smtClean="0">
                  <a:solidFill>
                    <a:schemeClr val="accent1"/>
                  </a:solidFill>
                  <a:latin typeface="+mn-ea"/>
                </a:rPr>
                <a:t>02</a:t>
              </a:r>
              <a:endParaRPr lang="zh-CN" altLang="en-US" sz="1400" dirty="0">
                <a:solidFill>
                  <a:schemeClr val="accent1"/>
                </a:solidFill>
                <a:latin typeface="+mn-ea"/>
              </a:endParaRPr>
            </a:p>
          </p:txBody>
        </p:sp>
        <p:sp>
          <p:nvSpPr>
            <p:cNvPr id="48" name="ïŝľíďê"/>
            <p:cNvSpPr txBox="1"/>
            <p:nvPr/>
          </p:nvSpPr>
          <p:spPr>
            <a:xfrm>
              <a:off x="1637221" y="1210198"/>
              <a:ext cx="3553022" cy="315939"/>
            </a:xfrm>
            <a:prstGeom prst="rect">
              <a:avLst/>
            </a:prstGeom>
            <a:solidFill>
              <a:schemeClr val="bg1"/>
            </a:solidFill>
          </p:spPr>
          <p:txBody>
            <a:bodyPr wrap="square" lIns="68580" tIns="34290" rIns="68580" bIns="34290">
              <a:normAutofit/>
            </a:bodyPr>
            <a:lstStyle/>
            <a:p>
              <a:pPr algn="ctr"/>
              <a:r>
                <a:rPr lang="zh-CN" altLang="en-US" sz="1600" dirty="0">
                  <a:solidFill>
                    <a:schemeClr val="accent1"/>
                  </a:solidFill>
                  <a:latin typeface="+mn-ea"/>
                </a:rPr>
                <a:t>新生儿低血糖病因</a:t>
              </a:r>
            </a:p>
          </p:txBody>
        </p:sp>
      </p:grpSp>
      <p:grpSp>
        <p:nvGrpSpPr>
          <p:cNvPr id="49" name="组合 48"/>
          <p:cNvGrpSpPr/>
          <p:nvPr/>
        </p:nvGrpSpPr>
        <p:grpSpPr>
          <a:xfrm>
            <a:off x="1295400" y="2494422"/>
            <a:ext cx="3986305" cy="319080"/>
            <a:chOff x="1203938" y="1207057"/>
            <a:chExt cx="3986305" cy="319080"/>
          </a:xfrm>
        </p:grpSpPr>
        <p:sp>
          <p:nvSpPr>
            <p:cNvPr id="50" name="矩形 49"/>
            <p:cNvSpPr/>
            <p:nvPr/>
          </p:nvSpPr>
          <p:spPr>
            <a:xfrm>
              <a:off x="1203938" y="1207057"/>
              <a:ext cx="396262" cy="307777"/>
            </a:xfrm>
            <a:prstGeom prst="rect">
              <a:avLst/>
            </a:prstGeom>
            <a:solidFill>
              <a:schemeClr val="bg1"/>
            </a:solidFill>
          </p:spPr>
          <p:txBody>
            <a:bodyPr wrap="none">
              <a:spAutoFit/>
            </a:bodyPr>
            <a:lstStyle/>
            <a:p>
              <a:r>
                <a:rPr lang="en-US" altLang="zh-CN" sz="1400" dirty="0" smtClean="0">
                  <a:solidFill>
                    <a:schemeClr val="accent1"/>
                  </a:solidFill>
                  <a:latin typeface="+mn-ea"/>
                </a:rPr>
                <a:t>03</a:t>
              </a:r>
              <a:endParaRPr lang="zh-CN" altLang="en-US" sz="1400" dirty="0">
                <a:solidFill>
                  <a:schemeClr val="accent1"/>
                </a:solidFill>
                <a:latin typeface="+mn-ea"/>
              </a:endParaRPr>
            </a:p>
          </p:txBody>
        </p:sp>
        <p:sp>
          <p:nvSpPr>
            <p:cNvPr id="51" name="ïŝľíďê"/>
            <p:cNvSpPr txBox="1"/>
            <p:nvPr/>
          </p:nvSpPr>
          <p:spPr>
            <a:xfrm>
              <a:off x="1637221" y="1210198"/>
              <a:ext cx="3553022" cy="315939"/>
            </a:xfrm>
            <a:prstGeom prst="rect">
              <a:avLst/>
            </a:prstGeom>
            <a:solidFill>
              <a:schemeClr val="bg1"/>
            </a:solidFill>
          </p:spPr>
          <p:txBody>
            <a:bodyPr wrap="square" lIns="68580" tIns="34290" rIns="68580" bIns="34290">
              <a:normAutofit/>
            </a:bodyPr>
            <a:lstStyle/>
            <a:p>
              <a:pPr algn="ctr"/>
              <a:r>
                <a:rPr lang="zh-CN" altLang="en-US" sz="1600" dirty="0" smtClean="0">
                  <a:solidFill>
                    <a:schemeClr val="accent1"/>
                  </a:solidFill>
                  <a:latin typeface="+mn-ea"/>
                </a:rPr>
                <a:t>新生儿低血糖表现</a:t>
              </a:r>
              <a:endParaRPr lang="zh-CN" altLang="en-US" sz="1600" dirty="0">
                <a:solidFill>
                  <a:schemeClr val="accent1"/>
                </a:solidFill>
                <a:latin typeface="+mn-ea"/>
              </a:endParaRPr>
            </a:p>
          </p:txBody>
        </p:sp>
      </p:grpSp>
      <p:grpSp>
        <p:nvGrpSpPr>
          <p:cNvPr id="52" name="组合 51"/>
          <p:cNvGrpSpPr/>
          <p:nvPr/>
        </p:nvGrpSpPr>
        <p:grpSpPr>
          <a:xfrm>
            <a:off x="1295400" y="3103458"/>
            <a:ext cx="3986305" cy="319080"/>
            <a:chOff x="1203938" y="1207057"/>
            <a:chExt cx="3986305" cy="319080"/>
          </a:xfrm>
        </p:grpSpPr>
        <p:sp>
          <p:nvSpPr>
            <p:cNvPr id="53" name="矩形 52"/>
            <p:cNvSpPr/>
            <p:nvPr/>
          </p:nvSpPr>
          <p:spPr>
            <a:xfrm>
              <a:off x="1203938" y="1207057"/>
              <a:ext cx="396262" cy="307777"/>
            </a:xfrm>
            <a:prstGeom prst="rect">
              <a:avLst/>
            </a:prstGeom>
            <a:solidFill>
              <a:schemeClr val="bg1"/>
            </a:solidFill>
          </p:spPr>
          <p:txBody>
            <a:bodyPr wrap="none">
              <a:spAutoFit/>
            </a:bodyPr>
            <a:lstStyle/>
            <a:p>
              <a:r>
                <a:rPr lang="en-US" altLang="zh-CN" sz="1400" dirty="0" smtClean="0">
                  <a:solidFill>
                    <a:schemeClr val="accent1"/>
                  </a:solidFill>
                  <a:latin typeface="+mn-ea"/>
                </a:rPr>
                <a:t>04</a:t>
              </a:r>
              <a:endParaRPr lang="zh-CN" altLang="en-US" sz="1400" dirty="0">
                <a:solidFill>
                  <a:schemeClr val="accent1"/>
                </a:solidFill>
                <a:latin typeface="+mn-ea"/>
              </a:endParaRPr>
            </a:p>
          </p:txBody>
        </p:sp>
        <p:sp>
          <p:nvSpPr>
            <p:cNvPr id="54" name="ïŝľíďê"/>
            <p:cNvSpPr txBox="1"/>
            <p:nvPr/>
          </p:nvSpPr>
          <p:spPr>
            <a:xfrm>
              <a:off x="1637221" y="1210198"/>
              <a:ext cx="3553022" cy="315939"/>
            </a:xfrm>
            <a:prstGeom prst="rect">
              <a:avLst/>
            </a:prstGeom>
            <a:solidFill>
              <a:schemeClr val="bg1"/>
            </a:solidFill>
          </p:spPr>
          <p:txBody>
            <a:bodyPr wrap="square" lIns="68580" tIns="34290" rIns="68580" bIns="34290">
              <a:normAutofit/>
            </a:bodyPr>
            <a:lstStyle/>
            <a:p>
              <a:pPr algn="ctr"/>
              <a:r>
                <a:rPr lang="zh-CN" altLang="en-US" sz="1600" dirty="0">
                  <a:solidFill>
                    <a:schemeClr val="accent1"/>
                  </a:solidFill>
                  <a:latin typeface="+mn-ea"/>
                </a:rPr>
                <a:t>新生儿低血糖治疗</a:t>
              </a:r>
            </a:p>
          </p:txBody>
        </p:sp>
      </p:grpSp>
      <p:grpSp>
        <p:nvGrpSpPr>
          <p:cNvPr id="55" name="组合 54"/>
          <p:cNvGrpSpPr/>
          <p:nvPr/>
        </p:nvGrpSpPr>
        <p:grpSpPr>
          <a:xfrm>
            <a:off x="1295400" y="3712493"/>
            <a:ext cx="3986305" cy="319080"/>
            <a:chOff x="1203938" y="1207057"/>
            <a:chExt cx="3986305" cy="319080"/>
          </a:xfrm>
        </p:grpSpPr>
        <p:sp>
          <p:nvSpPr>
            <p:cNvPr id="56" name="矩形 55"/>
            <p:cNvSpPr/>
            <p:nvPr/>
          </p:nvSpPr>
          <p:spPr>
            <a:xfrm>
              <a:off x="1203938" y="1207057"/>
              <a:ext cx="396262" cy="307777"/>
            </a:xfrm>
            <a:prstGeom prst="rect">
              <a:avLst/>
            </a:prstGeom>
            <a:solidFill>
              <a:schemeClr val="bg1"/>
            </a:solidFill>
          </p:spPr>
          <p:txBody>
            <a:bodyPr wrap="none">
              <a:spAutoFit/>
            </a:bodyPr>
            <a:lstStyle/>
            <a:p>
              <a:r>
                <a:rPr lang="en-US" altLang="zh-CN" sz="1400" dirty="0" smtClean="0">
                  <a:solidFill>
                    <a:schemeClr val="accent1"/>
                  </a:solidFill>
                  <a:latin typeface="+mn-ea"/>
                </a:rPr>
                <a:t>05</a:t>
              </a:r>
              <a:endParaRPr lang="zh-CN" altLang="en-US" sz="1400" dirty="0">
                <a:solidFill>
                  <a:schemeClr val="accent1"/>
                </a:solidFill>
                <a:latin typeface="+mn-ea"/>
              </a:endParaRPr>
            </a:p>
          </p:txBody>
        </p:sp>
        <p:sp>
          <p:nvSpPr>
            <p:cNvPr id="57" name="ïŝľíďê"/>
            <p:cNvSpPr txBox="1"/>
            <p:nvPr/>
          </p:nvSpPr>
          <p:spPr>
            <a:xfrm>
              <a:off x="1637221" y="1210198"/>
              <a:ext cx="3553022" cy="315939"/>
            </a:xfrm>
            <a:prstGeom prst="rect">
              <a:avLst/>
            </a:prstGeom>
            <a:solidFill>
              <a:schemeClr val="bg1"/>
            </a:solidFill>
          </p:spPr>
          <p:txBody>
            <a:bodyPr wrap="square" lIns="68580" tIns="34290" rIns="68580" bIns="34290">
              <a:normAutofit/>
            </a:bodyPr>
            <a:lstStyle/>
            <a:p>
              <a:pPr algn="ctr"/>
              <a:r>
                <a:rPr lang="zh-CN" altLang="en-US" sz="1600" dirty="0">
                  <a:solidFill>
                    <a:schemeClr val="accent1"/>
                  </a:solidFill>
                  <a:latin typeface="+mn-ea"/>
                </a:rPr>
                <a:t>新生儿低血糖脑损伤</a:t>
              </a:r>
            </a:p>
          </p:txBody>
        </p:sp>
      </p:grpSp>
    </p:spTree>
    <p:custDataLst>
      <p:tags r:id="rId1"/>
    </p:custDataLst>
    <p:extLst>
      <p:ext uri="{BB962C8B-B14F-4D97-AF65-F5344CB8AC3E}">
        <p14:creationId xmlns:p14="http://schemas.microsoft.com/office/powerpoint/2010/main" val="392824945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p:tgtEl>
                                          <p:spTgt spid="26"/>
                                        </p:tgtEl>
                                        <p:attrNameLst>
                                          <p:attrName>ppt_y</p:attrName>
                                        </p:attrNameLst>
                                      </p:cBhvr>
                                      <p:tavLst>
                                        <p:tav tm="0">
                                          <p:val>
                                            <p:strVal val="#ppt_y+#ppt_h*1.125000"/>
                                          </p:val>
                                        </p:tav>
                                        <p:tav tm="100000">
                                          <p:val>
                                            <p:strVal val="#ppt_y"/>
                                          </p:val>
                                        </p:tav>
                                      </p:tavLst>
                                    </p:anim>
                                    <p:animEffect transition="in" filter="wipe(up)">
                                      <p:cBhvr>
                                        <p:cTn id="26" dur="500"/>
                                        <p:tgtEl>
                                          <p:spTgt spid="2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fltVal val="0"/>
                                          </p:val>
                                        </p:tav>
                                        <p:tav tm="100000">
                                          <p:val>
                                            <p:strVal val="#ppt_w"/>
                                          </p:val>
                                        </p:tav>
                                      </p:tavLst>
                                    </p:anim>
                                    <p:anim calcmode="lin" valueType="num">
                                      <p:cBhvr>
                                        <p:cTn id="37" dur="500" fill="hold"/>
                                        <p:tgtEl>
                                          <p:spTgt spid="46"/>
                                        </p:tgtEl>
                                        <p:attrNameLst>
                                          <p:attrName>ppt_h</p:attrName>
                                        </p:attrNameLst>
                                      </p:cBhvr>
                                      <p:tavLst>
                                        <p:tav tm="0">
                                          <p:val>
                                            <p:fltVal val="0"/>
                                          </p:val>
                                        </p:tav>
                                        <p:tav tm="100000">
                                          <p:val>
                                            <p:strVal val="#ppt_h"/>
                                          </p:val>
                                        </p:tav>
                                      </p:tavLst>
                                    </p:anim>
                                    <p:animEffect transition="in" filter="fade">
                                      <p:cBhvr>
                                        <p:cTn id="38" dur="500"/>
                                        <p:tgtEl>
                                          <p:spTgt spid="46"/>
                                        </p:tgtEl>
                                      </p:cBhvr>
                                    </p:animEffect>
                                  </p:childTnLst>
                                </p:cTn>
                              </p:par>
                              <p:par>
                                <p:cTn id="39" presetID="53" presetClass="entr" presetSubtype="16"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childTnLst>
                                </p:cTn>
                              </p:par>
                              <p:par>
                                <p:cTn id="44" presetID="53" presetClass="entr" presetSubtype="16"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p:cTn id="46" dur="500" fill="hold"/>
                                        <p:tgtEl>
                                          <p:spTgt spid="52"/>
                                        </p:tgtEl>
                                        <p:attrNameLst>
                                          <p:attrName>ppt_w</p:attrName>
                                        </p:attrNameLst>
                                      </p:cBhvr>
                                      <p:tavLst>
                                        <p:tav tm="0">
                                          <p:val>
                                            <p:fltVal val="0"/>
                                          </p:val>
                                        </p:tav>
                                        <p:tav tm="100000">
                                          <p:val>
                                            <p:strVal val="#ppt_w"/>
                                          </p:val>
                                        </p:tav>
                                      </p:tavLst>
                                    </p:anim>
                                    <p:anim calcmode="lin" valueType="num">
                                      <p:cBhvr>
                                        <p:cTn id="47" dur="500" fill="hold"/>
                                        <p:tgtEl>
                                          <p:spTgt spid="52"/>
                                        </p:tgtEl>
                                        <p:attrNameLst>
                                          <p:attrName>ppt_h</p:attrName>
                                        </p:attrNameLst>
                                      </p:cBhvr>
                                      <p:tavLst>
                                        <p:tav tm="0">
                                          <p:val>
                                            <p:fltVal val="0"/>
                                          </p:val>
                                        </p:tav>
                                        <p:tav tm="100000">
                                          <p:val>
                                            <p:strVal val="#ppt_h"/>
                                          </p:val>
                                        </p:tav>
                                      </p:tavLst>
                                    </p:anim>
                                    <p:animEffect transition="in" filter="fade">
                                      <p:cBhvr>
                                        <p:cTn id="48" dur="500"/>
                                        <p:tgtEl>
                                          <p:spTgt spid="52"/>
                                        </p:tgtEl>
                                      </p:cBhvr>
                                    </p:animEffect>
                                  </p:childTnLst>
                                </p:cTn>
                              </p:par>
                              <p:par>
                                <p:cTn id="49" presetID="53" presetClass="entr" presetSubtype="16"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animEffect transition="in" filter="fade">
                                      <p:cBhvr>
                                        <p:cTn id="5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8600" y="1786590"/>
            <a:ext cx="3528360" cy="3528360"/>
          </a:xfrm>
          <a:prstGeom prst="rect">
            <a:avLst/>
          </a:prstGeom>
        </p:spPr>
      </p:pic>
      <p:grpSp>
        <p:nvGrpSpPr>
          <p:cNvPr id="19" name="组合 18"/>
          <p:cNvGrpSpPr/>
          <p:nvPr/>
        </p:nvGrpSpPr>
        <p:grpSpPr>
          <a:xfrm>
            <a:off x="3886201" y="3562350"/>
            <a:ext cx="2362200" cy="543460"/>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153919" y="1200150"/>
            <a:ext cx="1677721" cy="1015663"/>
          </a:xfrm>
          <a:prstGeom prst="rect">
            <a:avLst/>
          </a:prstGeom>
          <a:noFill/>
          <a:effectLst/>
        </p:spPr>
        <p:txBody>
          <a:bodyPr wrap="square" rtlCol="0">
            <a:spAutoFit/>
          </a:bodyPr>
          <a:lstStyle/>
          <a:p>
            <a:pPr algn="ctr"/>
            <a:r>
              <a:rPr lang="en-US" altLang="zh-CN" sz="6000" b="1" dirty="0" smtClean="0">
                <a:solidFill>
                  <a:schemeClr val="bg1"/>
                </a:solidFill>
                <a:latin typeface="+mn-ea"/>
              </a:rPr>
              <a:t>05</a:t>
            </a:r>
            <a:endParaRPr lang="zh-CN" altLang="en-US" sz="6000" b="1" dirty="0">
              <a:solidFill>
                <a:schemeClr val="bg1"/>
              </a:solidFill>
              <a:latin typeface="+mn-ea"/>
            </a:endParaRPr>
          </a:p>
        </p:txBody>
      </p:sp>
      <p:sp>
        <p:nvSpPr>
          <p:cNvPr id="3" name="矩形 2"/>
          <p:cNvSpPr/>
          <p:nvPr/>
        </p:nvSpPr>
        <p:spPr>
          <a:xfrm>
            <a:off x="3428286" y="1969591"/>
            <a:ext cx="4801314" cy="707886"/>
          </a:xfrm>
          <a:prstGeom prst="rect">
            <a:avLst/>
          </a:prstGeom>
        </p:spPr>
        <p:txBody>
          <a:bodyPr wrap="none">
            <a:spAutoFit/>
          </a:bodyPr>
          <a:lstStyle/>
          <a:p>
            <a:pPr algn="ctr"/>
            <a:r>
              <a:rPr lang="zh-CN" altLang="en-US" sz="4000" b="1" dirty="0">
                <a:solidFill>
                  <a:schemeClr val="bg1"/>
                </a:solidFill>
                <a:latin typeface="+mn-ea"/>
              </a:rPr>
              <a:t>新生儿低血糖脑损伤</a:t>
            </a:r>
          </a:p>
        </p:txBody>
      </p:sp>
      <p:sp>
        <p:nvSpPr>
          <p:cNvPr id="26" name="矩形 25"/>
          <p:cNvSpPr/>
          <p:nvPr/>
        </p:nvSpPr>
        <p:spPr>
          <a:xfrm>
            <a:off x="3424218" y="1276350"/>
            <a:ext cx="2595582" cy="769441"/>
          </a:xfrm>
          <a:prstGeom prst="rect">
            <a:avLst/>
          </a:prstGeom>
        </p:spPr>
        <p:txBody>
          <a:bodyPr wrap="none">
            <a:spAutoFit/>
          </a:bodyPr>
          <a:lstStyle/>
          <a:p>
            <a:pPr algn="ctr"/>
            <a:r>
              <a:rPr lang="zh-CN" altLang="en-US" sz="4400" spc="300" dirty="0" smtClean="0">
                <a:solidFill>
                  <a:schemeClr val="bg1"/>
                </a:solidFill>
                <a:latin typeface="+mn-ea"/>
              </a:rPr>
              <a:t>第五部分</a:t>
            </a:r>
            <a:endParaRPr lang="zh-CN" altLang="en-US" sz="4400" spc="300" dirty="0">
              <a:solidFill>
                <a:schemeClr val="bg1"/>
              </a:solidFill>
              <a:latin typeface="+mn-ea"/>
            </a:endParaRPr>
          </a:p>
        </p:txBody>
      </p:sp>
      <p:sp>
        <p:nvSpPr>
          <p:cNvPr id="27" name="文本框 26"/>
          <p:cNvSpPr txBox="1"/>
          <p:nvPr/>
        </p:nvSpPr>
        <p:spPr>
          <a:xfrm>
            <a:off x="3429000" y="2655391"/>
            <a:ext cx="4800600" cy="415498"/>
          </a:xfrm>
          <a:prstGeom prst="rect">
            <a:avLst/>
          </a:prstGeom>
          <a:noFill/>
        </p:spPr>
        <p:txBody>
          <a:bodyPr wrap="square" rtlCol="0">
            <a:spAutoFit/>
          </a:bodyPr>
          <a:lstStyle/>
          <a:p>
            <a:r>
              <a:rPr lang="en-US" altLang="zh-CN" sz="1050" dirty="0">
                <a:solidFill>
                  <a:schemeClr val="bg1"/>
                </a:solidFill>
                <a:latin typeface="+mn-ea"/>
              </a:rPr>
              <a:t>neonatal hypoglycemia neonatal hypoglycemia </a:t>
            </a:r>
            <a:r>
              <a:rPr lang="en-US" altLang="zh-CN" sz="1050" dirty="0" smtClean="0">
                <a:solidFill>
                  <a:schemeClr val="bg1"/>
                </a:solidFill>
                <a:latin typeface="+mn-ea"/>
              </a:rPr>
              <a:t>neonatal hypoglycemia </a:t>
            </a:r>
          </a:p>
          <a:p>
            <a:r>
              <a:rPr lang="en-US" altLang="zh-CN" sz="1050" dirty="0" smtClean="0">
                <a:solidFill>
                  <a:schemeClr val="bg1"/>
                </a:solidFill>
                <a:latin typeface="+mn-ea"/>
              </a:rPr>
              <a:t>hypoglycemia </a:t>
            </a:r>
            <a:r>
              <a:rPr lang="en-US" altLang="zh-CN" sz="1050" dirty="0">
                <a:solidFill>
                  <a:schemeClr val="bg1"/>
                </a:solidFill>
                <a:latin typeface="+mn-ea"/>
              </a:rPr>
              <a:t>neonatal hypoglycemia neonatal </a:t>
            </a:r>
            <a:r>
              <a:rPr lang="en-US" altLang="zh-CN" sz="1050" dirty="0" smtClean="0">
                <a:solidFill>
                  <a:schemeClr val="bg1"/>
                </a:solidFill>
                <a:latin typeface="+mn-ea"/>
              </a:rPr>
              <a:t>hypoglycemia</a:t>
            </a:r>
            <a:endParaRPr lang="zh-CN" altLang="en-US" sz="1050" dirty="0">
              <a:solidFill>
                <a:schemeClr val="bg1"/>
              </a:solidFill>
              <a:latin typeface="+mn-ea"/>
            </a:endParaRPr>
          </a:p>
        </p:txBody>
      </p:sp>
      <p:pic>
        <p:nvPicPr>
          <p:cNvPr id="10" name="图片 9"/>
          <p:cNvPicPr>
            <a:picLocks noChangeAspect="1"/>
          </p:cNvPicPr>
          <p:nvPr/>
        </p:nvPicPr>
        <p:blipFill>
          <a:blip r:embed="rId4"/>
          <a:stretch>
            <a:fillRect/>
          </a:stretch>
        </p:blipFill>
        <p:spPr>
          <a:xfrm flipH="1">
            <a:off x="5943600" y="3205901"/>
            <a:ext cx="2469094" cy="1902117"/>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184731280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3" grpId="0"/>
      <p:bldP spid="26" grpId="0"/>
      <p:bldP spid="27"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sḻíḋe"/>
          <p:cNvSpPr txBox="1"/>
          <p:nvPr/>
        </p:nvSpPr>
        <p:spPr>
          <a:xfrm>
            <a:off x="895597" y="2114550"/>
            <a:ext cx="3124200" cy="2000829"/>
          </a:xfrm>
          <a:prstGeom prst="rect">
            <a:avLst/>
          </a:prstGeom>
          <a:noFill/>
          <a:ln>
            <a:noFill/>
          </a:ln>
        </p:spPr>
        <p:txBody>
          <a:bodyPr wrap="square" lIns="68580" tIns="34290" rIns="68580" bIns="34290" anchor="ctr" anchorCtr="0">
            <a:noAutofit/>
          </a:bodyPr>
          <a:lstStyle/>
          <a:p>
            <a:pPr>
              <a:lnSpc>
                <a:spcPct val="150000"/>
              </a:lnSpc>
            </a:pPr>
            <a:r>
              <a:rPr lang="zh-CN" altLang="en-US" sz="1400" dirty="0">
                <a:latin typeface="微软雅黑" panose="020B0503020204020204" pitchFamily="34" charset="-122"/>
                <a:ea typeface="微软雅黑" panose="020B0503020204020204" pitchFamily="34" charset="-122"/>
              </a:rPr>
              <a:t>新生儿血糖的正常范围至今尚未统一</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足月儿血糖低于</a:t>
            </a:r>
            <a:r>
              <a:rPr lang="en-US" altLang="zh-CN" sz="1400" dirty="0">
                <a:latin typeface="微软雅黑" panose="020B0503020204020204" pitchFamily="34" charset="-122"/>
                <a:ea typeface="微软雅黑" panose="020B0503020204020204" pitchFamily="34" charset="-122"/>
              </a:rPr>
              <a:t>2.6 </a:t>
            </a:r>
            <a:r>
              <a:rPr lang="en-US" altLang="zh-CN" sz="1400" dirty="0" err="1">
                <a:latin typeface="微软雅黑" panose="020B0503020204020204" pitchFamily="34" charset="-122"/>
                <a:ea typeface="微软雅黑" panose="020B0503020204020204" pitchFamily="34" charset="-122"/>
              </a:rPr>
              <a:t>mmol</a:t>
            </a:r>
            <a:r>
              <a:rPr lang="en-US" altLang="zh-CN" sz="1400" dirty="0">
                <a:latin typeface="微软雅黑" panose="020B0503020204020204" pitchFamily="34" charset="-122"/>
                <a:ea typeface="微软雅黑" panose="020B0503020204020204" pitchFamily="34" charset="-122"/>
              </a:rPr>
              <a:t> /L</a:t>
            </a:r>
            <a:r>
              <a:rPr lang="zh-CN" altLang="en-US" sz="1400" dirty="0">
                <a:latin typeface="微软雅黑" panose="020B0503020204020204" pitchFamily="34" charset="-122"/>
                <a:ea typeface="微软雅黑" panose="020B0503020204020204" pitchFamily="34" charset="-122"/>
              </a:rPr>
              <a:t>时</a:t>
            </a:r>
            <a:r>
              <a:rPr lang="en-US" altLang="zh-CN" sz="1400" dirty="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尽管临床无症状</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却已经引起神经系统可逆性损伤。新生儿低血糖脑损伤的高危因素有：早产、出生体重小于第</a:t>
            </a:r>
            <a:r>
              <a:rPr lang="en-US" altLang="zh-CN" sz="1400" dirty="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百分位的小于胎龄儿、糖尿病母亲婴儿、窒息、败血症等</a:t>
            </a:r>
          </a:p>
        </p:txBody>
      </p:sp>
      <p:sp>
        <p:nvSpPr>
          <p:cNvPr id="14" name="矩形 13"/>
          <p:cNvSpPr/>
          <p:nvPr/>
        </p:nvSpPr>
        <p:spPr>
          <a:xfrm>
            <a:off x="914400" y="1549478"/>
            <a:ext cx="3124200" cy="369332"/>
          </a:xfrm>
          <a:prstGeom prst="rect">
            <a:avLst/>
          </a:prstGeom>
          <a:solidFill>
            <a:schemeClr val="accent1"/>
          </a:solidFill>
        </p:spPr>
        <p:txBody>
          <a:bodyPr wrap="square">
            <a:spAutoFit/>
          </a:bodyPr>
          <a:lstStyle/>
          <a:p>
            <a:pPr algn="ctr">
              <a:buSzPct val="25000"/>
            </a:pPr>
            <a:r>
              <a:rPr lang="zh-CN" altLang="en-US" b="1" dirty="0">
                <a:solidFill>
                  <a:schemeClr val="bg1"/>
                </a:solidFill>
                <a:latin typeface="微软雅黑" panose="020B0503020204020204" pitchFamily="34" charset="-122"/>
                <a:ea typeface="微软雅黑" panose="020B0503020204020204" pitchFamily="34" charset="-122"/>
              </a:rPr>
              <a:t>新生儿低血糖性脑损伤</a:t>
            </a:r>
          </a:p>
        </p:txBody>
      </p:sp>
      <p:grpSp>
        <p:nvGrpSpPr>
          <p:cNvPr id="3" name="组合 2"/>
          <p:cNvGrpSpPr/>
          <p:nvPr/>
        </p:nvGrpSpPr>
        <p:grpSpPr>
          <a:xfrm>
            <a:off x="4309346" y="1531413"/>
            <a:ext cx="1826239" cy="2891893"/>
            <a:chOff x="4309346" y="1531413"/>
            <a:chExt cx="1826239" cy="2891893"/>
          </a:xfrm>
        </p:grpSpPr>
        <p:sp>
          <p:nvSpPr>
            <p:cNvPr id="2" name="矩形 1"/>
            <p:cNvSpPr/>
            <p:nvPr/>
          </p:nvSpPr>
          <p:spPr>
            <a:xfrm>
              <a:off x="4309346" y="1531413"/>
              <a:ext cx="1826239" cy="289189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404623" y="1715832"/>
              <a:ext cx="1677802" cy="2585323"/>
            </a:xfrm>
            <a:prstGeom prst="rect">
              <a:avLst/>
            </a:prstGeom>
          </p:spPr>
          <p:txBody>
            <a:bodyPr wrap="square">
              <a:spAutoFit/>
            </a:bodyPr>
            <a:lstStyle/>
            <a:p>
              <a:pPr algn="ctr">
                <a:lnSpc>
                  <a:spcPct val="150000"/>
                </a:lnSpc>
              </a:pPr>
              <a:r>
                <a:rPr lang="zh-CN" altLang="zh-CN" sz="1200" dirty="0">
                  <a:latin typeface="微软雅黑" panose="020B0503020204020204" pitchFamily="34" charset="-122"/>
                  <a:ea typeface="微软雅黑" panose="020B0503020204020204" pitchFamily="34" charset="-122"/>
                </a:rPr>
                <a:t>葡萄糖和氧是维持脑代谢的最基本物质, 脑的能量几乎全部来自葡萄糖的</a:t>
              </a:r>
              <a:r>
                <a:rPr lang="zh-CN" altLang="zh-CN" sz="1200" dirty="0" smtClean="0">
                  <a:latin typeface="微软雅黑" panose="020B0503020204020204" pitchFamily="34" charset="-122"/>
                  <a:ea typeface="微软雅黑" panose="020B0503020204020204" pitchFamily="34" charset="-122"/>
                </a:rPr>
                <a:t>有氧代谢</a:t>
              </a:r>
              <a:r>
                <a:rPr lang="en-US" altLang="zh-CN"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脑组织是体内功能活动最复杂、最高级，同时也是耗能最多的组织，大脑与肝脏不同，不能储存</a:t>
              </a:r>
              <a:r>
                <a:rPr lang="zh-CN" altLang="en-US" sz="1200" dirty="0" smtClean="0">
                  <a:latin typeface="微软雅黑" panose="020B0503020204020204" pitchFamily="34" charset="-122"/>
                  <a:ea typeface="微软雅黑" panose="020B0503020204020204" pitchFamily="34" charset="-122"/>
                </a:rPr>
                <a:t>糖原</a:t>
              </a:r>
              <a:endParaRPr lang="zh-CN" altLang="en-US" sz="1200" dirty="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380025" y="1549478"/>
            <a:ext cx="1826239" cy="2891893"/>
            <a:chOff x="4309346" y="1531413"/>
            <a:chExt cx="1826239" cy="2891893"/>
          </a:xfrm>
        </p:grpSpPr>
        <p:sp>
          <p:nvSpPr>
            <p:cNvPr id="30" name="矩形 29"/>
            <p:cNvSpPr/>
            <p:nvPr/>
          </p:nvSpPr>
          <p:spPr>
            <a:xfrm>
              <a:off x="4309346" y="1531413"/>
              <a:ext cx="1826239" cy="289189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404623" y="1715832"/>
              <a:ext cx="1677802" cy="2275688"/>
            </a:xfrm>
            <a:prstGeom prst="rect">
              <a:avLst/>
            </a:prstGeom>
          </p:spPr>
          <p:txBody>
            <a:bodyPr wrap="square">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新生儿出生时肝脏尚未储存足够的糖原</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大脑从肝脏糖原分解获得的葡萄糖有限</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而且生后易出现合并症</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如缺氧、感染等</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会消耗大量能量</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因此</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新生儿易出现低血糖</a:t>
              </a:r>
            </a:p>
          </p:txBody>
        </p:sp>
      </p:grpSp>
    </p:spTree>
    <p:custDataLst>
      <p:tags r:id="rId1"/>
    </p:custDataLst>
    <p:extLst>
      <p:ext uri="{BB962C8B-B14F-4D97-AF65-F5344CB8AC3E}">
        <p14:creationId xmlns:p14="http://schemas.microsoft.com/office/powerpoint/2010/main" val="1159671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isḻíḋe"/>
          <p:cNvSpPr txBox="1"/>
          <p:nvPr/>
        </p:nvSpPr>
        <p:spPr>
          <a:xfrm>
            <a:off x="895597" y="1696706"/>
            <a:ext cx="7181603" cy="722644"/>
          </a:xfrm>
          <a:prstGeom prst="rect">
            <a:avLst/>
          </a:prstGeom>
          <a:noFill/>
          <a:ln>
            <a:noFill/>
          </a:ln>
        </p:spPr>
        <p:txBody>
          <a:bodyPr wrap="square" lIns="68580" tIns="34290" rIns="68580" bIns="34290" anchor="ctr" anchorCtr="0">
            <a:noAutofit/>
          </a:bodyPr>
          <a:lstStyle/>
          <a:p>
            <a:pPr marL="171450" indent="-171450">
              <a:lnSpc>
                <a:spcPct val="150000"/>
              </a:lnSpc>
              <a:buFont typeface="Wingdings" panose="05000000000000000000" pitchFamily="2" charset="2"/>
              <a:buChar char="l"/>
            </a:pPr>
            <a:r>
              <a:rPr lang="zh-CN" altLang="en-US" sz="1200" dirty="0">
                <a:latin typeface="微软雅黑" panose="020B0503020204020204" pitchFamily="34" charset="-122"/>
                <a:ea typeface="微软雅黑" panose="020B0503020204020204" pitchFamily="34" charset="-122"/>
              </a:rPr>
              <a:t>血糖值越低</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其所提供的能量就越少</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脑细胞的损伤就越重。</a:t>
            </a:r>
            <a:r>
              <a:rPr lang="en-US" altLang="zh-CN" sz="1200" dirty="0">
                <a:latin typeface="微软雅黑" panose="020B0503020204020204" pitchFamily="34" charset="-122"/>
                <a:ea typeface="微软雅黑" panose="020B0503020204020204" pitchFamily="34" charset="-122"/>
              </a:rPr>
              <a:t>Volpe</a:t>
            </a:r>
            <a:r>
              <a:rPr lang="zh-CN" altLang="en-US" sz="1200" dirty="0">
                <a:latin typeface="微软雅黑" panose="020B0503020204020204" pitchFamily="34" charset="-122"/>
                <a:ea typeface="微软雅黑" panose="020B0503020204020204" pitchFamily="34" charset="-122"/>
              </a:rPr>
              <a:t>等总结易导致脑损伤的低血糖临界值足月儿为</a:t>
            </a:r>
            <a:r>
              <a:rPr lang="en-US" altLang="zh-CN" sz="1200" dirty="0">
                <a:latin typeface="微软雅黑" panose="020B0503020204020204" pitchFamily="34" charset="-122"/>
                <a:ea typeface="微软雅黑" panose="020B0503020204020204" pitchFamily="34" charset="-122"/>
              </a:rPr>
              <a:t>&lt; 1.7 </a:t>
            </a:r>
            <a:r>
              <a:rPr lang="en-US" altLang="zh-CN" sz="1200" dirty="0" err="1">
                <a:latin typeface="微软雅黑" panose="020B0503020204020204" pitchFamily="34" charset="-122"/>
                <a:ea typeface="微软雅黑" panose="020B0503020204020204" pitchFamily="34" charset="-122"/>
              </a:rPr>
              <a:t>mmo</a:t>
            </a:r>
            <a:r>
              <a:rPr lang="en-US" altLang="zh-CN" sz="1200" dirty="0">
                <a:latin typeface="微软雅黑" panose="020B0503020204020204" pitchFamily="34" charset="-122"/>
                <a:ea typeface="微软雅黑" panose="020B0503020204020204" pitchFamily="34" charset="-122"/>
              </a:rPr>
              <a:t> l/L</a:t>
            </a:r>
            <a:r>
              <a:rPr lang="zh-CN" altLang="en-US" sz="1200" dirty="0">
                <a:latin typeface="微软雅黑" panose="020B0503020204020204" pitchFamily="34" charset="-122"/>
                <a:ea typeface="微软雅黑" panose="020B0503020204020204" pitchFamily="34" charset="-122"/>
              </a:rPr>
              <a:t>，早产儿</a:t>
            </a:r>
            <a:r>
              <a:rPr lang="en-US" altLang="zh-CN" sz="1200" dirty="0">
                <a:latin typeface="微软雅黑" panose="020B0503020204020204" pitchFamily="34" charset="-122"/>
                <a:ea typeface="微软雅黑" panose="020B0503020204020204" pitchFamily="34" charset="-122"/>
              </a:rPr>
              <a:t>&lt; 1.1 </a:t>
            </a:r>
            <a:r>
              <a:rPr lang="en-US" altLang="zh-CN" sz="1200" dirty="0" err="1">
                <a:latin typeface="微软雅黑" panose="020B0503020204020204" pitchFamily="34" charset="-122"/>
                <a:ea typeface="微软雅黑" panose="020B0503020204020204" pitchFamily="34" charset="-122"/>
              </a:rPr>
              <a:t>mmol</a:t>
            </a:r>
            <a:r>
              <a:rPr lang="en-US" altLang="zh-CN" sz="1200" dirty="0">
                <a:latin typeface="微软雅黑" panose="020B0503020204020204" pitchFamily="34" charset="-122"/>
                <a:ea typeface="微软雅黑" panose="020B0503020204020204" pitchFamily="34" charset="-122"/>
              </a:rPr>
              <a:t> /L</a:t>
            </a:r>
          </a:p>
        </p:txBody>
      </p:sp>
      <p:sp>
        <p:nvSpPr>
          <p:cNvPr id="17" name="矩形 16"/>
          <p:cNvSpPr/>
          <p:nvPr/>
        </p:nvSpPr>
        <p:spPr>
          <a:xfrm>
            <a:off x="933204" y="1288018"/>
            <a:ext cx="7162800" cy="369332"/>
          </a:xfrm>
          <a:prstGeom prst="rect">
            <a:avLst/>
          </a:prstGeom>
          <a:solidFill>
            <a:schemeClr val="accent1"/>
          </a:solidFill>
        </p:spPr>
        <p:txBody>
          <a:bodyPr wrap="square">
            <a:spAutoFit/>
          </a:bodyPr>
          <a:lstStyle/>
          <a:p>
            <a:pPr algn="ctr">
              <a:buSzPct val="25000"/>
            </a:pPr>
            <a:r>
              <a:rPr lang="zh-CN" altLang="en-US" b="1" dirty="0">
                <a:solidFill>
                  <a:schemeClr val="bg1"/>
                </a:solidFill>
                <a:latin typeface="微软雅黑" panose="020B0503020204020204" pitchFamily="34" charset="-122"/>
                <a:ea typeface="微软雅黑" panose="020B0503020204020204" pitchFamily="34" charset="-122"/>
              </a:rPr>
              <a:t>低血糖水平与脑损伤的关系</a:t>
            </a:r>
          </a:p>
        </p:txBody>
      </p:sp>
      <p:sp>
        <p:nvSpPr>
          <p:cNvPr id="30" name="isḻíḋe"/>
          <p:cNvSpPr txBox="1"/>
          <p:nvPr/>
        </p:nvSpPr>
        <p:spPr>
          <a:xfrm>
            <a:off x="895596" y="2419350"/>
            <a:ext cx="7181604" cy="1098977"/>
          </a:xfrm>
          <a:prstGeom prst="rect">
            <a:avLst/>
          </a:prstGeom>
          <a:noFill/>
          <a:ln>
            <a:noFill/>
          </a:ln>
        </p:spPr>
        <p:txBody>
          <a:bodyPr wrap="square" lIns="68580" tIns="34290" rIns="68580" bIns="34290" anchor="ctr" anchorCtr="0">
            <a:noAutofit/>
          </a:bodyPr>
          <a:lstStyle/>
          <a:p>
            <a:pPr marL="171450" indent="-171450">
              <a:lnSpc>
                <a:spcPct val="130000"/>
              </a:lnSpc>
              <a:buFont typeface="Wingdings" panose="05000000000000000000" pitchFamily="2" charset="2"/>
              <a:buChar char="l"/>
            </a:pPr>
            <a:r>
              <a:rPr lang="zh-CN" altLang="en-US" sz="1200" dirty="0">
                <a:latin typeface="微软雅黑" panose="020B0503020204020204" pitchFamily="34" charset="-122"/>
                <a:ea typeface="微软雅黑" panose="020B0503020204020204" pitchFamily="34" charset="-122"/>
              </a:rPr>
              <a:t>低血糖性脑损伤的常见部位多分布在顶枕叶，多为双侧</a:t>
            </a: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单侧损伤亦可见研究发现，新生儿期顶枕叶皮层的神经轴突生长和突触形成增加，对糖的需求及敏感性亦增加，低血糖时顶枕叶最先受损，此特点有助于鉴别低血糖性脑损伤与其他因素造成的脑损伤。除顶枕叶的皮层损伤外，报道中亦多见合并白质</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脑室旁白质多见</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、基底节、弥漫皮层损伤</a:t>
            </a:r>
            <a:r>
              <a:rPr lang="zh-CN" altLang="en-US" sz="1200" dirty="0" smtClean="0">
                <a:latin typeface="微软雅黑" panose="020B0503020204020204" pitchFamily="34" charset="-122"/>
                <a:ea typeface="微软雅黑" panose="020B0503020204020204" pitchFamily="34" charset="-122"/>
              </a:rPr>
              <a:t>者</a:t>
            </a:r>
            <a:endParaRPr lang="en-US" altLang="zh-CN" sz="1200" dirty="0">
              <a:latin typeface="微软雅黑" panose="020B0503020204020204" pitchFamily="34" charset="-122"/>
              <a:ea typeface="微软雅黑" panose="020B0503020204020204" pitchFamily="34" charset="-122"/>
            </a:endParaRPr>
          </a:p>
        </p:txBody>
      </p:sp>
      <p:sp>
        <p:nvSpPr>
          <p:cNvPr id="33" name="isḻíḋe"/>
          <p:cNvSpPr txBox="1"/>
          <p:nvPr/>
        </p:nvSpPr>
        <p:spPr>
          <a:xfrm>
            <a:off x="895597" y="3714750"/>
            <a:ext cx="7181603" cy="722644"/>
          </a:xfrm>
          <a:prstGeom prst="rect">
            <a:avLst/>
          </a:prstGeom>
          <a:noFill/>
          <a:ln>
            <a:noFill/>
          </a:ln>
        </p:spPr>
        <p:txBody>
          <a:bodyPr wrap="square" lIns="68580" tIns="34290" rIns="68580" bIns="34290" anchor="ctr" anchorCtr="0">
            <a:noAutofit/>
          </a:bodyPr>
          <a:lstStyle/>
          <a:p>
            <a:pPr marL="171450" indent="-171450">
              <a:lnSpc>
                <a:spcPct val="150000"/>
              </a:lnSpc>
              <a:buFont typeface="Wingdings" panose="05000000000000000000" pitchFamily="2" charset="2"/>
              <a:buChar char="l"/>
            </a:pPr>
            <a:r>
              <a:rPr lang="zh-CN" altLang="en-US" sz="1200" dirty="0">
                <a:latin typeface="微软雅黑" panose="020B0503020204020204" pitchFamily="34" charset="-122"/>
                <a:ea typeface="微软雅黑" panose="020B0503020204020204" pitchFamily="34" charset="-122"/>
              </a:rPr>
              <a:t>在条件允许的情况下，推荐常规对新生儿低血糖患儿于纠正胎龄</a:t>
            </a:r>
            <a:r>
              <a:rPr lang="en-US" altLang="zh-CN" sz="1200" dirty="0">
                <a:latin typeface="微软雅黑" panose="020B0503020204020204" pitchFamily="34" charset="-122"/>
                <a:ea typeface="微软雅黑" panose="020B0503020204020204" pitchFamily="34" charset="-122"/>
              </a:rPr>
              <a:t>1</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3</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6</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9</a:t>
            </a:r>
            <a:r>
              <a:rPr lang="zh-CN" altLang="en-US" sz="12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12</a:t>
            </a:r>
            <a:r>
              <a:rPr lang="zh-CN" altLang="en-US" sz="1200" dirty="0">
                <a:latin typeface="微软雅黑" panose="020B0503020204020204" pitchFamily="34" charset="-122"/>
                <a:ea typeface="微软雅黑" panose="020B0503020204020204" pitchFamily="34" charset="-122"/>
              </a:rPr>
              <a:t>和</a:t>
            </a:r>
            <a:r>
              <a:rPr lang="en-US" altLang="zh-CN" sz="1200" dirty="0">
                <a:latin typeface="微软雅黑" panose="020B0503020204020204" pitchFamily="34" charset="-122"/>
                <a:ea typeface="微软雅黑" panose="020B0503020204020204" pitchFamily="34" charset="-122"/>
              </a:rPr>
              <a:t>18 </a:t>
            </a:r>
            <a:r>
              <a:rPr lang="zh-CN" altLang="en-US" sz="1200" dirty="0">
                <a:latin typeface="微软雅黑" panose="020B0503020204020204" pitchFamily="34" charset="-122"/>
                <a:ea typeface="微软雅黑" panose="020B0503020204020204" pitchFamily="34" charset="-122"/>
              </a:rPr>
              <a:t>个月进行随访，评估其生长及神经发育情况，并进行视、听觉脑干诱发电位等检查，以及时干预，降低新生儿低血糖对神经系统的远期不良影响</a:t>
            </a:r>
          </a:p>
        </p:txBody>
      </p:sp>
      <p:cxnSp>
        <p:nvCxnSpPr>
          <p:cNvPr id="3" name="直接连接符 2"/>
          <p:cNvCxnSpPr/>
          <p:nvPr/>
        </p:nvCxnSpPr>
        <p:spPr>
          <a:xfrm>
            <a:off x="990600" y="2419350"/>
            <a:ext cx="701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990600" y="3565827"/>
            <a:ext cx="7010400"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3123881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inVertical)">
                                      <p:cBhvr>
                                        <p:cTn id="28" dur="500"/>
                                        <p:tgtEl>
                                          <p:spTgt spid="34"/>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30"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4419601" y="1191220"/>
            <a:ext cx="4419600" cy="92333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zh-CN" altLang="en-US" sz="5400" spc="300" dirty="0" smtClean="0">
                <a:ln w="12700">
                  <a:solidFill>
                    <a:schemeClr val="accent1">
                      <a:lumMod val="75000"/>
                    </a:schemeClr>
                  </a:solidFill>
                  <a:prstDash val="solid"/>
                </a:ln>
                <a:solidFill>
                  <a:srgbClr val="FFFFFF"/>
                </a:solidFill>
                <a:effectLst>
                  <a:outerShdw blurRad="38100" dist="22860" dir="5400000" algn="tl" rotWithShape="0">
                    <a:srgbClr val="000000">
                      <a:alpha val="30000"/>
                    </a:srgbClr>
                  </a:outerShdw>
                </a:effectLst>
                <a:latin typeface="汉仪旗黑X1-95W" panose="00020600040101010101" pitchFamily="18" charset="-122"/>
                <a:ea typeface="汉仪旗黑X1-95W" panose="00020600040101010101" pitchFamily="18" charset="-122"/>
              </a:rPr>
              <a:t>新生儿低血糖</a:t>
            </a:r>
            <a:endParaRPr lang="zh-CN" altLang="en-US" sz="5400" spc="300" dirty="0">
              <a:ln w="12700">
                <a:solidFill>
                  <a:schemeClr val="accent1">
                    <a:lumMod val="75000"/>
                  </a:schemeClr>
                </a:solidFill>
                <a:prstDash val="solid"/>
              </a:ln>
              <a:solidFill>
                <a:srgbClr val="FFFFFF"/>
              </a:solidFill>
              <a:effectLst>
                <a:outerShdw blurRad="38100" dist="22860" dir="5400000" algn="tl" rotWithShape="0">
                  <a:srgbClr val="000000">
                    <a:alpha val="30000"/>
                  </a:srgbClr>
                </a:outerShdw>
              </a:effectLst>
              <a:latin typeface="汉仪旗黑X1-95W" panose="00020600040101010101" pitchFamily="18" charset="-122"/>
              <a:ea typeface="汉仪旗黑X1-95W" panose="00020600040101010101" pitchFamily="18" charset="-122"/>
            </a:endParaRPr>
          </a:p>
        </p:txBody>
      </p:sp>
      <p:sp>
        <p:nvSpPr>
          <p:cNvPr id="12" name="文本框 11"/>
          <p:cNvSpPr txBox="1"/>
          <p:nvPr/>
        </p:nvSpPr>
        <p:spPr>
          <a:xfrm>
            <a:off x="4468677" y="3071396"/>
            <a:ext cx="3379923" cy="338554"/>
          </a:xfrm>
          <a:prstGeom prst="rect">
            <a:avLst/>
          </a:prstGeom>
          <a:noFill/>
        </p:spPr>
        <p:txBody>
          <a:bodyPr wrap="square" rtlCol="0">
            <a:spAutoFit/>
          </a:bodyPr>
          <a:lstStyle/>
          <a:p>
            <a:r>
              <a:rPr lang="zh-CN" altLang="en-US" sz="1600" spc="600" dirty="0" smtClean="0">
                <a:solidFill>
                  <a:schemeClr val="bg1"/>
                </a:solidFill>
                <a:latin typeface="+mn-ea"/>
              </a:rPr>
              <a:t>演示完毕感谢您的观看</a:t>
            </a:r>
            <a:endParaRPr lang="zh-CN" altLang="en-US" sz="1600" spc="600" dirty="0">
              <a:solidFill>
                <a:schemeClr val="bg1"/>
              </a:solidFill>
              <a:latin typeface="+mn-ea"/>
            </a:endParaRPr>
          </a:p>
        </p:txBody>
      </p:sp>
      <p:grpSp>
        <p:nvGrpSpPr>
          <p:cNvPr id="5" name="组合 4"/>
          <p:cNvGrpSpPr/>
          <p:nvPr/>
        </p:nvGrpSpPr>
        <p:grpSpPr>
          <a:xfrm>
            <a:off x="88699" y="393074"/>
            <a:ext cx="4699397" cy="4236076"/>
            <a:chOff x="-76200" y="285750"/>
            <a:chExt cx="5085443" cy="4584061"/>
          </a:xfrm>
        </p:grpSpPr>
        <p:sp>
          <p:nvSpPr>
            <p:cNvPr id="4" name="椭圆 3"/>
            <p:cNvSpPr/>
            <p:nvPr/>
          </p:nvSpPr>
          <p:spPr>
            <a:xfrm>
              <a:off x="1191359" y="1407697"/>
              <a:ext cx="2550324" cy="2550324"/>
            </a:xfrm>
            <a:prstGeom prst="ellipse">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6200" y="285750"/>
              <a:ext cx="5085443" cy="4584061"/>
            </a:xfrm>
            <a:prstGeom prst="rect">
              <a:avLst/>
            </a:prstGeom>
          </p:spPr>
        </p:pic>
      </p:grpSp>
      <p:sp>
        <p:nvSpPr>
          <p:cNvPr id="8" name="文本框 7"/>
          <p:cNvSpPr txBox="1"/>
          <p:nvPr/>
        </p:nvSpPr>
        <p:spPr>
          <a:xfrm>
            <a:off x="4433835" y="2571750"/>
            <a:ext cx="4191000" cy="440120"/>
          </a:xfrm>
          <a:prstGeom prst="rect">
            <a:avLst/>
          </a:prstGeom>
          <a:noFill/>
        </p:spPr>
        <p:txBody>
          <a:bodyPr wrap="square" rtlCol="0">
            <a:spAutoFit/>
          </a:bodyPr>
          <a:lstStyle/>
          <a:p>
            <a:r>
              <a:rPr lang="en-US" altLang="zh-CN" sz="1130" dirty="0">
                <a:solidFill>
                  <a:schemeClr val="bg1"/>
                </a:solidFill>
                <a:latin typeface="+mn-ea"/>
              </a:rPr>
              <a:t>neonatal hypoglycemia neonatal hypoglycemia </a:t>
            </a:r>
            <a:r>
              <a:rPr lang="en-US" altLang="zh-CN" sz="1130" dirty="0" smtClean="0">
                <a:solidFill>
                  <a:schemeClr val="bg1"/>
                </a:solidFill>
                <a:latin typeface="+mn-ea"/>
              </a:rPr>
              <a:t>neonatal hypoglycemia neonatal hypoglycemia</a:t>
            </a:r>
            <a:endParaRPr lang="zh-CN" altLang="en-US" sz="1130" dirty="0">
              <a:solidFill>
                <a:schemeClr val="bg1"/>
              </a:solidFill>
              <a:latin typeface="+mn-ea"/>
            </a:endParaRPr>
          </a:p>
        </p:txBody>
      </p:sp>
      <p:sp>
        <p:nvSpPr>
          <p:cNvPr id="7" name="矩形 6"/>
          <p:cNvSpPr/>
          <p:nvPr/>
        </p:nvSpPr>
        <p:spPr>
          <a:xfrm>
            <a:off x="4537204" y="2126218"/>
            <a:ext cx="3962400" cy="369332"/>
          </a:xfrm>
          <a:prstGeom prst="rect">
            <a:avLst/>
          </a:prstGeom>
          <a:solidFill>
            <a:schemeClr val="bg1"/>
          </a:solidFill>
        </p:spPr>
        <p:txBody>
          <a:bodyPr wrap="square">
            <a:spAutoFit/>
          </a:bodyPr>
          <a:lstStyle/>
          <a:p>
            <a:pPr algn="r"/>
            <a:r>
              <a:rPr lang="zh-CN" altLang="en-US" spc="900" dirty="0" smtClean="0">
                <a:solidFill>
                  <a:schemeClr val="accent1">
                    <a:lumMod val="75000"/>
                  </a:schemeClr>
                </a:solidFill>
                <a:latin typeface="+mn-ea"/>
              </a:rPr>
              <a:t>新生儿安全护理健康</a:t>
            </a:r>
            <a:r>
              <a:rPr lang="zh-CN" altLang="en-US" spc="900" dirty="0">
                <a:solidFill>
                  <a:schemeClr val="accent1">
                    <a:lumMod val="75000"/>
                  </a:schemeClr>
                </a:solidFill>
                <a:latin typeface="+mn-ea"/>
              </a:rPr>
              <a:t>成长</a:t>
            </a:r>
          </a:p>
        </p:txBody>
      </p:sp>
      <p:pic>
        <p:nvPicPr>
          <p:cNvPr id="9" name="图片 8"/>
          <p:cNvPicPr>
            <a:picLocks noChangeAspect="1"/>
          </p:cNvPicPr>
          <p:nvPr/>
        </p:nvPicPr>
        <p:blipFill rotWithShape="1">
          <a:blip r:embed="rId4" cstate="print">
            <a:extLst>
              <a:ext uri="{BEBA8EAE-BF5A-486C-A8C5-ECC9F3942E4B}">
                <a14:imgProps xmlns:a14="http://schemas.microsoft.com/office/drawing/2010/main">
                  <a14:imgLayer>
                    <a14:imgEffect>
                      <a14:colorTemperature colorTemp="4700"/>
                    </a14:imgEffect>
                    <a14:imgEffect>
                      <a14:saturation sat="400000"/>
                    </a14:imgEffect>
                    <a14:imgEffect>
                      <a14:brightnessContrast contrast="20000"/>
                    </a14:imgEffect>
                  </a14:imgLayer>
                </a14:imgProps>
              </a:ext>
              <a:ext uri="{28A0092B-C50C-407E-A947-70E740481C1C}">
                <a14:useLocalDpi xmlns:a14="http://schemas.microsoft.com/office/drawing/2010/main" val="0"/>
              </a:ext>
            </a:extLst>
          </a:blip>
          <a:srcRect l="14250" t="13274" r="8008" b="8984"/>
          <a:stretch/>
        </p:blipFill>
        <p:spPr>
          <a:xfrm flipH="1">
            <a:off x="457194" y="2774423"/>
            <a:ext cx="2091125" cy="2091126"/>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5">
            <a:extLst>
              <a:ext uri="{BEBA8EAE-BF5A-486C-A8C5-ECC9F3942E4B}">
                <a14:imgProps xmlns:a14="http://schemas.microsoft.com/office/drawing/2010/main">
                  <a14:imgLayer>
                    <a14:imgEffect>
                      <a14:brightnessContrast bright="20000" contrast="20000"/>
                    </a14:imgEffect>
                  </a14:imgLayer>
                </a14:imgProps>
              </a:ext>
            </a:extLst>
          </a:blip>
          <a:stretch>
            <a:fillRect/>
          </a:stretch>
        </p:blipFill>
        <p:spPr>
          <a:xfrm>
            <a:off x="6530154" y="3181350"/>
            <a:ext cx="2170364" cy="1987468"/>
          </a:xfrm>
          <a:prstGeom prst="rect">
            <a:avLst/>
          </a:prstGeom>
        </p:spPr>
      </p:pic>
      <p:grpSp>
        <p:nvGrpSpPr>
          <p:cNvPr id="19" name="组合 18"/>
          <p:cNvGrpSpPr/>
          <p:nvPr/>
        </p:nvGrpSpPr>
        <p:grpSpPr>
          <a:xfrm>
            <a:off x="3886200" y="3562350"/>
            <a:ext cx="2849807" cy="655642"/>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0384361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nodeType="click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3" grpId="0"/>
      <p:bldP spid="12" grpId="0"/>
      <p:bldP spid="8" grpId="0"/>
      <p:bldP spid="7"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4120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8600" y="1786590"/>
            <a:ext cx="3528360" cy="3528360"/>
          </a:xfrm>
          <a:prstGeom prst="rect">
            <a:avLst/>
          </a:prstGeom>
        </p:spPr>
      </p:pic>
      <p:grpSp>
        <p:nvGrpSpPr>
          <p:cNvPr id="19" name="组合 18"/>
          <p:cNvGrpSpPr/>
          <p:nvPr/>
        </p:nvGrpSpPr>
        <p:grpSpPr>
          <a:xfrm>
            <a:off x="3886201" y="3562350"/>
            <a:ext cx="2362200" cy="543460"/>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153919" y="1200150"/>
            <a:ext cx="1677721" cy="1015663"/>
          </a:xfrm>
          <a:prstGeom prst="rect">
            <a:avLst/>
          </a:prstGeom>
          <a:noFill/>
          <a:effectLst/>
        </p:spPr>
        <p:txBody>
          <a:bodyPr wrap="square" rtlCol="0">
            <a:spAutoFit/>
          </a:bodyPr>
          <a:lstStyle/>
          <a:p>
            <a:pPr algn="ctr"/>
            <a:r>
              <a:rPr lang="en-US" altLang="zh-CN" sz="6000" b="1" dirty="0" smtClean="0">
                <a:solidFill>
                  <a:schemeClr val="bg1"/>
                </a:solidFill>
                <a:latin typeface="+mn-ea"/>
              </a:rPr>
              <a:t>01</a:t>
            </a:r>
            <a:endParaRPr lang="zh-CN" altLang="en-US" sz="6000" b="1" dirty="0">
              <a:solidFill>
                <a:schemeClr val="bg1"/>
              </a:solidFill>
              <a:latin typeface="+mn-ea"/>
            </a:endParaRPr>
          </a:p>
        </p:txBody>
      </p:sp>
      <p:sp>
        <p:nvSpPr>
          <p:cNvPr id="3" name="矩形 2"/>
          <p:cNvSpPr/>
          <p:nvPr/>
        </p:nvSpPr>
        <p:spPr>
          <a:xfrm>
            <a:off x="3401893" y="1923931"/>
            <a:ext cx="4903907" cy="800219"/>
          </a:xfrm>
          <a:prstGeom prst="rect">
            <a:avLst/>
          </a:prstGeom>
        </p:spPr>
        <p:txBody>
          <a:bodyPr wrap="none">
            <a:spAutoFit/>
          </a:bodyPr>
          <a:lstStyle/>
          <a:p>
            <a:pPr algn="ctr"/>
            <a:r>
              <a:rPr lang="zh-CN" altLang="en-US" sz="4600" b="1" dirty="0">
                <a:solidFill>
                  <a:schemeClr val="bg1"/>
                </a:solidFill>
                <a:latin typeface="+mn-ea"/>
              </a:rPr>
              <a:t>新生儿低血糖定义</a:t>
            </a:r>
          </a:p>
        </p:txBody>
      </p:sp>
      <p:sp>
        <p:nvSpPr>
          <p:cNvPr id="26" name="矩形 25"/>
          <p:cNvSpPr/>
          <p:nvPr/>
        </p:nvSpPr>
        <p:spPr>
          <a:xfrm>
            <a:off x="3424217" y="1200150"/>
            <a:ext cx="2595583" cy="769441"/>
          </a:xfrm>
          <a:prstGeom prst="rect">
            <a:avLst/>
          </a:prstGeom>
        </p:spPr>
        <p:txBody>
          <a:bodyPr wrap="none">
            <a:spAutoFit/>
          </a:bodyPr>
          <a:lstStyle/>
          <a:p>
            <a:pPr algn="ctr"/>
            <a:r>
              <a:rPr lang="zh-CN" altLang="en-US" sz="4400" spc="300" dirty="0" smtClean="0">
                <a:solidFill>
                  <a:schemeClr val="bg1"/>
                </a:solidFill>
                <a:latin typeface="+mn-ea"/>
              </a:rPr>
              <a:t>第一部分</a:t>
            </a:r>
            <a:endParaRPr lang="zh-CN" altLang="en-US" sz="4400" spc="300" dirty="0">
              <a:solidFill>
                <a:schemeClr val="bg1"/>
              </a:solidFill>
              <a:latin typeface="+mn-ea"/>
            </a:endParaRPr>
          </a:p>
        </p:txBody>
      </p:sp>
      <p:sp>
        <p:nvSpPr>
          <p:cNvPr id="27" name="文本框 26"/>
          <p:cNvSpPr txBox="1"/>
          <p:nvPr/>
        </p:nvSpPr>
        <p:spPr>
          <a:xfrm>
            <a:off x="3429000" y="2724150"/>
            <a:ext cx="4800600" cy="415498"/>
          </a:xfrm>
          <a:prstGeom prst="rect">
            <a:avLst/>
          </a:prstGeom>
          <a:noFill/>
        </p:spPr>
        <p:txBody>
          <a:bodyPr wrap="square" rtlCol="0">
            <a:spAutoFit/>
          </a:bodyPr>
          <a:lstStyle/>
          <a:p>
            <a:r>
              <a:rPr lang="en-US" altLang="zh-CN" sz="1050" dirty="0">
                <a:solidFill>
                  <a:schemeClr val="bg1"/>
                </a:solidFill>
                <a:latin typeface="+mn-ea"/>
              </a:rPr>
              <a:t>neonatal hypoglycemia neonatal hypoglycemia </a:t>
            </a:r>
            <a:r>
              <a:rPr lang="en-US" altLang="zh-CN" sz="1050" dirty="0" smtClean="0">
                <a:solidFill>
                  <a:schemeClr val="bg1"/>
                </a:solidFill>
                <a:latin typeface="+mn-ea"/>
              </a:rPr>
              <a:t>neonatal hypoglycemia </a:t>
            </a:r>
          </a:p>
          <a:p>
            <a:r>
              <a:rPr lang="en-US" altLang="zh-CN" sz="1050" dirty="0" smtClean="0">
                <a:solidFill>
                  <a:schemeClr val="bg1"/>
                </a:solidFill>
                <a:latin typeface="+mn-ea"/>
              </a:rPr>
              <a:t>hypoglycemia </a:t>
            </a:r>
            <a:r>
              <a:rPr lang="en-US" altLang="zh-CN" sz="1050" dirty="0">
                <a:solidFill>
                  <a:schemeClr val="bg1"/>
                </a:solidFill>
                <a:latin typeface="+mn-ea"/>
              </a:rPr>
              <a:t>neonatal hypoglycemia neonatal </a:t>
            </a:r>
            <a:r>
              <a:rPr lang="en-US" altLang="zh-CN" sz="1050" dirty="0" smtClean="0">
                <a:solidFill>
                  <a:schemeClr val="bg1"/>
                </a:solidFill>
                <a:latin typeface="+mn-ea"/>
              </a:rPr>
              <a:t>hypoglycemia</a:t>
            </a:r>
            <a:endParaRPr lang="zh-CN" altLang="en-US" sz="1050" dirty="0">
              <a:solidFill>
                <a:schemeClr val="bg1"/>
              </a:solidFill>
              <a:latin typeface="+mn-ea"/>
            </a:endParaRPr>
          </a:p>
        </p:txBody>
      </p:sp>
      <p:pic>
        <p:nvPicPr>
          <p:cNvPr id="10" name="图片 9"/>
          <p:cNvPicPr>
            <a:picLocks noChangeAspect="1"/>
          </p:cNvPicPr>
          <p:nvPr/>
        </p:nvPicPr>
        <p:blipFill>
          <a:blip r:embed="rId4"/>
          <a:stretch>
            <a:fillRect/>
          </a:stretch>
        </p:blipFill>
        <p:spPr>
          <a:xfrm flipH="1">
            <a:off x="5943600" y="3205901"/>
            <a:ext cx="2469094" cy="1902117"/>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417699122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3" grpId="0"/>
      <p:bldP spid="26" grpId="0"/>
      <p:bldP spid="27"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Box 38"/>
          <p:cNvSpPr txBox="1"/>
          <p:nvPr/>
        </p:nvSpPr>
        <p:spPr>
          <a:xfrm>
            <a:off x="3962400" y="2076211"/>
            <a:ext cx="4191000" cy="1846659"/>
          </a:xfrm>
          <a:prstGeom prst="rect">
            <a:avLst/>
          </a:prstGeom>
          <a:noFill/>
        </p:spPr>
        <p:txBody>
          <a:bodyPr wrap="square" lIns="0" tIns="0" rIns="0" bIns="0" rtlCol="0">
            <a:spAutoFit/>
          </a:bodyPr>
          <a:lstStyle>
            <a:defPPr>
              <a:defRPr lang="zh-CN"/>
            </a:defPPr>
            <a:lvl1pPr algn="just">
              <a:lnSpc>
                <a:spcPts val="1400"/>
              </a:lnSpc>
              <a:defRPr sz="1000">
                <a:solidFill>
                  <a:schemeClr val="tx1">
                    <a:lumMod val="65000"/>
                    <a:lumOff val="35000"/>
                  </a:schemeClr>
                </a:solidFill>
                <a:latin typeface="微软雅黑" pitchFamily="34" charset="-122"/>
                <a:ea typeface="微软雅黑" pitchFamily="34" charset="-122"/>
              </a:defRPr>
            </a:lvl1pPr>
          </a:lstStyle>
          <a:p>
            <a:pPr algn="l">
              <a:lnSpc>
                <a:spcPct val="200000"/>
              </a:lnSpc>
            </a:pPr>
            <a:r>
              <a:rPr lang="zh-CN" altLang="en-US" sz="1200" dirty="0">
                <a:solidFill>
                  <a:schemeClr val="tx1">
                    <a:lumMod val="75000"/>
                    <a:lumOff val="25000"/>
                  </a:schemeClr>
                </a:solidFill>
              </a:rPr>
              <a:t>一般指：足月儿出生</a:t>
            </a:r>
            <a:r>
              <a:rPr lang="en-US" altLang="zh-CN" sz="1200" dirty="0">
                <a:solidFill>
                  <a:schemeClr val="tx1">
                    <a:lumMod val="75000"/>
                    <a:lumOff val="25000"/>
                  </a:schemeClr>
                </a:solidFill>
              </a:rPr>
              <a:t>3</a:t>
            </a:r>
            <a:r>
              <a:rPr lang="zh-CN" altLang="en-US" sz="1200" dirty="0">
                <a:solidFill>
                  <a:schemeClr val="tx1">
                    <a:lumMod val="75000"/>
                    <a:lumOff val="25000"/>
                  </a:schemeClr>
                </a:solidFill>
              </a:rPr>
              <a:t>天内全血血糖</a:t>
            </a:r>
            <a:r>
              <a:rPr lang="en-US" altLang="zh-CN" sz="1200" dirty="0">
                <a:solidFill>
                  <a:schemeClr val="tx1">
                    <a:lumMod val="75000"/>
                    <a:lumOff val="25000"/>
                  </a:schemeClr>
                </a:solidFill>
              </a:rPr>
              <a:t>&lt;1</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67mmol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30mg</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dl</a:t>
            </a:r>
            <a:r>
              <a:rPr lang="zh-CN" altLang="en-US" sz="1200" dirty="0">
                <a:solidFill>
                  <a:schemeClr val="tx1">
                    <a:lumMod val="75000"/>
                    <a:lumOff val="25000"/>
                  </a:schemeClr>
                </a:solidFill>
              </a:rPr>
              <a:t>）； </a:t>
            </a:r>
            <a:r>
              <a:rPr lang="en-US" altLang="zh-CN" sz="1200" dirty="0">
                <a:solidFill>
                  <a:schemeClr val="tx1">
                    <a:lumMod val="75000"/>
                    <a:lumOff val="25000"/>
                  </a:schemeClr>
                </a:solidFill>
              </a:rPr>
              <a:t>3</a:t>
            </a:r>
            <a:r>
              <a:rPr lang="zh-CN" altLang="en-US" sz="1200" dirty="0">
                <a:solidFill>
                  <a:schemeClr val="tx1">
                    <a:lumMod val="75000"/>
                    <a:lumOff val="25000"/>
                  </a:schemeClr>
                </a:solidFill>
              </a:rPr>
              <a:t>天后＜</a:t>
            </a:r>
            <a:r>
              <a:rPr lang="en-US" altLang="zh-CN" sz="1200" dirty="0">
                <a:solidFill>
                  <a:schemeClr val="tx1">
                    <a:lumMod val="75000"/>
                    <a:lumOff val="25000"/>
                  </a:schemeClr>
                </a:solidFill>
              </a:rPr>
              <a:t>2</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2mmol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40mg</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dl</a:t>
            </a:r>
            <a:r>
              <a:rPr lang="zh-CN" altLang="en-US" sz="1200" dirty="0" smtClean="0">
                <a:solidFill>
                  <a:schemeClr val="tx1">
                    <a:lumMod val="75000"/>
                    <a:lumOff val="25000"/>
                  </a:schemeClr>
                </a:solidFill>
              </a:rPr>
              <a:t>）低体重儿</a:t>
            </a:r>
            <a:r>
              <a:rPr lang="zh-CN" altLang="en-US" sz="1200" dirty="0">
                <a:solidFill>
                  <a:schemeClr val="tx1">
                    <a:lumMod val="75000"/>
                    <a:lumOff val="25000"/>
                  </a:schemeClr>
                </a:solidFill>
              </a:rPr>
              <a:t>出生</a:t>
            </a:r>
            <a:r>
              <a:rPr lang="en-US" altLang="zh-CN" sz="1200" dirty="0">
                <a:solidFill>
                  <a:schemeClr val="tx1">
                    <a:lumMod val="75000"/>
                    <a:lumOff val="25000"/>
                  </a:schemeClr>
                </a:solidFill>
              </a:rPr>
              <a:t>3</a:t>
            </a:r>
            <a:r>
              <a:rPr lang="zh-CN" altLang="en-US" sz="1200" dirty="0">
                <a:solidFill>
                  <a:schemeClr val="tx1">
                    <a:lumMod val="75000"/>
                    <a:lumOff val="25000"/>
                  </a:schemeClr>
                </a:solidFill>
              </a:rPr>
              <a:t>天内</a:t>
            </a:r>
            <a:r>
              <a:rPr lang="en-US" altLang="zh-CN" sz="1200" dirty="0">
                <a:solidFill>
                  <a:schemeClr val="tx1">
                    <a:lumMod val="75000"/>
                    <a:lumOff val="25000"/>
                  </a:schemeClr>
                </a:solidFill>
              </a:rPr>
              <a:t>&lt;1</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1mmol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20mg</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dl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1</a:t>
            </a:r>
            <a:r>
              <a:rPr lang="zh-CN" altLang="en-US" sz="1200" dirty="0">
                <a:solidFill>
                  <a:schemeClr val="tx1">
                    <a:lumMod val="75000"/>
                    <a:lumOff val="25000"/>
                  </a:schemeClr>
                </a:solidFill>
              </a:rPr>
              <a:t>周后</a:t>
            </a:r>
            <a:r>
              <a:rPr lang="en-US" altLang="zh-CN" sz="1200" dirty="0">
                <a:solidFill>
                  <a:schemeClr val="tx1">
                    <a:lumMod val="75000"/>
                    <a:lumOff val="25000"/>
                  </a:schemeClr>
                </a:solidFill>
              </a:rPr>
              <a:t>&lt;2</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2mmol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40mg</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dl</a:t>
            </a:r>
            <a:r>
              <a:rPr lang="zh-CN" altLang="en-US" sz="1200" dirty="0">
                <a:solidFill>
                  <a:schemeClr val="tx1">
                    <a:lumMod val="75000"/>
                    <a:lumOff val="25000"/>
                  </a:schemeClr>
                </a:solidFill>
              </a:rPr>
              <a:t>）为低血糖；目前认为凡全血血糖</a:t>
            </a:r>
            <a:r>
              <a:rPr lang="en-US" altLang="zh-CN" sz="1200" dirty="0">
                <a:solidFill>
                  <a:schemeClr val="tx1">
                    <a:lumMod val="75000"/>
                    <a:lumOff val="25000"/>
                  </a:schemeClr>
                </a:solidFill>
              </a:rPr>
              <a:t>&lt;2.2mmol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L</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40mg</a:t>
            </a:r>
            <a:r>
              <a:rPr lang="zh-CN" altLang="en-US" sz="1200" dirty="0">
                <a:solidFill>
                  <a:schemeClr val="tx1">
                    <a:lumMod val="75000"/>
                    <a:lumOff val="25000"/>
                  </a:schemeClr>
                </a:solidFill>
              </a:rPr>
              <a:t>／</a:t>
            </a:r>
            <a:r>
              <a:rPr lang="en-US" altLang="zh-CN" sz="1200" dirty="0">
                <a:solidFill>
                  <a:schemeClr val="tx1">
                    <a:lumMod val="75000"/>
                    <a:lumOff val="25000"/>
                  </a:schemeClr>
                </a:solidFill>
              </a:rPr>
              <a:t>dl</a:t>
            </a:r>
            <a:r>
              <a:rPr lang="zh-CN" altLang="en-US" sz="1200" dirty="0">
                <a:solidFill>
                  <a:schemeClr val="tx1">
                    <a:lumMod val="75000"/>
                    <a:lumOff val="25000"/>
                  </a:schemeClr>
                </a:solidFill>
              </a:rPr>
              <a:t>）可诊断为新生儿低血糖</a:t>
            </a:r>
          </a:p>
        </p:txBody>
      </p:sp>
      <p:sp>
        <p:nvSpPr>
          <p:cNvPr id="98" name="TextBox 39"/>
          <p:cNvSpPr txBox="1"/>
          <p:nvPr/>
        </p:nvSpPr>
        <p:spPr>
          <a:xfrm>
            <a:off x="3962400" y="1614546"/>
            <a:ext cx="4114800" cy="461665"/>
          </a:xfrm>
          <a:prstGeom prst="rect">
            <a:avLst/>
          </a:prstGeom>
          <a:solidFill>
            <a:schemeClr val="accent1"/>
          </a:solidFill>
        </p:spPr>
        <p:txBody>
          <a:bodyPr wrap="square" rtlCol="0">
            <a:spAutoFit/>
          </a:bodyPr>
          <a:lstStyle/>
          <a:p>
            <a:pPr algn="ctr"/>
            <a:r>
              <a:rPr lang="zh-CN" altLang="en-US" sz="2400" b="1" dirty="0">
                <a:solidFill>
                  <a:schemeClr val="bg1"/>
                </a:solidFill>
                <a:latin typeface="微软雅黑" pitchFamily="34" charset="-122"/>
                <a:ea typeface="微软雅黑" pitchFamily="34" charset="-122"/>
              </a:rPr>
              <a:t>新生儿低血糖症</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9498" y="1504950"/>
            <a:ext cx="2868102" cy="2510019"/>
          </a:xfrm>
          <a:prstGeom prst="rect">
            <a:avLst/>
          </a:prstGeom>
        </p:spPr>
      </p:pic>
    </p:spTree>
    <p:extLst>
      <p:ext uri="{BB962C8B-B14F-4D97-AF65-F5344CB8AC3E}">
        <p14:creationId xmlns:p14="http://schemas.microsoft.com/office/powerpoint/2010/main" val="428731680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cBhvr>
                                        <p:cTn id="13" dur="500" fill="hold"/>
                                        <p:tgtEl>
                                          <p:spTgt spid="98"/>
                                        </p:tgtEl>
                                        <p:attrNameLst>
                                          <p:attrName>ppt_w</p:attrName>
                                        </p:attrNameLst>
                                      </p:cBhvr>
                                      <p:tavLst>
                                        <p:tav tm="0">
                                          <p:val>
                                            <p:fltVal val="0"/>
                                          </p:val>
                                        </p:tav>
                                        <p:tav tm="100000">
                                          <p:val>
                                            <p:strVal val="#ppt_w"/>
                                          </p:val>
                                        </p:tav>
                                      </p:tavLst>
                                    </p:anim>
                                    <p:anim calcmode="lin" valueType="num">
                                      <p:cBhvr>
                                        <p:cTn id="14" dur="500" fill="hold"/>
                                        <p:tgtEl>
                                          <p:spTgt spid="98"/>
                                        </p:tgtEl>
                                        <p:attrNameLst>
                                          <p:attrName>ppt_h</p:attrName>
                                        </p:attrNameLst>
                                      </p:cBhvr>
                                      <p:tavLst>
                                        <p:tav tm="0">
                                          <p:val>
                                            <p:fltVal val="0"/>
                                          </p:val>
                                        </p:tav>
                                        <p:tav tm="100000">
                                          <p:val>
                                            <p:strVal val="#ppt_h"/>
                                          </p:val>
                                        </p:tav>
                                      </p:tavLst>
                                    </p:anim>
                                    <p:animEffect transition="in" filter="fade">
                                      <p:cBhvr>
                                        <p:cTn id="15" dur="500"/>
                                        <p:tgtEl>
                                          <p:spTgt spid="9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wipe(up)">
                                      <p:cBhvr>
                                        <p:cTn id="2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202267" y="1503142"/>
            <a:ext cx="6874933" cy="3950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矩形 14"/>
          <p:cNvSpPr/>
          <p:nvPr/>
        </p:nvSpPr>
        <p:spPr>
          <a:xfrm>
            <a:off x="3800407" y="1538481"/>
            <a:ext cx="1733749" cy="369332"/>
          </a:xfrm>
          <a:prstGeom prst="rect">
            <a:avLst/>
          </a:prstGeom>
        </p:spPr>
        <p:txBody>
          <a:bodyPr wrap="square">
            <a:spAutoFit/>
            <a:scene3d>
              <a:camera prst="orthographicFront"/>
              <a:lightRig rig="threePt" dir="t">
                <a:rot lat="0" lon="0" rev="0"/>
              </a:lightRig>
            </a:scene3d>
            <a:sp3d contourW="12700"/>
          </a:bodyPr>
          <a:lstStyle/>
          <a:p>
            <a:r>
              <a:rPr lang="zh-CN" altLang="en-US" b="1" dirty="0" smtClean="0">
                <a:solidFill>
                  <a:schemeClr val="bg1"/>
                </a:solidFill>
                <a:latin typeface="Century Gothic" panose="020B0502020202020204" pitchFamily="34" charset="0"/>
                <a:ea typeface="微软雅黑" pitchFamily="34" charset="-122"/>
              </a:rPr>
              <a:t>新生儿低血糖</a:t>
            </a:r>
            <a:endParaRPr lang="zh-CN" altLang="en-US" b="1" dirty="0">
              <a:solidFill>
                <a:schemeClr val="bg1"/>
              </a:solidFill>
              <a:latin typeface="Century Gothic" panose="020B0502020202020204" pitchFamily="34" charset="0"/>
              <a:ea typeface="微软雅黑" pitchFamily="34" charset="-122"/>
            </a:endParaRPr>
          </a:p>
        </p:txBody>
      </p:sp>
      <p:sp>
        <p:nvSpPr>
          <p:cNvPr id="17" name="矩形 16"/>
          <p:cNvSpPr/>
          <p:nvPr/>
        </p:nvSpPr>
        <p:spPr>
          <a:xfrm>
            <a:off x="1066800" y="2026221"/>
            <a:ext cx="4151455" cy="1938992"/>
          </a:xfrm>
          <a:prstGeom prst="rect">
            <a:avLst/>
          </a:prstGeom>
        </p:spPr>
        <p:txBody>
          <a:bodyPr wrap="square">
            <a:spAutoFit/>
            <a:scene3d>
              <a:camera prst="orthographicFront"/>
              <a:lightRig rig="threePt" dir="t">
                <a:rot lat="0" lon="0" rev="0"/>
              </a:lightRig>
            </a:scene3d>
            <a:sp3d contourW="12700"/>
          </a:bodyPr>
          <a:lstStyle/>
          <a:p>
            <a:pPr>
              <a:lnSpc>
                <a:spcPct val="200000"/>
              </a:lnSpc>
            </a:pPr>
            <a:r>
              <a:rPr lang="en-US" altLang="zh-CN" sz="1200" dirty="0">
                <a:solidFill>
                  <a:schemeClr val="tx1">
                    <a:lumMod val="85000"/>
                    <a:lumOff val="15000"/>
                  </a:schemeClr>
                </a:solidFill>
                <a:latin typeface="+mn-ea"/>
              </a:rPr>
              <a:t>(1)</a:t>
            </a:r>
            <a:r>
              <a:rPr lang="zh-CN" altLang="en-US" sz="1200" dirty="0">
                <a:solidFill>
                  <a:schemeClr val="tx1">
                    <a:lumMod val="85000"/>
                    <a:lumOff val="15000"/>
                  </a:schemeClr>
                </a:solidFill>
                <a:latin typeface="+mn-ea"/>
              </a:rPr>
              <a:t>胰岛素依赖型糖尿病</a:t>
            </a:r>
            <a:r>
              <a:rPr lang="zh-CN" altLang="en-US" sz="1200" dirty="0" smtClean="0">
                <a:solidFill>
                  <a:schemeClr val="tx1">
                    <a:lumMod val="85000"/>
                    <a:lumOff val="15000"/>
                  </a:schemeClr>
                </a:solidFill>
                <a:latin typeface="+mn-ea"/>
              </a:rPr>
              <a:t>或妊娠糖尿病</a:t>
            </a:r>
            <a:r>
              <a:rPr lang="zh-CN" altLang="en-US" sz="1200" dirty="0">
                <a:solidFill>
                  <a:schemeClr val="tx1">
                    <a:lumMod val="85000"/>
                    <a:lumOff val="15000"/>
                  </a:schemeClr>
                </a:solidFill>
                <a:latin typeface="+mn-ea"/>
              </a:rPr>
              <a:t>母亲的</a:t>
            </a:r>
            <a:r>
              <a:rPr lang="zh-CN" altLang="en-US" sz="1200" dirty="0" smtClean="0">
                <a:solidFill>
                  <a:schemeClr val="tx1">
                    <a:lumMod val="85000"/>
                    <a:lumOff val="15000"/>
                  </a:schemeClr>
                </a:solidFill>
                <a:latin typeface="+mn-ea"/>
              </a:rPr>
              <a:t>新生儿</a:t>
            </a:r>
            <a:endParaRPr lang="en-US" altLang="zh-CN" sz="1200" dirty="0" smtClean="0">
              <a:solidFill>
                <a:schemeClr val="tx1">
                  <a:lumMod val="85000"/>
                  <a:lumOff val="15000"/>
                </a:schemeClr>
              </a:solidFill>
              <a:latin typeface="+mn-ea"/>
            </a:endParaRPr>
          </a:p>
          <a:p>
            <a:pPr>
              <a:lnSpc>
                <a:spcPct val="200000"/>
              </a:lnSpc>
            </a:pPr>
            <a:r>
              <a:rPr lang="en-US" altLang="zh-CN" sz="1200" dirty="0">
                <a:solidFill>
                  <a:schemeClr val="tx1">
                    <a:lumMod val="85000"/>
                    <a:lumOff val="15000"/>
                  </a:schemeClr>
                </a:solidFill>
                <a:latin typeface="+mn-ea"/>
              </a:rPr>
              <a:t>(2</a:t>
            </a:r>
            <a:r>
              <a:rPr lang="en-US" altLang="zh-CN" sz="1200" dirty="0" smtClean="0">
                <a:solidFill>
                  <a:schemeClr val="tx1">
                    <a:lumMod val="85000"/>
                    <a:lumOff val="15000"/>
                  </a:schemeClr>
                </a:solidFill>
                <a:latin typeface="+mn-ea"/>
              </a:rPr>
              <a:t>)</a:t>
            </a:r>
            <a:r>
              <a:rPr lang="zh-CN" altLang="en-US" sz="1200" dirty="0" smtClean="0">
                <a:solidFill>
                  <a:schemeClr val="tx1">
                    <a:lumMod val="85000"/>
                    <a:lumOff val="15000"/>
                  </a:schemeClr>
                </a:solidFill>
                <a:latin typeface="+mn-ea"/>
              </a:rPr>
              <a:t>出生</a:t>
            </a:r>
            <a:r>
              <a:rPr lang="zh-CN" altLang="en-US" sz="1200" dirty="0">
                <a:solidFill>
                  <a:schemeClr val="tx1">
                    <a:lumMod val="85000"/>
                    <a:lumOff val="15000"/>
                  </a:schemeClr>
                </a:solidFill>
                <a:latin typeface="+mn-ea"/>
              </a:rPr>
              <a:t>体质量</a:t>
            </a:r>
            <a:r>
              <a:rPr lang="en-US" altLang="zh-CN" sz="1200" dirty="0">
                <a:solidFill>
                  <a:schemeClr val="tx1">
                    <a:lumMod val="85000"/>
                    <a:lumOff val="15000"/>
                  </a:schemeClr>
                </a:solidFill>
                <a:latin typeface="+mn-ea"/>
              </a:rPr>
              <a:t>&gt; 4 kg </a:t>
            </a:r>
            <a:r>
              <a:rPr lang="zh-CN" altLang="en-US" sz="1200" dirty="0" smtClean="0">
                <a:solidFill>
                  <a:schemeClr val="tx1">
                    <a:lumMod val="85000"/>
                    <a:lumOff val="15000"/>
                  </a:schemeClr>
                </a:solidFill>
                <a:latin typeface="+mn-ea"/>
              </a:rPr>
              <a:t>或</a:t>
            </a:r>
            <a:r>
              <a:rPr lang="en-US" altLang="zh-CN" sz="1200" dirty="0">
                <a:solidFill>
                  <a:schemeClr val="tx1">
                    <a:lumMod val="85000"/>
                    <a:lumOff val="15000"/>
                  </a:schemeClr>
                </a:solidFill>
                <a:latin typeface="+mn-ea"/>
              </a:rPr>
              <a:t>&lt;2 kg</a:t>
            </a:r>
            <a:r>
              <a:rPr lang="zh-CN" altLang="en-US" sz="1200" dirty="0">
                <a:solidFill>
                  <a:schemeClr val="tx1">
                    <a:lumMod val="85000"/>
                    <a:lumOff val="15000"/>
                  </a:schemeClr>
                </a:solidFill>
                <a:latin typeface="+mn-ea"/>
              </a:rPr>
              <a:t>的</a:t>
            </a:r>
            <a:r>
              <a:rPr lang="zh-CN" altLang="en-US" sz="1200" dirty="0" smtClean="0">
                <a:solidFill>
                  <a:schemeClr val="tx1">
                    <a:lumMod val="85000"/>
                    <a:lumOff val="15000"/>
                  </a:schemeClr>
                </a:solidFill>
                <a:latin typeface="+mn-ea"/>
              </a:rPr>
              <a:t>新生儿</a:t>
            </a:r>
            <a:endParaRPr lang="en-US" altLang="zh-CN" sz="1200" dirty="0" smtClean="0">
              <a:solidFill>
                <a:schemeClr val="tx1">
                  <a:lumMod val="85000"/>
                  <a:lumOff val="15000"/>
                </a:schemeClr>
              </a:solidFill>
              <a:latin typeface="+mn-ea"/>
            </a:endParaRPr>
          </a:p>
          <a:p>
            <a:pPr>
              <a:lnSpc>
                <a:spcPct val="200000"/>
              </a:lnSpc>
            </a:pPr>
            <a:r>
              <a:rPr lang="en-US" altLang="zh-CN" sz="1200" dirty="0">
                <a:solidFill>
                  <a:schemeClr val="tx1">
                    <a:lumMod val="85000"/>
                    <a:lumOff val="15000"/>
                  </a:schemeClr>
                </a:solidFill>
                <a:latin typeface="+mn-ea"/>
              </a:rPr>
              <a:t>(3)</a:t>
            </a:r>
            <a:r>
              <a:rPr lang="zh-CN" altLang="en-US" sz="1200" dirty="0">
                <a:solidFill>
                  <a:schemeClr val="tx1">
                    <a:lumMod val="85000"/>
                    <a:lumOff val="15000"/>
                  </a:schemeClr>
                </a:solidFill>
                <a:latin typeface="+mn-ea"/>
              </a:rPr>
              <a:t>大于胎龄儿、</a:t>
            </a:r>
            <a:r>
              <a:rPr lang="zh-CN" altLang="en-US" sz="1200" dirty="0" smtClean="0">
                <a:solidFill>
                  <a:schemeClr val="tx1">
                    <a:lumMod val="85000"/>
                    <a:lumOff val="15000"/>
                  </a:schemeClr>
                </a:solidFill>
                <a:latin typeface="+mn-ea"/>
              </a:rPr>
              <a:t>小于胎龄儿或</a:t>
            </a:r>
            <a:r>
              <a:rPr lang="zh-CN" altLang="en-US" sz="1200" dirty="0">
                <a:solidFill>
                  <a:schemeClr val="tx1">
                    <a:lumMod val="85000"/>
                    <a:lumOff val="15000"/>
                  </a:schemeClr>
                </a:solidFill>
                <a:latin typeface="+mn-ea"/>
              </a:rPr>
              <a:t>宫内生长受限</a:t>
            </a:r>
            <a:r>
              <a:rPr lang="zh-CN" altLang="en-US" sz="1200" dirty="0" smtClean="0">
                <a:solidFill>
                  <a:schemeClr val="tx1">
                    <a:lumMod val="85000"/>
                    <a:lumOff val="15000"/>
                  </a:schemeClr>
                </a:solidFill>
                <a:latin typeface="+mn-ea"/>
              </a:rPr>
              <a:t>新生儿</a:t>
            </a:r>
            <a:endParaRPr lang="en-US" altLang="zh-CN" sz="1200" dirty="0" smtClean="0">
              <a:solidFill>
                <a:schemeClr val="tx1">
                  <a:lumMod val="85000"/>
                  <a:lumOff val="15000"/>
                </a:schemeClr>
              </a:solidFill>
              <a:latin typeface="+mn-ea"/>
            </a:endParaRPr>
          </a:p>
          <a:p>
            <a:pPr>
              <a:lnSpc>
                <a:spcPct val="200000"/>
              </a:lnSpc>
            </a:pPr>
            <a:r>
              <a:rPr lang="en-US" altLang="zh-CN" sz="1200" dirty="0">
                <a:solidFill>
                  <a:schemeClr val="tx1">
                    <a:lumMod val="85000"/>
                    <a:lumOff val="15000"/>
                  </a:schemeClr>
                </a:solidFill>
                <a:latin typeface="+mn-ea"/>
              </a:rPr>
              <a:t>(4)</a:t>
            </a:r>
            <a:r>
              <a:rPr lang="zh-CN" altLang="en-US" sz="1200" dirty="0">
                <a:solidFill>
                  <a:schemeClr val="tx1">
                    <a:lumMod val="85000"/>
                    <a:lumOff val="15000"/>
                  </a:schemeClr>
                </a:solidFill>
                <a:latin typeface="+mn-ea"/>
              </a:rPr>
              <a:t>胎龄</a:t>
            </a:r>
            <a:r>
              <a:rPr lang="en-US" altLang="zh-CN" sz="1200" dirty="0">
                <a:solidFill>
                  <a:schemeClr val="tx1">
                    <a:lumMod val="85000"/>
                    <a:lumOff val="15000"/>
                  </a:schemeClr>
                </a:solidFill>
                <a:latin typeface="+mn-ea"/>
              </a:rPr>
              <a:t>&lt; 37</a:t>
            </a:r>
            <a:r>
              <a:rPr lang="zh-CN" altLang="en-US" sz="1200" dirty="0">
                <a:solidFill>
                  <a:schemeClr val="tx1">
                    <a:lumMod val="85000"/>
                    <a:lumOff val="15000"/>
                  </a:schemeClr>
                </a:solidFill>
                <a:latin typeface="+mn-ea"/>
              </a:rPr>
              <a:t>周</a:t>
            </a:r>
            <a:r>
              <a:rPr lang="zh-CN" altLang="en-US" sz="1200" dirty="0" smtClean="0">
                <a:solidFill>
                  <a:schemeClr val="tx1">
                    <a:lumMod val="85000"/>
                    <a:lumOff val="15000"/>
                  </a:schemeClr>
                </a:solidFill>
                <a:latin typeface="+mn-ea"/>
              </a:rPr>
              <a:t>早产儿</a:t>
            </a:r>
            <a:endParaRPr lang="en-US" altLang="zh-CN" sz="1200" dirty="0" smtClean="0">
              <a:solidFill>
                <a:schemeClr val="tx1">
                  <a:lumMod val="85000"/>
                  <a:lumOff val="15000"/>
                </a:schemeClr>
              </a:solidFill>
              <a:latin typeface="+mn-ea"/>
            </a:endParaRPr>
          </a:p>
          <a:p>
            <a:pPr>
              <a:lnSpc>
                <a:spcPct val="200000"/>
              </a:lnSpc>
            </a:pPr>
            <a:r>
              <a:rPr lang="en-US" altLang="zh-CN" sz="1200" dirty="0">
                <a:solidFill>
                  <a:schemeClr val="tx1">
                    <a:lumMod val="85000"/>
                    <a:lumOff val="15000"/>
                  </a:schemeClr>
                </a:solidFill>
                <a:latin typeface="+mn-ea"/>
              </a:rPr>
              <a:t>(5)</a:t>
            </a:r>
            <a:r>
              <a:rPr lang="zh-CN" altLang="en-US" sz="1200" dirty="0">
                <a:solidFill>
                  <a:schemeClr val="tx1">
                    <a:lumMod val="85000"/>
                    <a:lumOff val="15000"/>
                  </a:schemeClr>
                </a:solidFill>
                <a:latin typeface="+mn-ea"/>
              </a:rPr>
              <a:t>可疑败血症新生儿</a:t>
            </a:r>
            <a:r>
              <a:rPr lang="en-US" altLang="zh-CN" sz="1200" dirty="0">
                <a:solidFill>
                  <a:schemeClr val="tx1">
                    <a:lumMod val="85000"/>
                    <a:lumOff val="15000"/>
                  </a:schemeClr>
                </a:solidFill>
                <a:latin typeface="+mn-ea"/>
              </a:rPr>
              <a:t>,</a:t>
            </a:r>
            <a:r>
              <a:rPr lang="zh-CN" altLang="en-US" sz="1200" dirty="0" smtClean="0">
                <a:solidFill>
                  <a:schemeClr val="tx1">
                    <a:lumMod val="85000"/>
                    <a:lumOff val="15000"/>
                  </a:schemeClr>
                </a:solidFill>
                <a:latin typeface="+mn-ea"/>
              </a:rPr>
              <a:t>或疑</a:t>
            </a:r>
            <a:r>
              <a:rPr lang="zh-CN" altLang="en-US" sz="1200" dirty="0">
                <a:solidFill>
                  <a:schemeClr val="tx1">
                    <a:lumMod val="85000"/>
                    <a:lumOff val="15000"/>
                  </a:schemeClr>
                </a:solidFill>
                <a:latin typeface="+mn-ea"/>
              </a:rPr>
              <a:t>有绒毛膜羊膜炎</a:t>
            </a:r>
            <a:r>
              <a:rPr lang="zh-CN" altLang="en-US" sz="1200" dirty="0" smtClean="0">
                <a:solidFill>
                  <a:schemeClr val="tx1">
                    <a:lumMod val="85000"/>
                    <a:lumOff val="15000"/>
                  </a:schemeClr>
                </a:solidFill>
                <a:latin typeface="+mn-ea"/>
              </a:rPr>
              <a:t>母亲的新生儿</a:t>
            </a:r>
            <a:endParaRPr lang="zh-CN" altLang="en-US" sz="1200" dirty="0">
              <a:solidFill>
                <a:schemeClr val="tx1">
                  <a:lumMod val="85000"/>
                  <a:lumOff val="15000"/>
                </a:schemeClr>
              </a:solidFill>
              <a:latin typeface="+mn-ea"/>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1831613"/>
            <a:ext cx="2863256" cy="2340337"/>
          </a:xfrm>
          <a:prstGeom prst="rect">
            <a:avLst/>
          </a:prstGeom>
        </p:spPr>
      </p:pic>
    </p:spTree>
    <p:extLst>
      <p:ext uri="{BB962C8B-B14F-4D97-AF65-F5344CB8AC3E}">
        <p14:creationId xmlns:p14="http://schemas.microsoft.com/office/powerpoint/2010/main" val="212626811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39107" y="1504950"/>
            <a:ext cx="1523891" cy="3950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517846" y="1561029"/>
            <a:ext cx="1192861" cy="307777"/>
          </a:xfrm>
          <a:prstGeom prst="rect">
            <a:avLst/>
          </a:prstGeom>
        </p:spPr>
        <p:txBody>
          <a:bodyPr wrap="square">
            <a:spAutoFit/>
            <a:scene3d>
              <a:camera prst="orthographicFront"/>
              <a:lightRig rig="threePt" dir="t">
                <a:rot lat="0" lon="0" rev="0"/>
              </a:lightRig>
            </a:scene3d>
            <a:sp3d contourW="12700"/>
          </a:bodyPr>
          <a:lstStyle/>
          <a:p>
            <a:r>
              <a:rPr lang="zh-CN" altLang="en-US" sz="1400" b="1" dirty="0" smtClean="0">
                <a:solidFill>
                  <a:schemeClr val="bg1"/>
                </a:solidFill>
                <a:latin typeface="Century Gothic" panose="020B0502020202020204" pitchFamily="34" charset="0"/>
                <a:ea typeface="微软雅黑" pitchFamily="34" charset="-122"/>
              </a:rPr>
              <a:t>低血糖症状</a:t>
            </a:r>
            <a:endParaRPr lang="en-US" altLang="zh-CN" sz="1400" b="1" dirty="0">
              <a:solidFill>
                <a:schemeClr val="bg1"/>
              </a:solidFill>
              <a:latin typeface="Century Gothic" panose="020B0502020202020204" pitchFamily="34" charset="0"/>
              <a:ea typeface="微软雅黑" pitchFamily="34" charset="-122"/>
            </a:endParaRPr>
          </a:p>
        </p:txBody>
      </p:sp>
      <p:sp>
        <p:nvSpPr>
          <p:cNvPr id="6" name="矩形 5"/>
          <p:cNvSpPr/>
          <p:nvPr/>
        </p:nvSpPr>
        <p:spPr>
          <a:xfrm>
            <a:off x="1394441" y="2177877"/>
            <a:ext cx="1329466" cy="1731243"/>
          </a:xfrm>
          <a:prstGeom prst="rect">
            <a:avLst/>
          </a:prstGeom>
        </p:spPr>
        <p:txBody>
          <a:bodyPr wrap="square">
            <a:spAutoFit/>
            <a:scene3d>
              <a:camera prst="orthographicFront"/>
              <a:lightRig rig="threePt" dir="t">
                <a:rot lat="0" lon="0" rev="0"/>
              </a:lightRig>
            </a:scene3d>
            <a:sp3d contourW="12700"/>
          </a:bodyPr>
          <a:lstStyle/>
          <a:p>
            <a:pPr algn="ctr">
              <a:lnSpc>
                <a:spcPct val="150000"/>
              </a:lnSpc>
            </a:pPr>
            <a:r>
              <a:rPr lang="zh-CN" altLang="en-US" sz="1200" dirty="0" smtClean="0">
                <a:solidFill>
                  <a:schemeClr val="tx1">
                    <a:lumMod val="85000"/>
                    <a:lumOff val="15000"/>
                  </a:schemeClr>
                </a:solidFill>
                <a:latin typeface="Century Gothic" panose="020B0502020202020204" pitchFamily="34" charset="0"/>
                <a:ea typeface="微软雅黑" pitchFamily="34" charset="-122"/>
              </a:rPr>
              <a:t>具有</a:t>
            </a:r>
            <a:r>
              <a:rPr lang="zh-CN" altLang="en-US" sz="1200" dirty="0">
                <a:solidFill>
                  <a:schemeClr val="tx1">
                    <a:lumMod val="85000"/>
                    <a:lumOff val="15000"/>
                  </a:schemeClr>
                </a:solidFill>
                <a:latin typeface="Century Gothic" panose="020B0502020202020204" pitchFamily="34" charset="0"/>
                <a:ea typeface="微软雅黑" pitchFamily="34" charset="-122"/>
              </a:rPr>
              <a:t>低血糖症状的新生儿</a:t>
            </a:r>
          </a:p>
          <a:p>
            <a:pPr algn="ctr">
              <a:lnSpc>
                <a:spcPct val="150000"/>
              </a:lnSpc>
            </a:pPr>
            <a:r>
              <a:rPr lang="en-US" altLang="zh-CN" sz="1200" dirty="0">
                <a:solidFill>
                  <a:schemeClr val="tx1">
                    <a:lumMod val="85000"/>
                    <a:lumOff val="15000"/>
                  </a:schemeClr>
                </a:solidFill>
                <a:latin typeface="Century Gothic" panose="020B0502020202020204" pitchFamily="34" charset="0"/>
                <a:ea typeface="微软雅黑" pitchFamily="34" charset="-122"/>
              </a:rPr>
              <a:t>(</a:t>
            </a:r>
            <a:r>
              <a:rPr lang="zh-CN" altLang="en-US" sz="1200" dirty="0">
                <a:solidFill>
                  <a:schemeClr val="tx1">
                    <a:lumMod val="85000"/>
                    <a:lumOff val="15000"/>
                  </a:schemeClr>
                </a:solidFill>
                <a:latin typeface="Century Gothic" panose="020B0502020202020204" pitchFamily="34" charset="0"/>
                <a:ea typeface="微软雅黑" pitchFamily="34" charset="-122"/>
              </a:rPr>
              <a:t>激惹、呼吸急促、喂养困难</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、呼吸暂停</a:t>
            </a:r>
            <a:r>
              <a:rPr lang="zh-CN" altLang="en-US" sz="1200" dirty="0">
                <a:solidFill>
                  <a:schemeClr val="tx1">
                    <a:lumMod val="85000"/>
                    <a:lumOff val="15000"/>
                  </a:schemeClr>
                </a:solidFill>
                <a:latin typeface="Century Gothic" panose="020B0502020202020204" pitchFamily="34" charset="0"/>
                <a:ea typeface="微软雅黑" pitchFamily="34" charset="-122"/>
              </a:rPr>
              <a:t>、体温不稳定</a:t>
            </a:r>
          </a:p>
        </p:txBody>
      </p:sp>
      <p:sp>
        <p:nvSpPr>
          <p:cNvPr id="7" name="矩形 6"/>
          <p:cNvSpPr/>
          <p:nvPr/>
        </p:nvSpPr>
        <p:spPr>
          <a:xfrm>
            <a:off x="3756075" y="1525153"/>
            <a:ext cx="1523891" cy="3950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矩形 7"/>
          <p:cNvSpPr/>
          <p:nvPr/>
        </p:nvSpPr>
        <p:spPr>
          <a:xfrm>
            <a:off x="3853707" y="1581150"/>
            <a:ext cx="1414625" cy="307777"/>
          </a:xfrm>
          <a:prstGeom prst="rect">
            <a:avLst/>
          </a:prstGeom>
        </p:spPr>
        <p:txBody>
          <a:bodyPr wrap="square">
            <a:spAutoFit/>
            <a:scene3d>
              <a:camera prst="orthographicFront"/>
              <a:lightRig rig="threePt" dir="t">
                <a:rot lat="0" lon="0" rev="0"/>
              </a:lightRig>
            </a:scene3d>
            <a:sp3d contourW="12700"/>
          </a:bodyPr>
          <a:lstStyle/>
          <a:p>
            <a:r>
              <a:rPr lang="zh-CN" altLang="en-US" sz="1400" b="1" dirty="0">
                <a:solidFill>
                  <a:schemeClr val="bg1"/>
                </a:solidFill>
                <a:latin typeface="Century Gothic" panose="020B0502020202020204" pitchFamily="34" charset="0"/>
                <a:ea typeface="微软雅黑" pitchFamily="34" charset="-122"/>
              </a:rPr>
              <a:t>围生期窘迫史</a:t>
            </a:r>
            <a:endParaRPr lang="en-US" altLang="zh-CN" sz="1400" b="1" dirty="0">
              <a:solidFill>
                <a:schemeClr val="bg1"/>
              </a:solidFill>
              <a:latin typeface="Century Gothic" panose="020B0502020202020204" pitchFamily="34" charset="0"/>
              <a:ea typeface="微软雅黑" pitchFamily="34" charset="-122"/>
            </a:endParaRPr>
          </a:p>
        </p:txBody>
      </p:sp>
      <p:sp>
        <p:nvSpPr>
          <p:cNvPr id="9" name="矩形 8"/>
          <p:cNvSpPr/>
          <p:nvPr/>
        </p:nvSpPr>
        <p:spPr>
          <a:xfrm>
            <a:off x="3853707" y="2210953"/>
            <a:ext cx="1427099" cy="1731243"/>
          </a:xfrm>
          <a:prstGeom prst="rect">
            <a:avLst/>
          </a:prstGeom>
        </p:spPr>
        <p:txBody>
          <a:bodyPr wrap="square">
            <a:spAutoFit/>
            <a:scene3d>
              <a:camera prst="orthographicFront"/>
              <a:lightRig rig="threePt" dir="t">
                <a:rot lat="0" lon="0" rev="0"/>
              </a:lightRig>
            </a:scene3d>
            <a:sp3d contourW="12700"/>
          </a:bodyPr>
          <a:lstStyle/>
          <a:p>
            <a:pPr>
              <a:lnSpc>
                <a:spcPct val="150000"/>
              </a:lnSpc>
            </a:pPr>
            <a:r>
              <a:rPr lang="zh-CN" altLang="en-US" sz="1200" dirty="0" smtClean="0">
                <a:solidFill>
                  <a:schemeClr val="tx1">
                    <a:lumMod val="85000"/>
                    <a:lumOff val="15000"/>
                  </a:schemeClr>
                </a:solidFill>
                <a:latin typeface="Century Gothic" panose="020B0502020202020204" pitchFamily="34" charset="0"/>
                <a:ea typeface="微软雅黑" pitchFamily="34" charset="-122"/>
              </a:rPr>
              <a:t>有</a:t>
            </a:r>
            <a:r>
              <a:rPr lang="zh-CN" altLang="en-US" sz="1200" dirty="0">
                <a:solidFill>
                  <a:schemeClr val="tx1">
                    <a:lumMod val="85000"/>
                    <a:lumOff val="15000"/>
                  </a:schemeClr>
                </a:solidFill>
                <a:latin typeface="Century Gothic" panose="020B0502020202020204" pitchFamily="34" charset="0"/>
                <a:ea typeface="微软雅黑" pitchFamily="34" charset="-122"/>
              </a:rPr>
              <a:t>明显</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围生期窘迫史或</a:t>
            </a:r>
            <a:r>
              <a:rPr lang="en-US" altLang="zh-CN" sz="1200" dirty="0">
                <a:solidFill>
                  <a:schemeClr val="tx1">
                    <a:lumMod val="85000"/>
                    <a:lumOff val="15000"/>
                  </a:schemeClr>
                </a:solidFill>
                <a:latin typeface="Century Gothic" panose="020B0502020202020204" pitchFamily="34" charset="0"/>
                <a:ea typeface="微软雅黑" pitchFamily="34" charset="-122"/>
              </a:rPr>
              <a:t>5 min Apgar</a:t>
            </a:r>
            <a:r>
              <a:rPr lang="zh-CN" altLang="en-US" sz="1200" dirty="0">
                <a:solidFill>
                  <a:schemeClr val="tx1">
                    <a:lumMod val="85000"/>
                    <a:lumOff val="15000"/>
                  </a:schemeClr>
                </a:solidFill>
                <a:latin typeface="Century Gothic" panose="020B0502020202020204" pitchFamily="34" charset="0"/>
                <a:ea typeface="微软雅黑" pitchFamily="34" charset="-122"/>
              </a:rPr>
              <a:t>评分</a:t>
            </a:r>
            <a:r>
              <a:rPr lang="en-US" altLang="zh-CN" sz="1200" dirty="0">
                <a:solidFill>
                  <a:schemeClr val="tx1">
                    <a:lumMod val="85000"/>
                    <a:lumOff val="15000"/>
                  </a:schemeClr>
                </a:solidFill>
                <a:latin typeface="Century Gothic" panose="020B0502020202020204" pitchFamily="34" charset="0"/>
                <a:ea typeface="微软雅黑" pitchFamily="34" charset="-122"/>
              </a:rPr>
              <a:t>&lt; 5</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分的新生儿</a:t>
            </a:r>
            <a:r>
              <a:rPr lang="en-US" altLang="zh-CN" sz="1200" dirty="0" smtClean="0">
                <a:solidFill>
                  <a:schemeClr val="tx1">
                    <a:lumMod val="85000"/>
                    <a:lumOff val="15000"/>
                  </a:schemeClr>
                </a:solidFill>
                <a:latin typeface="Century Gothic" panose="020B0502020202020204" pitchFamily="34" charset="0"/>
                <a:ea typeface="微软雅黑" pitchFamily="34" charset="-122"/>
              </a:rPr>
              <a:t>,</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应用</a:t>
            </a:r>
            <a:r>
              <a:rPr lang="zh-CN" altLang="en-US" sz="1200" dirty="0">
                <a:solidFill>
                  <a:schemeClr val="tx1">
                    <a:lumMod val="85000"/>
                    <a:lumOff val="15000"/>
                  </a:schemeClr>
                </a:solidFill>
                <a:latin typeface="Century Gothic" panose="020B0502020202020204" pitchFamily="34" charset="0"/>
                <a:ea typeface="微软雅黑" pitchFamily="34" charset="-122"/>
              </a:rPr>
              <a:t>平喘药特布</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他林</a:t>
            </a:r>
            <a:r>
              <a:rPr lang="zh-CN" altLang="en-US" sz="1200" dirty="0">
                <a:solidFill>
                  <a:schemeClr val="tx1">
                    <a:lumMod val="85000"/>
                    <a:lumOff val="15000"/>
                  </a:schemeClr>
                </a:solidFill>
                <a:latin typeface="Century Gothic" panose="020B0502020202020204" pitchFamily="34" charset="0"/>
                <a:ea typeface="微软雅黑" pitchFamily="34" charset="-122"/>
              </a:rPr>
              <a:t>或</a:t>
            </a:r>
            <a:r>
              <a:rPr lang="en-US" altLang="zh-CN" sz="1200" dirty="0">
                <a:solidFill>
                  <a:schemeClr val="tx1">
                    <a:lumMod val="85000"/>
                    <a:lumOff val="15000"/>
                  </a:schemeClr>
                </a:solidFill>
                <a:latin typeface="Century Gothic" panose="020B0502020202020204" pitchFamily="34" charset="0"/>
                <a:ea typeface="微软雅黑" pitchFamily="34" charset="-122"/>
              </a:rPr>
              <a:t>β2</a:t>
            </a:r>
            <a:r>
              <a:rPr lang="zh-CN" altLang="en-US" sz="1200" dirty="0">
                <a:solidFill>
                  <a:schemeClr val="tx1">
                    <a:lumMod val="85000"/>
                    <a:lumOff val="15000"/>
                  </a:schemeClr>
                </a:solidFill>
                <a:latin typeface="Century Gothic" panose="020B0502020202020204" pitchFamily="34" charset="0"/>
                <a:ea typeface="微软雅黑" pitchFamily="34" charset="-122"/>
              </a:rPr>
              <a:t>受体阻滞剂</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母亲的新生儿</a:t>
            </a:r>
            <a:endParaRPr lang="zh-CN" altLang="en-US" sz="1200" dirty="0">
              <a:solidFill>
                <a:schemeClr val="tx1">
                  <a:lumMod val="85000"/>
                  <a:lumOff val="15000"/>
                </a:schemeClr>
              </a:solidFill>
              <a:latin typeface="Century Gothic" panose="020B0502020202020204" pitchFamily="34" charset="0"/>
              <a:ea typeface="微软雅黑" pitchFamily="34" charset="-122"/>
            </a:endParaRPr>
          </a:p>
        </p:txBody>
      </p:sp>
      <p:sp>
        <p:nvSpPr>
          <p:cNvPr id="10" name="矩形 9"/>
          <p:cNvSpPr/>
          <p:nvPr/>
        </p:nvSpPr>
        <p:spPr>
          <a:xfrm>
            <a:off x="6076707" y="1525153"/>
            <a:ext cx="1523891" cy="3950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p:nvSpPr>
        <p:spPr>
          <a:xfrm>
            <a:off x="6042750" y="1578173"/>
            <a:ext cx="1620957" cy="307777"/>
          </a:xfrm>
          <a:prstGeom prst="rect">
            <a:avLst/>
          </a:prstGeom>
        </p:spPr>
        <p:txBody>
          <a:bodyPr wrap="square">
            <a:spAutoFit/>
            <a:scene3d>
              <a:camera prst="orthographicFront"/>
              <a:lightRig rig="threePt" dir="t">
                <a:rot lat="0" lon="0" rev="0"/>
              </a:lightRig>
            </a:scene3d>
            <a:sp3d contourW="12700"/>
          </a:bodyPr>
          <a:lstStyle/>
          <a:p>
            <a:r>
              <a:rPr lang="zh-CN" altLang="en-US" sz="1400" b="1" dirty="0">
                <a:solidFill>
                  <a:schemeClr val="bg1"/>
                </a:solidFill>
                <a:latin typeface="Century Gothic" panose="020B0502020202020204" pitchFamily="34" charset="0"/>
                <a:ea typeface="微软雅黑" pitchFamily="34" charset="-122"/>
              </a:rPr>
              <a:t>先天性代谢性疾病</a:t>
            </a:r>
            <a:endParaRPr lang="en-US" altLang="zh-CN" sz="1400" b="1" dirty="0">
              <a:solidFill>
                <a:schemeClr val="bg1"/>
              </a:solidFill>
              <a:latin typeface="Century Gothic" panose="020B0502020202020204" pitchFamily="34" charset="0"/>
              <a:ea typeface="微软雅黑" pitchFamily="34" charset="-122"/>
            </a:endParaRPr>
          </a:p>
        </p:txBody>
      </p:sp>
      <p:sp>
        <p:nvSpPr>
          <p:cNvPr id="12" name="矩形 11"/>
          <p:cNvSpPr/>
          <p:nvPr/>
        </p:nvSpPr>
        <p:spPr>
          <a:xfrm>
            <a:off x="6152907" y="2190750"/>
            <a:ext cx="1543293" cy="1731243"/>
          </a:xfrm>
          <a:prstGeom prst="rect">
            <a:avLst/>
          </a:prstGeom>
        </p:spPr>
        <p:txBody>
          <a:bodyPr wrap="square">
            <a:spAutoFit/>
            <a:scene3d>
              <a:camera prst="orthographicFront"/>
              <a:lightRig rig="threePt" dir="t">
                <a:rot lat="0" lon="0" rev="0"/>
              </a:lightRig>
            </a:scene3d>
            <a:sp3d contourW="12700"/>
          </a:bodyPr>
          <a:lstStyle/>
          <a:p>
            <a:pPr>
              <a:lnSpc>
                <a:spcPct val="150000"/>
              </a:lnSpc>
            </a:pPr>
            <a:r>
              <a:rPr lang="zh-CN" altLang="en-US" sz="1200" dirty="0">
                <a:solidFill>
                  <a:schemeClr val="tx1">
                    <a:lumMod val="85000"/>
                    <a:lumOff val="15000"/>
                  </a:schemeClr>
                </a:solidFill>
                <a:latin typeface="Century Gothic" panose="020B0502020202020204" pitchFamily="34" charset="0"/>
                <a:ea typeface="微软雅黑" pitchFamily="34" charset="-122"/>
              </a:rPr>
              <a:t>具有肝大、头小畸形、面部</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及中枢神经系统</a:t>
            </a:r>
            <a:r>
              <a:rPr lang="zh-CN" altLang="en-US" sz="1200" dirty="0">
                <a:solidFill>
                  <a:schemeClr val="tx1">
                    <a:lumMod val="85000"/>
                    <a:lumOff val="15000"/>
                  </a:schemeClr>
                </a:solidFill>
                <a:latin typeface="Century Gothic" panose="020B0502020202020204" pitchFamily="34" charset="0"/>
                <a:ea typeface="微软雅黑" pitchFamily="34" charset="-122"/>
              </a:rPr>
              <a:t>前中线畸形</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的新生儿</a:t>
            </a:r>
            <a:r>
              <a:rPr lang="en-US" altLang="zh-CN" sz="1200" dirty="0" smtClean="0">
                <a:solidFill>
                  <a:schemeClr val="tx1">
                    <a:lumMod val="85000"/>
                    <a:lumOff val="15000"/>
                  </a:schemeClr>
                </a:solidFill>
                <a:latin typeface="Century Gothic" panose="020B0502020202020204" pitchFamily="34" charset="0"/>
                <a:ea typeface="微软雅黑" pitchFamily="34" charset="-122"/>
              </a:rPr>
              <a:t>,</a:t>
            </a:r>
            <a:r>
              <a:rPr lang="zh-CN" altLang="en-US" sz="1200" dirty="0">
                <a:solidFill>
                  <a:schemeClr val="tx1">
                    <a:lumMod val="85000"/>
                    <a:lumOff val="15000"/>
                  </a:schemeClr>
                </a:solidFill>
                <a:latin typeface="Century Gothic" panose="020B0502020202020204" pitchFamily="34" charset="0"/>
                <a:ea typeface="微软雅黑" pitchFamily="34" charset="-122"/>
              </a:rPr>
              <a:t>疑患先天性</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代谢性</a:t>
            </a:r>
            <a:r>
              <a:rPr lang="zh-CN" altLang="en-US" sz="1200" dirty="0">
                <a:solidFill>
                  <a:schemeClr val="tx1">
                    <a:lumMod val="85000"/>
                    <a:lumOff val="15000"/>
                  </a:schemeClr>
                </a:solidFill>
                <a:latin typeface="Century Gothic" panose="020B0502020202020204" pitchFamily="34" charset="0"/>
                <a:ea typeface="微软雅黑" pitchFamily="34" charset="-122"/>
              </a:rPr>
              <a:t>疾病</a:t>
            </a:r>
            <a:r>
              <a:rPr lang="zh-CN" altLang="en-US" sz="1200" dirty="0" smtClean="0">
                <a:solidFill>
                  <a:schemeClr val="tx1">
                    <a:lumMod val="85000"/>
                    <a:lumOff val="15000"/>
                  </a:schemeClr>
                </a:solidFill>
                <a:latin typeface="Century Gothic" panose="020B0502020202020204" pitchFamily="34" charset="0"/>
                <a:ea typeface="微软雅黑" pitchFamily="34" charset="-122"/>
              </a:rPr>
              <a:t>新生儿</a:t>
            </a:r>
            <a:endParaRPr lang="zh-CN" altLang="en-US" sz="1200" dirty="0">
              <a:solidFill>
                <a:schemeClr val="tx1">
                  <a:lumMod val="85000"/>
                  <a:lumOff val="15000"/>
                </a:schemeClr>
              </a:solidFill>
              <a:latin typeface="Century Gothic" panose="020B0502020202020204" pitchFamily="34" charset="0"/>
              <a:ea typeface="微软雅黑" pitchFamily="34" charset="-122"/>
            </a:endParaRPr>
          </a:p>
        </p:txBody>
      </p:sp>
      <p:sp>
        <p:nvSpPr>
          <p:cNvPr id="2" name="矩形 1"/>
          <p:cNvSpPr/>
          <p:nvPr/>
        </p:nvSpPr>
        <p:spPr>
          <a:xfrm>
            <a:off x="1339107" y="2038350"/>
            <a:ext cx="1523891" cy="212643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744441" y="2045515"/>
            <a:ext cx="1523891" cy="212643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075243" y="2038350"/>
            <a:ext cx="1523891" cy="212643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096573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p:cTn id="48" dur="500" fill="hold"/>
                                        <p:tgtEl>
                                          <p:spTgt spid="2"/>
                                        </p:tgtEl>
                                        <p:attrNameLst>
                                          <p:attrName>ppt_w</p:attrName>
                                        </p:attrNameLst>
                                      </p:cBhvr>
                                      <p:tavLst>
                                        <p:tav tm="0">
                                          <p:val>
                                            <p:fltVal val="0"/>
                                          </p:val>
                                        </p:tav>
                                        <p:tav tm="100000">
                                          <p:val>
                                            <p:strVal val="#ppt_w"/>
                                          </p:val>
                                        </p:tav>
                                      </p:tavLst>
                                    </p:anim>
                                    <p:anim calcmode="lin" valueType="num">
                                      <p:cBhvr>
                                        <p:cTn id="49" dur="500" fill="hold"/>
                                        <p:tgtEl>
                                          <p:spTgt spid="2"/>
                                        </p:tgtEl>
                                        <p:attrNameLst>
                                          <p:attrName>ppt_h</p:attrName>
                                        </p:attrNameLst>
                                      </p:cBhvr>
                                      <p:tavLst>
                                        <p:tav tm="0">
                                          <p:val>
                                            <p:fltVal val="0"/>
                                          </p:val>
                                        </p:tav>
                                        <p:tav tm="100000">
                                          <p:val>
                                            <p:strVal val="#ppt_h"/>
                                          </p:val>
                                        </p:tav>
                                      </p:tavLst>
                                    </p:anim>
                                    <p:animEffect transition="in" filter="fade">
                                      <p:cBhvr>
                                        <p:cTn id="50" dur="500"/>
                                        <p:tgtEl>
                                          <p:spTgt spid="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p:bldP spid="9" grpId="0"/>
      <p:bldP spid="10" grpId="0" animBg="1"/>
      <p:bldP spid="11" grpId="0"/>
      <p:bldP spid="12" grpId="0"/>
      <p:bldP spid="2"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直角三角形 9"/>
          <p:cNvSpPr/>
          <p:nvPr/>
        </p:nvSpPr>
        <p:spPr>
          <a:xfrm>
            <a:off x="0" y="3786576"/>
            <a:ext cx="9144000" cy="1366759"/>
          </a:xfrm>
          <a:custGeom>
            <a:avLst/>
            <a:gdLst>
              <a:gd name="connsiteX0" fmla="*/ 0 w 9144000"/>
              <a:gd name="connsiteY0" fmla="*/ 1200150 h 1200150"/>
              <a:gd name="connsiteX1" fmla="*/ 0 w 9144000"/>
              <a:gd name="connsiteY1" fmla="*/ 0 h 1200150"/>
              <a:gd name="connsiteX2" fmla="*/ 9144000 w 9144000"/>
              <a:gd name="connsiteY2" fmla="*/ 1200150 h 1200150"/>
              <a:gd name="connsiteX3" fmla="*/ 0 w 9144000"/>
              <a:gd name="connsiteY3" fmla="*/ 1200150 h 1200150"/>
              <a:gd name="connsiteX0" fmla="*/ 0 w 9144000"/>
              <a:gd name="connsiteY0" fmla="*/ 1200150 h 1200150"/>
              <a:gd name="connsiteX1" fmla="*/ 0 w 9144000"/>
              <a:gd name="connsiteY1" fmla="*/ 0 h 1200150"/>
              <a:gd name="connsiteX2" fmla="*/ 3838470 w 9144000"/>
              <a:gd name="connsiteY2" fmla="*/ 357345 h 1200150"/>
              <a:gd name="connsiteX3" fmla="*/ 9144000 w 9144000"/>
              <a:gd name="connsiteY3" fmla="*/ 1200150 h 1200150"/>
              <a:gd name="connsiteX4" fmla="*/ 0 w 9144000"/>
              <a:gd name="connsiteY4" fmla="*/ 1200150 h 1200150"/>
              <a:gd name="connsiteX0" fmla="*/ 0 w 9144000"/>
              <a:gd name="connsiteY0" fmla="*/ 1244112 h 1244112"/>
              <a:gd name="connsiteX1" fmla="*/ 0 w 9144000"/>
              <a:gd name="connsiteY1" fmla="*/ 43962 h 1244112"/>
              <a:gd name="connsiteX2" fmla="*/ 3838470 w 9144000"/>
              <a:gd name="connsiteY2" fmla="*/ 401307 h 1244112"/>
              <a:gd name="connsiteX3" fmla="*/ 9144000 w 9144000"/>
              <a:gd name="connsiteY3" fmla="*/ 1244112 h 1244112"/>
              <a:gd name="connsiteX4" fmla="*/ 0 w 9144000"/>
              <a:gd name="connsiteY4" fmla="*/ 1244112 h 1244112"/>
              <a:gd name="connsiteX0" fmla="*/ 0 w 9144000"/>
              <a:gd name="connsiteY0" fmla="*/ 1221318 h 1221318"/>
              <a:gd name="connsiteX1" fmla="*/ 0 w 9144000"/>
              <a:gd name="connsiteY1" fmla="*/ 21168 h 1221318"/>
              <a:gd name="connsiteX2" fmla="*/ 3838470 w 9144000"/>
              <a:gd name="connsiteY2" fmla="*/ 378513 h 1221318"/>
              <a:gd name="connsiteX3" fmla="*/ 9144000 w 9144000"/>
              <a:gd name="connsiteY3" fmla="*/ 1221318 h 1221318"/>
              <a:gd name="connsiteX4" fmla="*/ 0 w 9144000"/>
              <a:gd name="connsiteY4" fmla="*/ 1221318 h 1221318"/>
              <a:gd name="connsiteX0" fmla="*/ 0 w 9144000"/>
              <a:gd name="connsiteY0" fmla="*/ 1213825 h 1213825"/>
              <a:gd name="connsiteX1" fmla="*/ 0 w 9144000"/>
              <a:gd name="connsiteY1" fmla="*/ 13675 h 1213825"/>
              <a:gd name="connsiteX2" fmla="*/ 3707841 w 9144000"/>
              <a:gd name="connsiteY2" fmla="*/ 752857 h 1213825"/>
              <a:gd name="connsiteX3" fmla="*/ 9144000 w 9144000"/>
              <a:gd name="connsiteY3" fmla="*/ 1213825 h 1213825"/>
              <a:gd name="connsiteX4" fmla="*/ 0 w 9144000"/>
              <a:gd name="connsiteY4" fmla="*/ 1213825 h 1213825"/>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 name="connsiteX0" fmla="*/ 0 w 9144000"/>
              <a:gd name="connsiteY0" fmla="*/ 1211453 h 1211453"/>
              <a:gd name="connsiteX1" fmla="*/ 0 w 9144000"/>
              <a:gd name="connsiteY1" fmla="*/ 11303 h 1211453"/>
              <a:gd name="connsiteX2" fmla="*/ 3707841 w 9144000"/>
              <a:gd name="connsiteY2" fmla="*/ 750485 h 1211453"/>
              <a:gd name="connsiteX3" fmla="*/ 9144000 w 9144000"/>
              <a:gd name="connsiteY3" fmla="*/ 1211453 h 1211453"/>
              <a:gd name="connsiteX4" fmla="*/ 0 w 9144000"/>
              <a:gd name="connsiteY4" fmla="*/ 1211453 h 1211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211453">
                <a:moveTo>
                  <a:pt x="0" y="1211453"/>
                </a:moveTo>
                <a:lnTo>
                  <a:pt x="0" y="11303"/>
                </a:lnTo>
                <a:cubicBezTo>
                  <a:pt x="639745" y="-129165"/>
                  <a:pt x="1698170" y="1092548"/>
                  <a:pt x="3707841" y="750485"/>
                </a:cubicBezTo>
                <a:cubicBezTo>
                  <a:pt x="5717512" y="408422"/>
                  <a:pt x="8500906" y="719503"/>
                  <a:pt x="9144000" y="1211453"/>
                </a:cubicBezTo>
                <a:lnTo>
                  <a:pt x="0" y="1211453"/>
                </a:lnTo>
                <a:close/>
              </a:path>
            </a:pathLst>
          </a:cu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28600" y="1786590"/>
            <a:ext cx="3528360" cy="3528360"/>
          </a:xfrm>
          <a:prstGeom prst="rect">
            <a:avLst/>
          </a:prstGeom>
        </p:spPr>
      </p:pic>
      <p:grpSp>
        <p:nvGrpSpPr>
          <p:cNvPr id="19" name="组合 18"/>
          <p:cNvGrpSpPr/>
          <p:nvPr/>
        </p:nvGrpSpPr>
        <p:grpSpPr>
          <a:xfrm>
            <a:off x="3886201" y="3562350"/>
            <a:ext cx="2362200" cy="543460"/>
            <a:chOff x="3825844" y="3623767"/>
            <a:chExt cx="2849807" cy="655642"/>
          </a:xfrm>
        </p:grpSpPr>
        <p:sp>
          <p:nvSpPr>
            <p:cNvPr id="18" name="椭圆 17"/>
            <p:cNvSpPr/>
            <p:nvPr/>
          </p:nvSpPr>
          <p:spPr>
            <a:xfrm flipH="1">
              <a:off x="6529335" y="3921195"/>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475643" y="4037540"/>
              <a:ext cx="241869" cy="241869"/>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841378" y="3623767"/>
              <a:ext cx="236108" cy="236108"/>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476873" y="3717890"/>
              <a:ext cx="388236" cy="38823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5320273" y="3717586"/>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3825844" y="3918857"/>
              <a:ext cx="146316" cy="146316"/>
            </a:xfrm>
            <a:prstGeom prst="ellipse">
              <a:avLst/>
            </a:prstGeom>
            <a:solidFill>
              <a:srgbClr val="01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153919" y="1200150"/>
            <a:ext cx="1677721" cy="1015663"/>
          </a:xfrm>
          <a:prstGeom prst="rect">
            <a:avLst/>
          </a:prstGeom>
          <a:noFill/>
          <a:effectLst/>
        </p:spPr>
        <p:txBody>
          <a:bodyPr wrap="square" rtlCol="0">
            <a:spAutoFit/>
          </a:bodyPr>
          <a:lstStyle/>
          <a:p>
            <a:pPr algn="ctr"/>
            <a:r>
              <a:rPr lang="en-US" altLang="zh-CN" sz="6000" b="1" dirty="0" smtClean="0">
                <a:solidFill>
                  <a:schemeClr val="bg1"/>
                </a:solidFill>
                <a:latin typeface="+mn-ea"/>
              </a:rPr>
              <a:t>02</a:t>
            </a:r>
            <a:endParaRPr lang="zh-CN" altLang="en-US" sz="6000" b="1" dirty="0">
              <a:solidFill>
                <a:schemeClr val="bg1"/>
              </a:solidFill>
              <a:latin typeface="+mn-ea"/>
            </a:endParaRPr>
          </a:p>
        </p:txBody>
      </p:sp>
      <p:sp>
        <p:nvSpPr>
          <p:cNvPr id="3" name="矩形 2"/>
          <p:cNvSpPr/>
          <p:nvPr/>
        </p:nvSpPr>
        <p:spPr>
          <a:xfrm>
            <a:off x="3401893" y="1923931"/>
            <a:ext cx="4903907" cy="800219"/>
          </a:xfrm>
          <a:prstGeom prst="rect">
            <a:avLst/>
          </a:prstGeom>
        </p:spPr>
        <p:txBody>
          <a:bodyPr wrap="none">
            <a:spAutoFit/>
          </a:bodyPr>
          <a:lstStyle/>
          <a:p>
            <a:pPr algn="ctr"/>
            <a:r>
              <a:rPr lang="zh-CN" altLang="en-US" sz="4600" b="1" dirty="0">
                <a:solidFill>
                  <a:schemeClr val="bg1"/>
                </a:solidFill>
                <a:latin typeface="+mn-ea"/>
              </a:rPr>
              <a:t>新生儿低血糖病因</a:t>
            </a:r>
          </a:p>
        </p:txBody>
      </p:sp>
      <p:sp>
        <p:nvSpPr>
          <p:cNvPr id="26" name="矩形 25"/>
          <p:cNvSpPr/>
          <p:nvPr/>
        </p:nvSpPr>
        <p:spPr>
          <a:xfrm>
            <a:off x="3424217" y="1200150"/>
            <a:ext cx="2595582" cy="769441"/>
          </a:xfrm>
          <a:prstGeom prst="rect">
            <a:avLst/>
          </a:prstGeom>
        </p:spPr>
        <p:txBody>
          <a:bodyPr wrap="none">
            <a:spAutoFit/>
          </a:bodyPr>
          <a:lstStyle/>
          <a:p>
            <a:pPr algn="ctr"/>
            <a:r>
              <a:rPr lang="zh-CN" altLang="en-US" sz="4400" spc="300" dirty="0" smtClean="0">
                <a:solidFill>
                  <a:schemeClr val="bg1"/>
                </a:solidFill>
                <a:latin typeface="+mn-ea"/>
              </a:rPr>
              <a:t>第二部分</a:t>
            </a:r>
            <a:endParaRPr lang="zh-CN" altLang="en-US" sz="4400" spc="300" dirty="0">
              <a:solidFill>
                <a:schemeClr val="bg1"/>
              </a:solidFill>
              <a:latin typeface="+mn-ea"/>
            </a:endParaRPr>
          </a:p>
        </p:txBody>
      </p:sp>
      <p:sp>
        <p:nvSpPr>
          <p:cNvPr id="27" name="文本框 26"/>
          <p:cNvSpPr txBox="1"/>
          <p:nvPr/>
        </p:nvSpPr>
        <p:spPr>
          <a:xfrm>
            <a:off x="3429000" y="2724150"/>
            <a:ext cx="4800600" cy="415498"/>
          </a:xfrm>
          <a:prstGeom prst="rect">
            <a:avLst/>
          </a:prstGeom>
          <a:noFill/>
        </p:spPr>
        <p:txBody>
          <a:bodyPr wrap="square" rtlCol="0">
            <a:spAutoFit/>
          </a:bodyPr>
          <a:lstStyle/>
          <a:p>
            <a:r>
              <a:rPr lang="en-US" altLang="zh-CN" sz="1050" dirty="0">
                <a:solidFill>
                  <a:schemeClr val="bg1"/>
                </a:solidFill>
                <a:latin typeface="+mn-ea"/>
              </a:rPr>
              <a:t>neonatal hypoglycemia neonatal hypoglycemia </a:t>
            </a:r>
            <a:r>
              <a:rPr lang="en-US" altLang="zh-CN" sz="1050" dirty="0" smtClean="0">
                <a:solidFill>
                  <a:schemeClr val="bg1"/>
                </a:solidFill>
                <a:latin typeface="+mn-ea"/>
              </a:rPr>
              <a:t>neonatal hypoglycemia </a:t>
            </a:r>
          </a:p>
          <a:p>
            <a:r>
              <a:rPr lang="en-US" altLang="zh-CN" sz="1050" dirty="0" smtClean="0">
                <a:solidFill>
                  <a:schemeClr val="bg1"/>
                </a:solidFill>
                <a:latin typeface="+mn-ea"/>
              </a:rPr>
              <a:t>hypoglycemia </a:t>
            </a:r>
            <a:r>
              <a:rPr lang="en-US" altLang="zh-CN" sz="1050" dirty="0">
                <a:solidFill>
                  <a:schemeClr val="bg1"/>
                </a:solidFill>
                <a:latin typeface="+mn-ea"/>
              </a:rPr>
              <a:t>neonatal hypoglycemia neonatal </a:t>
            </a:r>
            <a:r>
              <a:rPr lang="en-US" altLang="zh-CN" sz="1050" dirty="0" smtClean="0">
                <a:solidFill>
                  <a:schemeClr val="bg1"/>
                </a:solidFill>
                <a:latin typeface="+mn-ea"/>
              </a:rPr>
              <a:t>hypoglycemia</a:t>
            </a:r>
            <a:endParaRPr lang="zh-CN" altLang="en-US" sz="1050" dirty="0">
              <a:solidFill>
                <a:schemeClr val="bg1"/>
              </a:solidFill>
              <a:latin typeface="+mn-ea"/>
            </a:endParaRPr>
          </a:p>
        </p:txBody>
      </p:sp>
      <p:pic>
        <p:nvPicPr>
          <p:cNvPr id="10" name="图片 9"/>
          <p:cNvPicPr>
            <a:picLocks noChangeAspect="1"/>
          </p:cNvPicPr>
          <p:nvPr/>
        </p:nvPicPr>
        <p:blipFill>
          <a:blip r:embed="rId4"/>
          <a:stretch>
            <a:fillRect/>
          </a:stretch>
        </p:blipFill>
        <p:spPr>
          <a:xfrm flipH="1">
            <a:off x="5943600" y="3205901"/>
            <a:ext cx="2469094" cy="1902117"/>
          </a:xfrm>
          <a:prstGeom prst="rect">
            <a:avLst/>
          </a:prstGeom>
        </p:spPr>
      </p:pic>
      <p:sp>
        <p:nvSpPr>
          <p:cNvPr id="16" name="任意多边形 15"/>
          <p:cNvSpPr/>
          <p:nvPr/>
        </p:nvSpPr>
        <p:spPr>
          <a:xfrm flipH="1">
            <a:off x="0" y="4222163"/>
            <a:ext cx="9144000" cy="921337"/>
          </a:xfrm>
          <a:custGeom>
            <a:avLst/>
            <a:gdLst>
              <a:gd name="connsiteX0" fmla="*/ 156236 w 9144000"/>
              <a:gd name="connsiteY0" fmla="*/ 163 h 921337"/>
              <a:gd name="connsiteX1" fmla="*/ 0 w 9144000"/>
              <a:gd name="connsiteY1" fmla="*/ 8596 h 921337"/>
              <a:gd name="connsiteX2" fmla="*/ 0 w 9144000"/>
              <a:gd name="connsiteY2" fmla="*/ 921337 h 921337"/>
              <a:gd name="connsiteX3" fmla="*/ 9144000 w 9144000"/>
              <a:gd name="connsiteY3" fmla="*/ 921337 h 921337"/>
              <a:gd name="connsiteX4" fmla="*/ 9144000 w 9144000"/>
              <a:gd name="connsiteY4" fmla="*/ 539370 h 921337"/>
              <a:gd name="connsiteX5" fmla="*/ 9143699 w 9144000"/>
              <a:gd name="connsiteY5" fmla="*/ 539344 h 921337"/>
              <a:gd name="connsiteX6" fmla="*/ 4634801 w 9144000"/>
              <a:gd name="connsiteY6" fmla="*/ 570761 h 921337"/>
              <a:gd name="connsiteX7" fmla="*/ 156236 w 9144000"/>
              <a:gd name="connsiteY7" fmla="*/ 163 h 921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921337">
                <a:moveTo>
                  <a:pt x="156236" y="163"/>
                </a:moveTo>
                <a:cubicBezTo>
                  <a:pt x="102005" y="-711"/>
                  <a:pt x="49980" y="1920"/>
                  <a:pt x="0" y="8596"/>
                </a:cubicBezTo>
                <a:lnTo>
                  <a:pt x="0" y="921337"/>
                </a:lnTo>
                <a:lnTo>
                  <a:pt x="9144000" y="921337"/>
                </a:lnTo>
                <a:lnTo>
                  <a:pt x="9144000" y="539370"/>
                </a:lnTo>
                <a:lnTo>
                  <a:pt x="9143699" y="539344"/>
                </a:lnTo>
                <a:cubicBezTo>
                  <a:pt x="7766914" y="435265"/>
                  <a:pt x="6047851" y="424428"/>
                  <a:pt x="4634801" y="570761"/>
                </a:cubicBezTo>
                <a:cubicBezTo>
                  <a:pt x="2279718" y="814648"/>
                  <a:pt x="969705" y="13264"/>
                  <a:pt x="156236" y="163"/>
                </a:cubicBezTo>
                <a:close/>
              </a:path>
            </a:pathLst>
          </a:custGeom>
          <a:solidFill>
            <a:srgbClr val="018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16452853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righ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3" grpId="0"/>
      <p:bldP spid="26" grpId="0"/>
      <p:bldP spid="27"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1228301" y="1709428"/>
            <a:ext cx="3794194" cy="1107996"/>
          </a:xfrm>
          <a:prstGeom prst="rect">
            <a:avLst/>
          </a:prstGeom>
          <a:noFill/>
        </p:spPr>
        <p:txBody>
          <a:bodyPr wrap="square" lIns="0" tIns="0" rIns="0" bIns="0" rtlCol="0">
            <a:spAutoFit/>
          </a:bodyPr>
          <a:lstStyle>
            <a:defPPr>
              <a:defRPr lang="zh-CN"/>
            </a:defPPr>
            <a:lvl1pPr algn="just">
              <a:lnSpc>
                <a:spcPts val="14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2"/>
                </a:solidFill>
              </a:rPr>
              <a:t>早产儿：肝糖原储存主要发生  在妊娠的最后</a:t>
            </a:r>
            <a:r>
              <a:rPr lang="en-US" altLang="zh-CN" sz="1200" dirty="0">
                <a:solidFill>
                  <a:schemeClr val="tx2"/>
                </a:solidFill>
              </a:rPr>
              <a:t>3</a:t>
            </a:r>
            <a:r>
              <a:rPr lang="zh-CN" altLang="en-US" sz="1200" dirty="0">
                <a:solidFill>
                  <a:schemeClr val="tx2"/>
                </a:solidFill>
              </a:rPr>
              <a:t>个月，因此，胎龄越小，糖原储备越少，围生期应激：低氧，酸中毒时儿茶酚胺分泌增多，刺激肝糖原分解增加，加之无氧酵解使葡萄糖利用</a:t>
            </a:r>
            <a:r>
              <a:rPr lang="zh-CN" altLang="en-US" sz="1200" dirty="0" smtClean="0">
                <a:solidFill>
                  <a:schemeClr val="tx2"/>
                </a:solidFill>
              </a:rPr>
              <a:t>增多</a:t>
            </a:r>
            <a:endParaRPr lang="zh-CN" altLang="en-US" sz="1200" dirty="0">
              <a:solidFill>
                <a:schemeClr val="tx2"/>
              </a:solidFill>
            </a:endParaRPr>
          </a:p>
        </p:txBody>
      </p:sp>
      <p:sp>
        <p:nvSpPr>
          <p:cNvPr id="5" name="TextBox 39"/>
          <p:cNvSpPr txBox="1"/>
          <p:nvPr/>
        </p:nvSpPr>
        <p:spPr>
          <a:xfrm>
            <a:off x="1143000" y="1276350"/>
            <a:ext cx="2835352" cy="369332"/>
          </a:xfrm>
          <a:prstGeom prst="rect">
            <a:avLst/>
          </a:prstGeom>
          <a:solidFill>
            <a:schemeClr val="accent1"/>
          </a:solidFill>
        </p:spPr>
        <p:txBody>
          <a:bodyPr wrap="square" rtlCol="0">
            <a:spAutoFit/>
          </a:bodyPr>
          <a:lstStyle/>
          <a:p>
            <a:r>
              <a:rPr lang="zh-CN" altLang="en-US" b="1" dirty="0">
                <a:solidFill>
                  <a:schemeClr val="bg1"/>
                </a:solidFill>
                <a:latin typeface="微软雅黑" pitchFamily="34" charset="-122"/>
                <a:ea typeface="微软雅黑" pitchFamily="34" charset="-122"/>
              </a:rPr>
              <a:t>葡萄糖储存不足</a:t>
            </a:r>
          </a:p>
        </p:txBody>
      </p:sp>
      <p:sp>
        <p:nvSpPr>
          <p:cNvPr id="12" name="TextBox 38"/>
          <p:cNvSpPr txBox="1"/>
          <p:nvPr/>
        </p:nvSpPr>
        <p:spPr>
          <a:xfrm>
            <a:off x="1168053" y="3399639"/>
            <a:ext cx="3794193" cy="830997"/>
          </a:xfrm>
          <a:prstGeom prst="rect">
            <a:avLst/>
          </a:prstGeom>
          <a:noFill/>
        </p:spPr>
        <p:txBody>
          <a:bodyPr wrap="square" lIns="0" tIns="0" rIns="0" bIns="0" rtlCol="0">
            <a:spAutoFit/>
          </a:bodyPr>
          <a:lstStyle>
            <a:defPPr>
              <a:defRPr lang="zh-CN"/>
            </a:defPPr>
            <a:lvl1pPr algn="just">
              <a:lnSpc>
                <a:spcPts val="14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200" dirty="0">
                <a:solidFill>
                  <a:schemeClr val="tx2"/>
                </a:solidFill>
              </a:rPr>
              <a:t>小于胎龄儿</a:t>
            </a:r>
            <a:r>
              <a:rPr lang="zh-CN" altLang="en-US" sz="1200" dirty="0" smtClean="0">
                <a:solidFill>
                  <a:schemeClr val="tx2"/>
                </a:solidFill>
              </a:rPr>
              <a:t>：除糖原储存少外，</a:t>
            </a:r>
            <a:r>
              <a:rPr lang="zh-CN" altLang="en-US" sz="1200" dirty="0">
                <a:solidFill>
                  <a:schemeClr val="tx2"/>
                </a:solidFill>
              </a:rPr>
              <a:t>糖异生途径中的酶活力也低，其他：如</a:t>
            </a:r>
            <a:r>
              <a:rPr lang="zh-CN" altLang="en-US" sz="1200" dirty="0" smtClean="0">
                <a:solidFill>
                  <a:schemeClr val="tx2"/>
                </a:solidFill>
              </a:rPr>
              <a:t>低体温</a:t>
            </a:r>
            <a:r>
              <a:rPr lang="zh-CN" altLang="en-US" sz="1200" dirty="0">
                <a:solidFill>
                  <a:schemeClr val="tx2"/>
                </a:solidFill>
              </a:rPr>
              <a:t>，败血症，先天性心脏病等，常由于热卡摄入不足，葡萄糖利用增加所</a:t>
            </a:r>
            <a:r>
              <a:rPr lang="zh-CN" altLang="en-US" sz="1200" dirty="0" smtClean="0">
                <a:solidFill>
                  <a:schemeClr val="tx2"/>
                </a:solidFill>
              </a:rPr>
              <a:t>致</a:t>
            </a:r>
            <a:endParaRPr lang="zh-CN" altLang="en-US" sz="1200" dirty="0">
              <a:solidFill>
                <a:schemeClr val="tx2"/>
              </a:solidFill>
            </a:endParaRPr>
          </a:p>
        </p:txBody>
      </p:sp>
      <p:sp>
        <p:nvSpPr>
          <p:cNvPr id="13" name="TextBox 39"/>
          <p:cNvSpPr txBox="1"/>
          <p:nvPr/>
        </p:nvSpPr>
        <p:spPr>
          <a:xfrm>
            <a:off x="1143000" y="2952750"/>
            <a:ext cx="2835352" cy="369332"/>
          </a:xfrm>
          <a:prstGeom prst="rect">
            <a:avLst/>
          </a:prstGeom>
          <a:solidFill>
            <a:schemeClr val="accent1"/>
          </a:solidFill>
        </p:spPr>
        <p:txBody>
          <a:bodyPr wrap="square" rtlCol="0">
            <a:spAutoFit/>
          </a:bodyPr>
          <a:lstStyle/>
          <a:p>
            <a:r>
              <a:rPr lang="zh-CN" altLang="en-US" b="1" dirty="0">
                <a:solidFill>
                  <a:schemeClr val="bg1"/>
                </a:solidFill>
                <a:latin typeface="微软雅黑" pitchFamily="34" charset="-122"/>
                <a:ea typeface="微软雅黑" pitchFamily="34" charset="-122"/>
              </a:rPr>
              <a:t>糖异生途径中的</a:t>
            </a:r>
            <a:r>
              <a:rPr lang="zh-CN" altLang="en-US" b="1" dirty="0" smtClean="0">
                <a:solidFill>
                  <a:schemeClr val="bg1"/>
                </a:solidFill>
                <a:latin typeface="微软雅黑" pitchFamily="34" charset="-122"/>
                <a:ea typeface="微软雅黑" pitchFamily="34" charset="-122"/>
              </a:rPr>
              <a:t>酶活力低</a:t>
            </a:r>
            <a:endParaRPr lang="zh-CN" altLang="en-US" b="1" dirty="0">
              <a:solidFill>
                <a:schemeClr val="bg1"/>
              </a:solidFill>
              <a:latin typeface="微软雅黑" pitchFamily="34" charset="-122"/>
              <a:ea typeface="微软雅黑"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1276350"/>
            <a:ext cx="3200400" cy="3200400"/>
          </a:xfrm>
          <a:prstGeom prst="rect">
            <a:avLst/>
          </a:prstGeom>
        </p:spPr>
      </p:pic>
    </p:spTree>
    <p:extLst>
      <p:ext uri="{BB962C8B-B14F-4D97-AF65-F5344CB8AC3E}">
        <p14:creationId xmlns:p14="http://schemas.microsoft.com/office/powerpoint/2010/main" val="24546810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2"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14"/>
          <p:cNvSpPr txBox="1"/>
          <p:nvPr/>
        </p:nvSpPr>
        <p:spPr>
          <a:xfrm>
            <a:off x="5019712" y="1424977"/>
            <a:ext cx="3232502"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糖尿病母亲婴儿：由于宫内高胰岛素血症，而出生后母亲血糖供给突然中断</a:t>
            </a:r>
          </a:p>
        </p:txBody>
      </p:sp>
      <p:sp>
        <p:nvSpPr>
          <p:cNvPr id="4" name="TextBox 115"/>
          <p:cNvSpPr txBox="1"/>
          <p:nvPr/>
        </p:nvSpPr>
        <p:spPr>
          <a:xfrm>
            <a:off x="5019712" y="2265487"/>
            <a:ext cx="3232502" cy="613373"/>
          </a:xfrm>
          <a:prstGeom prst="rect">
            <a:avLst/>
          </a:prstGeom>
          <a:noFill/>
        </p:spPr>
        <p:txBody>
          <a:bodyPr wrap="square" rtlCol="0">
            <a:spAutoFit/>
          </a:bodyPr>
          <a:lstStyle/>
          <a:p>
            <a:pPr>
              <a:lnSpc>
                <a:spcPct val="150000"/>
              </a:lnSpc>
            </a:pPr>
            <a:r>
              <a:rPr lang="en-US" altLang="zh-CN" sz="1200" dirty="0">
                <a:solidFill>
                  <a:schemeClr val="tx1">
                    <a:lumMod val="75000"/>
                    <a:lumOff val="25000"/>
                  </a:schemeClr>
                </a:solidFill>
              </a:rPr>
              <a:t>Rh</a:t>
            </a:r>
            <a:r>
              <a:rPr lang="zh-CN" altLang="en-US" sz="1200" dirty="0">
                <a:solidFill>
                  <a:schemeClr val="tx1">
                    <a:lumMod val="75000"/>
                    <a:lumOff val="25000"/>
                  </a:schemeClr>
                </a:solidFill>
              </a:rPr>
              <a:t>溶血病：红细胞破坏致谷胱甘肽释放，刺激胰岛素浓度增加</a:t>
            </a:r>
          </a:p>
        </p:txBody>
      </p:sp>
      <p:sp>
        <p:nvSpPr>
          <p:cNvPr id="5" name="TextBox 116"/>
          <p:cNvSpPr txBox="1"/>
          <p:nvPr/>
        </p:nvSpPr>
        <p:spPr>
          <a:xfrm>
            <a:off x="5019712" y="3217198"/>
            <a:ext cx="3232502" cy="613373"/>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rPr>
              <a:t>医源性</a:t>
            </a:r>
            <a:r>
              <a:rPr lang="zh-CN" altLang="en-US" sz="1200" dirty="0" smtClean="0">
                <a:solidFill>
                  <a:schemeClr val="tx1">
                    <a:lumMod val="75000"/>
                    <a:lumOff val="25000"/>
                  </a:schemeClr>
                </a:solidFill>
              </a:rPr>
              <a:t>低血糖</a:t>
            </a:r>
            <a:r>
              <a:rPr lang="en-US" altLang="zh-CN" sz="1200" dirty="0" smtClean="0">
                <a:solidFill>
                  <a:schemeClr val="tx1">
                    <a:lumMod val="75000"/>
                    <a:lumOff val="25000"/>
                  </a:schemeClr>
                </a:solidFill>
              </a:rPr>
              <a:t>,</a:t>
            </a:r>
            <a:r>
              <a:rPr lang="zh-CN" altLang="en-US" sz="1200" dirty="0" smtClean="0">
                <a:solidFill>
                  <a:schemeClr val="tx1">
                    <a:lumMod val="75000"/>
                    <a:lumOff val="25000"/>
                  </a:schemeClr>
                </a:solidFill>
              </a:rPr>
              <a:t>快速</a:t>
            </a:r>
            <a:r>
              <a:rPr lang="zh-CN" altLang="en-US" sz="1200" dirty="0">
                <a:solidFill>
                  <a:schemeClr val="tx1">
                    <a:lumMod val="75000"/>
                    <a:lumOff val="25000"/>
                  </a:schemeClr>
                </a:solidFill>
              </a:rPr>
              <a:t>葡萄糖输入可能刺激新生儿内源性胰岛素分泌增加</a:t>
            </a:r>
            <a:endParaRPr lang="en-US" altLang="zh-CN" sz="1200" dirty="0">
              <a:solidFill>
                <a:schemeClr val="tx1">
                  <a:lumMod val="75000"/>
                  <a:lumOff val="25000"/>
                </a:schemeClr>
              </a:solidFill>
            </a:endParaRPr>
          </a:p>
        </p:txBody>
      </p:sp>
      <p:sp>
        <p:nvSpPr>
          <p:cNvPr id="6" name="Footer Text"/>
          <p:cNvSpPr txBox="1"/>
          <p:nvPr/>
        </p:nvSpPr>
        <p:spPr>
          <a:xfrm>
            <a:off x="562272" y="4140652"/>
            <a:ext cx="7759889" cy="323165"/>
          </a:xfrm>
          <a:prstGeom prst="rect">
            <a:avLst/>
          </a:prstGeom>
          <a:noFill/>
        </p:spPr>
        <p:txBody>
          <a:bodyPr wrap="square" lIns="0" tIns="0" rIns="0" bIns="0" rtlCol="0">
            <a:spAutoFit/>
          </a:bodyPr>
          <a:lstStyle/>
          <a:p>
            <a:pPr algn="ctr">
              <a:lnSpc>
                <a:spcPct val="150000"/>
              </a:lnSpc>
            </a:pPr>
            <a:r>
              <a:rPr lang="zh-CN" altLang="en-US" sz="1400" dirty="0">
                <a:solidFill>
                  <a:schemeClr val="tx1">
                    <a:lumMod val="85000"/>
                    <a:lumOff val="15000"/>
                  </a:schemeClr>
                </a:solidFill>
              </a:rPr>
              <a:t>可能发生反应性低血糖。因此对窒息后新生儿，尤其是低出生体重儿</a:t>
            </a:r>
            <a:endParaRPr lang="en-US" altLang="zh-CN" sz="1400" dirty="0">
              <a:solidFill>
                <a:schemeClr val="tx1">
                  <a:lumMod val="85000"/>
                  <a:lumOff val="15000"/>
                </a:schemeClr>
              </a:solidFill>
            </a:endParaRPr>
          </a:p>
        </p:txBody>
      </p:sp>
      <p:cxnSp>
        <p:nvCxnSpPr>
          <p:cNvPr id="7" name="Straight Line buttom"/>
          <p:cNvCxnSpPr/>
          <p:nvPr/>
        </p:nvCxnSpPr>
        <p:spPr>
          <a:xfrm>
            <a:off x="457200" y="4007201"/>
            <a:ext cx="7871214"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 name="Freeform 46"/>
          <p:cNvSpPr>
            <a:spLocks noEditPoints="1"/>
          </p:cNvSpPr>
          <p:nvPr/>
        </p:nvSpPr>
        <p:spPr bwMode="auto">
          <a:xfrm>
            <a:off x="4518414" y="1435944"/>
            <a:ext cx="496350" cy="49635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9" name="Freeform 46"/>
          <p:cNvSpPr>
            <a:spLocks noEditPoints="1"/>
          </p:cNvSpPr>
          <p:nvPr/>
        </p:nvSpPr>
        <p:spPr bwMode="auto">
          <a:xfrm>
            <a:off x="4518414" y="2311888"/>
            <a:ext cx="496350" cy="49635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10" name="Freeform 46"/>
          <p:cNvSpPr>
            <a:spLocks noEditPoints="1"/>
          </p:cNvSpPr>
          <p:nvPr/>
        </p:nvSpPr>
        <p:spPr bwMode="auto">
          <a:xfrm>
            <a:off x="4518414" y="3305621"/>
            <a:ext cx="496350" cy="496350"/>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5614" y="1274843"/>
            <a:ext cx="2819400" cy="2819400"/>
          </a:xfrm>
          <a:prstGeom prst="rect">
            <a:avLst/>
          </a:prstGeom>
        </p:spPr>
      </p:pic>
    </p:spTree>
    <p:extLst>
      <p:ext uri="{BB962C8B-B14F-4D97-AF65-F5344CB8AC3E}">
        <p14:creationId xmlns:p14="http://schemas.microsoft.com/office/powerpoint/2010/main" val="17699669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animBg="1"/>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390"/>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ISLIDE.ICON" val="#116273;"/>
</p:tagLst>
</file>

<file path=ppt/tags/tag11.xml><?xml version="1.0" encoding="utf-8"?>
<p:tagLst xmlns:a="http://schemas.openxmlformats.org/drawingml/2006/main" xmlns:r="http://schemas.openxmlformats.org/officeDocument/2006/relationships" xmlns:p="http://schemas.openxmlformats.org/presentationml/2006/main">
  <p:tag name="ISLIDE.ICON" val="#116273;"/>
</p:tagLst>
</file>

<file path=ppt/tags/tag12.xml><?xml version="1.0" encoding="utf-8"?>
<p:tagLst xmlns:a="http://schemas.openxmlformats.org/drawingml/2006/main" xmlns:r="http://schemas.openxmlformats.org/officeDocument/2006/relationships" xmlns:p="http://schemas.openxmlformats.org/presentationml/2006/main">
  <p:tag name="ISLIDE.ICON" val="#35456;"/>
</p:tagLst>
</file>

<file path=ppt/tags/tag2.xml><?xml version="1.0" encoding="utf-8"?>
<p:tagLst xmlns:a="http://schemas.openxmlformats.org/drawingml/2006/main" xmlns:r="http://schemas.openxmlformats.org/officeDocument/2006/relationships" xmlns:p="http://schemas.openxmlformats.org/presentationml/2006/main">
  <p:tag name="ISLIDE.ICON" val="#35456;"/>
</p:tagLst>
</file>

<file path=ppt/tags/tag3.xml><?xml version="1.0" encoding="utf-8"?>
<p:tagLst xmlns:a="http://schemas.openxmlformats.org/drawingml/2006/main" xmlns:r="http://schemas.openxmlformats.org/officeDocument/2006/relationships" xmlns:p="http://schemas.openxmlformats.org/presentationml/2006/main">
  <p:tag name="ISLIDE.ICON" val="#35456;"/>
</p:tagLst>
</file>

<file path=ppt/tags/tag4.xml><?xml version="1.0" encoding="utf-8"?>
<p:tagLst xmlns:a="http://schemas.openxmlformats.org/drawingml/2006/main" xmlns:r="http://schemas.openxmlformats.org/officeDocument/2006/relationships" xmlns:p="http://schemas.openxmlformats.org/presentationml/2006/main">
  <p:tag name="ISLIDE.ICON" val="#35456;"/>
</p:tagLst>
</file>

<file path=ppt/tags/tag5.xml><?xml version="1.0" encoding="utf-8"?>
<p:tagLst xmlns:a="http://schemas.openxmlformats.org/drawingml/2006/main" xmlns:r="http://schemas.openxmlformats.org/officeDocument/2006/relationships" xmlns:p="http://schemas.openxmlformats.org/presentationml/2006/main">
  <p:tag name="ISLIDE.ICON" val="#35456;"/>
</p:tagLst>
</file>

<file path=ppt/tags/tag6.xml><?xml version="1.0" encoding="utf-8"?>
<p:tagLst xmlns:a="http://schemas.openxmlformats.org/drawingml/2006/main" xmlns:r="http://schemas.openxmlformats.org/officeDocument/2006/relationships" xmlns:p="http://schemas.openxmlformats.org/presentationml/2006/main">
  <p:tag name="ISLIDE.ICON" val="#35456;"/>
</p:tagLst>
</file>

<file path=ppt/tags/tag7.xml><?xml version="1.0" encoding="utf-8"?>
<p:tagLst xmlns:a="http://schemas.openxmlformats.org/drawingml/2006/main" xmlns:r="http://schemas.openxmlformats.org/officeDocument/2006/relationships" xmlns:p="http://schemas.openxmlformats.org/presentationml/2006/main">
  <p:tag name="ISLIDE.ICON" val="#35456;"/>
</p:tagLst>
</file>

<file path=ppt/tags/tag8.xml><?xml version="1.0" encoding="utf-8"?>
<p:tagLst xmlns:a="http://schemas.openxmlformats.org/drawingml/2006/main" xmlns:r="http://schemas.openxmlformats.org/officeDocument/2006/relationships" xmlns:p="http://schemas.openxmlformats.org/presentationml/2006/main">
  <p:tag name="ISLIDE.ICON" val="#116273;"/>
</p:tagLst>
</file>

<file path=ppt/tags/tag9.xml><?xml version="1.0" encoding="utf-8"?>
<p:tagLst xmlns:a="http://schemas.openxmlformats.org/drawingml/2006/main" xmlns:r="http://schemas.openxmlformats.org/officeDocument/2006/relationships" xmlns:p="http://schemas.openxmlformats.org/presentationml/2006/main">
  <p:tag name="ISLIDE.ICON" val="#35456;"/>
</p:tagLst>
</file>

<file path=ppt/theme/theme1.xml><?xml version="1.0" encoding="utf-8"?>
<a:theme xmlns:a="http://schemas.openxmlformats.org/drawingml/2006/main" name="Office 主题">
  <a:themeElements>
    <a:clrScheme name="自定义 19">
      <a:dk1>
        <a:srgbClr val="000000"/>
      </a:dk1>
      <a:lt1>
        <a:srgbClr val="FFFFFF"/>
      </a:lt1>
      <a:dk2>
        <a:srgbClr val="000000"/>
      </a:dk2>
      <a:lt2>
        <a:srgbClr val="FFFFFF"/>
      </a:lt2>
      <a:accent1>
        <a:srgbClr val="0761F3"/>
      </a:accent1>
      <a:accent2>
        <a:srgbClr val="FF9933"/>
      </a:accent2>
      <a:accent3>
        <a:srgbClr val="0761F3"/>
      </a:accent3>
      <a:accent4>
        <a:srgbClr val="FF9933"/>
      </a:accent4>
      <a:accent5>
        <a:srgbClr val="0761F3"/>
      </a:accent5>
      <a:accent6>
        <a:srgbClr val="FF9933"/>
      </a:accent6>
      <a:hlink>
        <a:srgbClr val="0761F3"/>
      </a:hlink>
      <a:folHlink>
        <a:srgbClr val="FF9933"/>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1810</Words>
  <Application>Microsoft Office PowerPoint</Application>
  <PresentationFormat>全屏显示(16:9)</PresentationFormat>
  <Paragraphs>118</Paragraphs>
  <Slides>24</Slides>
  <Notes>13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Meiryo</vt:lpstr>
      <vt:lpstr>汉仪旗黑X1-95W</vt:lpstr>
      <vt:lpstr>宋体</vt:lpstr>
      <vt:lpstr>微软雅黑</vt:lpstr>
      <vt:lpstr>Arial</vt:lpstr>
      <vt:lpstr>Arial Black</vt:lpstr>
      <vt:lpstr>Calibri</vt:lpstr>
      <vt:lpstr>Calibri Light</vt:lpstr>
      <vt:lpstr>Century Gothic</vt:lpstr>
      <vt:lpstr>Open Sans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2019-05-09T02:43:57Z</dcterms:created>
  <dcterms:modified xsi:type="dcterms:W3CDTF">2020-12-08T16:25:44Z</dcterms:modified>
</cp:coreProperties>
</file>