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314" r:id="rId4"/>
    <p:sldId id="321" r:id="rId5"/>
    <p:sldId id="260" r:id="rId6"/>
    <p:sldId id="261" r:id="rId7"/>
    <p:sldId id="262" r:id="rId8"/>
    <p:sldId id="263" r:id="rId9"/>
    <p:sldId id="264" r:id="rId10"/>
    <p:sldId id="322" r:id="rId11"/>
    <p:sldId id="267" r:id="rId12"/>
    <p:sldId id="270" r:id="rId13"/>
    <p:sldId id="271" r:id="rId14"/>
    <p:sldId id="272" r:id="rId15"/>
    <p:sldId id="323" r:id="rId16"/>
    <p:sldId id="273" r:id="rId17"/>
    <p:sldId id="275" r:id="rId18"/>
    <p:sldId id="276" r:id="rId19"/>
    <p:sldId id="277" r:id="rId20"/>
    <p:sldId id="278" r:id="rId21"/>
    <p:sldId id="324" r:id="rId22"/>
    <p:sldId id="280" r:id="rId23"/>
    <p:sldId id="281" r:id="rId24"/>
    <p:sldId id="282" r:id="rId25"/>
    <p:sldId id="326" r:id="rId26"/>
    <p:sldId id="32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265"/>
    <a:srgbClr val="C00000"/>
    <a:srgbClr val="6B6B6B"/>
    <a:srgbClr val="7F7F7F"/>
    <a:srgbClr val="F4B733"/>
    <a:srgbClr val="DB18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674DF2-E9E5-4F41-90C0-8946BDCA7AB1}" type="doc">
      <dgm:prSet loTypeId="urn:microsoft.com/office/officeart/2005/8/layout/cycle8#1" loCatId="cycle" qsTypeId="urn:microsoft.com/office/officeart/2005/8/quickstyle/simple1#1" qsCatId="simple" csTypeId="urn:microsoft.com/office/officeart/2005/8/colors/accent1_2#1" csCatId="accent1" phldr="1"/>
      <dgm:spPr/>
    </dgm:pt>
    <dgm:pt modelId="{7C84A07E-A3E2-433C-8740-17CE28F0A7F4}">
      <dgm:prSet phldrT="[文本]" custT="1"/>
      <dgm:spPr>
        <a:solidFill>
          <a:srgbClr val="C00000"/>
        </a:solidFill>
      </dgm:spPr>
      <dgm:t>
        <a:bodyPr/>
        <a:lstStyle/>
        <a:p>
          <a:r>
            <a: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P</a:t>
          </a:r>
          <a:endParaRPr lang="zh-CN" altLang="en-US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gm:t>
    </dgm:pt>
    <dgm:pt modelId="{0D80836F-05CA-4F6C-A925-8C41CE03418F}" type="parTrans" cxnId="{0589F2BC-003F-4F01-BDBE-AFA3E86B4C01}">
      <dgm:prSet/>
      <dgm:spPr/>
      <dgm:t>
        <a:bodyPr/>
        <a:lstStyle/>
        <a:p>
          <a:endParaRPr lang="zh-CN" altLang="en-US"/>
        </a:p>
      </dgm:t>
    </dgm:pt>
    <dgm:pt modelId="{C4C66332-EC8F-455D-9D30-58261E3E1A69}" type="sibTrans" cxnId="{0589F2BC-003F-4F01-BDBE-AFA3E86B4C01}">
      <dgm:prSet/>
      <dgm:spPr/>
      <dgm:t>
        <a:bodyPr/>
        <a:lstStyle/>
        <a:p>
          <a:endParaRPr lang="zh-CN" altLang="en-US"/>
        </a:p>
      </dgm:t>
    </dgm:pt>
    <dgm:pt modelId="{35DD39F0-7084-47AA-B6FC-13CF1C976CA3}">
      <dgm:prSet phldrT="[文本]" custT="1"/>
      <dgm:spPr>
        <a:solidFill>
          <a:srgbClr val="203265"/>
        </a:solidFill>
      </dgm:spPr>
      <dgm:t>
        <a:bodyPr/>
        <a:lstStyle/>
        <a:p>
          <a:r>
            <a: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D</a:t>
          </a:r>
          <a:endParaRPr lang="zh-CN" altLang="en-US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gm:t>
    </dgm:pt>
    <dgm:pt modelId="{A590B8F9-F273-4A7A-B5B0-FC7226EC6261}" type="parTrans" cxnId="{F79F91AA-E682-4E3E-95AE-44EED9269E8F}">
      <dgm:prSet/>
      <dgm:spPr/>
      <dgm:t>
        <a:bodyPr/>
        <a:lstStyle/>
        <a:p>
          <a:endParaRPr lang="zh-CN" altLang="en-US"/>
        </a:p>
      </dgm:t>
    </dgm:pt>
    <dgm:pt modelId="{BFF1D869-B213-4FCD-B8E6-1EC8989D09CB}" type="sibTrans" cxnId="{F79F91AA-E682-4E3E-95AE-44EED9269E8F}">
      <dgm:prSet/>
      <dgm:spPr/>
      <dgm:t>
        <a:bodyPr/>
        <a:lstStyle/>
        <a:p>
          <a:endParaRPr lang="zh-CN" altLang="en-US"/>
        </a:p>
      </dgm:t>
    </dgm:pt>
    <dgm:pt modelId="{82D6A6C2-D653-46FF-973A-21FEE6BDBDCF}">
      <dgm:prSet phldrT="[文本]" custT="1"/>
      <dgm:spPr>
        <a:solidFill>
          <a:srgbClr val="C00000"/>
        </a:solidFill>
      </dgm:spPr>
      <dgm:t>
        <a:bodyPr/>
        <a:lstStyle/>
        <a:p>
          <a:r>
            <a: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C</a:t>
          </a:r>
          <a:endParaRPr lang="zh-CN" altLang="en-US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gm:t>
    </dgm:pt>
    <dgm:pt modelId="{64A940C3-2222-4933-A5DB-CCC2DF15F6B4}" type="parTrans" cxnId="{FE0B97D4-A8C9-4882-84FF-89890567A9FF}">
      <dgm:prSet/>
      <dgm:spPr/>
      <dgm:t>
        <a:bodyPr/>
        <a:lstStyle/>
        <a:p>
          <a:endParaRPr lang="zh-CN" altLang="en-US"/>
        </a:p>
      </dgm:t>
    </dgm:pt>
    <dgm:pt modelId="{1A57578A-FE21-4A21-AD4F-14A171AE0937}" type="sibTrans" cxnId="{FE0B97D4-A8C9-4882-84FF-89890567A9FF}">
      <dgm:prSet/>
      <dgm:spPr/>
      <dgm:t>
        <a:bodyPr/>
        <a:lstStyle/>
        <a:p>
          <a:endParaRPr lang="zh-CN" altLang="en-US"/>
        </a:p>
      </dgm:t>
    </dgm:pt>
    <dgm:pt modelId="{79D5AA38-2AE2-43E9-8A64-430192ECC8DC}">
      <dgm:prSet phldrT="[文本]" custT="1"/>
      <dgm:spPr>
        <a:solidFill>
          <a:schemeClr val="accent1"/>
        </a:solidFill>
      </dgm:spPr>
      <dgm:t>
        <a:bodyPr/>
        <a:lstStyle/>
        <a:p>
          <a:r>
            <a: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A</a:t>
          </a:r>
          <a:endParaRPr lang="zh-CN" altLang="en-US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gm:t>
    </dgm:pt>
    <dgm:pt modelId="{2E3FCF91-8882-469C-A13E-F17B6CC2518B}" type="parTrans" cxnId="{68CCA168-3EA4-489D-B1D0-50FD3F608723}">
      <dgm:prSet/>
      <dgm:spPr/>
      <dgm:t>
        <a:bodyPr/>
        <a:lstStyle/>
        <a:p>
          <a:endParaRPr lang="zh-CN" altLang="en-US"/>
        </a:p>
      </dgm:t>
    </dgm:pt>
    <dgm:pt modelId="{56ABF888-3740-4DD3-8EB8-DBA8EBA15730}" type="sibTrans" cxnId="{68CCA168-3EA4-489D-B1D0-50FD3F608723}">
      <dgm:prSet/>
      <dgm:spPr/>
      <dgm:t>
        <a:bodyPr/>
        <a:lstStyle/>
        <a:p>
          <a:endParaRPr lang="zh-CN" altLang="en-US"/>
        </a:p>
      </dgm:t>
    </dgm:pt>
    <dgm:pt modelId="{30758A79-F76F-47ED-95FE-982C967A22B9}" type="pres">
      <dgm:prSet presAssocID="{57674DF2-E9E5-4F41-90C0-8946BDCA7AB1}" presName="compositeShape" presStyleCnt="0">
        <dgm:presLayoutVars>
          <dgm:chMax val="7"/>
          <dgm:dir/>
          <dgm:resizeHandles val="exact"/>
        </dgm:presLayoutVars>
      </dgm:prSet>
      <dgm:spPr/>
    </dgm:pt>
    <dgm:pt modelId="{D376D769-3D2D-4E5F-A883-196B8754E8A0}" type="pres">
      <dgm:prSet presAssocID="{57674DF2-E9E5-4F41-90C0-8946BDCA7AB1}" presName="wedge1" presStyleLbl="node1" presStyleIdx="0" presStyleCnt="4"/>
      <dgm:spPr/>
      <dgm:t>
        <a:bodyPr/>
        <a:lstStyle/>
        <a:p>
          <a:endParaRPr lang="zh-CN" altLang="en-US"/>
        </a:p>
      </dgm:t>
    </dgm:pt>
    <dgm:pt modelId="{A6D00701-EADC-4B58-BC48-7A61C138C736}" type="pres">
      <dgm:prSet presAssocID="{57674DF2-E9E5-4F41-90C0-8946BDCA7AB1}" presName="dummy1a" presStyleCnt="0"/>
      <dgm:spPr/>
    </dgm:pt>
    <dgm:pt modelId="{6E5D56DB-B4B9-45DA-BAC8-CAFB81B9DD54}" type="pres">
      <dgm:prSet presAssocID="{57674DF2-E9E5-4F41-90C0-8946BDCA7AB1}" presName="dummy1b" presStyleCnt="0"/>
      <dgm:spPr/>
    </dgm:pt>
    <dgm:pt modelId="{D01C61D7-8872-489A-80BA-25B3E9CCADCD}" type="pres">
      <dgm:prSet presAssocID="{57674DF2-E9E5-4F41-90C0-8946BDCA7AB1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5B3662-A183-43BD-AA23-BBBC7AE67D95}" type="pres">
      <dgm:prSet presAssocID="{57674DF2-E9E5-4F41-90C0-8946BDCA7AB1}" presName="wedge2" presStyleLbl="node1" presStyleIdx="1" presStyleCnt="4"/>
      <dgm:spPr/>
      <dgm:t>
        <a:bodyPr/>
        <a:lstStyle/>
        <a:p>
          <a:endParaRPr lang="zh-CN" altLang="en-US"/>
        </a:p>
      </dgm:t>
    </dgm:pt>
    <dgm:pt modelId="{C5927F3C-4049-4213-8E21-C222CF515611}" type="pres">
      <dgm:prSet presAssocID="{57674DF2-E9E5-4F41-90C0-8946BDCA7AB1}" presName="dummy2a" presStyleCnt="0"/>
      <dgm:spPr/>
    </dgm:pt>
    <dgm:pt modelId="{1A289D6A-88C8-430B-825B-A90E94EE66E1}" type="pres">
      <dgm:prSet presAssocID="{57674DF2-E9E5-4F41-90C0-8946BDCA7AB1}" presName="dummy2b" presStyleCnt="0"/>
      <dgm:spPr/>
    </dgm:pt>
    <dgm:pt modelId="{2DF9ECEC-D554-4CD0-9928-CCE2455A7B80}" type="pres">
      <dgm:prSet presAssocID="{57674DF2-E9E5-4F41-90C0-8946BDCA7AB1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26778F-F178-4A98-AF21-33E185659ACB}" type="pres">
      <dgm:prSet presAssocID="{57674DF2-E9E5-4F41-90C0-8946BDCA7AB1}" presName="wedge3" presStyleLbl="node1" presStyleIdx="2" presStyleCnt="4"/>
      <dgm:spPr/>
      <dgm:t>
        <a:bodyPr/>
        <a:lstStyle/>
        <a:p>
          <a:endParaRPr lang="zh-CN" altLang="en-US"/>
        </a:p>
      </dgm:t>
    </dgm:pt>
    <dgm:pt modelId="{31E5BBB7-216D-446A-8A4E-7460669D635F}" type="pres">
      <dgm:prSet presAssocID="{57674DF2-E9E5-4F41-90C0-8946BDCA7AB1}" presName="dummy3a" presStyleCnt="0"/>
      <dgm:spPr/>
    </dgm:pt>
    <dgm:pt modelId="{3E34208B-479F-49BB-A1CC-CEE47C9961A3}" type="pres">
      <dgm:prSet presAssocID="{57674DF2-E9E5-4F41-90C0-8946BDCA7AB1}" presName="dummy3b" presStyleCnt="0"/>
      <dgm:spPr/>
    </dgm:pt>
    <dgm:pt modelId="{9CF12626-E29A-45D6-BC69-659CB6BC1A62}" type="pres">
      <dgm:prSet presAssocID="{57674DF2-E9E5-4F41-90C0-8946BDCA7AB1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958E474-5B33-43F6-A808-C62D200D999B}" type="pres">
      <dgm:prSet presAssocID="{57674DF2-E9E5-4F41-90C0-8946BDCA7AB1}" presName="wedge4" presStyleLbl="node1" presStyleIdx="3" presStyleCnt="4"/>
      <dgm:spPr/>
      <dgm:t>
        <a:bodyPr/>
        <a:lstStyle/>
        <a:p>
          <a:endParaRPr lang="zh-CN" altLang="en-US"/>
        </a:p>
      </dgm:t>
    </dgm:pt>
    <dgm:pt modelId="{589B6615-0C2C-492F-82AC-78E9310BC448}" type="pres">
      <dgm:prSet presAssocID="{57674DF2-E9E5-4F41-90C0-8946BDCA7AB1}" presName="dummy4a" presStyleCnt="0"/>
      <dgm:spPr/>
    </dgm:pt>
    <dgm:pt modelId="{68DFE215-032A-43AB-85A1-05330E2FAC80}" type="pres">
      <dgm:prSet presAssocID="{57674DF2-E9E5-4F41-90C0-8946BDCA7AB1}" presName="dummy4b" presStyleCnt="0"/>
      <dgm:spPr/>
    </dgm:pt>
    <dgm:pt modelId="{1733E945-4FD1-43FB-95A8-4B0302169D16}" type="pres">
      <dgm:prSet presAssocID="{57674DF2-E9E5-4F41-90C0-8946BDCA7AB1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913E43A-0AC2-47FC-B6E7-09FE1FCC82C1}" type="pres">
      <dgm:prSet presAssocID="{C4C66332-EC8F-455D-9D30-58261E3E1A69}" presName="arrowWedge1" presStyleLbl="fgSibTrans2D1" presStyleIdx="0" presStyleCnt="4"/>
      <dgm:spPr>
        <a:solidFill>
          <a:schemeClr val="bg1">
            <a:lumMod val="75000"/>
          </a:schemeClr>
        </a:solidFill>
      </dgm:spPr>
    </dgm:pt>
    <dgm:pt modelId="{1185B11A-3EBF-4B90-A8AA-1D1C79177C75}" type="pres">
      <dgm:prSet presAssocID="{BFF1D869-B213-4FCD-B8E6-1EC8989D09CB}" presName="arrowWedge2" presStyleLbl="fgSibTrans2D1" presStyleIdx="1" presStyleCnt="4"/>
      <dgm:spPr>
        <a:solidFill>
          <a:schemeClr val="bg1">
            <a:lumMod val="75000"/>
          </a:schemeClr>
        </a:solidFill>
      </dgm:spPr>
    </dgm:pt>
    <dgm:pt modelId="{33C3EF67-54B7-4A53-854F-39779AADE432}" type="pres">
      <dgm:prSet presAssocID="{1A57578A-FE21-4A21-AD4F-14A171AE0937}" presName="arrowWedge3" presStyleLbl="fgSibTrans2D1" presStyleIdx="2" presStyleCnt="4"/>
      <dgm:spPr>
        <a:solidFill>
          <a:schemeClr val="bg1">
            <a:lumMod val="75000"/>
          </a:schemeClr>
        </a:solidFill>
      </dgm:spPr>
    </dgm:pt>
    <dgm:pt modelId="{8E7B3E79-45F5-4D67-97FC-31D666030EF1}" type="pres">
      <dgm:prSet presAssocID="{56ABF888-3740-4DD3-8EB8-DBA8EBA15730}" presName="arrowWedge4" presStyleLbl="fgSibTrans2D1" presStyleIdx="3" presStyleCnt="4"/>
      <dgm:spPr>
        <a:solidFill>
          <a:schemeClr val="bg1">
            <a:lumMod val="75000"/>
          </a:schemeClr>
        </a:solidFill>
      </dgm:spPr>
    </dgm:pt>
  </dgm:ptLst>
  <dgm:cxnLst>
    <dgm:cxn modelId="{F79F91AA-E682-4E3E-95AE-44EED9269E8F}" srcId="{57674DF2-E9E5-4F41-90C0-8946BDCA7AB1}" destId="{35DD39F0-7084-47AA-B6FC-13CF1C976CA3}" srcOrd="1" destOrd="0" parTransId="{A590B8F9-F273-4A7A-B5B0-FC7226EC6261}" sibTransId="{BFF1D869-B213-4FCD-B8E6-1EC8989D09CB}"/>
    <dgm:cxn modelId="{E7B88631-EE3D-45B7-9B1D-FCB2BD2AD141}" type="presOf" srcId="{79D5AA38-2AE2-43E9-8A64-430192ECC8DC}" destId="{1733E945-4FD1-43FB-95A8-4B0302169D16}" srcOrd="1" destOrd="0" presId="urn:microsoft.com/office/officeart/2005/8/layout/cycle8#1"/>
    <dgm:cxn modelId="{160BA6D4-0594-46C1-B3FB-EFEDFA174CBC}" type="presOf" srcId="{82D6A6C2-D653-46FF-973A-21FEE6BDBDCF}" destId="{9CF12626-E29A-45D6-BC69-659CB6BC1A62}" srcOrd="1" destOrd="0" presId="urn:microsoft.com/office/officeart/2005/8/layout/cycle8#1"/>
    <dgm:cxn modelId="{DE32E28F-B270-42BB-8802-F49597AF1445}" type="presOf" srcId="{79D5AA38-2AE2-43E9-8A64-430192ECC8DC}" destId="{E958E474-5B33-43F6-A808-C62D200D999B}" srcOrd="0" destOrd="0" presId="urn:microsoft.com/office/officeart/2005/8/layout/cycle8#1"/>
    <dgm:cxn modelId="{4EE337E1-DFB2-4601-B69D-DFB14EAB8AF3}" type="presOf" srcId="{35DD39F0-7084-47AA-B6FC-13CF1C976CA3}" destId="{2DF9ECEC-D554-4CD0-9928-CCE2455A7B80}" srcOrd="1" destOrd="0" presId="urn:microsoft.com/office/officeart/2005/8/layout/cycle8#1"/>
    <dgm:cxn modelId="{EE94B91C-2114-4AE7-A8C0-1A629486B41D}" type="presOf" srcId="{35DD39F0-7084-47AA-B6FC-13CF1C976CA3}" destId="{155B3662-A183-43BD-AA23-BBBC7AE67D95}" srcOrd="0" destOrd="0" presId="urn:microsoft.com/office/officeart/2005/8/layout/cycle8#1"/>
    <dgm:cxn modelId="{68CCA168-3EA4-489D-B1D0-50FD3F608723}" srcId="{57674DF2-E9E5-4F41-90C0-8946BDCA7AB1}" destId="{79D5AA38-2AE2-43E9-8A64-430192ECC8DC}" srcOrd="3" destOrd="0" parTransId="{2E3FCF91-8882-469C-A13E-F17B6CC2518B}" sibTransId="{56ABF888-3740-4DD3-8EB8-DBA8EBA15730}"/>
    <dgm:cxn modelId="{FE0B97D4-A8C9-4882-84FF-89890567A9FF}" srcId="{57674DF2-E9E5-4F41-90C0-8946BDCA7AB1}" destId="{82D6A6C2-D653-46FF-973A-21FEE6BDBDCF}" srcOrd="2" destOrd="0" parTransId="{64A940C3-2222-4933-A5DB-CCC2DF15F6B4}" sibTransId="{1A57578A-FE21-4A21-AD4F-14A171AE0937}"/>
    <dgm:cxn modelId="{EAFB7F78-58C6-42E3-B3D2-1A31197F0B01}" type="presOf" srcId="{57674DF2-E9E5-4F41-90C0-8946BDCA7AB1}" destId="{30758A79-F76F-47ED-95FE-982C967A22B9}" srcOrd="0" destOrd="0" presId="urn:microsoft.com/office/officeart/2005/8/layout/cycle8#1"/>
    <dgm:cxn modelId="{5B9207E8-3979-445C-BC1B-D30F0F8D6D74}" type="presOf" srcId="{7C84A07E-A3E2-433C-8740-17CE28F0A7F4}" destId="{D376D769-3D2D-4E5F-A883-196B8754E8A0}" srcOrd="0" destOrd="0" presId="urn:microsoft.com/office/officeart/2005/8/layout/cycle8#1"/>
    <dgm:cxn modelId="{B1308A70-7C26-4028-A48E-22666A8809F0}" type="presOf" srcId="{7C84A07E-A3E2-433C-8740-17CE28F0A7F4}" destId="{D01C61D7-8872-489A-80BA-25B3E9CCADCD}" srcOrd="1" destOrd="0" presId="urn:microsoft.com/office/officeart/2005/8/layout/cycle8#1"/>
    <dgm:cxn modelId="{74AB91B9-A0A6-41D6-A13F-890C8DEFCB43}" type="presOf" srcId="{82D6A6C2-D653-46FF-973A-21FEE6BDBDCF}" destId="{0E26778F-F178-4A98-AF21-33E185659ACB}" srcOrd="0" destOrd="0" presId="urn:microsoft.com/office/officeart/2005/8/layout/cycle8#1"/>
    <dgm:cxn modelId="{0589F2BC-003F-4F01-BDBE-AFA3E86B4C01}" srcId="{57674DF2-E9E5-4F41-90C0-8946BDCA7AB1}" destId="{7C84A07E-A3E2-433C-8740-17CE28F0A7F4}" srcOrd="0" destOrd="0" parTransId="{0D80836F-05CA-4F6C-A925-8C41CE03418F}" sibTransId="{C4C66332-EC8F-455D-9D30-58261E3E1A69}"/>
    <dgm:cxn modelId="{CFAB532A-BD63-4FD3-9528-D6AA901E8030}" type="presParOf" srcId="{30758A79-F76F-47ED-95FE-982C967A22B9}" destId="{D376D769-3D2D-4E5F-A883-196B8754E8A0}" srcOrd="0" destOrd="0" presId="urn:microsoft.com/office/officeart/2005/8/layout/cycle8#1"/>
    <dgm:cxn modelId="{8AB78F34-3543-4AF7-9CAC-83DD82F0B40A}" type="presParOf" srcId="{30758A79-F76F-47ED-95FE-982C967A22B9}" destId="{A6D00701-EADC-4B58-BC48-7A61C138C736}" srcOrd="1" destOrd="0" presId="urn:microsoft.com/office/officeart/2005/8/layout/cycle8#1"/>
    <dgm:cxn modelId="{EF16AB1C-C7A7-4EE8-99B9-193A685519DB}" type="presParOf" srcId="{30758A79-F76F-47ED-95FE-982C967A22B9}" destId="{6E5D56DB-B4B9-45DA-BAC8-CAFB81B9DD54}" srcOrd="2" destOrd="0" presId="urn:microsoft.com/office/officeart/2005/8/layout/cycle8#1"/>
    <dgm:cxn modelId="{EBCC952D-DAE4-43C0-B18C-B1EC29BBFACC}" type="presParOf" srcId="{30758A79-F76F-47ED-95FE-982C967A22B9}" destId="{D01C61D7-8872-489A-80BA-25B3E9CCADCD}" srcOrd="3" destOrd="0" presId="urn:microsoft.com/office/officeart/2005/8/layout/cycle8#1"/>
    <dgm:cxn modelId="{7B8362EE-B495-4C83-96A9-25530856F765}" type="presParOf" srcId="{30758A79-F76F-47ED-95FE-982C967A22B9}" destId="{155B3662-A183-43BD-AA23-BBBC7AE67D95}" srcOrd="4" destOrd="0" presId="urn:microsoft.com/office/officeart/2005/8/layout/cycle8#1"/>
    <dgm:cxn modelId="{77909CF7-1B40-4A3D-908B-B7E3961428A1}" type="presParOf" srcId="{30758A79-F76F-47ED-95FE-982C967A22B9}" destId="{C5927F3C-4049-4213-8E21-C222CF515611}" srcOrd="5" destOrd="0" presId="urn:microsoft.com/office/officeart/2005/8/layout/cycle8#1"/>
    <dgm:cxn modelId="{C2A9A260-F134-4001-A179-D5651F5AF90C}" type="presParOf" srcId="{30758A79-F76F-47ED-95FE-982C967A22B9}" destId="{1A289D6A-88C8-430B-825B-A90E94EE66E1}" srcOrd="6" destOrd="0" presId="urn:microsoft.com/office/officeart/2005/8/layout/cycle8#1"/>
    <dgm:cxn modelId="{CEE8547F-7EC4-4B86-B5F7-8707E9595E11}" type="presParOf" srcId="{30758A79-F76F-47ED-95FE-982C967A22B9}" destId="{2DF9ECEC-D554-4CD0-9928-CCE2455A7B80}" srcOrd="7" destOrd="0" presId="urn:microsoft.com/office/officeart/2005/8/layout/cycle8#1"/>
    <dgm:cxn modelId="{9B208A30-B3C7-42CF-A015-1933B790FE3E}" type="presParOf" srcId="{30758A79-F76F-47ED-95FE-982C967A22B9}" destId="{0E26778F-F178-4A98-AF21-33E185659ACB}" srcOrd="8" destOrd="0" presId="urn:microsoft.com/office/officeart/2005/8/layout/cycle8#1"/>
    <dgm:cxn modelId="{E84DF1A4-D313-478E-B9C6-6F5DD7A283C3}" type="presParOf" srcId="{30758A79-F76F-47ED-95FE-982C967A22B9}" destId="{31E5BBB7-216D-446A-8A4E-7460669D635F}" srcOrd="9" destOrd="0" presId="urn:microsoft.com/office/officeart/2005/8/layout/cycle8#1"/>
    <dgm:cxn modelId="{6E82B188-DAC7-4EF4-ADD8-6C1AD688E4B2}" type="presParOf" srcId="{30758A79-F76F-47ED-95FE-982C967A22B9}" destId="{3E34208B-479F-49BB-A1CC-CEE47C9961A3}" srcOrd="10" destOrd="0" presId="urn:microsoft.com/office/officeart/2005/8/layout/cycle8#1"/>
    <dgm:cxn modelId="{D46B01E4-3513-4E19-8853-0366964BDF82}" type="presParOf" srcId="{30758A79-F76F-47ED-95FE-982C967A22B9}" destId="{9CF12626-E29A-45D6-BC69-659CB6BC1A62}" srcOrd="11" destOrd="0" presId="urn:microsoft.com/office/officeart/2005/8/layout/cycle8#1"/>
    <dgm:cxn modelId="{482BA247-A687-496B-8591-EA27F15B246C}" type="presParOf" srcId="{30758A79-F76F-47ED-95FE-982C967A22B9}" destId="{E958E474-5B33-43F6-A808-C62D200D999B}" srcOrd="12" destOrd="0" presId="urn:microsoft.com/office/officeart/2005/8/layout/cycle8#1"/>
    <dgm:cxn modelId="{962B44BB-C3C1-41B6-B9C1-4B82C3CA74E9}" type="presParOf" srcId="{30758A79-F76F-47ED-95FE-982C967A22B9}" destId="{589B6615-0C2C-492F-82AC-78E9310BC448}" srcOrd="13" destOrd="0" presId="urn:microsoft.com/office/officeart/2005/8/layout/cycle8#1"/>
    <dgm:cxn modelId="{18AC5F69-2B76-43CD-BAD8-CEB53A1C093D}" type="presParOf" srcId="{30758A79-F76F-47ED-95FE-982C967A22B9}" destId="{68DFE215-032A-43AB-85A1-05330E2FAC80}" srcOrd="14" destOrd="0" presId="urn:microsoft.com/office/officeart/2005/8/layout/cycle8#1"/>
    <dgm:cxn modelId="{E2A07A0D-C078-4DDF-BB92-6884F6E82976}" type="presParOf" srcId="{30758A79-F76F-47ED-95FE-982C967A22B9}" destId="{1733E945-4FD1-43FB-95A8-4B0302169D16}" srcOrd="15" destOrd="0" presId="urn:microsoft.com/office/officeart/2005/8/layout/cycle8#1"/>
    <dgm:cxn modelId="{34ACF7F9-D9C6-4E1C-8E7E-2D72F7BB588B}" type="presParOf" srcId="{30758A79-F76F-47ED-95FE-982C967A22B9}" destId="{7913E43A-0AC2-47FC-B6E7-09FE1FCC82C1}" srcOrd="16" destOrd="0" presId="urn:microsoft.com/office/officeart/2005/8/layout/cycle8#1"/>
    <dgm:cxn modelId="{C776CD9D-C5B5-4D38-8B9A-74EF7353169D}" type="presParOf" srcId="{30758A79-F76F-47ED-95FE-982C967A22B9}" destId="{1185B11A-3EBF-4B90-A8AA-1D1C79177C75}" srcOrd="17" destOrd="0" presId="urn:microsoft.com/office/officeart/2005/8/layout/cycle8#1"/>
    <dgm:cxn modelId="{3D97051A-F094-4AFF-A751-9792D1A0C326}" type="presParOf" srcId="{30758A79-F76F-47ED-95FE-982C967A22B9}" destId="{33C3EF67-54B7-4A53-854F-39779AADE432}" srcOrd="18" destOrd="0" presId="urn:microsoft.com/office/officeart/2005/8/layout/cycle8#1"/>
    <dgm:cxn modelId="{B4C73BE9-5F7C-4AEB-B1A0-48A310ADF54D}" type="presParOf" srcId="{30758A79-F76F-47ED-95FE-982C967A22B9}" destId="{8E7B3E79-45F5-4D67-97FC-31D666030EF1}" srcOrd="19" destOrd="0" presId="urn:microsoft.com/office/officeart/2005/8/layout/cycle8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674DF2-E9E5-4F41-90C0-8946BDCA7AB1}" type="doc">
      <dgm:prSet loTypeId="urn:microsoft.com/office/officeart/2005/8/layout/cycle8#2" loCatId="cycle" qsTypeId="urn:microsoft.com/office/officeart/2005/8/quickstyle/simple1#2" qsCatId="simple" csTypeId="urn:microsoft.com/office/officeart/2005/8/colors/accent1_2#2" csCatId="accent1" phldr="1"/>
      <dgm:spPr/>
    </dgm:pt>
    <dgm:pt modelId="{7C84A07E-A3E2-433C-8740-17CE28F0A7F4}">
      <dgm:prSet phldrT="[文本]" custT="1"/>
      <dgm:spPr>
        <a:solidFill>
          <a:schemeClr val="accent1"/>
        </a:solidFill>
      </dgm:spPr>
      <dgm:t>
        <a:bodyPr/>
        <a:lstStyle/>
        <a:p>
          <a:r>
            <a: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P</a:t>
          </a:r>
          <a:endParaRPr lang="zh-CN" altLang="en-US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gm:t>
    </dgm:pt>
    <dgm:pt modelId="{0D80836F-05CA-4F6C-A925-8C41CE03418F}" type="parTrans" cxnId="{0589F2BC-003F-4F01-BDBE-AFA3E86B4C01}">
      <dgm:prSet/>
      <dgm:spPr/>
      <dgm:t>
        <a:bodyPr/>
        <a:lstStyle/>
        <a:p>
          <a:endParaRPr lang="zh-CN" altLang="en-US"/>
        </a:p>
      </dgm:t>
    </dgm:pt>
    <dgm:pt modelId="{C4C66332-EC8F-455D-9D30-58261E3E1A69}" type="sibTrans" cxnId="{0589F2BC-003F-4F01-BDBE-AFA3E86B4C01}">
      <dgm:prSet/>
      <dgm:spPr/>
      <dgm:t>
        <a:bodyPr/>
        <a:lstStyle/>
        <a:p>
          <a:endParaRPr lang="zh-CN" altLang="en-US"/>
        </a:p>
      </dgm:t>
    </dgm:pt>
    <dgm:pt modelId="{35DD39F0-7084-47AA-B6FC-13CF1C976CA3}">
      <dgm:prSet phldrT="[文本]" custT="1"/>
      <dgm:spPr>
        <a:solidFill>
          <a:srgbClr val="C00000"/>
        </a:solidFill>
      </dgm:spPr>
      <dgm:t>
        <a:bodyPr/>
        <a:lstStyle/>
        <a:p>
          <a:r>
            <a: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D</a:t>
          </a:r>
          <a:endParaRPr lang="zh-CN" altLang="en-US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gm:t>
    </dgm:pt>
    <dgm:pt modelId="{A590B8F9-F273-4A7A-B5B0-FC7226EC6261}" type="parTrans" cxnId="{F79F91AA-E682-4E3E-95AE-44EED9269E8F}">
      <dgm:prSet/>
      <dgm:spPr/>
      <dgm:t>
        <a:bodyPr/>
        <a:lstStyle/>
        <a:p>
          <a:endParaRPr lang="zh-CN" altLang="en-US"/>
        </a:p>
      </dgm:t>
    </dgm:pt>
    <dgm:pt modelId="{BFF1D869-B213-4FCD-B8E6-1EC8989D09CB}" type="sibTrans" cxnId="{F79F91AA-E682-4E3E-95AE-44EED9269E8F}">
      <dgm:prSet/>
      <dgm:spPr/>
      <dgm:t>
        <a:bodyPr/>
        <a:lstStyle/>
        <a:p>
          <a:endParaRPr lang="zh-CN" altLang="en-US"/>
        </a:p>
      </dgm:t>
    </dgm:pt>
    <dgm:pt modelId="{82D6A6C2-D653-46FF-973A-21FEE6BDBDCF}">
      <dgm:prSet phldrT="[文本]" custT="1"/>
      <dgm:spPr>
        <a:solidFill>
          <a:schemeClr val="accent1"/>
        </a:solidFill>
      </dgm:spPr>
      <dgm:t>
        <a:bodyPr/>
        <a:lstStyle/>
        <a:p>
          <a:r>
            <a: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C</a:t>
          </a:r>
          <a:endParaRPr lang="zh-CN" altLang="en-US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gm:t>
    </dgm:pt>
    <dgm:pt modelId="{64A940C3-2222-4933-A5DB-CCC2DF15F6B4}" type="parTrans" cxnId="{FE0B97D4-A8C9-4882-84FF-89890567A9FF}">
      <dgm:prSet/>
      <dgm:spPr/>
      <dgm:t>
        <a:bodyPr/>
        <a:lstStyle/>
        <a:p>
          <a:endParaRPr lang="zh-CN" altLang="en-US"/>
        </a:p>
      </dgm:t>
    </dgm:pt>
    <dgm:pt modelId="{1A57578A-FE21-4A21-AD4F-14A171AE0937}" type="sibTrans" cxnId="{FE0B97D4-A8C9-4882-84FF-89890567A9FF}">
      <dgm:prSet/>
      <dgm:spPr/>
      <dgm:t>
        <a:bodyPr/>
        <a:lstStyle/>
        <a:p>
          <a:endParaRPr lang="zh-CN" altLang="en-US"/>
        </a:p>
      </dgm:t>
    </dgm:pt>
    <dgm:pt modelId="{79D5AA38-2AE2-43E9-8A64-430192ECC8DC}">
      <dgm:prSet phldrT="[文本]" custT="1"/>
      <dgm:spPr>
        <a:solidFill>
          <a:srgbClr val="C00000"/>
        </a:solidFill>
      </dgm:spPr>
      <dgm:t>
        <a:bodyPr/>
        <a:lstStyle/>
        <a:p>
          <a:r>
            <a: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A</a:t>
          </a:r>
          <a:endParaRPr lang="zh-CN" altLang="en-US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gm:t>
    </dgm:pt>
    <dgm:pt modelId="{2E3FCF91-8882-469C-A13E-F17B6CC2518B}" type="parTrans" cxnId="{68CCA168-3EA4-489D-B1D0-50FD3F608723}">
      <dgm:prSet/>
      <dgm:spPr/>
      <dgm:t>
        <a:bodyPr/>
        <a:lstStyle/>
        <a:p>
          <a:endParaRPr lang="zh-CN" altLang="en-US"/>
        </a:p>
      </dgm:t>
    </dgm:pt>
    <dgm:pt modelId="{56ABF888-3740-4DD3-8EB8-DBA8EBA15730}" type="sibTrans" cxnId="{68CCA168-3EA4-489D-B1D0-50FD3F608723}">
      <dgm:prSet/>
      <dgm:spPr/>
      <dgm:t>
        <a:bodyPr/>
        <a:lstStyle/>
        <a:p>
          <a:endParaRPr lang="zh-CN" altLang="en-US"/>
        </a:p>
      </dgm:t>
    </dgm:pt>
    <dgm:pt modelId="{30758A79-F76F-47ED-95FE-982C967A22B9}" type="pres">
      <dgm:prSet presAssocID="{57674DF2-E9E5-4F41-90C0-8946BDCA7AB1}" presName="compositeShape" presStyleCnt="0">
        <dgm:presLayoutVars>
          <dgm:chMax val="7"/>
          <dgm:dir/>
          <dgm:resizeHandles val="exact"/>
        </dgm:presLayoutVars>
      </dgm:prSet>
      <dgm:spPr/>
    </dgm:pt>
    <dgm:pt modelId="{D376D769-3D2D-4E5F-A883-196B8754E8A0}" type="pres">
      <dgm:prSet presAssocID="{57674DF2-E9E5-4F41-90C0-8946BDCA7AB1}" presName="wedge1" presStyleLbl="node1" presStyleIdx="0" presStyleCnt="4"/>
      <dgm:spPr/>
      <dgm:t>
        <a:bodyPr/>
        <a:lstStyle/>
        <a:p>
          <a:endParaRPr lang="zh-CN" altLang="en-US"/>
        </a:p>
      </dgm:t>
    </dgm:pt>
    <dgm:pt modelId="{A6D00701-EADC-4B58-BC48-7A61C138C736}" type="pres">
      <dgm:prSet presAssocID="{57674DF2-E9E5-4F41-90C0-8946BDCA7AB1}" presName="dummy1a" presStyleCnt="0"/>
      <dgm:spPr/>
    </dgm:pt>
    <dgm:pt modelId="{6E5D56DB-B4B9-45DA-BAC8-CAFB81B9DD54}" type="pres">
      <dgm:prSet presAssocID="{57674DF2-E9E5-4F41-90C0-8946BDCA7AB1}" presName="dummy1b" presStyleCnt="0"/>
      <dgm:spPr/>
    </dgm:pt>
    <dgm:pt modelId="{D01C61D7-8872-489A-80BA-25B3E9CCADCD}" type="pres">
      <dgm:prSet presAssocID="{57674DF2-E9E5-4F41-90C0-8946BDCA7AB1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5B3662-A183-43BD-AA23-BBBC7AE67D95}" type="pres">
      <dgm:prSet presAssocID="{57674DF2-E9E5-4F41-90C0-8946BDCA7AB1}" presName="wedge2" presStyleLbl="node1" presStyleIdx="1" presStyleCnt="4"/>
      <dgm:spPr/>
      <dgm:t>
        <a:bodyPr/>
        <a:lstStyle/>
        <a:p>
          <a:endParaRPr lang="zh-CN" altLang="en-US"/>
        </a:p>
      </dgm:t>
    </dgm:pt>
    <dgm:pt modelId="{C5927F3C-4049-4213-8E21-C222CF515611}" type="pres">
      <dgm:prSet presAssocID="{57674DF2-E9E5-4F41-90C0-8946BDCA7AB1}" presName="dummy2a" presStyleCnt="0"/>
      <dgm:spPr/>
    </dgm:pt>
    <dgm:pt modelId="{1A289D6A-88C8-430B-825B-A90E94EE66E1}" type="pres">
      <dgm:prSet presAssocID="{57674DF2-E9E5-4F41-90C0-8946BDCA7AB1}" presName="dummy2b" presStyleCnt="0"/>
      <dgm:spPr/>
    </dgm:pt>
    <dgm:pt modelId="{2DF9ECEC-D554-4CD0-9928-CCE2455A7B80}" type="pres">
      <dgm:prSet presAssocID="{57674DF2-E9E5-4F41-90C0-8946BDCA7AB1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26778F-F178-4A98-AF21-33E185659ACB}" type="pres">
      <dgm:prSet presAssocID="{57674DF2-E9E5-4F41-90C0-8946BDCA7AB1}" presName="wedge3" presStyleLbl="node1" presStyleIdx="2" presStyleCnt="4"/>
      <dgm:spPr/>
      <dgm:t>
        <a:bodyPr/>
        <a:lstStyle/>
        <a:p>
          <a:endParaRPr lang="zh-CN" altLang="en-US"/>
        </a:p>
      </dgm:t>
    </dgm:pt>
    <dgm:pt modelId="{31E5BBB7-216D-446A-8A4E-7460669D635F}" type="pres">
      <dgm:prSet presAssocID="{57674DF2-E9E5-4F41-90C0-8946BDCA7AB1}" presName="dummy3a" presStyleCnt="0"/>
      <dgm:spPr/>
    </dgm:pt>
    <dgm:pt modelId="{3E34208B-479F-49BB-A1CC-CEE47C9961A3}" type="pres">
      <dgm:prSet presAssocID="{57674DF2-E9E5-4F41-90C0-8946BDCA7AB1}" presName="dummy3b" presStyleCnt="0"/>
      <dgm:spPr/>
    </dgm:pt>
    <dgm:pt modelId="{9CF12626-E29A-45D6-BC69-659CB6BC1A62}" type="pres">
      <dgm:prSet presAssocID="{57674DF2-E9E5-4F41-90C0-8946BDCA7AB1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958E474-5B33-43F6-A808-C62D200D999B}" type="pres">
      <dgm:prSet presAssocID="{57674DF2-E9E5-4F41-90C0-8946BDCA7AB1}" presName="wedge4" presStyleLbl="node1" presStyleIdx="3" presStyleCnt="4"/>
      <dgm:spPr/>
      <dgm:t>
        <a:bodyPr/>
        <a:lstStyle/>
        <a:p>
          <a:endParaRPr lang="zh-CN" altLang="en-US"/>
        </a:p>
      </dgm:t>
    </dgm:pt>
    <dgm:pt modelId="{589B6615-0C2C-492F-82AC-78E9310BC448}" type="pres">
      <dgm:prSet presAssocID="{57674DF2-E9E5-4F41-90C0-8946BDCA7AB1}" presName="dummy4a" presStyleCnt="0"/>
      <dgm:spPr/>
    </dgm:pt>
    <dgm:pt modelId="{68DFE215-032A-43AB-85A1-05330E2FAC80}" type="pres">
      <dgm:prSet presAssocID="{57674DF2-E9E5-4F41-90C0-8946BDCA7AB1}" presName="dummy4b" presStyleCnt="0"/>
      <dgm:spPr/>
    </dgm:pt>
    <dgm:pt modelId="{1733E945-4FD1-43FB-95A8-4B0302169D16}" type="pres">
      <dgm:prSet presAssocID="{57674DF2-E9E5-4F41-90C0-8946BDCA7AB1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913E43A-0AC2-47FC-B6E7-09FE1FCC82C1}" type="pres">
      <dgm:prSet presAssocID="{C4C66332-EC8F-455D-9D30-58261E3E1A69}" presName="arrowWedge1" presStyleLbl="fgSibTrans2D1" presStyleIdx="0" presStyleCnt="4"/>
      <dgm:spPr>
        <a:solidFill>
          <a:schemeClr val="bg1">
            <a:lumMod val="75000"/>
          </a:schemeClr>
        </a:solidFill>
      </dgm:spPr>
    </dgm:pt>
    <dgm:pt modelId="{1185B11A-3EBF-4B90-A8AA-1D1C79177C75}" type="pres">
      <dgm:prSet presAssocID="{BFF1D869-B213-4FCD-B8E6-1EC8989D09CB}" presName="arrowWedge2" presStyleLbl="fgSibTrans2D1" presStyleIdx="1" presStyleCnt="4"/>
      <dgm:spPr>
        <a:solidFill>
          <a:schemeClr val="bg1">
            <a:lumMod val="75000"/>
          </a:schemeClr>
        </a:solidFill>
      </dgm:spPr>
    </dgm:pt>
    <dgm:pt modelId="{33C3EF67-54B7-4A53-854F-39779AADE432}" type="pres">
      <dgm:prSet presAssocID="{1A57578A-FE21-4A21-AD4F-14A171AE0937}" presName="arrowWedge3" presStyleLbl="fgSibTrans2D1" presStyleIdx="2" presStyleCnt="4"/>
      <dgm:spPr>
        <a:solidFill>
          <a:schemeClr val="bg1">
            <a:lumMod val="75000"/>
          </a:schemeClr>
        </a:solidFill>
      </dgm:spPr>
    </dgm:pt>
    <dgm:pt modelId="{8E7B3E79-45F5-4D67-97FC-31D666030EF1}" type="pres">
      <dgm:prSet presAssocID="{56ABF888-3740-4DD3-8EB8-DBA8EBA15730}" presName="arrowWedge4" presStyleLbl="fgSibTrans2D1" presStyleIdx="3" presStyleCnt="4"/>
      <dgm:spPr>
        <a:solidFill>
          <a:schemeClr val="bg1">
            <a:lumMod val="75000"/>
          </a:schemeClr>
        </a:solidFill>
      </dgm:spPr>
    </dgm:pt>
  </dgm:ptLst>
  <dgm:cxnLst>
    <dgm:cxn modelId="{0B2FA841-61F5-44F6-BA31-3D8DC28134A5}" type="presOf" srcId="{35DD39F0-7084-47AA-B6FC-13CF1C976CA3}" destId="{2DF9ECEC-D554-4CD0-9928-CCE2455A7B80}" srcOrd="1" destOrd="0" presId="urn:microsoft.com/office/officeart/2005/8/layout/cycle8#2"/>
    <dgm:cxn modelId="{F79F91AA-E682-4E3E-95AE-44EED9269E8F}" srcId="{57674DF2-E9E5-4F41-90C0-8946BDCA7AB1}" destId="{35DD39F0-7084-47AA-B6FC-13CF1C976CA3}" srcOrd="1" destOrd="0" parTransId="{A590B8F9-F273-4A7A-B5B0-FC7226EC6261}" sibTransId="{BFF1D869-B213-4FCD-B8E6-1EC8989D09CB}"/>
    <dgm:cxn modelId="{95DE5F9B-00E8-4F40-8C31-B155E5796603}" type="presOf" srcId="{82D6A6C2-D653-46FF-973A-21FEE6BDBDCF}" destId="{9CF12626-E29A-45D6-BC69-659CB6BC1A62}" srcOrd="1" destOrd="0" presId="urn:microsoft.com/office/officeart/2005/8/layout/cycle8#2"/>
    <dgm:cxn modelId="{C8756ECA-C491-4915-8649-322F61BB0A1B}" type="presOf" srcId="{79D5AA38-2AE2-43E9-8A64-430192ECC8DC}" destId="{1733E945-4FD1-43FB-95A8-4B0302169D16}" srcOrd="1" destOrd="0" presId="urn:microsoft.com/office/officeart/2005/8/layout/cycle8#2"/>
    <dgm:cxn modelId="{83A363B1-309C-4ACD-B0D7-1E42C9738C0A}" type="presOf" srcId="{57674DF2-E9E5-4F41-90C0-8946BDCA7AB1}" destId="{30758A79-F76F-47ED-95FE-982C967A22B9}" srcOrd="0" destOrd="0" presId="urn:microsoft.com/office/officeart/2005/8/layout/cycle8#2"/>
    <dgm:cxn modelId="{CD10A118-02DD-49F7-8C74-C3C5EDBCF063}" type="presOf" srcId="{7C84A07E-A3E2-433C-8740-17CE28F0A7F4}" destId="{D01C61D7-8872-489A-80BA-25B3E9CCADCD}" srcOrd="1" destOrd="0" presId="urn:microsoft.com/office/officeart/2005/8/layout/cycle8#2"/>
    <dgm:cxn modelId="{68CCA168-3EA4-489D-B1D0-50FD3F608723}" srcId="{57674DF2-E9E5-4F41-90C0-8946BDCA7AB1}" destId="{79D5AA38-2AE2-43E9-8A64-430192ECC8DC}" srcOrd="3" destOrd="0" parTransId="{2E3FCF91-8882-469C-A13E-F17B6CC2518B}" sibTransId="{56ABF888-3740-4DD3-8EB8-DBA8EBA15730}"/>
    <dgm:cxn modelId="{FE0B97D4-A8C9-4882-84FF-89890567A9FF}" srcId="{57674DF2-E9E5-4F41-90C0-8946BDCA7AB1}" destId="{82D6A6C2-D653-46FF-973A-21FEE6BDBDCF}" srcOrd="2" destOrd="0" parTransId="{64A940C3-2222-4933-A5DB-CCC2DF15F6B4}" sibTransId="{1A57578A-FE21-4A21-AD4F-14A171AE0937}"/>
    <dgm:cxn modelId="{5614C1FC-298C-4A89-BBD6-C8E70A30AD6C}" type="presOf" srcId="{35DD39F0-7084-47AA-B6FC-13CF1C976CA3}" destId="{155B3662-A183-43BD-AA23-BBBC7AE67D95}" srcOrd="0" destOrd="0" presId="urn:microsoft.com/office/officeart/2005/8/layout/cycle8#2"/>
    <dgm:cxn modelId="{3195025B-5CD0-4F4F-B3F8-0D9533E13D10}" type="presOf" srcId="{82D6A6C2-D653-46FF-973A-21FEE6BDBDCF}" destId="{0E26778F-F178-4A98-AF21-33E185659ACB}" srcOrd="0" destOrd="0" presId="urn:microsoft.com/office/officeart/2005/8/layout/cycle8#2"/>
    <dgm:cxn modelId="{1810BA67-BDB0-4E52-9B0A-8120398776C5}" type="presOf" srcId="{7C84A07E-A3E2-433C-8740-17CE28F0A7F4}" destId="{D376D769-3D2D-4E5F-A883-196B8754E8A0}" srcOrd="0" destOrd="0" presId="urn:microsoft.com/office/officeart/2005/8/layout/cycle8#2"/>
    <dgm:cxn modelId="{E9689FD5-CD0D-493B-B55F-6AE2CAEF403B}" type="presOf" srcId="{79D5AA38-2AE2-43E9-8A64-430192ECC8DC}" destId="{E958E474-5B33-43F6-A808-C62D200D999B}" srcOrd="0" destOrd="0" presId="urn:microsoft.com/office/officeart/2005/8/layout/cycle8#2"/>
    <dgm:cxn modelId="{0589F2BC-003F-4F01-BDBE-AFA3E86B4C01}" srcId="{57674DF2-E9E5-4F41-90C0-8946BDCA7AB1}" destId="{7C84A07E-A3E2-433C-8740-17CE28F0A7F4}" srcOrd="0" destOrd="0" parTransId="{0D80836F-05CA-4F6C-A925-8C41CE03418F}" sibTransId="{C4C66332-EC8F-455D-9D30-58261E3E1A69}"/>
    <dgm:cxn modelId="{5E1163D3-332D-4FE9-96A7-AE8928AC200B}" type="presParOf" srcId="{30758A79-F76F-47ED-95FE-982C967A22B9}" destId="{D376D769-3D2D-4E5F-A883-196B8754E8A0}" srcOrd="0" destOrd="0" presId="urn:microsoft.com/office/officeart/2005/8/layout/cycle8#2"/>
    <dgm:cxn modelId="{A21CC5CE-53D8-4BCD-9908-E0399B447776}" type="presParOf" srcId="{30758A79-F76F-47ED-95FE-982C967A22B9}" destId="{A6D00701-EADC-4B58-BC48-7A61C138C736}" srcOrd="1" destOrd="0" presId="urn:microsoft.com/office/officeart/2005/8/layout/cycle8#2"/>
    <dgm:cxn modelId="{8AC2F720-8B26-4593-88E8-FF363BDDA88C}" type="presParOf" srcId="{30758A79-F76F-47ED-95FE-982C967A22B9}" destId="{6E5D56DB-B4B9-45DA-BAC8-CAFB81B9DD54}" srcOrd="2" destOrd="0" presId="urn:microsoft.com/office/officeart/2005/8/layout/cycle8#2"/>
    <dgm:cxn modelId="{C5D7D787-C4D7-470D-A7B9-245C1ACB3C32}" type="presParOf" srcId="{30758A79-F76F-47ED-95FE-982C967A22B9}" destId="{D01C61D7-8872-489A-80BA-25B3E9CCADCD}" srcOrd="3" destOrd="0" presId="urn:microsoft.com/office/officeart/2005/8/layout/cycle8#2"/>
    <dgm:cxn modelId="{8FC904D2-7D13-4D92-8252-641BB0BFDA18}" type="presParOf" srcId="{30758A79-F76F-47ED-95FE-982C967A22B9}" destId="{155B3662-A183-43BD-AA23-BBBC7AE67D95}" srcOrd="4" destOrd="0" presId="urn:microsoft.com/office/officeart/2005/8/layout/cycle8#2"/>
    <dgm:cxn modelId="{70E7C6FF-8437-4B81-ADE6-B77E4DE0166D}" type="presParOf" srcId="{30758A79-F76F-47ED-95FE-982C967A22B9}" destId="{C5927F3C-4049-4213-8E21-C222CF515611}" srcOrd="5" destOrd="0" presId="urn:microsoft.com/office/officeart/2005/8/layout/cycle8#2"/>
    <dgm:cxn modelId="{50C3B69E-8924-4BE3-A041-8A28C2921CDE}" type="presParOf" srcId="{30758A79-F76F-47ED-95FE-982C967A22B9}" destId="{1A289D6A-88C8-430B-825B-A90E94EE66E1}" srcOrd="6" destOrd="0" presId="urn:microsoft.com/office/officeart/2005/8/layout/cycle8#2"/>
    <dgm:cxn modelId="{4C8AAEC6-8534-4213-B57B-B8C6235E5380}" type="presParOf" srcId="{30758A79-F76F-47ED-95FE-982C967A22B9}" destId="{2DF9ECEC-D554-4CD0-9928-CCE2455A7B80}" srcOrd="7" destOrd="0" presId="urn:microsoft.com/office/officeart/2005/8/layout/cycle8#2"/>
    <dgm:cxn modelId="{57C0CE76-E2A7-4C8E-9E34-9DC15A90864E}" type="presParOf" srcId="{30758A79-F76F-47ED-95FE-982C967A22B9}" destId="{0E26778F-F178-4A98-AF21-33E185659ACB}" srcOrd="8" destOrd="0" presId="urn:microsoft.com/office/officeart/2005/8/layout/cycle8#2"/>
    <dgm:cxn modelId="{3BB3C03E-4C1E-4CBB-B034-B70FDED6DF80}" type="presParOf" srcId="{30758A79-F76F-47ED-95FE-982C967A22B9}" destId="{31E5BBB7-216D-446A-8A4E-7460669D635F}" srcOrd="9" destOrd="0" presId="urn:microsoft.com/office/officeart/2005/8/layout/cycle8#2"/>
    <dgm:cxn modelId="{5533A0C9-7AF0-4DDD-93AA-3EE612889A77}" type="presParOf" srcId="{30758A79-F76F-47ED-95FE-982C967A22B9}" destId="{3E34208B-479F-49BB-A1CC-CEE47C9961A3}" srcOrd="10" destOrd="0" presId="urn:microsoft.com/office/officeart/2005/8/layout/cycle8#2"/>
    <dgm:cxn modelId="{35FA3138-044A-4DBD-AB07-F1F3CAF7F313}" type="presParOf" srcId="{30758A79-F76F-47ED-95FE-982C967A22B9}" destId="{9CF12626-E29A-45D6-BC69-659CB6BC1A62}" srcOrd="11" destOrd="0" presId="urn:microsoft.com/office/officeart/2005/8/layout/cycle8#2"/>
    <dgm:cxn modelId="{59A648BD-C963-4F8B-B9F5-6E4D3926FAA9}" type="presParOf" srcId="{30758A79-F76F-47ED-95FE-982C967A22B9}" destId="{E958E474-5B33-43F6-A808-C62D200D999B}" srcOrd="12" destOrd="0" presId="urn:microsoft.com/office/officeart/2005/8/layout/cycle8#2"/>
    <dgm:cxn modelId="{9817CC50-E8B2-4CA0-ADB0-F20EE710CE7F}" type="presParOf" srcId="{30758A79-F76F-47ED-95FE-982C967A22B9}" destId="{589B6615-0C2C-492F-82AC-78E9310BC448}" srcOrd="13" destOrd="0" presId="urn:microsoft.com/office/officeart/2005/8/layout/cycle8#2"/>
    <dgm:cxn modelId="{9B297031-CCDC-4191-BA5C-2517D1D33164}" type="presParOf" srcId="{30758A79-F76F-47ED-95FE-982C967A22B9}" destId="{68DFE215-032A-43AB-85A1-05330E2FAC80}" srcOrd="14" destOrd="0" presId="urn:microsoft.com/office/officeart/2005/8/layout/cycle8#2"/>
    <dgm:cxn modelId="{50F62878-FF24-4123-9B9D-CC1994B727F1}" type="presParOf" srcId="{30758A79-F76F-47ED-95FE-982C967A22B9}" destId="{1733E945-4FD1-43FB-95A8-4B0302169D16}" srcOrd="15" destOrd="0" presId="urn:microsoft.com/office/officeart/2005/8/layout/cycle8#2"/>
    <dgm:cxn modelId="{FE15F88D-814E-43AC-8AC1-90D0BE564CF0}" type="presParOf" srcId="{30758A79-F76F-47ED-95FE-982C967A22B9}" destId="{7913E43A-0AC2-47FC-B6E7-09FE1FCC82C1}" srcOrd="16" destOrd="0" presId="urn:microsoft.com/office/officeart/2005/8/layout/cycle8#2"/>
    <dgm:cxn modelId="{BBA5E10B-5436-4118-9229-EC68C7F73AC4}" type="presParOf" srcId="{30758A79-F76F-47ED-95FE-982C967A22B9}" destId="{1185B11A-3EBF-4B90-A8AA-1D1C79177C75}" srcOrd="17" destOrd="0" presId="urn:microsoft.com/office/officeart/2005/8/layout/cycle8#2"/>
    <dgm:cxn modelId="{759B3598-6796-4E0A-B9E3-E96BD55A6671}" type="presParOf" srcId="{30758A79-F76F-47ED-95FE-982C967A22B9}" destId="{33C3EF67-54B7-4A53-854F-39779AADE432}" srcOrd="18" destOrd="0" presId="urn:microsoft.com/office/officeart/2005/8/layout/cycle8#2"/>
    <dgm:cxn modelId="{DC258537-54EA-495D-9CAD-284FA545334E}" type="presParOf" srcId="{30758A79-F76F-47ED-95FE-982C967A22B9}" destId="{8E7B3E79-45F5-4D67-97FC-31D666030EF1}" srcOrd="19" destOrd="0" presId="urn:microsoft.com/office/officeart/2005/8/layout/cycle8#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6D769-3D2D-4E5F-A883-196B8754E8A0}">
      <dsp:nvSpPr>
        <dsp:cNvPr id="0" name=""/>
        <dsp:cNvSpPr/>
      </dsp:nvSpPr>
      <dsp:spPr>
        <a:xfrm>
          <a:off x="684265" y="134766"/>
          <a:ext cx="1947251" cy="1947251"/>
        </a:xfrm>
        <a:prstGeom prst="pie">
          <a:avLst>
            <a:gd name="adj1" fmla="val 16200000"/>
            <a:gd name="adj2" fmla="val 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P</a:t>
          </a:r>
          <a:endParaRPr lang="zh-CN" altLang="en-US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sp:txBody>
      <dsp:txXfrm>
        <a:off x="1717931" y="538357"/>
        <a:ext cx="718628" cy="533176"/>
      </dsp:txXfrm>
    </dsp:sp>
    <dsp:sp modelId="{155B3662-A183-43BD-AA23-BBBC7AE67D95}">
      <dsp:nvSpPr>
        <dsp:cNvPr id="0" name=""/>
        <dsp:cNvSpPr/>
      </dsp:nvSpPr>
      <dsp:spPr>
        <a:xfrm>
          <a:off x="684265" y="200138"/>
          <a:ext cx="1947251" cy="1947251"/>
        </a:xfrm>
        <a:prstGeom prst="pie">
          <a:avLst>
            <a:gd name="adj1" fmla="val 0"/>
            <a:gd name="adj2" fmla="val 5400000"/>
          </a:avLst>
        </a:prstGeom>
        <a:solidFill>
          <a:srgbClr val="20326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D</a:t>
          </a:r>
          <a:endParaRPr lang="zh-CN" altLang="en-US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sp:txBody>
      <dsp:txXfrm>
        <a:off x="1717931" y="1210623"/>
        <a:ext cx="718628" cy="533176"/>
      </dsp:txXfrm>
    </dsp:sp>
    <dsp:sp modelId="{0E26778F-F178-4A98-AF21-33E185659ACB}">
      <dsp:nvSpPr>
        <dsp:cNvPr id="0" name=""/>
        <dsp:cNvSpPr/>
      </dsp:nvSpPr>
      <dsp:spPr>
        <a:xfrm>
          <a:off x="618893" y="200138"/>
          <a:ext cx="1947251" cy="1947251"/>
        </a:xfrm>
        <a:prstGeom prst="pie">
          <a:avLst>
            <a:gd name="adj1" fmla="val 5400000"/>
            <a:gd name="adj2" fmla="val 1080000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C</a:t>
          </a:r>
          <a:endParaRPr lang="zh-CN" altLang="en-US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sp:txBody>
      <dsp:txXfrm>
        <a:off x="813850" y="1210623"/>
        <a:ext cx="718628" cy="533176"/>
      </dsp:txXfrm>
    </dsp:sp>
    <dsp:sp modelId="{E958E474-5B33-43F6-A808-C62D200D999B}">
      <dsp:nvSpPr>
        <dsp:cNvPr id="0" name=""/>
        <dsp:cNvSpPr/>
      </dsp:nvSpPr>
      <dsp:spPr>
        <a:xfrm>
          <a:off x="618893" y="134766"/>
          <a:ext cx="1947251" cy="1947251"/>
        </a:xfrm>
        <a:prstGeom prst="pie">
          <a:avLst>
            <a:gd name="adj1" fmla="val 10800000"/>
            <a:gd name="adj2" fmla="val 1620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A</a:t>
          </a:r>
          <a:endParaRPr lang="zh-CN" altLang="en-US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sp:txBody>
      <dsp:txXfrm>
        <a:off x="813850" y="538357"/>
        <a:ext cx="718628" cy="533176"/>
      </dsp:txXfrm>
    </dsp:sp>
    <dsp:sp modelId="{7913E43A-0AC2-47FC-B6E7-09FE1FCC82C1}">
      <dsp:nvSpPr>
        <dsp:cNvPr id="0" name=""/>
        <dsp:cNvSpPr/>
      </dsp:nvSpPr>
      <dsp:spPr>
        <a:xfrm>
          <a:off x="563720" y="14222"/>
          <a:ext cx="2188340" cy="218834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5B11A-3EBF-4B90-A8AA-1D1C79177C75}">
      <dsp:nvSpPr>
        <dsp:cNvPr id="0" name=""/>
        <dsp:cNvSpPr/>
      </dsp:nvSpPr>
      <dsp:spPr>
        <a:xfrm>
          <a:off x="563720" y="79594"/>
          <a:ext cx="2188340" cy="218834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EF67-54B7-4A53-854F-39779AADE432}">
      <dsp:nvSpPr>
        <dsp:cNvPr id="0" name=""/>
        <dsp:cNvSpPr/>
      </dsp:nvSpPr>
      <dsp:spPr>
        <a:xfrm>
          <a:off x="498348" y="79594"/>
          <a:ext cx="2188340" cy="218834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7B3E79-45F5-4D67-97FC-31D666030EF1}">
      <dsp:nvSpPr>
        <dsp:cNvPr id="0" name=""/>
        <dsp:cNvSpPr/>
      </dsp:nvSpPr>
      <dsp:spPr>
        <a:xfrm>
          <a:off x="498348" y="14222"/>
          <a:ext cx="2188340" cy="218834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6D769-3D2D-4E5F-A883-196B8754E8A0}">
      <dsp:nvSpPr>
        <dsp:cNvPr id="0" name=""/>
        <dsp:cNvSpPr/>
      </dsp:nvSpPr>
      <dsp:spPr>
        <a:xfrm>
          <a:off x="684265" y="134766"/>
          <a:ext cx="1947251" cy="1947251"/>
        </a:xfrm>
        <a:prstGeom prst="pie">
          <a:avLst>
            <a:gd name="adj1" fmla="val 16200000"/>
            <a:gd name="adj2" fmla="val 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P</a:t>
          </a:r>
          <a:endParaRPr lang="zh-CN" altLang="en-US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sp:txBody>
      <dsp:txXfrm>
        <a:off x="1717931" y="538357"/>
        <a:ext cx="718628" cy="533176"/>
      </dsp:txXfrm>
    </dsp:sp>
    <dsp:sp modelId="{155B3662-A183-43BD-AA23-BBBC7AE67D95}">
      <dsp:nvSpPr>
        <dsp:cNvPr id="0" name=""/>
        <dsp:cNvSpPr/>
      </dsp:nvSpPr>
      <dsp:spPr>
        <a:xfrm>
          <a:off x="684265" y="200138"/>
          <a:ext cx="1947251" cy="1947251"/>
        </a:xfrm>
        <a:prstGeom prst="pie">
          <a:avLst>
            <a:gd name="adj1" fmla="val 0"/>
            <a:gd name="adj2" fmla="val 540000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D</a:t>
          </a:r>
          <a:endParaRPr lang="zh-CN" altLang="en-US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sp:txBody>
      <dsp:txXfrm>
        <a:off x="1717931" y="1210623"/>
        <a:ext cx="718628" cy="533176"/>
      </dsp:txXfrm>
    </dsp:sp>
    <dsp:sp modelId="{0E26778F-F178-4A98-AF21-33E185659ACB}">
      <dsp:nvSpPr>
        <dsp:cNvPr id="0" name=""/>
        <dsp:cNvSpPr/>
      </dsp:nvSpPr>
      <dsp:spPr>
        <a:xfrm>
          <a:off x="618893" y="200138"/>
          <a:ext cx="1947251" cy="1947251"/>
        </a:xfrm>
        <a:prstGeom prst="pie">
          <a:avLst>
            <a:gd name="adj1" fmla="val 5400000"/>
            <a:gd name="adj2" fmla="val 1080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C</a:t>
          </a:r>
          <a:endParaRPr lang="zh-CN" altLang="en-US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sp:txBody>
      <dsp:txXfrm>
        <a:off x="813850" y="1210623"/>
        <a:ext cx="718628" cy="533176"/>
      </dsp:txXfrm>
    </dsp:sp>
    <dsp:sp modelId="{E958E474-5B33-43F6-A808-C62D200D999B}">
      <dsp:nvSpPr>
        <dsp:cNvPr id="0" name=""/>
        <dsp:cNvSpPr/>
      </dsp:nvSpPr>
      <dsp:spPr>
        <a:xfrm>
          <a:off x="618893" y="134766"/>
          <a:ext cx="1947251" cy="1947251"/>
        </a:xfrm>
        <a:prstGeom prst="pie">
          <a:avLst>
            <a:gd name="adj1" fmla="val 10800000"/>
            <a:gd name="adj2" fmla="val 1620000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A</a:t>
          </a:r>
          <a:endParaRPr lang="zh-CN" altLang="en-US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ea"/>
            <a:sym typeface="+mn-lt"/>
          </a:endParaRPr>
        </a:p>
      </dsp:txBody>
      <dsp:txXfrm>
        <a:off x="813850" y="538357"/>
        <a:ext cx="718628" cy="533176"/>
      </dsp:txXfrm>
    </dsp:sp>
    <dsp:sp modelId="{7913E43A-0AC2-47FC-B6E7-09FE1FCC82C1}">
      <dsp:nvSpPr>
        <dsp:cNvPr id="0" name=""/>
        <dsp:cNvSpPr/>
      </dsp:nvSpPr>
      <dsp:spPr>
        <a:xfrm>
          <a:off x="563720" y="14222"/>
          <a:ext cx="2188340" cy="218834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5B11A-3EBF-4B90-A8AA-1D1C79177C75}">
      <dsp:nvSpPr>
        <dsp:cNvPr id="0" name=""/>
        <dsp:cNvSpPr/>
      </dsp:nvSpPr>
      <dsp:spPr>
        <a:xfrm>
          <a:off x="563720" y="79594"/>
          <a:ext cx="2188340" cy="218834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EF67-54B7-4A53-854F-39779AADE432}">
      <dsp:nvSpPr>
        <dsp:cNvPr id="0" name=""/>
        <dsp:cNvSpPr/>
      </dsp:nvSpPr>
      <dsp:spPr>
        <a:xfrm>
          <a:off x="498348" y="79594"/>
          <a:ext cx="2188340" cy="218834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7B3E79-45F5-4D67-97FC-31D666030EF1}">
      <dsp:nvSpPr>
        <dsp:cNvPr id="0" name=""/>
        <dsp:cNvSpPr/>
      </dsp:nvSpPr>
      <dsp:spPr>
        <a:xfrm>
          <a:off x="498348" y="14222"/>
          <a:ext cx="2188340" cy="218834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#1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#2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5E980-006F-4F9F-AE4A-F26354FD21F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FC0A6-C9F3-498F-8B00-EA430B76AE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734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FC0A6-C9F3-498F-8B00-EA430B76AEE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2227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743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476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408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3542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FC0A6-C9F3-498F-8B00-EA430B76AEE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5313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579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937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517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124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951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4258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7671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0942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3953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133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FC0A6-C9F3-498F-8B00-EA430B76AEE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785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8216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FC0A6-C9F3-498F-8B00-EA430B76AEE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602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230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579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255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521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B922-2A86-4F1B-B19B-F9D40DCCD53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374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FC0A6-C9F3-498F-8B00-EA430B76AEE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743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030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979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50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77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65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0046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24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501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850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34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65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72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12.jpe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4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notesSlide" Target="../notesSlides/notesSlide22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image" Target="../media/image15.png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7ABAAB46-A53D-4CE4-912C-3F457C3950A8}"/>
              </a:ext>
            </a:extLst>
          </p:cNvPr>
          <p:cNvGrpSpPr/>
          <p:nvPr/>
        </p:nvGrpSpPr>
        <p:grpSpPr>
          <a:xfrm>
            <a:off x="-1" y="-24184"/>
            <a:ext cx="12276519" cy="6882186"/>
            <a:chOff x="-1" y="-24184"/>
            <a:chExt cx="12276519" cy="6882186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6724F601-7F62-4160-B454-6B07AC07E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4184"/>
              <a:ext cx="12191999" cy="5495544"/>
            </a:xfrm>
            <a:prstGeom prst="rect">
              <a:avLst/>
            </a:prstGeom>
          </p:spPr>
        </p:pic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00556640-61AC-4033-B414-97C88CF6DB38}"/>
                </a:ext>
              </a:extLst>
            </p:cNvPr>
            <p:cNvGrpSpPr/>
            <p:nvPr/>
          </p:nvGrpSpPr>
          <p:grpSpPr>
            <a:xfrm>
              <a:off x="-1" y="2347244"/>
              <a:ext cx="12276519" cy="4510758"/>
              <a:chOff x="-1" y="2347244"/>
              <a:chExt cx="12276519" cy="4510758"/>
            </a:xfrm>
          </p:grpSpPr>
          <p:sp>
            <p:nvSpPr>
              <p:cNvPr id="14" name="任意多边形: 形状 13">
                <a:extLst>
                  <a:ext uri="{FF2B5EF4-FFF2-40B4-BE49-F238E27FC236}">
                    <a16:creationId xmlns="" xmlns:a16="http://schemas.microsoft.com/office/drawing/2014/main" id="{36D97E34-F268-448B-9501-E54E9F5FF7E7}"/>
                  </a:ext>
                </a:extLst>
              </p:cNvPr>
              <p:cNvSpPr/>
              <p:nvPr userDrawn="1"/>
            </p:nvSpPr>
            <p:spPr>
              <a:xfrm>
                <a:off x="-1" y="2347244"/>
                <a:ext cx="12191999" cy="451075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="" xmlns:a16="http://schemas.microsoft.com/office/drawing/2014/main" id="{79A86E21-70D3-41F6-A514-7237C5397A73}"/>
                  </a:ext>
                </a:extLst>
              </p:cNvPr>
              <p:cNvSpPr/>
              <p:nvPr/>
            </p:nvSpPr>
            <p:spPr>
              <a:xfrm rot="21434566">
                <a:off x="1026019" y="2582444"/>
                <a:ext cx="11250499" cy="3817437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2032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" name="任意多边形: 形状 14">
                <a:extLst>
                  <a:ext uri="{FF2B5EF4-FFF2-40B4-BE49-F238E27FC236}">
                    <a16:creationId xmlns="" xmlns:a16="http://schemas.microsoft.com/office/drawing/2014/main" id="{F8AA87E7-7A3F-4301-BB01-0EA302A0A544}"/>
                  </a:ext>
                </a:extLst>
              </p:cNvPr>
              <p:cNvSpPr/>
              <p:nvPr userDrawn="1"/>
            </p:nvSpPr>
            <p:spPr>
              <a:xfrm>
                <a:off x="2" y="2860766"/>
                <a:ext cx="12191999" cy="399723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" name="Text Box 2">
            <a:extLst>
              <a:ext uri="{FF2B5EF4-FFF2-40B4-BE49-F238E27FC236}">
                <a16:creationId xmlns="" xmlns:a16="http://schemas.microsoft.com/office/drawing/2014/main" id="{93C0AD6E-49A8-4401-B1E4-9665F0687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3462" y="3855365"/>
            <a:ext cx="635127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1219200"/>
            <a:r>
              <a:rPr lang="zh-CN" altLang="en-US" sz="6000" dirty="0">
                <a:solidFill>
                  <a:srgbClr val="203265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企业</a:t>
            </a:r>
            <a:r>
              <a:rPr lang="zh-CN" altLang="en-US" sz="6000" dirty="0">
                <a:solidFill>
                  <a:srgbClr val="C0000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目标</a:t>
            </a:r>
            <a:r>
              <a:rPr lang="zh-CN" altLang="en-US" sz="6000" dirty="0">
                <a:solidFill>
                  <a:srgbClr val="203265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管理</a:t>
            </a:r>
            <a:r>
              <a:rPr lang="zh-CN" altLang="en-US" sz="6000" dirty="0">
                <a:solidFill>
                  <a:srgbClr val="C0000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实务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B418D80-16A5-4137-A141-DEE31A37D29C}"/>
              </a:ext>
            </a:extLst>
          </p:cNvPr>
          <p:cNvSpPr txBox="1"/>
          <p:nvPr/>
        </p:nvSpPr>
        <p:spPr>
          <a:xfrm>
            <a:off x="4873948" y="5495203"/>
            <a:ext cx="2559685" cy="368300"/>
          </a:xfrm>
          <a:prstGeom prst="rect">
            <a:avLst/>
          </a:prstGeom>
          <a:solidFill>
            <a:srgbClr val="20326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73AC1E3C-5CDE-4BD5-B1AD-0F7E537E0769}"/>
              </a:ext>
            </a:extLst>
          </p:cNvPr>
          <p:cNvSpPr txBox="1"/>
          <p:nvPr/>
        </p:nvSpPr>
        <p:spPr>
          <a:xfrm>
            <a:off x="7891468" y="5495203"/>
            <a:ext cx="2559685" cy="368300"/>
          </a:xfrm>
          <a:prstGeom prst="rect">
            <a:avLst/>
          </a:prstGeom>
          <a:solidFill>
            <a:srgbClr val="20326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202X.7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CEAB2371-EF83-4148-B0E3-1916D2D3FD21}"/>
              </a:ext>
            </a:extLst>
          </p:cNvPr>
          <p:cNvSpPr/>
          <p:nvPr/>
        </p:nvSpPr>
        <p:spPr>
          <a:xfrm>
            <a:off x="4671413" y="4904217"/>
            <a:ext cx="5995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Enterprise target management practice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94721085-3B4E-4E6C-9254-A8DE6E0ADC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648307" y="3846388"/>
            <a:ext cx="3552749" cy="2439455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  <a:effectLst>
            <a:outerShdw blurRad="50800" dist="152400" dir="215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2F339FE-0E1C-4E8B-BF43-B07589DBF0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3" t="100000" r="24664" b="-9459"/>
          <a:stretch>
            <a:fillRect/>
          </a:stretch>
        </p:blipFill>
        <p:spPr>
          <a:xfrm>
            <a:off x="6549069" y="3447288"/>
            <a:ext cx="2768614" cy="329387"/>
          </a:xfrm>
          <a:custGeom>
            <a:avLst/>
            <a:gdLst>
              <a:gd name="connsiteX0" fmla="*/ 0 w 2768614"/>
              <a:gd name="connsiteY0" fmla="*/ 0 h 329387"/>
              <a:gd name="connsiteX1" fmla="*/ 2768614 w 2768614"/>
              <a:gd name="connsiteY1" fmla="*/ 0 h 329387"/>
              <a:gd name="connsiteX2" fmla="*/ 2737827 w 2768614"/>
              <a:gd name="connsiteY2" fmla="*/ 17374 h 329387"/>
              <a:gd name="connsiteX3" fmla="*/ 1384307 w 2768614"/>
              <a:gd name="connsiteY3" fmla="*/ 329387 h 329387"/>
              <a:gd name="connsiteX4" fmla="*/ 30787 w 2768614"/>
              <a:gd name="connsiteY4" fmla="*/ 17374 h 329387"/>
              <a:gd name="connsiteX5" fmla="*/ 0 w 2768614"/>
              <a:gd name="connsiteY5" fmla="*/ 0 h 32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8614" h="329387">
                <a:moveTo>
                  <a:pt x="0" y="0"/>
                </a:moveTo>
                <a:lnTo>
                  <a:pt x="2768614" y="0"/>
                </a:lnTo>
                <a:lnTo>
                  <a:pt x="2737827" y="17374"/>
                </a:lnTo>
                <a:cubicBezTo>
                  <a:pt x="2351457" y="214363"/>
                  <a:pt x="1885681" y="329387"/>
                  <a:pt x="1384307" y="329387"/>
                </a:cubicBezTo>
                <a:cubicBezTo>
                  <a:pt x="882933" y="329387"/>
                  <a:pt x="417158" y="214363"/>
                  <a:pt x="30787" y="17374"/>
                </a:cubicBez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047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21" grpId="0" animBg="1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1425270" y="1724388"/>
            <a:ext cx="9523516" cy="1263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algn="just">
              <a:buClr>
                <a:srgbClr val="C60F01"/>
              </a:buClr>
              <a:buFont typeface="Wingdings" panose="05000000000000000000" pitchFamily="2" charset="2"/>
              <a:buChar char="n"/>
            </a:pP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1954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年，德鲁克在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管理实践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一书中提出了一个具有划时代意义的概念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目标管理（</a:t>
            </a: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Management By Objectives</a:t>
            </a:r>
            <a:r>
              <a:rPr lang="zh-CN" altLang="en-US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MBO</a:t>
            </a:r>
            <a:r>
              <a:rPr lang="zh-CN" altLang="en-US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它是德鲁克所发明的最重要、最有影响的概念，并已成为当代管理体系的重要组成部分。</a:t>
            </a:r>
            <a:endParaRPr lang="en-US" altLang="zh-CN" sz="1800" b="1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1425270" y="3199908"/>
            <a:ext cx="4487010" cy="267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buClr>
                <a:srgbClr val="C60F01"/>
              </a:buClr>
              <a:buFont typeface="Wingdings" panose="05000000000000000000" pitchFamily="2" charset="2"/>
              <a:buChar char="n"/>
            </a:pP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目标管理提出以后，便在美国迅速流传。时值第二次世界大战后西方经济由恢复转向迅速发展的时期，企业急需采用新的方法调动员工积极性以提高竞争能力，目标管理的出现可谓应运而生，遂被广泛应用，并很快为日本、西欧国家的企业所仿效，在世界管理界大行其道。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8B422AFD-4CE8-4912-8F5F-0F2812C4F59F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A34BE49-6366-4BF9-A327-DF5382DD6BA5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F907D8E4-AE1C-4777-9F2F-039718B7B407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3A1FA2D0-C1EC-4B8C-B0DD-DE6A82BCF5DA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6699EA70-07F2-4239-86F4-CF011A5A41B7}"/>
              </a:ext>
            </a:extLst>
          </p:cNvPr>
          <p:cNvSpPr/>
          <p:nvPr/>
        </p:nvSpPr>
        <p:spPr>
          <a:xfrm>
            <a:off x="1425270" y="5103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目标管理的由来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442B71B-6BFD-4F13-92A8-96E64150EC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E1C009A-5081-499E-9EFE-6EBD6B37E8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800" y="2967512"/>
            <a:ext cx="4487010" cy="31409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29767" y="1842774"/>
            <a:ext cx="5161643" cy="1653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cs typeface="+mn-ea"/>
                <a:sym typeface="+mn-lt"/>
              </a:rPr>
              <a:t>目标管理亦称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“</a:t>
            </a: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成果管理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”</a:t>
            </a:r>
            <a:r>
              <a:rPr lang="zh-CN" altLang="en-US" b="1" dirty="0">
                <a:cs typeface="+mn-ea"/>
                <a:sym typeface="+mn-lt"/>
              </a:rPr>
              <a:t>。是指在企业员工的积极参与下，</a:t>
            </a: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自上而下地确定工作目标</a:t>
            </a:r>
            <a:r>
              <a:rPr lang="zh-CN" altLang="en-US" b="1" dirty="0">
                <a:cs typeface="+mn-ea"/>
                <a:sym typeface="+mn-lt"/>
              </a:rPr>
              <a:t>，并通过对目标完成情况的检查和奖惩的手段，</a:t>
            </a: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自下而上地实现公司经营管理目标</a:t>
            </a:r>
            <a:r>
              <a:rPr lang="zh-CN" altLang="en-US" b="1" dirty="0">
                <a:cs typeface="+mn-ea"/>
                <a:sym typeface="+mn-lt"/>
              </a:rPr>
              <a:t>的一种管理方法。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177164" y="4188333"/>
            <a:ext cx="9885070" cy="1735455"/>
            <a:chOff x="6986726" y="3739686"/>
            <a:chExt cx="5205274" cy="173543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" name="矩形 14"/>
            <p:cNvSpPr/>
            <p:nvPr/>
          </p:nvSpPr>
          <p:spPr>
            <a:xfrm>
              <a:off x="6986726" y="3739686"/>
              <a:ext cx="5205274" cy="1735439"/>
            </a:xfrm>
            <a:prstGeom prst="rect">
              <a:avLst/>
            </a:prstGeom>
            <a:solidFill>
              <a:srgbClr val="20326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147399" y="4397400"/>
              <a:ext cx="4883056" cy="7140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600" kern="100" dirty="0">
                  <a:solidFill>
                    <a:schemeClr val="bg1"/>
                  </a:solidFill>
                  <a:cs typeface="+mn-ea"/>
                  <a:sym typeface="+mn-lt"/>
                </a:rPr>
                <a:t>如：父亲说：好女儿，如果这学期 你考了班级第一，暑假老爸带你去新马泰！ 女儿说：哇！新马泰！我梦寐以求的，为了</a:t>
              </a:r>
              <a:r>
                <a:rPr lang="zh-CN" altLang="en-US" sz="1600" kern="100" dirty="0">
                  <a:solidFill>
                    <a:schemeClr val="bg1"/>
                  </a:solidFill>
                  <a:cs typeface="+mn-ea"/>
                  <a:sym typeface="+mn-lt"/>
                </a:rPr>
                <a:t>奖赏</a:t>
              </a:r>
              <a:r>
                <a:rPr lang="zh-CN" altLang="zh-CN" sz="1600" kern="100" dirty="0">
                  <a:solidFill>
                    <a:schemeClr val="bg1"/>
                  </a:solidFill>
                  <a:cs typeface="+mn-ea"/>
                  <a:sym typeface="+mn-lt"/>
                </a:rPr>
                <a:t>我一定要考全班第一。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7147609" y="3906307"/>
              <a:ext cx="4883056" cy="4316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b="1" kern="100" dirty="0">
                  <a:solidFill>
                    <a:schemeClr val="bg1"/>
                  </a:solidFill>
                  <a:cs typeface="+mn-ea"/>
                  <a:sym typeface="+mn-lt"/>
                </a:rPr>
                <a:t>实际生活中，我们每一个人都在自觉不自觉地运用着目标管理。</a:t>
              </a:r>
            </a:p>
          </p:txBody>
        </p:sp>
      </p:grp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B995DAD9-6E17-4E81-9D45-9D3507F7486A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E98AC512-B88C-490D-929E-EEAAA16D744D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3464C85C-F1CC-476D-8003-EDAF9E9950EA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CFF5FB19-0491-48CB-AA73-3CE6D381CCF8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3DC07F4-3038-41CB-894B-071209E8F871}"/>
              </a:ext>
            </a:extLst>
          </p:cNvPr>
          <p:cNvSpPr/>
          <p:nvPr/>
        </p:nvSpPr>
        <p:spPr>
          <a:xfrm>
            <a:off x="1425270" y="5103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目标管理的由来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F21E803-55F8-41A0-B276-CCC1A78D94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4D8A670-224D-407B-BA2C-D5665B7CF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9476" y="1544960"/>
            <a:ext cx="4442758" cy="21518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1331636" y="1701993"/>
            <a:ext cx="4557395" cy="558614"/>
          </a:xfrm>
          <a:prstGeom prst="rect">
            <a:avLst/>
          </a:prstGeom>
          <a:solidFill>
            <a:srgbClr val="C00000"/>
          </a:solidFill>
          <a:ln w="50800" cap="flat">
            <a:noFill/>
            <a:miter lim="400000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67733" tIns="67733" rIns="67733" bIns="67733" numCol="1" anchor="ctr">
            <a:noAutofit/>
          </a:bodyPr>
          <a:lstStyle>
            <a:defPPr>
              <a:defRPr lang="zh-CN"/>
            </a:defPPr>
            <a:lvl1pPr defTabSz="1219200">
              <a:spcBef>
                <a:spcPts val="4500"/>
              </a:spcBef>
              <a:defRPr sz="3335">
                <a:solidFill>
                  <a:prstClr val="black"/>
                </a:solidFill>
                <a:latin typeface="Aller Light"/>
                <a:ea typeface="Aller Light"/>
                <a:cs typeface="+mn-ea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bg1"/>
                </a:solidFill>
                <a:sym typeface="+mn-lt"/>
              </a:rPr>
              <a:t>目标管理，被誉为是：</a:t>
            </a:r>
          </a:p>
        </p:txBody>
      </p:sp>
      <p:sp>
        <p:nvSpPr>
          <p:cNvPr id="10" name="矩形 9"/>
          <p:cNvSpPr/>
          <p:nvPr/>
        </p:nvSpPr>
        <p:spPr>
          <a:xfrm>
            <a:off x="1476520" y="3870515"/>
            <a:ext cx="7628291" cy="14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  <a:sym typeface="+mn-lt"/>
              </a:rPr>
              <a:t>必须建立企业的目标体系</a:t>
            </a:r>
            <a:endParaRPr lang="en-US" altLang="zh-CN" dirty="0">
              <a:latin typeface="+mn-ea"/>
              <a:cs typeface="+mn-ea"/>
              <a:sym typeface="+mn-lt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  <a:sym typeface="+mn-lt"/>
              </a:rPr>
              <a:t>目标建立的过程，是一个自上而下的过程</a:t>
            </a:r>
            <a:endParaRPr lang="en-US" altLang="zh-CN" dirty="0">
              <a:latin typeface="+mn-ea"/>
              <a:cs typeface="+mn-ea"/>
              <a:sym typeface="+mn-lt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  <a:sym typeface="+mn-lt"/>
              </a:rPr>
              <a:t>目标实现的过程，是一个自下而上的过程</a:t>
            </a:r>
            <a:endParaRPr lang="en-US" altLang="zh-CN" dirty="0">
              <a:latin typeface="+mn-ea"/>
              <a:cs typeface="+mn-ea"/>
              <a:sym typeface="+mn-lt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  <a:sym typeface="+mn-lt"/>
              </a:rPr>
              <a:t>要通过对目标完成情况的检查和奖惩，来确保目标的实现</a:t>
            </a:r>
          </a:p>
        </p:txBody>
      </p:sp>
      <p:sp>
        <p:nvSpPr>
          <p:cNvPr id="11" name="矩形 10"/>
          <p:cNvSpPr/>
          <p:nvPr/>
        </p:nvSpPr>
        <p:spPr>
          <a:xfrm>
            <a:off x="1476520" y="2883999"/>
            <a:ext cx="4741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203265"/>
                </a:solidFill>
                <a:cs typeface="+mn-ea"/>
                <a:sym typeface="+mn-lt"/>
              </a:rPr>
              <a:t>企业的导航系统</a:t>
            </a:r>
          </a:p>
        </p:txBody>
      </p:sp>
      <p:cxnSp>
        <p:nvCxnSpPr>
          <p:cNvPr id="12" name="直接连接符 11"/>
          <p:cNvCxnSpPr>
            <a:cxnSpLocks/>
          </p:cNvCxnSpPr>
          <p:nvPr/>
        </p:nvCxnSpPr>
        <p:spPr>
          <a:xfrm>
            <a:off x="1331636" y="2588888"/>
            <a:ext cx="995467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cxnSpLocks/>
          </p:cNvCxnSpPr>
          <p:nvPr/>
        </p:nvCxnSpPr>
        <p:spPr>
          <a:xfrm>
            <a:off x="1331636" y="5949099"/>
            <a:ext cx="983317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F61E16A0-AB50-4DA5-96FB-FDB9A4E0E9EC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4D4F6CCB-59BE-43C6-AAAE-8594B5E4DC07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4707C211-E48D-400B-BE1A-65805EC7A22A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1EA8FC23-10AB-4BA0-89E3-6999D77B5EF7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97E07DC-0420-442B-948D-0C90CD616ACA}"/>
              </a:ext>
            </a:extLst>
          </p:cNvPr>
          <p:cNvSpPr/>
          <p:nvPr/>
        </p:nvSpPr>
        <p:spPr>
          <a:xfrm>
            <a:off x="1425270" y="51033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什么是目标管理？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F219F1A1-EAFD-47A5-BFE8-A107700BD8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F10051E6-CB3B-4115-81E9-A80132D3AD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940" y="3299497"/>
            <a:ext cx="3194304" cy="2194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  <p:bldP spid="11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2"/>
          <p:cNvGrpSpPr/>
          <p:nvPr/>
        </p:nvGrpSpPr>
        <p:grpSpPr bwMode="auto">
          <a:xfrm>
            <a:off x="5584656" y="2444934"/>
            <a:ext cx="977547" cy="978547"/>
            <a:chOff x="0" y="0"/>
            <a:chExt cx="1700" cy="1700"/>
          </a:xfrm>
          <a:solidFill>
            <a:srgbClr val="C60F01"/>
          </a:solidFill>
        </p:grpSpPr>
        <p:sp>
          <p:nvSpPr>
            <p:cNvPr id="10" name="Oval 23"/>
            <p:cNvSpPr>
              <a:spLocks noChangeArrowheads="1"/>
            </p:cNvSpPr>
            <p:nvPr/>
          </p:nvSpPr>
          <p:spPr bwMode="auto">
            <a:xfrm>
              <a:off x="0" y="0"/>
              <a:ext cx="1700" cy="1700"/>
            </a:xfrm>
            <a:prstGeom prst="ellipse">
              <a:avLst/>
            </a:prstGeom>
            <a:grpFill/>
            <a:ln w="50800">
              <a:noFill/>
              <a:round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>
                <a:lnSpc>
                  <a:spcPct val="130000"/>
                </a:lnSpc>
              </a:pPr>
              <a:endParaRPr lang="zh-CN" altLang="en-US" sz="1335">
                <a:cs typeface="+mn-ea"/>
                <a:sym typeface="+mn-lt"/>
              </a:endParaRPr>
            </a:p>
          </p:txBody>
        </p:sp>
        <p:sp>
          <p:nvSpPr>
            <p:cNvPr id="11" name="WordArt 24"/>
            <p:cNvSpPr>
              <a:spLocks noChangeArrowheads="1" noChangeShapeType="1"/>
            </p:cNvSpPr>
            <p:nvPr/>
          </p:nvSpPr>
          <p:spPr bwMode="auto">
            <a:xfrm>
              <a:off x="269" y="459"/>
              <a:ext cx="1149" cy="877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400" b="1" dirty="0">
                  <a:solidFill>
                    <a:srgbClr val="F8F8F8"/>
                  </a:solidFill>
                  <a:cs typeface="+mn-ea"/>
                  <a:sym typeface="+mn-lt"/>
                </a:rPr>
                <a:t>VS</a:t>
              </a:r>
              <a:endParaRPr lang="zh-CN" altLang="en-US" sz="400" b="1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607345" y="1645924"/>
            <a:ext cx="5359775" cy="4150992"/>
            <a:chOff x="6702595" y="1645924"/>
            <a:chExt cx="5359775" cy="4150992"/>
          </a:xfrm>
          <a:noFill/>
        </p:grpSpPr>
        <p:sp>
          <p:nvSpPr>
            <p:cNvPr id="16" name="矩形 15"/>
            <p:cNvSpPr/>
            <p:nvPr/>
          </p:nvSpPr>
          <p:spPr>
            <a:xfrm>
              <a:off x="6702595" y="1645924"/>
              <a:ext cx="4665700" cy="4150992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l">
                <a:lnSpc>
                  <a:spcPct val="130000"/>
                </a:lnSpc>
                <a:spcAft>
                  <a:spcPts val="0"/>
                </a:spcAft>
              </a:pPr>
              <a:endParaRPr lang="en-US" kern="10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179314" y="3439582"/>
              <a:ext cx="4883056" cy="201104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提高管理效率。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有助于组织机构改革。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有助于形成“自动自发”的工作局面。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激励员工完成目标。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实现有效的监督控制。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有利于客观评价员工。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7285" y="1645924"/>
            <a:ext cx="4825364" cy="4150992"/>
            <a:chOff x="657430" y="1645924"/>
            <a:chExt cx="4825364" cy="4150992"/>
          </a:xfrm>
          <a:noFill/>
        </p:grpSpPr>
        <p:sp>
          <p:nvSpPr>
            <p:cNvPr id="15" name="矩形 14"/>
            <p:cNvSpPr/>
            <p:nvPr/>
          </p:nvSpPr>
          <p:spPr>
            <a:xfrm>
              <a:off x="657430" y="1645924"/>
              <a:ext cx="4601948" cy="4150992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l">
                <a:lnSpc>
                  <a:spcPct val="130000"/>
                </a:lnSpc>
                <a:spcAft>
                  <a:spcPts val="0"/>
                </a:spcAft>
              </a:pPr>
              <a:endParaRPr lang="en-US" kern="10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40309" y="3543300"/>
              <a:ext cx="4642485" cy="201104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目标难以制定。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目标管理的哲学假设不一定都存在。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目标商定可能增加管理成本。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没有绝对客观、公正的奖惩。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往往强调短期目标而忽略长期发展。</a:t>
              </a:r>
            </a:p>
            <a:p>
              <a:pPr marL="342900" indent="-342900">
                <a:lnSpc>
                  <a:spcPct val="130000"/>
                </a:lnSpc>
                <a:buFont typeface="+mj-ea"/>
                <a:buAutoNum type="circleNumDbPlain"/>
              </a:pPr>
              <a:r>
                <a:rPr lang="zh-CN" altLang="en-US" sz="1600" kern="100" dirty="0">
                  <a:cs typeface="+mn-ea"/>
                  <a:sym typeface="+mn-lt"/>
                </a:rPr>
                <a:t>关注自身目标而忽略整体，助长本位主义。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1185912" y="2223048"/>
            <a:ext cx="3881105" cy="769441"/>
          </a:xfrm>
          <a:prstGeom prst="rect">
            <a:avLst/>
          </a:prstGeom>
          <a:solidFill>
            <a:srgbClr val="C00000"/>
          </a:solidFill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目标管理的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好处</a:t>
            </a:r>
          </a:p>
        </p:txBody>
      </p:sp>
      <p:sp>
        <p:nvSpPr>
          <p:cNvPr id="18" name="矩形 17"/>
          <p:cNvSpPr/>
          <p:nvPr/>
        </p:nvSpPr>
        <p:spPr>
          <a:xfrm>
            <a:off x="7042400" y="2075369"/>
            <a:ext cx="3881105" cy="769441"/>
          </a:xfrm>
          <a:prstGeom prst="rect">
            <a:avLst/>
          </a:prstGeom>
          <a:solidFill>
            <a:srgbClr val="203265"/>
          </a:solidFill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目标管理的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缺憾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069367" y="3543072"/>
            <a:ext cx="0" cy="225292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A4E956BE-7BD2-4156-92CF-05557FF8C26A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A0BEF8C6-BB8E-432E-AFB6-5E7BCA7D486A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42CCF8AA-74DC-4F2E-85FB-D2C7B159A083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FC6478CC-B271-4368-B982-1E04124FF564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5D0CDF80-2120-4EC5-AA15-34C094BA32CB}"/>
              </a:ext>
            </a:extLst>
          </p:cNvPr>
          <p:cNvSpPr/>
          <p:nvPr/>
        </p:nvSpPr>
        <p:spPr>
          <a:xfrm>
            <a:off x="1425270" y="510338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目标管理的好处与缺憾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CB80B3C2-B2CA-449B-91F8-8B42032C03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7ABAAB46-A53D-4CE4-912C-3F457C3950A8}"/>
              </a:ext>
            </a:extLst>
          </p:cNvPr>
          <p:cNvGrpSpPr/>
          <p:nvPr/>
        </p:nvGrpSpPr>
        <p:grpSpPr>
          <a:xfrm>
            <a:off x="-1" y="-24184"/>
            <a:ext cx="12276519" cy="6882186"/>
            <a:chOff x="-1" y="-24184"/>
            <a:chExt cx="12276519" cy="6882186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6724F601-7F62-4160-B454-6B07AC07E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4184"/>
              <a:ext cx="12191999" cy="5495544"/>
            </a:xfrm>
            <a:prstGeom prst="rect">
              <a:avLst/>
            </a:prstGeom>
          </p:spPr>
        </p:pic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00556640-61AC-4033-B414-97C88CF6DB38}"/>
                </a:ext>
              </a:extLst>
            </p:cNvPr>
            <p:cNvGrpSpPr/>
            <p:nvPr/>
          </p:nvGrpSpPr>
          <p:grpSpPr>
            <a:xfrm>
              <a:off x="-1" y="2347244"/>
              <a:ext cx="12276519" cy="4510758"/>
              <a:chOff x="-1" y="2347244"/>
              <a:chExt cx="12276519" cy="4510758"/>
            </a:xfrm>
          </p:grpSpPr>
          <p:sp>
            <p:nvSpPr>
              <p:cNvPr id="14" name="任意多边形: 形状 13">
                <a:extLst>
                  <a:ext uri="{FF2B5EF4-FFF2-40B4-BE49-F238E27FC236}">
                    <a16:creationId xmlns="" xmlns:a16="http://schemas.microsoft.com/office/drawing/2014/main" id="{36D97E34-F268-448B-9501-E54E9F5FF7E7}"/>
                  </a:ext>
                </a:extLst>
              </p:cNvPr>
              <p:cNvSpPr/>
              <p:nvPr userDrawn="1"/>
            </p:nvSpPr>
            <p:spPr>
              <a:xfrm>
                <a:off x="-1" y="2347244"/>
                <a:ext cx="12191999" cy="451075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="" xmlns:a16="http://schemas.microsoft.com/office/drawing/2014/main" id="{79A86E21-70D3-41F6-A514-7237C5397A73}"/>
                  </a:ext>
                </a:extLst>
              </p:cNvPr>
              <p:cNvSpPr/>
              <p:nvPr/>
            </p:nvSpPr>
            <p:spPr>
              <a:xfrm rot="21434566">
                <a:off x="1026019" y="2582444"/>
                <a:ext cx="11250499" cy="3817437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2032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" name="任意多边形: 形状 14">
                <a:extLst>
                  <a:ext uri="{FF2B5EF4-FFF2-40B4-BE49-F238E27FC236}">
                    <a16:creationId xmlns="" xmlns:a16="http://schemas.microsoft.com/office/drawing/2014/main" id="{F8AA87E7-7A3F-4301-BB01-0EA302A0A544}"/>
                  </a:ext>
                </a:extLst>
              </p:cNvPr>
              <p:cNvSpPr/>
              <p:nvPr userDrawn="1"/>
            </p:nvSpPr>
            <p:spPr>
              <a:xfrm>
                <a:off x="2" y="2860766"/>
                <a:ext cx="12191999" cy="399723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94721085-3B4E-4E6C-9254-A8DE6E0ADC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1253736" y="3709682"/>
            <a:ext cx="3094608" cy="2124877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  <a:effectLst>
            <a:outerShdw blurRad="50800" dist="152400" dir="215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2F339FE-0E1C-4E8B-BF43-B07589DBF0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3" t="100000" r="24664" b="-9459"/>
          <a:stretch>
            <a:fillRect/>
          </a:stretch>
        </p:blipFill>
        <p:spPr>
          <a:xfrm>
            <a:off x="6274749" y="3429001"/>
            <a:ext cx="2768614" cy="329387"/>
          </a:xfrm>
          <a:custGeom>
            <a:avLst/>
            <a:gdLst>
              <a:gd name="connsiteX0" fmla="*/ 0 w 2768614"/>
              <a:gd name="connsiteY0" fmla="*/ 0 h 329387"/>
              <a:gd name="connsiteX1" fmla="*/ 2768614 w 2768614"/>
              <a:gd name="connsiteY1" fmla="*/ 0 h 329387"/>
              <a:gd name="connsiteX2" fmla="*/ 2737827 w 2768614"/>
              <a:gd name="connsiteY2" fmla="*/ 17374 h 329387"/>
              <a:gd name="connsiteX3" fmla="*/ 1384307 w 2768614"/>
              <a:gd name="connsiteY3" fmla="*/ 329387 h 329387"/>
              <a:gd name="connsiteX4" fmla="*/ 30787 w 2768614"/>
              <a:gd name="connsiteY4" fmla="*/ 17374 h 329387"/>
              <a:gd name="connsiteX5" fmla="*/ 0 w 2768614"/>
              <a:gd name="connsiteY5" fmla="*/ 0 h 32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8614" h="329387">
                <a:moveTo>
                  <a:pt x="0" y="0"/>
                </a:moveTo>
                <a:lnTo>
                  <a:pt x="2768614" y="0"/>
                </a:lnTo>
                <a:lnTo>
                  <a:pt x="2737827" y="17374"/>
                </a:lnTo>
                <a:cubicBezTo>
                  <a:pt x="2351457" y="214363"/>
                  <a:pt x="1885681" y="329387"/>
                  <a:pt x="1384307" y="329387"/>
                </a:cubicBezTo>
                <a:cubicBezTo>
                  <a:pt x="882933" y="329387"/>
                  <a:pt x="417158" y="214363"/>
                  <a:pt x="30787" y="17374"/>
                </a:cubicBez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58D1BAFA-9130-4638-B44F-646547089568}"/>
              </a:ext>
            </a:extLst>
          </p:cNvPr>
          <p:cNvSpPr/>
          <p:nvPr/>
        </p:nvSpPr>
        <p:spPr>
          <a:xfrm>
            <a:off x="5029201" y="3870072"/>
            <a:ext cx="2768615" cy="58477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63500" dist="508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cs typeface="+mn-ea"/>
                <a:sym typeface="+mn-lt"/>
              </a:rPr>
              <a:t>第三部分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33C0B1E-13FC-4B24-B552-8A8B978A2EF0}"/>
              </a:ext>
            </a:extLst>
          </p:cNvPr>
          <p:cNvSpPr txBox="1"/>
          <p:nvPr/>
        </p:nvSpPr>
        <p:spPr>
          <a:xfrm>
            <a:off x="4845284" y="4627797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1219200"/>
            <a:r>
              <a:rPr lang="zh-CN" altLang="en-US" sz="4800" dirty="0">
                <a:solidFill>
                  <a:srgbClr val="203265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目标管理的</a:t>
            </a:r>
            <a:r>
              <a:rPr lang="zh-CN" altLang="en-US" sz="4800" dirty="0">
                <a:solidFill>
                  <a:srgbClr val="C0000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实施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B36AB91-0C5A-4549-87C0-9BD7BD3B6CC5}"/>
              </a:ext>
            </a:extLst>
          </p:cNvPr>
          <p:cNvSpPr/>
          <p:nvPr/>
        </p:nvSpPr>
        <p:spPr>
          <a:xfrm>
            <a:off x="4882961" y="5465227"/>
            <a:ext cx="5458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Implementation of objective management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1663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611A892-8F44-48C8-A8DC-69D938AA91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46"/>
          <a:stretch/>
        </p:blipFill>
        <p:spPr>
          <a:xfrm>
            <a:off x="7002665" y="3770589"/>
            <a:ext cx="4378169" cy="2236267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C01BC4A3-1BA3-47E4-B187-3401FF0F4453}"/>
              </a:ext>
            </a:extLst>
          </p:cNvPr>
          <p:cNvSpPr/>
          <p:nvPr/>
        </p:nvSpPr>
        <p:spPr>
          <a:xfrm>
            <a:off x="1063716" y="1748666"/>
            <a:ext cx="10317118" cy="1735455"/>
          </a:xfrm>
          <a:prstGeom prst="rect">
            <a:avLst/>
          </a:prstGeom>
          <a:solidFill>
            <a:schemeClr val="accent1"/>
          </a:solidFill>
          <a:ln w="50800" cap="flat">
            <a:noFill/>
            <a:miter lim="400000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67733" tIns="67733" rIns="67733" bIns="67733" numCol="1" anchor="ctr">
            <a:noAutofit/>
          </a:bodyPr>
          <a:lstStyle/>
          <a:p>
            <a:pPr defTabSz="1219200">
              <a:spcBef>
                <a:spcPts val="4500"/>
              </a:spcBef>
            </a:pPr>
            <a:endParaRPr lang="zh-CN" altLang="en-US" sz="3335">
              <a:solidFill>
                <a:prstClr val="black"/>
              </a:solidFill>
              <a:latin typeface="Aller Light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47528" y="1874243"/>
            <a:ext cx="8496944" cy="1405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先有目标，才有工作</a:t>
            </a:r>
            <a:endParaRPr lang="en-US" altLang="zh-CN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如果一个领域没有目标，这个领域的工作必然被忽视</a:t>
            </a:r>
            <a:endParaRPr lang="zh-CN" altLang="en-US" sz="2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25270" y="3998031"/>
            <a:ext cx="5419667" cy="1781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kern="100" dirty="0">
                <a:latin typeface="+mn-ea"/>
                <a:cs typeface="+mn-ea"/>
                <a:sym typeface="+mn-lt"/>
              </a:rPr>
              <a:t>管理者最重要的两件事：</a:t>
            </a:r>
            <a:endParaRPr lang="en-US" altLang="zh-CN" sz="2800" b="1" kern="100" dirty="0"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kern="100" dirty="0">
                <a:latin typeface="+mn-ea"/>
                <a:cs typeface="+mn-ea"/>
                <a:sym typeface="+mn-lt"/>
              </a:rPr>
              <a:t>①为团队设定目标；</a:t>
            </a:r>
            <a:endParaRPr lang="en-US" altLang="zh-CN" sz="2400" kern="100" dirty="0"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kern="100" dirty="0">
                <a:latin typeface="+mn-ea"/>
                <a:cs typeface="+mn-ea"/>
                <a:sym typeface="+mn-lt"/>
              </a:rPr>
              <a:t>②围绕目标对团队进行辅导和激励。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E4A77283-F48B-43AA-B91B-393E5AC53725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7C1D0528-6AA1-4AD7-9C79-2C22A8001D0D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EBCC1106-CEAA-4D76-8501-981CB3D3EAFD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B08496E2-A9CC-41F4-A3F8-42466D8CD414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C861222-9B18-48FD-AF5C-1B2FBFAE8279}"/>
              </a:ext>
            </a:extLst>
          </p:cNvPr>
          <p:cNvSpPr/>
          <p:nvPr/>
        </p:nvSpPr>
        <p:spPr>
          <a:xfrm>
            <a:off x="1425270" y="51033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设定总目标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7338AE52-4C29-45DD-9A49-34AC419448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/>
      <p:bldP spid="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11AC4C7F-9E36-49B5-805F-ACA631550034}"/>
              </a:ext>
            </a:extLst>
          </p:cNvPr>
          <p:cNvGrpSpPr/>
          <p:nvPr/>
        </p:nvGrpSpPr>
        <p:grpSpPr>
          <a:xfrm>
            <a:off x="1059687" y="2877341"/>
            <a:ext cx="1414667" cy="2522176"/>
            <a:chOff x="1059687" y="2877341"/>
            <a:chExt cx="1414667" cy="2522176"/>
          </a:xfrm>
        </p:grpSpPr>
        <p:sp>
          <p:nvSpPr>
            <p:cNvPr id="12" name="Shape 1732"/>
            <p:cNvSpPr/>
            <p:nvPr/>
          </p:nvSpPr>
          <p:spPr>
            <a:xfrm>
              <a:off x="1059687" y="2877341"/>
              <a:ext cx="1414667" cy="2522176"/>
            </a:xfrm>
            <a:prstGeom prst="wedgeRectCallout">
              <a:avLst>
                <a:gd name="adj1" fmla="val -1607"/>
                <a:gd name="adj2" fmla="val 18546"/>
              </a:avLst>
            </a:prstGeom>
            <a:solidFill>
              <a:schemeClr val="accent1"/>
            </a:solidFill>
            <a:ln w="50800" cap="flat">
              <a:noFill/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9200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 Placeholder 4"/>
            <p:cNvSpPr txBox="1"/>
            <p:nvPr/>
          </p:nvSpPr>
          <p:spPr>
            <a:xfrm>
              <a:off x="1160395" y="2972483"/>
              <a:ext cx="1210819" cy="2117596"/>
            </a:xfrm>
            <a:prstGeom prst="rect">
              <a:avLst/>
            </a:prstGeom>
          </p:spPr>
          <p:txBody>
            <a:bodyPr vert="eaVert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219200">
                <a:buNone/>
              </a:pPr>
              <a:r>
                <a:rPr lang="zh-CN" altLang="en-US" sz="2800" b="1" dirty="0">
                  <a:solidFill>
                    <a:prstClr val="white"/>
                  </a:solidFill>
                  <a:cs typeface="+mn-ea"/>
                  <a:sym typeface="+mn-lt"/>
                </a:rPr>
                <a:t>愿景导向</a:t>
              </a:r>
              <a:endParaRPr lang="en-GB" altLang="zh-CN" sz="28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23070D22-ED69-40D6-9E96-C7F15032C4A3}"/>
              </a:ext>
            </a:extLst>
          </p:cNvPr>
          <p:cNvGrpSpPr/>
          <p:nvPr/>
        </p:nvGrpSpPr>
        <p:grpSpPr>
          <a:xfrm>
            <a:off x="2944048" y="2881226"/>
            <a:ext cx="1414667" cy="2522176"/>
            <a:chOff x="2944048" y="2881226"/>
            <a:chExt cx="1414667" cy="2522176"/>
          </a:xfrm>
        </p:grpSpPr>
        <p:sp>
          <p:nvSpPr>
            <p:cNvPr id="9" name="Shape 1729"/>
            <p:cNvSpPr/>
            <p:nvPr/>
          </p:nvSpPr>
          <p:spPr>
            <a:xfrm rot="10800000">
              <a:off x="2944048" y="2881226"/>
              <a:ext cx="1414667" cy="2522176"/>
            </a:xfrm>
            <a:prstGeom prst="wedgeRectCallout">
              <a:avLst>
                <a:gd name="adj1" fmla="val -41836"/>
                <a:gd name="adj2" fmla="val -17237"/>
              </a:avLst>
            </a:prstGeom>
            <a:solidFill>
              <a:srgbClr val="C00000"/>
            </a:solidFill>
            <a:ln w="38100" cap="flat">
              <a:noFill/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9200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48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 Placeholder 4"/>
            <p:cNvSpPr txBox="1"/>
            <p:nvPr/>
          </p:nvSpPr>
          <p:spPr>
            <a:xfrm>
              <a:off x="3040431" y="3042730"/>
              <a:ext cx="1210819" cy="1931883"/>
            </a:xfrm>
            <a:prstGeom prst="rect">
              <a:avLst/>
            </a:prstGeom>
          </p:spPr>
          <p:txBody>
            <a:bodyPr vert="eaVert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219200">
                <a:buNone/>
              </a:pPr>
              <a:r>
                <a:rPr lang="zh-CN" altLang="en-US" sz="2800" b="1" dirty="0">
                  <a:solidFill>
                    <a:prstClr val="white"/>
                  </a:solidFill>
                  <a:cs typeface="+mn-ea"/>
                  <a:sym typeface="+mn-lt"/>
                </a:rPr>
                <a:t>竞争导向</a:t>
              </a:r>
              <a:endParaRPr lang="en-GB" altLang="zh-CN" sz="28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01510F56-36F3-4826-A528-7FA1280C7878}"/>
              </a:ext>
            </a:extLst>
          </p:cNvPr>
          <p:cNvGrpSpPr/>
          <p:nvPr/>
        </p:nvGrpSpPr>
        <p:grpSpPr>
          <a:xfrm>
            <a:off x="4759321" y="2877341"/>
            <a:ext cx="1414666" cy="2522176"/>
            <a:chOff x="4759321" y="2877341"/>
            <a:chExt cx="1414666" cy="2522176"/>
          </a:xfrm>
        </p:grpSpPr>
        <p:sp>
          <p:nvSpPr>
            <p:cNvPr id="6" name="Shape 1726"/>
            <p:cNvSpPr/>
            <p:nvPr/>
          </p:nvSpPr>
          <p:spPr>
            <a:xfrm>
              <a:off x="4759321" y="2877341"/>
              <a:ext cx="1414666" cy="2522176"/>
            </a:xfrm>
            <a:prstGeom prst="wedgeRectCallout">
              <a:avLst>
                <a:gd name="adj1" fmla="val 46547"/>
                <a:gd name="adj2" fmla="val 23161"/>
              </a:avLst>
            </a:prstGeom>
            <a:solidFill>
              <a:schemeClr val="accent1"/>
            </a:solidFill>
            <a:ln w="38100" cap="flat">
              <a:noFill/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9200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48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 Placeholder 4"/>
            <p:cNvSpPr txBox="1"/>
            <p:nvPr/>
          </p:nvSpPr>
          <p:spPr>
            <a:xfrm>
              <a:off x="4848711" y="3174957"/>
              <a:ext cx="1210819" cy="1712648"/>
            </a:xfrm>
            <a:prstGeom prst="rect">
              <a:avLst/>
            </a:prstGeom>
          </p:spPr>
          <p:txBody>
            <a:bodyPr vert="eaVert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219200">
                <a:buNone/>
              </a:pPr>
              <a:r>
                <a:rPr lang="zh-CN" altLang="en-US" sz="2800" b="1" dirty="0">
                  <a:solidFill>
                    <a:prstClr val="white"/>
                  </a:solidFill>
                  <a:cs typeface="+mn-ea"/>
                  <a:sym typeface="+mn-lt"/>
                </a:rPr>
                <a:t>顾客导向</a:t>
              </a:r>
              <a:endParaRPr lang="en-GB" altLang="zh-CN" sz="28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8EF1EF7C-545E-4CB4-B63B-23D1F7176A00}"/>
              </a:ext>
            </a:extLst>
          </p:cNvPr>
          <p:cNvGrpSpPr/>
          <p:nvPr/>
        </p:nvGrpSpPr>
        <p:grpSpPr>
          <a:xfrm>
            <a:off x="6580115" y="2881227"/>
            <a:ext cx="1414667" cy="2522176"/>
            <a:chOff x="6580115" y="2881227"/>
            <a:chExt cx="1414667" cy="2522176"/>
          </a:xfrm>
        </p:grpSpPr>
        <p:sp>
          <p:nvSpPr>
            <p:cNvPr id="15" name="Shape 1735"/>
            <p:cNvSpPr/>
            <p:nvPr/>
          </p:nvSpPr>
          <p:spPr>
            <a:xfrm>
              <a:off x="6580115" y="2881227"/>
              <a:ext cx="1414667" cy="2522176"/>
            </a:xfrm>
            <a:prstGeom prst="wedgeRectCallout">
              <a:avLst>
                <a:gd name="adj1" fmla="val 34171"/>
                <a:gd name="adj2" fmla="val 21584"/>
              </a:avLst>
            </a:prstGeom>
            <a:solidFill>
              <a:srgbClr val="C00000"/>
            </a:solidFill>
            <a:ln w="38100" cap="flat">
              <a:noFill/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9200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48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 Placeholder 4"/>
            <p:cNvSpPr txBox="1"/>
            <p:nvPr/>
          </p:nvSpPr>
          <p:spPr>
            <a:xfrm>
              <a:off x="6689353" y="3158196"/>
              <a:ext cx="1210819" cy="1931883"/>
            </a:xfrm>
            <a:prstGeom prst="rect">
              <a:avLst/>
            </a:prstGeom>
          </p:spPr>
          <p:txBody>
            <a:bodyPr vert="eaVert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219200">
                <a:buNone/>
              </a:pPr>
              <a:r>
                <a:rPr lang="zh-CN" altLang="en-US" sz="2800" b="1" dirty="0">
                  <a:solidFill>
                    <a:prstClr val="white"/>
                  </a:solidFill>
                  <a:cs typeface="+mn-ea"/>
                  <a:sym typeface="+mn-lt"/>
                </a:rPr>
                <a:t>职责导向</a:t>
              </a:r>
              <a:endParaRPr lang="en-GB" altLang="zh-CN" sz="28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977EDFC1-26C9-4D2A-8379-519031483846}"/>
              </a:ext>
            </a:extLst>
          </p:cNvPr>
          <p:cNvGrpSpPr/>
          <p:nvPr/>
        </p:nvGrpSpPr>
        <p:grpSpPr>
          <a:xfrm>
            <a:off x="8395387" y="2877341"/>
            <a:ext cx="1414667" cy="2522176"/>
            <a:chOff x="8395387" y="2877341"/>
            <a:chExt cx="1414667" cy="2522176"/>
          </a:xfrm>
        </p:grpSpPr>
        <p:sp>
          <p:nvSpPr>
            <p:cNvPr id="18" name="Shape 1738"/>
            <p:cNvSpPr/>
            <p:nvPr/>
          </p:nvSpPr>
          <p:spPr>
            <a:xfrm>
              <a:off x="8395387" y="2877341"/>
              <a:ext cx="1414667" cy="2522176"/>
            </a:xfrm>
            <a:prstGeom prst="wedgeRectCallout">
              <a:avLst>
                <a:gd name="adj1" fmla="val 41006"/>
                <a:gd name="adj2" fmla="val 21538"/>
              </a:avLst>
            </a:prstGeom>
            <a:solidFill>
              <a:schemeClr val="accent1"/>
            </a:solidFill>
            <a:ln w="38100" cap="flat">
              <a:noFill/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9200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48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 Placeholder 4"/>
            <p:cNvSpPr txBox="1"/>
            <p:nvPr/>
          </p:nvSpPr>
          <p:spPr>
            <a:xfrm>
              <a:off x="8489997" y="3228624"/>
              <a:ext cx="1210819" cy="1791026"/>
            </a:xfrm>
            <a:prstGeom prst="rect">
              <a:avLst/>
            </a:prstGeom>
          </p:spPr>
          <p:txBody>
            <a:bodyPr vert="eaVert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219200">
                <a:buNone/>
              </a:pPr>
              <a:r>
                <a:rPr lang="zh-CN" altLang="en-US" sz="2800" b="1" dirty="0">
                  <a:solidFill>
                    <a:prstClr val="white"/>
                  </a:solidFill>
                  <a:cs typeface="+mn-ea"/>
                  <a:sym typeface="+mn-lt"/>
                </a:rPr>
                <a:t>问题导向</a:t>
              </a:r>
              <a:endParaRPr lang="en-GB" altLang="zh-CN" sz="28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1837290" y="1458483"/>
            <a:ext cx="8496944" cy="921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 b="1" dirty="0">
                <a:cs typeface="+mn-ea"/>
                <a:sym typeface="+mn-lt"/>
              </a:rPr>
              <a:t>目标来自于哪里？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F29C6E3-DF99-401F-A99B-CA1A2A907332}"/>
              </a:ext>
            </a:extLst>
          </p:cNvPr>
          <p:cNvGrpSpPr/>
          <p:nvPr/>
        </p:nvGrpSpPr>
        <p:grpSpPr>
          <a:xfrm>
            <a:off x="10196031" y="2894182"/>
            <a:ext cx="1414667" cy="2522176"/>
            <a:chOff x="10196031" y="2894182"/>
            <a:chExt cx="1414667" cy="2522176"/>
          </a:xfrm>
        </p:grpSpPr>
        <p:sp>
          <p:nvSpPr>
            <p:cNvPr id="32" name="Shape 1729"/>
            <p:cNvSpPr/>
            <p:nvPr/>
          </p:nvSpPr>
          <p:spPr>
            <a:xfrm>
              <a:off x="10196031" y="2894182"/>
              <a:ext cx="1414667" cy="2522176"/>
            </a:xfrm>
            <a:prstGeom prst="wedgeRectCallout">
              <a:avLst>
                <a:gd name="adj1" fmla="val 21643"/>
                <a:gd name="adj2" fmla="val -49889"/>
              </a:avLst>
            </a:prstGeom>
            <a:solidFill>
              <a:srgbClr val="C00000"/>
            </a:solidFill>
            <a:ln w="38100" cap="flat">
              <a:noFill/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9200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4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 Placeholder 4"/>
            <p:cNvSpPr txBox="1"/>
            <p:nvPr/>
          </p:nvSpPr>
          <p:spPr>
            <a:xfrm>
              <a:off x="10279748" y="3228624"/>
              <a:ext cx="1210819" cy="1686470"/>
            </a:xfrm>
            <a:prstGeom prst="rect">
              <a:avLst/>
            </a:prstGeom>
          </p:spPr>
          <p:txBody>
            <a:bodyPr vert="eaVert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219200">
                <a:buNone/>
              </a:pPr>
              <a:r>
                <a:rPr lang="zh-CN" altLang="en-US" sz="2800" b="1" dirty="0">
                  <a:solidFill>
                    <a:prstClr val="white"/>
                  </a:solidFill>
                  <a:cs typeface="+mn-ea"/>
                  <a:sym typeface="+mn-lt"/>
                </a:rPr>
                <a:t>成长导向</a:t>
              </a:r>
              <a:endParaRPr lang="en-GB" altLang="zh-CN" sz="28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F6F40700-2990-46CA-976C-ADAAE8625302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6644B020-8ACE-429A-AA3F-CEE4BC650DEE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E7B51D7D-B745-4EDF-AE2F-D64289B3EA20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CE381096-F4E4-48E7-9CC3-7244E7175FCB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C5DF69B7-C867-460B-B6CC-0481F28B7720}"/>
              </a:ext>
            </a:extLst>
          </p:cNvPr>
          <p:cNvSpPr/>
          <p:nvPr/>
        </p:nvSpPr>
        <p:spPr>
          <a:xfrm>
            <a:off x="1425270" y="51033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设定总目标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31F7D326-5C72-4EAC-86F7-BD135EF364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59687" y="1759125"/>
            <a:ext cx="9921735" cy="815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3000"/>
              </a:lnSpc>
            </a:pPr>
            <a:r>
              <a:rPr lang="zh-CN" altLang="en-US" dirty="0">
                <a:cs typeface="+mn-ea"/>
                <a:sym typeface="+mn-lt"/>
              </a:rPr>
              <a:t>我们可以采用</a:t>
            </a:r>
            <a:r>
              <a:rPr lang="en-US" altLang="zh-CN" dirty="0">
                <a:cs typeface="+mn-ea"/>
                <a:sym typeface="+mn-lt"/>
              </a:rPr>
              <a:t>BSC</a:t>
            </a:r>
            <a:r>
              <a:rPr lang="zh-CN" altLang="en-US" dirty="0">
                <a:cs typeface="+mn-ea"/>
                <a:sym typeface="+mn-lt"/>
              </a:rPr>
              <a:t>的各维度，并结合上述的六个导向，来设定目标。</a:t>
            </a:r>
            <a:r>
              <a:rPr lang="en-US" altLang="zh-CN" dirty="0">
                <a:cs typeface="+mn-ea"/>
                <a:sym typeface="+mn-lt"/>
              </a:rPr>
              <a:t>BSC</a:t>
            </a:r>
            <a:r>
              <a:rPr lang="zh-CN" altLang="en-US" dirty="0">
                <a:cs typeface="+mn-ea"/>
                <a:sym typeface="+mn-lt"/>
              </a:rPr>
              <a:t>同时关注：</a:t>
            </a: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内部</a:t>
            </a: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和</a:t>
            </a: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外部</a:t>
            </a:r>
            <a:r>
              <a:rPr lang="zh-CN" altLang="en-US" dirty="0">
                <a:cs typeface="+mn-ea"/>
                <a:sym typeface="+mn-lt"/>
              </a:rPr>
              <a:t>，</a:t>
            </a: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现在</a:t>
            </a: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和</a:t>
            </a: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将来</a:t>
            </a: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，</a:t>
            </a:r>
            <a:r>
              <a:rPr lang="zh-CN" altLang="en-US" dirty="0">
                <a:cs typeface="+mn-ea"/>
                <a:sym typeface="+mn-lt"/>
              </a:rPr>
              <a:t>让目标更均衡、完整。</a:t>
            </a:r>
            <a:endParaRPr lang="zh-CN" altLang="en-US" sz="700" dirty="0"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4906168" y="5497409"/>
            <a:ext cx="554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330820" y="4679167"/>
            <a:ext cx="554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425369" y="3261828"/>
            <a:ext cx="554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759697" y="3546550"/>
            <a:ext cx="999610" cy="953221"/>
            <a:chOff x="6842760" y="26372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" name="六边形 17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>
                <a:gd name="adj" fmla="val 57188"/>
                <a:gd name="vf" fmla="val 115470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13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61"/>
            <p:cNvSpPr txBox="1"/>
            <p:nvPr/>
          </p:nvSpPr>
          <p:spPr>
            <a:xfrm>
              <a:off x="7024263" y="2809108"/>
              <a:ext cx="820724" cy="64510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en-US" altLang="zh-CN" sz="3200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259892" y="2814347"/>
            <a:ext cx="999610" cy="953223"/>
            <a:chOff x="5525852" y="187908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1" name="六边形 20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>
                <a:gd name="adj" fmla="val 57188"/>
                <a:gd name="vf" fmla="val 115470"/>
              </a:avLst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13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64"/>
            <p:cNvSpPr txBox="1"/>
            <p:nvPr/>
          </p:nvSpPr>
          <p:spPr>
            <a:xfrm>
              <a:off x="5686670" y="1989361"/>
              <a:ext cx="882325" cy="75375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>
                <a:lnSpc>
                  <a:spcPct val="120000"/>
                </a:lnSpc>
              </a:pPr>
              <a:r>
                <a:rPr lang="en-US" altLang="zh-CN" sz="3200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227447" y="4237567"/>
            <a:ext cx="999610" cy="953223"/>
            <a:chOff x="6842760" y="40088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4" name="六边形 23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>
                <a:gd name="adj" fmla="val 57188"/>
                <a:gd name="vf" fmla="val 115470"/>
              </a:avLst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13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67"/>
            <p:cNvSpPr txBox="1"/>
            <p:nvPr/>
          </p:nvSpPr>
          <p:spPr>
            <a:xfrm>
              <a:off x="6981635" y="4119151"/>
              <a:ext cx="926211" cy="75375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>
                <a:lnSpc>
                  <a:spcPct val="120000"/>
                </a:lnSpc>
              </a:pPr>
              <a:r>
                <a:rPr lang="en-US" altLang="zh-CN" sz="3200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5027043" y="3069844"/>
            <a:ext cx="1193171" cy="391401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/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财务维度</a:t>
            </a:r>
            <a:endParaRPr lang="en-US" altLang="zh-CN" sz="20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402968" y="3270101"/>
            <a:ext cx="1282457" cy="2390390"/>
            <a:chOff x="5927099" y="3207123"/>
            <a:chExt cx="1887055" cy="1592580"/>
          </a:xfrm>
          <a:solidFill>
            <a:schemeClr val="accent3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8" name="六边形 47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>
                <a:gd name="adj" fmla="val 0"/>
                <a:gd name="vf" fmla="val 115470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26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1"/>
            <p:cNvSpPr txBox="1"/>
            <p:nvPr/>
          </p:nvSpPr>
          <p:spPr>
            <a:xfrm>
              <a:off x="6692960" y="3470848"/>
              <a:ext cx="635027" cy="1097669"/>
            </a:xfrm>
            <a:prstGeom prst="rect">
              <a:avLst/>
            </a:prstGeom>
            <a:noFill/>
            <a:ln w="38100">
              <a:noFill/>
            </a:ln>
          </p:spPr>
          <p:txBody>
            <a:bodyPr vert="eaVert" wrap="square" rtlCol="0">
              <a:spAutoFit/>
            </a:bodyPr>
            <a:lstStyle/>
            <a:p>
              <a:pPr algn="ctr" defTabSz="1219200"/>
              <a:r>
                <a:rPr lang="zh-CN" altLang="en-US" sz="2935" b="1" dirty="0">
                  <a:solidFill>
                    <a:prstClr val="white"/>
                  </a:solidFill>
                  <a:cs typeface="+mn-ea"/>
                  <a:sym typeface="+mn-lt"/>
                </a:rPr>
                <a:t>使命愿景</a:t>
              </a:r>
            </a:p>
          </p:txBody>
        </p:sp>
      </p:grp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449405" y="2926085"/>
            <a:ext cx="4562101" cy="329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6" tIns="41408" rIns="82816" bIns="4140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  <a:defRPr/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在创利增收、减成本方面为公司做了什么贡献？</a:t>
            </a:r>
          </a:p>
        </p:txBody>
      </p:sp>
      <p:sp>
        <p:nvSpPr>
          <p:cNvPr id="36" name="矩形 35"/>
          <p:cNvSpPr/>
          <p:nvPr/>
        </p:nvSpPr>
        <p:spPr>
          <a:xfrm>
            <a:off x="4906168" y="4465296"/>
            <a:ext cx="1193172" cy="391401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/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客户维度</a:t>
            </a:r>
            <a:endParaRPr lang="en-US" altLang="zh-CN" sz="20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6120488" y="4426144"/>
            <a:ext cx="5016904" cy="329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6" tIns="41408" rIns="82816" bIns="4140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buNone/>
              <a:defRPr/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客户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内部客户如何看待我们的工作成果？</a:t>
            </a:r>
          </a:p>
        </p:txBody>
      </p:sp>
      <p:sp>
        <p:nvSpPr>
          <p:cNvPr id="38" name="矩形 37"/>
          <p:cNvSpPr/>
          <p:nvPr/>
        </p:nvSpPr>
        <p:spPr>
          <a:xfrm>
            <a:off x="5502480" y="3767570"/>
            <a:ext cx="1706133" cy="391401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/>
            <a:r>
              <a:rPr lang="zh-CN" altLang="en-US" sz="2000" b="1">
                <a:solidFill>
                  <a:srgbClr val="C00000"/>
                </a:solidFill>
                <a:cs typeface="+mn-ea"/>
                <a:sym typeface="+mn-lt"/>
              </a:rPr>
              <a:t>内部营运维度</a:t>
            </a:r>
            <a:endParaRPr lang="en-US" altLang="zh-CN" sz="20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7245404" y="3649921"/>
            <a:ext cx="4671625" cy="329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6" tIns="41408" rIns="82816" bIns="4140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  <a:defRPr/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我们够快、够好了吗？我们适应市场要求吗？</a:t>
            </a:r>
          </a:p>
        </p:txBody>
      </p:sp>
      <p:sp>
        <p:nvSpPr>
          <p:cNvPr id="40" name="矩形 39"/>
          <p:cNvSpPr/>
          <p:nvPr/>
        </p:nvSpPr>
        <p:spPr>
          <a:xfrm>
            <a:off x="5502480" y="5277100"/>
            <a:ext cx="1962613" cy="391401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/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学习与发展维度</a:t>
            </a:r>
            <a:endParaRPr lang="en-US" altLang="zh-CN" sz="20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7465401" y="5130858"/>
            <a:ext cx="3479967" cy="329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6" tIns="41408" rIns="82816" bIns="4140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  <a:defRPr/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如何提升我们团队的素质和能力？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759697" y="5020799"/>
            <a:ext cx="999610" cy="953221"/>
            <a:chOff x="5525852" y="468324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1" name="六边形 50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>
                <a:gd name="adj" fmla="val 57188"/>
                <a:gd name="vf" fmla="val 115470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13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76"/>
            <p:cNvSpPr txBox="1"/>
            <p:nvPr/>
          </p:nvSpPr>
          <p:spPr>
            <a:xfrm>
              <a:off x="5693284" y="4855078"/>
              <a:ext cx="820724" cy="64510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en-US" altLang="zh-CN" sz="3200" dirty="0">
                  <a:solidFill>
                    <a:prstClr val="white"/>
                  </a:solidFill>
                  <a:cs typeface="+mn-ea"/>
                  <a:sym typeface="+mn-lt"/>
                </a:rPr>
                <a:t>04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 flipH="1">
            <a:off x="4881925" y="3994705"/>
            <a:ext cx="554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7C5EAB4C-1432-492D-9854-DDB28BEEBE2D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69EF94CF-A449-47D8-9369-6867DD684E00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EE6A0766-F9E4-4FC3-8617-6E3E17A6EF9A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4A6BEB0E-FF8A-4D87-927E-73034CD832B3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1F0F60E1-7F09-4159-8549-CC9FF396DA6D}"/>
              </a:ext>
            </a:extLst>
          </p:cNvPr>
          <p:cNvSpPr/>
          <p:nvPr/>
        </p:nvSpPr>
        <p:spPr>
          <a:xfrm>
            <a:off x="1425270" y="51033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设定总目标</a:t>
            </a:r>
          </a:p>
        </p:txBody>
      </p:sp>
      <p:pic>
        <p:nvPicPr>
          <p:cNvPr id="54" name="图片 53">
            <a:extLst>
              <a:ext uri="{FF2B5EF4-FFF2-40B4-BE49-F238E27FC236}">
                <a16:creationId xmlns="" xmlns:a16="http://schemas.microsoft.com/office/drawing/2014/main" id="{FFBB3A84-A8CC-4EF0-8384-8BE53C54E1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5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50"/>
                            </p:stCondLst>
                            <p:childTnLst>
                              <p:par>
                                <p:cTn id="74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2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75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5669" y="2388381"/>
            <a:ext cx="10157375" cy="748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3000"/>
              </a:lnSpc>
            </a:pPr>
            <a:r>
              <a:rPr lang="zh-CN" altLang="en-US" dirty="0">
                <a:cs typeface="+mn-ea"/>
                <a:sym typeface="+mn-lt"/>
              </a:rPr>
              <a:t>在管理学中有一个非常重要的目标设定原则</a:t>
            </a:r>
            <a:r>
              <a:rPr lang="en-US" altLang="zh-CN" dirty="0">
                <a:cs typeface="+mn-ea"/>
                <a:sym typeface="+mn-lt"/>
              </a:rPr>
              <a:t>——SMART</a:t>
            </a:r>
            <a:r>
              <a:rPr lang="zh-CN" altLang="en-US" dirty="0">
                <a:cs typeface="+mn-ea"/>
                <a:sym typeface="+mn-lt"/>
              </a:rPr>
              <a:t>原则，由分别表示确定目标的五个基本原则的英文字母的字首组成。</a:t>
            </a:r>
            <a:endParaRPr lang="zh-CN" altLang="en-US" sz="700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07435" y="1358631"/>
            <a:ext cx="38259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目标设定</a:t>
            </a:r>
            <a:r>
              <a:rPr lang="en-US" altLang="zh-CN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SMART</a:t>
            </a:r>
            <a:r>
              <a:rPr lang="zh-CN" altLang="en-US" sz="2400" b="1" dirty="0">
                <a:cs typeface="+mn-ea"/>
                <a:sym typeface="+mn-lt"/>
              </a:rPr>
              <a:t>原则</a:t>
            </a:r>
          </a:p>
        </p:txBody>
      </p:sp>
      <p:sp>
        <p:nvSpPr>
          <p:cNvPr id="16" name="矩形 15"/>
          <p:cNvSpPr/>
          <p:nvPr/>
        </p:nvSpPr>
        <p:spPr>
          <a:xfrm>
            <a:off x="915669" y="3242426"/>
            <a:ext cx="53050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SMART</a:t>
            </a:r>
            <a:r>
              <a:rPr lang="zh-CN" altLang="en-US" dirty="0">
                <a:cs typeface="+mn-ea"/>
                <a:sym typeface="+mn-lt"/>
              </a:rPr>
              <a:t>原则是一个很实际、很方便的实施原则。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1007435" y="2135644"/>
            <a:ext cx="4284000" cy="0"/>
          </a:xfrm>
          <a:prstGeom prst="line">
            <a:avLst/>
          </a:prstGeom>
          <a:ln w="762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61421BE-9689-4111-B30D-E48A2EB1D170}"/>
              </a:ext>
            </a:extLst>
          </p:cNvPr>
          <p:cNvGrpSpPr/>
          <p:nvPr/>
        </p:nvGrpSpPr>
        <p:grpSpPr>
          <a:xfrm>
            <a:off x="1192957" y="4199455"/>
            <a:ext cx="4373562" cy="785812"/>
            <a:chOff x="1048677" y="3811008"/>
            <a:chExt cx="4373562" cy="785812"/>
          </a:xfrm>
        </p:grpSpPr>
        <p:sp>
          <p:nvSpPr>
            <p:cNvPr id="5" name="AutoShape 3"/>
            <p:cNvSpPr/>
            <p:nvPr/>
          </p:nvSpPr>
          <p:spPr bwMode="auto">
            <a:xfrm>
              <a:off x="1048677" y="3811008"/>
              <a:ext cx="814387" cy="785812"/>
            </a:xfrm>
            <a:prstGeom prst="roundRect">
              <a:avLst>
                <a:gd name="adj" fmla="val 18519"/>
              </a:avLst>
            </a:prstGeom>
            <a:solidFill>
              <a:srgbClr val="C00000"/>
            </a:solidFill>
            <a:ln w="63500">
              <a:noFill/>
              <a:miter lim="800000"/>
            </a:ln>
            <a:effectLst>
              <a:outerShdw dist="12699" dir="54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 anchor="ctr"/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S</a:t>
              </a:r>
            </a:p>
          </p:txBody>
        </p:sp>
        <p:sp>
          <p:nvSpPr>
            <p:cNvPr id="10" name="AutoShape 8"/>
            <p:cNvSpPr/>
            <p:nvPr/>
          </p:nvSpPr>
          <p:spPr bwMode="auto">
            <a:xfrm>
              <a:off x="3390239" y="3811008"/>
              <a:ext cx="2032000" cy="785812"/>
            </a:xfrm>
            <a:prstGeom prst="roundRect">
              <a:avLst>
                <a:gd name="adj" fmla="val 18519"/>
              </a:avLst>
            </a:prstGeom>
            <a:noFill/>
            <a:ln w="63500" cap="flat">
              <a:solidFill>
                <a:srgbClr val="C00000">
                  <a:alpha val="85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1600" dirty="0">
                  <a:cs typeface="+mn-ea"/>
                  <a:sym typeface="+mn-lt"/>
                </a:rPr>
                <a:t>Specific</a:t>
              </a:r>
            </a:p>
            <a:p>
              <a:pPr algn="ctr">
                <a:defRPr/>
              </a:pPr>
              <a:r>
                <a:rPr lang="ja-JP" altLang="en-US" b="1" dirty="0">
                  <a:cs typeface="+mn-ea"/>
                  <a:sym typeface="+mn-lt"/>
                </a:rPr>
                <a:t>具体的</a:t>
              </a:r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18" name="虚尾箭头 8"/>
            <p:cNvSpPr/>
            <p:nvPr/>
          </p:nvSpPr>
          <p:spPr>
            <a:xfrm>
              <a:off x="2220649" y="3944568"/>
              <a:ext cx="936104" cy="518691"/>
            </a:xfrm>
            <a:prstGeom prst="stripedRightArrow">
              <a:avLst>
                <a:gd name="adj1" fmla="val 69578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D975108-A9F6-4D3C-85A0-9EE1686A00C7}"/>
              </a:ext>
            </a:extLst>
          </p:cNvPr>
          <p:cNvGrpSpPr/>
          <p:nvPr/>
        </p:nvGrpSpPr>
        <p:grpSpPr>
          <a:xfrm>
            <a:off x="6220686" y="3453953"/>
            <a:ext cx="4359275" cy="785812"/>
            <a:chOff x="7026547" y="3534712"/>
            <a:chExt cx="4359275" cy="785812"/>
          </a:xfrm>
        </p:grpSpPr>
        <p:sp>
          <p:nvSpPr>
            <p:cNvPr id="7" name="AutoShape 5"/>
            <p:cNvSpPr/>
            <p:nvPr/>
          </p:nvSpPr>
          <p:spPr bwMode="auto">
            <a:xfrm>
              <a:off x="7026547" y="3534712"/>
              <a:ext cx="785812" cy="785812"/>
            </a:xfrm>
            <a:prstGeom prst="roundRect">
              <a:avLst>
                <a:gd name="adj" fmla="val 18519"/>
              </a:avLst>
            </a:prstGeom>
            <a:solidFill>
              <a:srgbClr val="C00000"/>
            </a:solidFill>
            <a:ln w="63500">
              <a:noFill/>
              <a:miter lim="800000"/>
            </a:ln>
            <a:effectLst>
              <a:outerShdw dist="12699" dir="54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 anchor="ctr"/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A</a:t>
              </a:r>
            </a:p>
          </p:txBody>
        </p:sp>
        <p:sp>
          <p:nvSpPr>
            <p:cNvPr id="12" name="AutoShape 10"/>
            <p:cNvSpPr/>
            <p:nvPr/>
          </p:nvSpPr>
          <p:spPr bwMode="auto">
            <a:xfrm>
              <a:off x="9353822" y="3534712"/>
              <a:ext cx="2032000" cy="785812"/>
            </a:xfrm>
            <a:prstGeom prst="roundRect">
              <a:avLst>
                <a:gd name="adj" fmla="val 18519"/>
              </a:avLst>
            </a:prstGeom>
            <a:noFill/>
            <a:ln w="63500" cap="flat">
              <a:solidFill>
                <a:srgbClr val="C00000">
                  <a:alpha val="85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Achievable</a:t>
              </a:r>
            </a:p>
            <a:p>
              <a:pPr algn="ctr"/>
              <a:r>
                <a:rPr lang="ja-JP" altLang="en-US" b="1" dirty="0">
                  <a:cs typeface="+mn-ea"/>
                  <a:sym typeface="+mn-lt"/>
                </a:rPr>
                <a:t>可达成的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19" name="虚尾箭头 69"/>
            <p:cNvSpPr/>
            <p:nvPr/>
          </p:nvSpPr>
          <p:spPr>
            <a:xfrm>
              <a:off x="8184232" y="3668272"/>
              <a:ext cx="936104" cy="518691"/>
            </a:xfrm>
            <a:prstGeom prst="stripedRightArrow">
              <a:avLst>
                <a:gd name="adj1" fmla="val 69578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BC949F6E-8E3C-4730-8F91-A2CB2AF6435A}"/>
              </a:ext>
            </a:extLst>
          </p:cNvPr>
          <p:cNvGrpSpPr/>
          <p:nvPr/>
        </p:nvGrpSpPr>
        <p:grpSpPr>
          <a:xfrm>
            <a:off x="6220686" y="4440901"/>
            <a:ext cx="4359275" cy="785812"/>
            <a:chOff x="7026547" y="4538307"/>
            <a:chExt cx="4359275" cy="785812"/>
          </a:xfrm>
        </p:grpSpPr>
        <p:sp>
          <p:nvSpPr>
            <p:cNvPr id="8" name="AutoShape 6"/>
            <p:cNvSpPr/>
            <p:nvPr/>
          </p:nvSpPr>
          <p:spPr bwMode="auto">
            <a:xfrm>
              <a:off x="7026547" y="4538307"/>
              <a:ext cx="785812" cy="785812"/>
            </a:xfrm>
            <a:prstGeom prst="roundRect">
              <a:avLst>
                <a:gd name="adj" fmla="val 18519"/>
              </a:avLst>
            </a:prstGeom>
            <a:solidFill>
              <a:schemeClr val="accent1"/>
            </a:solidFill>
            <a:ln w="63500">
              <a:noFill/>
              <a:miter lim="800000"/>
            </a:ln>
            <a:effectLst>
              <a:outerShdw dist="12699" dir="54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 anchor="ctr"/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R</a:t>
              </a:r>
            </a:p>
          </p:txBody>
        </p:sp>
        <p:sp>
          <p:nvSpPr>
            <p:cNvPr id="13" name="AutoShape 11"/>
            <p:cNvSpPr/>
            <p:nvPr/>
          </p:nvSpPr>
          <p:spPr bwMode="auto">
            <a:xfrm>
              <a:off x="9353822" y="4538307"/>
              <a:ext cx="2032000" cy="785812"/>
            </a:xfrm>
            <a:prstGeom prst="roundRect">
              <a:avLst>
                <a:gd name="adj" fmla="val 18519"/>
              </a:avLst>
            </a:prstGeom>
            <a:noFill/>
            <a:ln w="63500" cap="flat">
              <a:solidFill>
                <a:schemeClr val="accent1">
                  <a:alpha val="8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Relevant</a:t>
              </a:r>
            </a:p>
            <a:p>
              <a:pPr algn="ctr"/>
              <a:r>
                <a:rPr lang="ja-JP" altLang="en-US" b="1" dirty="0">
                  <a:cs typeface="+mn-ea"/>
                  <a:sym typeface="+mn-lt"/>
                </a:rPr>
                <a:t>相关的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20" name="虚尾箭头 71"/>
            <p:cNvSpPr/>
            <p:nvPr/>
          </p:nvSpPr>
          <p:spPr>
            <a:xfrm>
              <a:off x="8184232" y="4671867"/>
              <a:ext cx="936104" cy="518691"/>
            </a:xfrm>
            <a:prstGeom prst="stripedRightArrow">
              <a:avLst>
                <a:gd name="adj1" fmla="val 69578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8F8B3EA-DE10-4FB2-A70F-B87692EF59B8}"/>
              </a:ext>
            </a:extLst>
          </p:cNvPr>
          <p:cNvGrpSpPr/>
          <p:nvPr/>
        </p:nvGrpSpPr>
        <p:grpSpPr>
          <a:xfrm>
            <a:off x="1208910" y="5326322"/>
            <a:ext cx="4373562" cy="785812"/>
            <a:chOff x="7012260" y="2531117"/>
            <a:chExt cx="4373562" cy="785812"/>
          </a:xfrm>
        </p:grpSpPr>
        <p:sp>
          <p:nvSpPr>
            <p:cNvPr id="6" name="AutoShape 4"/>
            <p:cNvSpPr/>
            <p:nvPr/>
          </p:nvSpPr>
          <p:spPr bwMode="auto">
            <a:xfrm>
              <a:off x="7012260" y="2531117"/>
              <a:ext cx="814387" cy="785812"/>
            </a:xfrm>
            <a:prstGeom prst="roundRect">
              <a:avLst>
                <a:gd name="adj" fmla="val 18519"/>
              </a:avLst>
            </a:prstGeom>
            <a:solidFill>
              <a:schemeClr val="accent1"/>
            </a:solidFill>
            <a:ln w="63500">
              <a:noFill/>
              <a:miter lim="800000"/>
            </a:ln>
            <a:effectLst>
              <a:outerShdw dist="12699" dir="54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 anchor="ctr"/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M</a:t>
              </a:r>
            </a:p>
          </p:txBody>
        </p:sp>
        <p:sp>
          <p:nvSpPr>
            <p:cNvPr id="11" name="AutoShape 9"/>
            <p:cNvSpPr/>
            <p:nvPr/>
          </p:nvSpPr>
          <p:spPr bwMode="auto">
            <a:xfrm>
              <a:off x="9353822" y="2531117"/>
              <a:ext cx="2032000" cy="785812"/>
            </a:xfrm>
            <a:prstGeom prst="roundRect">
              <a:avLst>
                <a:gd name="adj" fmla="val 18519"/>
              </a:avLst>
            </a:prstGeom>
            <a:noFill/>
            <a:ln w="63500" cap="flat">
              <a:solidFill>
                <a:schemeClr val="accent1">
                  <a:alpha val="8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Measureable</a:t>
              </a:r>
            </a:p>
            <a:p>
              <a:pPr algn="ctr"/>
              <a:r>
                <a:rPr lang="ja-JP" altLang="en-US" b="1" dirty="0">
                  <a:cs typeface="+mn-ea"/>
                  <a:sym typeface="+mn-lt"/>
                </a:rPr>
                <a:t>可衡量的</a:t>
              </a:r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21" name="虚尾箭头 72"/>
            <p:cNvSpPr/>
            <p:nvPr/>
          </p:nvSpPr>
          <p:spPr>
            <a:xfrm>
              <a:off x="8184232" y="2664677"/>
              <a:ext cx="936104" cy="518691"/>
            </a:xfrm>
            <a:prstGeom prst="stripedRightArrow">
              <a:avLst>
                <a:gd name="adj1" fmla="val 69578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6245F0B9-8A9F-418F-BEFF-F369458E8603}"/>
              </a:ext>
            </a:extLst>
          </p:cNvPr>
          <p:cNvGrpSpPr/>
          <p:nvPr/>
        </p:nvGrpSpPr>
        <p:grpSpPr>
          <a:xfrm>
            <a:off x="6220686" y="5427849"/>
            <a:ext cx="4359275" cy="785812"/>
            <a:chOff x="7026547" y="5541903"/>
            <a:chExt cx="4359275" cy="785812"/>
          </a:xfrm>
        </p:grpSpPr>
        <p:sp>
          <p:nvSpPr>
            <p:cNvPr id="14" name="AutoShape 12"/>
            <p:cNvSpPr/>
            <p:nvPr/>
          </p:nvSpPr>
          <p:spPr bwMode="auto">
            <a:xfrm>
              <a:off x="9353822" y="5541903"/>
              <a:ext cx="2032000" cy="785812"/>
            </a:xfrm>
            <a:prstGeom prst="roundRect">
              <a:avLst>
                <a:gd name="adj" fmla="val 18519"/>
              </a:avLst>
            </a:prstGeom>
            <a:noFill/>
            <a:ln w="63500" cap="flat">
              <a:solidFill>
                <a:srgbClr val="C00000">
                  <a:alpha val="85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Time-based</a:t>
              </a:r>
            </a:p>
            <a:p>
              <a:pPr algn="ctr"/>
              <a:r>
                <a:rPr lang="ja-JP" altLang="en-US" b="1" dirty="0">
                  <a:cs typeface="+mn-ea"/>
                  <a:sym typeface="+mn-lt"/>
                </a:rPr>
                <a:t>一定时限的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2D7F2A88-4CF2-426F-9B91-A0A8E9968869}"/>
                </a:ext>
              </a:extLst>
            </p:cNvPr>
            <p:cNvGrpSpPr/>
            <p:nvPr/>
          </p:nvGrpSpPr>
          <p:grpSpPr>
            <a:xfrm>
              <a:off x="7026547" y="5541903"/>
              <a:ext cx="2093789" cy="785812"/>
              <a:chOff x="7026547" y="5541903"/>
              <a:chExt cx="2093789" cy="785812"/>
            </a:xfrm>
          </p:grpSpPr>
          <p:sp>
            <p:nvSpPr>
              <p:cNvPr id="9" name="AutoShape 7"/>
              <p:cNvSpPr/>
              <p:nvPr/>
            </p:nvSpPr>
            <p:spPr bwMode="auto">
              <a:xfrm>
                <a:off x="7026547" y="5541903"/>
                <a:ext cx="785812" cy="785812"/>
              </a:xfrm>
              <a:prstGeom prst="roundRect">
                <a:avLst>
                  <a:gd name="adj" fmla="val 18519"/>
                </a:avLst>
              </a:prstGeom>
              <a:solidFill>
                <a:srgbClr val="C00000"/>
              </a:solidFill>
              <a:ln w="63500">
                <a:noFill/>
                <a:miter lim="800000"/>
              </a:ln>
              <a:effectLst>
                <a:outerShdw dist="12699" dir="54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lIns="0" tIns="0" rIns="0" bIns="0" anchor="ctr"/>
              <a:lstStyle/>
              <a:p>
                <a:pPr algn="ctr"/>
                <a:r>
                  <a:rPr lang="en-US" altLang="zh-CN" sz="3600" b="1">
                    <a:solidFill>
                      <a:schemeClr val="bg1"/>
                    </a:solidFill>
                    <a:cs typeface="+mn-ea"/>
                    <a:sym typeface="+mn-lt"/>
                  </a:rPr>
                  <a:t>T</a:t>
                </a:r>
              </a:p>
            </p:txBody>
          </p:sp>
          <p:sp>
            <p:nvSpPr>
              <p:cNvPr id="22" name="虚尾箭头 73"/>
              <p:cNvSpPr/>
              <p:nvPr/>
            </p:nvSpPr>
            <p:spPr>
              <a:xfrm>
                <a:off x="8184232" y="5675463"/>
                <a:ext cx="936104" cy="518691"/>
              </a:xfrm>
              <a:prstGeom prst="stripedRightArrow">
                <a:avLst>
                  <a:gd name="adj1" fmla="val 69578"/>
                  <a:gd name="adj2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A40522A5-4B0D-4320-97B5-A0EFA7D74F43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E6C61DCA-2312-4649-958E-B6EC4046B69A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4D78FF34-DF54-44D2-85A3-4D33A1BD77C0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DC9C3B55-7121-41A6-B256-17C509041EB0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7C7FDA4D-F5BE-4629-BEBF-E58787036FB1}"/>
              </a:ext>
            </a:extLst>
          </p:cNvPr>
          <p:cNvSpPr/>
          <p:nvPr/>
        </p:nvSpPr>
        <p:spPr>
          <a:xfrm>
            <a:off x="1425270" y="51033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目标分解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27A9D254-C6F2-40C6-A5E5-52A61853EF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223675" y="1468961"/>
            <a:ext cx="763941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dirty="0">
                <a:cs typeface="+mn-ea"/>
                <a:sym typeface="+mn-lt"/>
              </a:rPr>
              <a:t>目标分解结果：</a:t>
            </a: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千斤重担人人挑，人人肩上有指标。</a:t>
            </a:r>
            <a:endParaRPr lang="zh-CN" altLang="en-US" sz="20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553167" y="2259427"/>
            <a:ext cx="3172745" cy="3786606"/>
            <a:chOff x="5650088" y="1076202"/>
            <a:chExt cx="3773381" cy="3648942"/>
          </a:xfrm>
        </p:grpSpPr>
        <p:sp>
          <p:nvSpPr>
            <p:cNvPr id="28" name="圆角矩形 41"/>
            <p:cNvSpPr/>
            <p:nvPr/>
          </p:nvSpPr>
          <p:spPr>
            <a:xfrm>
              <a:off x="5650088" y="1076202"/>
              <a:ext cx="3773381" cy="3648942"/>
            </a:xfrm>
            <a:prstGeom prst="roundRect">
              <a:avLst>
                <a:gd name="adj" fmla="val 3383"/>
              </a:avLst>
            </a:prstGeom>
            <a:solidFill>
              <a:schemeClr val="accent1"/>
            </a:solidFill>
            <a:ln w="9525">
              <a:solidFill>
                <a:schemeClr val="bg1">
                  <a:lumMod val="7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42"/>
            <p:cNvSpPr txBox="1"/>
            <p:nvPr/>
          </p:nvSpPr>
          <p:spPr>
            <a:xfrm>
              <a:off x="6260714" y="2143022"/>
              <a:ext cx="2786943" cy="1862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愿景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→5-10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年长期目标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→2-3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年的中期目标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→6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个月至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年的短期目标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→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月、周、日目标，</a:t>
              </a: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直到知道现在该干什么。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43"/>
            <p:cNvSpPr txBox="1"/>
            <p:nvPr/>
          </p:nvSpPr>
          <p:spPr>
            <a:xfrm>
              <a:off x="6745861" y="1589920"/>
              <a:ext cx="15818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由远及近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15669" y="2259427"/>
            <a:ext cx="3067072" cy="3786606"/>
            <a:chOff x="889738" y="1076202"/>
            <a:chExt cx="3772800" cy="3786606"/>
          </a:xfrm>
        </p:grpSpPr>
        <p:sp>
          <p:nvSpPr>
            <p:cNvPr id="24" name="圆角矩形 37"/>
            <p:cNvSpPr/>
            <p:nvPr/>
          </p:nvSpPr>
          <p:spPr>
            <a:xfrm>
              <a:off x="889738" y="1076202"/>
              <a:ext cx="3772800" cy="3786606"/>
            </a:xfrm>
            <a:prstGeom prst="roundRect">
              <a:avLst>
                <a:gd name="adj" fmla="val 3384"/>
              </a:avLst>
            </a:prstGeom>
            <a:solidFill>
              <a:srgbClr val="C00000"/>
            </a:solidFill>
            <a:ln w="9525">
              <a:solidFill>
                <a:schemeClr val="bg1">
                  <a:lumMod val="7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38"/>
            <p:cNvSpPr txBox="1"/>
            <p:nvPr/>
          </p:nvSpPr>
          <p:spPr>
            <a:xfrm>
              <a:off x="1390228" y="2339336"/>
              <a:ext cx="2771820" cy="1862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将大目标分解成若干小目标，再将每个小目标分解成若干个更小的目标，一直分解下去，</a:t>
              </a: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直到知道每个人该干什么。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1809923" y="1708320"/>
              <a:ext cx="1770713" cy="400110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由大到小</a:t>
              </a:r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92FD9BBA-3D57-4FEF-B8DE-74AFADF70C8D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54D8B1D7-C02A-4B74-8C9E-B70E17C8ED32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FB78BDBA-8C20-4263-9A6D-6ECA76DFC55F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55B9C51A-680F-4A40-B533-E97F2D163128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B5FE69B7-19BD-4764-9683-EF585272DDA9}"/>
              </a:ext>
            </a:extLst>
          </p:cNvPr>
          <p:cNvSpPr/>
          <p:nvPr/>
        </p:nvSpPr>
        <p:spPr>
          <a:xfrm>
            <a:off x="1425270" y="51033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目标分解</a:t>
            </a:r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6E882002-E68B-4574-9791-E6280BA614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C8275A6-5707-4BC6-9B3C-FB42FFABD9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5407" y="2261839"/>
            <a:ext cx="3317810" cy="37841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组合 274">
            <a:extLst>
              <a:ext uri="{FF2B5EF4-FFF2-40B4-BE49-F238E27FC236}">
                <a16:creationId xmlns="" xmlns:a16="http://schemas.microsoft.com/office/drawing/2014/main" id="{7A053776-D2C1-4076-96ED-DE944FA7DB35}"/>
              </a:ext>
            </a:extLst>
          </p:cNvPr>
          <p:cNvGrpSpPr/>
          <p:nvPr/>
        </p:nvGrpSpPr>
        <p:grpSpPr>
          <a:xfrm>
            <a:off x="-1" y="-24184"/>
            <a:ext cx="12276519" cy="6882186"/>
            <a:chOff x="-1" y="-24184"/>
            <a:chExt cx="12276519" cy="6882186"/>
          </a:xfrm>
        </p:grpSpPr>
        <p:pic>
          <p:nvPicPr>
            <p:cNvPr id="276" name="图片 275">
              <a:extLst>
                <a:ext uri="{FF2B5EF4-FFF2-40B4-BE49-F238E27FC236}">
                  <a16:creationId xmlns="" xmlns:a16="http://schemas.microsoft.com/office/drawing/2014/main" id="{4F47916E-5161-4BC8-BA0C-8F923C6C4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4184"/>
              <a:ext cx="12191999" cy="5495544"/>
            </a:xfrm>
            <a:prstGeom prst="rect">
              <a:avLst/>
            </a:prstGeom>
          </p:spPr>
        </p:pic>
        <p:grpSp>
          <p:nvGrpSpPr>
            <p:cNvPr id="280" name="组合 279">
              <a:extLst>
                <a:ext uri="{FF2B5EF4-FFF2-40B4-BE49-F238E27FC236}">
                  <a16:creationId xmlns="" xmlns:a16="http://schemas.microsoft.com/office/drawing/2014/main" id="{A8C9EF18-9759-4171-AF49-E2568DA8B987}"/>
                </a:ext>
              </a:extLst>
            </p:cNvPr>
            <p:cNvGrpSpPr/>
            <p:nvPr/>
          </p:nvGrpSpPr>
          <p:grpSpPr>
            <a:xfrm>
              <a:off x="-1" y="2347244"/>
              <a:ext cx="12276519" cy="4510758"/>
              <a:chOff x="-1" y="2347244"/>
              <a:chExt cx="12276519" cy="4510758"/>
            </a:xfrm>
          </p:grpSpPr>
          <p:sp>
            <p:nvSpPr>
              <p:cNvPr id="281" name="任意多边形: 形状 280">
                <a:extLst>
                  <a:ext uri="{FF2B5EF4-FFF2-40B4-BE49-F238E27FC236}">
                    <a16:creationId xmlns="" xmlns:a16="http://schemas.microsoft.com/office/drawing/2014/main" id="{79BAA07C-4ADC-45A9-B75A-8BA970E13AFE}"/>
                  </a:ext>
                </a:extLst>
              </p:cNvPr>
              <p:cNvSpPr/>
              <p:nvPr userDrawn="1"/>
            </p:nvSpPr>
            <p:spPr>
              <a:xfrm>
                <a:off x="-1" y="2347244"/>
                <a:ext cx="12191999" cy="451075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2" name="任意多边形: 形状 281">
                <a:extLst>
                  <a:ext uri="{FF2B5EF4-FFF2-40B4-BE49-F238E27FC236}">
                    <a16:creationId xmlns="" xmlns:a16="http://schemas.microsoft.com/office/drawing/2014/main" id="{2AF05C8A-CCE6-49A1-8C48-5FB888C20F48}"/>
                  </a:ext>
                </a:extLst>
              </p:cNvPr>
              <p:cNvSpPr/>
              <p:nvPr/>
            </p:nvSpPr>
            <p:spPr>
              <a:xfrm rot="21434566">
                <a:off x="1026019" y="2582444"/>
                <a:ext cx="11250499" cy="3817437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2032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3" name="任意多边形: 形状 282">
                <a:extLst>
                  <a:ext uri="{FF2B5EF4-FFF2-40B4-BE49-F238E27FC236}">
                    <a16:creationId xmlns="" xmlns:a16="http://schemas.microsoft.com/office/drawing/2014/main" id="{114E0B0F-CFD3-42CE-8537-1882FFBD00CF}"/>
                  </a:ext>
                </a:extLst>
              </p:cNvPr>
              <p:cNvSpPr/>
              <p:nvPr userDrawn="1"/>
            </p:nvSpPr>
            <p:spPr>
              <a:xfrm>
                <a:off x="2" y="2860766"/>
                <a:ext cx="12191999" cy="399723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4963887" y="3677100"/>
            <a:ext cx="4242255" cy="584775"/>
            <a:chOff x="6858424" y="1899820"/>
            <a:chExt cx="3116062" cy="584775"/>
          </a:xfrm>
          <a:effectLst>
            <a:outerShdw blurRad="63500" dist="508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" name="矩形: 圆角 10"/>
            <p:cNvSpPr/>
            <p:nvPr/>
          </p:nvSpPr>
          <p:spPr>
            <a:xfrm>
              <a:off x="6858424" y="1899821"/>
              <a:ext cx="3116062" cy="58477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099804" y="1899820"/>
              <a:ext cx="26377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01 / </a:t>
              </a:r>
              <a:r>
                <a:rPr lang="zh-CN" altLang="en-US" sz="32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目标知识概述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963837" y="4560098"/>
            <a:ext cx="4242304" cy="613040"/>
            <a:chOff x="7573744" y="3318617"/>
            <a:chExt cx="3116062" cy="613040"/>
          </a:xfrm>
          <a:effectLst>
            <a:outerShdw blurRad="63500" dist="508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" name="矩形: 圆角 11"/>
            <p:cNvSpPr/>
            <p:nvPr/>
          </p:nvSpPr>
          <p:spPr>
            <a:xfrm>
              <a:off x="7573744" y="3346883"/>
              <a:ext cx="3116062" cy="584774"/>
            </a:xfrm>
            <a:prstGeom prst="roundRect">
              <a:avLst/>
            </a:prstGeom>
            <a:solidFill>
              <a:srgbClr val="2032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815158" y="3318617"/>
              <a:ext cx="26377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02 / </a:t>
              </a:r>
              <a:r>
                <a:rPr lang="zh-CN" altLang="en-US" sz="32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目标管理概述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63836" y="5499626"/>
            <a:ext cx="4242304" cy="613040"/>
            <a:chOff x="6868391" y="4805615"/>
            <a:chExt cx="3116062" cy="613040"/>
          </a:xfrm>
          <a:effectLst>
            <a:outerShdw blurRad="63500" dist="508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矩形: 圆角 12"/>
            <p:cNvSpPr/>
            <p:nvPr/>
          </p:nvSpPr>
          <p:spPr>
            <a:xfrm>
              <a:off x="6868391" y="4805615"/>
              <a:ext cx="3116062" cy="58477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109805" y="4833880"/>
              <a:ext cx="26377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03 / </a:t>
              </a:r>
              <a:r>
                <a:rPr lang="zh-CN" altLang="en-US" sz="32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目标管理实施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960176" y="4995155"/>
            <a:ext cx="1877437" cy="1180465"/>
            <a:chOff x="443883" y="210511"/>
            <a:chExt cx="1877437" cy="1180465"/>
          </a:xfrm>
        </p:grpSpPr>
        <p:sp>
          <p:nvSpPr>
            <p:cNvPr id="9" name="文本框 8"/>
            <p:cNvSpPr txBox="1"/>
            <p:nvPr/>
          </p:nvSpPr>
          <p:spPr>
            <a:xfrm>
              <a:off x="443883" y="210511"/>
              <a:ext cx="18774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C00000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  <a:cs typeface="+mn-ea"/>
                  <a:sym typeface="+mn-lt"/>
                </a:rPr>
                <a:t>目录页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43883" y="929311"/>
              <a:ext cx="18774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 b="1" dirty="0">
                  <a:solidFill>
                    <a:srgbClr val="203265"/>
                  </a:solidFill>
                  <a:cs typeface="+mn-ea"/>
                  <a:sym typeface="+mn-lt"/>
                </a:rPr>
                <a:t>CONTENTS</a:t>
              </a:r>
              <a:endParaRPr lang="zh-CN" altLang="en-US" sz="2400" b="1" dirty="0">
                <a:solidFill>
                  <a:srgbClr val="203265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1724AF2F-F6A4-4481-A827-1D75FC14DE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1592707" y="3561783"/>
            <a:ext cx="2039185" cy="1400183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  <a:effectLst>
            <a:outerShdw blurRad="50800" dist="152400" dir="21540000" algn="ctr" rotWithShape="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84471" y="2185429"/>
            <a:ext cx="9664315" cy="864893"/>
            <a:chOff x="1522984" y="1410080"/>
            <a:chExt cx="8004187" cy="1137539"/>
          </a:xfrm>
        </p:grpSpPr>
        <p:sp>
          <p:nvSpPr>
            <p:cNvPr id="11" name="任意多边形 33"/>
            <p:cNvSpPr/>
            <p:nvPr/>
          </p:nvSpPr>
          <p:spPr>
            <a:xfrm rot="16200000">
              <a:off x="4877191" y="-1944127"/>
              <a:ext cx="1137539" cy="7845953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C00000"/>
              </a:solidFill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HK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1"/>
            <p:cNvSpPr txBox="1"/>
            <p:nvPr/>
          </p:nvSpPr>
          <p:spPr>
            <a:xfrm>
              <a:off x="1626677" y="1471333"/>
              <a:ext cx="839367" cy="1011997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en-US" altLang="zh-HK" sz="4400" b="1" dirty="0">
                  <a:solidFill>
                    <a:srgbClr val="C00000"/>
                  </a:solidFill>
                  <a:latin typeface="+mn-ea"/>
                  <a:cs typeface="+mn-ea"/>
                  <a:sym typeface="+mn-lt"/>
                </a:rPr>
                <a:t>01</a:t>
              </a:r>
              <a:endParaRPr lang="zh-HK" altLang="en-US" sz="4400" b="1" dirty="0">
                <a:solidFill>
                  <a:srgbClr val="C00000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4" name="文本框 64"/>
            <p:cNvSpPr txBox="1"/>
            <p:nvPr/>
          </p:nvSpPr>
          <p:spPr>
            <a:xfrm>
              <a:off x="2574617" y="1471333"/>
              <a:ext cx="1110344" cy="55356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zh-CN" altLang="en-US" sz="2135" b="1" dirty="0">
                  <a:solidFill>
                    <a:srgbClr val="C00000"/>
                  </a:solidFill>
                  <a:cs typeface="+mn-ea"/>
                  <a:sym typeface="+mn-lt"/>
                </a:rPr>
                <a:t>上下一致</a:t>
              </a:r>
              <a:endParaRPr lang="zh-HK" altLang="en-US" sz="2135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65"/>
            <p:cNvSpPr txBox="1"/>
            <p:nvPr/>
          </p:nvSpPr>
          <p:spPr>
            <a:xfrm>
              <a:off x="2624278" y="1898868"/>
              <a:ext cx="6902893" cy="318838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分目标要保持与总体目标方向一致，内容上下贯通，保证总体目标的实现。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3881472" y="1540271"/>
            <a:ext cx="52779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cs typeface="+mn-ea"/>
                <a:sym typeface="+mn-lt"/>
              </a:rPr>
              <a:t>进行目标分解时要遵循以下要求</a:t>
            </a:r>
            <a:r>
              <a:rPr lang="zh-CN" altLang="en-US" sz="2400" b="1" dirty="0">
                <a:cs typeface="+mn-ea"/>
                <a:sym typeface="+mn-lt"/>
              </a:rPr>
              <a:t>：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BB051273-A026-469F-93E0-95B4C5FA49C5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CA9F79F8-F9E7-481E-9E94-0B344FB61F40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21DF2ADC-218C-42D2-923E-AF0AFCA96977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9C7029F0-DA3A-4E54-A2E5-E19F56498F15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3337C023-6429-416D-9E8B-06D1198555D3}"/>
              </a:ext>
            </a:extLst>
          </p:cNvPr>
          <p:cNvSpPr/>
          <p:nvPr/>
        </p:nvSpPr>
        <p:spPr>
          <a:xfrm>
            <a:off x="1425270" y="51033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目标分解</a:t>
            </a:r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33B02D41-E9A8-43C5-A6F6-CE00C307E1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BF8E2DDE-27EF-4F36-B391-A89C01615B19}"/>
              </a:ext>
            </a:extLst>
          </p:cNvPr>
          <p:cNvGrpSpPr/>
          <p:nvPr/>
        </p:nvGrpSpPr>
        <p:grpSpPr>
          <a:xfrm>
            <a:off x="1284471" y="3203280"/>
            <a:ext cx="9473262" cy="864893"/>
            <a:chOff x="1522984" y="1410080"/>
            <a:chExt cx="7845953" cy="1137539"/>
          </a:xfrm>
        </p:grpSpPr>
        <p:sp>
          <p:nvSpPr>
            <p:cNvPr id="44" name="任意多边形 33">
              <a:extLst>
                <a:ext uri="{FF2B5EF4-FFF2-40B4-BE49-F238E27FC236}">
                  <a16:creationId xmlns="" xmlns:a16="http://schemas.microsoft.com/office/drawing/2014/main" id="{837708C6-F977-4F4C-B15D-9047AFCA8C48}"/>
                </a:ext>
              </a:extLst>
            </p:cNvPr>
            <p:cNvSpPr/>
            <p:nvPr/>
          </p:nvSpPr>
          <p:spPr>
            <a:xfrm rot="16200000">
              <a:off x="4877191" y="-1944127"/>
              <a:ext cx="1137539" cy="7845953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C00000"/>
              </a:solidFill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HK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11">
              <a:extLst>
                <a:ext uri="{FF2B5EF4-FFF2-40B4-BE49-F238E27FC236}">
                  <a16:creationId xmlns="" xmlns:a16="http://schemas.microsoft.com/office/drawing/2014/main" id="{BAB15440-CAA8-4C54-A8B3-5CC5E0FC98E9}"/>
                </a:ext>
              </a:extLst>
            </p:cNvPr>
            <p:cNvSpPr txBox="1"/>
            <p:nvPr/>
          </p:nvSpPr>
          <p:spPr>
            <a:xfrm>
              <a:off x="1626677" y="1471333"/>
              <a:ext cx="839367" cy="1011997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en-US" altLang="zh-HK" sz="4400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02</a:t>
              </a:r>
              <a:endParaRPr lang="zh-HK" altLang="en-US" sz="4400" b="1" dirty="0">
                <a:solidFill>
                  <a:srgbClr val="203265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6" name="文本框 64">
              <a:extLst>
                <a:ext uri="{FF2B5EF4-FFF2-40B4-BE49-F238E27FC236}">
                  <a16:creationId xmlns="" xmlns:a16="http://schemas.microsoft.com/office/drawing/2014/main" id="{DCEF7EE9-508B-4AF2-9AD8-E02C5D3EED8B}"/>
                </a:ext>
              </a:extLst>
            </p:cNvPr>
            <p:cNvSpPr txBox="1"/>
            <p:nvPr/>
          </p:nvSpPr>
          <p:spPr>
            <a:xfrm>
              <a:off x="2574617" y="1471333"/>
              <a:ext cx="1110344" cy="55356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zh-CN" altLang="en-US" sz="2135" b="1" dirty="0">
                  <a:solidFill>
                    <a:srgbClr val="203265"/>
                  </a:solidFill>
                  <a:cs typeface="+mn-ea"/>
                  <a:sym typeface="+mn-lt"/>
                </a:rPr>
                <a:t>资源保障</a:t>
              </a:r>
              <a:endParaRPr lang="zh-HK" altLang="en-US" sz="2135" b="1" dirty="0">
                <a:solidFill>
                  <a:srgbClr val="203265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65">
              <a:extLst>
                <a:ext uri="{FF2B5EF4-FFF2-40B4-BE49-F238E27FC236}">
                  <a16:creationId xmlns="" xmlns:a16="http://schemas.microsoft.com/office/drawing/2014/main" id="{4C618616-7BDD-44F6-815E-18547AFD8659}"/>
                </a:ext>
              </a:extLst>
            </p:cNvPr>
            <p:cNvSpPr txBox="1"/>
            <p:nvPr/>
          </p:nvSpPr>
          <p:spPr>
            <a:xfrm>
              <a:off x="2624278" y="1898868"/>
              <a:ext cx="4908148" cy="50684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目标分解中，要注意到各分目标所需要的条件及其限制因素。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851D5F5C-3389-46CB-B47C-8C1251C37334}"/>
              </a:ext>
            </a:extLst>
          </p:cNvPr>
          <p:cNvGrpSpPr/>
          <p:nvPr/>
        </p:nvGrpSpPr>
        <p:grpSpPr>
          <a:xfrm>
            <a:off x="1284471" y="4229064"/>
            <a:ext cx="9664315" cy="864893"/>
            <a:chOff x="1522984" y="1410080"/>
            <a:chExt cx="8004187" cy="1137539"/>
          </a:xfrm>
        </p:grpSpPr>
        <p:sp>
          <p:nvSpPr>
            <p:cNvPr id="49" name="任意多边形 33">
              <a:extLst>
                <a:ext uri="{FF2B5EF4-FFF2-40B4-BE49-F238E27FC236}">
                  <a16:creationId xmlns="" xmlns:a16="http://schemas.microsoft.com/office/drawing/2014/main" id="{DE8F00AE-4A8B-497B-8EEE-B5F0F2802B9F}"/>
                </a:ext>
              </a:extLst>
            </p:cNvPr>
            <p:cNvSpPr/>
            <p:nvPr/>
          </p:nvSpPr>
          <p:spPr>
            <a:xfrm rot="16200000">
              <a:off x="4877191" y="-1944127"/>
              <a:ext cx="1137539" cy="7845953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C00000"/>
              </a:solidFill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HK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11">
              <a:extLst>
                <a:ext uri="{FF2B5EF4-FFF2-40B4-BE49-F238E27FC236}">
                  <a16:creationId xmlns="" xmlns:a16="http://schemas.microsoft.com/office/drawing/2014/main" id="{345E22F4-9004-4D88-8503-2037CA84B8D6}"/>
                </a:ext>
              </a:extLst>
            </p:cNvPr>
            <p:cNvSpPr txBox="1"/>
            <p:nvPr/>
          </p:nvSpPr>
          <p:spPr>
            <a:xfrm>
              <a:off x="1626677" y="1471333"/>
              <a:ext cx="839367" cy="1011997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en-US" altLang="zh-HK" sz="4400" b="1" dirty="0">
                  <a:solidFill>
                    <a:srgbClr val="C00000"/>
                  </a:solidFill>
                  <a:latin typeface="+mn-ea"/>
                  <a:cs typeface="+mn-ea"/>
                  <a:sym typeface="+mn-lt"/>
                </a:rPr>
                <a:t>03</a:t>
              </a:r>
              <a:endParaRPr lang="zh-HK" altLang="en-US" sz="4400" b="1" dirty="0">
                <a:solidFill>
                  <a:srgbClr val="C00000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51" name="文本框 64">
              <a:extLst>
                <a:ext uri="{FF2B5EF4-FFF2-40B4-BE49-F238E27FC236}">
                  <a16:creationId xmlns="" xmlns:a16="http://schemas.microsoft.com/office/drawing/2014/main" id="{C1A595A6-02A2-4BF1-B2AD-E86199384FB2}"/>
                </a:ext>
              </a:extLst>
            </p:cNvPr>
            <p:cNvSpPr txBox="1"/>
            <p:nvPr/>
          </p:nvSpPr>
          <p:spPr>
            <a:xfrm>
              <a:off x="2574617" y="1471333"/>
              <a:ext cx="1110344" cy="55356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zh-CN" altLang="en-US" sz="2135" b="1" dirty="0">
                  <a:solidFill>
                    <a:srgbClr val="C00000"/>
                  </a:solidFill>
                  <a:cs typeface="+mn-ea"/>
                  <a:sym typeface="+mn-lt"/>
                </a:rPr>
                <a:t>相互协调</a:t>
              </a:r>
              <a:endParaRPr lang="zh-HK" altLang="en-US" sz="2135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65">
              <a:extLst>
                <a:ext uri="{FF2B5EF4-FFF2-40B4-BE49-F238E27FC236}">
                  <a16:creationId xmlns="" xmlns:a16="http://schemas.microsoft.com/office/drawing/2014/main" id="{F2AE8215-FB59-4DC5-99FF-C08960243B70}"/>
                </a:ext>
              </a:extLst>
            </p:cNvPr>
            <p:cNvSpPr txBox="1"/>
            <p:nvPr/>
          </p:nvSpPr>
          <p:spPr>
            <a:xfrm>
              <a:off x="2624278" y="1898868"/>
              <a:ext cx="6902893" cy="50684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各分目标之间在内容与时间上要协调并同步发展，不能影响总体目标的实现。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B814049E-30BA-4599-ADA3-1BD5AD5150D4}"/>
              </a:ext>
            </a:extLst>
          </p:cNvPr>
          <p:cNvGrpSpPr/>
          <p:nvPr/>
        </p:nvGrpSpPr>
        <p:grpSpPr>
          <a:xfrm>
            <a:off x="1284471" y="5291240"/>
            <a:ext cx="9664315" cy="864893"/>
            <a:chOff x="1522984" y="1410080"/>
            <a:chExt cx="8004187" cy="1137539"/>
          </a:xfrm>
        </p:grpSpPr>
        <p:sp>
          <p:nvSpPr>
            <p:cNvPr id="59" name="任意多边形 33">
              <a:extLst>
                <a:ext uri="{FF2B5EF4-FFF2-40B4-BE49-F238E27FC236}">
                  <a16:creationId xmlns="" xmlns:a16="http://schemas.microsoft.com/office/drawing/2014/main" id="{C9AC33BC-F2C1-472E-8B3C-02444EA62F54}"/>
                </a:ext>
              </a:extLst>
            </p:cNvPr>
            <p:cNvSpPr/>
            <p:nvPr/>
          </p:nvSpPr>
          <p:spPr>
            <a:xfrm rot="16200000">
              <a:off x="4877191" y="-1944127"/>
              <a:ext cx="1137539" cy="7845953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C00000"/>
              </a:solidFill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HK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11">
              <a:extLst>
                <a:ext uri="{FF2B5EF4-FFF2-40B4-BE49-F238E27FC236}">
                  <a16:creationId xmlns="" xmlns:a16="http://schemas.microsoft.com/office/drawing/2014/main" id="{5928BC75-37AF-4D84-B465-D0BAB259631A}"/>
                </a:ext>
              </a:extLst>
            </p:cNvPr>
            <p:cNvSpPr txBox="1"/>
            <p:nvPr/>
          </p:nvSpPr>
          <p:spPr>
            <a:xfrm>
              <a:off x="1626677" y="1471333"/>
              <a:ext cx="839367" cy="1011997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en-US" altLang="zh-HK" sz="4400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04</a:t>
              </a:r>
              <a:endParaRPr lang="zh-HK" altLang="en-US" sz="4400" b="1" dirty="0">
                <a:solidFill>
                  <a:srgbClr val="203265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61" name="文本框 64">
              <a:extLst>
                <a:ext uri="{FF2B5EF4-FFF2-40B4-BE49-F238E27FC236}">
                  <a16:creationId xmlns="" xmlns:a16="http://schemas.microsoft.com/office/drawing/2014/main" id="{799B5388-AB15-437E-A088-1491854BA0F7}"/>
                </a:ext>
              </a:extLst>
            </p:cNvPr>
            <p:cNvSpPr txBox="1"/>
            <p:nvPr/>
          </p:nvSpPr>
          <p:spPr>
            <a:xfrm>
              <a:off x="2574617" y="1471333"/>
              <a:ext cx="1110344" cy="55356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zh-CN" altLang="en-US" sz="2135" b="1" dirty="0">
                  <a:solidFill>
                    <a:srgbClr val="203265"/>
                  </a:solidFill>
                  <a:cs typeface="+mn-ea"/>
                  <a:sym typeface="+mn-lt"/>
                </a:rPr>
                <a:t>平等尊重</a:t>
              </a:r>
              <a:endParaRPr lang="zh-HK" altLang="en-US" sz="2135" b="1" dirty="0">
                <a:solidFill>
                  <a:srgbClr val="203265"/>
                </a:solidFill>
                <a:cs typeface="+mn-ea"/>
                <a:sym typeface="+mn-lt"/>
              </a:endParaRPr>
            </a:p>
          </p:txBody>
        </p:sp>
        <p:sp>
          <p:nvSpPr>
            <p:cNvPr id="62" name="文本框 65">
              <a:extLst>
                <a:ext uri="{FF2B5EF4-FFF2-40B4-BE49-F238E27FC236}">
                  <a16:creationId xmlns="" xmlns:a16="http://schemas.microsoft.com/office/drawing/2014/main" id="{1E60A3E9-80E2-4D0B-84F9-F8E73C1305C1}"/>
                </a:ext>
              </a:extLst>
            </p:cNvPr>
            <p:cNvSpPr txBox="1"/>
            <p:nvPr/>
          </p:nvSpPr>
          <p:spPr>
            <a:xfrm>
              <a:off x="2624278" y="1898868"/>
              <a:ext cx="6902893" cy="50144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在目标分解讨论中，上级要尊重下级，平等待人，耐心倾听下级意见</a:t>
              </a:r>
              <a:r>
                <a:rPr lang="zh-CN" altLang="en-US" sz="1200" dirty="0">
                  <a:cs typeface="+mn-ea"/>
                  <a:sym typeface="+mn-lt"/>
                </a:rPr>
                <a:t>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012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矩形 2">
            <a:extLst>
              <a:ext uri="{FF2B5EF4-FFF2-40B4-BE49-F238E27FC236}">
                <a16:creationId xmlns="" xmlns:a16="http://schemas.microsoft.com/office/drawing/2014/main" id="{95A52B0D-A4A8-4B3C-8AC5-7F0B379836C5}"/>
              </a:ext>
            </a:extLst>
          </p:cNvPr>
          <p:cNvSpPr/>
          <p:nvPr/>
        </p:nvSpPr>
        <p:spPr>
          <a:xfrm>
            <a:off x="919864" y="1777431"/>
            <a:ext cx="4870156" cy="4589768"/>
          </a:xfrm>
          <a:prstGeom prst="wedgeRectCallout">
            <a:avLst>
              <a:gd name="adj1" fmla="val 60438"/>
              <a:gd name="adj2" fmla="val -24978"/>
            </a:avLst>
          </a:prstGeom>
          <a:solidFill>
            <a:srgbClr val="C00000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FF822C6-83A2-477B-9C85-F3E31666C51B}"/>
              </a:ext>
            </a:extLst>
          </p:cNvPr>
          <p:cNvGrpSpPr/>
          <p:nvPr/>
        </p:nvGrpSpPr>
        <p:grpSpPr>
          <a:xfrm>
            <a:off x="6332673" y="1553755"/>
            <a:ext cx="4426798" cy="4252955"/>
            <a:chOff x="6314515" y="1270761"/>
            <a:chExt cx="5172644" cy="4969511"/>
          </a:xfrm>
          <a:effectLst/>
        </p:grpSpPr>
        <p:sp>
          <p:nvSpPr>
            <p:cNvPr id="4" name="椭圆 3"/>
            <p:cNvSpPr/>
            <p:nvPr/>
          </p:nvSpPr>
          <p:spPr>
            <a:xfrm>
              <a:off x="7171783" y="2096874"/>
              <a:ext cx="3429000" cy="3429000"/>
            </a:xfrm>
            <a:prstGeom prst="ellipse">
              <a:avLst/>
            </a:prstGeom>
            <a:solidFill>
              <a:srgbClr val="203265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PDCA</a:t>
              </a:r>
            </a:p>
            <a:p>
              <a:pPr algn="ctr"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循环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8160862" y="1270761"/>
              <a:ext cx="1465728" cy="146572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P</a:t>
              </a:r>
            </a:p>
            <a:p>
              <a:pPr algn="ctr">
                <a:defRPr/>
              </a:pPr>
              <a:r>
                <a:rPr lang="en-US" altLang="zh-CN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Plan</a:t>
              </a:r>
              <a:endParaRPr lang="zh-CN" altLang="en-US" b="1" dirty="0">
                <a:solidFill>
                  <a:srgbClr val="203265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0021431" y="3095316"/>
              <a:ext cx="1465728" cy="146572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D</a:t>
              </a:r>
            </a:p>
            <a:p>
              <a:pPr algn="ctr">
                <a:defRPr/>
              </a:pPr>
              <a:r>
                <a:rPr lang="en-US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Do</a:t>
              </a:r>
              <a:endParaRPr lang="zh-CN" altLang="en-US" b="1" dirty="0">
                <a:solidFill>
                  <a:srgbClr val="203265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216915" y="4774544"/>
              <a:ext cx="1455185" cy="146572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C</a:t>
              </a:r>
            </a:p>
            <a:p>
              <a:pPr algn="ctr">
                <a:defRPr/>
              </a:pPr>
              <a:r>
                <a:rPr lang="en-US" sz="1600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Check</a:t>
              </a:r>
              <a:endParaRPr lang="zh-CN" altLang="en-US" sz="1600" b="1" dirty="0">
                <a:solidFill>
                  <a:srgbClr val="203265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314515" y="3047712"/>
              <a:ext cx="1465728" cy="146572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A</a:t>
              </a:r>
            </a:p>
            <a:p>
              <a:pPr algn="ctr">
                <a:defRPr/>
              </a:pPr>
              <a:r>
                <a:rPr lang="en-US" sz="1600" b="1" dirty="0">
                  <a:solidFill>
                    <a:srgbClr val="203265"/>
                  </a:solidFill>
                  <a:latin typeface="+mn-ea"/>
                  <a:cs typeface="+mn-ea"/>
                  <a:sym typeface="+mn-lt"/>
                </a:rPr>
                <a:t>Action</a:t>
              </a:r>
              <a:endParaRPr lang="zh-CN" altLang="en-US" sz="1600" b="1" dirty="0">
                <a:solidFill>
                  <a:srgbClr val="203265"/>
                </a:solidFill>
                <a:latin typeface="+mn-ea"/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1554316" y="3429000"/>
            <a:ext cx="3652973" cy="1939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在进行目标实施的过程中，会出现一些不可预测的问题，比如，目标实施的环境、条件、资源等发生了变化，那么，要</a:t>
            </a: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根据实际情况对目标进行调整和反馈。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695964" y="2553782"/>
            <a:ext cx="1976591" cy="733812"/>
            <a:chOff x="1606886" y="4232385"/>
            <a:chExt cx="663217" cy="584810"/>
          </a:xfrm>
        </p:grpSpPr>
        <p:sp>
          <p:nvSpPr>
            <p:cNvPr id="19" name="圆角矩形 4"/>
            <p:cNvSpPr/>
            <p:nvPr/>
          </p:nvSpPr>
          <p:spPr>
            <a:xfrm>
              <a:off x="1606886" y="4232385"/>
              <a:ext cx="662291" cy="510509"/>
            </a:xfrm>
            <a:prstGeom prst="roundRect">
              <a:avLst>
                <a:gd name="adj" fmla="val 355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743426" y="4302103"/>
              <a:ext cx="526677" cy="515092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注意：</a:t>
              </a:r>
            </a:p>
          </p:txBody>
        </p:sp>
      </p:grp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7CD5FFBD-4D65-4FD9-ACA4-2C5B6948F0B3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9DBAB27D-BE98-452A-A4CC-9403BDEFA4E6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78D79436-17F5-42B2-840B-992BAEF49C38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A2E77387-53CB-45D3-AA8D-20375BB5DA84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F97CCDCF-A918-4D93-931A-C334F847A8F4}"/>
              </a:ext>
            </a:extLst>
          </p:cNvPr>
          <p:cNvSpPr/>
          <p:nvPr/>
        </p:nvSpPr>
        <p:spPr>
          <a:xfrm>
            <a:off x="1425270" y="510338"/>
            <a:ext cx="2768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目标实施</a:t>
            </a: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PDCA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7874CCBB-CD6E-4B84-8F69-97E0B27F2F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86815" y="1577203"/>
            <a:ext cx="6783253" cy="529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dirty="0">
                <a:cs typeface="+mn-ea"/>
                <a:sym typeface="+mn-lt"/>
              </a:rPr>
              <a:t>PDCA</a:t>
            </a:r>
            <a:r>
              <a:rPr lang="zh-CN" altLang="en-US" sz="2000" dirty="0">
                <a:cs typeface="+mn-ea"/>
                <a:sym typeface="+mn-lt"/>
              </a:rPr>
              <a:t>循环就像爬楼梯一样，</a:t>
            </a: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不断前进，不断提高</a:t>
            </a: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。</a:t>
            </a: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523648516"/>
              </p:ext>
            </p:extLst>
          </p:nvPr>
        </p:nvGraphicFramePr>
        <p:xfrm>
          <a:off x="1059687" y="3663817"/>
          <a:ext cx="3286410" cy="2318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3304050169"/>
              </p:ext>
            </p:extLst>
          </p:nvPr>
        </p:nvGraphicFramePr>
        <p:xfrm>
          <a:off x="3460163" y="2310384"/>
          <a:ext cx="3286410" cy="2318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pSp>
        <p:nvGrpSpPr>
          <p:cNvPr id="21" name="组合 20"/>
          <p:cNvGrpSpPr/>
          <p:nvPr/>
        </p:nvGrpSpPr>
        <p:grpSpPr>
          <a:xfrm>
            <a:off x="1386815" y="3150319"/>
            <a:ext cx="5137894" cy="3003295"/>
            <a:chOff x="5751712" y="1418657"/>
            <a:chExt cx="5000625" cy="5073650"/>
          </a:xfrm>
        </p:grpSpPr>
        <p:cxnSp>
          <p:nvCxnSpPr>
            <p:cNvPr id="8" name="直接连接符 7"/>
            <p:cNvCxnSpPr>
              <a:cxnSpLocks/>
            </p:cNvCxnSpPr>
            <p:nvPr/>
          </p:nvCxnSpPr>
          <p:spPr>
            <a:xfrm>
              <a:off x="5751712" y="6490719"/>
              <a:ext cx="2643188" cy="1588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rot="5400000" flipH="1" flipV="1">
              <a:off x="7145537" y="5241357"/>
              <a:ext cx="2500313" cy="1587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8394900" y="3990407"/>
              <a:ext cx="2357437" cy="1587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5400000" flipH="1" flipV="1">
              <a:off x="9466462" y="2704532"/>
              <a:ext cx="2571750" cy="0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23"/>
          <p:cNvSpPr txBox="1"/>
          <p:nvPr/>
        </p:nvSpPr>
        <p:spPr>
          <a:xfrm>
            <a:off x="4738771" y="5102396"/>
            <a:ext cx="1785938" cy="7817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12000"/>
              </a:lnSpc>
              <a:defRPr/>
            </a:pPr>
            <a:r>
              <a:rPr lang="zh-CN" altLang="en-US" sz="2000" b="1" dirty="0">
                <a:cs typeface="+mn-ea"/>
                <a:sym typeface="+mn-lt"/>
              </a:rPr>
              <a:t>阶段任务完成</a:t>
            </a:r>
            <a:endParaRPr lang="en-US" altLang="zh-CN" sz="2000" b="1" dirty="0">
              <a:cs typeface="+mn-ea"/>
              <a:sym typeface="+mn-lt"/>
            </a:endParaRPr>
          </a:p>
          <a:p>
            <a:pPr>
              <a:lnSpc>
                <a:spcPct val="112000"/>
              </a:lnSpc>
              <a:defRPr/>
            </a:pPr>
            <a:r>
              <a:rPr lang="zh-CN" altLang="en-US" sz="2000" b="1" dirty="0">
                <a:cs typeface="+mn-ea"/>
                <a:sym typeface="+mn-lt"/>
              </a:rPr>
              <a:t>水平不断提升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79EEA4AE-8627-492F-A4FD-5E74AC1B9238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ACCE4B3D-824E-4154-A283-072DD0FFC3D7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4AD02841-0CBC-480A-8137-F4F064E7010B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4140F173-A483-4149-B953-4A7E0A904DBB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DDFB8FC-4DD8-4C30-B4C0-5A702FCB834E}"/>
              </a:ext>
            </a:extLst>
          </p:cNvPr>
          <p:cNvSpPr/>
          <p:nvPr/>
        </p:nvSpPr>
        <p:spPr>
          <a:xfrm>
            <a:off x="1425270" y="510338"/>
            <a:ext cx="2768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目标实施</a:t>
            </a: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PDCA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AABE60FC-9C95-4805-9661-CEAFDDC23FB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F07EFCE-4279-4D3C-9A3E-2934D7466F4A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38616"/>
          <a:stretch/>
        </p:blipFill>
        <p:spPr>
          <a:xfrm>
            <a:off x="7428088" y="2976501"/>
            <a:ext cx="3684490" cy="30054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AsOne/>
      </p:bldGraphic>
      <p:bldGraphic spid="7" grpId="0">
        <p:bldAsOne/>
      </p:bldGraphic>
      <p:bldP spid="13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70726FD-3914-4711-A3E8-CF1E51F35C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2126" y="1929215"/>
            <a:ext cx="7115175" cy="303440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11424" y="5276537"/>
            <a:ext cx="10786988" cy="54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cs typeface="+mn-ea"/>
                <a:sym typeface="+mn-lt"/>
              </a:rPr>
              <a:t>也就是说，目标管理的后续步骤就是绩效考核，</a:t>
            </a: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绩效考核是实现目标管理的有力工具。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460274" y="1929215"/>
            <a:ext cx="6058449" cy="3034405"/>
            <a:chOff x="5460274" y="1929215"/>
            <a:chExt cx="6058449" cy="3034405"/>
          </a:xfrm>
        </p:grpSpPr>
        <p:sp>
          <p:nvSpPr>
            <p:cNvPr id="10" name="矩形 9"/>
            <p:cNvSpPr/>
            <p:nvPr/>
          </p:nvSpPr>
          <p:spPr>
            <a:xfrm>
              <a:off x="5460274" y="1929215"/>
              <a:ext cx="6012324" cy="30344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096000" y="2334668"/>
              <a:ext cx="5019043" cy="16910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kern="100" dirty="0">
                  <a:solidFill>
                    <a:schemeClr val="bg1"/>
                  </a:solidFill>
                  <a:cs typeface="+mn-ea"/>
                  <a:sym typeface="+mn-lt"/>
                </a:rPr>
                <a:t>对照目标进行检查与考核，目标完成的质量可以与个人的薪水、升迁等挂钩，真正实现公司的总目标达成与每个人的业绩挂钩，从而使员工高度关注工作成效、并强化工作的动机，令企业内部运作进入“自动自发”的良性轨道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346785" y="4182132"/>
              <a:ext cx="5171938" cy="431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kern="100" dirty="0">
                  <a:solidFill>
                    <a:schemeClr val="bg1"/>
                  </a:solidFill>
                  <a:cs typeface="+mn-ea"/>
                  <a:sym typeface="+mn-lt"/>
                </a:rPr>
                <a:t>这个过程，即是实施“绩效考核”。</a:t>
              </a:r>
            </a:p>
          </p:txBody>
        </p:sp>
      </p:grp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67DE5BCF-7C69-4735-9C03-2EA266234B91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56FD9433-C07D-4059-A4A7-1047783A29BC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ECE3E835-5E3F-4AEC-AB42-1AA5764E46B4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F6E13F81-BEF1-4B8D-A57A-6EFA5D1BBCC8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02C1F1E9-AF4D-43CE-92FF-6402BB2265BB}"/>
              </a:ext>
            </a:extLst>
          </p:cNvPr>
          <p:cNvSpPr/>
          <p:nvPr/>
        </p:nvSpPr>
        <p:spPr>
          <a:xfrm>
            <a:off x="1425270" y="510338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检查实验结果及惩处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DBFCFBA-C591-4EDB-B021-1F9C99BCCC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7ABAAB46-A53D-4CE4-912C-3F457C3950A8}"/>
              </a:ext>
            </a:extLst>
          </p:cNvPr>
          <p:cNvGrpSpPr/>
          <p:nvPr/>
        </p:nvGrpSpPr>
        <p:grpSpPr>
          <a:xfrm>
            <a:off x="-1" y="-24184"/>
            <a:ext cx="12276519" cy="6882186"/>
            <a:chOff x="-1" y="-24184"/>
            <a:chExt cx="12276519" cy="6882186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6724F601-7F62-4160-B454-6B07AC07E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4184"/>
              <a:ext cx="12191999" cy="5495544"/>
            </a:xfrm>
            <a:prstGeom prst="rect">
              <a:avLst/>
            </a:prstGeom>
          </p:spPr>
        </p:pic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00556640-61AC-4033-B414-97C88CF6DB38}"/>
                </a:ext>
              </a:extLst>
            </p:cNvPr>
            <p:cNvGrpSpPr/>
            <p:nvPr/>
          </p:nvGrpSpPr>
          <p:grpSpPr>
            <a:xfrm>
              <a:off x="-1" y="2347244"/>
              <a:ext cx="12276519" cy="4510758"/>
              <a:chOff x="-1" y="2347244"/>
              <a:chExt cx="12276519" cy="4510758"/>
            </a:xfrm>
          </p:grpSpPr>
          <p:sp>
            <p:nvSpPr>
              <p:cNvPr id="14" name="任意多边形: 形状 13">
                <a:extLst>
                  <a:ext uri="{FF2B5EF4-FFF2-40B4-BE49-F238E27FC236}">
                    <a16:creationId xmlns="" xmlns:a16="http://schemas.microsoft.com/office/drawing/2014/main" id="{36D97E34-F268-448B-9501-E54E9F5FF7E7}"/>
                  </a:ext>
                </a:extLst>
              </p:cNvPr>
              <p:cNvSpPr/>
              <p:nvPr userDrawn="1"/>
            </p:nvSpPr>
            <p:spPr>
              <a:xfrm>
                <a:off x="-1" y="2347244"/>
                <a:ext cx="12191999" cy="451075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="" xmlns:a16="http://schemas.microsoft.com/office/drawing/2014/main" id="{79A86E21-70D3-41F6-A514-7237C5397A73}"/>
                  </a:ext>
                </a:extLst>
              </p:cNvPr>
              <p:cNvSpPr/>
              <p:nvPr/>
            </p:nvSpPr>
            <p:spPr>
              <a:xfrm rot="21434566">
                <a:off x="1026019" y="2582444"/>
                <a:ext cx="11250499" cy="3817437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2032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" name="任意多边形: 形状 14">
                <a:extLst>
                  <a:ext uri="{FF2B5EF4-FFF2-40B4-BE49-F238E27FC236}">
                    <a16:creationId xmlns="" xmlns:a16="http://schemas.microsoft.com/office/drawing/2014/main" id="{F8AA87E7-7A3F-4301-BB01-0EA302A0A544}"/>
                  </a:ext>
                </a:extLst>
              </p:cNvPr>
              <p:cNvSpPr/>
              <p:nvPr userDrawn="1"/>
            </p:nvSpPr>
            <p:spPr>
              <a:xfrm>
                <a:off x="2" y="2860766"/>
                <a:ext cx="12191999" cy="399723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" name="Text Box 2">
            <a:extLst>
              <a:ext uri="{FF2B5EF4-FFF2-40B4-BE49-F238E27FC236}">
                <a16:creationId xmlns="" xmlns:a16="http://schemas.microsoft.com/office/drawing/2014/main" id="{93C0AD6E-49A8-4401-B1E4-9665F0687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3462" y="3855365"/>
            <a:ext cx="635127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1219200"/>
            <a:r>
              <a:rPr lang="zh-CN" altLang="en-US" sz="6000" dirty="0">
                <a:solidFill>
                  <a:srgbClr val="203265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企业</a:t>
            </a:r>
            <a:r>
              <a:rPr lang="zh-CN" altLang="en-US" sz="6000" dirty="0">
                <a:solidFill>
                  <a:srgbClr val="C0000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目标</a:t>
            </a:r>
            <a:r>
              <a:rPr lang="zh-CN" altLang="en-US" sz="6000" dirty="0">
                <a:solidFill>
                  <a:srgbClr val="203265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管理</a:t>
            </a:r>
            <a:r>
              <a:rPr lang="zh-CN" altLang="en-US" sz="6000" dirty="0">
                <a:solidFill>
                  <a:srgbClr val="C0000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实务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B418D80-16A5-4137-A141-DEE31A37D29C}"/>
              </a:ext>
            </a:extLst>
          </p:cNvPr>
          <p:cNvSpPr txBox="1"/>
          <p:nvPr/>
        </p:nvSpPr>
        <p:spPr>
          <a:xfrm>
            <a:off x="4873948" y="5495203"/>
            <a:ext cx="2559685" cy="368300"/>
          </a:xfrm>
          <a:prstGeom prst="rect">
            <a:avLst/>
          </a:prstGeom>
          <a:solidFill>
            <a:srgbClr val="20326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73AC1E3C-5CDE-4BD5-B1AD-0F7E537E0769}"/>
              </a:ext>
            </a:extLst>
          </p:cNvPr>
          <p:cNvSpPr txBox="1"/>
          <p:nvPr/>
        </p:nvSpPr>
        <p:spPr>
          <a:xfrm>
            <a:off x="7891468" y="5495203"/>
            <a:ext cx="2559685" cy="368300"/>
          </a:xfrm>
          <a:prstGeom prst="rect">
            <a:avLst/>
          </a:prstGeom>
          <a:solidFill>
            <a:srgbClr val="20326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202X.7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CEAB2371-EF83-4148-B0E3-1916D2D3FD21}"/>
              </a:ext>
            </a:extLst>
          </p:cNvPr>
          <p:cNvSpPr/>
          <p:nvPr/>
        </p:nvSpPr>
        <p:spPr>
          <a:xfrm>
            <a:off x="4671413" y="4904217"/>
            <a:ext cx="5995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Enterprise target management practice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94721085-3B4E-4E6C-9254-A8DE6E0ADC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648307" y="3846388"/>
            <a:ext cx="3552749" cy="2439455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  <a:effectLst>
            <a:outerShdw blurRad="50800" dist="152400" dir="215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2F339FE-0E1C-4E8B-BF43-B07589DBF0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3" t="100000" r="24664" b="-9459"/>
          <a:stretch>
            <a:fillRect/>
          </a:stretch>
        </p:blipFill>
        <p:spPr>
          <a:xfrm>
            <a:off x="6549069" y="3447288"/>
            <a:ext cx="2768614" cy="329387"/>
          </a:xfrm>
          <a:custGeom>
            <a:avLst/>
            <a:gdLst>
              <a:gd name="connsiteX0" fmla="*/ 0 w 2768614"/>
              <a:gd name="connsiteY0" fmla="*/ 0 h 329387"/>
              <a:gd name="connsiteX1" fmla="*/ 2768614 w 2768614"/>
              <a:gd name="connsiteY1" fmla="*/ 0 h 329387"/>
              <a:gd name="connsiteX2" fmla="*/ 2737827 w 2768614"/>
              <a:gd name="connsiteY2" fmla="*/ 17374 h 329387"/>
              <a:gd name="connsiteX3" fmla="*/ 1384307 w 2768614"/>
              <a:gd name="connsiteY3" fmla="*/ 329387 h 329387"/>
              <a:gd name="connsiteX4" fmla="*/ 30787 w 2768614"/>
              <a:gd name="connsiteY4" fmla="*/ 17374 h 329387"/>
              <a:gd name="connsiteX5" fmla="*/ 0 w 2768614"/>
              <a:gd name="connsiteY5" fmla="*/ 0 h 32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8614" h="329387">
                <a:moveTo>
                  <a:pt x="0" y="0"/>
                </a:moveTo>
                <a:lnTo>
                  <a:pt x="2768614" y="0"/>
                </a:lnTo>
                <a:lnTo>
                  <a:pt x="2737827" y="17374"/>
                </a:lnTo>
                <a:cubicBezTo>
                  <a:pt x="2351457" y="214363"/>
                  <a:pt x="1885681" y="329387"/>
                  <a:pt x="1384307" y="329387"/>
                </a:cubicBezTo>
                <a:cubicBezTo>
                  <a:pt x="882933" y="329387"/>
                  <a:pt x="417158" y="214363"/>
                  <a:pt x="30787" y="17374"/>
                </a:cubicBez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0545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9000">
        <p14:prism isInverted="1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21" grpId="0" animBg="1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635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7ABAAB46-A53D-4CE4-912C-3F457C3950A8}"/>
              </a:ext>
            </a:extLst>
          </p:cNvPr>
          <p:cNvGrpSpPr/>
          <p:nvPr/>
        </p:nvGrpSpPr>
        <p:grpSpPr>
          <a:xfrm>
            <a:off x="-1" y="-24184"/>
            <a:ext cx="12276519" cy="6882186"/>
            <a:chOff x="-1" y="-24184"/>
            <a:chExt cx="12276519" cy="6882186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6724F601-7F62-4160-B454-6B07AC07E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4184"/>
              <a:ext cx="12191999" cy="5495544"/>
            </a:xfrm>
            <a:prstGeom prst="rect">
              <a:avLst/>
            </a:prstGeom>
          </p:spPr>
        </p:pic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00556640-61AC-4033-B414-97C88CF6DB38}"/>
                </a:ext>
              </a:extLst>
            </p:cNvPr>
            <p:cNvGrpSpPr/>
            <p:nvPr/>
          </p:nvGrpSpPr>
          <p:grpSpPr>
            <a:xfrm>
              <a:off x="-1" y="2347244"/>
              <a:ext cx="12276519" cy="4510758"/>
              <a:chOff x="-1" y="2347244"/>
              <a:chExt cx="12276519" cy="4510758"/>
            </a:xfrm>
          </p:grpSpPr>
          <p:sp>
            <p:nvSpPr>
              <p:cNvPr id="14" name="任意多边形: 形状 13">
                <a:extLst>
                  <a:ext uri="{FF2B5EF4-FFF2-40B4-BE49-F238E27FC236}">
                    <a16:creationId xmlns="" xmlns:a16="http://schemas.microsoft.com/office/drawing/2014/main" id="{36D97E34-F268-448B-9501-E54E9F5FF7E7}"/>
                  </a:ext>
                </a:extLst>
              </p:cNvPr>
              <p:cNvSpPr/>
              <p:nvPr userDrawn="1"/>
            </p:nvSpPr>
            <p:spPr>
              <a:xfrm>
                <a:off x="-1" y="2347244"/>
                <a:ext cx="12191999" cy="451075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="" xmlns:a16="http://schemas.microsoft.com/office/drawing/2014/main" id="{79A86E21-70D3-41F6-A514-7237C5397A73}"/>
                  </a:ext>
                </a:extLst>
              </p:cNvPr>
              <p:cNvSpPr/>
              <p:nvPr/>
            </p:nvSpPr>
            <p:spPr>
              <a:xfrm rot="21434566">
                <a:off x="1026019" y="2582444"/>
                <a:ext cx="11250499" cy="3817437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2032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" name="任意多边形: 形状 14">
                <a:extLst>
                  <a:ext uri="{FF2B5EF4-FFF2-40B4-BE49-F238E27FC236}">
                    <a16:creationId xmlns="" xmlns:a16="http://schemas.microsoft.com/office/drawing/2014/main" id="{F8AA87E7-7A3F-4301-BB01-0EA302A0A544}"/>
                  </a:ext>
                </a:extLst>
              </p:cNvPr>
              <p:cNvSpPr/>
              <p:nvPr userDrawn="1"/>
            </p:nvSpPr>
            <p:spPr>
              <a:xfrm>
                <a:off x="2" y="2860766"/>
                <a:ext cx="12191999" cy="399723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94721085-3B4E-4E6C-9254-A8DE6E0ADC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1253736" y="3709682"/>
            <a:ext cx="3094608" cy="2124877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  <a:effectLst>
            <a:outerShdw blurRad="50800" dist="152400" dir="215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2F339FE-0E1C-4E8B-BF43-B07589DBF0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3" t="100000" r="24664" b="-9459"/>
          <a:stretch>
            <a:fillRect/>
          </a:stretch>
        </p:blipFill>
        <p:spPr>
          <a:xfrm>
            <a:off x="6274749" y="3429001"/>
            <a:ext cx="2768614" cy="329387"/>
          </a:xfrm>
          <a:custGeom>
            <a:avLst/>
            <a:gdLst>
              <a:gd name="connsiteX0" fmla="*/ 0 w 2768614"/>
              <a:gd name="connsiteY0" fmla="*/ 0 h 329387"/>
              <a:gd name="connsiteX1" fmla="*/ 2768614 w 2768614"/>
              <a:gd name="connsiteY1" fmla="*/ 0 h 329387"/>
              <a:gd name="connsiteX2" fmla="*/ 2737827 w 2768614"/>
              <a:gd name="connsiteY2" fmla="*/ 17374 h 329387"/>
              <a:gd name="connsiteX3" fmla="*/ 1384307 w 2768614"/>
              <a:gd name="connsiteY3" fmla="*/ 329387 h 329387"/>
              <a:gd name="connsiteX4" fmla="*/ 30787 w 2768614"/>
              <a:gd name="connsiteY4" fmla="*/ 17374 h 329387"/>
              <a:gd name="connsiteX5" fmla="*/ 0 w 2768614"/>
              <a:gd name="connsiteY5" fmla="*/ 0 h 32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8614" h="329387">
                <a:moveTo>
                  <a:pt x="0" y="0"/>
                </a:moveTo>
                <a:lnTo>
                  <a:pt x="2768614" y="0"/>
                </a:lnTo>
                <a:lnTo>
                  <a:pt x="2737827" y="17374"/>
                </a:lnTo>
                <a:cubicBezTo>
                  <a:pt x="2351457" y="214363"/>
                  <a:pt x="1885681" y="329387"/>
                  <a:pt x="1384307" y="329387"/>
                </a:cubicBezTo>
                <a:cubicBezTo>
                  <a:pt x="882933" y="329387"/>
                  <a:pt x="417158" y="214363"/>
                  <a:pt x="30787" y="17374"/>
                </a:cubicBez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58D1BAFA-9130-4638-B44F-646547089568}"/>
              </a:ext>
            </a:extLst>
          </p:cNvPr>
          <p:cNvSpPr/>
          <p:nvPr/>
        </p:nvSpPr>
        <p:spPr>
          <a:xfrm>
            <a:off x="5029201" y="3870072"/>
            <a:ext cx="2768615" cy="58477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63500" dist="508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cs typeface="+mn-ea"/>
                <a:sym typeface="+mn-lt"/>
              </a:rPr>
              <a:t>第一部分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33C0B1E-13FC-4B24-B552-8A8B978A2EF0}"/>
              </a:ext>
            </a:extLst>
          </p:cNvPr>
          <p:cNvSpPr txBox="1"/>
          <p:nvPr/>
        </p:nvSpPr>
        <p:spPr>
          <a:xfrm>
            <a:off x="4845284" y="4627797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203265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目标知识</a:t>
            </a:r>
            <a:r>
              <a:rPr lang="zh-CN" altLang="en-US" sz="4800" dirty="0">
                <a:solidFill>
                  <a:srgbClr val="C0000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概述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B36AB91-0C5A-4549-87C0-9BD7BD3B6CC5}"/>
              </a:ext>
            </a:extLst>
          </p:cNvPr>
          <p:cNvSpPr/>
          <p:nvPr/>
        </p:nvSpPr>
        <p:spPr>
          <a:xfrm>
            <a:off x="4882961" y="5465227"/>
            <a:ext cx="4015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Objective knowledge overview</a:t>
            </a:r>
          </a:p>
        </p:txBody>
      </p:sp>
    </p:spTree>
    <p:extLst>
      <p:ext uri="{BB962C8B-B14F-4D97-AF65-F5344CB8AC3E}">
        <p14:creationId xmlns:p14="http://schemas.microsoft.com/office/powerpoint/2010/main" val="305296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4"/>
          <p:cNvSpPr txBox="1">
            <a:spLocks noChangeArrowheads="1"/>
          </p:cNvSpPr>
          <p:nvPr/>
        </p:nvSpPr>
        <p:spPr bwMode="auto">
          <a:xfrm>
            <a:off x="5133703" y="3588817"/>
            <a:ext cx="6844977" cy="167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	目标是结果，是希望，是欲望的具体表现形式；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  	目标是由动机至行为的驱动力，是一切行动的源动力；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	目标是时刻专注的焦点，是专注力！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ED43BDE-6690-4C4A-A874-FED2E16E20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23" y="3429000"/>
            <a:ext cx="3893820" cy="2264905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28BBCED6-C690-4490-8888-A84BBB4B154D}"/>
              </a:ext>
            </a:extLst>
          </p:cNvPr>
          <p:cNvGrpSpPr/>
          <p:nvPr/>
        </p:nvGrpSpPr>
        <p:grpSpPr>
          <a:xfrm>
            <a:off x="1189354" y="1453728"/>
            <a:ext cx="9813291" cy="1436823"/>
            <a:chOff x="1515291" y="1593723"/>
            <a:chExt cx="9813291" cy="143682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127E1B41-F0B8-488C-80DB-9A5F244BD5BF}"/>
                </a:ext>
              </a:extLst>
            </p:cNvPr>
            <p:cNvSpPr/>
            <p:nvPr/>
          </p:nvSpPr>
          <p:spPr>
            <a:xfrm>
              <a:off x="1515291" y="1593723"/>
              <a:ext cx="9813291" cy="1436823"/>
            </a:xfrm>
            <a:prstGeom prst="rect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5B9C1614-CC49-4C40-8B2A-44B07CCE4E7E}"/>
                </a:ext>
              </a:extLst>
            </p:cNvPr>
            <p:cNvSpPr/>
            <p:nvPr/>
          </p:nvSpPr>
          <p:spPr>
            <a:xfrm>
              <a:off x="2376804" y="1942776"/>
              <a:ext cx="809026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0" algn="just">
                <a:spcBef>
                  <a:spcPts val="400"/>
                </a:spcBef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目标就是个人或组织所</a:t>
              </a: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期望的工作成果</a:t>
              </a: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。就是希望达到的</a:t>
              </a: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未来状态</a:t>
              </a: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，即指你想要完成的事，它可能很庞大或很微小，也许是未来或者就在今天。</a:t>
              </a:r>
            </a:p>
          </p:txBody>
        </p:sp>
      </p:grpSp>
      <p:cxnSp>
        <p:nvCxnSpPr>
          <p:cNvPr id="54" name="直接连接符 53">
            <a:extLst>
              <a:ext uri="{FF2B5EF4-FFF2-40B4-BE49-F238E27FC236}">
                <a16:creationId xmlns="" xmlns:a16="http://schemas.microsoft.com/office/drawing/2014/main" id="{86EB3BC1-E5C2-437A-9C9F-9EA8646F4364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C28FE5B0-E2EF-4166-9354-CF0527BD691F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56" name="矩形 55">
              <a:extLst>
                <a:ext uri="{FF2B5EF4-FFF2-40B4-BE49-F238E27FC236}">
                  <a16:creationId xmlns="" xmlns:a16="http://schemas.microsoft.com/office/drawing/2014/main" id="{9AB4F50A-5893-4D39-8E9E-5841EA3FB240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57" name="矩形 56">
              <a:extLst>
                <a:ext uri="{FF2B5EF4-FFF2-40B4-BE49-F238E27FC236}">
                  <a16:creationId xmlns="" xmlns:a16="http://schemas.microsoft.com/office/drawing/2014/main" id="{369EA69B-D8BA-4942-804A-C740472222F3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6CB76407-0055-4D57-8ECD-C5B3E989C372}"/>
              </a:ext>
            </a:extLst>
          </p:cNvPr>
          <p:cNvSpPr/>
          <p:nvPr/>
        </p:nvSpPr>
        <p:spPr>
          <a:xfrm>
            <a:off x="1425270" y="51033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为什么要有目标？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9" name="图片 58">
            <a:extLst>
              <a:ext uri="{FF2B5EF4-FFF2-40B4-BE49-F238E27FC236}">
                <a16:creationId xmlns="" xmlns:a16="http://schemas.microsoft.com/office/drawing/2014/main" id="{BD4EFEF8-8004-42AC-890C-627A890E80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6535228" y="3407845"/>
            <a:ext cx="2513240" cy="2592153"/>
            <a:chOff x="5136360" y="1299207"/>
            <a:chExt cx="3142800" cy="31428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" name="Oval 18"/>
            <p:cNvSpPr/>
            <p:nvPr/>
          </p:nvSpPr>
          <p:spPr>
            <a:xfrm>
              <a:off x="5136360" y="1299207"/>
              <a:ext cx="3142800" cy="3142800"/>
            </a:xfrm>
            <a:prstGeom prst="rect">
              <a:avLst/>
            </a:prstGeom>
            <a:solidFill>
              <a:srgbClr val="C00000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87"/>
            <p:cNvSpPr txBox="1"/>
            <p:nvPr/>
          </p:nvSpPr>
          <p:spPr>
            <a:xfrm>
              <a:off x="5492309" y="2677209"/>
              <a:ext cx="2429428" cy="12919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有清晰但较短期目标的人，生活在社会的中上层，在各自所在的领域里取得了相当的成就；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88"/>
            <p:cNvSpPr txBox="1"/>
            <p:nvPr/>
          </p:nvSpPr>
          <p:spPr>
            <a:xfrm>
              <a:off x="6396875" y="1822648"/>
              <a:ext cx="645465" cy="6157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3200">
                  <a:solidFill>
                    <a:schemeClr val="bg1"/>
                  </a:solidFill>
                  <a:cs typeface="+mn-ea"/>
                  <a:sym typeface="+mn-lt"/>
                </a:rPr>
                <a:t>10%</a:t>
              </a:r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1425270" y="3407845"/>
            <a:ext cx="2592153" cy="2592153"/>
            <a:chOff x="909267" y="1241284"/>
            <a:chExt cx="2506980" cy="250698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Oval 16"/>
            <p:cNvSpPr/>
            <p:nvPr/>
          </p:nvSpPr>
          <p:spPr>
            <a:xfrm>
              <a:off x="909267" y="1241284"/>
              <a:ext cx="2506980" cy="2506980"/>
            </a:xfrm>
            <a:prstGeom prst="rect">
              <a:avLst/>
            </a:prstGeom>
            <a:solidFill>
              <a:srgbClr val="C00000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7" name="TextBox 92"/>
            <p:cNvSpPr txBox="1"/>
            <p:nvPr/>
          </p:nvSpPr>
          <p:spPr>
            <a:xfrm>
              <a:off x="1262715" y="2147131"/>
              <a:ext cx="1798493" cy="13954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目标模糊的人，生活在社会的中下层，并无突出成就；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93"/>
            <p:cNvSpPr txBox="1"/>
            <p:nvPr/>
          </p:nvSpPr>
          <p:spPr>
            <a:xfrm>
              <a:off x="1906665" y="1637354"/>
              <a:ext cx="534674" cy="5096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800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  <a:endParaRPr 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4093772" y="3429000"/>
            <a:ext cx="2337049" cy="2570998"/>
            <a:chOff x="2923938" y="2625442"/>
            <a:chExt cx="2034540" cy="20345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1" name="Oval 14"/>
            <p:cNvSpPr/>
            <p:nvPr/>
          </p:nvSpPr>
          <p:spPr>
            <a:xfrm>
              <a:off x="2923938" y="2625442"/>
              <a:ext cx="2034540" cy="2034540"/>
            </a:xfrm>
            <a:prstGeom prst="rect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97"/>
            <p:cNvSpPr txBox="1"/>
            <p:nvPr/>
          </p:nvSpPr>
          <p:spPr>
            <a:xfrm>
              <a:off x="3187942" y="3533678"/>
              <a:ext cx="1565375" cy="7449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没有目标的人，生活在社会最底层，生活过得很不如意；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98"/>
            <p:cNvSpPr txBox="1"/>
            <p:nvPr/>
          </p:nvSpPr>
          <p:spPr>
            <a:xfrm>
              <a:off x="3765928" y="2957625"/>
              <a:ext cx="373007" cy="3551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400">
                  <a:solidFill>
                    <a:schemeClr val="bg1"/>
                  </a:solidFill>
                  <a:cs typeface="+mn-ea"/>
                  <a:sym typeface="+mn-lt"/>
                </a:rPr>
                <a:t>27%</a:t>
              </a:r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9154987" y="3429000"/>
            <a:ext cx="2513240" cy="2570998"/>
            <a:chOff x="3743074" y="1151562"/>
            <a:chExt cx="1663582" cy="166358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6" name="Oval 17"/>
            <p:cNvSpPr/>
            <p:nvPr/>
          </p:nvSpPr>
          <p:spPr>
            <a:xfrm>
              <a:off x="3743074" y="1151562"/>
              <a:ext cx="1663582" cy="1663582"/>
            </a:xfrm>
            <a:prstGeom prst="rect">
              <a:avLst/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102"/>
            <p:cNvSpPr txBox="1"/>
            <p:nvPr/>
          </p:nvSpPr>
          <p:spPr>
            <a:xfrm>
              <a:off x="3943329" y="1887994"/>
              <a:ext cx="1295378" cy="3227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有清晰且长期目标的人，成为各领域顶尖人士。</a:t>
              </a:r>
            </a:p>
          </p:txBody>
        </p:sp>
        <p:sp>
          <p:nvSpPr>
            <p:cNvPr id="28" name="TextBox 103"/>
            <p:cNvSpPr txBox="1"/>
            <p:nvPr/>
          </p:nvSpPr>
          <p:spPr>
            <a:xfrm>
              <a:off x="4453333" y="1314546"/>
              <a:ext cx="264800" cy="3506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400">
                  <a:solidFill>
                    <a:schemeClr val="bg1"/>
                  </a:solidFill>
                  <a:cs typeface="+mn-ea"/>
                  <a:sym typeface="+mn-lt"/>
                </a:rPr>
                <a:t>3%</a:t>
              </a:r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TextBox 5"/>
          <p:cNvSpPr txBox="1"/>
          <p:nvPr/>
        </p:nvSpPr>
        <p:spPr>
          <a:xfrm flipH="1">
            <a:off x="1425270" y="2530615"/>
            <a:ext cx="2129836" cy="584775"/>
          </a:xfrm>
          <a:prstGeom prst="wedgeRectCallout">
            <a:avLst>
              <a:gd name="adj1" fmla="val -61334"/>
              <a:gd name="adj2" fmla="val -23353"/>
            </a:avLst>
          </a:prstGeom>
          <a:solidFill>
            <a:srgbClr val="203265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研究表明</a:t>
            </a:r>
          </a:p>
        </p:txBody>
      </p:sp>
      <p:sp>
        <p:nvSpPr>
          <p:cNvPr id="31" name="TextBox 6"/>
          <p:cNvSpPr txBox="1"/>
          <p:nvPr/>
        </p:nvSpPr>
        <p:spPr>
          <a:xfrm>
            <a:off x="2012991" y="1737282"/>
            <a:ext cx="8166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cs typeface="+mn-ea"/>
                <a:sym typeface="+mn-lt"/>
              </a:rPr>
              <a:t>① 目标就是所要追求的结果，没有目标就没有收获</a:t>
            </a:r>
            <a:endParaRPr lang="en-US" sz="2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1373F46D-4A7A-4043-871D-6FD301A6ECCF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F05DED75-029C-41EF-BA35-2C2C9C67549D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39775C1D-BCDC-470E-B6D2-8FFA6A85A4BC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58618EA5-339B-4C05-B932-3D7CA2BFBB64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DAA97B72-B39A-4003-84AE-E6C185C21798}"/>
              </a:ext>
            </a:extLst>
          </p:cNvPr>
          <p:cNvSpPr/>
          <p:nvPr/>
        </p:nvSpPr>
        <p:spPr>
          <a:xfrm>
            <a:off x="1425270" y="51033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为什么要有目标？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F103164B-CB1D-438A-BE86-BA5DE91BE0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01BFF9D-60F7-4DFF-ACD6-E8CECB1394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5292" y="2842477"/>
            <a:ext cx="5643290" cy="2787592"/>
          </a:xfrm>
          <a:prstGeom prst="rect">
            <a:avLst/>
          </a:prstGeom>
        </p:spPr>
      </p:pic>
      <p:sp>
        <p:nvSpPr>
          <p:cNvPr id="9" name="TextBox 6"/>
          <p:cNvSpPr txBox="1"/>
          <p:nvPr/>
        </p:nvSpPr>
        <p:spPr>
          <a:xfrm>
            <a:off x="2085851" y="1759144"/>
            <a:ext cx="7628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C00000"/>
                </a:solidFill>
                <a:cs typeface="+mn-ea"/>
                <a:sym typeface="+mn-lt"/>
              </a:rPr>
              <a:t>② 目标使我们感觉到生存的意义和价值</a:t>
            </a:r>
            <a:endParaRPr lang="en-US" sz="2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F7BAE95-D0CD-428C-9B27-E7AAEEF6D07B}"/>
              </a:ext>
            </a:extLst>
          </p:cNvPr>
          <p:cNvGrpSpPr/>
          <p:nvPr/>
        </p:nvGrpSpPr>
        <p:grpSpPr>
          <a:xfrm>
            <a:off x="965245" y="2842477"/>
            <a:ext cx="5921829" cy="2787603"/>
            <a:chOff x="1223553" y="2816351"/>
            <a:chExt cx="5921829" cy="2787603"/>
          </a:xfrm>
        </p:grpSpPr>
        <p:sp>
          <p:nvSpPr>
            <p:cNvPr id="2" name="对话气泡: 矩形 1">
              <a:extLst>
                <a:ext uri="{FF2B5EF4-FFF2-40B4-BE49-F238E27FC236}">
                  <a16:creationId xmlns="" xmlns:a16="http://schemas.microsoft.com/office/drawing/2014/main" id="{5D0F3EEE-BAF3-47F2-B702-BA37D761EA91}"/>
                </a:ext>
              </a:extLst>
            </p:cNvPr>
            <p:cNvSpPr/>
            <p:nvPr/>
          </p:nvSpPr>
          <p:spPr>
            <a:xfrm>
              <a:off x="1223553" y="2816351"/>
              <a:ext cx="5921829" cy="2787603"/>
            </a:xfrm>
            <a:prstGeom prst="wedgeRectCallout">
              <a:avLst>
                <a:gd name="adj1" fmla="val 63453"/>
                <a:gd name="adj2" fmla="val 28385"/>
              </a:avLst>
            </a:prstGeom>
            <a:solidFill>
              <a:srgbClr val="203265"/>
            </a:solidFill>
            <a:ln w="3810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 Box 44"/>
            <p:cNvSpPr txBox="1">
              <a:spLocks noChangeArrowheads="1"/>
            </p:cNvSpPr>
            <p:nvPr/>
          </p:nvSpPr>
          <p:spPr bwMode="auto">
            <a:xfrm>
              <a:off x="1784200" y="3021330"/>
              <a:ext cx="4800534" cy="19870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3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defTabSz="720725" eaLnBrk="0" hangingPunct="0"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720725" eaLnBrk="0" hangingPunct="0"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720725" eaLnBrk="0" hangingPunct="0"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720725" eaLnBrk="0" hangingPunct="0"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indent="0" algn="just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如果</a:t>
              </a:r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心中有了理想，你就会感到生存的重要意义</a:t>
              </a:r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，如果这个理想又是由一个个目标组成的，</a:t>
              </a:r>
              <a:endPara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indent="0" algn="just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那么，你就会觉得为目标付出努力是有价值的。</a:t>
              </a:r>
              <a:endPara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6E657D76-4EDB-474C-800D-DD280CA6985B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0EB17A1-3711-488B-8E6A-5EA050DBF6C7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C993658F-924C-472F-B956-74AA33A17B4D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5CFECECB-5CFD-44BD-9E3D-B4B1E722C7C9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D53CC4B3-7714-4CAA-B5E4-10DE546DBCE7}"/>
              </a:ext>
            </a:extLst>
          </p:cNvPr>
          <p:cNvSpPr/>
          <p:nvPr/>
        </p:nvSpPr>
        <p:spPr>
          <a:xfrm>
            <a:off x="1425270" y="51033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为什么要有目标？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00BF2D4-A16E-42BE-AD9E-D715185B28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1059687" y="1918269"/>
            <a:ext cx="6480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③    目标是灯塔，目标指引了我们前进的方向</a:t>
            </a:r>
            <a:endParaRPr lang="en-US" sz="2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74664" y="2756641"/>
            <a:ext cx="8290146" cy="880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60F0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父子俩在雪地上玩耍，朝着远处的树走去，比谁在雪地上踩踏出的脚印，连成的线最直。结果如何？</a:t>
            </a:r>
          </a:p>
        </p:txBody>
      </p:sp>
      <p:sp>
        <p:nvSpPr>
          <p:cNvPr id="11" name="矩形 10"/>
          <p:cNvSpPr/>
          <p:nvPr/>
        </p:nvSpPr>
        <p:spPr>
          <a:xfrm>
            <a:off x="2797712" y="4300130"/>
            <a:ext cx="8290145" cy="1295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60F0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为何父亲走的直呢？因为父亲的眼睛一直盯着前方的目标，也就是那棵树；而儿子呢，走着走着，就把目标给忘了，等发现走偏了，只好重新矫正，反复多次，就形成了一些曲线。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65C03501-8AAE-406C-B697-788AA6BE75D9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47717EAF-6F7F-4C3E-A6E6-B414ACE1595D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ACE791F5-5E3B-4343-914B-124EF8CC8658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57A23129-E62B-4094-9AC4-DDB78AAC90AB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339BA99-1053-45C2-B276-14720107BB98}"/>
              </a:ext>
            </a:extLst>
          </p:cNvPr>
          <p:cNvSpPr/>
          <p:nvPr/>
        </p:nvSpPr>
        <p:spPr>
          <a:xfrm>
            <a:off x="1425270" y="51033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为什么要有目标？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D6A0292-283A-490B-AEC2-95867B5834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80810E0-B565-4735-B949-BCEB6A2966DD}"/>
              </a:ext>
            </a:extLst>
          </p:cNvPr>
          <p:cNvCxnSpPr>
            <a:cxnSpLocks/>
          </p:cNvCxnSpPr>
          <p:nvPr/>
        </p:nvCxnSpPr>
        <p:spPr>
          <a:xfrm>
            <a:off x="3163296" y="3996228"/>
            <a:ext cx="800151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CCF336F-64CE-4766-BF9A-99E64B4FAD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182" y="2379934"/>
            <a:ext cx="3823413" cy="38234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/>
          <p:nvPr/>
        </p:nvSpPr>
        <p:spPr>
          <a:xfrm>
            <a:off x="1173843" y="1838037"/>
            <a:ext cx="6033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④ 目标清晰可见，焕发激情，激发潜力</a:t>
            </a:r>
            <a:endParaRPr lang="en-US" sz="2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1173843" y="2338903"/>
            <a:ext cx="5694164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8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是谁叫醒了我们的灵魂？</a:t>
            </a:r>
            <a:endParaRPr lang="en-US" altLang="zh-CN" sz="1800" b="1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8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每天一觉醒来，我们的身体醒了，但灵魂未必能醒，</a:t>
            </a:r>
            <a:r>
              <a:rPr lang="zh-CN" altLang="en-US" sz="2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能让灵魂苏醒的是目标</a:t>
            </a:r>
            <a:r>
              <a:rPr lang="zh-CN" altLang="en-US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4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3615" y="3984625"/>
            <a:ext cx="10019665" cy="2044700"/>
          </a:xfrm>
          <a:prstGeom prst="rect">
            <a:avLst/>
          </a:prstGeom>
          <a:solidFill>
            <a:srgbClr val="C00000">
              <a:alpha val="92157"/>
            </a:srgbClr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1401445" y="4305300"/>
            <a:ext cx="9184005" cy="1370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algn="just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美国波士顿塞尔提克篮球队的传奇人物（</a:t>
            </a:r>
            <a:r>
              <a:rPr lang="en-US" altLang="zh-CN" b="1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Bill.Russell</a:t>
            </a:r>
            <a:r>
              <a: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），有保留自己评分卡的习惯。他在打完每一场球之后，用一张满分为</a:t>
            </a:r>
            <a:r>
              <a: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分的评分卡为自己评分。在他的篮球生涯中，他从来没有得过</a:t>
            </a:r>
            <a:r>
              <a: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65</a:t>
            </a:r>
            <a:r>
              <a: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分以上。很多人说：“可怜的</a:t>
            </a:r>
            <a:r>
              <a: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Russell</a:t>
            </a:r>
            <a:r>
              <a: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，打了</a:t>
            </a:r>
            <a:r>
              <a: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1200</a:t>
            </a:r>
            <a:r>
              <a: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多场的球赛，从来没有达到过自己的标准！”然而，就因为他拼命要达到自己的标准，他成了最杰出的篮球运动员。</a:t>
            </a:r>
            <a:endParaRPr lang="en-US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20CD805C-B425-4E9C-86A0-C12B8247F1F4}"/>
              </a:ext>
            </a:extLst>
          </p:cNvPr>
          <p:cNvCxnSpPr/>
          <p:nvPr/>
        </p:nvCxnSpPr>
        <p:spPr>
          <a:xfrm>
            <a:off x="1059687" y="1134313"/>
            <a:ext cx="10465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F3DB4D0-1BBD-4CC6-8B8D-9014D889ABC4}"/>
              </a:ext>
            </a:extLst>
          </p:cNvPr>
          <p:cNvGrpSpPr/>
          <p:nvPr/>
        </p:nvGrpSpPr>
        <p:grpSpPr>
          <a:xfrm>
            <a:off x="10948786" y="548438"/>
            <a:ext cx="576064" cy="559375"/>
            <a:chOff x="298460" y="987574"/>
            <a:chExt cx="288032" cy="279687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905C7990-2682-4994-8CC0-6ACD0BEEEEF3}"/>
                </a:ext>
              </a:extLst>
            </p:cNvPr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solidFill>
              <a:srgbClr val="203265"/>
            </a:solidFill>
            <a:ln w="12700">
              <a:solidFill>
                <a:srgbClr val="2032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868C2B42-A6C8-4E1D-9291-973DE44C94E1}"/>
                </a:ext>
              </a:extLst>
            </p:cNvPr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C99FA345-02DD-40FB-8EA6-BDD95BDBF92A}"/>
              </a:ext>
            </a:extLst>
          </p:cNvPr>
          <p:cNvSpPr/>
          <p:nvPr/>
        </p:nvSpPr>
        <p:spPr>
          <a:xfrm>
            <a:off x="1425270" y="51033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为什么要有目标？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99BEEAE-2C9C-4C42-B424-C845357563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406069" y="421241"/>
            <a:ext cx="1019201" cy="699822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494492-2301-4F24-8CC2-6B976E17C7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7734" y="1650778"/>
            <a:ext cx="3566341" cy="19869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bldLvl="0" animBg="1"/>
      <p:bldP spid="9" grpId="0" bldLvl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7ABAAB46-A53D-4CE4-912C-3F457C3950A8}"/>
              </a:ext>
            </a:extLst>
          </p:cNvPr>
          <p:cNvGrpSpPr/>
          <p:nvPr/>
        </p:nvGrpSpPr>
        <p:grpSpPr>
          <a:xfrm>
            <a:off x="0" y="0"/>
            <a:ext cx="12276519" cy="6882186"/>
            <a:chOff x="-1" y="-24184"/>
            <a:chExt cx="12276519" cy="6882186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6724F601-7F62-4160-B454-6B07AC07E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4184"/>
              <a:ext cx="12191999" cy="5495544"/>
            </a:xfrm>
            <a:prstGeom prst="rect">
              <a:avLst/>
            </a:prstGeom>
          </p:spPr>
        </p:pic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00556640-61AC-4033-B414-97C88CF6DB38}"/>
                </a:ext>
              </a:extLst>
            </p:cNvPr>
            <p:cNvGrpSpPr/>
            <p:nvPr/>
          </p:nvGrpSpPr>
          <p:grpSpPr>
            <a:xfrm>
              <a:off x="-1" y="2347244"/>
              <a:ext cx="12276519" cy="4510758"/>
              <a:chOff x="-1" y="2347244"/>
              <a:chExt cx="12276519" cy="4510758"/>
            </a:xfrm>
          </p:grpSpPr>
          <p:sp>
            <p:nvSpPr>
              <p:cNvPr id="14" name="任意多边形: 形状 13">
                <a:extLst>
                  <a:ext uri="{FF2B5EF4-FFF2-40B4-BE49-F238E27FC236}">
                    <a16:creationId xmlns="" xmlns:a16="http://schemas.microsoft.com/office/drawing/2014/main" id="{36D97E34-F268-448B-9501-E54E9F5FF7E7}"/>
                  </a:ext>
                </a:extLst>
              </p:cNvPr>
              <p:cNvSpPr/>
              <p:nvPr userDrawn="1"/>
            </p:nvSpPr>
            <p:spPr>
              <a:xfrm>
                <a:off x="-1" y="2347244"/>
                <a:ext cx="12191999" cy="451075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="" xmlns:a16="http://schemas.microsoft.com/office/drawing/2014/main" id="{79A86E21-70D3-41F6-A514-7237C5397A73}"/>
                  </a:ext>
                </a:extLst>
              </p:cNvPr>
              <p:cNvSpPr/>
              <p:nvPr/>
            </p:nvSpPr>
            <p:spPr>
              <a:xfrm rot="21434566">
                <a:off x="1026019" y="2582444"/>
                <a:ext cx="11250499" cy="3817437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rgbClr val="2032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" name="任意多边形: 形状 14">
                <a:extLst>
                  <a:ext uri="{FF2B5EF4-FFF2-40B4-BE49-F238E27FC236}">
                    <a16:creationId xmlns="" xmlns:a16="http://schemas.microsoft.com/office/drawing/2014/main" id="{F8AA87E7-7A3F-4301-BB01-0EA302A0A544}"/>
                  </a:ext>
                </a:extLst>
              </p:cNvPr>
              <p:cNvSpPr/>
              <p:nvPr userDrawn="1"/>
            </p:nvSpPr>
            <p:spPr>
              <a:xfrm>
                <a:off x="2" y="2860766"/>
                <a:ext cx="12191999" cy="3997236"/>
              </a:xfrm>
              <a:custGeom>
                <a:avLst/>
                <a:gdLst>
                  <a:gd name="connsiteX0" fmla="*/ 6095999 w 12191999"/>
                  <a:gd name="connsiteY0" fmla="*/ 0 h 3429000"/>
                  <a:gd name="connsiteX1" fmla="*/ 12068757 w 12191999"/>
                  <a:gd name="connsiteY1" fmla="*/ 827653 h 3429000"/>
                  <a:gd name="connsiteX2" fmla="*/ 12191999 w 12191999"/>
                  <a:gd name="connsiteY2" fmla="*/ 864314 h 3429000"/>
                  <a:gd name="connsiteX3" fmla="*/ 12191999 w 12191999"/>
                  <a:gd name="connsiteY3" fmla="*/ 3429000 h 3429000"/>
                  <a:gd name="connsiteX4" fmla="*/ 0 w 12191999"/>
                  <a:gd name="connsiteY4" fmla="*/ 3429000 h 3429000"/>
                  <a:gd name="connsiteX5" fmla="*/ 0 w 12191999"/>
                  <a:gd name="connsiteY5" fmla="*/ 864314 h 3429000"/>
                  <a:gd name="connsiteX6" fmla="*/ 123242 w 12191999"/>
                  <a:gd name="connsiteY6" fmla="*/ 827653 h 3429000"/>
                  <a:gd name="connsiteX7" fmla="*/ 6095999 w 12191999"/>
                  <a:gd name="connsiteY7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3429000">
                    <a:moveTo>
                      <a:pt x="6095999" y="0"/>
                    </a:moveTo>
                    <a:cubicBezTo>
                      <a:pt x="8166985" y="0"/>
                      <a:pt x="10170574" y="288555"/>
                      <a:pt x="12068757" y="827653"/>
                    </a:cubicBezTo>
                    <a:lnTo>
                      <a:pt x="12191999" y="864314"/>
                    </a:lnTo>
                    <a:lnTo>
                      <a:pt x="12191999" y="3429000"/>
                    </a:lnTo>
                    <a:lnTo>
                      <a:pt x="0" y="3429000"/>
                    </a:lnTo>
                    <a:lnTo>
                      <a:pt x="0" y="864314"/>
                    </a:lnTo>
                    <a:lnTo>
                      <a:pt x="123242" y="827653"/>
                    </a:lnTo>
                    <a:cubicBezTo>
                      <a:pt x="2021424" y="288555"/>
                      <a:pt x="4025014" y="0"/>
                      <a:pt x="60959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94721085-3B4E-4E6C-9254-A8DE6E0ADC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860" b="100000" l="12602" r="90955">
                        <a14:backgroundMark x1="51423" y1="88947" x2="53659" y2="93158"/>
                        <a14:backgroundMark x1="81911" y1="91579" x2="79065" y2="96140"/>
                        <a14:backgroundMark x1="77541" y1="97544" x2="77541" y2="97544"/>
                        <a14:backgroundMark x1="77541" y1="97544" x2="77541" y2="97544"/>
                        <a14:backgroundMark x1="76829" y1="98070" x2="76829" y2="9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4534" r="7422"/>
          <a:stretch>
            <a:fillRect/>
          </a:stretch>
        </p:blipFill>
        <p:spPr>
          <a:xfrm>
            <a:off x="1253736" y="3709682"/>
            <a:ext cx="3094608" cy="2124877"/>
          </a:xfrm>
          <a:custGeom>
            <a:avLst/>
            <a:gdLst>
              <a:gd name="connsiteX0" fmla="*/ 2420849 w 4841698"/>
              <a:gd name="connsiteY0" fmla="*/ 0 h 3324497"/>
              <a:gd name="connsiteX1" fmla="*/ 4841698 w 4841698"/>
              <a:gd name="connsiteY1" fmla="*/ 1826942 h 3324497"/>
              <a:gd name="connsiteX2" fmla="*/ 3960734 w 4841698"/>
              <a:gd name="connsiteY2" fmla="*/ 3236699 h 3324497"/>
              <a:gd name="connsiteX3" fmla="*/ 3805156 w 4841698"/>
              <a:gd name="connsiteY3" fmla="*/ 3324497 h 3324497"/>
              <a:gd name="connsiteX4" fmla="*/ 1036542 w 4841698"/>
              <a:gd name="connsiteY4" fmla="*/ 3324497 h 3324497"/>
              <a:gd name="connsiteX5" fmla="*/ 880964 w 4841698"/>
              <a:gd name="connsiteY5" fmla="*/ 3236699 h 3324497"/>
              <a:gd name="connsiteX6" fmla="*/ 0 w 4841698"/>
              <a:gd name="connsiteY6" fmla="*/ 1826942 h 3324497"/>
              <a:gd name="connsiteX7" fmla="*/ 2420849 w 4841698"/>
              <a:gd name="connsiteY7" fmla="*/ 0 h 332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1698" h="3324497">
                <a:moveTo>
                  <a:pt x="2420849" y="0"/>
                </a:moveTo>
                <a:cubicBezTo>
                  <a:pt x="3757847" y="0"/>
                  <a:pt x="4841698" y="817950"/>
                  <a:pt x="4841698" y="1826942"/>
                </a:cubicBezTo>
                <a:cubicBezTo>
                  <a:pt x="4841698" y="2394500"/>
                  <a:pt x="4498761" y="2901611"/>
                  <a:pt x="3960734" y="3236699"/>
                </a:cubicBezTo>
                <a:lnTo>
                  <a:pt x="3805156" y="3324497"/>
                </a:lnTo>
                <a:lnTo>
                  <a:pt x="1036542" y="3324497"/>
                </a:lnTo>
                <a:lnTo>
                  <a:pt x="880964" y="3236699"/>
                </a:lnTo>
                <a:cubicBezTo>
                  <a:pt x="342937" y="2901611"/>
                  <a:pt x="0" y="2394500"/>
                  <a:pt x="0" y="1826942"/>
                </a:cubicBezTo>
                <a:cubicBezTo>
                  <a:pt x="0" y="817950"/>
                  <a:pt x="1083851" y="0"/>
                  <a:pt x="2420849" y="0"/>
                </a:cubicBezTo>
                <a:close/>
              </a:path>
            </a:pathLst>
          </a:custGeom>
          <a:effectLst>
            <a:outerShdw blurRad="50800" dist="152400" dir="215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2F339FE-0E1C-4E8B-BF43-B07589DBF0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3" t="100000" r="24664" b="-9459"/>
          <a:stretch>
            <a:fillRect/>
          </a:stretch>
        </p:blipFill>
        <p:spPr>
          <a:xfrm>
            <a:off x="6274749" y="3429001"/>
            <a:ext cx="2768614" cy="329387"/>
          </a:xfrm>
          <a:custGeom>
            <a:avLst/>
            <a:gdLst>
              <a:gd name="connsiteX0" fmla="*/ 0 w 2768614"/>
              <a:gd name="connsiteY0" fmla="*/ 0 h 329387"/>
              <a:gd name="connsiteX1" fmla="*/ 2768614 w 2768614"/>
              <a:gd name="connsiteY1" fmla="*/ 0 h 329387"/>
              <a:gd name="connsiteX2" fmla="*/ 2737827 w 2768614"/>
              <a:gd name="connsiteY2" fmla="*/ 17374 h 329387"/>
              <a:gd name="connsiteX3" fmla="*/ 1384307 w 2768614"/>
              <a:gd name="connsiteY3" fmla="*/ 329387 h 329387"/>
              <a:gd name="connsiteX4" fmla="*/ 30787 w 2768614"/>
              <a:gd name="connsiteY4" fmla="*/ 17374 h 329387"/>
              <a:gd name="connsiteX5" fmla="*/ 0 w 2768614"/>
              <a:gd name="connsiteY5" fmla="*/ 0 h 32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8614" h="329387">
                <a:moveTo>
                  <a:pt x="0" y="0"/>
                </a:moveTo>
                <a:lnTo>
                  <a:pt x="2768614" y="0"/>
                </a:lnTo>
                <a:lnTo>
                  <a:pt x="2737827" y="17374"/>
                </a:lnTo>
                <a:cubicBezTo>
                  <a:pt x="2351457" y="214363"/>
                  <a:pt x="1885681" y="329387"/>
                  <a:pt x="1384307" y="329387"/>
                </a:cubicBezTo>
                <a:cubicBezTo>
                  <a:pt x="882933" y="329387"/>
                  <a:pt x="417158" y="214363"/>
                  <a:pt x="30787" y="17374"/>
                </a:cubicBez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58D1BAFA-9130-4638-B44F-646547089568}"/>
              </a:ext>
            </a:extLst>
          </p:cNvPr>
          <p:cNvSpPr/>
          <p:nvPr/>
        </p:nvSpPr>
        <p:spPr>
          <a:xfrm>
            <a:off x="5029201" y="3870072"/>
            <a:ext cx="2768615" cy="58477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63500" dist="508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cs typeface="+mn-ea"/>
                <a:sym typeface="+mn-lt"/>
              </a:rPr>
              <a:t>第二部分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33C0B1E-13FC-4B24-B552-8A8B978A2EF0}"/>
              </a:ext>
            </a:extLst>
          </p:cNvPr>
          <p:cNvSpPr txBox="1"/>
          <p:nvPr/>
        </p:nvSpPr>
        <p:spPr>
          <a:xfrm>
            <a:off x="4845284" y="4627797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1219200"/>
            <a:r>
              <a:rPr lang="zh-CN" altLang="en-US" sz="4800" dirty="0">
                <a:solidFill>
                  <a:srgbClr val="203265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目标管理</a:t>
            </a:r>
            <a:r>
              <a:rPr lang="zh-CN" altLang="en-US" sz="4800" dirty="0">
                <a:solidFill>
                  <a:srgbClr val="C0000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ea"/>
                <a:sym typeface="+mn-lt"/>
              </a:rPr>
              <a:t>概述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B36AB91-0C5A-4549-87C0-9BD7BD3B6CC5}"/>
              </a:ext>
            </a:extLst>
          </p:cNvPr>
          <p:cNvSpPr/>
          <p:nvPr/>
        </p:nvSpPr>
        <p:spPr>
          <a:xfrm>
            <a:off x="4882961" y="5465227"/>
            <a:ext cx="4310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Objective management overview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1589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767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0326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oaobgqh">
      <a:majorFont>
        <a:latin typeface="Adobe Arabic"/>
        <a:ea typeface="微软雅黑"/>
        <a:cs typeface=""/>
      </a:majorFont>
      <a:minorFont>
        <a:latin typeface="Adobe Arab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0326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1651</Words>
  <Application>Microsoft Office PowerPoint</Application>
  <PresentationFormat>宽屏</PresentationFormat>
  <Paragraphs>210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Aller Light</vt:lpstr>
      <vt:lpstr>Meiryo</vt:lpstr>
      <vt:lpstr>等线</vt:lpstr>
      <vt:lpstr>方正汉真广标简体</vt:lpstr>
      <vt:lpstr>宋体</vt:lpstr>
      <vt:lpstr>微软雅黑</vt:lpstr>
      <vt:lpstr>Adobe Arabic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55</cp:revision>
  <dcterms:modified xsi:type="dcterms:W3CDTF">2020-12-12T10:03:04Z</dcterms:modified>
</cp:coreProperties>
</file>