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6"/>
  </p:notesMasterIdLst>
  <p:handoutMasterIdLst>
    <p:handoutMasterId r:id="rId27"/>
  </p:handoutMasterIdLst>
  <p:sldIdLst>
    <p:sldId id="415" r:id="rId3"/>
    <p:sldId id="416" r:id="rId4"/>
    <p:sldId id="417" r:id="rId5"/>
    <p:sldId id="286" r:id="rId6"/>
    <p:sldId id="424" r:id="rId7"/>
    <p:sldId id="418" r:id="rId8"/>
    <p:sldId id="425" r:id="rId9"/>
    <p:sldId id="428" r:id="rId10"/>
    <p:sldId id="426" r:id="rId11"/>
    <p:sldId id="419" r:id="rId12"/>
    <p:sldId id="427" r:id="rId13"/>
    <p:sldId id="429" r:id="rId14"/>
    <p:sldId id="430" r:id="rId15"/>
    <p:sldId id="420" r:id="rId16"/>
    <p:sldId id="431" r:id="rId17"/>
    <p:sldId id="421" r:id="rId18"/>
    <p:sldId id="432" r:id="rId19"/>
    <p:sldId id="433" r:id="rId20"/>
    <p:sldId id="422" r:id="rId21"/>
    <p:sldId id="434" r:id="rId22"/>
    <p:sldId id="435" r:id="rId23"/>
    <p:sldId id="437" r:id="rId24"/>
    <p:sldId id="438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8" userDrawn="1">
          <p15:clr>
            <a:srgbClr val="A4A3A4"/>
          </p15:clr>
        </p15:guide>
        <p15:guide id="2" orient="horz" pos="1162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279" userDrawn="1">
          <p15:clr>
            <a:srgbClr val="A4A3A4"/>
          </p15:clr>
        </p15:guide>
        <p15:guide id="5" pos="731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6AD"/>
    <a:srgbClr val="006C62"/>
    <a:srgbClr val="60B09F"/>
    <a:srgbClr val="A6A6A6"/>
    <a:srgbClr val="7F7F7F"/>
    <a:srgbClr val="3DB39E"/>
    <a:srgbClr val="15AF95"/>
    <a:srgbClr val="17453D"/>
    <a:srgbClr val="12342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6" y="78"/>
      </p:cViewPr>
      <p:guideLst>
        <p:guide orient="horz" pos="2908"/>
        <p:guide orient="horz" pos="1162"/>
        <p:guide pos="3840"/>
        <p:guide pos="279"/>
        <p:guide pos="7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3134" y="3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F731E-89C4-4E73-A518-E26E46AC2251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3D8A9-B803-49B7-8826-85E446611AB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352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56477-A869-4A11-A4FA-B75D94106C96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E6889-349A-49E8-AAE1-A1FB1A7B97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56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949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591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068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8342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034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8136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986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640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287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230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526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46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731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8E6889-349A-49E8-AAE1-A1FB1A7B972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665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05000" y="194151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05000" y="4421188"/>
            <a:ext cx="9144000" cy="1655762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7AB74-1063-40E9-B970-F2588F206CAF}" type="datetime1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97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26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0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24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88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37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867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869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994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55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70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4D02-A581-4176-A932-D09364710A12}" type="datetime1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60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50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70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251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87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654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08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98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75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65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B701A03-61E9-4750-B65B-A816819708F3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fld id="{9EF01BB9-EA45-4D7F-B694-2A70066AB61E}" type="datetime1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89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9" r:id="rId4"/>
    <p:sldLayoutId id="2147483655" r:id="rId5"/>
    <p:sldLayoutId id="2147483656" r:id="rId6"/>
    <p:sldLayoutId id="2147483657" r:id="rId7"/>
    <p:sldLayoutId id="2147483660" r:id="rId8"/>
    <p:sldLayoutId id="2147483658" r:id="rId9"/>
    <p:sldLayoutId id="214748366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 Light" panose="020B0502040204020203" pitchFamily="34" charset="-122"/>
          <a:ea typeface="微软雅黑 Light" panose="020B0502040204020203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9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52556" y="3635684"/>
            <a:ext cx="3329550" cy="33295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0142BC16-2F4B-48A7-BCE7-E74ADFBAC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55" y="3894032"/>
            <a:ext cx="2611927" cy="22246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40E21F12-DC62-4361-84E5-CACC2E2C8479}"/>
              </a:ext>
            </a:extLst>
          </p:cNvPr>
          <p:cNvGrpSpPr/>
          <p:nvPr/>
        </p:nvGrpSpPr>
        <p:grpSpPr>
          <a:xfrm>
            <a:off x="2453526" y="1582553"/>
            <a:ext cx="7802136" cy="2197513"/>
            <a:chOff x="2384078" y="1530391"/>
            <a:chExt cx="7802136" cy="2197513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6C668099-409A-4176-8E5A-696B71EC6847}"/>
                </a:ext>
              </a:extLst>
            </p:cNvPr>
            <p:cNvSpPr txBox="1"/>
            <p:nvPr/>
          </p:nvSpPr>
          <p:spPr>
            <a:xfrm>
              <a:off x="4307682" y="1532783"/>
              <a:ext cx="35702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医疗培训</a:t>
              </a:r>
              <a:endParaRPr lang="en-US" altLang="zh-CN" sz="6600" b="1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46C4D163-CD14-4BA0-9568-D21B0ED55834}"/>
                </a:ext>
              </a:extLst>
            </p:cNvPr>
            <p:cNvSpPr txBox="1"/>
            <p:nvPr/>
          </p:nvSpPr>
          <p:spPr>
            <a:xfrm>
              <a:off x="2384078" y="2604471"/>
              <a:ext cx="780213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低血糖休克护理查房</a:t>
              </a:r>
              <a:endParaRPr lang="en-US" altLang="zh-CN" sz="6600" b="1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7197977C-0B4B-4749-BCFE-C423EE5B1A11}"/>
                </a:ext>
              </a:extLst>
            </p:cNvPr>
            <p:cNvSpPr txBox="1"/>
            <p:nvPr/>
          </p:nvSpPr>
          <p:spPr>
            <a:xfrm>
              <a:off x="4310896" y="1530391"/>
              <a:ext cx="35702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医疗培训</a:t>
              </a:r>
              <a:endParaRPr lang="en-US" altLang="zh-CN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FCDD057C-E52A-4F8A-87C8-6D26AB5BC573}"/>
                </a:ext>
              </a:extLst>
            </p:cNvPr>
            <p:cNvSpPr txBox="1"/>
            <p:nvPr/>
          </p:nvSpPr>
          <p:spPr>
            <a:xfrm>
              <a:off x="2384078" y="2619908"/>
              <a:ext cx="780213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低血糖休克护理查房</a:t>
              </a:r>
              <a:endParaRPr lang="en-US" altLang="zh-CN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380B0A9A-C800-4E5B-992F-E1B4C5E98882}"/>
              </a:ext>
            </a:extLst>
          </p:cNvPr>
          <p:cNvSpPr txBox="1"/>
          <p:nvPr/>
        </p:nvSpPr>
        <p:spPr>
          <a:xfrm>
            <a:off x="2492009" y="3894032"/>
            <a:ext cx="72079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医疗培训教育低血糖休克护理查房</a:t>
            </a:r>
            <a:endParaRPr lang="en-US" altLang="zh-CN" sz="2800" dirty="0">
              <a:solidFill>
                <a:srgbClr val="FF0000"/>
              </a:solidFill>
              <a:latin typeface="汉仪雅酷黑 75W" panose="020B0804020202020204" pitchFamily="34" charset="-122"/>
              <a:ea typeface="汉仪雅酷黑 75W" panose="020B0804020202020204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9EFB34ED-4835-43CF-A8FF-AEB7B208A1FB}"/>
              </a:ext>
            </a:extLst>
          </p:cNvPr>
          <p:cNvSpPr txBox="1"/>
          <p:nvPr/>
        </p:nvSpPr>
        <p:spPr>
          <a:xfrm>
            <a:off x="2558243" y="4564181"/>
            <a:ext cx="7207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汇报人</a:t>
            </a:r>
            <a:r>
              <a:rPr lang="en-US" altLang="zh-CN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优</a:t>
            </a:r>
            <a:r>
              <a:rPr lang="zh-CN" altLang="en-US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品</a:t>
            </a:r>
            <a:r>
              <a:rPr lang="en-US" altLang="zh-CN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PPT</a:t>
            </a:r>
            <a:r>
              <a:rPr lang="zh-CN" altLang="en-US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   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汇报时间</a:t>
            </a:r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:20XX</a:t>
            </a:r>
          </a:p>
        </p:txBody>
      </p:sp>
    </p:spTree>
    <p:extLst>
      <p:ext uri="{BB962C8B-B14F-4D97-AF65-F5344CB8AC3E}">
        <p14:creationId xmlns:p14="http://schemas.microsoft.com/office/powerpoint/2010/main" val="426761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4510" y="2028475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100CD9-2F3A-4151-8878-F42D27F763D5}"/>
              </a:ext>
            </a:extLst>
          </p:cNvPr>
          <p:cNvGrpSpPr/>
          <p:nvPr/>
        </p:nvGrpSpPr>
        <p:grpSpPr>
          <a:xfrm>
            <a:off x="3071683" y="1761400"/>
            <a:ext cx="2331392" cy="1862048"/>
            <a:chOff x="3071683" y="1761400"/>
            <a:chExt cx="2331392" cy="1862048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3039FC0-5ACF-4CA8-AE36-2B94B109569E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03</a:t>
              </a:r>
              <a:endParaRPr lang="zh-CN" altLang="en-US" sz="11500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D601CB5-6CB0-4B73-8909-696A9943F39C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03</a:t>
              </a:r>
              <a:endPara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5886672-BCBB-4777-82A7-8CFA424E8B5A}"/>
              </a:ext>
            </a:extLst>
          </p:cNvPr>
          <p:cNvGrpSpPr/>
          <p:nvPr/>
        </p:nvGrpSpPr>
        <p:grpSpPr>
          <a:xfrm>
            <a:off x="768849" y="3712463"/>
            <a:ext cx="6937061" cy="1200329"/>
            <a:chOff x="768849" y="3712463"/>
            <a:chExt cx="6937061" cy="120032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CA779E4-9E9B-420A-971C-F0552E86C551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低血糖的原因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81E2A2F-0727-4A58-84DD-51AECB6E65FF}"/>
                </a:ext>
              </a:extLst>
            </p:cNvPr>
            <p:cNvSpPr txBox="1"/>
            <p:nvPr/>
          </p:nvSpPr>
          <p:spPr>
            <a:xfrm>
              <a:off x="768850" y="3712463"/>
              <a:ext cx="69370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低血糖的原因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C02AC65-A79A-4A71-B228-2D0E27C2B9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8" y="518820"/>
            <a:ext cx="2105452" cy="1793237"/>
          </a:xfrm>
          <a:prstGeom prst="rect">
            <a:avLst/>
          </a:prstGeom>
        </p:spPr>
      </p:pic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A23D2764-CA00-48C4-A12F-5DBFEE22DF5D}"/>
              </a:ext>
            </a:extLst>
          </p:cNvPr>
          <p:cNvCxnSpPr>
            <a:cxnSpLocks/>
          </p:cNvCxnSpPr>
          <p:nvPr/>
        </p:nvCxnSpPr>
        <p:spPr>
          <a:xfrm>
            <a:off x="2377543" y="3464296"/>
            <a:ext cx="3818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7125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低血糖的原因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12F54CF8-DDFE-4495-B6AD-0553E67AE885}"/>
              </a:ext>
            </a:extLst>
          </p:cNvPr>
          <p:cNvGrpSpPr/>
          <p:nvPr/>
        </p:nvGrpSpPr>
        <p:grpSpPr>
          <a:xfrm>
            <a:off x="7670194" y="1790224"/>
            <a:ext cx="3927347" cy="4413176"/>
            <a:chOff x="7670194" y="1790224"/>
            <a:chExt cx="3927347" cy="4413176"/>
          </a:xfrm>
        </p:grpSpPr>
        <p:grpSp>
          <p:nvGrpSpPr>
            <p:cNvPr id="6" name="işľídè">
              <a:extLst>
                <a:ext uri="{FF2B5EF4-FFF2-40B4-BE49-F238E27FC236}">
                  <a16:creationId xmlns="" xmlns:a16="http://schemas.microsoft.com/office/drawing/2014/main" id="{763D6E8F-E240-4109-871B-793380A1FE29}"/>
                </a:ext>
              </a:extLst>
            </p:cNvPr>
            <p:cNvGrpSpPr/>
            <p:nvPr/>
          </p:nvGrpSpPr>
          <p:grpSpPr>
            <a:xfrm>
              <a:off x="7670194" y="2365740"/>
              <a:ext cx="719076" cy="719076"/>
              <a:chOff x="3784950" y="2304781"/>
              <a:chExt cx="719076" cy="719076"/>
            </a:xfrm>
          </p:grpSpPr>
          <p:sp>
            <p:nvSpPr>
              <p:cNvPr id="12" name="ïšḻiḋe">
                <a:extLst>
                  <a:ext uri="{FF2B5EF4-FFF2-40B4-BE49-F238E27FC236}">
                    <a16:creationId xmlns="" xmlns:a16="http://schemas.microsoft.com/office/drawing/2014/main" id="{410ACEFA-EECE-40B1-9858-9D399BC7CEDA}"/>
                  </a:ext>
                </a:extLst>
              </p:cNvPr>
              <p:cNvSpPr/>
              <p:nvPr/>
            </p:nvSpPr>
            <p:spPr>
              <a:xfrm>
                <a:off x="3784950" y="2304781"/>
                <a:ext cx="719076" cy="719076"/>
              </a:xfrm>
              <a:prstGeom prst="ellipse">
                <a:avLst/>
              </a:prstGeom>
              <a:solidFill>
                <a:srgbClr val="FF0000"/>
              </a:solidFill>
              <a:ln w="381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íṣļíḍè">
                <a:extLst>
                  <a:ext uri="{FF2B5EF4-FFF2-40B4-BE49-F238E27FC236}">
                    <a16:creationId xmlns="" xmlns:a16="http://schemas.microsoft.com/office/drawing/2014/main" id="{A5B26358-31A2-450A-BA5E-B4625F02826E}"/>
                  </a:ext>
                </a:extLst>
              </p:cNvPr>
              <p:cNvSpPr/>
              <p:nvPr/>
            </p:nvSpPr>
            <p:spPr>
              <a:xfrm>
                <a:off x="3970473" y="2484794"/>
                <a:ext cx="348030" cy="359050"/>
              </a:xfrm>
              <a:custGeom>
                <a:avLst/>
                <a:gdLst>
                  <a:gd name="connsiteX0" fmla="*/ 437277 w 581518"/>
                  <a:gd name="connsiteY0" fmla="*/ 409440 h 599930"/>
                  <a:gd name="connsiteX1" fmla="*/ 396550 w 581518"/>
                  <a:gd name="connsiteY1" fmla="*/ 450118 h 599930"/>
                  <a:gd name="connsiteX2" fmla="*/ 437277 w 581518"/>
                  <a:gd name="connsiteY2" fmla="*/ 490795 h 599930"/>
                  <a:gd name="connsiteX3" fmla="*/ 478005 w 581518"/>
                  <a:gd name="connsiteY3" fmla="*/ 450118 h 599930"/>
                  <a:gd name="connsiteX4" fmla="*/ 437277 w 581518"/>
                  <a:gd name="connsiteY4" fmla="*/ 409440 h 599930"/>
                  <a:gd name="connsiteX5" fmla="*/ 144240 w 581518"/>
                  <a:gd name="connsiteY5" fmla="*/ 409440 h 599930"/>
                  <a:gd name="connsiteX6" fmla="*/ 103513 w 581518"/>
                  <a:gd name="connsiteY6" fmla="*/ 450118 h 599930"/>
                  <a:gd name="connsiteX7" fmla="*/ 144240 w 581518"/>
                  <a:gd name="connsiteY7" fmla="*/ 490795 h 599930"/>
                  <a:gd name="connsiteX8" fmla="*/ 184967 w 581518"/>
                  <a:gd name="connsiteY8" fmla="*/ 450118 h 599930"/>
                  <a:gd name="connsiteX9" fmla="*/ 144240 w 581518"/>
                  <a:gd name="connsiteY9" fmla="*/ 409440 h 599930"/>
                  <a:gd name="connsiteX10" fmla="*/ 227681 w 581518"/>
                  <a:gd name="connsiteY10" fmla="*/ 234825 h 599930"/>
                  <a:gd name="connsiteX11" fmla="*/ 159140 w 581518"/>
                  <a:gd name="connsiteY11" fmla="*/ 296337 h 599930"/>
                  <a:gd name="connsiteX12" fmla="*/ 154173 w 581518"/>
                  <a:gd name="connsiteY12" fmla="*/ 344952 h 599930"/>
                  <a:gd name="connsiteX13" fmla="*/ 427344 w 581518"/>
                  <a:gd name="connsiteY13" fmla="*/ 344952 h 599930"/>
                  <a:gd name="connsiteX14" fmla="*/ 422377 w 581518"/>
                  <a:gd name="connsiteY14" fmla="*/ 296337 h 599930"/>
                  <a:gd name="connsiteX15" fmla="*/ 353836 w 581518"/>
                  <a:gd name="connsiteY15" fmla="*/ 234825 h 599930"/>
                  <a:gd name="connsiteX16" fmla="*/ 346883 w 581518"/>
                  <a:gd name="connsiteY16" fmla="*/ 234825 h 599930"/>
                  <a:gd name="connsiteX17" fmla="*/ 346883 w 581518"/>
                  <a:gd name="connsiteY17" fmla="*/ 249707 h 599930"/>
                  <a:gd name="connsiteX18" fmla="*/ 323042 w 581518"/>
                  <a:gd name="connsiteY18" fmla="*/ 273518 h 599930"/>
                  <a:gd name="connsiteX19" fmla="*/ 258475 w 581518"/>
                  <a:gd name="connsiteY19" fmla="*/ 273518 h 599930"/>
                  <a:gd name="connsiteX20" fmla="*/ 234634 w 581518"/>
                  <a:gd name="connsiteY20" fmla="*/ 249707 h 599930"/>
                  <a:gd name="connsiteX21" fmla="*/ 234634 w 581518"/>
                  <a:gd name="connsiteY21" fmla="*/ 234825 h 599930"/>
                  <a:gd name="connsiteX22" fmla="*/ 227681 w 581518"/>
                  <a:gd name="connsiteY22" fmla="*/ 193155 h 599930"/>
                  <a:gd name="connsiteX23" fmla="*/ 353836 w 581518"/>
                  <a:gd name="connsiteY23" fmla="*/ 193155 h 599930"/>
                  <a:gd name="connsiteX24" fmla="*/ 463105 w 581518"/>
                  <a:gd name="connsiteY24" fmla="*/ 292369 h 599930"/>
                  <a:gd name="connsiteX25" fmla="*/ 468071 w 581518"/>
                  <a:gd name="connsiteY25" fmla="*/ 344952 h 599930"/>
                  <a:gd name="connsiteX26" fmla="*/ 481978 w 581518"/>
                  <a:gd name="connsiteY26" fmla="*/ 344952 h 599930"/>
                  <a:gd name="connsiteX27" fmla="*/ 504825 w 581518"/>
                  <a:gd name="connsiteY27" fmla="*/ 364794 h 599930"/>
                  <a:gd name="connsiteX28" fmla="*/ 524692 w 581518"/>
                  <a:gd name="connsiteY28" fmla="*/ 477898 h 599930"/>
                  <a:gd name="connsiteX29" fmla="*/ 514759 w 581518"/>
                  <a:gd name="connsiteY29" fmla="*/ 516591 h 599930"/>
                  <a:gd name="connsiteX30" fmla="*/ 478998 w 581518"/>
                  <a:gd name="connsiteY30" fmla="*/ 533457 h 599930"/>
                  <a:gd name="connsiteX31" fmla="*/ 478998 w 581518"/>
                  <a:gd name="connsiteY31" fmla="*/ 552308 h 599930"/>
                  <a:gd name="connsiteX32" fmla="*/ 431317 w 581518"/>
                  <a:gd name="connsiteY32" fmla="*/ 599930 h 599930"/>
                  <a:gd name="connsiteX33" fmla="*/ 416417 w 581518"/>
                  <a:gd name="connsiteY33" fmla="*/ 599930 h 599930"/>
                  <a:gd name="connsiteX34" fmla="*/ 368736 w 581518"/>
                  <a:gd name="connsiteY34" fmla="*/ 552308 h 599930"/>
                  <a:gd name="connsiteX35" fmla="*/ 368736 w 581518"/>
                  <a:gd name="connsiteY35" fmla="*/ 534449 h 599930"/>
                  <a:gd name="connsiteX36" fmla="*/ 212781 w 581518"/>
                  <a:gd name="connsiteY36" fmla="*/ 534449 h 599930"/>
                  <a:gd name="connsiteX37" fmla="*/ 212781 w 581518"/>
                  <a:gd name="connsiteY37" fmla="*/ 552308 h 599930"/>
                  <a:gd name="connsiteX38" fmla="*/ 165100 w 581518"/>
                  <a:gd name="connsiteY38" fmla="*/ 599930 h 599930"/>
                  <a:gd name="connsiteX39" fmla="*/ 150200 w 581518"/>
                  <a:gd name="connsiteY39" fmla="*/ 599930 h 599930"/>
                  <a:gd name="connsiteX40" fmla="*/ 102519 w 581518"/>
                  <a:gd name="connsiteY40" fmla="*/ 552308 h 599930"/>
                  <a:gd name="connsiteX41" fmla="*/ 102519 w 581518"/>
                  <a:gd name="connsiteY41" fmla="*/ 533457 h 599930"/>
                  <a:gd name="connsiteX42" fmla="*/ 67752 w 581518"/>
                  <a:gd name="connsiteY42" fmla="*/ 516591 h 599930"/>
                  <a:gd name="connsiteX43" fmla="*/ 56825 w 581518"/>
                  <a:gd name="connsiteY43" fmla="*/ 477898 h 599930"/>
                  <a:gd name="connsiteX44" fmla="*/ 76692 w 581518"/>
                  <a:gd name="connsiteY44" fmla="*/ 364794 h 599930"/>
                  <a:gd name="connsiteX45" fmla="*/ 100532 w 581518"/>
                  <a:gd name="connsiteY45" fmla="*/ 344952 h 599930"/>
                  <a:gd name="connsiteX46" fmla="*/ 113446 w 581518"/>
                  <a:gd name="connsiteY46" fmla="*/ 344952 h 599930"/>
                  <a:gd name="connsiteX47" fmla="*/ 118413 w 581518"/>
                  <a:gd name="connsiteY47" fmla="*/ 292369 h 599930"/>
                  <a:gd name="connsiteX48" fmla="*/ 227681 w 581518"/>
                  <a:gd name="connsiteY48" fmla="*/ 193155 h 599930"/>
                  <a:gd name="connsiteX49" fmla="*/ 291256 w 581518"/>
                  <a:gd name="connsiteY49" fmla="*/ 0 h 599930"/>
                  <a:gd name="connsiteX50" fmla="*/ 324037 w 581518"/>
                  <a:gd name="connsiteY50" fmla="*/ 9676 h 599930"/>
                  <a:gd name="connsiteX51" fmla="*/ 566417 w 581518"/>
                  <a:gd name="connsiteY51" fmla="*/ 167472 h 599930"/>
                  <a:gd name="connsiteX52" fmla="*/ 576351 w 581518"/>
                  <a:gd name="connsiteY52" fmla="*/ 213124 h 599930"/>
                  <a:gd name="connsiteX53" fmla="*/ 548536 w 581518"/>
                  <a:gd name="connsiteY53" fmla="*/ 228010 h 599930"/>
                  <a:gd name="connsiteX54" fmla="*/ 530656 w 581518"/>
                  <a:gd name="connsiteY54" fmla="*/ 223048 h 599930"/>
                  <a:gd name="connsiteX55" fmla="*/ 291256 w 581518"/>
                  <a:gd name="connsiteY55" fmla="*/ 66244 h 599930"/>
                  <a:gd name="connsiteX56" fmla="*/ 50862 w 581518"/>
                  <a:gd name="connsiteY56" fmla="*/ 223048 h 599930"/>
                  <a:gd name="connsiteX57" fmla="*/ 5167 w 581518"/>
                  <a:gd name="connsiteY57" fmla="*/ 213124 h 599930"/>
                  <a:gd name="connsiteX58" fmla="*/ 15101 w 581518"/>
                  <a:gd name="connsiteY58" fmla="*/ 168464 h 599930"/>
                  <a:gd name="connsiteX59" fmla="*/ 258475 w 581518"/>
                  <a:gd name="connsiteY59" fmla="*/ 9676 h 599930"/>
                  <a:gd name="connsiteX60" fmla="*/ 291256 w 581518"/>
                  <a:gd name="connsiteY60" fmla="*/ 0 h 59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81518" h="599930">
                    <a:moveTo>
                      <a:pt x="437277" y="409440"/>
                    </a:moveTo>
                    <a:cubicBezTo>
                      <a:pt x="415424" y="409440"/>
                      <a:pt x="396550" y="428291"/>
                      <a:pt x="396550" y="450118"/>
                    </a:cubicBezTo>
                    <a:cubicBezTo>
                      <a:pt x="396550" y="472937"/>
                      <a:pt x="415424" y="490795"/>
                      <a:pt x="437277" y="490795"/>
                    </a:cubicBezTo>
                    <a:cubicBezTo>
                      <a:pt x="460124" y="490795"/>
                      <a:pt x="478005" y="472937"/>
                      <a:pt x="478005" y="450118"/>
                    </a:cubicBezTo>
                    <a:cubicBezTo>
                      <a:pt x="478005" y="428291"/>
                      <a:pt x="460124" y="409440"/>
                      <a:pt x="437277" y="409440"/>
                    </a:cubicBezTo>
                    <a:close/>
                    <a:moveTo>
                      <a:pt x="144240" y="409440"/>
                    </a:moveTo>
                    <a:cubicBezTo>
                      <a:pt x="122386" y="409440"/>
                      <a:pt x="103513" y="428291"/>
                      <a:pt x="103513" y="450118"/>
                    </a:cubicBezTo>
                    <a:cubicBezTo>
                      <a:pt x="103513" y="472937"/>
                      <a:pt x="122386" y="490795"/>
                      <a:pt x="144240" y="490795"/>
                    </a:cubicBezTo>
                    <a:cubicBezTo>
                      <a:pt x="167087" y="490795"/>
                      <a:pt x="184967" y="472937"/>
                      <a:pt x="184967" y="450118"/>
                    </a:cubicBezTo>
                    <a:cubicBezTo>
                      <a:pt x="184967" y="428291"/>
                      <a:pt x="167087" y="409440"/>
                      <a:pt x="144240" y="409440"/>
                    </a:cubicBezTo>
                    <a:close/>
                    <a:moveTo>
                      <a:pt x="227681" y="234825"/>
                    </a:moveTo>
                    <a:cubicBezTo>
                      <a:pt x="191921" y="234825"/>
                      <a:pt x="163113" y="260620"/>
                      <a:pt x="159140" y="296337"/>
                    </a:cubicBezTo>
                    <a:lnTo>
                      <a:pt x="154173" y="344952"/>
                    </a:lnTo>
                    <a:lnTo>
                      <a:pt x="427344" y="344952"/>
                    </a:lnTo>
                    <a:lnTo>
                      <a:pt x="422377" y="296337"/>
                    </a:lnTo>
                    <a:cubicBezTo>
                      <a:pt x="419397" y="260620"/>
                      <a:pt x="389597" y="234825"/>
                      <a:pt x="353836" y="234825"/>
                    </a:cubicBezTo>
                    <a:lnTo>
                      <a:pt x="346883" y="234825"/>
                    </a:lnTo>
                    <a:lnTo>
                      <a:pt x="346883" y="249707"/>
                    </a:lnTo>
                    <a:cubicBezTo>
                      <a:pt x="346883" y="262605"/>
                      <a:pt x="335956" y="273518"/>
                      <a:pt x="323042" y="273518"/>
                    </a:cubicBezTo>
                    <a:lnTo>
                      <a:pt x="258475" y="273518"/>
                    </a:lnTo>
                    <a:cubicBezTo>
                      <a:pt x="245561" y="273518"/>
                      <a:pt x="234634" y="262605"/>
                      <a:pt x="234634" y="249707"/>
                    </a:cubicBezTo>
                    <a:lnTo>
                      <a:pt x="234634" y="234825"/>
                    </a:lnTo>
                    <a:close/>
                    <a:moveTo>
                      <a:pt x="227681" y="193155"/>
                    </a:moveTo>
                    <a:lnTo>
                      <a:pt x="353836" y="193155"/>
                    </a:lnTo>
                    <a:cubicBezTo>
                      <a:pt x="410457" y="193155"/>
                      <a:pt x="458138" y="235817"/>
                      <a:pt x="463105" y="292369"/>
                    </a:cubicBezTo>
                    <a:lnTo>
                      <a:pt x="468071" y="344952"/>
                    </a:lnTo>
                    <a:lnTo>
                      <a:pt x="481978" y="344952"/>
                    </a:lnTo>
                    <a:cubicBezTo>
                      <a:pt x="492905" y="344952"/>
                      <a:pt x="502838" y="353881"/>
                      <a:pt x="504825" y="364794"/>
                    </a:cubicBezTo>
                    <a:lnTo>
                      <a:pt x="524692" y="477898"/>
                    </a:lnTo>
                    <a:cubicBezTo>
                      <a:pt x="527672" y="491788"/>
                      <a:pt x="523699" y="505677"/>
                      <a:pt x="514759" y="516591"/>
                    </a:cubicBezTo>
                    <a:cubicBezTo>
                      <a:pt x="505818" y="527504"/>
                      <a:pt x="492905" y="533457"/>
                      <a:pt x="478998" y="533457"/>
                    </a:cubicBezTo>
                    <a:lnTo>
                      <a:pt x="478998" y="552308"/>
                    </a:lnTo>
                    <a:cubicBezTo>
                      <a:pt x="478998" y="579095"/>
                      <a:pt x="458138" y="599930"/>
                      <a:pt x="431317" y="599930"/>
                    </a:cubicBezTo>
                    <a:lnTo>
                      <a:pt x="416417" y="599930"/>
                    </a:lnTo>
                    <a:cubicBezTo>
                      <a:pt x="389597" y="599930"/>
                      <a:pt x="368736" y="579095"/>
                      <a:pt x="368736" y="552308"/>
                    </a:cubicBezTo>
                    <a:lnTo>
                      <a:pt x="368736" y="534449"/>
                    </a:lnTo>
                    <a:lnTo>
                      <a:pt x="212781" y="534449"/>
                    </a:lnTo>
                    <a:lnTo>
                      <a:pt x="212781" y="552308"/>
                    </a:lnTo>
                    <a:cubicBezTo>
                      <a:pt x="212781" y="579095"/>
                      <a:pt x="191921" y="599930"/>
                      <a:pt x="165100" y="599930"/>
                    </a:cubicBezTo>
                    <a:lnTo>
                      <a:pt x="150200" y="599930"/>
                    </a:lnTo>
                    <a:cubicBezTo>
                      <a:pt x="123379" y="599930"/>
                      <a:pt x="102519" y="579095"/>
                      <a:pt x="102519" y="552308"/>
                    </a:cubicBezTo>
                    <a:lnTo>
                      <a:pt x="102519" y="533457"/>
                    </a:lnTo>
                    <a:cubicBezTo>
                      <a:pt x="88612" y="533457"/>
                      <a:pt x="75699" y="527504"/>
                      <a:pt x="67752" y="516591"/>
                    </a:cubicBezTo>
                    <a:cubicBezTo>
                      <a:pt x="57819" y="505677"/>
                      <a:pt x="53845" y="491788"/>
                      <a:pt x="56825" y="477898"/>
                    </a:cubicBezTo>
                    <a:lnTo>
                      <a:pt x="76692" y="364794"/>
                    </a:lnTo>
                    <a:cubicBezTo>
                      <a:pt x="78679" y="353881"/>
                      <a:pt x="88612" y="344952"/>
                      <a:pt x="100532" y="344952"/>
                    </a:cubicBezTo>
                    <a:lnTo>
                      <a:pt x="113446" y="344952"/>
                    </a:lnTo>
                    <a:lnTo>
                      <a:pt x="118413" y="292369"/>
                    </a:lnTo>
                    <a:cubicBezTo>
                      <a:pt x="124373" y="235817"/>
                      <a:pt x="171060" y="193155"/>
                      <a:pt x="227681" y="193155"/>
                    </a:cubicBezTo>
                    <a:close/>
                    <a:moveTo>
                      <a:pt x="291256" y="0"/>
                    </a:moveTo>
                    <a:cubicBezTo>
                      <a:pt x="302680" y="0"/>
                      <a:pt x="314103" y="3226"/>
                      <a:pt x="324037" y="9676"/>
                    </a:cubicBezTo>
                    <a:lnTo>
                      <a:pt x="566417" y="167472"/>
                    </a:lnTo>
                    <a:cubicBezTo>
                      <a:pt x="581317" y="177396"/>
                      <a:pt x="586284" y="198237"/>
                      <a:pt x="576351" y="213124"/>
                    </a:cubicBezTo>
                    <a:cubicBezTo>
                      <a:pt x="570390" y="223048"/>
                      <a:pt x="559463" y="228010"/>
                      <a:pt x="548536" y="228010"/>
                    </a:cubicBezTo>
                    <a:cubicBezTo>
                      <a:pt x="542576" y="228010"/>
                      <a:pt x="536616" y="226025"/>
                      <a:pt x="530656" y="223048"/>
                    </a:cubicBezTo>
                    <a:lnTo>
                      <a:pt x="291256" y="66244"/>
                    </a:lnTo>
                    <a:lnTo>
                      <a:pt x="50862" y="223048"/>
                    </a:lnTo>
                    <a:cubicBezTo>
                      <a:pt x="35962" y="232972"/>
                      <a:pt x="15101" y="228010"/>
                      <a:pt x="5167" y="213124"/>
                    </a:cubicBezTo>
                    <a:cubicBezTo>
                      <a:pt x="-4766" y="198237"/>
                      <a:pt x="201" y="178388"/>
                      <a:pt x="15101" y="168464"/>
                    </a:cubicBezTo>
                    <a:lnTo>
                      <a:pt x="258475" y="9676"/>
                    </a:lnTo>
                    <a:cubicBezTo>
                      <a:pt x="268409" y="3226"/>
                      <a:pt x="279832" y="0"/>
                      <a:pt x="2912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îšḷïďé">
              <a:extLst>
                <a:ext uri="{FF2B5EF4-FFF2-40B4-BE49-F238E27FC236}">
                  <a16:creationId xmlns="" xmlns:a16="http://schemas.microsoft.com/office/drawing/2014/main" id="{6464D655-BADD-416F-B62D-188B68182BCF}"/>
                </a:ext>
              </a:extLst>
            </p:cNvPr>
            <p:cNvGrpSpPr/>
            <p:nvPr/>
          </p:nvGrpSpPr>
          <p:grpSpPr>
            <a:xfrm>
              <a:off x="8400160" y="1790224"/>
              <a:ext cx="3197381" cy="4413176"/>
              <a:chOff x="6787959" y="2460308"/>
              <a:chExt cx="2906665" cy="4586627"/>
            </a:xfrm>
          </p:grpSpPr>
          <p:sp>
            <p:nvSpPr>
              <p:cNvPr id="8" name="íślîḓê">
                <a:extLst>
                  <a:ext uri="{FF2B5EF4-FFF2-40B4-BE49-F238E27FC236}">
                    <a16:creationId xmlns="" xmlns:a16="http://schemas.microsoft.com/office/drawing/2014/main" id="{12F1A088-EBA2-4673-8623-BB90A2A69775}"/>
                  </a:ext>
                </a:extLst>
              </p:cNvPr>
              <p:cNvSpPr txBox="1"/>
              <p:nvPr/>
            </p:nvSpPr>
            <p:spPr>
              <a:xfrm>
                <a:off x="7036892" y="2460308"/>
                <a:ext cx="2325318" cy="61170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rgbClr val="FF0000"/>
                    </a:solidFill>
                    <a:cs typeface="+mn-ea"/>
                    <a:sym typeface="+mn-lt"/>
                  </a:rPr>
                  <a:t>葡萄糖生成不足</a:t>
                </a:r>
              </a:p>
            </p:txBody>
          </p:sp>
          <p:sp>
            <p:nvSpPr>
              <p:cNvPr id="11" name="ís1íďè">
                <a:extLst>
                  <a:ext uri="{FF2B5EF4-FFF2-40B4-BE49-F238E27FC236}">
                    <a16:creationId xmlns="" xmlns:a16="http://schemas.microsoft.com/office/drawing/2014/main" id="{5BF2597E-21CF-4838-9E41-AB5A08FD4574}"/>
                  </a:ext>
                </a:extLst>
              </p:cNvPr>
              <p:cNvSpPr/>
              <p:nvPr/>
            </p:nvSpPr>
            <p:spPr bwMode="auto">
              <a:xfrm>
                <a:off x="6787959" y="3091164"/>
                <a:ext cx="2906665" cy="39557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>
                  <a:lnSpc>
                    <a:spcPct val="140000"/>
                  </a:lnSpc>
                </a:pPr>
                <a:r>
                  <a:rPr lang="en-US" altLang="zh-CN" sz="1400" dirty="0">
                    <a:cs typeface="+mn-ea"/>
                    <a:sym typeface="+mn-lt"/>
                  </a:rPr>
                  <a:t>(1)</a:t>
                </a:r>
                <a:r>
                  <a:rPr lang="zh-CN" altLang="en-US" sz="1400" dirty="0">
                    <a:cs typeface="+mn-ea"/>
                    <a:sym typeface="+mn-lt"/>
                  </a:rPr>
                  <a:t>内分泌疾病：垂体前叶功能减退症</a:t>
                </a:r>
                <a:r>
                  <a:rPr lang="en-US" altLang="zh-CN" sz="1400" dirty="0"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cs typeface="+mn-ea"/>
                    <a:sym typeface="+mn-lt"/>
                  </a:rPr>
                  <a:t>肾上腺皮质功能减退症</a:t>
                </a:r>
                <a:r>
                  <a:rPr lang="en-US" altLang="zh-CN" sz="1400" dirty="0"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cs typeface="+mn-ea"/>
                    <a:sym typeface="+mn-lt"/>
                  </a:rPr>
                  <a:t>甲减等。</a:t>
                </a:r>
                <a:r>
                  <a:rPr lang="en-US" altLang="zh-CN" sz="1400" dirty="0">
                    <a:cs typeface="+mn-ea"/>
                    <a:sym typeface="+mn-lt"/>
                  </a:rPr>
                  <a:t>(2)</a:t>
                </a:r>
                <a:r>
                  <a:rPr lang="zh-CN" altLang="en-US" sz="1400" dirty="0">
                    <a:cs typeface="+mn-ea"/>
                    <a:sym typeface="+mn-lt"/>
                  </a:rPr>
                  <a:t>肝糖原累积病。</a:t>
                </a:r>
                <a:r>
                  <a:rPr lang="en-US" altLang="zh-CN" sz="1400" dirty="0">
                    <a:cs typeface="+mn-ea"/>
                    <a:sym typeface="+mn-lt"/>
                  </a:rPr>
                  <a:t>(3)</a:t>
                </a:r>
                <a:r>
                  <a:rPr lang="zh-CN" altLang="en-US" sz="1400" dirty="0">
                    <a:cs typeface="+mn-ea"/>
                    <a:sym typeface="+mn-lt"/>
                  </a:rPr>
                  <a:t>严重肝病及肝淤血。</a:t>
                </a:r>
              </a:p>
              <a:p>
                <a:pPr algn="just">
                  <a:lnSpc>
                    <a:spcPct val="140000"/>
                  </a:lnSpc>
                </a:pPr>
                <a:r>
                  <a:rPr lang="en-US" altLang="zh-CN" sz="1400" dirty="0">
                    <a:cs typeface="+mn-ea"/>
                    <a:sym typeface="+mn-lt"/>
                  </a:rPr>
                  <a:t>(4)</a:t>
                </a:r>
                <a:r>
                  <a:rPr lang="zh-CN" altLang="en-US" sz="1400" dirty="0">
                    <a:cs typeface="+mn-ea"/>
                    <a:sym typeface="+mn-lt"/>
                  </a:rPr>
                  <a:t>晚期肾病。</a:t>
                </a: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02BE1B45-1A13-4034-98BF-7C48877D1176}"/>
              </a:ext>
            </a:extLst>
          </p:cNvPr>
          <p:cNvGrpSpPr/>
          <p:nvPr/>
        </p:nvGrpSpPr>
        <p:grpSpPr>
          <a:xfrm>
            <a:off x="7670194" y="3910885"/>
            <a:ext cx="3916457" cy="2325343"/>
            <a:chOff x="7670194" y="3910885"/>
            <a:chExt cx="3916457" cy="2325343"/>
          </a:xfrm>
        </p:grpSpPr>
        <p:grpSp>
          <p:nvGrpSpPr>
            <p:cNvPr id="15" name="íṧļíḑe">
              <a:extLst>
                <a:ext uri="{FF2B5EF4-FFF2-40B4-BE49-F238E27FC236}">
                  <a16:creationId xmlns="" xmlns:a16="http://schemas.microsoft.com/office/drawing/2014/main" id="{F1759854-A038-4C9A-B8FA-CBEE2CAC75C8}"/>
                </a:ext>
              </a:extLst>
            </p:cNvPr>
            <p:cNvGrpSpPr/>
            <p:nvPr/>
          </p:nvGrpSpPr>
          <p:grpSpPr>
            <a:xfrm>
              <a:off x="7670194" y="4301503"/>
              <a:ext cx="719076" cy="719076"/>
              <a:chOff x="3784950" y="2304781"/>
              <a:chExt cx="719076" cy="719076"/>
            </a:xfrm>
          </p:grpSpPr>
          <p:sp>
            <p:nvSpPr>
              <p:cNvPr id="20" name="îṣlîḍé">
                <a:extLst>
                  <a:ext uri="{FF2B5EF4-FFF2-40B4-BE49-F238E27FC236}">
                    <a16:creationId xmlns="" xmlns:a16="http://schemas.microsoft.com/office/drawing/2014/main" id="{95B898F4-D121-4588-8DA0-4A5ED5885CB3}"/>
                  </a:ext>
                </a:extLst>
              </p:cNvPr>
              <p:cNvSpPr/>
              <p:nvPr/>
            </p:nvSpPr>
            <p:spPr>
              <a:xfrm>
                <a:off x="3784950" y="2304781"/>
                <a:ext cx="719076" cy="719076"/>
              </a:xfrm>
              <a:prstGeom prst="ellipse">
                <a:avLst/>
              </a:prstGeom>
              <a:solidFill>
                <a:srgbClr val="FF0000"/>
              </a:solidFill>
              <a:ln w="381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îš1íḋé">
                <a:extLst>
                  <a:ext uri="{FF2B5EF4-FFF2-40B4-BE49-F238E27FC236}">
                    <a16:creationId xmlns="" xmlns:a16="http://schemas.microsoft.com/office/drawing/2014/main" id="{F02C8BEF-D8A8-4676-B1F2-A93D3AA84287}"/>
                  </a:ext>
                </a:extLst>
              </p:cNvPr>
              <p:cNvSpPr/>
              <p:nvPr/>
            </p:nvSpPr>
            <p:spPr>
              <a:xfrm>
                <a:off x="3970473" y="2484794"/>
                <a:ext cx="348030" cy="359050"/>
              </a:xfrm>
              <a:custGeom>
                <a:avLst/>
                <a:gdLst>
                  <a:gd name="connsiteX0" fmla="*/ 437277 w 581518"/>
                  <a:gd name="connsiteY0" fmla="*/ 409440 h 599930"/>
                  <a:gd name="connsiteX1" fmla="*/ 396550 w 581518"/>
                  <a:gd name="connsiteY1" fmla="*/ 450118 h 599930"/>
                  <a:gd name="connsiteX2" fmla="*/ 437277 w 581518"/>
                  <a:gd name="connsiteY2" fmla="*/ 490795 h 599930"/>
                  <a:gd name="connsiteX3" fmla="*/ 478005 w 581518"/>
                  <a:gd name="connsiteY3" fmla="*/ 450118 h 599930"/>
                  <a:gd name="connsiteX4" fmla="*/ 437277 w 581518"/>
                  <a:gd name="connsiteY4" fmla="*/ 409440 h 599930"/>
                  <a:gd name="connsiteX5" fmla="*/ 144240 w 581518"/>
                  <a:gd name="connsiteY5" fmla="*/ 409440 h 599930"/>
                  <a:gd name="connsiteX6" fmla="*/ 103513 w 581518"/>
                  <a:gd name="connsiteY6" fmla="*/ 450118 h 599930"/>
                  <a:gd name="connsiteX7" fmla="*/ 144240 w 581518"/>
                  <a:gd name="connsiteY7" fmla="*/ 490795 h 599930"/>
                  <a:gd name="connsiteX8" fmla="*/ 184967 w 581518"/>
                  <a:gd name="connsiteY8" fmla="*/ 450118 h 599930"/>
                  <a:gd name="connsiteX9" fmla="*/ 144240 w 581518"/>
                  <a:gd name="connsiteY9" fmla="*/ 409440 h 599930"/>
                  <a:gd name="connsiteX10" fmla="*/ 227681 w 581518"/>
                  <a:gd name="connsiteY10" fmla="*/ 234825 h 599930"/>
                  <a:gd name="connsiteX11" fmla="*/ 159140 w 581518"/>
                  <a:gd name="connsiteY11" fmla="*/ 296337 h 599930"/>
                  <a:gd name="connsiteX12" fmla="*/ 154173 w 581518"/>
                  <a:gd name="connsiteY12" fmla="*/ 344952 h 599930"/>
                  <a:gd name="connsiteX13" fmla="*/ 427344 w 581518"/>
                  <a:gd name="connsiteY13" fmla="*/ 344952 h 599930"/>
                  <a:gd name="connsiteX14" fmla="*/ 422377 w 581518"/>
                  <a:gd name="connsiteY14" fmla="*/ 296337 h 599930"/>
                  <a:gd name="connsiteX15" fmla="*/ 353836 w 581518"/>
                  <a:gd name="connsiteY15" fmla="*/ 234825 h 599930"/>
                  <a:gd name="connsiteX16" fmla="*/ 346883 w 581518"/>
                  <a:gd name="connsiteY16" fmla="*/ 234825 h 599930"/>
                  <a:gd name="connsiteX17" fmla="*/ 346883 w 581518"/>
                  <a:gd name="connsiteY17" fmla="*/ 249707 h 599930"/>
                  <a:gd name="connsiteX18" fmla="*/ 323042 w 581518"/>
                  <a:gd name="connsiteY18" fmla="*/ 273518 h 599930"/>
                  <a:gd name="connsiteX19" fmla="*/ 258475 w 581518"/>
                  <a:gd name="connsiteY19" fmla="*/ 273518 h 599930"/>
                  <a:gd name="connsiteX20" fmla="*/ 234634 w 581518"/>
                  <a:gd name="connsiteY20" fmla="*/ 249707 h 599930"/>
                  <a:gd name="connsiteX21" fmla="*/ 234634 w 581518"/>
                  <a:gd name="connsiteY21" fmla="*/ 234825 h 599930"/>
                  <a:gd name="connsiteX22" fmla="*/ 227681 w 581518"/>
                  <a:gd name="connsiteY22" fmla="*/ 193155 h 599930"/>
                  <a:gd name="connsiteX23" fmla="*/ 353836 w 581518"/>
                  <a:gd name="connsiteY23" fmla="*/ 193155 h 599930"/>
                  <a:gd name="connsiteX24" fmla="*/ 463105 w 581518"/>
                  <a:gd name="connsiteY24" fmla="*/ 292369 h 599930"/>
                  <a:gd name="connsiteX25" fmla="*/ 468071 w 581518"/>
                  <a:gd name="connsiteY25" fmla="*/ 344952 h 599930"/>
                  <a:gd name="connsiteX26" fmla="*/ 481978 w 581518"/>
                  <a:gd name="connsiteY26" fmla="*/ 344952 h 599930"/>
                  <a:gd name="connsiteX27" fmla="*/ 504825 w 581518"/>
                  <a:gd name="connsiteY27" fmla="*/ 364794 h 599930"/>
                  <a:gd name="connsiteX28" fmla="*/ 524692 w 581518"/>
                  <a:gd name="connsiteY28" fmla="*/ 477898 h 599930"/>
                  <a:gd name="connsiteX29" fmla="*/ 514759 w 581518"/>
                  <a:gd name="connsiteY29" fmla="*/ 516591 h 599930"/>
                  <a:gd name="connsiteX30" fmla="*/ 478998 w 581518"/>
                  <a:gd name="connsiteY30" fmla="*/ 533457 h 599930"/>
                  <a:gd name="connsiteX31" fmla="*/ 478998 w 581518"/>
                  <a:gd name="connsiteY31" fmla="*/ 552308 h 599930"/>
                  <a:gd name="connsiteX32" fmla="*/ 431317 w 581518"/>
                  <a:gd name="connsiteY32" fmla="*/ 599930 h 599930"/>
                  <a:gd name="connsiteX33" fmla="*/ 416417 w 581518"/>
                  <a:gd name="connsiteY33" fmla="*/ 599930 h 599930"/>
                  <a:gd name="connsiteX34" fmla="*/ 368736 w 581518"/>
                  <a:gd name="connsiteY34" fmla="*/ 552308 h 599930"/>
                  <a:gd name="connsiteX35" fmla="*/ 368736 w 581518"/>
                  <a:gd name="connsiteY35" fmla="*/ 534449 h 599930"/>
                  <a:gd name="connsiteX36" fmla="*/ 212781 w 581518"/>
                  <a:gd name="connsiteY36" fmla="*/ 534449 h 599930"/>
                  <a:gd name="connsiteX37" fmla="*/ 212781 w 581518"/>
                  <a:gd name="connsiteY37" fmla="*/ 552308 h 599930"/>
                  <a:gd name="connsiteX38" fmla="*/ 165100 w 581518"/>
                  <a:gd name="connsiteY38" fmla="*/ 599930 h 599930"/>
                  <a:gd name="connsiteX39" fmla="*/ 150200 w 581518"/>
                  <a:gd name="connsiteY39" fmla="*/ 599930 h 599930"/>
                  <a:gd name="connsiteX40" fmla="*/ 102519 w 581518"/>
                  <a:gd name="connsiteY40" fmla="*/ 552308 h 599930"/>
                  <a:gd name="connsiteX41" fmla="*/ 102519 w 581518"/>
                  <a:gd name="connsiteY41" fmla="*/ 533457 h 599930"/>
                  <a:gd name="connsiteX42" fmla="*/ 67752 w 581518"/>
                  <a:gd name="connsiteY42" fmla="*/ 516591 h 599930"/>
                  <a:gd name="connsiteX43" fmla="*/ 56825 w 581518"/>
                  <a:gd name="connsiteY43" fmla="*/ 477898 h 599930"/>
                  <a:gd name="connsiteX44" fmla="*/ 76692 w 581518"/>
                  <a:gd name="connsiteY44" fmla="*/ 364794 h 599930"/>
                  <a:gd name="connsiteX45" fmla="*/ 100532 w 581518"/>
                  <a:gd name="connsiteY45" fmla="*/ 344952 h 599930"/>
                  <a:gd name="connsiteX46" fmla="*/ 113446 w 581518"/>
                  <a:gd name="connsiteY46" fmla="*/ 344952 h 599930"/>
                  <a:gd name="connsiteX47" fmla="*/ 118413 w 581518"/>
                  <a:gd name="connsiteY47" fmla="*/ 292369 h 599930"/>
                  <a:gd name="connsiteX48" fmla="*/ 227681 w 581518"/>
                  <a:gd name="connsiteY48" fmla="*/ 193155 h 599930"/>
                  <a:gd name="connsiteX49" fmla="*/ 291256 w 581518"/>
                  <a:gd name="connsiteY49" fmla="*/ 0 h 599930"/>
                  <a:gd name="connsiteX50" fmla="*/ 324037 w 581518"/>
                  <a:gd name="connsiteY50" fmla="*/ 9676 h 599930"/>
                  <a:gd name="connsiteX51" fmla="*/ 566417 w 581518"/>
                  <a:gd name="connsiteY51" fmla="*/ 167472 h 599930"/>
                  <a:gd name="connsiteX52" fmla="*/ 576351 w 581518"/>
                  <a:gd name="connsiteY52" fmla="*/ 213124 h 599930"/>
                  <a:gd name="connsiteX53" fmla="*/ 548536 w 581518"/>
                  <a:gd name="connsiteY53" fmla="*/ 228010 h 599930"/>
                  <a:gd name="connsiteX54" fmla="*/ 530656 w 581518"/>
                  <a:gd name="connsiteY54" fmla="*/ 223048 h 599930"/>
                  <a:gd name="connsiteX55" fmla="*/ 291256 w 581518"/>
                  <a:gd name="connsiteY55" fmla="*/ 66244 h 599930"/>
                  <a:gd name="connsiteX56" fmla="*/ 50862 w 581518"/>
                  <a:gd name="connsiteY56" fmla="*/ 223048 h 599930"/>
                  <a:gd name="connsiteX57" fmla="*/ 5167 w 581518"/>
                  <a:gd name="connsiteY57" fmla="*/ 213124 h 599930"/>
                  <a:gd name="connsiteX58" fmla="*/ 15101 w 581518"/>
                  <a:gd name="connsiteY58" fmla="*/ 168464 h 599930"/>
                  <a:gd name="connsiteX59" fmla="*/ 258475 w 581518"/>
                  <a:gd name="connsiteY59" fmla="*/ 9676 h 599930"/>
                  <a:gd name="connsiteX60" fmla="*/ 291256 w 581518"/>
                  <a:gd name="connsiteY60" fmla="*/ 0 h 59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81518" h="599930">
                    <a:moveTo>
                      <a:pt x="437277" y="409440"/>
                    </a:moveTo>
                    <a:cubicBezTo>
                      <a:pt x="415424" y="409440"/>
                      <a:pt x="396550" y="428291"/>
                      <a:pt x="396550" y="450118"/>
                    </a:cubicBezTo>
                    <a:cubicBezTo>
                      <a:pt x="396550" y="472937"/>
                      <a:pt x="415424" y="490795"/>
                      <a:pt x="437277" y="490795"/>
                    </a:cubicBezTo>
                    <a:cubicBezTo>
                      <a:pt x="460124" y="490795"/>
                      <a:pt x="478005" y="472937"/>
                      <a:pt x="478005" y="450118"/>
                    </a:cubicBezTo>
                    <a:cubicBezTo>
                      <a:pt x="478005" y="428291"/>
                      <a:pt x="460124" y="409440"/>
                      <a:pt x="437277" y="409440"/>
                    </a:cubicBezTo>
                    <a:close/>
                    <a:moveTo>
                      <a:pt x="144240" y="409440"/>
                    </a:moveTo>
                    <a:cubicBezTo>
                      <a:pt x="122386" y="409440"/>
                      <a:pt x="103513" y="428291"/>
                      <a:pt x="103513" y="450118"/>
                    </a:cubicBezTo>
                    <a:cubicBezTo>
                      <a:pt x="103513" y="472937"/>
                      <a:pt x="122386" y="490795"/>
                      <a:pt x="144240" y="490795"/>
                    </a:cubicBezTo>
                    <a:cubicBezTo>
                      <a:pt x="167087" y="490795"/>
                      <a:pt x="184967" y="472937"/>
                      <a:pt x="184967" y="450118"/>
                    </a:cubicBezTo>
                    <a:cubicBezTo>
                      <a:pt x="184967" y="428291"/>
                      <a:pt x="167087" y="409440"/>
                      <a:pt x="144240" y="409440"/>
                    </a:cubicBezTo>
                    <a:close/>
                    <a:moveTo>
                      <a:pt x="227681" y="234825"/>
                    </a:moveTo>
                    <a:cubicBezTo>
                      <a:pt x="191921" y="234825"/>
                      <a:pt x="163113" y="260620"/>
                      <a:pt x="159140" y="296337"/>
                    </a:cubicBezTo>
                    <a:lnTo>
                      <a:pt x="154173" y="344952"/>
                    </a:lnTo>
                    <a:lnTo>
                      <a:pt x="427344" y="344952"/>
                    </a:lnTo>
                    <a:lnTo>
                      <a:pt x="422377" y="296337"/>
                    </a:lnTo>
                    <a:cubicBezTo>
                      <a:pt x="419397" y="260620"/>
                      <a:pt x="389597" y="234825"/>
                      <a:pt x="353836" y="234825"/>
                    </a:cubicBezTo>
                    <a:lnTo>
                      <a:pt x="346883" y="234825"/>
                    </a:lnTo>
                    <a:lnTo>
                      <a:pt x="346883" y="249707"/>
                    </a:lnTo>
                    <a:cubicBezTo>
                      <a:pt x="346883" y="262605"/>
                      <a:pt x="335956" y="273518"/>
                      <a:pt x="323042" y="273518"/>
                    </a:cubicBezTo>
                    <a:lnTo>
                      <a:pt x="258475" y="273518"/>
                    </a:lnTo>
                    <a:cubicBezTo>
                      <a:pt x="245561" y="273518"/>
                      <a:pt x="234634" y="262605"/>
                      <a:pt x="234634" y="249707"/>
                    </a:cubicBezTo>
                    <a:lnTo>
                      <a:pt x="234634" y="234825"/>
                    </a:lnTo>
                    <a:close/>
                    <a:moveTo>
                      <a:pt x="227681" y="193155"/>
                    </a:moveTo>
                    <a:lnTo>
                      <a:pt x="353836" y="193155"/>
                    </a:lnTo>
                    <a:cubicBezTo>
                      <a:pt x="410457" y="193155"/>
                      <a:pt x="458138" y="235817"/>
                      <a:pt x="463105" y="292369"/>
                    </a:cubicBezTo>
                    <a:lnTo>
                      <a:pt x="468071" y="344952"/>
                    </a:lnTo>
                    <a:lnTo>
                      <a:pt x="481978" y="344952"/>
                    </a:lnTo>
                    <a:cubicBezTo>
                      <a:pt x="492905" y="344952"/>
                      <a:pt x="502838" y="353881"/>
                      <a:pt x="504825" y="364794"/>
                    </a:cubicBezTo>
                    <a:lnTo>
                      <a:pt x="524692" y="477898"/>
                    </a:lnTo>
                    <a:cubicBezTo>
                      <a:pt x="527672" y="491788"/>
                      <a:pt x="523699" y="505677"/>
                      <a:pt x="514759" y="516591"/>
                    </a:cubicBezTo>
                    <a:cubicBezTo>
                      <a:pt x="505818" y="527504"/>
                      <a:pt x="492905" y="533457"/>
                      <a:pt x="478998" y="533457"/>
                    </a:cubicBezTo>
                    <a:lnTo>
                      <a:pt x="478998" y="552308"/>
                    </a:lnTo>
                    <a:cubicBezTo>
                      <a:pt x="478998" y="579095"/>
                      <a:pt x="458138" y="599930"/>
                      <a:pt x="431317" y="599930"/>
                    </a:cubicBezTo>
                    <a:lnTo>
                      <a:pt x="416417" y="599930"/>
                    </a:lnTo>
                    <a:cubicBezTo>
                      <a:pt x="389597" y="599930"/>
                      <a:pt x="368736" y="579095"/>
                      <a:pt x="368736" y="552308"/>
                    </a:cubicBezTo>
                    <a:lnTo>
                      <a:pt x="368736" y="534449"/>
                    </a:lnTo>
                    <a:lnTo>
                      <a:pt x="212781" y="534449"/>
                    </a:lnTo>
                    <a:lnTo>
                      <a:pt x="212781" y="552308"/>
                    </a:lnTo>
                    <a:cubicBezTo>
                      <a:pt x="212781" y="579095"/>
                      <a:pt x="191921" y="599930"/>
                      <a:pt x="165100" y="599930"/>
                    </a:cubicBezTo>
                    <a:lnTo>
                      <a:pt x="150200" y="599930"/>
                    </a:lnTo>
                    <a:cubicBezTo>
                      <a:pt x="123379" y="599930"/>
                      <a:pt x="102519" y="579095"/>
                      <a:pt x="102519" y="552308"/>
                    </a:cubicBezTo>
                    <a:lnTo>
                      <a:pt x="102519" y="533457"/>
                    </a:lnTo>
                    <a:cubicBezTo>
                      <a:pt x="88612" y="533457"/>
                      <a:pt x="75699" y="527504"/>
                      <a:pt x="67752" y="516591"/>
                    </a:cubicBezTo>
                    <a:cubicBezTo>
                      <a:pt x="57819" y="505677"/>
                      <a:pt x="53845" y="491788"/>
                      <a:pt x="56825" y="477898"/>
                    </a:cubicBezTo>
                    <a:lnTo>
                      <a:pt x="76692" y="364794"/>
                    </a:lnTo>
                    <a:cubicBezTo>
                      <a:pt x="78679" y="353881"/>
                      <a:pt x="88612" y="344952"/>
                      <a:pt x="100532" y="344952"/>
                    </a:cubicBezTo>
                    <a:lnTo>
                      <a:pt x="113446" y="344952"/>
                    </a:lnTo>
                    <a:lnTo>
                      <a:pt x="118413" y="292369"/>
                    </a:lnTo>
                    <a:cubicBezTo>
                      <a:pt x="124373" y="235817"/>
                      <a:pt x="171060" y="193155"/>
                      <a:pt x="227681" y="193155"/>
                    </a:cubicBezTo>
                    <a:close/>
                    <a:moveTo>
                      <a:pt x="291256" y="0"/>
                    </a:moveTo>
                    <a:cubicBezTo>
                      <a:pt x="302680" y="0"/>
                      <a:pt x="314103" y="3226"/>
                      <a:pt x="324037" y="9676"/>
                    </a:cubicBezTo>
                    <a:lnTo>
                      <a:pt x="566417" y="167472"/>
                    </a:lnTo>
                    <a:cubicBezTo>
                      <a:pt x="581317" y="177396"/>
                      <a:pt x="586284" y="198237"/>
                      <a:pt x="576351" y="213124"/>
                    </a:cubicBezTo>
                    <a:cubicBezTo>
                      <a:pt x="570390" y="223048"/>
                      <a:pt x="559463" y="228010"/>
                      <a:pt x="548536" y="228010"/>
                    </a:cubicBezTo>
                    <a:cubicBezTo>
                      <a:pt x="542576" y="228010"/>
                      <a:pt x="536616" y="226025"/>
                      <a:pt x="530656" y="223048"/>
                    </a:cubicBezTo>
                    <a:lnTo>
                      <a:pt x="291256" y="66244"/>
                    </a:lnTo>
                    <a:lnTo>
                      <a:pt x="50862" y="223048"/>
                    </a:lnTo>
                    <a:cubicBezTo>
                      <a:pt x="35962" y="232972"/>
                      <a:pt x="15101" y="228010"/>
                      <a:pt x="5167" y="213124"/>
                    </a:cubicBezTo>
                    <a:cubicBezTo>
                      <a:pt x="-4766" y="198237"/>
                      <a:pt x="201" y="178388"/>
                      <a:pt x="15101" y="168464"/>
                    </a:cubicBezTo>
                    <a:lnTo>
                      <a:pt x="258475" y="9676"/>
                    </a:lnTo>
                    <a:cubicBezTo>
                      <a:pt x="268409" y="3226"/>
                      <a:pt x="279832" y="0"/>
                      <a:pt x="2912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îšḷïďé">
              <a:extLst>
                <a:ext uri="{FF2B5EF4-FFF2-40B4-BE49-F238E27FC236}">
                  <a16:creationId xmlns="" xmlns:a16="http://schemas.microsoft.com/office/drawing/2014/main" id="{998B0D03-BB75-4B5F-A16B-F11F9630473D}"/>
                </a:ext>
              </a:extLst>
            </p:cNvPr>
            <p:cNvGrpSpPr/>
            <p:nvPr/>
          </p:nvGrpSpPr>
          <p:grpSpPr>
            <a:xfrm>
              <a:off x="8389270" y="3910885"/>
              <a:ext cx="3197381" cy="2325343"/>
              <a:chOff x="6787959" y="2460308"/>
              <a:chExt cx="2906665" cy="2416736"/>
            </a:xfrm>
          </p:grpSpPr>
          <p:sp>
            <p:nvSpPr>
              <p:cNvPr id="18" name="íślîḓê">
                <a:extLst>
                  <a:ext uri="{FF2B5EF4-FFF2-40B4-BE49-F238E27FC236}">
                    <a16:creationId xmlns="" xmlns:a16="http://schemas.microsoft.com/office/drawing/2014/main" id="{ABE156A7-1260-4ED3-8117-2D4AB5E95747}"/>
                  </a:ext>
                </a:extLst>
              </p:cNvPr>
              <p:cNvSpPr txBox="1"/>
              <p:nvPr/>
            </p:nvSpPr>
            <p:spPr>
              <a:xfrm>
                <a:off x="7046791" y="2460308"/>
                <a:ext cx="2325319" cy="61170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rgbClr val="FF0000"/>
                    </a:solidFill>
                    <a:cs typeface="+mn-ea"/>
                    <a:sym typeface="+mn-lt"/>
                  </a:rPr>
                  <a:t>葡萄糖生成不足</a:t>
                </a:r>
              </a:p>
            </p:txBody>
          </p:sp>
          <p:sp>
            <p:nvSpPr>
              <p:cNvPr id="19" name="ís1íďè">
                <a:extLst>
                  <a:ext uri="{FF2B5EF4-FFF2-40B4-BE49-F238E27FC236}">
                    <a16:creationId xmlns="" xmlns:a16="http://schemas.microsoft.com/office/drawing/2014/main" id="{7A63C738-367F-4F66-AD0A-34502BE0A05D}"/>
                  </a:ext>
                </a:extLst>
              </p:cNvPr>
              <p:cNvSpPr/>
              <p:nvPr/>
            </p:nvSpPr>
            <p:spPr bwMode="auto">
              <a:xfrm>
                <a:off x="6787959" y="3091165"/>
                <a:ext cx="2906665" cy="17858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>
                  <a:lnSpc>
                    <a:spcPct val="140000"/>
                  </a:lnSpc>
                </a:pPr>
                <a:r>
                  <a:rPr lang="en-US" altLang="zh-CN" sz="1400" dirty="0">
                    <a:cs typeface="+mn-ea"/>
                    <a:sym typeface="+mn-lt"/>
                  </a:rPr>
                  <a:t>(5)</a:t>
                </a:r>
                <a:r>
                  <a:rPr lang="zh-CN" altLang="en-US" sz="1400" dirty="0">
                    <a:cs typeface="+mn-ea"/>
                    <a:sym typeface="+mn-lt"/>
                  </a:rPr>
                  <a:t>半乳糖血症</a:t>
                </a:r>
                <a:r>
                  <a:rPr lang="en-US" altLang="zh-CN" sz="1400" dirty="0">
                    <a:cs typeface="+mn-ea"/>
                    <a:sym typeface="+mn-lt"/>
                  </a:rPr>
                  <a:t>(</a:t>
                </a:r>
                <a:r>
                  <a:rPr lang="zh-CN" altLang="en-US" sz="1400" dirty="0">
                    <a:cs typeface="+mn-ea"/>
                    <a:sym typeface="+mn-lt"/>
                  </a:rPr>
                  <a:t>因半乳糖</a:t>
                </a:r>
                <a:r>
                  <a:rPr lang="en-US" altLang="zh-CN" sz="1400" dirty="0">
                    <a:cs typeface="+mn-ea"/>
                    <a:sym typeface="+mn-lt"/>
                  </a:rPr>
                  <a:t>1</a:t>
                </a:r>
                <a:r>
                  <a:rPr lang="zh-CN" altLang="en-US" sz="1400" dirty="0">
                    <a:cs typeface="+mn-ea"/>
                    <a:sym typeface="+mn-lt"/>
                  </a:rPr>
                  <a:t>磷酸尿嘧啶核苷转化酶缺陷，使半乳糖不能转化为葡萄糖</a:t>
                </a:r>
                <a:r>
                  <a:rPr lang="en-US" altLang="zh-CN" sz="1400" dirty="0">
                    <a:cs typeface="+mn-ea"/>
                    <a:sym typeface="+mn-lt"/>
                  </a:rPr>
                  <a:t>)</a:t>
                </a:r>
                <a:r>
                  <a:rPr lang="zh-CN" altLang="en-US" sz="1400" dirty="0">
                    <a:cs typeface="+mn-ea"/>
                    <a:sym typeface="+mn-lt"/>
                  </a:rPr>
                  <a:t>。</a:t>
                </a:r>
                <a:r>
                  <a:rPr lang="en-US" altLang="zh-CN" sz="1400" dirty="0">
                    <a:cs typeface="+mn-ea"/>
                    <a:sym typeface="+mn-lt"/>
                  </a:rPr>
                  <a:t>(6)</a:t>
                </a:r>
                <a:r>
                  <a:rPr lang="zh-CN" altLang="en-US" sz="1400" dirty="0">
                    <a:cs typeface="+mn-ea"/>
                    <a:sym typeface="+mn-lt"/>
                  </a:rPr>
                  <a:t>其他：长期酗酒</a:t>
                </a:r>
                <a:r>
                  <a:rPr lang="en-US" altLang="zh-CN" sz="1400" dirty="0">
                    <a:cs typeface="+mn-ea"/>
                    <a:sym typeface="+mn-lt"/>
                  </a:rPr>
                  <a:t>(</a:t>
                </a:r>
                <a:r>
                  <a:rPr lang="zh-CN" altLang="en-US" sz="1400" dirty="0">
                    <a:cs typeface="+mn-ea"/>
                    <a:sym typeface="+mn-lt"/>
                  </a:rPr>
                  <a:t>抑制糖原异生</a:t>
                </a:r>
                <a:r>
                  <a:rPr lang="en-US" altLang="zh-CN" sz="1400" dirty="0">
                    <a:cs typeface="+mn-ea"/>
                    <a:sym typeface="+mn-lt"/>
                  </a:rPr>
                  <a:t>);</a:t>
                </a:r>
                <a:r>
                  <a:rPr lang="zh-CN" altLang="en-US" sz="1400" dirty="0">
                    <a:cs typeface="+mn-ea"/>
                    <a:sym typeface="+mn-lt"/>
                  </a:rPr>
                  <a:t>脓毒血症</a:t>
                </a:r>
                <a:r>
                  <a:rPr lang="en-US" altLang="zh-CN" sz="1400" dirty="0"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cs typeface="+mn-ea"/>
                    <a:sym typeface="+mn-lt"/>
                  </a:rPr>
                  <a:t>饥饿</a:t>
                </a:r>
                <a:r>
                  <a:rPr lang="en-US" altLang="zh-CN" sz="1400" dirty="0"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cs typeface="+mn-ea"/>
                    <a:sym typeface="+mn-lt"/>
                  </a:rPr>
                  <a:t>恶液质</a:t>
                </a:r>
                <a:r>
                  <a:rPr lang="en-US" altLang="zh-CN" sz="1400" dirty="0"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cs typeface="+mn-ea"/>
                    <a:sym typeface="+mn-lt"/>
                  </a:rPr>
                  <a:t>剧烈运动等</a:t>
                </a:r>
                <a:endParaRPr lang="en-US" altLang="zh-CN" sz="1400" b="1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4824709-0D17-4056-BD64-6E73F1406571}"/>
              </a:ext>
            </a:extLst>
          </p:cNvPr>
          <p:cNvGrpSpPr/>
          <p:nvPr/>
        </p:nvGrpSpPr>
        <p:grpSpPr>
          <a:xfrm>
            <a:off x="734256" y="1822031"/>
            <a:ext cx="3914951" cy="3098559"/>
            <a:chOff x="734256" y="1822031"/>
            <a:chExt cx="3914951" cy="3098559"/>
          </a:xfrm>
        </p:grpSpPr>
        <p:grpSp>
          <p:nvGrpSpPr>
            <p:cNvPr id="23" name="îšḷïďé">
              <a:extLst>
                <a:ext uri="{FF2B5EF4-FFF2-40B4-BE49-F238E27FC236}">
                  <a16:creationId xmlns="" xmlns:a16="http://schemas.microsoft.com/office/drawing/2014/main" id="{384C785F-868E-499A-9BF9-10014A1813BB}"/>
                </a:ext>
              </a:extLst>
            </p:cNvPr>
            <p:cNvGrpSpPr/>
            <p:nvPr/>
          </p:nvGrpSpPr>
          <p:grpSpPr>
            <a:xfrm>
              <a:off x="734256" y="1822031"/>
              <a:ext cx="3197381" cy="3098559"/>
              <a:chOff x="6787959" y="2460308"/>
              <a:chExt cx="2906665" cy="3220342"/>
            </a:xfrm>
          </p:grpSpPr>
          <p:sp>
            <p:nvSpPr>
              <p:cNvPr id="27" name="íślîḓê">
                <a:extLst>
                  <a:ext uri="{FF2B5EF4-FFF2-40B4-BE49-F238E27FC236}">
                    <a16:creationId xmlns="" xmlns:a16="http://schemas.microsoft.com/office/drawing/2014/main" id="{B3B6E6BE-AC23-4222-A565-911E617C94E5}"/>
                  </a:ext>
                </a:extLst>
              </p:cNvPr>
              <p:cNvSpPr txBox="1"/>
              <p:nvPr/>
            </p:nvSpPr>
            <p:spPr>
              <a:xfrm>
                <a:off x="6993287" y="2460308"/>
                <a:ext cx="2413540" cy="61170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zh-CN" altLang="en-US" sz="2400" b="1" dirty="0">
                    <a:solidFill>
                      <a:srgbClr val="FF0000"/>
                    </a:solidFill>
                    <a:cs typeface="+mn-ea"/>
                    <a:sym typeface="+mn-lt"/>
                  </a:rPr>
                  <a:t>葡萄糖利用过度</a:t>
                </a:r>
              </a:p>
            </p:txBody>
          </p:sp>
          <p:sp>
            <p:nvSpPr>
              <p:cNvPr id="28" name="ís1íďè">
                <a:extLst>
                  <a:ext uri="{FF2B5EF4-FFF2-40B4-BE49-F238E27FC236}">
                    <a16:creationId xmlns="" xmlns:a16="http://schemas.microsoft.com/office/drawing/2014/main" id="{D751636B-5DD3-4214-8C33-8B0B4D34877E}"/>
                  </a:ext>
                </a:extLst>
              </p:cNvPr>
              <p:cNvSpPr/>
              <p:nvPr/>
            </p:nvSpPr>
            <p:spPr bwMode="auto">
              <a:xfrm>
                <a:off x="6787959" y="3091165"/>
                <a:ext cx="2906665" cy="25894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>
                  <a:lnSpc>
                    <a:spcPct val="140000"/>
                  </a:lnSpc>
                </a:pPr>
                <a:r>
                  <a:rPr lang="en-US" altLang="zh-CN" sz="1400" dirty="0">
                    <a:cs typeface="+mn-ea"/>
                    <a:sym typeface="+mn-lt"/>
                  </a:rPr>
                  <a:t>(1)</a:t>
                </a:r>
                <a:r>
                  <a:rPr lang="zh-CN" altLang="en-US" sz="1400" dirty="0">
                    <a:cs typeface="+mn-ea"/>
                    <a:sym typeface="+mn-lt"/>
                  </a:rPr>
                  <a:t>高胰岛素血症：胰岛素瘤</a:t>
                </a:r>
                <a:r>
                  <a:rPr lang="en-US" altLang="zh-CN" sz="1400" dirty="0">
                    <a:cs typeface="+mn-ea"/>
                    <a:sym typeface="+mn-lt"/>
                  </a:rPr>
                  <a:t>;</a:t>
                </a:r>
                <a:r>
                  <a:rPr lang="zh-CN" altLang="en-US" sz="1400" dirty="0">
                    <a:cs typeface="+mn-ea"/>
                    <a:sym typeface="+mn-lt"/>
                  </a:rPr>
                  <a:t>肥胖型糖尿病人的新生儿</a:t>
                </a:r>
                <a:r>
                  <a:rPr lang="en-US" altLang="zh-CN" sz="1400" dirty="0">
                    <a:cs typeface="+mn-ea"/>
                    <a:sym typeface="+mn-lt"/>
                  </a:rPr>
                  <a:t>(</a:t>
                </a:r>
                <a:r>
                  <a:rPr lang="zh-CN" altLang="en-US" sz="1400" dirty="0">
                    <a:cs typeface="+mn-ea"/>
                    <a:sym typeface="+mn-lt"/>
                  </a:rPr>
                  <a:t>母亲有高胰岛素血症</a:t>
                </a:r>
                <a:r>
                  <a:rPr lang="en-US" altLang="zh-CN" sz="1400" dirty="0">
                    <a:cs typeface="+mn-ea"/>
                    <a:sym typeface="+mn-lt"/>
                  </a:rPr>
                  <a:t>);</a:t>
                </a:r>
                <a:r>
                  <a:rPr lang="zh-CN" altLang="en-US" sz="1400" dirty="0">
                    <a:cs typeface="+mn-ea"/>
                    <a:sym typeface="+mn-lt"/>
                  </a:rPr>
                  <a:t>药物</a:t>
                </a:r>
                <a:r>
                  <a:rPr lang="en-US" altLang="zh-CN" sz="1400" dirty="0">
                    <a:cs typeface="+mn-ea"/>
                    <a:sym typeface="+mn-lt"/>
                  </a:rPr>
                  <a:t>(</a:t>
                </a:r>
                <a:r>
                  <a:rPr lang="zh-CN" altLang="en-US" sz="1400" dirty="0">
                    <a:cs typeface="+mn-ea"/>
                    <a:sym typeface="+mn-lt"/>
                  </a:rPr>
                  <a:t>如过量应用胰岛素、</a:t>
                </a:r>
              </a:p>
            </p:txBody>
          </p:sp>
        </p:grpSp>
        <p:grpSp>
          <p:nvGrpSpPr>
            <p:cNvPr id="24" name="işľídè">
              <a:extLst>
                <a:ext uri="{FF2B5EF4-FFF2-40B4-BE49-F238E27FC236}">
                  <a16:creationId xmlns="" xmlns:a16="http://schemas.microsoft.com/office/drawing/2014/main" id="{ED6D061A-DAB5-44F1-9F71-C1B4ABFB0B61}"/>
                </a:ext>
              </a:extLst>
            </p:cNvPr>
            <p:cNvGrpSpPr/>
            <p:nvPr/>
          </p:nvGrpSpPr>
          <p:grpSpPr>
            <a:xfrm>
              <a:off x="3930131" y="2445764"/>
              <a:ext cx="719076" cy="719076"/>
              <a:chOff x="3784950" y="2304781"/>
              <a:chExt cx="719076" cy="719076"/>
            </a:xfrm>
          </p:grpSpPr>
          <p:sp>
            <p:nvSpPr>
              <p:cNvPr id="25" name="ïšḻiḋe">
                <a:extLst>
                  <a:ext uri="{FF2B5EF4-FFF2-40B4-BE49-F238E27FC236}">
                    <a16:creationId xmlns="" xmlns:a16="http://schemas.microsoft.com/office/drawing/2014/main" id="{E994F5EA-4247-432D-8174-A3A963A47906}"/>
                  </a:ext>
                </a:extLst>
              </p:cNvPr>
              <p:cNvSpPr/>
              <p:nvPr/>
            </p:nvSpPr>
            <p:spPr>
              <a:xfrm>
                <a:off x="3784950" y="2304781"/>
                <a:ext cx="719076" cy="719076"/>
              </a:xfrm>
              <a:prstGeom prst="ellipse">
                <a:avLst/>
              </a:prstGeom>
              <a:solidFill>
                <a:srgbClr val="FF0000"/>
              </a:solidFill>
              <a:ln w="381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íṣļíḍè">
                <a:extLst>
                  <a:ext uri="{FF2B5EF4-FFF2-40B4-BE49-F238E27FC236}">
                    <a16:creationId xmlns="" xmlns:a16="http://schemas.microsoft.com/office/drawing/2014/main" id="{66F778D3-4AF9-4D30-9BA5-130378907072}"/>
                  </a:ext>
                </a:extLst>
              </p:cNvPr>
              <p:cNvSpPr/>
              <p:nvPr/>
            </p:nvSpPr>
            <p:spPr>
              <a:xfrm>
                <a:off x="3970473" y="2484794"/>
                <a:ext cx="348030" cy="359050"/>
              </a:xfrm>
              <a:custGeom>
                <a:avLst/>
                <a:gdLst>
                  <a:gd name="connsiteX0" fmla="*/ 437277 w 581518"/>
                  <a:gd name="connsiteY0" fmla="*/ 409440 h 599930"/>
                  <a:gd name="connsiteX1" fmla="*/ 396550 w 581518"/>
                  <a:gd name="connsiteY1" fmla="*/ 450118 h 599930"/>
                  <a:gd name="connsiteX2" fmla="*/ 437277 w 581518"/>
                  <a:gd name="connsiteY2" fmla="*/ 490795 h 599930"/>
                  <a:gd name="connsiteX3" fmla="*/ 478005 w 581518"/>
                  <a:gd name="connsiteY3" fmla="*/ 450118 h 599930"/>
                  <a:gd name="connsiteX4" fmla="*/ 437277 w 581518"/>
                  <a:gd name="connsiteY4" fmla="*/ 409440 h 599930"/>
                  <a:gd name="connsiteX5" fmla="*/ 144240 w 581518"/>
                  <a:gd name="connsiteY5" fmla="*/ 409440 h 599930"/>
                  <a:gd name="connsiteX6" fmla="*/ 103513 w 581518"/>
                  <a:gd name="connsiteY6" fmla="*/ 450118 h 599930"/>
                  <a:gd name="connsiteX7" fmla="*/ 144240 w 581518"/>
                  <a:gd name="connsiteY7" fmla="*/ 490795 h 599930"/>
                  <a:gd name="connsiteX8" fmla="*/ 184967 w 581518"/>
                  <a:gd name="connsiteY8" fmla="*/ 450118 h 599930"/>
                  <a:gd name="connsiteX9" fmla="*/ 144240 w 581518"/>
                  <a:gd name="connsiteY9" fmla="*/ 409440 h 599930"/>
                  <a:gd name="connsiteX10" fmla="*/ 227681 w 581518"/>
                  <a:gd name="connsiteY10" fmla="*/ 234825 h 599930"/>
                  <a:gd name="connsiteX11" fmla="*/ 159140 w 581518"/>
                  <a:gd name="connsiteY11" fmla="*/ 296337 h 599930"/>
                  <a:gd name="connsiteX12" fmla="*/ 154173 w 581518"/>
                  <a:gd name="connsiteY12" fmla="*/ 344952 h 599930"/>
                  <a:gd name="connsiteX13" fmla="*/ 427344 w 581518"/>
                  <a:gd name="connsiteY13" fmla="*/ 344952 h 599930"/>
                  <a:gd name="connsiteX14" fmla="*/ 422377 w 581518"/>
                  <a:gd name="connsiteY14" fmla="*/ 296337 h 599930"/>
                  <a:gd name="connsiteX15" fmla="*/ 353836 w 581518"/>
                  <a:gd name="connsiteY15" fmla="*/ 234825 h 599930"/>
                  <a:gd name="connsiteX16" fmla="*/ 346883 w 581518"/>
                  <a:gd name="connsiteY16" fmla="*/ 234825 h 599930"/>
                  <a:gd name="connsiteX17" fmla="*/ 346883 w 581518"/>
                  <a:gd name="connsiteY17" fmla="*/ 249707 h 599930"/>
                  <a:gd name="connsiteX18" fmla="*/ 323042 w 581518"/>
                  <a:gd name="connsiteY18" fmla="*/ 273518 h 599930"/>
                  <a:gd name="connsiteX19" fmla="*/ 258475 w 581518"/>
                  <a:gd name="connsiteY19" fmla="*/ 273518 h 599930"/>
                  <a:gd name="connsiteX20" fmla="*/ 234634 w 581518"/>
                  <a:gd name="connsiteY20" fmla="*/ 249707 h 599930"/>
                  <a:gd name="connsiteX21" fmla="*/ 234634 w 581518"/>
                  <a:gd name="connsiteY21" fmla="*/ 234825 h 599930"/>
                  <a:gd name="connsiteX22" fmla="*/ 227681 w 581518"/>
                  <a:gd name="connsiteY22" fmla="*/ 193155 h 599930"/>
                  <a:gd name="connsiteX23" fmla="*/ 353836 w 581518"/>
                  <a:gd name="connsiteY23" fmla="*/ 193155 h 599930"/>
                  <a:gd name="connsiteX24" fmla="*/ 463105 w 581518"/>
                  <a:gd name="connsiteY24" fmla="*/ 292369 h 599930"/>
                  <a:gd name="connsiteX25" fmla="*/ 468071 w 581518"/>
                  <a:gd name="connsiteY25" fmla="*/ 344952 h 599930"/>
                  <a:gd name="connsiteX26" fmla="*/ 481978 w 581518"/>
                  <a:gd name="connsiteY26" fmla="*/ 344952 h 599930"/>
                  <a:gd name="connsiteX27" fmla="*/ 504825 w 581518"/>
                  <a:gd name="connsiteY27" fmla="*/ 364794 h 599930"/>
                  <a:gd name="connsiteX28" fmla="*/ 524692 w 581518"/>
                  <a:gd name="connsiteY28" fmla="*/ 477898 h 599930"/>
                  <a:gd name="connsiteX29" fmla="*/ 514759 w 581518"/>
                  <a:gd name="connsiteY29" fmla="*/ 516591 h 599930"/>
                  <a:gd name="connsiteX30" fmla="*/ 478998 w 581518"/>
                  <a:gd name="connsiteY30" fmla="*/ 533457 h 599930"/>
                  <a:gd name="connsiteX31" fmla="*/ 478998 w 581518"/>
                  <a:gd name="connsiteY31" fmla="*/ 552308 h 599930"/>
                  <a:gd name="connsiteX32" fmla="*/ 431317 w 581518"/>
                  <a:gd name="connsiteY32" fmla="*/ 599930 h 599930"/>
                  <a:gd name="connsiteX33" fmla="*/ 416417 w 581518"/>
                  <a:gd name="connsiteY33" fmla="*/ 599930 h 599930"/>
                  <a:gd name="connsiteX34" fmla="*/ 368736 w 581518"/>
                  <a:gd name="connsiteY34" fmla="*/ 552308 h 599930"/>
                  <a:gd name="connsiteX35" fmla="*/ 368736 w 581518"/>
                  <a:gd name="connsiteY35" fmla="*/ 534449 h 599930"/>
                  <a:gd name="connsiteX36" fmla="*/ 212781 w 581518"/>
                  <a:gd name="connsiteY36" fmla="*/ 534449 h 599930"/>
                  <a:gd name="connsiteX37" fmla="*/ 212781 w 581518"/>
                  <a:gd name="connsiteY37" fmla="*/ 552308 h 599930"/>
                  <a:gd name="connsiteX38" fmla="*/ 165100 w 581518"/>
                  <a:gd name="connsiteY38" fmla="*/ 599930 h 599930"/>
                  <a:gd name="connsiteX39" fmla="*/ 150200 w 581518"/>
                  <a:gd name="connsiteY39" fmla="*/ 599930 h 599930"/>
                  <a:gd name="connsiteX40" fmla="*/ 102519 w 581518"/>
                  <a:gd name="connsiteY40" fmla="*/ 552308 h 599930"/>
                  <a:gd name="connsiteX41" fmla="*/ 102519 w 581518"/>
                  <a:gd name="connsiteY41" fmla="*/ 533457 h 599930"/>
                  <a:gd name="connsiteX42" fmla="*/ 67752 w 581518"/>
                  <a:gd name="connsiteY42" fmla="*/ 516591 h 599930"/>
                  <a:gd name="connsiteX43" fmla="*/ 56825 w 581518"/>
                  <a:gd name="connsiteY43" fmla="*/ 477898 h 599930"/>
                  <a:gd name="connsiteX44" fmla="*/ 76692 w 581518"/>
                  <a:gd name="connsiteY44" fmla="*/ 364794 h 599930"/>
                  <a:gd name="connsiteX45" fmla="*/ 100532 w 581518"/>
                  <a:gd name="connsiteY45" fmla="*/ 344952 h 599930"/>
                  <a:gd name="connsiteX46" fmla="*/ 113446 w 581518"/>
                  <a:gd name="connsiteY46" fmla="*/ 344952 h 599930"/>
                  <a:gd name="connsiteX47" fmla="*/ 118413 w 581518"/>
                  <a:gd name="connsiteY47" fmla="*/ 292369 h 599930"/>
                  <a:gd name="connsiteX48" fmla="*/ 227681 w 581518"/>
                  <a:gd name="connsiteY48" fmla="*/ 193155 h 599930"/>
                  <a:gd name="connsiteX49" fmla="*/ 291256 w 581518"/>
                  <a:gd name="connsiteY49" fmla="*/ 0 h 599930"/>
                  <a:gd name="connsiteX50" fmla="*/ 324037 w 581518"/>
                  <a:gd name="connsiteY50" fmla="*/ 9676 h 599930"/>
                  <a:gd name="connsiteX51" fmla="*/ 566417 w 581518"/>
                  <a:gd name="connsiteY51" fmla="*/ 167472 h 599930"/>
                  <a:gd name="connsiteX52" fmla="*/ 576351 w 581518"/>
                  <a:gd name="connsiteY52" fmla="*/ 213124 h 599930"/>
                  <a:gd name="connsiteX53" fmla="*/ 548536 w 581518"/>
                  <a:gd name="connsiteY53" fmla="*/ 228010 h 599930"/>
                  <a:gd name="connsiteX54" fmla="*/ 530656 w 581518"/>
                  <a:gd name="connsiteY54" fmla="*/ 223048 h 599930"/>
                  <a:gd name="connsiteX55" fmla="*/ 291256 w 581518"/>
                  <a:gd name="connsiteY55" fmla="*/ 66244 h 599930"/>
                  <a:gd name="connsiteX56" fmla="*/ 50862 w 581518"/>
                  <a:gd name="connsiteY56" fmla="*/ 223048 h 599930"/>
                  <a:gd name="connsiteX57" fmla="*/ 5167 w 581518"/>
                  <a:gd name="connsiteY57" fmla="*/ 213124 h 599930"/>
                  <a:gd name="connsiteX58" fmla="*/ 15101 w 581518"/>
                  <a:gd name="connsiteY58" fmla="*/ 168464 h 599930"/>
                  <a:gd name="connsiteX59" fmla="*/ 258475 w 581518"/>
                  <a:gd name="connsiteY59" fmla="*/ 9676 h 599930"/>
                  <a:gd name="connsiteX60" fmla="*/ 291256 w 581518"/>
                  <a:gd name="connsiteY60" fmla="*/ 0 h 59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81518" h="599930">
                    <a:moveTo>
                      <a:pt x="437277" y="409440"/>
                    </a:moveTo>
                    <a:cubicBezTo>
                      <a:pt x="415424" y="409440"/>
                      <a:pt x="396550" y="428291"/>
                      <a:pt x="396550" y="450118"/>
                    </a:cubicBezTo>
                    <a:cubicBezTo>
                      <a:pt x="396550" y="472937"/>
                      <a:pt x="415424" y="490795"/>
                      <a:pt x="437277" y="490795"/>
                    </a:cubicBezTo>
                    <a:cubicBezTo>
                      <a:pt x="460124" y="490795"/>
                      <a:pt x="478005" y="472937"/>
                      <a:pt x="478005" y="450118"/>
                    </a:cubicBezTo>
                    <a:cubicBezTo>
                      <a:pt x="478005" y="428291"/>
                      <a:pt x="460124" y="409440"/>
                      <a:pt x="437277" y="409440"/>
                    </a:cubicBezTo>
                    <a:close/>
                    <a:moveTo>
                      <a:pt x="144240" y="409440"/>
                    </a:moveTo>
                    <a:cubicBezTo>
                      <a:pt x="122386" y="409440"/>
                      <a:pt x="103513" y="428291"/>
                      <a:pt x="103513" y="450118"/>
                    </a:cubicBezTo>
                    <a:cubicBezTo>
                      <a:pt x="103513" y="472937"/>
                      <a:pt x="122386" y="490795"/>
                      <a:pt x="144240" y="490795"/>
                    </a:cubicBezTo>
                    <a:cubicBezTo>
                      <a:pt x="167087" y="490795"/>
                      <a:pt x="184967" y="472937"/>
                      <a:pt x="184967" y="450118"/>
                    </a:cubicBezTo>
                    <a:cubicBezTo>
                      <a:pt x="184967" y="428291"/>
                      <a:pt x="167087" y="409440"/>
                      <a:pt x="144240" y="409440"/>
                    </a:cubicBezTo>
                    <a:close/>
                    <a:moveTo>
                      <a:pt x="227681" y="234825"/>
                    </a:moveTo>
                    <a:cubicBezTo>
                      <a:pt x="191921" y="234825"/>
                      <a:pt x="163113" y="260620"/>
                      <a:pt x="159140" y="296337"/>
                    </a:cubicBezTo>
                    <a:lnTo>
                      <a:pt x="154173" y="344952"/>
                    </a:lnTo>
                    <a:lnTo>
                      <a:pt x="427344" y="344952"/>
                    </a:lnTo>
                    <a:lnTo>
                      <a:pt x="422377" y="296337"/>
                    </a:lnTo>
                    <a:cubicBezTo>
                      <a:pt x="419397" y="260620"/>
                      <a:pt x="389597" y="234825"/>
                      <a:pt x="353836" y="234825"/>
                    </a:cubicBezTo>
                    <a:lnTo>
                      <a:pt x="346883" y="234825"/>
                    </a:lnTo>
                    <a:lnTo>
                      <a:pt x="346883" y="249707"/>
                    </a:lnTo>
                    <a:cubicBezTo>
                      <a:pt x="346883" y="262605"/>
                      <a:pt x="335956" y="273518"/>
                      <a:pt x="323042" y="273518"/>
                    </a:cubicBezTo>
                    <a:lnTo>
                      <a:pt x="258475" y="273518"/>
                    </a:lnTo>
                    <a:cubicBezTo>
                      <a:pt x="245561" y="273518"/>
                      <a:pt x="234634" y="262605"/>
                      <a:pt x="234634" y="249707"/>
                    </a:cubicBezTo>
                    <a:lnTo>
                      <a:pt x="234634" y="234825"/>
                    </a:lnTo>
                    <a:close/>
                    <a:moveTo>
                      <a:pt x="227681" y="193155"/>
                    </a:moveTo>
                    <a:lnTo>
                      <a:pt x="353836" y="193155"/>
                    </a:lnTo>
                    <a:cubicBezTo>
                      <a:pt x="410457" y="193155"/>
                      <a:pt x="458138" y="235817"/>
                      <a:pt x="463105" y="292369"/>
                    </a:cubicBezTo>
                    <a:lnTo>
                      <a:pt x="468071" y="344952"/>
                    </a:lnTo>
                    <a:lnTo>
                      <a:pt x="481978" y="344952"/>
                    </a:lnTo>
                    <a:cubicBezTo>
                      <a:pt x="492905" y="344952"/>
                      <a:pt x="502838" y="353881"/>
                      <a:pt x="504825" y="364794"/>
                    </a:cubicBezTo>
                    <a:lnTo>
                      <a:pt x="524692" y="477898"/>
                    </a:lnTo>
                    <a:cubicBezTo>
                      <a:pt x="527672" y="491788"/>
                      <a:pt x="523699" y="505677"/>
                      <a:pt x="514759" y="516591"/>
                    </a:cubicBezTo>
                    <a:cubicBezTo>
                      <a:pt x="505818" y="527504"/>
                      <a:pt x="492905" y="533457"/>
                      <a:pt x="478998" y="533457"/>
                    </a:cubicBezTo>
                    <a:lnTo>
                      <a:pt x="478998" y="552308"/>
                    </a:lnTo>
                    <a:cubicBezTo>
                      <a:pt x="478998" y="579095"/>
                      <a:pt x="458138" y="599930"/>
                      <a:pt x="431317" y="599930"/>
                    </a:cubicBezTo>
                    <a:lnTo>
                      <a:pt x="416417" y="599930"/>
                    </a:lnTo>
                    <a:cubicBezTo>
                      <a:pt x="389597" y="599930"/>
                      <a:pt x="368736" y="579095"/>
                      <a:pt x="368736" y="552308"/>
                    </a:cubicBezTo>
                    <a:lnTo>
                      <a:pt x="368736" y="534449"/>
                    </a:lnTo>
                    <a:lnTo>
                      <a:pt x="212781" y="534449"/>
                    </a:lnTo>
                    <a:lnTo>
                      <a:pt x="212781" y="552308"/>
                    </a:lnTo>
                    <a:cubicBezTo>
                      <a:pt x="212781" y="579095"/>
                      <a:pt x="191921" y="599930"/>
                      <a:pt x="165100" y="599930"/>
                    </a:cubicBezTo>
                    <a:lnTo>
                      <a:pt x="150200" y="599930"/>
                    </a:lnTo>
                    <a:cubicBezTo>
                      <a:pt x="123379" y="599930"/>
                      <a:pt x="102519" y="579095"/>
                      <a:pt x="102519" y="552308"/>
                    </a:cubicBezTo>
                    <a:lnTo>
                      <a:pt x="102519" y="533457"/>
                    </a:lnTo>
                    <a:cubicBezTo>
                      <a:pt x="88612" y="533457"/>
                      <a:pt x="75699" y="527504"/>
                      <a:pt x="67752" y="516591"/>
                    </a:cubicBezTo>
                    <a:cubicBezTo>
                      <a:pt x="57819" y="505677"/>
                      <a:pt x="53845" y="491788"/>
                      <a:pt x="56825" y="477898"/>
                    </a:cubicBezTo>
                    <a:lnTo>
                      <a:pt x="76692" y="364794"/>
                    </a:lnTo>
                    <a:cubicBezTo>
                      <a:pt x="78679" y="353881"/>
                      <a:pt x="88612" y="344952"/>
                      <a:pt x="100532" y="344952"/>
                    </a:cubicBezTo>
                    <a:lnTo>
                      <a:pt x="113446" y="344952"/>
                    </a:lnTo>
                    <a:lnTo>
                      <a:pt x="118413" y="292369"/>
                    </a:lnTo>
                    <a:cubicBezTo>
                      <a:pt x="124373" y="235817"/>
                      <a:pt x="171060" y="193155"/>
                      <a:pt x="227681" y="193155"/>
                    </a:cubicBezTo>
                    <a:close/>
                    <a:moveTo>
                      <a:pt x="291256" y="0"/>
                    </a:moveTo>
                    <a:cubicBezTo>
                      <a:pt x="302680" y="0"/>
                      <a:pt x="314103" y="3226"/>
                      <a:pt x="324037" y="9676"/>
                    </a:cubicBezTo>
                    <a:lnTo>
                      <a:pt x="566417" y="167472"/>
                    </a:lnTo>
                    <a:cubicBezTo>
                      <a:pt x="581317" y="177396"/>
                      <a:pt x="586284" y="198237"/>
                      <a:pt x="576351" y="213124"/>
                    </a:cubicBezTo>
                    <a:cubicBezTo>
                      <a:pt x="570390" y="223048"/>
                      <a:pt x="559463" y="228010"/>
                      <a:pt x="548536" y="228010"/>
                    </a:cubicBezTo>
                    <a:cubicBezTo>
                      <a:pt x="542576" y="228010"/>
                      <a:pt x="536616" y="226025"/>
                      <a:pt x="530656" y="223048"/>
                    </a:cubicBezTo>
                    <a:lnTo>
                      <a:pt x="291256" y="66244"/>
                    </a:lnTo>
                    <a:lnTo>
                      <a:pt x="50862" y="223048"/>
                    </a:lnTo>
                    <a:cubicBezTo>
                      <a:pt x="35962" y="232972"/>
                      <a:pt x="15101" y="228010"/>
                      <a:pt x="5167" y="213124"/>
                    </a:cubicBezTo>
                    <a:cubicBezTo>
                      <a:pt x="-4766" y="198237"/>
                      <a:pt x="201" y="178388"/>
                      <a:pt x="15101" y="168464"/>
                    </a:cubicBezTo>
                    <a:lnTo>
                      <a:pt x="258475" y="9676"/>
                    </a:lnTo>
                    <a:cubicBezTo>
                      <a:pt x="268409" y="3226"/>
                      <a:pt x="279832" y="0"/>
                      <a:pt x="2912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4DA615A6-DEE9-4ADC-BE05-86F140FCD136}"/>
              </a:ext>
            </a:extLst>
          </p:cNvPr>
          <p:cNvGrpSpPr/>
          <p:nvPr/>
        </p:nvGrpSpPr>
        <p:grpSpPr>
          <a:xfrm>
            <a:off x="702393" y="3787164"/>
            <a:ext cx="3946814" cy="2416237"/>
            <a:chOff x="702393" y="3787164"/>
            <a:chExt cx="3946814" cy="2416237"/>
          </a:xfrm>
        </p:grpSpPr>
        <p:grpSp>
          <p:nvGrpSpPr>
            <p:cNvPr id="30" name="îšḷïďé">
              <a:extLst>
                <a:ext uri="{FF2B5EF4-FFF2-40B4-BE49-F238E27FC236}">
                  <a16:creationId xmlns="" xmlns:a16="http://schemas.microsoft.com/office/drawing/2014/main" id="{8EF3B67E-4F66-4B6C-BB80-0E42FAF50BEB}"/>
                </a:ext>
              </a:extLst>
            </p:cNvPr>
            <p:cNvGrpSpPr/>
            <p:nvPr/>
          </p:nvGrpSpPr>
          <p:grpSpPr>
            <a:xfrm>
              <a:off x="702393" y="3787164"/>
              <a:ext cx="3197381" cy="2416237"/>
              <a:chOff x="6787959" y="2365842"/>
              <a:chExt cx="2906665" cy="2511202"/>
            </a:xfrm>
          </p:grpSpPr>
          <p:sp>
            <p:nvSpPr>
              <p:cNvPr id="34" name="íślîḓê">
                <a:extLst>
                  <a:ext uri="{FF2B5EF4-FFF2-40B4-BE49-F238E27FC236}">
                    <a16:creationId xmlns="" xmlns:a16="http://schemas.microsoft.com/office/drawing/2014/main" id="{629CD68F-F06C-4C60-BA76-7CE6F38D3B68}"/>
                  </a:ext>
                </a:extLst>
              </p:cNvPr>
              <p:cNvSpPr txBox="1"/>
              <p:nvPr/>
            </p:nvSpPr>
            <p:spPr>
              <a:xfrm>
                <a:off x="7223140" y="2365842"/>
                <a:ext cx="2137105" cy="61170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 anchorCtr="0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80000"/>
                  </a:lnSpc>
                </a:pPr>
                <a:r>
                  <a:rPr lang="zh-CN" altLang="en-US" sz="2800" b="1" dirty="0">
                    <a:solidFill>
                      <a:srgbClr val="FF0000"/>
                    </a:solidFill>
                    <a:cs typeface="+mn-ea"/>
                    <a:sym typeface="+mn-lt"/>
                  </a:rPr>
                  <a:t>葡萄糖利用过度</a:t>
                </a:r>
              </a:p>
            </p:txBody>
          </p:sp>
          <p:sp>
            <p:nvSpPr>
              <p:cNvPr id="35" name="ís1íďè">
                <a:extLst>
                  <a:ext uri="{FF2B5EF4-FFF2-40B4-BE49-F238E27FC236}">
                    <a16:creationId xmlns="" xmlns:a16="http://schemas.microsoft.com/office/drawing/2014/main" id="{87286B1E-E82F-46FA-8764-885AFE4DFC54}"/>
                  </a:ext>
                </a:extLst>
              </p:cNvPr>
              <p:cNvSpPr/>
              <p:nvPr/>
            </p:nvSpPr>
            <p:spPr bwMode="auto">
              <a:xfrm>
                <a:off x="6787959" y="3091165"/>
                <a:ext cx="2906665" cy="17858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just">
                  <a:lnSpc>
                    <a:spcPct val="14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磺脲类降糖药、水杨酸盐、心得安、双异丙苄胺、 单胺氧化酶抑制剂</a:t>
                </a:r>
                <a:r>
                  <a:rPr lang="en-US" altLang="zh-CN" sz="1400" dirty="0">
                    <a:cs typeface="+mn-ea"/>
                    <a:sym typeface="+mn-lt"/>
                  </a:rPr>
                  <a:t>), </a:t>
                </a:r>
                <a:r>
                  <a:rPr lang="zh-CN" altLang="en-US" sz="1400" dirty="0">
                    <a:cs typeface="+mn-ea"/>
                    <a:sym typeface="+mn-lt"/>
                  </a:rPr>
                  <a:t>胰岛素自身免疫性低血糖。</a:t>
                </a:r>
              </a:p>
              <a:p>
                <a:pPr algn="just">
                  <a:lnSpc>
                    <a:spcPct val="140000"/>
                  </a:lnSpc>
                </a:pPr>
                <a:r>
                  <a:rPr lang="en-US" altLang="zh-CN" sz="1400" dirty="0">
                    <a:cs typeface="+mn-ea"/>
                    <a:sym typeface="+mn-lt"/>
                  </a:rPr>
                  <a:t>(2)</a:t>
                </a:r>
                <a:r>
                  <a:rPr lang="zh-CN" altLang="en-US" sz="1400" dirty="0">
                    <a:cs typeface="+mn-ea"/>
                    <a:sym typeface="+mn-lt"/>
                  </a:rPr>
                  <a:t>肿瘤：如巨大间质瘤、原发性肝癌、胃肠道肿瘤及淋巴肉瘤等</a:t>
                </a:r>
              </a:p>
            </p:txBody>
          </p:sp>
        </p:grpSp>
        <p:grpSp>
          <p:nvGrpSpPr>
            <p:cNvPr id="31" name="íṧļíḑe">
              <a:extLst>
                <a:ext uri="{FF2B5EF4-FFF2-40B4-BE49-F238E27FC236}">
                  <a16:creationId xmlns="" xmlns:a16="http://schemas.microsoft.com/office/drawing/2014/main" id="{411051F0-3DBD-4405-862D-BE004937F703}"/>
                </a:ext>
              </a:extLst>
            </p:cNvPr>
            <p:cNvGrpSpPr/>
            <p:nvPr/>
          </p:nvGrpSpPr>
          <p:grpSpPr>
            <a:xfrm>
              <a:off x="3930131" y="4381527"/>
              <a:ext cx="719076" cy="719076"/>
              <a:chOff x="3784950" y="2304781"/>
              <a:chExt cx="719076" cy="719076"/>
            </a:xfrm>
          </p:grpSpPr>
          <p:sp>
            <p:nvSpPr>
              <p:cNvPr id="32" name="îṣlîḍé">
                <a:extLst>
                  <a:ext uri="{FF2B5EF4-FFF2-40B4-BE49-F238E27FC236}">
                    <a16:creationId xmlns="" xmlns:a16="http://schemas.microsoft.com/office/drawing/2014/main" id="{21C8C595-024B-4206-AFC1-F35671502F1F}"/>
                  </a:ext>
                </a:extLst>
              </p:cNvPr>
              <p:cNvSpPr/>
              <p:nvPr/>
            </p:nvSpPr>
            <p:spPr>
              <a:xfrm>
                <a:off x="3784950" y="2304781"/>
                <a:ext cx="719076" cy="719076"/>
              </a:xfrm>
              <a:prstGeom prst="ellipse">
                <a:avLst/>
              </a:prstGeom>
              <a:solidFill>
                <a:srgbClr val="FF0000"/>
              </a:solidFill>
              <a:ln w="381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îš1íḋé">
                <a:extLst>
                  <a:ext uri="{FF2B5EF4-FFF2-40B4-BE49-F238E27FC236}">
                    <a16:creationId xmlns="" xmlns:a16="http://schemas.microsoft.com/office/drawing/2014/main" id="{43405B6F-D57E-43FB-8F87-CFE4CB31DADA}"/>
                  </a:ext>
                </a:extLst>
              </p:cNvPr>
              <p:cNvSpPr/>
              <p:nvPr/>
            </p:nvSpPr>
            <p:spPr>
              <a:xfrm>
                <a:off x="3970473" y="2484794"/>
                <a:ext cx="348030" cy="359050"/>
              </a:xfrm>
              <a:custGeom>
                <a:avLst/>
                <a:gdLst>
                  <a:gd name="connsiteX0" fmla="*/ 437277 w 581518"/>
                  <a:gd name="connsiteY0" fmla="*/ 409440 h 599930"/>
                  <a:gd name="connsiteX1" fmla="*/ 396550 w 581518"/>
                  <a:gd name="connsiteY1" fmla="*/ 450118 h 599930"/>
                  <a:gd name="connsiteX2" fmla="*/ 437277 w 581518"/>
                  <a:gd name="connsiteY2" fmla="*/ 490795 h 599930"/>
                  <a:gd name="connsiteX3" fmla="*/ 478005 w 581518"/>
                  <a:gd name="connsiteY3" fmla="*/ 450118 h 599930"/>
                  <a:gd name="connsiteX4" fmla="*/ 437277 w 581518"/>
                  <a:gd name="connsiteY4" fmla="*/ 409440 h 599930"/>
                  <a:gd name="connsiteX5" fmla="*/ 144240 w 581518"/>
                  <a:gd name="connsiteY5" fmla="*/ 409440 h 599930"/>
                  <a:gd name="connsiteX6" fmla="*/ 103513 w 581518"/>
                  <a:gd name="connsiteY6" fmla="*/ 450118 h 599930"/>
                  <a:gd name="connsiteX7" fmla="*/ 144240 w 581518"/>
                  <a:gd name="connsiteY7" fmla="*/ 490795 h 599930"/>
                  <a:gd name="connsiteX8" fmla="*/ 184967 w 581518"/>
                  <a:gd name="connsiteY8" fmla="*/ 450118 h 599930"/>
                  <a:gd name="connsiteX9" fmla="*/ 144240 w 581518"/>
                  <a:gd name="connsiteY9" fmla="*/ 409440 h 599930"/>
                  <a:gd name="connsiteX10" fmla="*/ 227681 w 581518"/>
                  <a:gd name="connsiteY10" fmla="*/ 234825 h 599930"/>
                  <a:gd name="connsiteX11" fmla="*/ 159140 w 581518"/>
                  <a:gd name="connsiteY11" fmla="*/ 296337 h 599930"/>
                  <a:gd name="connsiteX12" fmla="*/ 154173 w 581518"/>
                  <a:gd name="connsiteY12" fmla="*/ 344952 h 599930"/>
                  <a:gd name="connsiteX13" fmla="*/ 427344 w 581518"/>
                  <a:gd name="connsiteY13" fmla="*/ 344952 h 599930"/>
                  <a:gd name="connsiteX14" fmla="*/ 422377 w 581518"/>
                  <a:gd name="connsiteY14" fmla="*/ 296337 h 599930"/>
                  <a:gd name="connsiteX15" fmla="*/ 353836 w 581518"/>
                  <a:gd name="connsiteY15" fmla="*/ 234825 h 599930"/>
                  <a:gd name="connsiteX16" fmla="*/ 346883 w 581518"/>
                  <a:gd name="connsiteY16" fmla="*/ 234825 h 599930"/>
                  <a:gd name="connsiteX17" fmla="*/ 346883 w 581518"/>
                  <a:gd name="connsiteY17" fmla="*/ 249707 h 599930"/>
                  <a:gd name="connsiteX18" fmla="*/ 323042 w 581518"/>
                  <a:gd name="connsiteY18" fmla="*/ 273518 h 599930"/>
                  <a:gd name="connsiteX19" fmla="*/ 258475 w 581518"/>
                  <a:gd name="connsiteY19" fmla="*/ 273518 h 599930"/>
                  <a:gd name="connsiteX20" fmla="*/ 234634 w 581518"/>
                  <a:gd name="connsiteY20" fmla="*/ 249707 h 599930"/>
                  <a:gd name="connsiteX21" fmla="*/ 234634 w 581518"/>
                  <a:gd name="connsiteY21" fmla="*/ 234825 h 599930"/>
                  <a:gd name="connsiteX22" fmla="*/ 227681 w 581518"/>
                  <a:gd name="connsiteY22" fmla="*/ 193155 h 599930"/>
                  <a:gd name="connsiteX23" fmla="*/ 353836 w 581518"/>
                  <a:gd name="connsiteY23" fmla="*/ 193155 h 599930"/>
                  <a:gd name="connsiteX24" fmla="*/ 463105 w 581518"/>
                  <a:gd name="connsiteY24" fmla="*/ 292369 h 599930"/>
                  <a:gd name="connsiteX25" fmla="*/ 468071 w 581518"/>
                  <a:gd name="connsiteY25" fmla="*/ 344952 h 599930"/>
                  <a:gd name="connsiteX26" fmla="*/ 481978 w 581518"/>
                  <a:gd name="connsiteY26" fmla="*/ 344952 h 599930"/>
                  <a:gd name="connsiteX27" fmla="*/ 504825 w 581518"/>
                  <a:gd name="connsiteY27" fmla="*/ 364794 h 599930"/>
                  <a:gd name="connsiteX28" fmla="*/ 524692 w 581518"/>
                  <a:gd name="connsiteY28" fmla="*/ 477898 h 599930"/>
                  <a:gd name="connsiteX29" fmla="*/ 514759 w 581518"/>
                  <a:gd name="connsiteY29" fmla="*/ 516591 h 599930"/>
                  <a:gd name="connsiteX30" fmla="*/ 478998 w 581518"/>
                  <a:gd name="connsiteY30" fmla="*/ 533457 h 599930"/>
                  <a:gd name="connsiteX31" fmla="*/ 478998 w 581518"/>
                  <a:gd name="connsiteY31" fmla="*/ 552308 h 599930"/>
                  <a:gd name="connsiteX32" fmla="*/ 431317 w 581518"/>
                  <a:gd name="connsiteY32" fmla="*/ 599930 h 599930"/>
                  <a:gd name="connsiteX33" fmla="*/ 416417 w 581518"/>
                  <a:gd name="connsiteY33" fmla="*/ 599930 h 599930"/>
                  <a:gd name="connsiteX34" fmla="*/ 368736 w 581518"/>
                  <a:gd name="connsiteY34" fmla="*/ 552308 h 599930"/>
                  <a:gd name="connsiteX35" fmla="*/ 368736 w 581518"/>
                  <a:gd name="connsiteY35" fmla="*/ 534449 h 599930"/>
                  <a:gd name="connsiteX36" fmla="*/ 212781 w 581518"/>
                  <a:gd name="connsiteY36" fmla="*/ 534449 h 599930"/>
                  <a:gd name="connsiteX37" fmla="*/ 212781 w 581518"/>
                  <a:gd name="connsiteY37" fmla="*/ 552308 h 599930"/>
                  <a:gd name="connsiteX38" fmla="*/ 165100 w 581518"/>
                  <a:gd name="connsiteY38" fmla="*/ 599930 h 599930"/>
                  <a:gd name="connsiteX39" fmla="*/ 150200 w 581518"/>
                  <a:gd name="connsiteY39" fmla="*/ 599930 h 599930"/>
                  <a:gd name="connsiteX40" fmla="*/ 102519 w 581518"/>
                  <a:gd name="connsiteY40" fmla="*/ 552308 h 599930"/>
                  <a:gd name="connsiteX41" fmla="*/ 102519 w 581518"/>
                  <a:gd name="connsiteY41" fmla="*/ 533457 h 599930"/>
                  <a:gd name="connsiteX42" fmla="*/ 67752 w 581518"/>
                  <a:gd name="connsiteY42" fmla="*/ 516591 h 599930"/>
                  <a:gd name="connsiteX43" fmla="*/ 56825 w 581518"/>
                  <a:gd name="connsiteY43" fmla="*/ 477898 h 599930"/>
                  <a:gd name="connsiteX44" fmla="*/ 76692 w 581518"/>
                  <a:gd name="connsiteY44" fmla="*/ 364794 h 599930"/>
                  <a:gd name="connsiteX45" fmla="*/ 100532 w 581518"/>
                  <a:gd name="connsiteY45" fmla="*/ 344952 h 599930"/>
                  <a:gd name="connsiteX46" fmla="*/ 113446 w 581518"/>
                  <a:gd name="connsiteY46" fmla="*/ 344952 h 599930"/>
                  <a:gd name="connsiteX47" fmla="*/ 118413 w 581518"/>
                  <a:gd name="connsiteY47" fmla="*/ 292369 h 599930"/>
                  <a:gd name="connsiteX48" fmla="*/ 227681 w 581518"/>
                  <a:gd name="connsiteY48" fmla="*/ 193155 h 599930"/>
                  <a:gd name="connsiteX49" fmla="*/ 291256 w 581518"/>
                  <a:gd name="connsiteY49" fmla="*/ 0 h 599930"/>
                  <a:gd name="connsiteX50" fmla="*/ 324037 w 581518"/>
                  <a:gd name="connsiteY50" fmla="*/ 9676 h 599930"/>
                  <a:gd name="connsiteX51" fmla="*/ 566417 w 581518"/>
                  <a:gd name="connsiteY51" fmla="*/ 167472 h 599930"/>
                  <a:gd name="connsiteX52" fmla="*/ 576351 w 581518"/>
                  <a:gd name="connsiteY52" fmla="*/ 213124 h 599930"/>
                  <a:gd name="connsiteX53" fmla="*/ 548536 w 581518"/>
                  <a:gd name="connsiteY53" fmla="*/ 228010 h 599930"/>
                  <a:gd name="connsiteX54" fmla="*/ 530656 w 581518"/>
                  <a:gd name="connsiteY54" fmla="*/ 223048 h 599930"/>
                  <a:gd name="connsiteX55" fmla="*/ 291256 w 581518"/>
                  <a:gd name="connsiteY55" fmla="*/ 66244 h 599930"/>
                  <a:gd name="connsiteX56" fmla="*/ 50862 w 581518"/>
                  <a:gd name="connsiteY56" fmla="*/ 223048 h 599930"/>
                  <a:gd name="connsiteX57" fmla="*/ 5167 w 581518"/>
                  <a:gd name="connsiteY57" fmla="*/ 213124 h 599930"/>
                  <a:gd name="connsiteX58" fmla="*/ 15101 w 581518"/>
                  <a:gd name="connsiteY58" fmla="*/ 168464 h 599930"/>
                  <a:gd name="connsiteX59" fmla="*/ 258475 w 581518"/>
                  <a:gd name="connsiteY59" fmla="*/ 9676 h 599930"/>
                  <a:gd name="connsiteX60" fmla="*/ 291256 w 581518"/>
                  <a:gd name="connsiteY60" fmla="*/ 0 h 59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81518" h="599930">
                    <a:moveTo>
                      <a:pt x="437277" y="409440"/>
                    </a:moveTo>
                    <a:cubicBezTo>
                      <a:pt x="415424" y="409440"/>
                      <a:pt x="396550" y="428291"/>
                      <a:pt x="396550" y="450118"/>
                    </a:cubicBezTo>
                    <a:cubicBezTo>
                      <a:pt x="396550" y="472937"/>
                      <a:pt x="415424" y="490795"/>
                      <a:pt x="437277" y="490795"/>
                    </a:cubicBezTo>
                    <a:cubicBezTo>
                      <a:pt x="460124" y="490795"/>
                      <a:pt x="478005" y="472937"/>
                      <a:pt x="478005" y="450118"/>
                    </a:cubicBezTo>
                    <a:cubicBezTo>
                      <a:pt x="478005" y="428291"/>
                      <a:pt x="460124" y="409440"/>
                      <a:pt x="437277" y="409440"/>
                    </a:cubicBezTo>
                    <a:close/>
                    <a:moveTo>
                      <a:pt x="144240" y="409440"/>
                    </a:moveTo>
                    <a:cubicBezTo>
                      <a:pt x="122386" y="409440"/>
                      <a:pt x="103513" y="428291"/>
                      <a:pt x="103513" y="450118"/>
                    </a:cubicBezTo>
                    <a:cubicBezTo>
                      <a:pt x="103513" y="472937"/>
                      <a:pt x="122386" y="490795"/>
                      <a:pt x="144240" y="490795"/>
                    </a:cubicBezTo>
                    <a:cubicBezTo>
                      <a:pt x="167087" y="490795"/>
                      <a:pt x="184967" y="472937"/>
                      <a:pt x="184967" y="450118"/>
                    </a:cubicBezTo>
                    <a:cubicBezTo>
                      <a:pt x="184967" y="428291"/>
                      <a:pt x="167087" y="409440"/>
                      <a:pt x="144240" y="409440"/>
                    </a:cubicBezTo>
                    <a:close/>
                    <a:moveTo>
                      <a:pt x="227681" y="234825"/>
                    </a:moveTo>
                    <a:cubicBezTo>
                      <a:pt x="191921" y="234825"/>
                      <a:pt x="163113" y="260620"/>
                      <a:pt x="159140" y="296337"/>
                    </a:cubicBezTo>
                    <a:lnTo>
                      <a:pt x="154173" y="344952"/>
                    </a:lnTo>
                    <a:lnTo>
                      <a:pt x="427344" y="344952"/>
                    </a:lnTo>
                    <a:lnTo>
                      <a:pt x="422377" y="296337"/>
                    </a:lnTo>
                    <a:cubicBezTo>
                      <a:pt x="419397" y="260620"/>
                      <a:pt x="389597" y="234825"/>
                      <a:pt x="353836" y="234825"/>
                    </a:cubicBezTo>
                    <a:lnTo>
                      <a:pt x="346883" y="234825"/>
                    </a:lnTo>
                    <a:lnTo>
                      <a:pt x="346883" y="249707"/>
                    </a:lnTo>
                    <a:cubicBezTo>
                      <a:pt x="346883" y="262605"/>
                      <a:pt x="335956" y="273518"/>
                      <a:pt x="323042" y="273518"/>
                    </a:cubicBezTo>
                    <a:lnTo>
                      <a:pt x="258475" y="273518"/>
                    </a:lnTo>
                    <a:cubicBezTo>
                      <a:pt x="245561" y="273518"/>
                      <a:pt x="234634" y="262605"/>
                      <a:pt x="234634" y="249707"/>
                    </a:cubicBezTo>
                    <a:lnTo>
                      <a:pt x="234634" y="234825"/>
                    </a:lnTo>
                    <a:close/>
                    <a:moveTo>
                      <a:pt x="227681" y="193155"/>
                    </a:moveTo>
                    <a:lnTo>
                      <a:pt x="353836" y="193155"/>
                    </a:lnTo>
                    <a:cubicBezTo>
                      <a:pt x="410457" y="193155"/>
                      <a:pt x="458138" y="235817"/>
                      <a:pt x="463105" y="292369"/>
                    </a:cubicBezTo>
                    <a:lnTo>
                      <a:pt x="468071" y="344952"/>
                    </a:lnTo>
                    <a:lnTo>
                      <a:pt x="481978" y="344952"/>
                    </a:lnTo>
                    <a:cubicBezTo>
                      <a:pt x="492905" y="344952"/>
                      <a:pt x="502838" y="353881"/>
                      <a:pt x="504825" y="364794"/>
                    </a:cubicBezTo>
                    <a:lnTo>
                      <a:pt x="524692" y="477898"/>
                    </a:lnTo>
                    <a:cubicBezTo>
                      <a:pt x="527672" y="491788"/>
                      <a:pt x="523699" y="505677"/>
                      <a:pt x="514759" y="516591"/>
                    </a:cubicBezTo>
                    <a:cubicBezTo>
                      <a:pt x="505818" y="527504"/>
                      <a:pt x="492905" y="533457"/>
                      <a:pt x="478998" y="533457"/>
                    </a:cubicBezTo>
                    <a:lnTo>
                      <a:pt x="478998" y="552308"/>
                    </a:lnTo>
                    <a:cubicBezTo>
                      <a:pt x="478998" y="579095"/>
                      <a:pt x="458138" y="599930"/>
                      <a:pt x="431317" y="599930"/>
                    </a:cubicBezTo>
                    <a:lnTo>
                      <a:pt x="416417" y="599930"/>
                    </a:lnTo>
                    <a:cubicBezTo>
                      <a:pt x="389597" y="599930"/>
                      <a:pt x="368736" y="579095"/>
                      <a:pt x="368736" y="552308"/>
                    </a:cubicBezTo>
                    <a:lnTo>
                      <a:pt x="368736" y="534449"/>
                    </a:lnTo>
                    <a:lnTo>
                      <a:pt x="212781" y="534449"/>
                    </a:lnTo>
                    <a:lnTo>
                      <a:pt x="212781" y="552308"/>
                    </a:lnTo>
                    <a:cubicBezTo>
                      <a:pt x="212781" y="579095"/>
                      <a:pt x="191921" y="599930"/>
                      <a:pt x="165100" y="599930"/>
                    </a:cubicBezTo>
                    <a:lnTo>
                      <a:pt x="150200" y="599930"/>
                    </a:lnTo>
                    <a:cubicBezTo>
                      <a:pt x="123379" y="599930"/>
                      <a:pt x="102519" y="579095"/>
                      <a:pt x="102519" y="552308"/>
                    </a:cubicBezTo>
                    <a:lnTo>
                      <a:pt x="102519" y="533457"/>
                    </a:lnTo>
                    <a:cubicBezTo>
                      <a:pt x="88612" y="533457"/>
                      <a:pt x="75699" y="527504"/>
                      <a:pt x="67752" y="516591"/>
                    </a:cubicBezTo>
                    <a:cubicBezTo>
                      <a:pt x="57819" y="505677"/>
                      <a:pt x="53845" y="491788"/>
                      <a:pt x="56825" y="477898"/>
                    </a:cubicBezTo>
                    <a:lnTo>
                      <a:pt x="76692" y="364794"/>
                    </a:lnTo>
                    <a:cubicBezTo>
                      <a:pt x="78679" y="353881"/>
                      <a:pt x="88612" y="344952"/>
                      <a:pt x="100532" y="344952"/>
                    </a:cubicBezTo>
                    <a:lnTo>
                      <a:pt x="113446" y="344952"/>
                    </a:lnTo>
                    <a:lnTo>
                      <a:pt x="118413" y="292369"/>
                    </a:lnTo>
                    <a:cubicBezTo>
                      <a:pt x="124373" y="235817"/>
                      <a:pt x="171060" y="193155"/>
                      <a:pt x="227681" y="193155"/>
                    </a:cubicBezTo>
                    <a:close/>
                    <a:moveTo>
                      <a:pt x="291256" y="0"/>
                    </a:moveTo>
                    <a:cubicBezTo>
                      <a:pt x="302680" y="0"/>
                      <a:pt x="314103" y="3226"/>
                      <a:pt x="324037" y="9676"/>
                    </a:cubicBezTo>
                    <a:lnTo>
                      <a:pt x="566417" y="167472"/>
                    </a:lnTo>
                    <a:cubicBezTo>
                      <a:pt x="581317" y="177396"/>
                      <a:pt x="586284" y="198237"/>
                      <a:pt x="576351" y="213124"/>
                    </a:cubicBezTo>
                    <a:cubicBezTo>
                      <a:pt x="570390" y="223048"/>
                      <a:pt x="559463" y="228010"/>
                      <a:pt x="548536" y="228010"/>
                    </a:cubicBezTo>
                    <a:cubicBezTo>
                      <a:pt x="542576" y="228010"/>
                      <a:pt x="536616" y="226025"/>
                      <a:pt x="530656" y="223048"/>
                    </a:cubicBezTo>
                    <a:lnTo>
                      <a:pt x="291256" y="66244"/>
                    </a:lnTo>
                    <a:lnTo>
                      <a:pt x="50862" y="223048"/>
                    </a:lnTo>
                    <a:cubicBezTo>
                      <a:pt x="35962" y="232972"/>
                      <a:pt x="15101" y="228010"/>
                      <a:pt x="5167" y="213124"/>
                    </a:cubicBezTo>
                    <a:cubicBezTo>
                      <a:pt x="-4766" y="198237"/>
                      <a:pt x="201" y="178388"/>
                      <a:pt x="15101" y="168464"/>
                    </a:cubicBezTo>
                    <a:lnTo>
                      <a:pt x="258475" y="9676"/>
                    </a:lnTo>
                    <a:cubicBezTo>
                      <a:pt x="268409" y="3226"/>
                      <a:pt x="279832" y="0"/>
                      <a:pt x="29125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12BDF5CD-009C-4CA2-96A1-E45CBF1B45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7953" y="1693501"/>
            <a:ext cx="3693138" cy="369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48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低血糖的原因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sp>
        <p:nvSpPr>
          <p:cNvPr id="5" name="圆角矩形标注 10">
            <a:extLst>
              <a:ext uri="{FF2B5EF4-FFF2-40B4-BE49-F238E27FC236}">
                <a16:creationId xmlns="" xmlns:a16="http://schemas.microsoft.com/office/drawing/2014/main" id="{A33C525F-2322-4E79-B1E5-959D2CA17E08}"/>
              </a:ext>
            </a:extLst>
          </p:cNvPr>
          <p:cNvSpPr/>
          <p:nvPr/>
        </p:nvSpPr>
        <p:spPr>
          <a:xfrm>
            <a:off x="567089" y="2399783"/>
            <a:ext cx="10785108" cy="3106069"/>
          </a:xfrm>
          <a:prstGeom prst="wedgeRoundRectCallout">
            <a:avLst>
              <a:gd name="adj1" fmla="val -32940"/>
              <a:gd name="adj2" fmla="val -46069"/>
              <a:gd name="adj3" fmla="val 16667"/>
            </a:avLst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6" name="标题 8">
            <a:extLst>
              <a:ext uri="{FF2B5EF4-FFF2-40B4-BE49-F238E27FC236}">
                <a16:creationId xmlns="" xmlns:a16="http://schemas.microsoft.com/office/drawing/2014/main" id="{04EB0F52-D41E-455C-A0B3-017C44B39C4C}"/>
              </a:ext>
            </a:extLst>
          </p:cNvPr>
          <p:cNvSpPr txBox="1">
            <a:spLocks/>
          </p:cNvSpPr>
          <p:nvPr/>
        </p:nvSpPr>
        <p:spPr>
          <a:xfrm>
            <a:off x="839803" y="2133243"/>
            <a:ext cx="3848100" cy="53308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r>
              <a:rPr lang="zh-CN" altLang="en-US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餐后（反应性）低血糖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21DBDF0-244C-4484-8EE8-04183F13A388}"/>
              </a:ext>
            </a:extLst>
          </p:cNvPr>
          <p:cNvSpPr/>
          <p:nvPr/>
        </p:nvSpPr>
        <p:spPr>
          <a:xfrm>
            <a:off x="839803" y="2746776"/>
            <a:ext cx="7603957" cy="2351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1.</a:t>
            </a:r>
            <a:r>
              <a:rPr lang="zh-CN" altLang="en-US" sz="2000" dirty="0">
                <a:cs typeface="+mn-ea"/>
                <a:sym typeface="+mn-lt"/>
              </a:rPr>
              <a:t>功能性低血糖</a:t>
            </a:r>
            <a:r>
              <a:rPr lang="en-US" altLang="zh-CN" sz="2000" dirty="0">
                <a:cs typeface="+mn-ea"/>
                <a:sym typeface="+mn-lt"/>
              </a:rPr>
              <a:t>(</a:t>
            </a:r>
            <a:r>
              <a:rPr lang="zh-CN" altLang="en-US" sz="2000" dirty="0">
                <a:cs typeface="+mn-ea"/>
                <a:sym typeface="+mn-lt"/>
              </a:rPr>
              <a:t>情绪不稳定和神经质，中年女性多见</a:t>
            </a:r>
            <a:r>
              <a:rPr lang="en-US" altLang="zh-CN" sz="2000" dirty="0">
                <a:cs typeface="+mn-ea"/>
                <a:sym typeface="+mn-lt"/>
              </a:rPr>
              <a:t>)</a:t>
            </a:r>
            <a:r>
              <a:rPr lang="zh-CN" altLang="en-US" sz="2000" dirty="0">
                <a:cs typeface="+mn-ea"/>
                <a:sym typeface="+mn-lt"/>
              </a:rPr>
              <a:t>。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2.</a:t>
            </a:r>
            <a:r>
              <a:rPr lang="zh-CN" altLang="en-US" sz="2000" dirty="0">
                <a:cs typeface="+mn-ea"/>
                <a:sym typeface="+mn-lt"/>
              </a:rPr>
              <a:t>滋养性胰岛素功能亢进 ：如胃切除手术的一倾倒综合症</a:t>
            </a:r>
            <a:r>
              <a:rPr lang="en-US" altLang="zh-CN" sz="2000" dirty="0">
                <a:cs typeface="+mn-ea"/>
                <a:sym typeface="+mn-lt"/>
              </a:rPr>
              <a:t>;</a:t>
            </a:r>
            <a:r>
              <a:rPr lang="zh-CN" altLang="en-US" sz="2000" dirty="0">
                <a:cs typeface="+mn-ea"/>
                <a:sym typeface="+mn-lt"/>
              </a:rPr>
              <a:t>幽门成形术及胃空肠吻合术后。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3.</a:t>
            </a:r>
            <a:r>
              <a:rPr lang="zh-CN" altLang="en-US" sz="2000" dirty="0">
                <a:cs typeface="+mn-ea"/>
                <a:sym typeface="+mn-lt"/>
              </a:rPr>
              <a:t>儿童特发性自发性低血糖。</a:t>
            </a:r>
          </a:p>
          <a:p>
            <a:pPr algn="just">
              <a:lnSpc>
                <a:spcPct val="150000"/>
              </a:lnSpc>
            </a:pPr>
            <a:r>
              <a:rPr lang="en-US" altLang="zh-CN" sz="2000" dirty="0">
                <a:cs typeface="+mn-ea"/>
                <a:sym typeface="+mn-lt"/>
              </a:rPr>
              <a:t>4.</a:t>
            </a:r>
            <a:r>
              <a:rPr lang="zh-CN" altLang="en-US" sz="2000" dirty="0">
                <a:cs typeface="+mn-ea"/>
                <a:sym typeface="+mn-lt"/>
              </a:rPr>
              <a:t>轻型早期糖尿病</a:t>
            </a:r>
            <a:r>
              <a:rPr lang="en-US" altLang="zh-CN" sz="2000" dirty="0">
                <a:cs typeface="+mn-ea"/>
                <a:sym typeface="+mn-lt"/>
              </a:rPr>
              <a:t>(</a:t>
            </a:r>
            <a:r>
              <a:rPr lang="zh-CN" altLang="en-US" sz="2000" dirty="0">
                <a:cs typeface="+mn-ea"/>
                <a:sym typeface="+mn-lt"/>
              </a:rPr>
              <a:t>胰岛素峰值延迟</a:t>
            </a:r>
            <a:r>
              <a:rPr lang="en-US" altLang="zh-CN" sz="2000" dirty="0">
                <a:cs typeface="+mn-ea"/>
                <a:sym typeface="+mn-lt"/>
              </a:rPr>
              <a:t>)</a:t>
            </a:r>
            <a:r>
              <a:rPr lang="zh-CN" altLang="en-US" sz="2000" dirty="0">
                <a:cs typeface="+mn-ea"/>
                <a:sym typeface="+mn-lt"/>
              </a:rPr>
              <a:t>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5C9756F-730C-4CB9-86C3-2AF5DA3FD4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07077" y="1825447"/>
            <a:ext cx="4651511" cy="465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3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低血糖的原因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sp>
        <p:nvSpPr>
          <p:cNvPr id="5" name="半闭框 4">
            <a:extLst>
              <a:ext uri="{FF2B5EF4-FFF2-40B4-BE49-F238E27FC236}">
                <a16:creationId xmlns="" xmlns:a16="http://schemas.microsoft.com/office/drawing/2014/main" id="{0332817F-1F8A-4977-A0E3-DADF707DA791}"/>
              </a:ext>
            </a:extLst>
          </p:cNvPr>
          <p:cNvSpPr/>
          <p:nvPr/>
        </p:nvSpPr>
        <p:spPr>
          <a:xfrm>
            <a:off x="901991" y="1871242"/>
            <a:ext cx="731044" cy="655090"/>
          </a:xfrm>
          <a:prstGeom prst="halfFrame">
            <a:avLst>
              <a:gd name="adj1" fmla="val 9695"/>
              <a:gd name="adj2" fmla="val 1354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="" xmlns:a16="http://schemas.microsoft.com/office/drawing/2014/main" id="{CD27DC24-3D1E-4970-A942-ED0501939C84}"/>
              </a:ext>
            </a:extLst>
          </p:cNvPr>
          <p:cNvSpPr/>
          <p:nvPr/>
        </p:nvSpPr>
        <p:spPr>
          <a:xfrm rot="10800000">
            <a:off x="5888810" y="4893214"/>
            <a:ext cx="563117" cy="504611"/>
          </a:xfrm>
          <a:prstGeom prst="halfFrame">
            <a:avLst>
              <a:gd name="adj1" fmla="val 15885"/>
              <a:gd name="adj2" fmla="val 1666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Rectangle 30">
            <a:extLst>
              <a:ext uri="{FF2B5EF4-FFF2-40B4-BE49-F238E27FC236}">
                <a16:creationId xmlns="" xmlns:a16="http://schemas.microsoft.com/office/drawing/2014/main" id="{3726F27D-ECDB-4667-991C-E0D0870AC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100" y="2123549"/>
            <a:ext cx="5126954" cy="351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600" dirty="0">
                <a:cs typeface="+mn-ea"/>
                <a:sym typeface="+mn-lt"/>
              </a:rPr>
              <a:t>降血糖药诱导性低血糖症</a:t>
            </a:r>
          </a:p>
          <a:p>
            <a:pPr algn="just">
              <a:lnSpc>
                <a:spcPct val="140000"/>
              </a:lnSpc>
            </a:pPr>
            <a:r>
              <a:rPr lang="en-US" altLang="zh-CN" sz="1600" dirty="0">
                <a:cs typeface="+mn-ea"/>
                <a:sym typeface="+mn-lt"/>
              </a:rPr>
              <a:t>(1)</a:t>
            </a:r>
            <a:r>
              <a:rPr lang="zh-CN" altLang="en-US" sz="1600" dirty="0">
                <a:cs typeface="+mn-ea"/>
                <a:sym typeface="+mn-lt"/>
              </a:rPr>
              <a:t>胰岛素用量过大或相对过大或不稳定性糖尿病</a:t>
            </a:r>
            <a:r>
              <a:rPr lang="en-US" altLang="zh-CN" sz="1600" dirty="0">
                <a:cs typeface="+mn-ea"/>
                <a:sym typeface="+mn-lt"/>
              </a:rPr>
              <a:t>;</a:t>
            </a:r>
          </a:p>
          <a:p>
            <a:pPr algn="just">
              <a:lnSpc>
                <a:spcPct val="140000"/>
              </a:lnSpc>
            </a:pPr>
            <a:r>
              <a:rPr lang="en-US" altLang="zh-CN" sz="1600" dirty="0">
                <a:cs typeface="+mn-ea"/>
                <a:sym typeface="+mn-lt"/>
              </a:rPr>
              <a:t>(2)</a:t>
            </a:r>
            <a:r>
              <a:rPr lang="zh-CN" altLang="en-US" sz="1600" dirty="0">
                <a:cs typeface="+mn-ea"/>
                <a:sym typeface="+mn-lt"/>
              </a:rPr>
              <a:t>磺脲类降血糖药，尤其是格列苯脲</a:t>
            </a:r>
            <a:r>
              <a:rPr lang="en-US" altLang="zh-CN" sz="1600" dirty="0">
                <a:cs typeface="+mn-ea"/>
                <a:sym typeface="+mn-lt"/>
              </a:rPr>
              <a:t>(</a:t>
            </a:r>
            <a:r>
              <a:rPr lang="zh-CN" altLang="en-US" sz="1600" dirty="0">
                <a:cs typeface="+mn-ea"/>
                <a:sym typeface="+mn-lt"/>
              </a:rPr>
              <a:t>优降糖</a:t>
            </a:r>
            <a:r>
              <a:rPr lang="en-US" altLang="zh-CN" sz="1600" dirty="0">
                <a:cs typeface="+mn-ea"/>
                <a:sym typeface="+mn-lt"/>
              </a:rPr>
              <a:t>)</a:t>
            </a:r>
            <a:r>
              <a:rPr lang="zh-CN" altLang="en-US" sz="1600" dirty="0">
                <a:cs typeface="+mn-ea"/>
                <a:sym typeface="+mn-lt"/>
              </a:rPr>
              <a:t>较多见</a:t>
            </a:r>
            <a:r>
              <a:rPr lang="en-US" altLang="zh-CN" sz="1600" dirty="0">
                <a:cs typeface="+mn-ea"/>
                <a:sym typeface="+mn-lt"/>
              </a:rPr>
              <a:t>;</a:t>
            </a:r>
          </a:p>
          <a:p>
            <a:pPr algn="just">
              <a:lnSpc>
                <a:spcPct val="140000"/>
              </a:lnSpc>
            </a:pPr>
            <a:r>
              <a:rPr lang="en-US" altLang="zh-CN" sz="1600" dirty="0">
                <a:cs typeface="+mn-ea"/>
                <a:sym typeface="+mn-lt"/>
              </a:rPr>
              <a:t>(3)</a:t>
            </a:r>
            <a:r>
              <a:rPr lang="zh-CN" altLang="en-US" sz="1600" dirty="0">
                <a:cs typeface="+mn-ea"/>
                <a:sym typeface="+mn-lt"/>
              </a:rPr>
              <a:t>双胍类和</a:t>
            </a:r>
            <a:r>
              <a:rPr lang="en-US" altLang="zh-CN" sz="1600" dirty="0">
                <a:cs typeface="+mn-ea"/>
                <a:sym typeface="+mn-lt"/>
              </a:rPr>
              <a:t>α-</a:t>
            </a:r>
            <a:r>
              <a:rPr lang="zh-CN" altLang="en-US" sz="1600" dirty="0">
                <a:cs typeface="+mn-ea"/>
                <a:sym typeface="+mn-lt"/>
              </a:rPr>
              <a:t>糖苷酶抑制剂降血糖药较少见</a:t>
            </a:r>
            <a:endParaRPr lang="en-US" altLang="zh-CN" sz="1600" dirty="0">
              <a:cs typeface="+mn-ea"/>
              <a:sym typeface="+mn-lt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1600" dirty="0">
                <a:cs typeface="+mn-ea"/>
                <a:sym typeface="+mn-lt"/>
              </a:rPr>
              <a:t>非降血糖类药诱导性低血糖症</a:t>
            </a:r>
          </a:p>
          <a:p>
            <a:pPr algn="just">
              <a:lnSpc>
                <a:spcPct val="140000"/>
              </a:lnSpc>
            </a:pPr>
            <a:r>
              <a:rPr lang="zh-CN" altLang="en-US" sz="1600" dirty="0">
                <a:cs typeface="+mn-ea"/>
                <a:sym typeface="+mn-lt"/>
              </a:rPr>
              <a:t>常见有柳酸盐类，抗组胺类，保泰松，乙酰氨基酚，四环素类，异烟肼，酚妥拉明，利舍平，甲巯咪唑，甲基多巴，单胺氧化酶抑制剂，酒精性低血糖症等，约</a:t>
            </a:r>
            <a:r>
              <a:rPr lang="en-US" altLang="zh-CN" sz="1600" dirty="0">
                <a:cs typeface="+mn-ea"/>
                <a:sym typeface="+mn-lt"/>
              </a:rPr>
              <a:t>50</a:t>
            </a:r>
            <a:r>
              <a:rPr lang="zh-CN" altLang="en-US" sz="1600" dirty="0">
                <a:cs typeface="+mn-ea"/>
                <a:sym typeface="+mn-lt"/>
              </a:rPr>
              <a:t>种药可诱发低血糖症。　</a:t>
            </a:r>
          </a:p>
          <a:p>
            <a:pPr algn="just">
              <a:lnSpc>
                <a:spcPct val="140000"/>
              </a:lnSpc>
            </a:pP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8" name="TextBox 126">
            <a:extLst>
              <a:ext uri="{FF2B5EF4-FFF2-40B4-BE49-F238E27FC236}">
                <a16:creationId xmlns="" xmlns:a16="http://schemas.microsoft.com/office/drawing/2014/main" id="{BDDB35EB-133D-4B53-B963-3F7F2285F793}"/>
              </a:ext>
            </a:extLst>
          </p:cNvPr>
          <p:cNvSpPr txBox="1"/>
          <p:nvPr/>
        </p:nvSpPr>
        <p:spPr>
          <a:xfrm>
            <a:off x="901991" y="5306187"/>
            <a:ext cx="251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低血糖的原因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657277F-A8C0-4A6E-9BB0-933A9B3C9C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3136" y="1359138"/>
            <a:ext cx="5438795" cy="543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637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4510" y="2028475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100CD9-2F3A-4151-8878-F42D27F763D5}"/>
              </a:ext>
            </a:extLst>
          </p:cNvPr>
          <p:cNvGrpSpPr/>
          <p:nvPr/>
        </p:nvGrpSpPr>
        <p:grpSpPr>
          <a:xfrm>
            <a:off x="3071683" y="1761400"/>
            <a:ext cx="2331392" cy="1862048"/>
            <a:chOff x="3071683" y="1761400"/>
            <a:chExt cx="2331392" cy="1862048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3039FC0-5ACF-4CA8-AE36-2B94B109569E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04</a:t>
              </a:r>
              <a:endParaRPr lang="zh-CN" altLang="en-US" sz="11500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D601CB5-6CB0-4B73-8909-696A9943F39C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04</a:t>
              </a:r>
              <a:endPara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5886672-BCBB-4777-82A7-8CFA424E8B5A}"/>
              </a:ext>
            </a:extLst>
          </p:cNvPr>
          <p:cNvGrpSpPr/>
          <p:nvPr/>
        </p:nvGrpSpPr>
        <p:grpSpPr>
          <a:xfrm>
            <a:off x="768849" y="3712463"/>
            <a:ext cx="6937061" cy="1200329"/>
            <a:chOff x="768849" y="3712463"/>
            <a:chExt cx="6937061" cy="120032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CA779E4-9E9B-420A-971C-F0552E86C551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低血糖的危害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81E2A2F-0727-4A58-84DD-51AECB6E65FF}"/>
                </a:ext>
              </a:extLst>
            </p:cNvPr>
            <p:cNvSpPr txBox="1"/>
            <p:nvPr/>
          </p:nvSpPr>
          <p:spPr>
            <a:xfrm>
              <a:off x="768850" y="3712463"/>
              <a:ext cx="69370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低血糖的危害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C02AC65-A79A-4A71-B228-2D0E27C2B9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8" y="518820"/>
            <a:ext cx="2105452" cy="1793237"/>
          </a:xfrm>
          <a:prstGeom prst="rect">
            <a:avLst/>
          </a:prstGeom>
        </p:spPr>
      </p:pic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8C45C2A6-E10B-490F-A973-B6ED8C89F3F9}"/>
              </a:ext>
            </a:extLst>
          </p:cNvPr>
          <p:cNvCxnSpPr>
            <a:cxnSpLocks/>
          </p:cNvCxnSpPr>
          <p:nvPr/>
        </p:nvCxnSpPr>
        <p:spPr>
          <a:xfrm>
            <a:off x="2377543" y="3464296"/>
            <a:ext cx="3818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700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低血糖的危害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FF832AE-699B-429C-87A6-3D9C2E9E0C54}"/>
              </a:ext>
            </a:extLst>
          </p:cNvPr>
          <p:cNvGrpSpPr/>
          <p:nvPr/>
        </p:nvGrpSpPr>
        <p:grpSpPr>
          <a:xfrm>
            <a:off x="3817078" y="2233982"/>
            <a:ext cx="3953472" cy="1840056"/>
            <a:chOff x="3487246" y="2214294"/>
            <a:chExt cx="3953472" cy="1840056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0D12BCEC-456C-4850-ADE0-E0CB59FC28D6}"/>
                </a:ext>
              </a:extLst>
            </p:cNvPr>
            <p:cNvSpPr/>
            <p:nvPr/>
          </p:nvSpPr>
          <p:spPr>
            <a:xfrm>
              <a:off x="3487246" y="2214294"/>
              <a:ext cx="982036" cy="9208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53F51448-2487-4F1B-A9FD-AE32A7E747A5}"/>
                </a:ext>
              </a:extLst>
            </p:cNvPr>
            <p:cNvSpPr/>
            <p:nvPr/>
          </p:nvSpPr>
          <p:spPr>
            <a:xfrm>
              <a:off x="4665001" y="2214294"/>
              <a:ext cx="2775717" cy="18400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低血糖时，体内的肾上腺素、糖皮质激素、胰高血糖素及生长激素等升糖激素增加，导致反应性交血糖（苏木杰效应），造成血糖波动，病情加重。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E695D383-3B88-41F0-AA29-97EB9DEEA81A}"/>
                </a:ext>
              </a:extLst>
            </p:cNvPr>
            <p:cNvSpPr txBox="1"/>
            <p:nvPr/>
          </p:nvSpPr>
          <p:spPr>
            <a:xfrm>
              <a:off x="3673291" y="2409185"/>
              <a:ext cx="590598" cy="5232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F6C82A4-A91C-46D4-9ECC-20A030BA28CC}"/>
              </a:ext>
            </a:extLst>
          </p:cNvPr>
          <p:cNvGrpSpPr/>
          <p:nvPr/>
        </p:nvGrpSpPr>
        <p:grpSpPr>
          <a:xfrm>
            <a:off x="7920161" y="2233982"/>
            <a:ext cx="3449362" cy="1548757"/>
            <a:chOff x="7544126" y="2214294"/>
            <a:chExt cx="3449362" cy="1548757"/>
          </a:xfrm>
        </p:grpSpPr>
        <p:sp>
          <p:nvSpPr>
            <p:cNvPr id="4" name="椭圆 3">
              <a:extLst>
                <a:ext uri="{FF2B5EF4-FFF2-40B4-BE49-F238E27FC236}">
                  <a16:creationId xmlns="" xmlns:a16="http://schemas.microsoft.com/office/drawing/2014/main" id="{FADB8D68-A9E8-4C75-9429-71155180FAF6}"/>
                </a:ext>
              </a:extLst>
            </p:cNvPr>
            <p:cNvSpPr/>
            <p:nvPr/>
          </p:nvSpPr>
          <p:spPr>
            <a:xfrm>
              <a:off x="7544126" y="2214294"/>
              <a:ext cx="982036" cy="9208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6F6DA679-9866-4FAF-A3B1-5D1BE8198C5C}"/>
                </a:ext>
              </a:extLst>
            </p:cNvPr>
            <p:cNvSpPr/>
            <p:nvPr/>
          </p:nvSpPr>
          <p:spPr>
            <a:xfrm>
              <a:off x="8921933" y="2214294"/>
              <a:ext cx="2071555" cy="15487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长期反复严重的低血糖发作可导致中枢神经系统不可逆的损害，引起病人性格变异，精神失常、痴呆等。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0F5ADAD7-07F9-4A2D-8299-7EBE99495363}"/>
                </a:ext>
              </a:extLst>
            </p:cNvPr>
            <p:cNvSpPr txBox="1"/>
            <p:nvPr/>
          </p:nvSpPr>
          <p:spPr>
            <a:xfrm>
              <a:off x="7739845" y="2409185"/>
              <a:ext cx="590598" cy="5232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0E969AFF-1055-4907-8F24-1CA048F7D4DE}"/>
              </a:ext>
            </a:extLst>
          </p:cNvPr>
          <p:cNvGrpSpPr/>
          <p:nvPr/>
        </p:nvGrpSpPr>
        <p:grpSpPr>
          <a:xfrm>
            <a:off x="3817078" y="4636138"/>
            <a:ext cx="3953472" cy="994114"/>
            <a:chOff x="3487246" y="4616450"/>
            <a:chExt cx="3953472" cy="994114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D0A3D301-13C3-416C-AFAB-E4A6807FF736}"/>
                </a:ext>
              </a:extLst>
            </p:cNvPr>
            <p:cNvSpPr/>
            <p:nvPr/>
          </p:nvSpPr>
          <p:spPr>
            <a:xfrm>
              <a:off x="3487246" y="4689674"/>
              <a:ext cx="982036" cy="9208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9AD70F1F-2364-4396-AB7F-BBDAC32E1F6A}"/>
                </a:ext>
              </a:extLst>
            </p:cNvPr>
            <p:cNvSpPr/>
            <p:nvPr/>
          </p:nvSpPr>
          <p:spPr>
            <a:xfrm>
              <a:off x="4665001" y="4616450"/>
              <a:ext cx="2775717" cy="966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低血糖还可以刺激心血管系统，促发心律失常、心肌梗塞、脑卒中等。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0CE3A537-5991-4BE2-9F9F-F5B99CC0FF78}"/>
                </a:ext>
              </a:extLst>
            </p:cNvPr>
            <p:cNvSpPr txBox="1"/>
            <p:nvPr/>
          </p:nvSpPr>
          <p:spPr>
            <a:xfrm>
              <a:off x="3660734" y="4901820"/>
              <a:ext cx="590598" cy="5232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C86B03D4-6EA9-44C8-B59B-6E10262370AE}"/>
              </a:ext>
            </a:extLst>
          </p:cNvPr>
          <p:cNvGrpSpPr/>
          <p:nvPr/>
        </p:nvGrpSpPr>
        <p:grpSpPr>
          <a:xfrm>
            <a:off x="7920161" y="4636138"/>
            <a:ext cx="3449362" cy="994114"/>
            <a:chOff x="7544126" y="4616450"/>
            <a:chExt cx="3449362" cy="994114"/>
          </a:xfrm>
        </p:grpSpPr>
        <p:sp>
          <p:nvSpPr>
            <p:cNvPr id="6" name="椭圆 5">
              <a:extLst>
                <a:ext uri="{FF2B5EF4-FFF2-40B4-BE49-F238E27FC236}">
                  <a16:creationId xmlns="" xmlns:a16="http://schemas.microsoft.com/office/drawing/2014/main" id="{B20255CE-04E6-4A2B-8A0B-67BCB3FCC1C1}"/>
                </a:ext>
              </a:extLst>
            </p:cNvPr>
            <p:cNvSpPr/>
            <p:nvPr/>
          </p:nvSpPr>
          <p:spPr>
            <a:xfrm>
              <a:off x="7544126" y="4689674"/>
              <a:ext cx="982036" cy="92089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55216146-4A78-47FC-BF07-1CDC298386EC}"/>
                </a:ext>
              </a:extLst>
            </p:cNvPr>
            <p:cNvSpPr/>
            <p:nvPr/>
          </p:nvSpPr>
          <p:spPr>
            <a:xfrm>
              <a:off x="8912831" y="4616450"/>
              <a:ext cx="2080657" cy="6709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低血糖昏迷过久未被发现可造成死亡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0BAB827D-7332-43F7-ABA5-D53A24BDB8A9}"/>
                </a:ext>
              </a:extLst>
            </p:cNvPr>
            <p:cNvSpPr txBox="1"/>
            <p:nvPr/>
          </p:nvSpPr>
          <p:spPr>
            <a:xfrm>
              <a:off x="7750213" y="4890397"/>
              <a:ext cx="590598" cy="52322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kumimoji="1"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67CB74C6-B547-488F-9598-97E2C0FD63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7968" y="1581314"/>
            <a:ext cx="4476466" cy="447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33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4510" y="2028475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100CD9-2F3A-4151-8878-F42D27F763D5}"/>
              </a:ext>
            </a:extLst>
          </p:cNvPr>
          <p:cNvGrpSpPr/>
          <p:nvPr/>
        </p:nvGrpSpPr>
        <p:grpSpPr>
          <a:xfrm>
            <a:off x="3071683" y="1761400"/>
            <a:ext cx="2331392" cy="1862048"/>
            <a:chOff x="3071683" y="1761400"/>
            <a:chExt cx="2331392" cy="1862048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3039FC0-5ACF-4CA8-AE36-2B94B109569E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05</a:t>
              </a:r>
              <a:endParaRPr lang="zh-CN" altLang="en-US" sz="11500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D601CB5-6CB0-4B73-8909-696A9943F39C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05</a:t>
              </a:r>
              <a:endPara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5886672-BCBB-4777-82A7-8CFA424E8B5A}"/>
              </a:ext>
            </a:extLst>
          </p:cNvPr>
          <p:cNvGrpSpPr/>
          <p:nvPr/>
        </p:nvGrpSpPr>
        <p:grpSpPr>
          <a:xfrm>
            <a:off x="768849" y="3712463"/>
            <a:ext cx="6937061" cy="1200329"/>
            <a:chOff x="768849" y="3712463"/>
            <a:chExt cx="6937061" cy="120032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CA779E4-9E9B-420A-971C-F0552E86C551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低血糖休克抢救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81E2A2F-0727-4A58-84DD-51AECB6E65FF}"/>
                </a:ext>
              </a:extLst>
            </p:cNvPr>
            <p:cNvSpPr txBox="1"/>
            <p:nvPr/>
          </p:nvSpPr>
          <p:spPr>
            <a:xfrm>
              <a:off x="768850" y="3712463"/>
              <a:ext cx="69370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低血糖休克抢救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C02AC65-A79A-4A71-B228-2D0E27C2B9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8" y="518820"/>
            <a:ext cx="2105452" cy="1793237"/>
          </a:xfrm>
          <a:prstGeom prst="rect">
            <a:avLst/>
          </a:prstGeom>
        </p:spPr>
      </p:pic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8C45C2A6-E10B-490F-A973-B6ED8C89F3F9}"/>
              </a:ext>
            </a:extLst>
          </p:cNvPr>
          <p:cNvCxnSpPr>
            <a:cxnSpLocks/>
          </p:cNvCxnSpPr>
          <p:nvPr/>
        </p:nvCxnSpPr>
        <p:spPr>
          <a:xfrm>
            <a:off x="2377543" y="3464296"/>
            <a:ext cx="3818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57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低血糖休克抢救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cxnSp>
        <p:nvCxnSpPr>
          <p:cNvPr id="5" name="Straight Connector 29">
            <a:extLst>
              <a:ext uri="{FF2B5EF4-FFF2-40B4-BE49-F238E27FC236}">
                <a16:creationId xmlns="" xmlns:a16="http://schemas.microsoft.com/office/drawing/2014/main" id="{5D44CFB1-4683-45E8-9611-06DDCAEA99EB}"/>
              </a:ext>
            </a:extLst>
          </p:cNvPr>
          <p:cNvCxnSpPr/>
          <p:nvPr/>
        </p:nvCxnSpPr>
        <p:spPr>
          <a:xfrm flipH="1">
            <a:off x="1317308" y="2442560"/>
            <a:ext cx="9320212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C4E05B10-328A-4724-9DEC-425EDBA69932}"/>
              </a:ext>
            </a:extLst>
          </p:cNvPr>
          <p:cNvGrpSpPr/>
          <p:nvPr/>
        </p:nvGrpSpPr>
        <p:grpSpPr>
          <a:xfrm>
            <a:off x="1530350" y="1775810"/>
            <a:ext cx="1411605" cy="1642745"/>
            <a:chOff x="2554" y="3322"/>
            <a:chExt cx="2223" cy="2587"/>
          </a:xfrm>
          <a:solidFill>
            <a:srgbClr val="FF0000"/>
          </a:solidFill>
        </p:grpSpPr>
        <p:sp>
          <p:nvSpPr>
            <p:cNvPr id="7" name="Freeform 50">
              <a:extLst>
                <a:ext uri="{FF2B5EF4-FFF2-40B4-BE49-F238E27FC236}">
                  <a16:creationId xmlns="" xmlns:a16="http://schemas.microsoft.com/office/drawing/2014/main" id="{26769B17-EECA-442B-A9C7-CE98D9CECEB2}"/>
                </a:ext>
              </a:extLst>
            </p:cNvPr>
            <p:cNvSpPr/>
            <p:nvPr/>
          </p:nvSpPr>
          <p:spPr>
            <a:xfrm rot="16200000">
              <a:off x="2431" y="3575"/>
              <a:ext cx="2458" cy="221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44">
              <a:extLst>
                <a:ext uri="{FF2B5EF4-FFF2-40B4-BE49-F238E27FC236}">
                  <a16:creationId xmlns="" xmlns:a16="http://schemas.microsoft.com/office/drawing/2014/main" id="{4B438C48-3EFA-4969-A924-59D769B00010}"/>
                </a:ext>
              </a:extLst>
            </p:cNvPr>
            <p:cNvSpPr/>
            <p:nvPr/>
          </p:nvSpPr>
          <p:spPr>
            <a:xfrm rot="16200000">
              <a:off x="2437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 Placeholder 3">
              <a:extLst>
                <a:ext uri="{FF2B5EF4-FFF2-40B4-BE49-F238E27FC236}">
                  <a16:creationId xmlns="" xmlns:a16="http://schemas.microsoft.com/office/drawing/2014/main" id="{7E077D32-6876-4470-9D78-90B0F88D68F0}"/>
                </a:ext>
              </a:extLst>
            </p:cNvPr>
            <p:cNvSpPr txBox="1"/>
            <p:nvPr/>
          </p:nvSpPr>
          <p:spPr bwMode="auto">
            <a:xfrm>
              <a:off x="3396" y="4081"/>
              <a:ext cx="525" cy="582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E7452260-9E71-4F34-8BBE-FDB5B784EFCB}"/>
              </a:ext>
            </a:extLst>
          </p:cNvPr>
          <p:cNvGrpSpPr/>
          <p:nvPr/>
        </p:nvGrpSpPr>
        <p:grpSpPr>
          <a:xfrm>
            <a:off x="4003040" y="1776127"/>
            <a:ext cx="1412240" cy="1645920"/>
            <a:chOff x="6439" y="3322"/>
            <a:chExt cx="2224" cy="2592"/>
          </a:xfrm>
          <a:solidFill>
            <a:srgbClr val="FF0000"/>
          </a:solidFill>
        </p:grpSpPr>
        <p:sp>
          <p:nvSpPr>
            <p:cNvPr id="13" name="Freeform 51">
              <a:extLst>
                <a:ext uri="{FF2B5EF4-FFF2-40B4-BE49-F238E27FC236}">
                  <a16:creationId xmlns="" xmlns:a16="http://schemas.microsoft.com/office/drawing/2014/main" id="{7DD38B6E-3400-4495-ACD8-894B6DC2DDAA}"/>
                </a:ext>
              </a:extLst>
            </p:cNvPr>
            <p:cNvSpPr/>
            <p:nvPr/>
          </p:nvSpPr>
          <p:spPr>
            <a:xfrm rot="16200000">
              <a:off x="6324" y="3575"/>
              <a:ext cx="2455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53">
              <a:extLst>
                <a:ext uri="{FF2B5EF4-FFF2-40B4-BE49-F238E27FC236}">
                  <a16:creationId xmlns="" xmlns:a16="http://schemas.microsoft.com/office/drawing/2014/main" id="{0D35E904-5BE0-43FD-8184-611BC75DFD85}"/>
                </a:ext>
              </a:extLst>
            </p:cNvPr>
            <p:cNvSpPr/>
            <p:nvPr/>
          </p:nvSpPr>
          <p:spPr>
            <a:xfrm rot="16200000">
              <a:off x="63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 Placeholder 3">
              <a:extLst>
                <a:ext uri="{FF2B5EF4-FFF2-40B4-BE49-F238E27FC236}">
                  <a16:creationId xmlns="" xmlns:a16="http://schemas.microsoft.com/office/drawing/2014/main" id="{45DE68C2-0DD3-4FEA-A6F3-ED91935ADCB1}"/>
                </a:ext>
              </a:extLst>
            </p:cNvPr>
            <p:cNvSpPr txBox="1"/>
            <p:nvPr/>
          </p:nvSpPr>
          <p:spPr bwMode="auto">
            <a:xfrm>
              <a:off x="7289" y="4081"/>
              <a:ext cx="525" cy="582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A09E91F-73D7-475B-A838-A98045A0FB7D}"/>
              </a:ext>
            </a:extLst>
          </p:cNvPr>
          <p:cNvGrpSpPr/>
          <p:nvPr/>
        </p:nvGrpSpPr>
        <p:grpSpPr>
          <a:xfrm>
            <a:off x="6473825" y="1775810"/>
            <a:ext cx="1412240" cy="1645920"/>
            <a:chOff x="10339" y="3322"/>
            <a:chExt cx="2224" cy="2592"/>
          </a:xfrm>
          <a:solidFill>
            <a:srgbClr val="FF0000"/>
          </a:solidFill>
        </p:grpSpPr>
        <p:sp>
          <p:nvSpPr>
            <p:cNvPr id="18" name="Freeform 52">
              <a:extLst>
                <a:ext uri="{FF2B5EF4-FFF2-40B4-BE49-F238E27FC236}">
                  <a16:creationId xmlns="" xmlns:a16="http://schemas.microsoft.com/office/drawing/2014/main" id="{CFDB64AA-0ABD-44C6-A7F9-5C9F78F9C84B}"/>
                </a:ext>
              </a:extLst>
            </p:cNvPr>
            <p:cNvSpPr/>
            <p:nvPr/>
          </p:nvSpPr>
          <p:spPr>
            <a:xfrm rot="16200000">
              <a:off x="10224" y="3575"/>
              <a:ext cx="2455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68">
              <a:extLst>
                <a:ext uri="{FF2B5EF4-FFF2-40B4-BE49-F238E27FC236}">
                  <a16:creationId xmlns="" xmlns:a16="http://schemas.microsoft.com/office/drawing/2014/main" id="{48555B39-E897-49E3-AB0C-07A3418FBA71}"/>
                </a:ext>
              </a:extLst>
            </p:cNvPr>
            <p:cNvSpPr/>
            <p:nvPr/>
          </p:nvSpPr>
          <p:spPr>
            <a:xfrm rot="16200000">
              <a:off x="102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 Placeholder 3">
              <a:extLst>
                <a:ext uri="{FF2B5EF4-FFF2-40B4-BE49-F238E27FC236}">
                  <a16:creationId xmlns="" xmlns:a16="http://schemas.microsoft.com/office/drawing/2014/main" id="{98B4500B-F67F-44C1-A716-D581435AE54E}"/>
                </a:ext>
              </a:extLst>
            </p:cNvPr>
            <p:cNvSpPr txBox="1"/>
            <p:nvPr/>
          </p:nvSpPr>
          <p:spPr bwMode="auto">
            <a:xfrm>
              <a:off x="11189" y="4081"/>
              <a:ext cx="525" cy="582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5A858D3B-C2C6-4B92-8E14-0F59A09ADDAE}"/>
              </a:ext>
            </a:extLst>
          </p:cNvPr>
          <p:cNvGrpSpPr/>
          <p:nvPr/>
        </p:nvGrpSpPr>
        <p:grpSpPr>
          <a:xfrm>
            <a:off x="8946515" y="1775810"/>
            <a:ext cx="1415415" cy="1658620"/>
            <a:chOff x="14233" y="3322"/>
            <a:chExt cx="2229" cy="2612"/>
          </a:xfrm>
          <a:solidFill>
            <a:srgbClr val="FF0000"/>
          </a:solidFill>
        </p:grpSpPr>
        <p:sp>
          <p:nvSpPr>
            <p:cNvPr id="22" name="Freeform 55">
              <a:extLst>
                <a:ext uri="{FF2B5EF4-FFF2-40B4-BE49-F238E27FC236}">
                  <a16:creationId xmlns="" xmlns:a16="http://schemas.microsoft.com/office/drawing/2014/main" id="{68A6BB7C-CF3F-4320-91CE-51ECC9C2C139}"/>
                </a:ext>
              </a:extLst>
            </p:cNvPr>
            <p:cNvSpPr/>
            <p:nvPr/>
          </p:nvSpPr>
          <p:spPr>
            <a:xfrm rot="16200000">
              <a:off x="14115" y="3594"/>
              <a:ext cx="2458" cy="2222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71">
              <a:extLst>
                <a:ext uri="{FF2B5EF4-FFF2-40B4-BE49-F238E27FC236}">
                  <a16:creationId xmlns="" xmlns:a16="http://schemas.microsoft.com/office/drawing/2014/main" id="{4BAC7FD4-BB8B-4DDF-9EBA-D4EA515ACBCB}"/>
                </a:ext>
              </a:extLst>
            </p:cNvPr>
            <p:cNvSpPr/>
            <p:nvPr/>
          </p:nvSpPr>
          <p:spPr>
            <a:xfrm rot="16200000">
              <a:off x="14122" y="3439"/>
              <a:ext cx="2458" cy="222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37541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55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 Placeholder 3">
              <a:extLst>
                <a:ext uri="{FF2B5EF4-FFF2-40B4-BE49-F238E27FC236}">
                  <a16:creationId xmlns="" xmlns:a16="http://schemas.microsoft.com/office/drawing/2014/main" id="{45F58F3E-7C34-4D38-A88D-B5A660620735}"/>
                </a:ext>
              </a:extLst>
            </p:cNvPr>
            <p:cNvSpPr txBox="1"/>
            <p:nvPr/>
          </p:nvSpPr>
          <p:spPr bwMode="auto">
            <a:xfrm>
              <a:off x="15081" y="4081"/>
              <a:ext cx="525" cy="582"/>
            </a:xfrm>
            <a:prstGeom prst="rect">
              <a:avLst/>
            </a:prstGeom>
            <a:grp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defTabSz="1217295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defTabSz="121729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zh-CN" sz="2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26" name="TextBox 13">
            <a:extLst>
              <a:ext uri="{FF2B5EF4-FFF2-40B4-BE49-F238E27FC236}">
                <a16:creationId xmlns="" xmlns:a16="http://schemas.microsoft.com/office/drawing/2014/main" id="{69790974-82D7-4C57-9EF1-F926C513B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7308" y="3618287"/>
            <a:ext cx="1797051" cy="249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患者出现饥饿感、心慌、心悸、头晕、出冷汗及四肢无力或颤抖、紧张、焦虑、性格改变、神志改变、认知障碍，严重者发生抽搐、昏迷等低血糖症状时，应立即使患者平卧位、保持安静，并通知医生。 </a:t>
            </a:r>
          </a:p>
        </p:txBody>
      </p:sp>
      <p:sp>
        <p:nvSpPr>
          <p:cNvPr id="30" name="TextBox 13">
            <a:extLst>
              <a:ext uri="{FF2B5EF4-FFF2-40B4-BE49-F238E27FC236}">
                <a16:creationId xmlns="" xmlns:a16="http://schemas.microsoft.com/office/drawing/2014/main" id="{930103AE-27B8-484F-B7EA-3BC88B7DE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9363" y="3672650"/>
            <a:ext cx="1781901" cy="109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立即测量血糖，动态观察血糖水平，一般血糖低于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2.8mmolL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时出现低血糖症状。 </a:t>
            </a:r>
          </a:p>
        </p:txBody>
      </p:sp>
      <p:sp>
        <p:nvSpPr>
          <p:cNvPr id="31" name="TextBox 13">
            <a:extLst>
              <a:ext uri="{FF2B5EF4-FFF2-40B4-BE49-F238E27FC236}">
                <a16:creationId xmlns="" xmlns:a16="http://schemas.microsoft.com/office/drawing/2014/main" id="{6B948359-D49B-437E-97AA-CDB99D285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0061" y="3618287"/>
            <a:ext cx="1781900" cy="2214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遵医嘱予以急救处理，尽快补充糖分；轻症神志清醒者，予进食糖水、含糖饮料、糖果等；病情重或神志不清者，静脉注射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50%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葡萄糖，或静脉滴注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5%-10%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葡萄糖液。 </a:t>
            </a:r>
          </a:p>
        </p:txBody>
      </p:sp>
      <p:sp>
        <p:nvSpPr>
          <p:cNvPr id="32" name="TextBox 13">
            <a:extLst>
              <a:ext uri="{FF2B5EF4-FFF2-40B4-BE49-F238E27FC236}">
                <a16:creationId xmlns="" xmlns:a16="http://schemas.microsoft.com/office/drawing/2014/main" id="{03C9A88D-EB3E-4910-BBB0-39B425CFE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9264" y="3672650"/>
            <a:ext cx="1781900" cy="81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n-ea"/>
                <a:sym typeface="+mn-lt"/>
              </a:rPr>
              <a:t>安慰和照顾患者，消除不安恐惧心理，主动配合治疗 </a:t>
            </a:r>
          </a:p>
        </p:txBody>
      </p:sp>
    </p:spTree>
    <p:extLst>
      <p:ext uri="{BB962C8B-B14F-4D97-AF65-F5344CB8AC3E}">
        <p14:creationId xmlns:p14="http://schemas.microsoft.com/office/powerpoint/2010/main" val="156936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低血糖休克抢救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sp>
        <p:nvSpPr>
          <p:cNvPr id="6" name="TextBox 76">
            <a:extLst>
              <a:ext uri="{FF2B5EF4-FFF2-40B4-BE49-F238E27FC236}">
                <a16:creationId xmlns="" xmlns:a16="http://schemas.microsoft.com/office/drawing/2014/main" id="{6F8931E0-F338-4EA8-A519-EA3E2FA42004}"/>
              </a:ext>
            </a:extLst>
          </p:cNvPr>
          <p:cNvSpPr txBox="1"/>
          <p:nvPr/>
        </p:nvSpPr>
        <p:spPr>
          <a:xfrm>
            <a:off x="1745789" y="2267840"/>
            <a:ext cx="2292811" cy="1530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严密观察生命体征，神志、面色变化、皮肤有无湿冷及大小便情况，记录出入量 。</a:t>
            </a:r>
          </a:p>
        </p:txBody>
      </p:sp>
      <p:sp>
        <p:nvSpPr>
          <p:cNvPr id="8" name="TextBox 78">
            <a:extLst>
              <a:ext uri="{FF2B5EF4-FFF2-40B4-BE49-F238E27FC236}">
                <a16:creationId xmlns="" xmlns:a16="http://schemas.microsoft.com/office/drawing/2014/main" id="{EFD84FBB-4BD8-4873-939C-3CC7F4B17944}"/>
              </a:ext>
            </a:extLst>
          </p:cNvPr>
          <p:cNvSpPr txBox="1"/>
          <p:nvPr/>
        </p:nvSpPr>
        <p:spPr>
          <a:xfrm>
            <a:off x="1708303" y="4012434"/>
            <a:ext cx="2330297" cy="791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协助医生积极治疗原发病。 </a:t>
            </a:r>
          </a:p>
        </p:txBody>
      </p:sp>
      <p:sp>
        <p:nvSpPr>
          <p:cNvPr id="12" name="TextBox 80">
            <a:extLst>
              <a:ext uri="{FF2B5EF4-FFF2-40B4-BE49-F238E27FC236}">
                <a16:creationId xmlns="" xmlns:a16="http://schemas.microsoft.com/office/drawing/2014/main" id="{2044AEC5-B570-4687-B366-8D1C2EB2D945}"/>
              </a:ext>
            </a:extLst>
          </p:cNvPr>
          <p:cNvSpPr txBox="1"/>
          <p:nvPr/>
        </p:nvSpPr>
        <p:spPr>
          <a:xfrm>
            <a:off x="5154694" y="4012434"/>
            <a:ext cx="2327104" cy="42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准确及时记录过程。</a:t>
            </a:r>
          </a:p>
        </p:txBody>
      </p:sp>
      <p:sp>
        <p:nvSpPr>
          <p:cNvPr id="14" name="TextBox 85">
            <a:extLst>
              <a:ext uri="{FF2B5EF4-FFF2-40B4-BE49-F238E27FC236}">
                <a16:creationId xmlns="" xmlns:a16="http://schemas.microsoft.com/office/drawing/2014/main" id="{903F3E5D-994D-4030-BEE8-059308816B5B}"/>
              </a:ext>
            </a:extLst>
          </p:cNvPr>
          <p:cNvSpPr txBox="1"/>
          <p:nvPr/>
        </p:nvSpPr>
        <p:spPr>
          <a:xfrm>
            <a:off x="5154694" y="2265086"/>
            <a:ext cx="2292811" cy="1160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做好健康宣教，对出现低血糖症状的患者进行饮食指导。 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6B4A2A3-EAEA-4E1E-B3DE-B4C72DD10B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7725" y="1844824"/>
            <a:ext cx="5013176" cy="5013176"/>
          </a:xfrm>
          <a:prstGeom prst="rect">
            <a:avLst/>
          </a:prstGeom>
        </p:spPr>
      </p:pic>
      <p:sp>
        <p:nvSpPr>
          <p:cNvPr id="17" name="iconfont-11964-5737327">
            <a:extLst>
              <a:ext uri="{FF2B5EF4-FFF2-40B4-BE49-F238E27FC236}">
                <a16:creationId xmlns="" xmlns:a16="http://schemas.microsoft.com/office/drawing/2014/main" id="{4CA85D0C-7466-4E8D-8458-18679BD8A81A}"/>
              </a:ext>
            </a:extLst>
          </p:cNvPr>
          <p:cNvSpPr>
            <a:spLocks noChangeAspect="1"/>
          </p:cNvSpPr>
          <p:nvPr/>
        </p:nvSpPr>
        <p:spPr bwMode="auto">
          <a:xfrm>
            <a:off x="946563" y="1989257"/>
            <a:ext cx="573645" cy="609685"/>
          </a:xfrm>
          <a:custGeom>
            <a:avLst/>
            <a:gdLst>
              <a:gd name="T0" fmla="*/ 210 w 11970"/>
              <a:gd name="T1" fmla="*/ 9630 h 12720"/>
              <a:gd name="T2" fmla="*/ 70 w 11970"/>
              <a:gd name="T3" fmla="*/ 9290 h 12720"/>
              <a:gd name="T4" fmla="*/ 2000 w 11970"/>
              <a:gd name="T5" fmla="*/ 5990 h 12720"/>
              <a:gd name="T6" fmla="*/ 1860 w 11970"/>
              <a:gd name="T7" fmla="*/ 5650 h 12720"/>
              <a:gd name="T8" fmla="*/ 3320 w 11970"/>
              <a:gd name="T9" fmla="*/ 3150 h 12720"/>
              <a:gd name="T10" fmla="*/ 3180 w 11970"/>
              <a:gd name="T11" fmla="*/ 2810 h 12720"/>
              <a:gd name="T12" fmla="*/ 6160 w 11970"/>
              <a:gd name="T13" fmla="*/ 80 h 12720"/>
              <a:gd name="T14" fmla="*/ 8930 w 11970"/>
              <a:gd name="T15" fmla="*/ 2950 h 12720"/>
              <a:gd name="T16" fmla="*/ 7710 w 11970"/>
              <a:gd name="T17" fmla="*/ 3150 h 12720"/>
              <a:gd name="T18" fmla="*/ 10250 w 11970"/>
              <a:gd name="T19" fmla="*/ 5790 h 12720"/>
              <a:gd name="T20" fmla="*/ 8860 w 11970"/>
              <a:gd name="T21" fmla="*/ 5990 h 12720"/>
              <a:gd name="T22" fmla="*/ 11940 w 11970"/>
              <a:gd name="T23" fmla="*/ 9520 h 12720"/>
              <a:gd name="T24" fmla="*/ 670 w 11970"/>
              <a:gd name="T25" fmla="*/ 9230 h 12720"/>
              <a:gd name="T26" fmla="*/ 8260 w 11970"/>
              <a:gd name="T27" fmla="*/ 5920 h 12720"/>
              <a:gd name="T28" fmla="*/ 8400 w 11970"/>
              <a:gd name="T29" fmla="*/ 5580 h 12720"/>
              <a:gd name="T30" fmla="*/ 7080 w 11970"/>
              <a:gd name="T31" fmla="*/ 3080 h 12720"/>
              <a:gd name="T32" fmla="*/ 7220 w 11970"/>
              <a:gd name="T33" fmla="*/ 2740 h 12720"/>
              <a:gd name="T34" fmla="*/ 6020 w 11970"/>
              <a:gd name="T35" fmla="*/ 500 h 12720"/>
              <a:gd name="T36" fmla="*/ 4810 w 11970"/>
              <a:gd name="T37" fmla="*/ 2750 h 12720"/>
              <a:gd name="T38" fmla="*/ 4950 w 11970"/>
              <a:gd name="T39" fmla="*/ 3090 h 12720"/>
              <a:gd name="T40" fmla="*/ 3640 w 11970"/>
              <a:gd name="T41" fmla="*/ 5590 h 12720"/>
              <a:gd name="T42" fmla="*/ 3780 w 11970"/>
              <a:gd name="T43" fmla="*/ 5930 h 12720"/>
              <a:gd name="T44" fmla="*/ 9930 w 11970"/>
              <a:gd name="T45" fmla="*/ 8730 h 12720"/>
              <a:gd name="T46" fmla="*/ 1960 w 11970"/>
              <a:gd name="T47" fmla="*/ 8630 h 12720"/>
              <a:gd name="T48" fmla="*/ 9700 w 11970"/>
              <a:gd name="T49" fmla="*/ 8530 h 12720"/>
              <a:gd name="T50" fmla="*/ 7450 w 11970"/>
              <a:gd name="T51" fmla="*/ 5890 h 12720"/>
              <a:gd name="T52" fmla="*/ 10000 w 11970"/>
              <a:gd name="T53" fmla="*/ 8570 h 12720"/>
              <a:gd name="T54" fmla="*/ 9930 w 11970"/>
              <a:gd name="T55" fmla="*/ 8730 h 12720"/>
              <a:gd name="T56" fmla="*/ 5330 w 11970"/>
              <a:gd name="T57" fmla="*/ 12720 h 12720"/>
              <a:gd name="T58" fmla="*/ 5130 w 11970"/>
              <a:gd name="T59" fmla="*/ 9430 h 12720"/>
              <a:gd name="T60" fmla="*/ 6620 w 11970"/>
              <a:gd name="T61" fmla="*/ 9230 h 12720"/>
              <a:gd name="T62" fmla="*/ 6820 w 11970"/>
              <a:gd name="T63" fmla="*/ 12520 h 12720"/>
              <a:gd name="T64" fmla="*/ 5530 w 11970"/>
              <a:gd name="T65" fmla="*/ 12320 h 12720"/>
              <a:gd name="T66" fmla="*/ 6420 w 11970"/>
              <a:gd name="T67" fmla="*/ 9630 h 12720"/>
              <a:gd name="T68" fmla="*/ 5530 w 11970"/>
              <a:gd name="T69" fmla="*/ 12320 h 12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70" h="12720">
                <a:moveTo>
                  <a:pt x="11750" y="9630"/>
                </a:moveTo>
                <a:lnTo>
                  <a:pt x="210" y="9630"/>
                </a:lnTo>
                <a:cubicBezTo>
                  <a:pt x="130" y="9630"/>
                  <a:pt x="60" y="9580"/>
                  <a:pt x="30" y="9510"/>
                </a:cubicBezTo>
                <a:cubicBezTo>
                  <a:pt x="0" y="9440"/>
                  <a:pt x="10" y="9350"/>
                  <a:pt x="70" y="9290"/>
                </a:cubicBezTo>
                <a:lnTo>
                  <a:pt x="3180" y="5990"/>
                </a:lnTo>
                <a:lnTo>
                  <a:pt x="2000" y="5990"/>
                </a:lnTo>
                <a:cubicBezTo>
                  <a:pt x="1920" y="5990"/>
                  <a:pt x="1850" y="5940"/>
                  <a:pt x="1820" y="5870"/>
                </a:cubicBezTo>
                <a:cubicBezTo>
                  <a:pt x="1790" y="5800"/>
                  <a:pt x="1810" y="5710"/>
                  <a:pt x="1860" y="5650"/>
                </a:cubicBezTo>
                <a:lnTo>
                  <a:pt x="4340" y="3150"/>
                </a:lnTo>
                <a:lnTo>
                  <a:pt x="3320" y="3150"/>
                </a:lnTo>
                <a:cubicBezTo>
                  <a:pt x="3240" y="3150"/>
                  <a:pt x="3170" y="3100"/>
                  <a:pt x="3140" y="3030"/>
                </a:cubicBezTo>
                <a:cubicBezTo>
                  <a:pt x="3110" y="2960"/>
                  <a:pt x="3130" y="2870"/>
                  <a:pt x="3180" y="2810"/>
                </a:cubicBezTo>
                <a:lnTo>
                  <a:pt x="5880" y="80"/>
                </a:lnTo>
                <a:cubicBezTo>
                  <a:pt x="5960" y="0"/>
                  <a:pt x="6090" y="0"/>
                  <a:pt x="6160" y="80"/>
                </a:cubicBezTo>
                <a:lnTo>
                  <a:pt x="8850" y="2790"/>
                </a:lnTo>
                <a:cubicBezTo>
                  <a:pt x="8900" y="2830"/>
                  <a:pt x="8930" y="2880"/>
                  <a:pt x="8930" y="2950"/>
                </a:cubicBezTo>
                <a:cubicBezTo>
                  <a:pt x="8930" y="3060"/>
                  <a:pt x="8840" y="3150"/>
                  <a:pt x="8730" y="3150"/>
                </a:cubicBezTo>
                <a:lnTo>
                  <a:pt x="7710" y="3150"/>
                </a:lnTo>
                <a:lnTo>
                  <a:pt x="10170" y="5630"/>
                </a:lnTo>
                <a:cubicBezTo>
                  <a:pt x="10220" y="5670"/>
                  <a:pt x="10250" y="5720"/>
                  <a:pt x="10250" y="5790"/>
                </a:cubicBezTo>
                <a:cubicBezTo>
                  <a:pt x="10250" y="5900"/>
                  <a:pt x="10160" y="5990"/>
                  <a:pt x="10050" y="5990"/>
                </a:cubicBezTo>
                <a:lnTo>
                  <a:pt x="8860" y="5990"/>
                </a:lnTo>
                <a:lnTo>
                  <a:pt x="11900" y="9300"/>
                </a:lnTo>
                <a:cubicBezTo>
                  <a:pt x="11950" y="9360"/>
                  <a:pt x="11970" y="9440"/>
                  <a:pt x="11940" y="9520"/>
                </a:cubicBezTo>
                <a:cubicBezTo>
                  <a:pt x="11900" y="9590"/>
                  <a:pt x="11830" y="9630"/>
                  <a:pt x="11750" y="9630"/>
                </a:cubicBezTo>
                <a:close/>
                <a:moveTo>
                  <a:pt x="670" y="9230"/>
                </a:moveTo>
                <a:lnTo>
                  <a:pt x="11290" y="9230"/>
                </a:lnTo>
                <a:lnTo>
                  <a:pt x="8260" y="5920"/>
                </a:lnTo>
                <a:cubicBezTo>
                  <a:pt x="8210" y="5860"/>
                  <a:pt x="8190" y="5780"/>
                  <a:pt x="8220" y="5700"/>
                </a:cubicBezTo>
                <a:cubicBezTo>
                  <a:pt x="8250" y="5630"/>
                  <a:pt x="8320" y="5580"/>
                  <a:pt x="8400" y="5580"/>
                </a:cubicBezTo>
                <a:lnTo>
                  <a:pt x="9560" y="5580"/>
                </a:lnTo>
                <a:lnTo>
                  <a:pt x="7080" y="3080"/>
                </a:lnTo>
                <a:cubicBezTo>
                  <a:pt x="7020" y="3020"/>
                  <a:pt x="7010" y="2940"/>
                  <a:pt x="7040" y="2860"/>
                </a:cubicBezTo>
                <a:cubicBezTo>
                  <a:pt x="7070" y="2790"/>
                  <a:pt x="7140" y="2740"/>
                  <a:pt x="7220" y="2740"/>
                </a:cubicBezTo>
                <a:lnTo>
                  <a:pt x="8230" y="2740"/>
                </a:lnTo>
                <a:lnTo>
                  <a:pt x="6020" y="500"/>
                </a:lnTo>
                <a:lnTo>
                  <a:pt x="3800" y="2750"/>
                </a:lnTo>
                <a:lnTo>
                  <a:pt x="4810" y="2750"/>
                </a:lnTo>
                <a:cubicBezTo>
                  <a:pt x="4890" y="2750"/>
                  <a:pt x="4960" y="2800"/>
                  <a:pt x="4990" y="2870"/>
                </a:cubicBezTo>
                <a:cubicBezTo>
                  <a:pt x="5020" y="2940"/>
                  <a:pt x="5000" y="3030"/>
                  <a:pt x="4950" y="3090"/>
                </a:cubicBezTo>
                <a:lnTo>
                  <a:pt x="2480" y="5590"/>
                </a:lnTo>
                <a:lnTo>
                  <a:pt x="3640" y="5590"/>
                </a:lnTo>
                <a:cubicBezTo>
                  <a:pt x="3720" y="5590"/>
                  <a:pt x="3790" y="5640"/>
                  <a:pt x="3820" y="5710"/>
                </a:cubicBezTo>
                <a:cubicBezTo>
                  <a:pt x="3850" y="5780"/>
                  <a:pt x="3840" y="5870"/>
                  <a:pt x="3780" y="5930"/>
                </a:cubicBezTo>
                <a:lnTo>
                  <a:pt x="670" y="9230"/>
                </a:lnTo>
                <a:close/>
                <a:moveTo>
                  <a:pt x="9930" y="8730"/>
                </a:moveTo>
                <a:lnTo>
                  <a:pt x="2060" y="8730"/>
                </a:lnTo>
                <a:cubicBezTo>
                  <a:pt x="2000" y="8730"/>
                  <a:pt x="1960" y="8690"/>
                  <a:pt x="1960" y="8630"/>
                </a:cubicBezTo>
                <a:cubicBezTo>
                  <a:pt x="1960" y="8570"/>
                  <a:pt x="2000" y="8530"/>
                  <a:pt x="2060" y="8530"/>
                </a:cubicBezTo>
                <a:lnTo>
                  <a:pt x="9700" y="8530"/>
                </a:lnTo>
                <a:lnTo>
                  <a:pt x="7440" y="6030"/>
                </a:lnTo>
                <a:cubicBezTo>
                  <a:pt x="7400" y="5990"/>
                  <a:pt x="7410" y="5930"/>
                  <a:pt x="7450" y="5890"/>
                </a:cubicBezTo>
                <a:cubicBezTo>
                  <a:pt x="7490" y="5850"/>
                  <a:pt x="7550" y="5860"/>
                  <a:pt x="7590" y="5900"/>
                </a:cubicBezTo>
                <a:lnTo>
                  <a:pt x="10000" y="8570"/>
                </a:lnTo>
                <a:cubicBezTo>
                  <a:pt x="10030" y="8600"/>
                  <a:pt x="10030" y="8640"/>
                  <a:pt x="10020" y="8680"/>
                </a:cubicBezTo>
                <a:cubicBezTo>
                  <a:pt x="10000" y="8710"/>
                  <a:pt x="9970" y="8730"/>
                  <a:pt x="9930" y="8730"/>
                </a:cubicBezTo>
                <a:close/>
                <a:moveTo>
                  <a:pt x="6630" y="12720"/>
                </a:moveTo>
                <a:lnTo>
                  <a:pt x="5330" y="12720"/>
                </a:lnTo>
                <a:cubicBezTo>
                  <a:pt x="5220" y="12720"/>
                  <a:pt x="5130" y="12630"/>
                  <a:pt x="5130" y="12520"/>
                </a:cubicBezTo>
                <a:lnTo>
                  <a:pt x="5130" y="9430"/>
                </a:lnTo>
                <a:cubicBezTo>
                  <a:pt x="5130" y="9320"/>
                  <a:pt x="5220" y="9230"/>
                  <a:pt x="5330" y="9230"/>
                </a:cubicBezTo>
                <a:lnTo>
                  <a:pt x="6620" y="9230"/>
                </a:lnTo>
                <a:cubicBezTo>
                  <a:pt x="6730" y="9230"/>
                  <a:pt x="6820" y="9320"/>
                  <a:pt x="6820" y="9430"/>
                </a:cubicBezTo>
                <a:lnTo>
                  <a:pt x="6820" y="12520"/>
                </a:lnTo>
                <a:cubicBezTo>
                  <a:pt x="6830" y="12630"/>
                  <a:pt x="6740" y="12720"/>
                  <a:pt x="6630" y="12720"/>
                </a:cubicBezTo>
                <a:close/>
                <a:moveTo>
                  <a:pt x="5530" y="12320"/>
                </a:moveTo>
                <a:lnTo>
                  <a:pt x="6420" y="12320"/>
                </a:lnTo>
                <a:lnTo>
                  <a:pt x="6420" y="9630"/>
                </a:lnTo>
                <a:lnTo>
                  <a:pt x="5530" y="9630"/>
                </a:lnTo>
                <a:lnTo>
                  <a:pt x="5530" y="1232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</p:sp>
      <p:sp>
        <p:nvSpPr>
          <p:cNvPr id="18" name="iconfont-11964-5737327">
            <a:extLst>
              <a:ext uri="{FF2B5EF4-FFF2-40B4-BE49-F238E27FC236}">
                <a16:creationId xmlns="" xmlns:a16="http://schemas.microsoft.com/office/drawing/2014/main" id="{61342830-6D6D-4D51-8C42-A9E142266D12}"/>
              </a:ext>
            </a:extLst>
          </p:cNvPr>
          <p:cNvSpPr>
            <a:spLocks noChangeAspect="1"/>
          </p:cNvSpPr>
          <p:nvPr/>
        </p:nvSpPr>
        <p:spPr bwMode="auto">
          <a:xfrm>
            <a:off x="946563" y="3900843"/>
            <a:ext cx="573645" cy="609685"/>
          </a:xfrm>
          <a:custGeom>
            <a:avLst/>
            <a:gdLst>
              <a:gd name="T0" fmla="*/ 210 w 11970"/>
              <a:gd name="T1" fmla="*/ 9630 h 12720"/>
              <a:gd name="T2" fmla="*/ 70 w 11970"/>
              <a:gd name="T3" fmla="*/ 9290 h 12720"/>
              <a:gd name="T4" fmla="*/ 2000 w 11970"/>
              <a:gd name="T5" fmla="*/ 5990 h 12720"/>
              <a:gd name="T6" fmla="*/ 1860 w 11970"/>
              <a:gd name="T7" fmla="*/ 5650 h 12720"/>
              <a:gd name="T8" fmla="*/ 3320 w 11970"/>
              <a:gd name="T9" fmla="*/ 3150 h 12720"/>
              <a:gd name="T10" fmla="*/ 3180 w 11970"/>
              <a:gd name="T11" fmla="*/ 2810 h 12720"/>
              <a:gd name="T12" fmla="*/ 6160 w 11970"/>
              <a:gd name="T13" fmla="*/ 80 h 12720"/>
              <a:gd name="T14" fmla="*/ 8930 w 11970"/>
              <a:gd name="T15" fmla="*/ 2950 h 12720"/>
              <a:gd name="T16" fmla="*/ 7710 w 11970"/>
              <a:gd name="T17" fmla="*/ 3150 h 12720"/>
              <a:gd name="T18" fmla="*/ 10250 w 11970"/>
              <a:gd name="T19" fmla="*/ 5790 h 12720"/>
              <a:gd name="T20" fmla="*/ 8860 w 11970"/>
              <a:gd name="T21" fmla="*/ 5990 h 12720"/>
              <a:gd name="T22" fmla="*/ 11940 w 11970"/>
              <a:gd name="T23" fmla="*/ 9520 h 12720"/>
              <a:gd name="T24" fmla="*/ 670 w 11970"/>
              <a:gd name="T25" fmla="*/ 9230 h 12720"/>
              <a:gd name="T26" fmla="*/ 8260 w 11970"/>
              <a:gd name="T27" fmla="*/ 5920 h 12720"/>
              <a:gd name="T28" fmla="*/ 8400 w 11970"/>
              <a:gd name="T29" fmla="*/ 5580 h 12720"/>
              <a:gd name="T30" fmla="*/ 7080 w 11970"/>
              <a:gd name="T31" fmla="*/ 3080 h 12720"/>
              <a:gd name="T32" fmla="*/ 7220 w 11970"/>
              <a:gd name="T33" fmla="*/ 2740 h 12720"/>
              <a:gd name="T34" fmla="*/ 6020 w 11970"/>
              <a:gd name="T35" fmla="*/ 500 h 12720"/>
              <a:gd name="T36" fmla="*/ 4810 w 11970"/>
              <a:gd name="T37" fmla="*/ 2750 h 12720"/>
              <a:gd name="T38" fmla="*/ 4950 w 11970"/>
              <a:gd name="T39" fmla="*/ 3090 h 12720"/>
              <a:gd name="T40" fmla="*/ 3640 w 11970"/>
              <a:gd name="T41" fmla="*/ 5590 h 12720"/>
              <a:gd name="T42" fmla="*/ 3780 w 11970"/>
              <a:gd name="T43" fmla="*/ 5930 h 12720"/>
              <a:gd name="T44" fmla="*/ 9930 w 11970"/>
              <a:gd name="T45" fmla="*/ 8730 h 12720"/>
              <a:gd name="T46" fmla="*/ 1960 w 11970"/>
              <a:gd name="T47" fmla="*/ 8630 h 12720"/>
              <a:gd name="T48" fmla="*/ 9700 w 11970"/>
              <a:gd name="T49" fmla="*/ 8530 h 12720"/>
              <a:gd name="T50" fmla="*/ 7450 w 11970"/>
              <a:gd name="T51" fmla="*/ 5890 h 12720"/>
              <a:gd name="T52" fmla="*/ 10000 w 11970"/>
              <a:gd name="T53" fmla="*/ 8570 h 12720"/>
              <a:gd name="T54" fmla="*/ 9930 w 11970"/>
              <a:gd name="T55" fmla="*/ 8730 h 12720"/>
              <a:gd name="T56" fmla="*/ 5330 w 11970"/>
              <a:gd name="T57" fmla="*/ 12720 h 12720"/>
              <a:gd name="T58" fmla="*/ 5130 w 11970"/>
              <a:gd name="T59" fmla="*/ 9430 h 12720"/>
              <a:gd name="T60" fmla="*/ 6620 w 11970"/>
              <a:gd name="T61" fmla="*/ 9230 h 12720"/>
              <a:gd name="T62" fmla="*/ 6820 w 11970"/>
              <a:gd name="T63" fmla="*/ 12520 h 12720"/>
              <a:gd name="T64" fmla="*/ 5530 w 11970"/>
              <a:gd name="T65" fmla="*/ 12320 h 12720"/>
              <a:gd name="T66" fmla="*/ 6420 w 11970"/>
              <a:gd name="T67" fmla="*/ 9630 h 12720"/>
              <a:gd name="T68" fmla="*/ 5530 w 11970"/>
              <a:gd name="T69" fmla="*/ 12320 h 12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70" h="12720">
                <a:moveTo>
                  <a:pt x="11750" y="9630"/>
                </a:moveTo>
                <a:lnTo>
                  <a:pt x="210" y="9630"/>
                </a:lnTo>
                <a:cubicBezTo>
                  <a:pt x="130" y="9630"/>
                  <a:pt x="60" y="9580"/>
                  <a:pt x="30" y="9510"/>
                </a:cubicBezTo>
                <a:cubicBezTo>
                  <a:pt x="0" y="9440"/>
                  <a:pt x="10" y="9350"/>
                  <a:pt x="70" y="9290"/>
                </a:cubicBezTo>
                <a:lnTo>
                  <a:pt x="3180" y="5990"/>
                </a:lnTo>
                <a:lnTo>
                  <a:pt x="2000" y="5990"/>
                </a:lnTo>
                <a:cubicBezTo>
                  <a:pt x="1920" y="5990"/>
                  <a:pt x="1850" y="5940"/>
                  <a:pt x="1820" y="5870"/>
                </a:cubicBezTo>
                <a:cubicBezTo>
                  <a:pt x="1790" y="5800"/>
                  <a:pt x="1810" y="5710"/>
                  <a:pt x="1860" y="5650"/>
                </a:cubicBezTo>
                <a:lnTo>
                  <a:pt x="4340" y="3150"/>
                </a:lnTo>
                <a:lnTo>
                  <a:pt x="3320" y="3150"/>
                </a:lnTo>
                <a:cubicBezTo>
                  <a:pt x="3240" y="3150"/>
                  <a:pt x="3170" y="3100"/>
                  <a:pt x="3140" y="3030"/>
                </a:cubicBezTo>
                <a:cubicBezTo>
                  <a:pt x="3110" y="2960"/>
                  <a:pt x="3130" y="2870"/>
                  <a:pt x="3180" y="2810"/>
                </a:cubicBezTo>
                <a:lnTo>
                  <a:pt x="5880" y="80"/>
                </a:lnTo>
                <a:cubicBezTo>
                  <a:pt x="5960" y="0"/>
                  <a:pt x="6090" y="0"/>
                  <a:pt x="6160" y="80"/>
                </a:cubicBezTo>
                <a:lnTo>
                  <a:pt x="8850" y="2790"/>
                </a:lnTo>
                <a:cubicBezTo>
                  <a:pt x="8900" y="2830"/>
                  <a:pt x="8930" y="2880"/>
                  <a:pt x="8930" y="2950"/>
                </a:cubicBezTo>
                <a:cubicBezTo>
                  <a:pt x="8930" y="3060"/>
                  <a:pt x="8840" y="3150"/>
                  <a:pt x="8730" y="3150"/>
                </a:cubicBezTo>
                <a:lnTo>
                  <a:pt x="7710" y="3150"/>
                </a:lnTo>
                <a:lnTo>
                  <a:pt x="10170" y="5630"/>
                </a:lnTo>
                <a:cubicBezTo>
                  <a:pt x="10220" y="5670"/>
                  <a:pt x="10250" y="5720"/>
                  <a:pt x="10250" y="5790"/>
                </a:cubicBezTo>
                <a:cubicBezTo>
                  <a:pt x="10250" y="5900"/>
                  <a:pt x="10160" y="5990"/>
                  <a:pt x="10050" y="5990"/>
                </a:cubicBezTo>
                <a:lnTo>
                  <a:pt x="8860" y="5990"/>
                </a:lnTo>
                <a:lnTo>
                  <a:pt x="11900" y="9300"/>
                </a:lnTo>
                <a:cubicBezTo>
                  <a:pt x="11950" y="9360"/>
                  <a:pt x="11970" y="9440"/>
                  <a:pt x="11940" y="9520"/>
                </a:cubicBezTo>
                <a:cubicBezTo>
                  <a:pt x="11900" y="9590"/>
                  <a:pt x="11830" y="9630"/>
                  <a:pt x="11750" y="9630"/>
                </a:cubicBezTo>
                <a:close/>
                <a:moveTo>
                  <a:pt x="670" y="9230"/>
                </a:moveTo>
                <a:lnTo>
                  <a:pt x="11290" y="9230"/>
                </a:lnTo>
                <a:lnTo>
                  <a:pt x="8260" y="5920"/>
                </a:lnTo>
                <a:cubicBezTo>
                  <a:pt x="8210" y="5860"/>
                  <a:pt x="8190" y="5780"/>
                  <a:pt x="8220" y="5700"/>
                </a:cubicBezTo>
                <a:cubicBezTo>
                  <a:pt x="8250" y="5630"/>
                  <a:pt x="8320" y="5580"/>
                  <a:pt x="8400" y="5580"/>
                </a:cubicBezTo>
                <a:lnTo>
                  <a:pt x="9560" y="5580"/>
                </a:lnTo>
                <a:lnTo>
                  <a:pt x="7080" y="3080"/>
                </a:lnTo>
                <a:cubicBezTo>
                  <a:pt x="7020" y="3020"/>
                  <a:pt x="7010" y="2940"/>
                  <a:pt x="7040" y="2860"/>
                </a:cubicBezTo>
                <a:cubicBezTo>
                  <a:pt x="7070" y="2790"/>
                  <a:pt x="7140" y="2740"/>
                  <a:pt x="7220" y="2740"/>
                </a:cubicBezTo>
                <a:lnTo>
                  <a:pt x="8230" y="2740"/>
                </a:lnTo>
                <a:lnTo>
                  <a:pt x="6020" y="500"/>
                </a:lnTo>
                <a:lnTo>
                  <a:pt x="3800" y="2750"/>
                </a:lnTo>
                <a:lnTo>
                  <a:pt x="4810" y="2750"/>
                </a:lnTo>
                <a:cubicBezTo>
                  <a:pt x="4890" y="2750"/>
                  <a:pt x="4960" y="2800"/>
                  <a:pt x="4990" y="2870"/>
                </a:cubicBezTo>
                <a:cubicBezTo>
                  <a:pt x="5020" y="2940"/>
                  <a:pt x="5000" y="3030"/>
                  <a:pt x="4950" y="3090"/>
                </a:cubicBezTo>
                <a:lnTo>
                  <a:pt x="2480" y="5590"/>
                </a:lnTo>
                <a:lnTo>
                  <a:pt x="3640" y="5590"/>
                </a:lnTo>
                <a:cubicBezTo>
                  <a:pt x="3720" y="5590"/>
                  <a:pt x="3790" y="5640"/>
                  <a:pt x="3820" y="5710"/>
                </a:cubicBezTo>
                <a:cubicBezTo>
                  <a:pt x="3850" y="5780"/>
                  <a:pt x="3840" y="5870"/>
                  <a:pt x="3780" y="5930"/>
                </a:cubicBezTo>
                <a:lnTo>
                  <a:pt x="670" y="9230"/>
                </a:lnTo>
                <a:close/>
                <a:moveTo>
                  <a:pt x="9930" y="8730"/>
                </a:moveTo>
                <a:lnTo>
                  <a:pt x="2060" y="8730"/>
                </a:lnTo>
                <a:cubicBezTo>
                  <a:pt x="2000" y="8730"/>
                  <a:pt x="1960" y="8690"/>
                  <a:pt x="1960" y="8630"/>
                </a:cubicBezTo>
                <a:cubicBezTo>
                  <a:pt x="1960" y="8570"/>
                  <a:pt x="2000" y="8530"/>
                  <a:pt x="2060" y="8530"/>
                </a:cubicBezTo>
                <a:lnTo>
                  <a:pt x="9700" y="8530"/>
                </a:lnTo>
                <a:lnTo>
                  <a:pt x="7440" y="6030"/>
                </a:lnTo>
                <a:cubicBezTo>
                  <a:pt x="7400" y="5990"/>
                  <a:pt x="7410" y="5930"/>
                  <a:pt x="7450" y="5890"/>
                </a:cubicBezTo>
                <a:cubicBezTo>
                  <a:pt x="7490" y="5850"/>
                  <a:pt x="7550" y="5860"/>
                  <a:pt x="7590" y="5900"/>
                </a:cubicBezTo>
                <a:lnTo>
                  <a:pt x="10000" y="8570"/>
                </a:lnTo>
                <a:cubicBezTo>
                  <a:pt x="10030" y="8600"/>
                  <a:pt x="10030" y="8640"/>
                  <a:pt x="10020" y="8680"/>
                </a:cubicBezTo>
                <a:cubicBezTo>
                  <a:pt x="10000" y="8710"/>
                  <a:pt x="9970" y="8730"/>
                  <a:pt x="9930" y="8730"/>
                </a:cubicBezTo>
                <a:close/>
                <a:moveTo>
                  <a:pt x="6630" y="12720"/>
                </a:moveTo>
                <a:lnTo>
                  <a:pt x="5330" y="12720"/>
                </a:lnTo>
                <a:cubicBezTo>
                  <a:pt x="5220" y="12720"/>
                  <a:pt x="5130" y="12630"/>
                  <a:pt x="5130" y="12520"/>
                </a:cubicBezTo>
                <a:lnTo>
                  <a:pt x="5130" y="9430"/>
                </a:lnTo>
                <a:cubicBezTo>
                  <a:pt x="5130" y="9320"/>
                  <a:pt x="5220" y="9230"/>
                  <a:pt x="5330" y="9230"/>
                </a:cubicBezTo>
                <a:lnTo>
                  <a:pt x="6620" y="9230"/>
                </a:lnTo>
                <a:cubicBezTo>
                  <a:pt x="6730" y="9230"/>
                  <a:pt x="6820" y="9320"/>
                  <a:pt x="6820" y="9430"/>
                </a:cubicBezTo>
                <a:lnTo>
                  <a:pt x="6820" y="12520"/>
                </a:lnTo>
                <a:cubicBezTo>
                  <a:pt x="6830" y="12630"/>
                  <a:pt x="6740" y="12720"/>
                  <a:pt x="6630" y="12720"/>
                </a:cubicBezTo>
                <a:close/>
                <a:moveTo>
                  <a:pt x="5530" y="12320"/>
                </a:moveTo>
                <a:lnTo>
                  <a:pt x="6420" y="12320"/>
                </a:lnTo>
                <a:lnTo>
                  <a:pt x="6420" y="9630"/>
                </a:lnTo>
                <a:lnTo>
                  <a:pt x="5530" y="9630"/>
                </a:lnTo>
                <a:lnTo>
                  <a:pt x="5530" y="1232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</p:sp>
      <p:sp>
        <p:nvSpPr>
          <p:cNvPr id="19" name="iconfont-11964-5737327">
            <a:extLst>
              <a:ext uri="{FF2B5EF4-FFF2-40B4-BE49-F238E27FC236}">
                <a16:creationId xmlns="" xmlns:a16="http://schemas.microsoft.com/office/drawing/2014/main" id="{55F23AF4-2906-4341-B302-A146F6EFB9CB}"/>
              </a:ext>
            </a:extLst>
          </p:cNvPr>
          <p:cNvSpPr>
            <a:spLocks noChangeAspect="1"/>
          </p:cNvSpPr>
          <p:nvPr/>
        </p:nvSpPr>
        <p:spPr bwMode="auto">
          <a:xfrm>
            <a:off x="4487818" y="1989257"/>
            <a:ext cx="573645" cy="609685"/>
          </a:xfrm>
          <a:custGeom>
            <a:avLst/>
            <a:gdLst>
              <a:gd name="T0" fmla="*/ 210 w 11970"/>
              <a:gd name="T1" fmla="*/ 9630 h 12720"/>
              <a:gd name="T2" fmla="*/ 70 w 11970"/>
              <a:gd name="T3" fmla="*/ 9290 h 12720"/>
              <a:gd name="T4" fmla="*/ 2000 w 11970"/>
              <a:gd name="T5" fmla="*/ 5990 h 12720"/>
              <a:gd name="T6" fmla="*/ 1860 w 11970"/>
              <a:gd name="T7" fmla="*/ 5650 h 12720"/>
              <a:gd name="T8" fmla="*/ 3320 w 11970"/>
              <a:gd name="T9" fmla="*/ 3150 h 12720"/>
              <a:gd name="T10" fmla="*/ 3180 w 11970"/>
              <a:gd name="T11" fmla="*/ 2810 h 12720"/>
              <a:gd name="T12" fmla="*/ 6160 w 11970"/>
              <a:gd name="T13" fmla="*/ 80 h 12720"/>
              <a:gd name="T14" fmla="*/ 8930 w 11970"/>
              <a:gd name="T15" fmla="*/ 2950 h 12720"/>
              <a:gd name="T16" fmla="*/ 7710 w 11970"/>
              <a:gd name="T17" fmla="*/ 3150 h 12720"/>
              <a:gd name="T18" fmla="*/ 10250 w 11970"/>
              <a:gd name="T19" fmla="*/ 5790 h 12720"/>
              <a:gd name="T20" fmla="*/ 8860 w 11970"/>
              <a:gd name="T21" fmla="*/ 5990 h 12720"/>
              <a:gd name="T22" fmla="*/ 11940 w 11970"/>
              <a:gd name="T23" fmla="*/ 9520 h 12720"/>
              <a:gd name="T24" fmla="*/ 670 w 11970"/>
              <a:gd name="T25" fmla="*/ 9230 h 12720"/>
              <a:gd name="T26" fmla="*/ 8260 w 11970"/>
              <a:gd name="T27" fmla="*/ 5920 h 12720"/>
              <a:gd name="T28" fmla="*/ 8400 w 11970"/>
              <a:gd name="T29" fmla="*/ 5580 h 12720"/>
              <a:gd name="T30" fmla="*/ 7080 w 11970"/>
              <a:gd name="T31" fmla="*/ 3080 h 12720"/>
              <a:gd name="T32" fmla="*/ 7220 w 11970"/>
              <a:gd name="T33" fmla="*/ 2740 h 12720"/>
              <a:gd name="T34" fmla="*/ 6020 w 11970"/>
              <a:gd name="T35" fmla="*/ 500 h 12720"/>
              <a:gd name="T36" fmla="*/ 4810 w 11970"/>
              <a:gd name="T37" fmla="*/ 2750 h 12720"/>
              <a:gd name="T38" fmla="*/ 4950 w 11970"/>
              <a:gd name="T39" fmla="*/ 3090 h 12720"/>
              <a:gd name="T40" fmla="*/ 3640 w 11970"/>
              <a:gd name="T41" fmla="*/ 5590 h 12720"/>
              <a:gd name="T42" fmla="*/ 3780 w 11970"/>
              <a:gd name="T43" fmla="*/ 5930 h 12720"/>
              <a:gd name="T44" fmla="*/ 9930 w 11970"/>
              <a:gd name="T45" fmla="*/ 8730 h 12720"/>
              <a:gd name="T46" fmla="*/ 1960 w 11970"/>
              <a:gd name="T47" fmla="*/ 8630 h 12720"/>
              <a:gd name="T48" fmla="*/ 9700 w 11970"/>
              <a:gd name="T49" fmla="*/ 8530 h 12720"/>
              <a:gd name="T50" fmla="*/ 7450 w 11970"/>
              <a:gd name="T51" fmla="*/ 5890 h 12720"/>
              <a:gd name="T52" fmla="*/ 10000 w 11970"/>
              <a:gd name="T53" fmla="*/ 8570 h 12720"/>
              <a:gd name="T54" fmla="*/ 9930 w 11970"/>
              <a:gd name="T55" fmla="*/ 8730 h 12720"/>
              <a:gd name="T56" fmla="*/ 5330 w 11970"/>
              <a:gd name="T57" fmla="*/ 12720 h 12720"/>
              <a:gd name="T58" fmla="*/ 5130 w 11970"/>
              <a:gd name="T59" fmla="*/ 9430 h 12720"/>
              <a:gd name="T60" fmla="*/ 6620 w 11970"/>
              <a:gd name="T61" fmla="*/ 9230 h 12720"/>
              <a:gd name="T62" fmla="*/ 6820 w 11970"/>
              <a:gd name="T63" fmla="*/ 12520 h 12720"/>
              <a:gd name="T64" fmla="*/ 5530 w 11970"/>
              <a:gd name="T65" fmla="*/ 12320 h 12720"/>
              <a:gd name="T66" fmla="*/ 6420 w 11970"/>
              <a:gd name="T67" fmla="*/ 9630 h 12720"/>
              <a:gd name="T68" fmla="*/ 5530 w 11970"/>
              <a:gd name="T69" fmla="*/ 12320 h 12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70" h="12720">
                <a:moveTo>
                  <a:pt x="11750" y="9630"/>
                </a:moveTo>
                <a:lnTo>
                  <a:pt x="210" y="9630"/>
                </a:lnTo>
                <a:cubicBezTo>
                  <a:pt x="130" y="9630"/>
                  <a:pt x="60" y="9580"/>
                  <a:pt x="30" y="9510"/>
                </a:cubicBezTo>
                <a:cubicBezTo>
                  <a:pt x="0" y="9440"/>
                  <a:pt x="10" y="9350"/>
                  <a:pt x="70" y="9290"/>
                </a:cubicBezTo>
                <a:lnTo>
                  <a:pt x="3180" y="5990"/>
                </a:lnTo>
                <a:lnTo>
                  <a:pt x="2000" y="5990"/>
                </a:lnTo>
                <a:cubicBezTo>
                  <a:pt x="1920" y="5990"/>
                  <a:pt x="1850" y="5940"/>
                  <a:pt x="1820" y="5870"/>
                </a:cubicBezTo>
                <a:cubicBezTo>
                  <a:pt x="1790" y="5800"/>
                  <a:pt x="1810" y="5710"/>
                  <a:pt x="1860" y="5650"/>
                </a:cubicBezTo>
                <a:lnTo>
                  <a:pt x="4340" y="3150"/>
                </a:lnTo>
                <a:lnTo>
                  <a:pt x="3320" y="3150"/>
                </a:lnTo>
                <a:cubicBezTo>
                  <a:pt x="3240" y="3150"/>
                  <a:pt x="3170" y="3100"/>
                  <a:pt x="3140" y="3030"/>
                </a:cubicBezTo>
                <a:cubicBezTo>
                  <a:pt x="3110" y="2960"/>
                  <a:pt x="3130" y="2870"/>
                  <a:pt x="3180" y="2810"/>
                </a:cubicBezTo>
                <a:lnTo>
                  <a:pt x="5880" y="80"/>
                </a:lnTo>
                <a:cubicBezTo>
                  <a:pt x="5960" y="0"/>
                  <a:pt x="6090" y="0"/>
                  <a:pt x="6160" y="80"/>
                </a:cubicBezTo>
                <a:lnTo>
                  <a:pt x="8850" y="2790"/>
                </a:lnTo>
                <a:cubicBezTo>
                  <a:pt x="8900" y="2830"/>
                  <a:pt x="8930" y="2880"/>
                  <a:pt x="8930" y="2950"/>
                </a:cubicBezTo>
                <a:cubicBezTo>
                  <a:pt x="8930" y="3060"/>
                  <a:pt x="8840" y="3150"/>
                  <a:pt x="8730" y="3150"/>
                </a:cubicBezTo>
                <a:lnTo>
                  <a:pt x="7710" y="3150"/>
                </a:lnTo>
                <a:lnTo>
                  <a:pt x="10170" y="5630"/>
                </a:lnTo>
                <a:cubicBezTo>
                  <a:pt x="10220" y="5670"/>
                  <a:pt x="10250" y="5720"/>
                  <a:pt x="10250" y="5790"/>
                </a:cubicBezTo>
                <a:cubicBezTo>
                  <a:pt x="10250" y="5900"/>
                  <a:pt x="10160" y="5990"/>
                  <a:pt x="10050" y="5990"/>
                </a:cubicBezTo>
                <a:lnTo>
                  <a:pt x="8860" y="5990"/>
                </a:lnTo>
                <a:lnTo>
                  <a:pt x="11900" y="9300"/>
                </a:lnTo>
                <a:cubicBezTo>
                  <a:pt x="11950" y="9360"/>
                  <a:pt x="11970" y="9440"/>
                  <a:pt x="11940" y="9520"/>
                </a:cubicBezTo>
                <a:cubicBezTo>
                  <a:pt x="11900" y="9590"/>
                  <a:pt x="11830" y="9630"/>
                  <a:pt x="11750" y="9630"/>
                </a:cubicBezTo>
                <a:close/>
                <a:moveTo>
                  <a:pt x="670" y="9230"/>
                </a:moveTo>
                <a:lnTo>
                  <a:pt x="11290" y="9230"/>
                </a:lnTo>
                <a:lnTo>
                  <a:pt x="8260" y="5920"/>
                </a:lnTo>
                <a:cubicBezTo>
                  <a:pt x="8210" y="5860"/>
                  <a:pt x="8190" y="5780"/>
                  <a:pt x="8220" y="5700"/>
                </a:cubicBezTo>
                <a:cubicBezTo>
                  <a:pt x="8250" y="5630"/>
                  <a:pt x="8320" y="5580"/>
                  <a:pt x="8400" y="5580"/>
                </a:cubicBezTo>
                <a:lnTo>
                  <a:pt x="9560" y="5580"/>
                </a:lnTo>
                <a:lnTo>
                  <a:pt x="7080" y="3080"/>
                </a:lnTo>
                <a:cubicBezTo>
                  <a:pt x="7020" y="3020"/>
                  <a:pt x="7010" y="2940"/>
                  <a:pt x="7040" y="2860"/>
                </a:cubicBezTo>
                <a:cubicBezTo>
                  <a:pt x="7070" y="2790"/>
                  <a:pt x="7140" y="2740"/>
                  <a:pt x="7220" y="2740"/>
                </a:cubicBezTo>
                <a:lnTo>
                  <a:pt x="8230" y="2740"/>
                </a:lnTo>
                <a:lnTo>
                  <a:pt x="6020" y="500"/>
                </a:lnTo>
                <a:lnTo>
                  <a:pt x="3800" y="2750"/>
                </a:lnTo>
                <a:lnTo>
                  <a:pt x="4810" y="2750"/>
                </a:lnTo>
                <a:cubicBezTo>
                  <a:pt x="4890" y="2750"/>
                  <a:pt x="4960" y="2800"/>
                  <a:pt x="4990" y="2870"/>
                </a:cubicBezTo>
                <a:cubicBezTo>
                  <a:pt x="5020" y="2940"/>
                  <a:pt x="5000" y="3030"/>
                  <a:pt x="4950" y="3090"/>
                </a:cubicBezTo>
                <a:lnTo>
                  <a:pt x="2480" y="5590"/>
                </a:lnTo>
                <a:lnTo>
                  <a:pt x="3640" y="5590"/>
                </a:lnTo>
                <a:cubicBezTo>
                  <a:pt x="3720" y="5590"/>
                  <a:pt x="3790" y="5640"/>
                  <a:pt x="3820" y="5710"/>
                </a:cubicBezTo>
                <a:cubicBezTo>
                  <a:pt x="3850" y="5780"/>
                  <a:pt x="3840" y="5870"/>
                  <a:pt x="3780" y="5930"/>
                </a:cubicBezTo>
                <a:lnTo>
                  <a:pt x="670" y="9230"/>
                </a:lnTo>
                <a:close/>
                <a:moveTo>
                  <a:pt x="9930" y="8730"/>
                </a:moveTo>
                <a:lnTo>
                  <a:pt x="2060" y="8730"/>
                </a:lnTo>
                <a:cubicBezTo>
                  <a:pt x="2000" y="8730"/>
                  <a:pt x="1960" y="8690"/>
                  <a:pt x="1960" y="8630"/>
                </a:cubicBezTo>
                <a:cubicBezTo>
                  <a:pt x="1960" y="8570"/>
                  <a:pt x="2000" y="8530"/>
                  <a:pt x="2060" y="8530"/>
                </a:cubicBezTo>
                <a:lnTo>
                  <a:pt x="9700" y="8530"/>
                </a:lnTo>
                <a:lnTo>
                  <a:pt x="7440" y="6030"/>
                </a:lnTo>
                <a:cubicBezTo>
                  <a:pt x="7400" y="5990"/>
                  <a:pt x="7410" y="5930"/>
                  <a:pt x="7450" y="5890"/>
                </a:cubicBezTo>
                <a:cubicBezTo>
                  <a:pt x="7490" y="5850"/>
                  <a:pt x="7550" y="5860"/>
                  <a:pt x="7590" y="5900"/>
                </a:cubicBezTo>
                <a:lnTo>
                  <a:pt x="10000" y="8570"/>
                </a:lnTo>
                <a:cubicBezTo>
                  <a:pt x="10030" y="8600"/>
                  <a:pt x="10030" y="8640"/>
                  <a:pt x="10020" y="8680"/>
                </a:cubicBezTo>
                <a:cubicBezTo>
                  <a:pt x="10000" y="8710"/>
                  <a:pt x="9970" y="8730"/>
                  <a:pt x="9930" y="8730"/>
                </a:cubicBezTo>
                <a:close/>
                <a:moveTo>
                  <a:pt x="6630" y="12720"/>
                </a:moveTo>
                <a:lnTo>
                  <a:pt x="5330" y="12720"/>
                </a:lnTo>
                <a:cubicBezTo>
                  <a:pt x="5220" y="12720"/>
                  <a:pt x="5130" y="12630"/>
                  <a:pt x="5130" y="12520"/>
                </a:cubicBezTo>
                <a:lnTo>
                  <a:pt x="5130" y="9430"/>
                </a:lnTo>
                <a:cubicBezTo>
                  <a:pt x="5130" y="9320"/>
                  <a:pt x="5220" y="9230"/>
                  <a:pt x="5330" y="9230"/>
                </a:cubicBezTo>
                <a:lnTo>
                  <a:pt x="6620" y="9230"/>
                </a:lnTo>
                <a:cubicBezTo>
                  <a:pt x="6730" y="9230"/>
                  <a:pt x="6820" y="9320"/>
                  <a:pt x="6820" y="9430"/>
                </a:cubicBezTo>
                <a:lnTo>
                  <a:pt x="6820" y="12520"/>
                </a:lnTo>
                <a:cubicBezTo>
                  <a:pt x="6830" y="12630"/>
                  <a:pt x="6740" y="12720"/>
                  <a:pt x="6630" y="12720"/>
                </a:cubicBezTo>
                <a:close/>
                <a:moveTo>
                  <a:pt x="5530" y="12320"/>
                </a:moveTo>
                <a:lnTo>
                  <a:pt x="6420" y="12320"/>
                </a:lnTo>
                <a:lnTo>
                  <a:pt x="6420" y="9630"/>
                </a:lnTo>
                <a:lnTo>
                  <a:pt x="5530" y="9630"/>
                </a:lnTo>
                <a:lnTo>
                  <a:pt x="5530" y="1232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</p:sp>
      <p:sp>
        <p:nvSpPr>
          <p:cNvPr id="20" name="iconfont-11964-5737327">
            <a:extLst>
              <a:ext uri="{FF2B5EF4-FFF2-40B4-BE49-F238E27FC236}">
                <a16:creationId xmlns="" xmlns:a16="http://schemas.microsoft.com/office/drawing/2014/main" id="{1FE94A3F-EE55-40AD-B144-B3046D9F1757}"/>
              </a:ext>
            </a:extLst>
          </p:cNvPr>
          <p:cNvSpPr>
            <a:spLocks noChangeAspect="1"/>
          </p:cNvSpPr>
          <p:nvPr/>
        </p:nvSpPr>
        <p:spPr bwMode="auto">
          <a:xfrm>
            <a:off x="4487818" y="3900843"/>
            <a:ext cx="573645" cy="609685"/>
          </a:xfrm>
          <a:custGeom>
            <a:avLst/>
            <a:gdLst>
              <a:gd name="T0" fmla="*/ 210 w 11970"/>
              <a:gd name="T1" fmla="*/ 9630 h 12720"/>
              <a:gd name="T2" fmla="*/ 70 w 11970"/>
              <a:gd name="T3" fmla="*/ 9290 h 12720"/>
              <a:gd name="T4" fmla="*/ 2000 w 11970"/>
              <a:gd name="T5" fmla="*/ 5990 h 12720"/>
              <a:gd name="T6" fmla="*/ 1860 w 11970"/>
              <a:gd name="T7" fmla="*/ 5650 h 12720"/>
              <a:gd name="T8" fmla="*/ 3320 w 11970"/>
              <a:gd name="T9" fmla="*/ 3150 h 12720"/>
              <a:gd name="T10" fmla="*/ 3180 w 11970"/>
              <a:gd name="T11" fmla="*/ 2810 h 12720"/>
              <a:gd name="T12" fmla="*/ 6160 w 11970"/>
              <a:gd name="T13" fmla="*/ 80 h 12720"/>
              <a:gd name="T14" fmla="*/ 8930 w 11970"/>
              <a:gd name="T15" fmla="*/ 2950 h 12720"/>
              <a:gd name="T16" fmla="*/ 7710 w 11970"/>
              <a:gd name="T17" fmla="*/ 3150 h 12720"/>
              <a:gd name="T18" fmla="*/ 10250 w 11970"/>
              <a:gd name="T19" fmla="*/ 5790 h 12720"/>
              <a:gd name="T20" fmla="*/ 8860 w 11970"/>
              <a:gd name="T21" fmla="*/ 5990 h 12720"/>
              <a:gd name="T22" fmla="*/ 11940 w 11970"/>
              <a:gd name="T23" fmla="*/ 9520 h 12720"/>
              <a:gd name="T24" fmla="*/ 670 w 11970"/>
              <a:gd name="T25" fmla="*/ 9230 h 12720"/>
              <a:gd name="T26" fmla="*/ 8260 w 11970"/>
              <a:gd name="T27" fmla="*/ 5920 h 12720"/>
              <a:gd name="T28" fmla="*/ 8400 w 11970"/>
              <a:gd name="T29" fmla="*/ 5580 h 12720"/>
              <a:gd name="T30" fmla="*/ 7080 w 11970"/>
              <a:gd name="T31" fmla="*/ 3080 h 12720"/>
              <a:gd name="T32" fmla="*/ 7220 w 11970"/>
              <a:gd name="T33" fmla="*/ 2740 h 12720"/>
              <a:gd name="T34" fmla="*/ 6020 w 11970"/>
              <a:gd name="T35" fmla="*/ 500 h 12720"/>
              <a:gd name="T36" fmla="*/ 4810 w 11970"/>
              <a:gd name="T37" fmla="*/ 2750 h 12720"/>
              <a:gd name="T38" fmla="*/ 4950 w 11970"/>
              <a:gd name="T39" fmla="*/ 3090 h 12720"/>
              <a:gd name="T40" fmla="*/ 3640 w 11970"/>
              <a:gd name="T41" fmla="*/ 5590 h 12720"/>
              <a:gd name="T42" fmla="*/ 3780 w 11970"/>
              <a:gd name="T43" fmla="*/ 5930 h 12720"/>
              <a:gd name="T44" fmla="*/ 9930 w 11970"/>
              <a:gd name="T45" fmla="*/ 8730 h 12720"/>
              <a:gd name="T46" fmla="*/ 1960 w 11970"/>
              <a:gd name="T47" fmla="*/ 8630 h 12720"/>
              <a:gd name="T48" fmla="*/ 9700 w 11970"/>
              <a:gd name="T49" fmla="*/ 8530 h 12720"/>
              <a:gd name="T50" fmla="*/ 7450 w 11970"/>
              <a:gd name="T51" fmla="*/ 5890 h 12720"/>
              <a:gd name="T52" fmla="*/ 10000 w 11970"/>
              <a:gd name="T53" fmla="*/ 8570 h 12720"/>
              <a:gd name="T54" fmla="*/ 9930 w 11970"/>
              <a:gd name="T55" fmla="*/ 8730 h 12720"/>
              <a:gd name="T56" fmla="*/ 5330 w 11970"/>
              <a:gd name="T57" fmla="*/ 12720 h 12720"/>
              <a:gd name="T58" fmla="*/ 5130 w 11970"/>
              <a:gd name="T59" fmla="*/ 9430 h 12720"/>
              <a:gd name="T60" fmla="*/ 6620 w 11970"/>
              <a:gd name="T61" fmla="*/ 9230 h 12720"/>
              <a:gd name="T62" fmla="*/ 6820 w 11970"/>
              <a:gd name="T63" fmla="*/ 12520 h 12720"/>
              <a:gd name="T64" fmla="*/ 5530 w 11970"/>
              <a:gd name="T65" fmla="*/ 12320 h 12720"/>
              <a:gd name="T66" fmla="*/ 6420 w 11970"/>
              <a:gd name="T67" fmla="*/ 9630 h 12720"/>
              <a:gd name="T68" fmla="*/ 5530 w 11970"/>
              <a:gd name="T69" fmla="*/ 12320 h 12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70" h="12720">
                <a:moveTo>
                  <a:pt x="11750" y="9630"/>
                </a:moveTo>
                <a:lnTo>
                  <a:pt x="210" y="9630"/>
                </a:lnTo>
                <a:cubicBezTo>
                  <a:pt x="130" y="9630"/>
                  <a:pt x="60" y="9580"/>
                  <a:pt x="30" y="9510"/>
                </a:cubicBezTo>
                <a:cubicBezTo>
                  <a:pt x="0" y="9440"/>
                  <a:pt x="10" y="9350"/>
                  <a:pt x="70" y="9290"/>
                </a:cubicBezTo>
                <a:lnTo>
                  <a:pt x="3180" y="5990"/>
                </a:lnTo>
                <a:lnTo>
                  <a:pt x="2000" y="5990"/>
                </a:lnTo>
                <a:cubicBezTo>
                  <a:pt x="1920" y="5990"/>
                  <a:pt x="1850" y="5940"/>
                  <a:pt x="1820" y="5870"/>
                </a:cubicBezTo>
                <a:cubicBezTo>
                  <a:pt x="1790" y="5800"/>
                  <a:pt x="1810" y="5710"/>
                  <a:pt x="1860" y="5650"/>
                </a:cubicBezTo>
                <a:lnTo>
                  <a:pt x="4340" y="3150"/>
                </a:lnTo>
                <a:lnTo>
                  <a:pt x="3320" y="3150"/>
                </a:lnTo>
                <a:cubicBezTo>
                  <a:pt x="3240" y="3150"/>
                  <a:pt x="3170" y="3100"/>
                  <a:pt x="3140" y="3030"/>
                </a:cubicBezTo>
                <a:cubicBezTo>
                  <a:pt x="3110" y="2960"/>
                  <a:pt x="3130" y="2870"/>
                  <a:pt x="3180" y="2810"/>
                </a:cubicBezTo>
                <a:lnTo>
                  <a:pt x="5880" y="80"/>
                </a:lnTo>
                <a:cubicBezTo>
                  <a:pt x="5960" y="0"/>
                  <a:pt x="6090" y="0"/>
                  <a:pt x="6160" y="80"/>
                </a:cubicBezTo>
                <a:lnTo>
                  <a:pt x="8850" y="2790"/>
                </a:lnTo>
                <a:cubicBezTo>
                  <a:pt x="8900" y="2830"/>
                  <a:pt x="8930" y="2880"/>
                  <a:pt x="8930" y="2950"/>
                </a:cubicBezTo>
                <a:cubicBezTo>
                  <a:pt x="8930" y="3060"/>
                  <a:pt x="8840" y="3150"/>
                  <a:pt x="8730" y="3150"/>
                </a:cubicBezTo>
                <a:lnTo>
                  <a:pt x="7710" y="3150"/>
                </a:lnTo>
                <a:lnTo>
                  <a:pt x="10170" y="5630"/>
                </a:lnTo>
                <a:cubicBezTo>
                  <a:pt x="10220" y="5670"/>
                  <a:pt x="10250" y="5720"/>
                  <a:pt x="10250" y="5790"/>
                </a:cubicBezTo>
                <a:cubicBezTo>
                  <a:pt x="10250" y="5900"/>
                  <a:pt x="10160" y="5990"/>
                  <a:pt x="10050" y="5990"/>
                </a:cubicBezTo>
                <a:lnTo>
                  <a:pt x="8860" y="5990"/>
                </a:lnTo>
                <a:lnTo>
                  <a:pt x="11900" y="9300"/>
                </a:lnTo>
                <a:cubicBezTo>
                  <a:pt x="11950" y="9360"/>
                  <a:pt x="11970" y="9440"/>
                  <a:pt x="11940" y="9520"/>
                </a:cubicBezTo>
                <a:cubicBezTo>
                  <a:pt x="11900" y="9590"/>
                  <a:pt x="11830" y="9630"/>
                  <a:pt x="11750" y="9630"/>
                </a:cubicBezTo>
                <a:close/>
                <a:moveTo>
                  <a:pt x="670" y="9230"/>
                </a:moveTo>
                <a:lnTo>
                  <a:pt x="11290" y="9230"/>
                </a:lnTo>
                <a:lnTo>
                  <a:pt x="8260" y="5920"/>
                </a:lnTo>
                <a:cubicBezTo>
                  <a:pt x="8210" y="5860"/>
                  <a:pt x="8190" y="5780"/>
                  <a:pt x="8220" y="5700"/>
                </a:cubicBezTo>
                <a:cubicBezTo>
                  <a:pt x="8250" y="5630"/>
                  <a:pt x="8320" y="5580"/>
                  <a:pt x="8400" y="5580"/>
                </a:cubicBezTo>
                <a:lnTo>
                  <a:pt x="9560" y="5580"/>
                </a:lnTo>
                <a:lnTo>
                  <a:pt x="7080" y="3080"/>
                </a:lnTo>
                <a:cubicBezTo>
                  <a:pt x="7020" y="3020"/>
                  <a:pt x="7010" y="2940"/>
                  <a:pt x="7040" y="2860"/>
                </a:cubicBezTo>
                <a:cubicBezTo>
                  <a:pt x="7070" y="2790"/>
                  <a:pt x="7140" y="2740"/>
                  <a:pt x="7220" y="2740"/>
                </a:cubicBezTo>
                <a:lnTo>
                  <a:pt x="8230" y="2740"/>
                </a:lnTo>
                <a:lnTo>
                  <a:pt x="6020" y="500"/>
                </a:lnTo>
                <a:lnTo>
                  <a:pt x="3800" y="2750"/>
                </a:lnTo>
                <a:lnTo>
                  <a:pt x="4810" y="2750"/>
                </a:lnTo>
                <a:cubicBezTo>
                  <a:pt x="4890" y="2750"/>
                  <a:pt x="4960" y="2800"/>
                  <a:pt x="4990" y="2870"/>
                </a:cubicBezTo>
                <a:cubicBezTo>
                  <a:pt x="5020" y="2940"/>
                  <a:pt x="5000" y="3030"/>
                  <a:pt x="4950" y="3090"/>
                </a:cubicBezTo>
                <a:lnTo>
                  <a:pt x="2480" y="5590"/>
                </a:lnTo>
                <a:lnTo>
                  <a:pt x="3640" y="5590"/>
                </a:lnTo>
                <a:cubicBezTo>
                  <a:pt x="3720" y="5590"/>
                  <a:pt x="3790" y="5640"/>
                  <a:pt x="3820" y="5710"/>
                </a:cubicBezTo>
                <a:cubicBezTo>
                  <a:pt x="3850" y="5780"/>
                  <a:pt x="3840" y="5870"/>
                  <a:pt x="3780" y="5930"/>
                </a:cubicBezTo>
                <a:lnTo>
                  <a:pt x="670" y="9230"/>
                </a:lnTo>
                <a:close/>
                <a:moveTo>
                  <a:pt x="9930" y="8730"/>
                </a:moveTo>
                <a:lnTo>
                  <a:pt x="2060" y="8730"/>
                </a:lnTo>
                <a:cubicBezTo>
                  <a:pt x="2000" y="8730"/>
                  <a:pt x="1960" y="8690"/>
                  <a:pt x="1960" y="8630"/>
                </a:cubicBezTo>
                <a:cubicBezTo>
                  <a:pt x="1960" y="8570"/>
                  <a:pt x="2000" y="8530"/>
                  <a:pt x="2060" y="8530"/>
                </a:cubicBezTo>
                <a:lnTo>
                  <a:pt x="9700" y="8530"/>
                </a:lnTo>
                <a:lnTo>
                  <a:pt x="7440" y="6030"/>
                </a:lnTo>
                <a:cubicBezTo>
                  <a:pt x="7400" y="5990"/>
                  <a:pt x="7410" y="5930"/>
                  <a:pt x="7450" y="5890"/>
                </a:cubicBezTo>
                <a:cubicBezTo>
                  <a:pt x="7490" y="5850"/>
                  <a:pt x="7550" y="5860"/>
                  <a:pt x="7590" y="5900"/>
                </a:cubicBezTo>
                <a:lnTo>
                  <a:pt x="10000" y="8570"/>
                </a:lnTo>
                <a:cubicBezTo>
                  <a:pt x="10030" y="8600"/>
                  <a:pt x="10030" y="8640"/>
                  <a:pt x="10020" y="8680"/>
                </a:cubicBezTo>
                <a:cubicBezTo>
                  <a:pt x="10000" y="8710"/>
                  <a:pt x="9970" y="8730"/>
                  <a:pt x="9930" y="8730"/>
                </a:cubicBezTo>
                <a:close/>
                <a:moveTo>
                  <a:pt x="6630" y="12720"/>
                </a:moveTo>
                <a:lnTo>
                  <a:pt x="5330" y="12720"/>
                </a:lnTo>
                <a:cubicBezTo>
                  <a:pt x="5220" y="12720"/>
                  <a:pt x="5130" y="12630"/>
                  <a:pt x="5130" y="12520"/>
                </a:cubicBezTo>
                <a:lnTo>
                  <a:pt x="5130" y="9430"/>
                </a:lnTo>
                <a:cubicBezTo>
                  <a:pt x="5130" y="9320"/>
                  <a:pt x="5220" y="9230"/>
                  <a:pt x="5330" y="9230"/>
                </a:cubicBezTo>
                <a:lnTo>
                  <a:pt x="6620" y="9230"/>
                </a:lnTo>
                <a:cubicBezTo>
                  <a:pt x="6730" y="9230"/>
                  <a:pt x="6820" y="9320"/>
                  <a:pt x="6820" y="9430"/>
                </a:cubicBezTo>
                <a:lnTo>
                  <a:pt x="6820" y="12520"/>
                </a:lnTo>
                <a:cubicBezTo>
                  <a:pt x="6830" y="12630"/>
                  <a:pt x="6740" y="12720"/>
                  <a:pt x="6630" y="12720"/>
                </a:cubicBezTo>
                <a:close/>
                <a:moveTo>
                  <a:pt x="5530" y="12320"/>
                </a:moveTo>
                <a:lnTo>
                  <a:pt x="6420" y="12320"/>
                </a:lnTo>
                <a:lnTo>
                  <a:pt x="6420" y="9630"/>
                </a:lnTo>
                <a:lnTo>
                  <a:pt x="5530" y="9630"/>
                </a:lnTo>
                <a:lnTo>
                  <a:pt x="5530" y="1232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</p:sp>
    </p:spTree>
    <p:extLst>
      <p:ext uri="{BB962C8B-B14F-4D97-AF65-F5344CB8AC3E}">
        <p14:creationId xmlns:p14="http://schemas.microsoft.com/office/powerpoint/2010/main" val="191111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4510" y="2028475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100CD9-2F3A-4151-8878-F42D27F763D5}"/>
              </a:ext>
            </a:extLst>
          </p:cNvPr>
          <p:cNvGrpSpPr/>
          <p:nvPr/>
        </p:nvGrpSpPr>
        <p:grpSpPr>
          <a:xfrm>
            <a:off x="3071683" y="1761400"/>
            <a:ext cx="2331392" cy="1862048"/>
            <a:chOff x="3071683" y="1761400"/>
            <a:chExt cx="2331392" cy="1862048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3039FC0-5ACF-4CA8-AE36-2B94B109569E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06</a:t>
              </a:r>
              <a:endParaRPr lang="zh-CN" altLang="en-US" sz="11500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D601CB5-6CB0-4B73-8909-696A9943F39C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06</a:t>
              </a:r>
              <a:endPara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5886672-BCBB-4777-82A7-8CFA424E8B5A}"/>
              </a:ext>
            </a:extLst>
          </p:cNvPr>
          <p:cNvGrpSpPr/>
          <p:nvPr/>
        </p:nvGrpSpPr>
        <p:grpSpPr>
          <a:xfrm>
            <a:off x="768849" y="3712463"/>
            <a:ext cx="6937061" cy="1200329"/>
            <a:chOff x="768849" y="3712463"/>
            <a:chExt cx="6937061" cy="120032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CA779E4-9E9B-420A-971C-F0552E86C551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低血糖的预防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81E2A2F-0727-4A58-84DD-51AECB6E65FF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低血糖的预防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C02AC65-A79A-4A71-B228-2D0E27C2B9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8" y="518820"/>
            <a:ext cx="2105452" cy="1793237"/>
          </a:xfrm>
          <a:prstGeom prst="rect">
            <a:avLst/>
          </a:prstGeom>
        </p:spPr>
      </p:pic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8C45C2A6-E10B-490F-A973-B6ED8C89F3F9}"/>
              </a:ext>
            </a:extLst>
          </p:cNvPr>
          <p:cNvCxnSpPr>
            <a:cxnSpLocks/>
          </p:cNvCxnSpPr>
          <p:nvPr/>
        </p:nvCxnSpPr>
        <p:spPr>
          <a:xfrm>
            <a:off x="2377543" y="3464296"/>
            <a:ext cx="3818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2215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424" y="1919694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0105860-B321-46E7-A3AE-FFEFB861FEBB}"/>
              </a:ext>
            </a:extLst>
          </p:cNvPr>
          <p:cNvSpPr txBox="1"/>
          <p:nvPr/>
        </p:nvSpPr>
        <p:spPr>
          <a:xfrm>
            <a:off x="6628812" y="1591044"/>
            <a:ext cx="556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01:</a:t>
            </a:r>
            <a:r>
              <a:rPr lang="zh-CN" altLang="en-US" sz="32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低血糖休克的概念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CFFD758-B396-48D6-8271-47568BE6714B}"/>
              </a:ext>
            </a:extLst>
          </p:cNvPr>
          <p:cNvSpPr txBox="1"/>
          <p:nvPr/>
        </p:nvSpPr>
        <p:spPr>
          <a:xfrm>
            <a:off x="6628812" y="2983104"/>
            <a:ext cx="4390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03: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低血糖的原因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02FCBAAA-211A-4C60-99C8-14D0E80B30F8}"/>
              </a:ext>
            </a:extLst>
          </p:cNvPr>
          <p:cNvSpPr txBox="1"/>
          <p:nvPr/>
        </p:nvSpPr>
        <p:spPr>
          <a:xfrm>
            <a:off x="6612532" y="4967149"/>
            <a:ext cx="50152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06: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低血糖的预防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48D3A41-C2C0-4B88-949B-651A83B4C8BA}"/>
              </a:ext>
            </a:extLst>
          </p:cNvPr>
          <p:cNvSpPr txBox="1"/>
          <p:nvPr/>
        </p:nvSpPr>
        <p:spPr>
          <a:xfrm>
            <a:off x="6628812" y="4347839"/>
            <a:ext cx="4390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05: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低血糖休克的抢救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2B2037D7-DC6E-4E24-B6C5-BB20B6480DCF}"/>
              </a:ext>
            </a:extLst>
          </p:cNvPr>
          <p:cNvSpPr txBox="1"/>
          <p:nvPr/>
        </p:nvSpPr>
        <p:spPr>
          <a:xfrm>
            <a:off x="6628812" y="2322932"/>
            <a:ext cx="4390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02: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低血糖的临床表现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4E3A3B1-F03C-436F-BEFE-E59BFBD1D081}"/>
              </a:ext>
            </a:extLst>
          </p:cNvPr>
          <p:cNvSpPr txBox="1"/>
          <p:nvPr/>
        </p:nvSpPr>
        <p:spPr>
          <a:xfrm>
            <a:off x="6628812" y="3639377"/>
            <a:ext cx="43904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04: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低血糖的危害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1066BAA-6E9A-4201-B1F9-6129C60E36E5}"/>
              </a:ext>
            </a:extLst>
          </p:cNvPr>
          <p:cNvSpPr txBox="1"/>
          <p:nvPr/>
        </p:nvSpPr>
        <p:spPr>
          <a:xfrm>
            <a:off x="4760395" y="1478132"/>
            <a:ext cx="116036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80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771190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" grpId="0"/>
      <p:bldP spid="3" grpId="0"/>
      <p:bldP spid="4" grpId="0"/>
      <p:bldP spid="5" grpId="0"/>
      <p:bldP spid="6" grpId="0"/>
      <p:bldP spid="7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低血糖的预防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sp>
        <p:nvSpPr>
          <p:cNvPr id="61" name="任意形状 14">
            <a:extLst>
              <a:ext uri="{FF2B5EF4-FFF2-40B4-BE49-F238E27FC236}">
                <a16:creationId xmlns="" xmlns:a16="http://schemas.microsoft.com/office/drawing/2014/main" id="{2897108A-F959-4F6D-9709-60456E7C0AEB}"/>
              </a:ext>
            </a:extLst>
          </p:cNvPr>
          <p:cNvSpPr/>
          <p:nvPr/>
        </p:nvSpPr>
        <p:spPr>
          <a:xfrm>
            <a:off x="891141" y="2042273"/>
            <a:ext cx="3490753" cy="574525"/>
          </a:xfrm>
          <a:custGeom>
            <a:avLst/>
            <a:gdLst>
              <a:gd name="connsiteX0" fmla="*/ 0 w 1795391"/>
              <a:gd name="connsiteY0" fmla="*/ 0 h 574525"/>
              <a:gd name="connsiteX1" fmla="*/ 1795391 w 1795391"/>
              <a:gd name="connsiteY1" fmla="*/ 0 h 574525"/>
              <a:gd name="connsiteX2" fmla="*/ 1795391 w 1795391"/>
              <a:gd name="connsiteY2" fmla="*/ 574525 h 574525"/>
              <a:gd name="connsiteX3" fmla="*/ 0 w 1795391"/>
              <a:gd name="connsiteY3" fmla="*/ 574525 h 574525"/>
              <a:gd name="connsiteX4" fmla="*/ 0 w 1795391"/>
              <a:gd name="connsiteY4" fmla="*/ 0 h 57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5391" h="574525">
                <a:moveTo>
                  <a:pt x="0" y="0"/>
                </a:moveTo>
                <a:lnTo>
                  <a:pt x="1795391" y="0"/>
                </a:lnTo>
                <a:lnTo>
                  <a:pt x="1795391" y="574525"/>
                </a:lnTo>
                <a:lnTo>
                  <a:pt x="0" y="57452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" tIns="3810" rIns="3810" bIns="3810" numCol="1" spcCol="1270" anchor="ctr" anchorCtr="0">
            <a:no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sz="2800" b="1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cs typeface="+mn-ea"/>
                <a:sym typeface="+mn-lt"/>
              </a:rPr>
              <a:t>住院患者护士应做到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="" xmlns:a16="http://schemas.microsoft.com/office/drawing/2014/main" id="{6BDF306D-6939-42E0-AF1C-AFC1DCE04AA6}"/>
              </a:ext>
            </a:extLst>
          </p:cNvPr>
          <p:cNvSpPr txBox="1"/>
          <p:nvPr/>
        </p:nvSpPr>
        <p:spPr>
          <a:xfrm>
            <a:off x="891141" y="2964505"/>
            <a:ext cx="6096000" cy="1710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u="none" strike="noStrike" kern="1200" cap="none" normalizeH="0" baseline="0" dirty="0">
                <a:ln>
                  <a:noFill/>
                </a:ln>
                <a:effectLst/>
                <a:cs typeface="+mn-ea"/>
                <a:sym typeface="+mn-lt"/>
              </a:rPr>
              <a:t>了解患者既往是否发生低血糖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u="none" strike="noStrike" kern="1200" cap="none" normalizeH="0" baseline="0" dirty="0">
                <a:ln>
                  <a:noFill/>
                </a:ln>
                <a:effectLst/>
                <a:cs typeface="+mn-ea"/>
                <a:sym typeface="+mn-lt"/>
              </a:rPr>
              <a:t>评估患者是否属于危险人气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u="none" strike="noStrike" kern="1200" cap="none" normalizeH="0" baseline="0" dirty="0">
                <a:ln>
                  <a:noFill/>
                </a:ln>
                <a:effectLst/>
                <a:cs typeface="+mn-ea"/>
                <a:sym typeface="+mn-lt"/>
              </a:rPr>
              <a:t>相关知识的教育监测血糖情况规律饮食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CN" altLang="en-US" u="none" strike="noStrike" kern="1200" cap="none" normalizeH="0" baseline="0" dirty="0">
                <a:ln>
                  <a:noFill/>
                </a:ln>
                <a:effectLst/>
                <a:cs typeface="+mn-ea"/>
                <a:sym typeface="+mn-lt"/>
              </a:rPr>
              <a:t>规律的药物治疗</a:t>
            </a:r>
          </a:p>
        </p:txBody>
      </p:sp>
      <p:pic>
        <p:nvPicPr>
          <p:cNvPr id="65" name="图片 64">
            <a:extLst>
              <a:ext uri="{FF2B5EF4-FFF2-40B4-BE49-F238E27FC236}">
                <a16:creationId xmlns="" xmlns:a16="http://schemas.microsoft.com/office/drawing/2014/main" id="{A3856AE8-2404-4117-BF8D-FCD28C3D90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203" y="432559"/>
            <a:ext cx="6715118" cy="599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14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低血糖的预防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C8896C28-F8B2-4A2D-AF84-F281512ED5E0}"/>
              </a:ext>
            </a:extLst>
          </p:cNvPr>
          <p:cNvGrpSpPr/>
          <p:nvPr/>
        </p:nvGrpSpPr>
        <p:grpSpPr>
          <a:xfrm>
            <a:off x="5494020" y="681472"/>
            <a:ext cx="5516880" cy="1538883"/>
            <a:chOff x="5494020" y="681472"/>
            <a:chExt cx="5516880" cy="1538883"/>
          </a:xfrm>
        </p:grpSpPr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DD1636B6-61C7-409B-9FDF-0D135B936DF1}"/>
                </a:ext>
              </a:extLst>
            </p:cNvPr>
            <p:cNvCxnSpPr>
              <a:cxnSpLocks/>
            </p:cNvCxnSpPr>
            <p:nvPr/>
          </p:nvCxnSpPr>
          <p:spPr>
            <a:xfrm>
              <a:off x="5494020" y="979447"/>
              <a:ext cx="25020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9E97EBC6-7BF2-4DC5-939B-15302AB14292}"/>
                </a:ext>
              </a:extLst>
            </p:cNvPr>
            <p:cNvGrpSpPr/>
            <p:nvPr/>
          </p:nvGrpSpPr>
          <p:grpSpPr>
            <a:xfrm>
              <a:off x="7562758" y="681472"/>
              <a:ext cx="3448142" cy="1538883"/>
              <a:chOff x="-11135" y="4319138"/>
              <a:chExt cx="3448142" cy="1538883"/>
            </a:xfrm>
          </p:grpSpPr>
          <p:sp>
            <p:nvSpPr>
              <p:cNvPr id="6" name="文本框 5">
                <a:extLst>
                  <a:ext uri="{FF2B5EF4-FFF2-40B4-BE49-F238E27FC236}">
                    <a16:creationId xmlns="" xmlns:a16="http://schemas.microsoft.com/office/drawing/2014/main" id="{32533362-E78D-4E34-90A2-627F20A2AED8}"/>
                  </a:ext>
                </a:extLst>
              </p:cNvPr>
              <p:cNvSpPr txBox="1"/>
              <p:nvPr/>
            </p:nvSpPr>
            <p:spPr>
              <a:xfrm>
                <a:off x="-11135" y="4319138"/>
                <a:ext cx="3448142" cy="46166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夜间发生的低血糖</a:t>
                </a: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="" xmlns:a16="http://schemas.microsoft.com/office/drawing/2014/main" id="{3122B403-8957-4C7D-A5B6-2D8CE34180C6}"/>
                  </a:ext>
                </a:extLst>
              </p:cNvPr>
              <p:cNvSpPr txBox="1"/>
              <p:nvPr/>
            </p:nvSpPr>
            <p:spPr>
              <a:xfrm>
                <a:off x="-11135" y="4780803"/>
                <a:ext cx="344814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cs typeface="+mn-ea"/>
                    <a:sym typeface="+mn-lt"/>
                  </a:rPr>
                  <a:t>夜间血糖监测发现，成人及儿童糖尿病患者夜间经常发生生化性低血糖，并且可维持数小时而不惊醒患者。夜间低血糖可导致患者猝死。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DBA2E74-33EC-490B-A636-D455DDE0AB7E}"/>
              </a:ext>
            </a:extLst>
          </p:cNvPr>
          <p:cNvGrpSpPr/>
          <p:nvPr/>
        </p:nvGrpSpPr>
        <p:grpSpPr>
          <a:xfrm>
            <a:off x="5502990" y="2518551"/>
            <a:ext cx="5507910" cy="1406887"/>
            <a:chOff x="5502990" y="2518551"/>
            <a:chExt cx="5507910" cy="1406887"/>
          </a:xfrm>
        </p:grpSpPr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6D113933-BBD7-435F-BBB7-4B2399937A4A}"/>
                </a:ext>
              </a:extLst>
            </p:cNvPr>
            <p:cNvCxnSpPr>
              <a:cxnSpLocks/>
            </p:cNvCxnSpPr>
            <p:nvPr/>
          </p:nvCxnSpPr>
          <p:spPr>
            <a:xfrm>
              <a:off x="5502990" y="2749383"/>
              <a:ext cx="25020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2BBC5E26-776D-4887-8AF1-A83BF575AC9B}"/>
                </a:ext>
              </a:extLst>
            </p:cNvPr>
            <p:cNvGrpSpPr/>
            <p:nvPr/>
          </p:nvGrpSpPr>
          <p:grpSpPr>
            <a:xfrm>
              <a:off x="7562758" y="2518551"/>
              <a:ext cx="3448142" cy="1406887"/>
              <a:chOff x="135169" y="4319138"/>
              <a:chExt cx="3448142" cy="1406887"/>
            </a:xfrm>
          </p:grpSpPr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2EFEE8D0-16FD-4A17-AB0B-7F6558F04668}"/>
                  </a:ext>
                </a:extLst>
              </p:cNvPr>
              <p:cNvSpPr txBox="1"/>
              <p:nvPr/>
            </p:nvSpPr>
            <p:spPr>
              <a:xfrm>
                <a:off x="135169" y="4319138"/>
                <a:ext cx="3448142" cy="46166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夜间加餐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161A2DF7-2BE0-415A-8611-853BE61047F9}"/>
                  </a:ext>
                </a:extLst>
              </p:cNvPr>
              <p:cNvSpPr txBox="1"/>
              <p:nvPr/>
            </p:nvSpPr>
            <p:spPr>
              <a:xfrm>
                <a:off x="135169" y="4895028"/>
                <a:ext cx="320892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dirty="0">
                    <a:cs typeface="+mn-ea"/>
                    <a:sym typeface="+mn-lt"/>
                  </a:rPr>
                  <a:t>如果患者睡前血糖水平低于</a:t>
                </a:r>
                <a:r>
                  <a:rPr lang="en-US" altLang="zh-CN" sz="1600" dirty="0">
                    <a:cs typeface="+mn-ea"/>
                    <a:sym typeface="+mn-lt"/>
                  </a:rPr>
                  <a:t>6·0~7·0mmol/L</a:t>
                </a:r>
                <a:r>
                  <a:rPr lang="zh-CN" altLang="en-US" sz="1600" dirty="0">
                    <a:cs typeface="+mn-ea"/>
                    <a:sym typeface="+mn-lt"/>
                  </a:rPr>
                  <a:t>，则表明患者在睡前需要加餐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E756AE9C-7102-421D-9587-FA49D916F4A1}"/>
              </a:ext>
            </a:extLst>
          </p:cNvPr>
          <p:cNvGrpSpPr/>
          <p:nvPr/>
        </p:nvGrpSpPr>
        <p:grpSpPr>
          <a:xfrm>
            <a:off x="5494020" y="4128647"/>
            <a:ext cx="5516880" cy="2105192"/>
            <a:chOff x="5494020" y="4128647"/>
            <a:chExt cx="5516880" cy="2105192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02182836-817A-4615-AE9F-471EDF26C574}"/>
                </a:ext>
              </a:extLst>
            </p:cNvPr>
            <p:cNvCxnSpPr>
              <a:cxnSpLocks/>
            </p:cNvCxnSpPr>
            <p:nvPr/>
          </p:nvCxnSpPr>
          <p:spPr>
            <a:xfrm>
              <a:off x="5494020" y="4344239"/>
              <a:ext cx="250206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43221361-D623-4DD1-91BF-A6C1207F5B68}"/>
                </a:ext>
              </a:extLst>
            </p:cNvPr>
            <p:cNvGrpSpPr/>
            <p:nvPr/>
          </p:nvGrpSpPr>
          <p:grpSpPr>
            <a:xfrm>
              <a:off x="7562758" y="4128647"/>
              <a:ext cx="3448142" cy="2105192"/>
              <a:chOff x="-11135" y="4319138"/>
              <a:chExt cx="3448142" cy="2105192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90CADB3D-5D5E-419A-8D51-4EF5DCD580D9}"/>
                  </a:ext>
                </a:extLst>
              </p:cNvPr>
              <p:cNvSpPr txBox="1"/>
              <p:nvPr/>
            </p:nvSpPr>
            <p:spPr>
              <a:xfrm>
                <a:off x="-11135" y="4319138"/>
                <a:ext cx="3448142" cy="461665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夜间低血糖的预防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521D1F81-8F35-418C-9A90-BA12821B0F19}"/>
                  </a:ext>
                </a:extLst>
              </p:cNvPr>
              <p:cNvSpPr txBox="1"/>
              <p:nvPr/>
            </p:nvSpPr>
            <p:spPr>
              <a:xfrm>
                <a:off x="-11135" y="4780803"/>
                <a:ext cx="3448142" cy="1643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altLang="zh-CN" sz="1600" dirty="0">
                    <a:cs typeface="+mn-ea"/>
                    <a:sym typeface="+mn-lt"/>
                  </a:rPr>
                  <a:t>1</a:t>
                </a:r>
                <a:r>
                  <a:rPr lang="zh-CN" altLang="en-US" sz="1600" dirty="0">
                    <a:cs typeface="+mn-ea"/>
                    <a:sym typeface="+mn-lt"/>
                  </a:rPr>
                  <a:t>、如果患者睡前血糖水平低于</a:t>
                </a:r>
                <a:r>
                  <a:rPr lang="en-US" altLang="zh-CN" sz="1600" dirty="0">
                    <a:cs typeface="+mn-ea"/>
                    <a:sym typeface="+mn-lt"/>
                  </a:rPr>
                  <a:t>6·0~7·0mmol/L</a:t>
                </a:r>
                <a:r>
                  <a:rPr lang="zh-CN" altLang="en-US" sz="1600" dirty="0">
                    <a:cs typeface="+mn-ea"/>
                    <a:sym typeface="+mn-lt"/>
                  </a:rPr>
                  <a:t>，则 表明患者在夜间可能发低血糖，需指导患者睡前 加餐。</a:t>
                </a:r>
                <a:endParaRPr lang="en-US" altLang="zh-CN" sz="1600" dirty="0">
                  <a:cs typeface="+mn-ea"/>
                  <a:sym typeface="+mn-lt"/>
                </a:endParaRPr>
              </a:p>
              <a:p>
                <a:pPr>
                  <a:lnSpc>
                    <a:spcPct val="90000"/>
                  </a:lnSpc>
                </a:pPr>
                <a:r>
                  <a:rPr lang="en-US" altLang="zh-CN" sz="1600" dirty="0">
                    <a:cs typeface="+mn-ea"/>
                    <a:sym typeface="+mn-lt"/>
                  </a:rPr>
                  <a:t>2</a:t>
                </a:r>
                <a:r>
                  <a:rPr lang="zh-CN" altLang="en-US" sz="1600" dirty="0">
                    <a:cs typeface="+mn-ea"/>
                    <a:sym typeface="+mn-lt"/>
                  </a:rPr>
                  <a:t>、加测夜间</a:t>
                </a:r>
                <a:r>
                  <a:rPr lang="en-US" altLang="zh-CN" sz="1600" dirty="0">
                    <a:cs typeface="+mn-ea"/>
                    <a:sym typeface="+mn-lt"/>
                  </a:rPr>
                  <a:t>2</a:t>
                </a:r>
                <a:r>
                  <a:rPr lang="zh-CN" altLang="en-US" sz="1600" dirty="0">
                    <a:cs typeface="+mn-ea"/>
                    <a:sym typeface="+mn-lt"/>
                  </a:rPr>
                  <a:t>点的血糖，并加强夜间巡视，对高危人群必要时叫醒患者以判断神志。</a:t>
                </a:r>
              </a:p>
            </p:txBody>
          </p:sp>
        </p:grpSp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420DA9AD-0859-48EB-9FDB-1DEC07714D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37" y="1315079"/>
            <a:ext cx="5714863" cy="57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3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52556" y="3635684"/>
            <a:ext cx="3329550" cy="332955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0142BC16-2F4B-48A7-BCE7-E74ADFBAC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55" y="3894032"/>
            <a:ext cx="2611927" cy="22246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40E21F12-DC62-4361-84E5-CACC2E2C8479}"/>
              </a:ext>
            </a:extLst>
          </p:cNvPr>
          <p:cNvGrpSpPr/>
          <p:nvPr/>
        </p:nvGrpSpPr>
        <p:grpSpPr>
          <a:xfrm>
            <a:off x="2453526" y="1582553"/>
            <a:ext cx="7802136" cy="2197513"/>
            <a:chOff x="2384078" y="1530391"/>
            <a:chExt cx="7802136" cy="2197513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6C668099-409A-4176-8E5A-696B71EC6847}"/>
                </a:ext>
              </a:extLst>
            </p:cNvPr>
            <p:cNvSpPr txBox="1"/>
            <p:nvPr/>
          </p:nvSpPr>
          <p:spPr>
            <a:xfrm>
              <a:off x="4307682" y="1532783"/>
              <a:ext cx="35702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医疗培训</a:t>
              </a:r>
              <a:endParaRPr lang="en-US" altLang="zh-CN" sz="6600" b="1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46C4D163-CD14-4BA0-9568-D21B0ED55834}"/>
                </a:ext>
              </a:extLst>
            </p:cNvPr>
            <p:cNvSpPr txBox="1"/>
            <p:nvPr/>
          </p:nvSpPr>
          <p:spPr>
            <a:xfrm>
              <a:off x="2384078" y="2604471"/>
              <a:ext cx="780213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b="1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低血糖休克护理查房</a:t>
              </a:r>
              <a:endParaRPr lang="en-US" altLang="zh-CN" sz="6600" b="1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7197977C-0B4B-4749-BCFE-C423EE5B1A11}"/>
                </a:ext>
              </a:extLst>
            </p:cNvPr>
            <p:cNvSpPr txBox="1"/>
            <p:nvPr/>
          </p:nvSpPr>
          <p:spPr>
            <a:xfrm>
              <a:off x="4310896" y="1530391"/>
              <a:ext cx="357020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医疗培训</a:t>
              </a:r>
              <a:endParaRPr lang="en-US" altLang="zh-CN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="" xmlns:a16="http://schemas.microsoft.com/office/drawing/2014/main" id="{FCDD057C-E52A-4F8A-87C8-6D26AB5BC573}"/>
                </a:ext>
              </a:extLst>
            </p:cNvPr>
            <p:cNvSpPr txBox="1"/>
            <p:nvPr/>
          </p:nvSpPr>
          <p:spPr>
            <a:xfrm>
              <a:off x="2384078" y="2619908"/>
              <a:ext cx="780213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低血糖休克护理查房</a:t>
              </a:r>
              <a:endParaRPr lang="en-US" altLang="zh-CN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380B0A9A-C800-4E5B-992F-E1B4C5E98882}"/>
              </a:ext>
            </a:extLst>
          </p:cNvPr>
          <p:cNvSpPr txBox="1"/>
          <p:nvPr/>
        </p:nvSpPr>
        <p:spPr>
          <a:xfrm>
            <a:off x="2492009" y="3894032"/>
            <a:ext cx="72079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医疗培训教育低血糖休克护理查房</a:t>
            </a:r>
            <a:endParaRPr lang="en-US" altLang="zh-CN" sz="2800" dirty="0">
              <a:solidFill>
                <a:srgbClr val="FF0000"/>
              </a:solidFill>
              <a:latin typeface="汉仪雅酷黑 75W" panose="020B0804020202020204" pitchFamily="34" charset="-122"/>
              <a:ea typeface="汉仪雅酷黑 75W" panose="020B0804020202020204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9EFB34ED-4835-43CF-A8FF-AEB7B208A1FB}"/>
              </a:ext>
            </a:extLst>
          </p:cNvPr>
          <p:cNvSpPr txBox="1"/>
          <p:nvPr/>
        </p:nvSpPr>
        <p:spPr>
          <a:xfrm>
            <a:off x="2558243" y="4564181"/>
            <a:ext cx="72079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汇报人</a:t>
            </a:r>
            <a:r>
              <a:rPr lang="en-US" altLang="zh-CN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: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优</a:t>
            </a:r>
            <a:r>
              <a:rPr lang="zh-CN" altLang="en-US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品</a:t>
            </a:r>
            <a:r>
              <a:rPr lang="en-US" altLang="zh-CN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PPT</a:t>
            </a:r>
            <a:r>
              <a:rPr lang="zh-CN" altLang="en-US" dirty="0" smtClean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   </a:t>
            </a:r>
            <a:r>
              <a:rPr lang="zh-CN" altLang="en-US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汇报时间</a:t>
            </a:r>
            <a:r>
              <a:rPr lang="en-US" altLang="zh-CN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:20XX</a:t>
            </a:r>
          </a:p>
        </p:txBody>
      </p:sp>
    </p:spTree>
    <p:extLst>
      <p:ext uri="{BB962C8B-B14F-4D97-AF65-F5344CB8AC3E}">
        <p14:creationId xmlns:p14="http://schemas.microsoft.com/office/powerpoint/2010/main" val="419048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576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4510" y="2028475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100CD9-2F3A-4151-8878-F42D27F763D5}"/>
              </a:ext>
            </a:extLst>
          </p:cNvPr>
          <p:cNvGrpSpPr/>
          <p:nvPr/>
        </p:nvGrpSpPr>
        <p:grpSpPr>
          <a:xfrm>
            <a:off x="3071683" y="1761400"/>
            <a:ext cx="2331392" cy="1862048"/>
            <a:chOff x="3071683" y="1761400"/>
            <a:chExt cx="2331392" cy="1862048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3039FC0-5ACF-4CA8-AE36-2B94B109569E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01</a:t>
              </a:r>
              <a:endParaRPr lang="zh-CN" altLang="en-US" sz="11500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D601CB5-6CB0-4B73-8909-696A9943F39C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01</a:t>
              </a:r>
              <a:endPara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5886672-BCBB-4777-82A7-8CFA424E8B5A}"/>
              </a:ext>
            </a:extLst>
          </p:cNvPr>
          <p:cNvGrpSpPr/>
          <p:nvPr/>
        </p:nvGrpSpPr>
        <p:grpSpPr>
          <a:xfrm>
            <a:off x="768849" y="3712463"/>
            <a:ext cx="6937061" cy="1200329"/>
            <a:chOff x="768849" y="3712463"/>
            <a:chExt cx="6937061" cy="120032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CA779E4-9E9B-420A-971C-F0552E86C551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低血糖休克概念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81E2A2F-0727-4A58-84DD-51AECB6E65FF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低血糖休克概念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C02AC65-A79A-4A71-B228-2D0E27C2B9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8" y="518820"/>
            <a:ext cx="2105452" cy="1793237"/>
          </a:xfrm>
          <a:prstGeom prst="rect">
            <a:avLst/>
          </a:prstGeom>
        </p:spPr>
      </p:pic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93AA84B3-C783-4F30-9CDA-F89907CAB7CB}"/>
              </a:ext>
            </a:extLst>
          </p:cNvPr>
          <p:cNvCxnSpPr>
            <a:cxnSpLocks/>
          </p:cNvCxnSpPr>
          <p:nvPr/>
        </p:nvCxnSpPr>
        <p:spPr>
          <a:xfrm>
            <a:off x="2377543" y="3464296"/>
            <a:ext cx="3818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722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低血糖休克的概念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pSp>
        <p:nvGrpSpPr>
          <p:cNvPr id="17" name="Group 34">
            <a:extLst>
              <a:ext uri="{FF2B5EF4-FFF2-40B4-BE49-F238E27FC236}">
                <a16:creationId xmlns="" xmlns:a16="http://schemas.microsoft.com/office/drawing/2014/main" id="{A5E59F4A-2080-4EE2-9216-8DFA899CD4D4}"/>
              </a:ext>
            </a:extLst>
          </p:cNvPr>
          <p:cNvGrpSpPr/>
          <p:nvPr/>
        </p:nvGrpSpPr>
        <p:grpSpPr>
          <a:xfrm>
            <a:off x="630994" y="2052453"/>
            <a:ext cx="2458064" cy="3561080"/>
            <a:chOff x="2790186" y="1624044"/>
            <a:chExt cx="1843548" cy="2670810"/>
          </a:xfrm>
          <a:solidFill>
            <a:srgbClr val="FF0000"/>
          </a:solidFill>
        </p:grpSpPr>
        <p:sp>
          <p:nvSpPr>
            <p:cNvPr id="18" name="Rectangle 8">
              <a:extLst>
                <a:ext uri="{FF2B5EF4-FFF2-40B4-BE49-F238E27FC236}">
                  <a16:creationId xmlns="" xmlns:a16="http://schemas.microsoft.com/office/drawing/2014/main" id="{B8581175-A99D-4891-BBDF-F81CFFBC0892}"/>
                </a:ext>
              </a:extLst>
            </p:cNvPr>
            <p:cNvSpPr/>
            <p:nvPr/>
          </p:nvSpPr>
          <p:spPr>
            <a:xfrm>
              <a:off x="2790186" y="1780254"/>
              <a:ext cx="1843548" cy="25146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11">
              <a:extLst>
                <a:ext uri="{FF2B5EF4-FFF2-40B4-BE49-F238E27FC236}">
                  <a16:creationId xmlns="" xmlns:a16="http://schemas.microsoft.com/office/drawing/2014/main" id="{7A68FE6B-B385-4BE8-8104-7356DC5DC7E0}"/>
                </a:ext>
              </a:extLst>
            </p:cNvPr>
            <p:cNvGrpSpPr/>
            <p:nvPr/>
          </p:nvGrpSpPr>
          <p:grpSpPr>
            <a:xfrm>
              <a:off x="3149985" y="1624044"/>
              <a:ext cx="1123950" cy="746637"/>
              <a:chOff x="2645799" y="1958340"/>
              <a:chExt cx="1123950" cy="746637"/>
            </a:xfrm>
            <a:grpFill/>
          </p:grpSpPr>
          <p:sp>
            <p:nvSpPr>
              <p:cNvPr id="20" name="Trapezoid 10">
                <a:extLst>
                  <a:ext uri="{FF2B5EF4-FFF2-40B4-BE49-F238E27FC236}">
                    <a16:creationId xmlns="" xmlns:a16="http://schemas.microsoft.com/office/drawing/2014/main" id="{B33F854C-E689-4FD0-81E5-546AE3BACAA0}"/>
                  </a:ext>
                </a:extLst>
              </p:cNvPr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Pentagon 9">
                <a:extLst>
                  <a:ext uri="{FF2B5EF4-FFF2-40B4-BE49-F238E27FC236}">
                    <a16:creationId xmlns="" xmlns:a16="http://schemas.microsoft.com/office/drawing/2014/main" id="{C836219B-F04E-4379-9536-73A83F37AFE8}"/>
                  </a:ext>
                </a:extLst>
              </p:cNvPr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Text Placeholder 3">
            <a:extLst>
              <a:ext uri="{FF2B5EF4-FFF2-40B4-BE49-F238E27FC236}">
                <a16:creationId xmlns="" xmlns:a16="http://schemas.microsoft.com/office/drawing/2014/main" id="{D28EA779-007B-4F7D-A7F2-F676027A9D04}"/>
              </a:ext>
            </a:extLst>
          </p:cNvPr>
          <p:cNvSpPr txBox="1">
            <a:spLocks/>
          </p:cNvSpPr>
          <p:nvPr/>
        </p:nvSpPr>
        <p:spPr>
          <a:xfrm>
            <a:off x="868649" y="3168464"/>
            <a:ext cx="1981627" cy="22169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低血糖休克常常由于低血糖症引发低血糖症的人会觉得虚弱、嗜睡、发抖、混乱、饥饿及头晕。皮肤苍白、头痛、激动、震颤、流汗、心跳加速、发冷、抽筋感、突然间的情绪改变及行为改变，</a:t>
            </a:r>
          </a:p>
        </p:txBody>
      </p:sp>
      <p:grpSp>
        <p:nvGrpSpPr>
          <p:cNvPr id="25" name="Group 35">
            <a:extLst>
              <a:ext uri="{FF2B5EF4-FFF2-40B4-BE49-F238E27FC236}">
                <a16:creationId xmlns="" xmlns:a16="http://schemas.microsoft.com/office/drawing/2014/main" id="{D98E9639-1EF3-4960-B710-8B4C52BE5B41}"/>
              </a:ext>
            </a:extLst>
          </p:cNvPr>
          <p:cNvGrpSpPr/>
          <p:nvPr/>
        </p:nvGrpSpPr>
        <p:grpSpPr>
          <a:xfrm>
            <a:off x="3193526" y="2052453"/>
            <a:ext cx="2458064" cy="3561080"/>
            <a:chOff x="4712085" y="1624044"/>
            <a:chExt cx="1843548" cy="2670810"/>
          </a:xfrm>
          <a:solidFill>
            <a:srgbClr val="FF0000"/>
          </a:solidFill>
        </p:grpSpPr>
        <p:sp>
          <p:nvSpPr>
            <p:cNvPr id="27" name="Rectangle 15">
              <a:extLst>
                <a:ext uri="{FF2B5EF4-FFF2-40B4-BE49-F238E27FC236}">
                  <a16:creationId xmlns="" xmlns:a16="http://schemas.microsoft.com/office/drawing/2014/main" id="{93206B18-1CB0-4A99-8A7F-3A3CBF698CF6}"/>
                </a:ext>
              </a:extLst>
            </p:cNvPr>
            <p:cNvSpPr/>
            <p:nvPr/>
          </p:nvSpPr>
          <p:spPr>
            <a:xfrm>
              <a:off x="4712085" y="1780254"/>
              <a:ext cx="1843548" cy="25146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Group 16">
              <a:extLst>
                <a:ext uri="{FF2B5EF4-FFF2-40B4-BE49-F238E27FC236}">
                  <a16:creationId xmlns="" xmlns:a16="http://schemas.microsoft.com/office/drawing/2014/main" id="{3A59EA11-11B8-49BC-A44D-A74DCFDA4214}"/>
                </a:ext>
              </a:extLst>
            </p:cNvPr>
            <p:cNvGrpSpPr/>
            <p:nvPr/>
          </p:nvGrpSpPr>
          <p:grpSpPr>
            <a:xfrm>
              <a:off x="5071884" y="1624044"/>
              <a:ext cx="1123950" cy="746637"/>
              <a:chOff x="2645799" y="1958340"/>
              <a:chExt cx="1123950" cy="746637"/>
            </a:xfrm>
            <a:grpFill/>
          </p:grpSpPr>
          <p:sp>
            <p:nvSpPr>
              <p:cNvPr id="29" name="Trapezoid 17">
                <a:extLst>
                  <a:ext uri="{FF2B5EF4-FFF2-40B4-BE49-F238E27FC236}">
                    <a16:creationId xmlns="" xmlns:a16="http://schemas.microsoft.com/office/drawing/2014/main" id="{67BE00C9-6F00-4145-91AB-4E4B7F01FFBF}"/>
                  </a:ext>
                </a:extLst>
              </p:cNvPr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Pentagon 18">
                <a:extLst>
                  <a:ext uri="{FF2B5EF4-FFF2-40B4-BE49-F238E27FC236}">
                    <a16:creationId xmlns="" xmlns:a16="http://schemas.microsoft.com/office/drawing/2014/main" id="{2EF9A916-940A-46E4-B71B-033DD89EA369}"/>
                  </a:ext>
                </a:extLst>
              </p:cNvPr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1" name="Text Placeholder 3">
            <a:extLst>
              <a:ext uri="{FF2B5EF4-FFF2-40B4-BE49-F238E27FC236}">
                <a16:creationId xmlns="" xmlns:a16="http://schemas.microsoft.com/office/drawing/2014/main" id="{8FE00D7B-DC1F-42D5-8A7C-433F5C019E65}"/>
              </a:ext>
            </a:extLst>
          </p:cNvPr>
          <p:cNvSpPr txBox="1">
            <a:spLocks/>
          </p:cNvSpPr>
          <p:nvPr/>
        </p:nvSpPr>
        <p:spPr>
          <a:xfrm>
            <a:off x="3483416" y="3168464"/>
            <a:ext cx="2028900" cy="193687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例如无事哭泣、笨拙或痉挛性的活动、无法集中注意、嘴部周围麻刺感等都是低血糖的症状。</a:t>
            </a: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在严重的情况下，病人可能丧失意识，甚至昏迷的情形。</a:t>
            </a:r>
          </a:p>
        </p:txBody>
      </p:sp>
      <p:grpSp>
        <p:nvGrpSpPr>
          <p:cNvPr id="32" name="Group 36">
            <a:extLst>
              <a:ext uri="{FF2B5EF4-FFF2-40B4-BE49-F238E27FC236}">
                <a16:creationId xmlns="" xmlns:a16="http://schemas.microsoft.com/office/drawing/2014/main" id="{2668B586-C7F5-45F2-93D6-B4743D3BDF77}"/>
              </a:ext>
            </a:extLst>
          </p:cNvPr>
          <p:cNvGrpSpPr/>
          <p:nvPr/>
        </p:nvGrpSpPr>
        <p:grpSpPr>
          <a:xfrm>
            <a:off x="5756058" y="2052453"/>
            <a:ext cx="2458064" cy="3561080"/>
            <a:chOff x="6633984" y="1624044"/>
            <a:chExt cx="1843548" cy="2670810"/>
          </a:xfrm>
          <a:solidFill>
            <a:srgbClr val="FF0000"/>
          </a:solidFill>
        </p:grpSpPr>
        <p:sp>
          <p:nvSpPr>
            <p:cNvPr id="33" name="Rectangle 21">
              <a:extLst>
                <a:ext uri="{FF2B5EF4-FFF2-40B4-BE49-F238E27FC236}">
                  <a16:creationId xmlns="" xmlns:a16="http://schemas.microsoft.com/office/drawing/2014/main" id="{07DAA70E-0D9E-4B85-9ABB-6BC5F0153E9C}"/>
                </a:ext>
              </a:extLst>
            </p:cNvPr>
            <p:cNvSpPr/>
            <p:nvPr/>
          </p:nvSpPr>
          <p:spPr>
            <a:xfrm>
              <a:off x="6633984" y="1780254"/>
              <a:ext cx="1843548" cy="25146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Group 22">
              <a:extLst>
                <a:ext uri="{FF2B5EF4-FFF2-40B4-BE49-F238E27FC236}">
                  <a16:creationId xmlns="" xmlns:a16="http://schemas.microsoft.com/office/drawing/2014/main" id="{D85B51E6-600B-4E3C-B537-20375A16E3BD}"/>
                </a:ext>
              </a:extLst>
            </p:cNvPr>
            <p:cNvGrpSpPr/>
            <p:nvPr/>
          </p:nvGrpSpPr>
          <p:grpSpPr>
            <a:xfrm>
              <a:off x="6993783" y="1624044"/>
              <a:ext cx="1123950" cy="746637"/>
              <a:chOff x="2645799" y="1958340"/>
              <a:chExt cx="1123950" cy="746637"/>
            </a:xfrm>
            <a:grpFill/>
          </p:grpSpPr>
          <p:sp>
            <p:nvSpPr>
              <p:cNvPr id="35" name="Trapezoid 23">
                <a:extLst>
                  <a:ext uri="{FF2B5EF4-FFF2-40B4-BE49-F238E27FC236}">
                    <a16:creationId xmlns="" xmlns:a16="http://schemas.microsoft.com/office/drawing/2014/main" id="{73822084-A108-4A57-884D-5FE25A8E3178}"/>
                  </a:ext>
                </a:extLst>
              </p:cNvPr>
              <p:cNvSpPr/>
              <p:nvPr/>
            </p:nvSpPr>
            <p:spPr>
              <a:xfrm>
                <a:off x="2645799" y="1958975"/>
                <a:ext cx="1123950" cy="156210"/>
              </a:xfrm>
              <a:prstGeom prst="trapezoid">
                <a:avLst>
                  <a:gd name="adj" fmla="val 67927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Pentagon 24">
                <a:extLst>
                  <a:ext uri="{FF2B5EF4-FFF2-40B4-BE49-F238E27FC236}">
                    <a16:creationId xmlns="" xmlns:a16="http://schemas.microsoft.com/office/drawing/2014/main" id="{E5E4100B-1F32-4BAF-964D-E3D6F2E86A53}"/>
                  </a:ext>
                </a:extLst>
              </p:cNvPr>
              <p:cNvSpPr/>
              <p:nvPr/>
            </p:nvSpPr>
            <p:spPr>
              <a:xfrm rot="5400000">
                <a:off x="2834456" y="1874459"/>
                <a:ext cx="746637" cy="914400"/>
              </a:xfrm>
              <a:prstGeom prst="homePlate">
                <a:avLst>
                  <a:gd name="adj" fmla="val 31720"/>
                </a:avLst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en-US" kern="0" dirty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7" name="Text Placeholder 3">
            <a:extLst>
              <a:ext uri="{FF2B5EF4-FFF2-40B4-BE49-F238E27FC236}">
                <a16:creationId xmlns="" xmlns:a16="http://schemas.microsoft.com/office/drawing/2014/main" id="{4D7113C7-EAB8-488B-A459-6D69739BF19E}"/>
              </a:ext>
            </a:extLst>
          </p:cNvPr>
          <p:cNvSpPr txBox="1">
            <a:spLocks/>
          </p:cNvSpPr>
          <p:nvPr/>
        </p:nvSpPr>
        <p:spPr>
          <a:xfrm>
            <a:off x="6015772" y="3168464"/>
            <a:ext cx="1938635" cy="221695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/>
                </a:solidFill>
                <a:cs typeface="+mn-ea"/>
                <a:sym typeface="+mn-lt"/>
              </a:rPr>
              <a:t>长期的糖尿病患，由于某些对低血糖反应的机能受到破坏，所以可能无任何警觉性症状，发生低血糖时并不察觉，当血糖低到某一程度，便马上昏迷，是极之危险的一种表现。</a:t>
            </a:r>
          </a:p>
        </p:txBody>
      </p:sp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BA9A255A-2A08-49BC-9E97-B87E63E631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94108" y="2331978"/>
            <a:ext cx="3609848" cy="3609848"/>
          </a:xfrm>
          <a:prstGeom prst="rect">
            <a:avLst/>
          </a:prstGeom>
        </p:spPr>
      </p:pic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550D5108-9796-4B20-BAB8-525E88A3619B}"/>
              </a:ext>
            </a:extLst>
          </p:cNvPr>
          <p:cNvSpPr txBox="1"/>
          <p:nvPr/>
        </p:nvSpPr>
        <p:spPr>
          <a:xfrm>
            <a:off x="-1381519" y="2173400"/>
            <a:ext cx="64876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</a:t>
            </a:r>
            <a:endParaRPr lang="en-US" altLang="zh-CN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概念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EDBF6C48-681B-4A18-8201-5A0260B1423F}"/>
              </a:ext>
            </a:extLst>
          </p:cNvPr>
          <p:cNvSpPr txBox="1"/>
          <p:nvPr/>
        </p:nvSpPr>
        <p:spPr>
          <a:xfrm>
            <a:off x="1178753" y="2138676"/>
            <a:ext cx="64876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</a:t>
            </a:r>
            <a:endParaRPr lang="en-US" altLang="zh-CN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概念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2243BC91-841E-4DAE-8606-2514FEE00F7F}"/>
              </a:ext>
            </a:extLst>
          </p:cNvPr>
          <p:cNvSpPr txBox="1"/>
          <p:nvPr/>
        </p:nvSpPr>
        <p:spPr>
          <a:xfrm>
            <a:off x="3741284" y="2153376"/>
            <a:ext cx="64876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</a:t>
            </a:r>
            <a:endParaRPr lang="en-US" altLang="zh-CN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概念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9311896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1" grpId="0"/>
      <p:bldP spid="37" grpId="0"/>
      <p:bldP spid="39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低血糖休克的概念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aphicFrame>
        <p:nvGraphicFramePr>
          <p:cNvPr id="2" name="表格 1">
            <a:extLst>
              <a:ext uri="{FF2B5EF4-FFF2-40B4-BE49-F238E27FC236}">
                <a16:creationId xmlns="" xmlns:a16="http://schemas.microsoft.com/office/drawing/2014/main" id="{7FD2523E-94F1-4A46-8A3F-B03455CA08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68656"/>
              </p:ext>
            </p:extLst>
          </p:nvPr>
        </p:nvGraphicFramePr>
        <p:xfrm>
          <a:off x="173620" y="2115062"/>
          <a:ext cx="11667280" cy="326151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333456">
                  <a:extLst>
                    <a:ext uri="{9D8B030D-6E8A-4147-A177-3AD203B41FA5}">
                      <a16:colId xmlns="" xmlns:a16="http://schemas.microsoft.com/office/drawing/2014/main" val="4243404754"/>
                    </a:ext>
                  </a:extLst>
                </a:gridCol>
                <a:gridCol w="2333456">
                  <a:extLst>
                    <a:ext uri="{9D8B030D-6E8A-4147-A177-3AD203B41FA5}">
                      <a16:colId xmlns="" xmlns:a16="http://schemas.microsoft.com/office/drawing/2014/main" val="881430082"/>
                    </a:ext>
                  </a:extLst>
                </a:gridCol>
                <a:gridCol w="2333456">
                  <a:extLst>
                    <a:ext uri="{9D8B030D-6E8A-4147-A177-3AD203B41FA5}">
                      <a16:colId xmlns="" xmlns:a16="http://schemas.microsoft.com/office/drawing/2014/main" val="931592277"/>
                    </a:ext>
                  </a:extLst>
                </a:gridCol>
                <a:gridCol w="2333456">
                  <a:extLst>
                    <a:ext uri="{9D8B030D-6E8A-4147-A177-3AD203B41FA5}">
                      <a16:colId xmlns="" xmlns:a16="http://schemas.microsoft.com/office/drawing/2014/main" val="693581767"/>
                    </a:ext>
                  </a:extLst>
                </a:gridCol>
                <a:gridCol w="2333456">
                  <a:extLst>
                    <a:ext uri="{9D8B030D-6E8A-4147-A177-3AD203B41FA5}">
                      <a16:colId xmlns="" xmlns:a16="http://schemas.microsoft.com/office/drawing/2014/main" val="1452653329"/>
                    </a:ext>
                  </a:extLst>
                </a:gridCol>
              </a:tblGrid>
              <a:tr h="46738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诊断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条件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静脉（全血）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毛细血管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静脉（血浆）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78351967"/>
                  </a:ext>
                </a:extLst>
              </a:tr>
              <a:tr h="467386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糖尿病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空腹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≥</a:t>
                      </a: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≥</a:t>
                      </a: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6.1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≥</a:t>
                      </a: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7.0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57401895"/>
                  </a:ext>
                </a:extLst>
              </a:tr>
              <a:tr h="467386">
                <a:tc v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服糖后</a:t>
                      </a:r>
                      <a:r>
                        <a:rPr lang="en-US" altLang="zh-CN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小时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≥</a:t>
                      </a: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10.0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≥</a:t>
                      </a: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≥</a:t>
                      </a: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11.1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961657024"/>
                  </a:ext>
                </a:extLst>
              </a:tr>
              <a:tr h="467386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糖耐量受损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空腹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&lt;6.1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&lt;6.1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u="none" strike="noStrike" kern="1200" dirty="0">
                          <a:effectLst/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&lt;7.0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47316975"/>
                  </a:ext>
                </a:extLst>
              </a:tr>
              <a:tr h="467386">
                <a:tc v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服糖后</a:t>
                      </a:r>
                      <a:r>
                        <a:rPr lang="en-US" altLang="zh-CN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小时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6.7</a:t>
                      </a: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～</a:t>
                      </a: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10.0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7.8</a:t>
                      </a: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～</a:t>
                      </a: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11.1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7.8</a:t>
                      </a: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～</a:t>
                      </a: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11.1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46146695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空腹血糖受损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空腹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5.6</a:t>
                      </a: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～</a:t>
                      </a: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5.6</a:t>
                      </a: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～</a:t>
                      </a: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6.1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6.1</a:t>
                      </a:r>
                      <a:r>
                        <a:rPr lang="zh-CN" altLang="en-US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～</a:t>
                      </a: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7.0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5594698"/>
                  </a:ext>
                </a:extLst>
              </a:tr>
              <a:tr h="467386">
                <a:tc v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服糖后</a:t>
                      </a:r>
                      <a:r>
                        <a:rPr lang="en-US" altLang="zh-CN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2</a:t>
                      </a:r>
                      <a:r>
                        <a:rPr lang="zh-CN" altLang="en-US" sz="20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小时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&lt;6.7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&lt;7.8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&lt;7.8</a:t>
                      </a:r>
                      <a:endParaRPr lang="zh-CN" altLang="en-US" sz="24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05604017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8AC6A35-4795-427F-BB00-5C2E3CB33B71}"/>
              </a:ext>
            </a:extLst>
          </p:cNvPr>
          <p:cNvSpPr txBox="1"/>
          <p:nvPr/>
        </p:nvSpPr>
        <p:spPr>
          <a:xfrm>
            <a:off x="9178588" y="5605178"/>
            <a:ext cx="251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i="1" dirty="0">
                <a:cs typeface="+mn-ea"/>
                <a:sym typeface="+mn-lt"/>
              </a:rPr>
              <a:t>血糖浓度单位：</a:t>
            </a:r>
            <a:r>
              <a:rPr kumimoji="1" lang="en-US" altLang="zh-CN" i="1" dirty="0">
                <a:cs typeface="+mn-ea"/>
                <a:sym typeface="+mn-lt"/>
              </a:rPr>
              <a:t>mmol/L</a:t>
            </a:r>
            <a:endParaRPr kumimoji="1" lang="zh-CN" altLang="en-US" i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340189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: 圆角 34">
            <a:extLst>
              <a:ext uri="{FF2B5EF4-FFF2-40B4-BE49-F238E27FC236}">
                <a16:creationId xmlns="" xmlns:a16="http://schemas.microsoft.com/office/drawing/2014/main" id="{D5F1D787-BE90-4B0F-8CA6-2C11CC72BC9D}"/>
              </a:ext>
            </a:extLst>
          </p:cNvPr>
          <p:cNvSpPr/>
          <p:nvPr/>
        </p:nvSpPr>
        <p:spPr>
          <a:xfrm>
            <a:off x="768849" y="1120803"/>
            <a:ext cx="10771109" cy="4853327"/>
          </a:xfrm>
          <a:prstGeom prst="roundRect">
            <a:avLst>
              <a:gd name="adj" fmla="val 903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91E1FB68-162F-4099-B1FE-529C4537A9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58" y="417666"/>
            <a:ext cx="5046684" cy="59077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C014CF2-E9D7-4B19-AA20-A664687AF3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4510" y="2028475"/>
            <a:ext cx="4762734" cy="476273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AAF9F44-3AB4-4D6B-9847-5407376D12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560" y="771502"/>
            <a:ext cx="1462749" cy="22473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0E06801-DEED-4A7D-BCD2-4C14829424E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24" y="4448752"/>
            <a:ext cx="191006" cy="81708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5548149C-0C62-4B9C-9A8E-A1D5C8B405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1423151" y="191357"/>
            <a:ext cx="768849" cy="817079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79809EC-0971-46F8-8462-8EBE5BEB22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974130"/>
            <a:ext cx="768849" cy="817079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100CD9-2F3A-4151-8878-F42D27F763D5}"/>
              </a:ext>
            </a:extLst>
          </p:cNvPr>
          <p:cNvGrpSpPr/>
          <p:nvPr/>
        </p:nvGrpSpPr>
        <p:grpSpPr>
          <a:xfrm>
            <a:off x="3071683" y="1761400"/>
            <a:ext cx="2331392" cy="1862048"/>
            <a:chOff x="3071683" y="1761400"/>
            <a:chExt cx="2331392" cy="1862048"/>
          </a:xfrm>
        </p:grpSpPr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43039FC0-5ACF-4CA8-AE36-2B94B109569E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02</a:t>
              </a:r>
              <a:endParaRPr lang="zh-CN" altLang="en-US" sz="11500" dirty="0">
                <a:ln w="190500">
                  <a:solidFill>
                    <a:srgbClr val="FF0000"/>
                  </a:solidFill>
                </a:ln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7D601CB5-6CB0-4B73-8909-696A9943F39C}"/>
                </a:ext>
              </a:extLst>
            </p:cNvPr>
            <p:cNvSpPr txBox="1"/>
            <p:nvPr/>
          </p:nvSpPr>
          <p:spPr>
            <a:xfrm>
              <a:off x="3071683" y="1761400"/>
              <a:ext cx="23313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5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02</a:t>
              </a:r>
              <a:endParaRPr lang="zh-CN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5886672-BCBB-4777-82A7-8CFA424E8B5A}"/>
              </a:ext>
            </a:extLst>
          </p:cNvPr>
          <p:cNvGrpSpPr/>
          <p:nvPr/>
        </p:nvGrpSpPr>
        <p:grpSpPr>
          <a:xfrm>
            <a:off x="768849" y="3712463"/>
            <a:ext cx="6937061" cy="1200329"/>
            <a:chOff x="768849" y="3712463"/>
            <a:chExt cx="6937061" cy="1200329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9CA779E4-9E9B-420A-971C-F0552E86C551}"/>
                </a:ext>
              </a:extLst>
            </p:cNvPr>
            <p:cNvSpPr txBox="1"/>
            <p:nvPr/>
          </p:nvSpPr>
          <p:spPr>
            <a:xfrm>
              <a:off x="768849" y="3712463"/>
              <a:ext cx="69370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ln w="190500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低血糖临床表现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81E2A2F-0727-4A58-84DD-51AECB6E65FF}"/>
                </a:ext>
              </a:extLst>
            </p:cNvPr>
            <p:cNvSpPr txBox="1"/>
            <p:nvPr/>
          </p:nvSpPr>
          <p:spPr>
            <a:xfrm>
              <a:off x="768850" y="3712463"/>
              <a:ext cx="69370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低血糖临床表现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C02AC65-A79A-4A71-B228-2D0E27C2B9A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78" y="518820"/>
            <a:ext cx="2105452" cy="1793237"/>
          </a:xfrm>
          <a:prstGeom prst="rect">
            <a:avLst/>
          </a:prstGeom>
        </p:spPr>
      </p:pic>
      <p:cxnSp>
        <p:nvCxnSpPr>
          <p:cNvPr id="23" name="直接连接符 22">
            <a:extLst>
              <a:ext uri="{FF2B5EF4-FFF2-40B4-BE49-F238E27FC236}">
                <a16:creationId xmlns="" xmlns:a16="http://schemas.microsoft.com/office/drawing/2014/main" id="{DB86FAE1-5D9F-41F4-ADF8-F991878C39FC}"/>
              </a:ext>
            </a:extLst>
          </p:cNvPr>
          <p:cNvCxnSpPr>
            <a:cxnSpLocks/>
          </p:cNvCxnSpPr>
          <p:nvPr/>
        </p:nvCxnSpPr>
        <p:spPr>
          <a:xfrm>
            <a:off x="2377543" y="3464296"/>
            <a:ext cx="3818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101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低血糖临床表现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37DD01C5-4D16-4189-A5FF-907F65A1F3DB}"/>
              </a:ext>
            </a:extLst>
          </p:cNvPr>
          <p:cNvGrpSpPr/>
          <p:nvPr/>
        </p:nvGrpSpPr>
        <p:grpSpPr>
          <a:xfrm>
            <a:off x="3885615" y="2833552"/>
            <a:ext cx="1868925" cy="2594152"/>
            <a:chOff x="3885615" y="2833552"/>
            <a:chExt cx="1868925" cy="2594152"/>
          </a:xfrm>
        </p:grpSpPr>
        <p:sp>
          <p:nvSpPr>
            <p:cNvPr id="2" name="圆角矩形标注 1">
              <a:extLst>
                <a:ext uri="{FF2B5EF4-FFF2-40B4-BE49-F238E27FC236}">
                  <a16:creationId xmlns="" xmlns:a16="http://schemas.microsoft.com/office/drawing/2014/main" id="{68F664AC-00CD-4476-BBE4-86C5D215CDCD}"/>
                </a:ext>
              </a:extLst>
            </p:cNvPr>
            <p:cNvSpPr/>
            <p:nvPr/>
          </p:nvSpPr>
          <p:spPr>
            <a:xfrm>
              <a:off x="3885615" y="2833552"/>
              <a:ext cx="1868925" cy="1486955"/>
            </a:xfrm>
            <a:prstGeom prst="wedgeRoundRectCallout">
              <a:avLst>
                <a:gd name="adj1" fmla="val -9917"/>
                <a:gd name="adj2" fmla="val 88166"/>
                <a:gd name="adj3" fmla="val 16667"/>
              </a:avLst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BD50DD93-2E41-4505-801B-B20C96CD9FB8}"/>
                </a:ext>
              </a:extLst>
            </p:cNvPr>
            <p:cNvSpPr txBox="1"/>
            <p:nvPr/>
          </p:nvSpPr>
          <p:spPr>
            <a:xfrm>
              <a:off x="4008547" y="4842929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200" b="1" dirty="0">
                  <a:solidFill>
                    <a:srgbClr val="FF0000"/>
                  </a:solidFill>
                  <a:cs typeface="+mn-ea"/>
                  <a:sym typeface="+mn-lt"/>
                </a:rPr>
                <a:t>轻度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AD30F29-AF38-43CA-8F31-DB091EC8CF8E}"/>
                </a:ext>
              </a:extLst>
            </p:cNvPr>
            <p:cNvSpPr/>
            <p:nvPr/>
          </p:nvSpPr>
          <p:spPr>
            <a:xfrm>
              <a:off x="4008547" y="2833552"/>
              <a:ext cx="1714028" cy="1502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仅有饥饿感，可伴有一过性出汗，心悸，可自行缓解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F232B74A-F21A-4B00-8D1F-8AB6C5F26B7B}"/>
              </a:ext>
            </a:extLst>
          </p:cNvPr>
          <p:cNvGrpSpPr/>
          <p:nvPr/>
        </p:nvGrpSpPr>
        <p:grpSpPr>
          <a:xfrm>
            <a:off x="6438663" y="1965489"/>
            <a:ext cx="2157865" cy="3462215"/>
            <a:chOff x="6438663" y="1965489"/>
            <a:chExt cx="2157865" cy="3462215"/>
          </a:xfrm>
        </p:grpSpPr>
        <p:sp>
          <p:nvSpPr>
            <p:cNvPr id="3" name="圆角矩形标注 26">
              <a:extLst>
                <a:ext uri="{FF2B5EF4-FFF2-40B4-BE49-F238E27FC236}">
                  <a16:creationId xmlns="" xmlns:a16="http://schemas.microsoft.com/office/drawing/2014/main" id="{99F15EB4-5A65-4BC6-8A4B-810D240B0138}"/>
                </a:ext>
              </a:extLst>
            </p:cNvPr>
            <p:cNvSpPr/>
            <p:nvPr/>
          </p:nvSpPr>
          <p:spPr>
            <a:xfrm>
              <a:off x="6438663" y="1965489"/>
              <a:ext cx="2157865" cy="2398339"/>
            </a:xfrm>
            <a:prstGeom prst="wedgeRoundRectCallout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A5E4CF92-7764-4570-B3D7-7725ADB52624}"/>
                </a:ext>
              </a:extLst>
            </p:cNvPr>
            <p:cNvSpPr txBox="1"/>
            <p:nvPr/>
          </p:nvSpPr>
          <p:spPr>
            <a:xfrm>
              <a:off x="6438663" y="4842929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200" b="1" dirty="0">
                  <a:solidFill>
                    <a:srgbClr val="FF0000"/>
                  </a:solidFill>
                  <a:cs typeface="+mn-ea"/>
                  <a:sym typeface="+mn-lt"/>
                </a:rPr>
                <a:t>中度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B00B2E7A-9D26-48C3-92D3-1E6A4C31D618}"/>
                </a:ext>
              </a:extLst>
            </p:cNvPr>
            <p:cNvSpPr/>
            <p:nvPr/>
          </p:nvSpPr>
          <p:spPr>
            <a:xfrm>
              <a:off x="6579619" y="2321893"/>
              <a:ext cx="1868926" cy="18624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心悸，出汗，饥饿明显，有时发生手抖，头昏，需补充含糖食物方可纠正。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C266CEC-8E8E-414D-A034-E63DD18EA2D7}"/>
              </a:ext>
            </a:extLst>
          </p:cNvPr>
          <p:cNvGrpSpPr/>
          <p:nvPr/>
        </p:nvGrpSpPr>
        <p:grpSpPr>
          <a:xfrm>
            <a:off x="9022423" y="1303001"/>
            <a:ext cx="2443363" cy="4124703"/>
            <a:chOff x="9022423" y="1303001"/>
            <a:chExt cx="2443363" cy="4124703"/>
          </a:xfrm>
        </p:grpSpPr>
        <p:sp>
          <p:nvSpPr>
            <p:cNvPr id="4" name="圆角矩形标注 27">
              <a:extLst>
                <a:ext uri="{FF2B5EF4-FFF2-40B4-BE49-F238E27FC236}">
                  <a16:creationId xmlns="" xmlns:a16="http://schemas.microsoft.com/office/drawing/2014/main" id="{F7878998-D27C-425F-A4C5-178F7B9B0626}"/>
                </a:ext>
              </a:extLst>
            </p:cNvPr>
            <p:cNvSpPr/>
            <p:nvPr/>
          </p:nvSpPr>
          <p:spPr>
            <a:xfrm>
              <a:off x="9022423" y="1303001"/>
              <a:ext cx="2443363" cy="3024000"/>
            </a:xfrm>
            <a:prstGeom prst="wedgeRoundRectCallout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CD176CE5-DBC6-464D-A047-C1D5B32C0699}"/>
                </a:ext>
              </a:extLst>
            </p:cNvPr>
            <p:cNvSpPr txBox="1"/>
            <p:nvPr/>
          </p:nvSpPr>
          <p:spPr>
            <a:xfrm>
              <a:off x="9414997" y="4842929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200" b="1" dirty="0">
                  <a:solidFill>
                    <a:srgbClr val="FF0000"/>
                  </a:solidFill>
                  <a:cs typeface="+mn-ea"/>
                  <a:sym typeface="+mn-lt"/>
                </a:rPr>
                <a:t>重度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DF4639A-AAA8-4C36-A69A-1BE40BFED2B2}"/>
                </a:ext>
              </a:extLst>
            </p:cNvPr>
            <p:cNvSpPr/>
            <p:nvPr/>
          </p:nvSpPr>
          <p:spPr>
            <a:xfrm>
              <a:off x="9197118" y="1498331"/>
              <a:ext cx="2093972" cy="2577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是在中度低血糖症状的基础上出现中枢神经供能不足的表现，如嗜睡，意识（认人，认方向）障碍，胡言乱语，甚至昏迷，死亡。</a:t>
              </a:r>
            </a:p>
          </p:txBody>
        </p:sp>
      </p:grp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D6BD687A-5DAE-45F2-AEA9-9C1D4EFCBC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63373" y="2321893"/>
            <a:ext cx="4536107" cy="453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44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低血糖临床表现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80964A6-C33A-40B1-91E7-94F3D122BAB2}"/>
              </a:ext>
            </a:extLst>
          </p:cNvPr>
          <p:cNvGrpSpPr/>
          <p:nvPr/>
        </p:nvGrpSpPr>
        <p:grpSpPr>
          <a:xfrm>
            <a:off x="425289" y="1610264"/>
            <a:ext cx="5985935" cy="713075"/>
            <a:chOff x="425289" y="1610264"/>
            <a:chExt cx="5985935" cy="713075"/>
          </a:xfrm>
        </p:grpSpPr>
        <p:sp>
          <p:nvSpPr>
            <p:cNvPr id="2" name="泪滴形 24">
              <a:extLst>
                <a:ext uri="{FF2B5EF4-FFF2-40B4-BE49-F238E27FC236}">
                  <a16:creationId xmlns="" xmlns:a16="http://schemas.microsoft.com/office/drawing/2014/main" id="{91F1A092-F3F6-4B6A-8DA2-0D86D2C11B2D}"/>
                </a:ext>
              </a:extLst>
            </p:cNvPr>
            <p:cNvSpPr/>
            <p:nvPr/>
          </p:nvSpPr>
          <p:spPr>
            <a:xfrm rot="2632201">
              <a:off x="425289" y="1610264"/>
              <a:ext cx="713075" cy="713075"/>
            </a:xfrm>
            <a:prstGeom prst="teardrop">
              <a:avLst>
                <a:gd name="adj" fmla="val 1357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EC1BE2A2-C6DC-4324-93E4-9FD9C66A9C8F}"/>
                </a:ext>
              </a:extLst>
            </p:cNvPr>
            <p:cNvSpPr/>
            <p:nvPr/>
          </p:nvSpPr>
          <p:spPr>
            <a:xfrm>
              <a:off x="1722192" y="1766746"/>
              <a:ext cx="468903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低于</a:t>
              </a:r>
              <a:r>
                <a:rPr lang="en-US" altLang="zh-CN" sz="2400" dirty="0">
                  <a:cs typeface="+mn-ea"/>
                  <a:sym typeface="+mn-lt"/>
                </a:rPr>
                <a:t>1·0mmol/</a:t>
              </a:r>
              <a:r>
                <a:rPr lang="zh-CN" altLang="en-US" sz="2400" dirty="0">
                  <a:cs typeface="+mn-ea"/>
                  <a:sym typeface="+mn-lt"/>
                </a:rPr>
                <a:t>患者出现昏迷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756AD766-6709-4493-915E-105C6E3D1241}"/>
              </a:ext>
            </a:extLst>
          </p:cNvPr>
          <p:cNvGrpSpPr/>
          <p:nvPr/>
        </p:nvGrpSpPr>
        <p:grpSpPr>
          <a:xfrm>
            <a:off x="425289" y="2618509"/>
            <a:ext cx="7448975" cy="713075"/>
            <a:chOff x="425289" y="2618509"/>
            <a:chExt cx="7448975" cy="713075"/>
          </a:xfrm>
        </p:grpSpPr>
        <p:sp>
          <p:nvSpPr>
            <p:cNvPr id="11" name="泪滴形 24">
              <a:extLst>
                <a:ext uri="{FF2B5EF4-FFF2-40B4-BE49-F238E27FC236}">
                  <a16:creationId xmlns="" xmlns:a16="http://schemas.microsoft.com/office/drawing/2014/main" id="{88B231FE-1EB0-4231-8075-1CF925092349}"/>
                </a:ext>
              </a:extLst>
            </p:cNvPr>
            <p:cNvSpPr/>
            <p:nvPr/>
          </p:nvSpPr>
          <p:spPr>
            <a:xfrm rot="2632201">
              <a:off x="425289" y="2618509"/>
              <a:ext cx="713075" cy="713075"/>
            </a:xfrm>
            <a:prstGeom prst="teardrop">
              <a:avLst>
                <a:gd name="adj" fmla="val 1357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64C47D5-4001-45EC-8E7F-1749722F7EED}"/>
                </a:ext>
              </a:extLst>
            </p:cNvPr>
            <p:cNvSpPr/>
            <p:nvPr/>
          </p:nvSpPr>
          <p:spPr>
            <a:xfrm>
              <a:off x="1722192" y="2774991"/>
              <a:ext cx="61520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cs typeface="+mn-ea"/>
                  <a:sym typeface="+mn-lt"/>
                </a:rPr>
                <a:t>~ 2·8mmol/</a:t>
              </a:r>
              <a:r>
                <a:rPr lang="zh-CN" altLang="en-US" sz="2400" dirty="0">
                  <a:cs typeface="+mn-ea"/>
                  <a:sym typeface="+mn-lt"/>
                </a:rPr>
                <a:t>患者出现进行性认知能力下降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DEEE0123-E5DF-4540-9BE9-DDE1875A3092}"/>
              </a:ext>
            </a:extLst>
          </p:cNvPr>
          <p:cNvGrpSpPr/>
          <p:nvPr/>
        </p:nvGrpSpPr>
        <p:grpSpPr>
          <a:xfrm>
            <a:off x="425290" y="3552721"/>
            <a:ext cx="6839373" cy="713075"/>
            <a:chOff x="425290" y="3552721"/>
            <a:chExt cx="6839373" cy="713075"/>
          </a:xfrm>
        </p:grpSpPr>
        <p:sp>
          <p:nvSpPr>
            <p:cNvPr id="13" name="泪滴形 24">
              <a:extLst>
                <a:ext uri="{FF2B5EF4-FFF2-40B4-BE49-F238E27FC236}">
                  <a16:creationId xmlns="" xmlns:a16="http://schemas.microsoft.com/office/drawing/2014/main" id="{8F8B3806-1779-43A6-B470-0BC0C71628BC}"/>
                </a:ext>
              </a:extLst>
            </p:cNvPr>
            <p:cNvSpPr/>
            <p:nvPr/>
          </p:nvSpPr>
          <p:spPr>
            <a:xfrm rot="2632201">
              <a:off x="425290" y="3552721"/>
              <a:ext cx="713075" cy="713075"/>
            </a:xfrm>
            <a:prstGeom prst="teardrop">
              <a:avLst>
                <a:gd name="adj" fmla="val 1357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EB9F5127-E699-4298-AA86-B2067A775635}"/>
                </a:ext>
              </a:extLst>
            </p:cNvPr>
            <p:cNvSpPr/>
            <p:nvPr/>
          </p:nvSpPr>
          <p:spPr>
            <a:xfrm>
              <a:off x="1722192" y="3607064"/>
              <a:ext cx="554247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cs typeface="+mn-ea"/>
                  <a:sym typeface="+mn-lt"/>
                </a:rPr>
                <a:t>~3·0mmol/</a:t>
              </a:r>
              <a:r>
                <a:rPr lang="zh-CN" altLang="en-US" sz="2400" dirty="0">
                  <a:cs typeface="+mn-ea"/>
                  <a:sym typeface="+mn-lt"/>
                </a:rPr>
                <a:t>开始出现低血糖症状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B5CD579-8223-4873-AE5B-232DAE732B99}"/>
              </a:ext>
            </a:extLst>
          </p:cNvPr>
          <p:cNvGrpSpPr/>
          <p:nvPr/>
        </p:nvGrpSpPr>
        <p:grpSpPr>
          <a:xfrm>
            <a:off x="425289" y="4446605"/>
            <a:ext cx="9704495" cy="713075"/>
            <a:chOff x="425289" y="4446605"/>
            <a:chExt cx="9704495" cy="713075"/>
          </a:xfrm>
        </p:grpSpPr>
        <p:sp>
          <p:nvSpPr>
            <p:cNvPr id="15" name="泪滴形 24">
              <a:extLst>
                <a:ext uri="{FF2B5EF4-FFF2-40B4-BE49-F238E27FC236}">
                  <a16:creationId xmlns="" xmlns:a16="http://schemas.microsoft.com/office/drawing/2014/main" id="{8C0D1559-560F-4AEA-B6E3-386B3C6641FB}"/>
                </a:ext>
              </a:extLst>
            </p:cNvPr>
            <p:cNvSpPr/>
            <p:nvPr/>
          </p:nvSpPr>
          <p:spPr>
            <a:xfrm rot="2632201">
              <a:off x="425289" y="4446605"/>
              <a:ext cx="713075" cy="713075"/>
            </a:xfrm>
            <a:prstGeom prst="teardrop">
              <a:avLst>
                <a:gd name="adj" fmla="val 1357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5A109347-6F2D-4584-B168-EBE83636763A}"/>
                </a:ext>
              </a:extLst>
            </p:cNvPr>
            <p:cNvSpPr/>
            <p:nvPr/>
          </p:nvSpPr>
          <p:spPr>
            <a:xfrm>
              <a:off x="1722192" y="4495110"/>
              <a:ext cx="84075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400" dirty="0">
                  <a:cs typeface="+mn-ea"/>
                  <a:sym typeface="+mn-lt"/>
                </a:rPr>
                <a:t>~3·8mmol/</a:t>
              </a:r>
              <a:r>
                <a:rPr lang="zh-CN" altLang="en-US" sz="2400" dirty="0">
                  <a:cs typeface="+mn-ea"/>
                  <a:sym typeface="+mn-lt"/>
                </a:rPr>
                <a:t>血糖水平，胰高血糖素，肾上腺素开始释放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120F4AC-3F06-4C4A-B884-74E83C35220C}"/>
              </a:ext>
            </a:extLst>
          </p:cNvPr>
          <p:cNvGrpSpPr/>
          <p:nvPr/>
        </p:nvGrpSpPr>
        <p:grpSpPr>
          <a:xfrm>
            <a:off x="425288" y="5358435"/>
            <a:ext cx="9704495" cy="713075"/>
            <a:chOff x="425288" y="5358435"/>
            <a:chExt cx="9704495" cy="713075"/>
          </a:xfrm>
        </p:grpSpPr>
        <p:sp>
          <p:nvSpPr>
            <p:cNvPr id="18" name="泪滴形 24">
              <a:extLst>
                <a:ext uri="{FF2B5EF4-FFF2-40B4-BE49-F238E27FC236}">
                  <a16:creationId xmlns="" xmlns:a16="http://schemas.microsoft.com/office/drawing/2014/main" id="{92742AEB-51E0-49B0-B218-B925B23BA7D5}"/>
                </a:ext>
              </a:extLst>
            </p:cNvPr>
            <p:cNvSpPr/>
            <p:nvPr/>
          </p:nvSpPr>
          <p:spPr>
            <a:xfrm rot="2632201">
              <a:off x="425288" y="5358435"/>
              <a:ext cx="713075" cy="713075"/>
            </a:xfrm>
            <a:prstGeom prst="teardrop">
              <a:avLst>
                <a:gd name="adj" fmla="val 13577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B105051E-06D4-4477-8F93-4FF12F47793D}"/>
                </a:ext>
              </a:extLst>
            </p:cNvPr>
            <p:cNvSpPr/>
            <p:nvPr/>
          </p:nvSpPr>
          <p:spPr>
            <a:xfrm>
              <a:off x="1722191" y="5406940"/>
              <a:ext cx="840759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cs typeface="+mn-ea"/>
                  <a:sym typeface="+mn-lt"/>
                </a:rPr>
                <a:t>~4·6mmol/</a:t>
              </a:r>
              <a:r>
                <a:rPr lang="zh-CN" altLang="en-US" sz="2400" dirty="0">
                  <a:cs typeface="+mn-ea"/>
                  <a:sym typeface="+mn-lt"/>
                </a:rPr>
                <a:t>胰岛素分泌受抑制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9FD162C-CD93-42C4-9550-B5AD11F2B2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703" y="2656425"/>
            <a:ext cx="3901440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224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>
            <a:extLst>
              <a:ext uri="{FF2B5EF4-FFF2-40B4-BE49-F238E27FC236}">
                <a16:creationId xmlns="" xmlns:a16="http://schemas.microsoft.com/office/drawing/2014/main" id="{43CF4362-64D8-4687-AC78-445EF0BE5C3F}"/>
              </a:ext>
            </a:extLst>
          </p:cNvPr>
          <p:cNvSpPr/>
          <p:nvPr/>
        </p:nvSpPr>
        <p:spPr>
          <a:xfrm>
            <a:off x="173620" y="208344"/>
            <a:ext cx="11667281" cy="6284531"/>
          </a:xfrm>
          <a:prstGeom prst="roundRect">
            <a:avLst>
              <a:gd name="adj" fmla="val 5616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 idx="4294967295"/>
          </p:nvPr>
        </p:nvSpPr>
        <p:spPr>
          <a:xfrm>
            <a:off x="1181100" y="365125"/>
            <a:ext cx="10515600" cy="781095"/>
          </a:xfrm>
        </p:spPr>
        <p:txBody>
          <a:bodyPr>
            <a:norm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低血糖临床表现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2D26DD34-D0A5-4971-B0F9-F293DF6CBF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04" y="376788"/>
            <a:ext cx="903396" cy="769432"/>
          </a:xfrm>
          <a:prstGeom prst="rect">
            <a:avLst/>
          </a:prstGeom>
        </p:spPr>
      </p:pic>
      <p:sp>
        <p:nvSpPr>
          <p:cNvPr id="6" name="标题 8">
            <a:extLst>
              <a:ext uri="{FF2B5EF4-FFF2-40B4-BE49-F238E27FC236}">
                <a16:creationId xmlns="" xmlns:a16="http://schemas.microsoft.com/office/drawing/2014/main" id="{6567BEDA-0EAF-4CEF-A4A5-BE71B6BFB954}"/>
              </a:ext>
            </a:extLst>
          </p:cNvPr>
          <p:cNvSpPr txBox="1">
            <a:spLocks/>
          </p:cNvSpPr>
          <p:nvPr/>
        </p:nvSpPr>
        <p:spPr>
          <a:xfrm>
            <a:off x="838200" y="1476136"/>
            <a:ext cx="10515600" cy="781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j-cs"/>
              </a:defRPr>
            </a:lvl1pPr>
          </a:lstStyle>
          <a:p>
            <a:pPr algn="ctr"/>
            <a:r>
              <a:rPr lang="zh-CN" altLang="en-US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低血糖不典型症状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EF2AE303-7430-4A96-A067-C0DF14A4F83F}"/>
              </a:ext>
            </a:extLst>
          </p:cNvPr>
          <p:cNvSpPr/>
          <p:nvPr/>
        </p:nvSpPr>
        <p:spPr>
          <a:xfrm>
            <a:off x="7968767" y="2434615"/>
            <a:ext cx="208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舌根发麻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7481D64-373E-4AD2-A99C-667E086D45FB}"/>
              </a:ext>
            </a:extLst>
          </p:cNvPr>
          <p:cNvSpPr/>
          <p:nvPr/>
        </p:nvSpPr>
        <p:spPr>
          <a:xfrm>
            <a:off x="7968768" y="3214000"/>
            <a:ext cx="208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言语不清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B25F233-64D6-4D93-9BE7-0428D28A1CC1}"/>
              </a:ext>
            </a:extLst>
          </p:cNvPr>
          <p:cNvSpPr/>
          <p:nvPr/>
        </p:nvSpPr>
        <p:spPr>
          <a:xfrm>
            <a:off x="7940040" y="4713740"/>
            <a:ext cx="208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反应迟钝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CF56978-2BD7-41ED-BC56-9010B95B3D0D}"/>
              </a:ext>
            </a:extLst>
          </p:cNvPr>
          <p:cNvSpPr/>
          <p:nvPr/>
        </p:nvSpPr>
        <p:spPr>
          <a:xfrm>
            <a:off x="7968767" y="3937041"/>
            <a:ext cx="208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烦躁不安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0B2818A-733E-487B-BE66-C7357E285839}"/>
              </a:ext>
            </a:extLst>
          </p:cNvPr>
          <p:cNvSpPr/>
          <p:nvPr/>
        </p:nvSpPr>
        <p:spPr>
          <a:xfrm>
            <a:off x="7940040" y="5418740"/>
            <a:ext cx="208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Clr>
                <a:srgbClr val="FF0000"/>
              </a:buClr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不爱理人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BF663E6-1CE4-4C2D-8103-48198CA3C0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80" y="1476136"/>
            <a:ext cx="5059680" cy="505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841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1B59A"/>
      </a:accent1>
      <a:accent2>
        <a:srgbClr val="ED7D31"/>
      </a:accent2>
      <a:accent3>
        <a:srgbClr val="A5A5A5"/>
      </a:accent3>
      <a:accent4>
        <a:srgbClr val="FFC000"/>
      </a:accent4>
      <a:accent5>
        <a:srgbClr val="3DB39E"/>
      </a:accent5>
      <a:accent6>
        <a:srgbClr val="70AD47"/>
      </a:accent6>
      <a:hlink>
        <a:srgbClr val="3DB39E"/>
      </a:hlink>
      <a:folHlink>
        <a:srgbClr val="954F72"/>
      </a:folHlink>
    </a:clrScheme>
    <a:fontScheme name="vq0n5dhe">
      <a:majorFont>
        <a:latin typeface="Adobe Arabic" panose="020F0302020204030204"/>
        <a:ea typeface="微软雅黑"/>
        <a:cs typeface=""/>
      </a:majorFont>
      <a:minorFont>
        <a:latin typeface="Adobe Arabic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1400</Words>
  <Application>Microsoft Office PowerPoint</Application>
  <PresentationFormat>宽屏</PresentationFormat>
  <Paragraphs>189</Paragraphs>
  <Slides>23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Meiryo</vt:lpstr>
      <vt:lpstr>等线</vt:lpstr>
      <vt:lpstr>汉仪雅酷黑 75W</vt:lpstr>
      <vt:lpstr>锐字真言体免费商用</vt:lpstr>
      <vt:lpstr>宋体</vt:lpstr>
      <vt:lpstr>微软雅黑</vt:lpstr>
      <vt:lpstr>微软雅黑 Light</vt:lpstr>
      <vt:lpstr>Adobe Arabic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低血糖休克的概念</vt:lpstr>
      <vt:lpstr>低血糖休克的概念</vt:lpstr>
      <vt:lpstr>PowerPoint 演示文稿</vt:lpstr>
      <vt:lpstr>低血糖临床表现</vt:lpstr>
      <vt:lpstr>低血糖临床表现</vt:lpstr>
      <vt:lpstr>低血糖临床表现</vt:lpstr>
      <vt:lpstr>PowerPoint 演示文稿</vt:lpstr>
      <vt:lpstr>低血糖的原因</vt:lpstr>
      <vt:lpstr>低血糖的原因</vt:lpstr>
      <vt:lpstr>低血糖的原因</vt:lpstr>
      <vt:lpstr>PowerPoint 演示文稿</vt:lpstr>
      <vt:lpstr>低血糖的危害</vt:lpstr>
      <vt:lpstr>PowerPoint 演示文稿</vt:lpstr>
      <vt:lpstr>低血糖休克抢救</vt:lpstr>
      <vt:lpstr>低血糖休克抢救</vt:lpstr>
      <vt:lpstr>PowerPoint 演示文稿</vt:lpstr>
      <vt:lpstr>低血糖的预防</vt:lpstr>
      <vt:lpstr>低血糖的预防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151</cp:revision>
  <dcterms:created xsi:type="dcterms:W3CDTF">2015-06-09T12:52:33Z</dcterms:created>
  <dcterms:modified xsi:type="dcterms:W3CDTF">2020-12-13T12:53:05Z</dcterms:modified>
</cp:coreProperties>
</file>