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3" r:id="rId1"/>
    <p:sldMasterId id="2147483758" r:id="rId2"/>
  </p:sldMasterIdLst>
  <p:notesMasterIdLst>
    <p:notesMasterId r:id="rId29"/>
  </p:notesMasterIdLst>
  <p:sldIdLst>
    <p:sldId id="524" r:id="rId3"/>
    <p:sldId id="553" r:id="rId4"/>
    <p:sldId id="554" r:id="rId5"/>
    <p:sldId id="527" r:id="rId6"/>
    <p:sldId id="529" r:id="rId7"/>
    <p:sldId id="530" r:id="rId8"/>
    <p:sldId id="531" r:id="rId9"/>
    <p:sldId id="533" r:id="rId10"/>
    <p:sldId id="555" r:id="rId11"/>
    <p:sldId id="535" r:id="rId12"/>
    <p:sldId id="536" r:id="rId13"/>
    <p:sldId id="556" r:id="rId14"/>
    <p:sldId id="539" r:id="rId15"/>
    <p:sldId id="540" r:id="rId16"/>
    <p:sldId id="541" r:id="rId17"/>
    <p:sldId id="542" r:id="rId18"/>
    <p:sldId id="543" r:id="rId19"/>
    <p:sldId id="557" r:id="rId20"/>
    <p:sldId id="545" r:id="rId21"/>
    <p:sldId id="547" r:id="rId22"/>
    <p:sldId id="558" r:id="rId23"/>
    <p:sldId id="550" r:id="rId24"/>
    <p:sldId id="551" r:id="rId25"/>
    <p:sldId id="552" r:id="rId26"/>
    <p:sldId id="559" r:id="rId27"/>
    <p:sldId id="560" r:id="rId28"/>
  </p:sldIdLst>
  <p:sldSz cx="9144000" cy="5143500" type="screen16x9"/>
  <p:notesSz cx="6858000" cy="9144000"/>
  <p:custDataLst>
    <p:tags r:id="rId3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DF7"/>
    <a:srgbClr val="FFFBEF"/>
    <a:srgbClr val="F9FFDD"/>
    <a:srgbClr val="FFFFFF"/>
    <a:srgbClr val="FCFCFA"/>
    <a:srgbClr val="F4F5EE"/>
    <a:srgbClr val="55BBC5"/>
    <a:srgbClr val="F4FAFE"/>
    <a:srgbClr val="EAF7FE"/>
    <a:srgbClr val="E2F4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13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96" y="12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5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ADD754-F49E-4351-AAFE-19D83F43501C}" type="datetimeFigureOut">
              <a:rPr lang="en-US" smtClean="0"/>
              <a:pPr/>
              <a:t>12/30/2020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F6036-E835-44CB-A25A-34C755DFD5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133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FCFAA1-C6EC-4F44-A242-35E46148454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37823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FCFAA1-C6EC-4F44-A242-35E461484548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76397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FCFAA1-C6EC-4F44-A242-35E461484548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01399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FCFAA1-C6EC-4F44-A242-35E461484548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90614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FCFAA1-C6EC-4F44-A242-35E46148454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78045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FCFAA1-C6EC-4F44-A242-35E461484548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77176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FCFAA1-C6EC-4F44-A242-35E461484548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83734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FCFAA1-C6EC-4F44-A242-35E461484548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28626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FCFAA1-C6EC-4F44-A242-35E461484548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09742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FCFAA1-C6EC-4F44-A242-35E46148454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06240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FCFAA1-C6EC-4F44-A242-35E461484548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8380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FCFAA1-C6EC-4F44-A242-35E461484548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683565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FCFAA1-C6EC-4F44-A242-35E461484548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4133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FCFAA1-C6EC-4F44-A242-35E461484548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682355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FCFAA1-C6EC-4F44-A242-35E461484548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661139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FCFAA1-C6EC-4F44-A242-35E461484548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179220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FCFAA1-C6EC-4F44-A242-35E461484548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317126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FCFAA1-C6EC-4F44-A242-35E461484548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912034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06348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FCFAA1-C6EC-4F44-A242-35E46148454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07713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FCFAA1-C6EC-4F44-A242-35E461484548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91535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FCFAA1-C6EC-4F44-A242-35E461484548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32045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FCFAA1-C6EC-4F44-A242-35E461484548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01973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FCFAA1-C6EC-4F44-A242-35E461484548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50600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FCFAA1-C6EC-4F44-A242-35E46148454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69738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FCFAA1-C6EC-4F44-A242-35E461484548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86494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rgbClr val="FF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925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623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16724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2988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6282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3639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2364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9226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019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节标题">
    <p:bg>
      <p:bgPr>
        <a:solidFill>
          <a:srgbClr val="FF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498666" y="438150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 smtClean="0">
                <a:solidFill>
                  <a:schemeClr val="accent1"/>
                </a:solidFill>
              </a:rPr>
              <a:t>火灾的主要特性</a:t>
            </a:r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85750"/>
            <a:ext cx="392813" cy="545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599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节标题">
    <p:bg>
      <p:bgPr>
        <a:solidFill>
          <a:srgbClr val="FF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498666" y="438150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 smtClean="0">
                <a:solidFill>
                  <a:schemeClr val="accent1"/>
                </a:solidFill>
              </a:rPr>
              <a:t>火灾的预防办法</a:t>
            </a:r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85750"/>
            <a:ext cx="392813" cy="545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41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节标题">
    <p:bg>
      <p:bgPr>
        <a:solidFill>
          <a:srgbClr val="FF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498666" y="438150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 smtClean="0">
                <a:solidFill>
                  <a:schemeClr val="accent1"/>
                </a:solidFill>
              </a:rPr>
              <a:t>火灾的应急处理</a:t>
            </a:r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85750"/>
            <a:ext cx="392813" cy="545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647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节标题">
    <p:bg>
      <p:bgPr>
        <a:solidFill>
          <a:srgbClr val="FF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498666" y="438150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 smtClean="0">
                <a:solidFill>
                  <a:schemeClr val="accent1"/>
                </a:solidFill>
              </a:rPr>
              <a:t>消防器材的介绍</a:t>
            </a:r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85750"/>
            <a:ext cx="392813" cy="545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553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节标题">
    <p:bg>
      <p:bgPr>
        <a:solidFill>
          <a:srgbClr val="FF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498666" y="438150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 smtClean="0">
                <a:solidFill>
                  <a:schemeClr val="accent1"/>
                </a:solidFill>
              </a:rPr>
              <a:t>灭火器材的使用</a:t>
            </a:r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85750"/>
            <a:ext cx="392813" cy="545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761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72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001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145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EB1B6A-AEF1-4ACD-BD61-958570690F55}" type="datetimeFigureOut">
              <a:rPr lang="zh-CN" altLang="en-US" smtClean="0"/>
              <a:t>2020/12/30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CB991-6BD3-42F2-8A94-1903E94254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0558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33" r:id="rId2"/>
    <p:sldLayoutId id="2147483754" r:id="rId3"/>
    <p:sldLayoutId id="2147483755" r:id="rId4"/>
    <p:sldLayoutId id="2147483756" r:id="rId5"/>
    <p:sldLayoutId id="2147483757" r:id="rId6"/>
  </p:sldLayoutIdLst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484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pn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notesSlide" Target="../notesSlides/notesSlide25.xml"/><Relationship Id="rId9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3413899"/>
            <a:ext cx="990601" cy="1375986"/>
          </a:xfrm>
          <a:prstGeom prst="rect">
            <a:avLst/>
          </a:prstGeom>
        </p:spPr>
      </p:pic>
      <p:sp>
        <p:nvSpPr>
          <p:cNvPr id="9" name="PA-文本框 8">
            <a:extLst>
              <a:ext uri="{FF2B5EF4-FFF2-40B4-BE49-F238E27FC236}">
                <a16:creationId xmlns:a16="http://schemas.microsoft.com/office/drawing/2014/main" xmlns="" id="{5BDCBC83-015C-43E4-9294-81C75A036A7A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295400" y="1123950"/>
            <a:ext cx="65616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>
                <a:ln w="25400">
                  <a:solidFill>
                    <a:schemeClr val="bg1"/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阿里汉仪智能黑体" panose="00020600040101010101" pitchFamily="18" charset="-122"/>
                <a:ea typeface="阿里汉仪智能黑体" panose="00020600040101010101" pitchFamily="18" charset="-122"/>
                <a:cs typeface="+mn-ea"/>
                <a:sym typeface="+mn-lt"/>
              </a:rPr>
              <a:t>消防安全知识</a:t>
            </a:r>
            <a:r>
              <a:rPr lang="zh-CN" altLang="en-US" sz="6000" b="1" dirty="0" smtClean="0">
                <a:ln w="25400">
                  <a:solidFill>
                    <a:schemeClr val="bg1"/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阿里汉仪智能黑体" panose="00020600040101010101" pitchFamily="18" charset="-122"/>
                <a:ea typeface="阿里汉仪智能黑体" panose="00020600040101010101" pitchFamily="18" charset="-122"/>
                <a:cs typeface="+mn-ea"/>
                <a:sym typeface="+mn-lt"/>
              </a:rPr>
              <a:t>培训</a:t>
            </a:r>
            <a:endParaRPr lang="zh-CN" altLang="en-US" sz="6000" b="1" dirty="0">
              <a:ln w="25400">
                <a:solidFill>
                  <a:schemeClr val="bg1"/>
                </a:solidFill>
                <a:prstDash val="solid"/>
              </a:ln>
              <a:solidFill>
                <a:schemeClr val="accent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阿里汉仪智能黑体" panose="00020600040101010101" pitchFamily="18" charset="-122"/>
              <a:ea typeface="阿里汉仪智能黑体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10" name="PA-文本框 9">
            <a:extLst>
              <a:ext uri="{FF2B5EF4-FFF2-40B4-BE49-F238E27FC236}">
                <a16:creationId xmlns:a16="http://schemas.microsoft.com/office/drawing/2014/main" xmlns="" id="{8F053EC5-8422-4FC1-B844-54FC992BEF5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438400" y="2190802"/>
            <a:ext cx="4343400" cy="30777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spc="600" dirty="0" smtClean="0">
                <a:solidFill>
                  <a:schemeClr val="bg1"/>
                </a:solidFill>
                <a:cs typeface="+mn-ea"/>
                <a:sym typeface="+mn-lt"/>
              </a:rPr>
              <a:t>消防安全人人</a:t>
            </a:r>
            <a:r>
              <a:rPr lang="zh-CN" altLang="en-US" sz="1400" spc="600" dirty="0">
                <a:solidFill>
                  <a:schemeClr val="bg1"/>
                </a:solidFill>
                <a:cs typeface="+mn-ea"/>
                <a:sym typeface="+mn-lt"/>
              </a:rPr>
              <a:t>有责消防安全知识</a:t>
            </a:r>
            <a:r>
              <a:rPr lang="zh-CN" altLang="en-US" sz="1400" spc="600" dirty="0" smtClean="0">
                <a:solidFill>
                  <a:schemeClr val="bg1"/>
                </a:solidFill>
                <a:cs typeface="+mn-ea"/>
                <a:sym typeface="+mn-lt"/>
              </a:rPr>
              <a:t>培训</a:t>
            </a:r>
            <a:endParaRPr lang="zh-CN" altLang="en-US" sz="1400" spc="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46348"/>
            <a:ext cx="9144000" cy="159715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77000" y="2495550"/>
            <a:ext cx="2514600" cy="245077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286000" y="2596813"/>
            <a:ext cx="4572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zh-CN" altLang="en-US" sz="1100" dirty="0" smtClean="0">
                <a:solidFill>
                  <a:schemeClr val="accent1"/>
                </a:solidFill>
              </a:rPr>
              <a:t>everyone is responsible for fire safety knowledge training </a:t>
            </a:r>
            <a:r>
              <a:rPr lang="zh-CN" altLang="en-US" sz="1100" dirty="0">
                <a:solidFill>
                  <a:schemeClr val="accent1"/>
                </a:solidFill>
              </a:rPr>
              <a:t>everyone is </a:t>
            </a:r>
            <a:r>
              <a:rPr lang="zh-CN" altLang="en-US" sz="1100" dirty="0" smtClean="0">
                <a:solidFill>
                  <a:schemeClr val="accent1"/>
                </a:solidFill>
              </a:rPr>
              <a:t>for </a:t>
            </a:r>
            <a:r>
              <a:rPr lang="zh-CN" altLang="en-US" sz="1100" dirty="0">
                <a:solidFill>
                  <a:schemeClr val="accent1"/>
                </a:solidFill>
              </a:rPr>
              <a:t>fire safety knowledge </a:t>
            </a:r>
            <a:r>
              <a:rPr lang="zh-CN" altLang="en-US" sz="1100" dirty="0" smtClean="0">
                <a:solidFill>
                  <a:schemeClr val="accent1"/>
                </a:solidFill>
              </a:rPr>
              <a:t>training</a:t>
            </a:r>
            <a:endParaRPr lang="zh-CN" altLang="en-US" sz="1100" dirty="0">
              <a:solidFill>
                <a:schemeClr val="accent1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048000" y="3051036"/>
            <a:ext cx="3048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accent1"/>
                </a:solidFill>
                <a:latin typeface="+mn-ea"/>
              </a:rPr>
              <a:t>宣讲人：</a:t>
            </a:r>
            <a:r>
              <a:rPr lang="zh-CN" altLang="en-US" sz="1400" dirty="0">
                <a:solidFill>
                  <a:schemeClr val="accent1"/>
                </a:solidFill>
                <a:latin typeface="+mn-ea"/>
              </a:rPr>
              <a:t>优</a:t>
            </a:r>
            <a:r>
              <a:rPr lang="zh-CN" altLang="en-US" sz="1400" dirty="0" smtClean="0">
                <a:solidFill>
                  <a:schemeClr val="accent1"/>
                </a:solidFill>
                <a:latin typeface="+mn-ea"/>
              </a:rPr>
              <a:t>品</a:t>
            </a:r>
            <a:r>
              <a:rPr lang="en-US" altLang="zh-CN" sz="1400" dirty="0" smtClean="0">
                <a:solidFill>
                  <a:schemeClr val="accent1"/>
                </a:solidFill>
                <a:latin typeface="+mn-ea"/>
              </a:rPr>
              <a:t>PPT</a:t>
            </a:r>
            <a:r>
              <a:rPr lang="zh-CN" altLang="en-US" sz="1400" dirty="0" smtClean="0">
                <a:solidFill>
                  <a:schemeClr val="accent1"/>
                </a:solidFill>
                <a:latin typeface="+mn-ea"/>
              </a:rPr>
              <a:t>   时间：</a:t>
            </a:r>
            <a:r>
              <a:rPr lang="en-US" altLang="zh-CN" sz="1400" dirty="0" smtClean="0">
                <a:solidFill>
                  <a:schemeClr val="accent1"/>
                </a:solidFill>
                <a:latin typeface="+mn-ea"/>
              </a:rPr>
              <a:t>20XX.XX</a:t>
            </a:r>
            <a:endParaRPr lang="zh-CN" altLang="en-US" sz="1400" dirty="0">
              <a:solidFill>
                <a:schemeClr val="accent1"/>
              </a:solidFill>
              <a:latin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68785"/>
            <a:ext cx="2438400" cy="166589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-1"/>
            <a:ext cx="1648987" cy="196215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4336" b="40780"/>
          <a:stretch/>
        </p:blipFill>
        <p:spPr>
          <a:xfrm>
            <a:off x="7620000" y="421103"/>
            <a:ext cx="991186" cy="779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7218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5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/>
          <p:cNvSpPr txBox="1"/>
          <p:nvPr/>
        </p:nvSpPr>
        <p:spPr>
          <a:xfrm>
            <a:off x="1143000" y="1200150"/>
            <a:ext cx="1339463" cy="458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</a:pPr>
            <a:r>
              <a:rPr lang="zh-CN" altLang="en-US" b="1" dirty="0">
                <a:solidFill>
                  <a:schemeClr val="accent1"/>
                </a:solidFill>
                <a:cs typeface="+mn-ea"/>
                <a:sym typeface="+mn-lt"/>
              </a:rPr>
              <a:t>预防原理</a:t>
            </a:r>
            <a:endParaRPr lang="en-US" altLang="zh-CN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3" name="TextBox 39">
            <a:extLst>
              <a:ext uri="{FF2B5EF4-FFF2-40B4-BE49-F238E27FC236}">
                <a16:creationId xmlns:a16="http://schemas.microsoft.com/office/drawing/2014/main" xmlns="" id="{A948189F-D7F2-485F-8B29-C3ECF0BE40F1}"/>
              </a:ext>
            </a:extLst>
          </p:cNvPr>
          <p:cNvSpPr txBox="1"/>
          <p:nvPr/>
        </p:nvSpPr>
        <p:spPr>
          <a:xfrm>
            <a:off x="1143000" y="2114550"/>
            <a:ext cx="1339463" cy="458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defRPr sz="2000" b="1">
                <a:solidFill>
                  <a:srgbClr val="FF0000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预防措施</a:t>
            </a:r>
            <a:endParaRPr lang="en-US" altLang="zh-CN" sz="1800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Rectangle 3">
            <a:extLst>
              <a:ext uri="{FF2B5EF4-FFF2-40B4-BE49-F238E27FC236}">
                <a16:creationId xmlns:a16="http://schemas.microsoft.com/office/drawing/2014/main" xmlns="" id="{5D4D5294-BFE9-4AC2-B707-04D341101590}"/>
              </a:ext>
            </a:extLst>
          </p:cNvPr>
          <p:cNvSpPr txBox="1">
            <a:spLocks noChangeArrowheads="1"/>
          </p:cNvSpPr>
          <p:nvPr/>
        </p:nvSpPr>
        <p:spPr>
          <a:xfrm>
            <a:off x="1086349" y="2571750"/>
            <a:ext cx="4704851" cy="1711340"/>
          </a:xfrm>
          <a:prstGeom prst="rect">
            <a:avLst/>
          </a:prstGeom>
          <a:noFill/>
        </p:spPr>
        <p:txBody>
          <a:bodyPr/>
          <a:lstStyle>
            <a:defPPr>
              <a:defRPr lang="zh-CN"/>
            </a:defPPr>
            <a:lvl1pPr marL="285750" indent="-285750">
              <a:lnSpc>
                <a:spcPct val="130000"/>
              </a:lnSpc>
              <a:spcBef>
                <a:spcPts val="588"/>
              </a:spcBef>
              <a:buClr>
                <a:srgbClr val="009900"/>
              </a:buClr>
              <a:buSzPct val="100000"/>
              <a:defRPr sz="2000" b="1">
                <a:solidFill>
                  <a:srgbClr val="0070C0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r>
              <a:rPr lang="zh-CN" altLang="en-US" sz="1200" b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lt"/>
              </a:rPr>
              <a:t>控制</a:t>
            </a:r>
            <a:r>
              <a:rPr lang="zh-CN" altLang="en-US" sz="12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lt"/>
              </a:rPr>
              <a:t>可燃</a:t>
            </a:r>
            <a:r>
              <a:rPr lang="zh-CN" altLang="en-US" sz="1200" b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lt"/>
              </a:rPr>
              <a:t>物</a:t>
            </a:r>
            <a:r>
              <a:rPr lang="en-US" altLang="zh-CN" sz="1200" b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lt"/>
              </a:rPr>
              <a:t>,</a:t>
            </a:r>
            <a:r>
              <a:rPr lang="zh-CN" altLang="en-US" sz="1200" b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lt"/>
              </a:rPr>
              <a:t>使用</a:t>
            </a:r>
            <a:r>
              <a:rPr lang="zh-CN" altLang="en-US" sz="12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lt"/>
              </a:rPr>
              <a:t>不燃或难燃物质代替可燃物质；</a:t>
            </a:r>
            <a:endParaRPr lang="en-US" altLang="zh-CN" sz="1200" b="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cs typeface="+mn-ea"/>
              <a:sym typeface="+mn-lt"/>
            </a:endParaRPr>
          </a:p>
          <a:p>
            <a:r>
              <a:rPr lang="zh-CN" altLang="en-US" sz="1200" b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lt"/>
              </a:rPr>
              <a:t>易燃易爆</a:t>
            </a:r>
            <a:r>
              <a:rPr lang="zh-CN" altLang="en-US" sz="12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lt"/>
              </a:rPr>
              <a:t>气体、粉尘环境加强通风，避免易燃易爆气体、粉尘积聚；</a:t>
            </a:r>
            <a:endParaRPr lang="en-US" altLang="zh-CN" sz="1200" b="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cs typeface="+mn-ea"/>
              <a:sym typeface="+mn-lt"/>
            </a:endParaRPr>
          </a:p>
          <a:p>
            <a:r>
              <a:rPr lang="zh-CN" altLang="en-US" sz="12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lt"/>
              </a:rPr>
              <a:t>易燃易爆气体、粉尘环境加装浓度报警装置等；</a:t>
            </a:r>
            <a:endParaRPr lang="en-US" altLang="zh-CN" sz="1200" b="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cs typeface="+mn-ea"/>
              <a:sym typeface="+mn-lt"/>
            </a:endParaRPr>
          </a:p>
          <a:p>
            <a:r>
              <a:rPr lang="zh-CN" altLang="en-US" sz="12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lt"/>
              </a:rPr>
              <a:t>及时清理出车间不需要的物料；</a:t>
            </a:r>
            <a:endParaRPr lang="en-US" altLang="zh-CN" sz="1200" b="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cs typeface="+mn-ea"/>
              <a:sym typeface="+mn-lt"/>
            </a:endParaRPr>
          </a:p>
          <a:p>
            <a:r>
              <a:rPr lang="zh-CN" altLang="en-US" sz="12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lt"/>
              </a:rPr>
              <a:t>及时清洁车间积聚的镁粉；</a:t>
            </a:r>
            <a:endParaRPr lang="en-US" altLang="zh-CN" sz="1200" b="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343150"/>
            <a:ext cx="2060320" cy="2060320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1219200" y="1764568"/>
            <a:ext cx="1175767" cy="349749"/>
            <a:chOff x="2406263" y="1504950"/>
            <a:chExt cx="1175767" cy="349749"/>
          </a:xfrm>
        </p:grpSpPr>
        <p:sp>
          <p:nvSpPr>
            <p:cNvPr id="9" name="矩形 8"/>
            <p:cNvSpPr/>
            <p:nvPr/>
          </p:nvSpPr>
          <p:spPr>
            <a:xfrm>
              <a:off x="2406263" y="1536201"/>
              <a:ext cx="1134766" cy="31849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2449989" y="1504950"/>
              <a:ext cx="1132041" cy="3447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214313" indent="-214313">
                <a:lnSpc>
                  <a:spcPct val="130000"/>
                </a:lnSpc>
                <a:spcBef>
                  <a:spcPts val="441"/>
                </a:spcBef>
                <a:buClr>
                  <a:srgbClr val="009900"/>
                </a:buClr>
                <a:buSzPct val="100000"/>
                <a:defRPr/>
              </a:pPr>
              <a:r>
                <a:rPr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控制可燃物 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2987986" y="1764568"/>
            <a:ext cx="1162896" cy="349749"/>
            <a:chOff x="2215131" y="1504950"/>
            <a:chExt cx="1162896" cy="349749"/>
          </a:xfrm>
        </p:grpSpPr>
        <p:sp>
          <p:nvSpPr>
            <p:cNvPr id="12" name="矩形 11"/>
            <p:cNvSpPr/>
            <p:nvPr/>
          </p:nvSpPr>
          <p:spPr>
            <a:xfrm>
              <a:off x="2215131" y="1536201"/>
              <a:ext cx="1162896" cy="31849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2405626" y="1504950"/>
              <a:ext cx="952505" cy="3447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214313" indent="-214313">
                <a:lnSpc>
                  <a:spcPct val="130000"/>
                </a:lnSpc>
                <a:spcBef>
                  <a:spcPts val="441"/>
                </a:spcBef>
                <a:buClr>
                  <a:srgbClr val="009900"/>
                </a:buClr>
                <a:buSzPct val="100000"/>
                <a:defRPr/>
              </a:pPr>
              <a:r>
                <a:rPr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隔绝空气 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743901" y="1764568"/>
            <a:ext cx="1175768" cy="349749"/>
            <a:chOff x="2406262" y="1504950"/>
            <a:chExt cx="1175768" cy="349749"/>
          </a:xfrm>
        </p:grpSpPr>
        <p:sp>
          <p:nvSpPr>
            <p:cNvPr id="17" name="矩形 16"/>
            <p:cNvSpPr/>
            <p:nvPr/>
          </p:nvSpPr>
          <p:spPr>
            <a:xfrm>
              <a:off x="2406262" y="1536201"/>
              <a:ext cx="1175768" cy="31849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2449989" y="1504950"/>
              <a:ext cx="1132041" cy="3447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214313" indent="-214313">
                <a:lnSpc>
                  <a:spcPct val="130000"/>
                </a:lnSpc>
                <a:spcBef>
                  <a:spcPts val="441"/>
                </a:spcBef>
                <a:buClr>
                  <a:srgbClr val="009900"/>
                </a:buClr>
                <a:buSzPct val="100000"/>
                <a:defRPr/>
              </a:pPr>
              <a:r>
                <a:rPr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消除着火源 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512687" y="1764568"/>
            <a:ext cx="1348666" cy="349749"/>
            <a:chOff x="2406263" y="1504950"/>
            <a:chExt cx="1348666" cy="349749"/>
          </a:xfrm>
        </p:grpSpPr>
        <p:sp>
          <p:nvSpPr>
            <p:cNvPr id="20" name="矩形 19"/>
            <p:cNvSpPr/>
            <p:nvPr/>
          </p:nvSpPr>
          <p:spPr>
            <a:xfrm>
              <a:off x="2406263" y="1536201"/>
              <a:ext cx="1348666" cy="31849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2449989" y="1504950"/>
              <a:ext cx="1261884" cy="3447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214313" indent="-214313">
                <a:lnSpc>
                  <a:spcPct val="130000"/>
                </a:lnSpc>
                <a:spcBef>
                  <a:spcPts val="441"/>
                </a:spcBef>
                <a:buClr>
                  <a:srgbClr val="009900"/>
                </a:buClr>
                <a:buSzPct val="100000"/>
                <a:defRPr/>
              </a:pPr>
              <a:r>
                <a:rPr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阻止火势蔓延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13979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13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78950" y="1117100"/>
            <a:ext cx="2445250" cy="3054850"/>
            <a:chOff x="755150" y="1193300"/>
            <a:chExt cx="2445250" cy="305485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78968" y="1193300"/>
              <a:ext cx="691793" cy="960929"/>
            </a:xfrm>
            <a:prstGeom prst="rect">
              <a:avLst/>
            </a:prstGeom>
          </p:spPr>
        </p:pic>
        <p:sp>
          <p:nvSpPr>
            <p:cNvPr id="4" name="椭圆 3"/>
            <p:cNvSpPr/>
            <p:nvPr/>
          </p:nvSpPr>
          <p:spPr>
            <a:xfrm>
              <a:off x="755150" y="1802900"/>
              <a:ext cx="2445250" cy="2445250"/>
            </a:xfrm>
            <a:prstGeom prst="ellipse">
              <a:avLst/>
            </a:prstGeom>
            <a:solidFill>
              <a:srgbClr val="FFFDF7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Rectangle 3"/>
            <p:cNvSpPr txBox="1">
              <a:spLocks noChangeArrowheads="1"/>
            </p:cNvSpPr>
            <p:nvPr/>
          </p:nvSpPr>
          <p:spPr>
            <a:xfrm>
              <a:off x="1059950" y="2107700"/>
              <a:ext cx="1869469" cy="1828800"/>
            </a:xfrm>
            <a:prstGeom prst="rect">
              <a:avLst/>
            </a:prstGeom>
          </p:spPr>
          <p:txBody>
            <a:bodyPr/>
            <a:lstStyle>
              <a:defPPr>
                <a:defRPr lang="zh-CN"/>
              </a:defPPr>
              <a:lvl1pPr marL="285750" indent="-285750">
                <a:lnSpc>
                  <a:spcPct val="130000"/>
                </a:lnSpc>
                <a:spcBef>
                  <a:spcPts val="588"/>
                </a:spcBef>
                <a:buClr>
                  <a:srgbClr val="009900"/>
                </a:buClr>
                <a:buSzPct val="100000"/>
                <a:defRPr sz="20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defRPr>
              </a:lvl1pPr>
            </a:lstStyle>
            <a:p>
              <a:pPr marL="0" indent="0" algn="ctr"/>
              <a:r>
                <a:rPr lang="zh-CN" altLang="en-US" sz="15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隔绝</a:t>
              </a:r>
              <a:r>
                <a:rPr lang="zh-CN" altLang="en-US" sz="15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空气</a:t>
              </a:r>
              <a:endPara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marL="0" indent="0" algn="ctr"/>
              <a:r>
                <a:rPr lang="zh-CN" altLang="en-US" sz="1200" b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易燃易爆物的生产过程应密封的</a:t>
              </a:r>
              <a:r>
                <a:rPr lang="zh-CN" altLang="en-US" sz="1200" b="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设备</a:t>
              </a:r>
              <a:r>
                <a:rPr lang="zh-CN" altLang="en-US" sz="1200" b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内进行；充装惰性气体保护</a:t>
              </a:r>
              <a:r>
                <a:rPr lang="zh-CN" altLang="en-US" sz="1200" b="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；隔绝</a:t>
              </a:r>
              <a:r>
                <a:rPr lang="zh-CN" altLang="en-US" sz="1200" b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空气储存某些化学危险品，如</a:t>
              </a:r>
              <a:r>
                <a:rPr lang="zh-CN" altLang="en-US" sz="1200" b="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金属钠</a:t>
              </a:r>
              <a:r>
                <a:rPr lang="zh-CN" altLang="en-US" sz="1200" b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储存在煤油</a:t>
              </a:r>
              <a:r>
                <a:rPr lang="zh-CN" altLang="en-US" sz="1200" b="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中</a:t>
              </a:r>
              <a:endParaRPr lang="zh-CN" altLang="en-US" sz="12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307850" y="1117100"/>
            <a:ext cx="2445250" cy="3054850"/>
            <a:chOff x="755150" y="1193300"/>
            <a:chExt cx="2445250" cy="3054850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78968" y="1193300"/>
              <a:ext cx="691793" cy="960929"/>
            </a:xfrm>
            <a:prstGeom prst="rect">
              <a:avLst/>
            </a:prstGeom>
          </p:spPr>
        </p:pic>
        <p:sp>
          <p:nvSpPr>
            <p:cNvPr id="14" name="椭圆 13"/>
            <p:cNvSpPr/>
            <p:nvPr/>
          </p:nvSpPr>
          <p:spPr>
            <a:xfrm>
              <a:off x="755150" y="1802900"/>
              <a:ext cx="2445250" cy="2445250"/>
            </a:xfrm>
            <a:prstGeom prst="ellipse">
              <a:avLst/>
            </a:prstGeom>
            <a:solidFill>
              <a:srgbClr val="FFFDF7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Rectangle 3"/>
            <p:cNvSpPr txBox="1">
              <a:spLocks noChangeArrowheads="1"/>
            </p:cNvSpPr>
            <p:nvPr/>
          </p:nvSpPr>
          <p:spPr>
            <a:xfrm>
              <a:off x="1059950" y="2107700"/>
              <a:ext cx="1869469" cy="1828800"/>
            </a:xfrm>
            <a:prstGeom prst="rect">
              <a:avLst/>
            </a:prstGeom>
          </p:spPr>
          <p:txBody>
            <a:bodyPr/>
            <a:lstStyle>
              <a:defPPr>
                <a:defRPr lang="zh-CN"/>
              </a:defPPr>
              <a:lvl1pPr marL="285750" indent="-285750">
                <a:lnSpc>
                  <a:spcPct val="130000"/>
                </a:lnSpc>
                <a:spcBef>
                  <a:spcPts val="588"/>
                </a:spcBef>
                <a:buClr>
                  <a:srgbClr val="009900"/>
                </a:buClr>
                <a:buSzPct val="100000"/>
                <a:defRPr sz="20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defRPr>
              </a:lvl1pPr>
            </a:lstStyle>
            <a:p>
              <a:pPr marL="0" indent="0" algn="ctr"/>
              <a:r>
                <a:rPr lang="zh-CN" altLang="en-US" sz="15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阻止火势蔓延</a:t>
              </a:r>
            </a:p>
            <a:p>
              <a:pPr marL="0" indent="0" algn="ctr"/>
              <a:r>
                <a:rPr lang="zh-CN" altLang="en-US" sz="1100" b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火灾探测报警器；灭火器等灭火器材；控制单位空间内可燃物数量，如在车间存放的化学品、可燃包装物不超过一个班的量；可燃物堆放保持适当的距离；设置防火分区、防火墙。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936750" y="1117100"/>
            <a:ext cx="2445250" cy="3054850"/>
            <a:chOff x="755150" y="1193300"/>
            <a:chExt cx="2445250" cy="3054850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78968" y="1193300"/>
              <a:ext cx="691793" cy="960929"/>
            </a:xfrm>
            <a:prstGeom prst="rect">
              <a:avLst/>
            </a:prstGeom>
          </p:spPr>
        </p:pic>
        <p:sp>
          <p:nvSpPr>
            <p:cNvPr id="19" name="椭圆 18"/>
            <p:cNvSpPr/>
            <p:nvPr/>
          </p:nvSpPr>
          <p:spPr>
            <a:xfrm>
              <a:off x="755150" y="1802900"/>
              <a:ext cx="2445250" cy="2445250"/>
            </a:xfrm>
            <a:prstGeom prst="ellipse">
              <a:avLst/>
            </a:prstGeom>
            <a:solidFill>
              <a:srgbClr val="FFFDF7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Rectangle 3"/>
            <p:cNvSpPr txBox="1">
              <a:spLocks noChangeArrowheads="1"/>
            </p:cNvSpPr>
            <p:nvPr/>
          </p:nvSpPr>
          <p:spPr>
            <a:xfrm>
              <a:off x="987175" y="2031500"/>
              <a:ext cx="1981200" cy="1828800"/>
            </a:xfrm>
            <a:prstGeom prst="rect">
              <a:avLst/>
            </a:prstGeom>
          </p:spPr>
          <p:txBody>
            <a:bodyPr/>
            <a:lstStyle>
              <a:defPPr>
                <a:defRPr lang="zh-CN"/>
              </a:defPPr>
              <a:lvl1pPr marL="285750" indent="-285750">
                <a:lnSpc>
                  <a:spcPct val="130000"/>
                </a:lnSpc>
                <a:spcBef>
                  <a:spcPts val="588"/>
                </a:spcBef>
                <a:buClr>
                  <a:srgbClr val="009900"/>
                </a:buClr>
                <a:buSzPct val="100000"/>
                <a:defRPr sz="20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defRPr>
              </a:lvl1pPr>
            </a:lstStyle>
            <a:p>
              <a:pPr marL="0" indent="0" algn="ctr"/>
              <a:r>
                <a:rPr lang="zh-CN" altLang="en-US" sz="15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消除着火源</a:t>
              </a:r>
            </a:p>
            <a:p>
              <a:pPr marL="0" indent="0" algn="ctr"/>
              <a:r>
                <a:rPr lang="zh-CN" altLang="en-US" sz="1100" b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易燃易爆场所的防爆</a:t>
              </a:r>
              <a:r>
                <a:rPr lang="zh-CN" altLang="en-US" sz="1100" b="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电气可</a:t>
              </a:r>
              <a:r>
                <a:rPr lang="zh-CN" altLang="en-US" sz="1100" b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燃物禁止放在电箱等电气设备附近；高温设备，动火作业现场应清理可燃物；禁止吸烟、携带火种、禁止明火等；防静电、防雷；</a:t>
              </a:r>
              <a:r>
                <a:rPr lang="zh-CN" altLang="en-US" sz="1100" b="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遮光可</a:t>
              </a:r>
              <a:r>
                <a:rPr lang="zh-CN" altLang="en-US" sz="1100" b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燃物仓库的温湿度控制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74391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00" r="5357" b="59099"/>
          <a:stretch/>
        </p:blipFill>
        <p:spPr>
          <a:xfrm>
            <a:off x="851633" y="2325980"/>
            <a:ext cx="1510567" cy="192217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46348"/>
            <a:ext cx="9144000" cy="159715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1"/>
            <a:ext cx="1648987" cy="196215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4336" b="40780"/>
          <a:stretch/>
        </p:blipFill>
        <p:spPr>
          <a:xfrm>
            <a:off x="6953056" y="884298"/>
            <a:ext cx="1276544" cy="1003331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33F20154-539E-410C-A3B3-25C28C929006}"/>
              </a:ext>
            </a:extLst>
          </p:cNvPr>
          <p:cNvSpPr txBox="1"/>
          <p:nvPr/>
        </p:nvSpPr>
        <p:spPr>
          <a:xfrm>
            <a:off x="1047540" y="1267420"/>
            <a:ext cx="1086060" cy="92333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altLang="zh-CN" sz="5400" b="1" dirty="0" smtClean="0">
                <a:solidFill>
                  <a:schemeClr val="accent1"/>
                </a:solidFill>
                <a:cs typeface="+mn-ea"/>
                <a:sym typeface="+mn-lt"/>
              </a:rPr>
              <a:t>03</a:t>
            </a:r>
            <a:endParaRPr lang="zh-CN" altLang="en-US" sz="5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DDEFAA96-98EB-4F77-BC46-AC01F4E8E792}"/>
              </a:ext>
            </a:extLst>
          </p:cNvPr>
          <p:cNvSpPr/>
          <p:nvPr/>
        </p:nvSpPr>
        <p:spPr>
          <a:xfrm>
            <a:off x="2514600" y="1899107"/>
            <a:ext cx="4724400" cy="86177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zh-CN" altLang="en-US" sz="5000" b="1" dirty="0">
                <a:solidFill>
                  <a:schemeClr val="accent1"/>
                </a:solidFill>
                <a:latin typeface="+mn-ea"/>
                <a:cs typeface="+mn-ea"/>
                <a:sym typeface="+mn-lt"/>
              </a:rPr>
              <a:t>火灾的应急处理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876550"/>
            <a:ext cx="2311371" cy="2311371"/>
          </a:xfrm>
          <a:prstGeom prst="rect">
            <a:avLst/>
          </a:prstGeom>
        </p:spPr>
      </p:pic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DDEFAA96-98EB-4F77-BC46-AC01F4E8E792}"/>
              </a:ext>
            </a:extLst>
          </p:cNvPr>
          <p:cNvSpPr/>
          <p:nvPr/>
        </p:nvSpPr>
        <p:spPr>
          <a:xfrm>
            <a:off x="2590800" y="1276350"/>
            <a:ext cx="2743200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zh-CN" altLang="en-US" sz="3600" spc="1200" dirty="0" smtClean="0">
                <a:solidFill>
                  <a:schemeClr val="accent1"/>
                </a:solidFill>
                <a:latin typeface="+mn-ea"/>
                <a:cs typeface="+mn-ea"/>
                <a:sym typeface="+mn-lt"/>
              </a:rPr>
              <a:t>第三部分</a:t>
            </a:r>
            <a:endParaRPr lang="en-US" altLang="zh-CN" sz="3600" spc="1200" dirty="0">
              <a:solidFill>
                <a:schemeClr val="accent1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514600" y="2787194"/>
            <a:ext cx="4572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1100" dirty="0" smtClean="0">
                <a:solidFill>
                  <a:schemeClr val="accent1"/>
                </a:solidFill>
              </a:rPr>
              <a:t>everyone is responsible for fire safety knowledge training </a:t>
            </a:r>
            <a:r>
              <a:rPr lang="zh-CN" altLang="en-US" sz="1100" dirty="0">
                <a:solidFill>
                  <a:schemeClr val="accent1"/>
                </a:solidFill>
              </a:rPr>
              <a:t>everyone is </a:t>
            </a:r>
            <a:r>
              <a:rPr lang="zh-CN" altLang="en-US" sz="1100" dirty="0" smtClean="0">
                <a:solidFill>
                  <a:schemeClr val="accent1"/>
                </a:solidFill>
              </a:rPr>
              <a:t>for </a:t>
            </a:r>
            <a:r>
              <a:rPr lang="zh-CN" altLang="en-US" sz="1100" dirty="0">
                <a:solidFill>
                  <a:schemeClr val="accent1"/>
                </a:solidFill>
              </a:rPr>
              <a:t>fire safety knowledge </a:t>
            </a:r>
            <a:r>
              <a:rPr lang="zh-CN" altLang="en-US" sz="1100" dirty="0" smtClean="0">
                <a:solidFill>
                  <a:schemeClr val="accent1"/>
                </a:solidFill>
              </a:rPr>
              <a:t>training</a:t>
            </a:r>
            <a:endParaRPr lang="zh-CN" altLang="en-US" sz="11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541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9" grpId="0"/>
      <p:bldP spid="23" grpId="0"/>
      <p:bldP spid="2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902545" y="1047750"/>
            <a:ext cx="270619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defRPr sz="2000" b="1">
                <a:solidFill>
                  <a:srgbClr val="FF0000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defRPr>
            </a:lvl1pPr>
          </a:lstStyle>
          <a:p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火灾应急处理的基本原则</a:t>
            </a:r>
            <a:endParaRPr lang="en-US" altLang="zh-CN" sz="18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914400" y="1504950"/>
            <a:ext cx="7403255" cy="1204814"/>
          </a:xfrm>
          <a:prstGeom prst="rect">
            <a:avLst/>
          </a:prstGeom>
          <a:noFill/>
        </p:spPr>
        <p:txBody>
          <a:bodyPr/>
          <a:lstStyle/>
          <a:p>
            <a:pPr>
              <a:lnSpc>
                <a:spcPct val="130000"/>
              </a:lnSpc>
              <a:spcBef>
                <a:spcPts val="441"/>
              </a:spcBef>
              <a:buClr>
                <a:srgbClr val="009900"/>
              </a:buClr>
              <a:buSzPct val="100000"/>
            </a:pPr>
            <a:r>
              <a:rPr lang="en-US" altLang="zh-TW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1. 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优先保障人员人身安全；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  <a:spcBef>
                <a:spcPts val="441"/>
              </a:spcBef>
              <a:buClr>
                <a:srgbClr val="009900"/>
              </a:buClr>
              <a:buSzPct val="100000"/>
            </a:pPr>
            <a:r>
              <a:rPr lang="en-US" altLang="zh-TW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2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 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统一指挥、同步行动原则，由现场最高职位人员负责统一指挥，每项工作指定负责人组织实施；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  <a:spcBef>
                <a:spcPts val="441"/>
              </a:spcBef>
              <a:buClr>
                <a:srgbClr val="009900"/>
              </a:buClr>
              <a:buSzPct val="100000"/>
            </a:pP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3. 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先控制、后灭火原则，发现火灾时应立即组织移开起火点附近的可燃物（电气火灾还需安排断电），并同步安排人员准备灭火。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TextBox 39">
            <a:extLst>
              <a:ext uri="{FF2B5EF4-FFF2-40B4-BE49-F238E27FC236}">
                <a16:creationId xmlns:a16="http://schemas.microsoft.com/office/drawing/2014/main" xmlns="" id="{70F2D2D9-9F2C-488C-9D39-8421FAF4F87B}"/>
              </a:ext>
            </a:extLst>
          </p:cNvPr>
          <p:cNvSpPr txBox="1"/>
          <p:nvPr/>
        </p:nvSpPr>
        <p:spPr>
          <a:xfrm>
            <a:off x="914400" y="2662336"/>
            <a:ext cx="12192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defRPr sz="2000" b="1">
                <a:solidFill>
                  <a:srgbClr val="FF0000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defRPr>
            </a:lvl1pPr>
          </a:lstStyle>
          <a:p>
            <a:pPr algn="l"/>
            <a:r>
              <a:rPr lang="zh-CN" alt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报警</a:t>
            </a:r>
            <a:r>
              <a:rPr lang="en-US" altLang="zh-CN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上报</a:t>
            </a:r>
            <a:endParaRPr lang="en-US" altLang="zh-CN" sz="18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699624" y="2724150"/>
            <a:ext cx="2453776" cy="1676400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990600" y="3181350"/>
            <a:ext cx="2231633" cy="998087"/>
            <a:chOff x="1164832" y="3028950"/>
            <a:chExt cx="2231633" cy="998087"/>
          </a:xfrm>
        </p:grpSpPr>
        <p:sp>
          <p:nvSpPr>
            <p:cNvPr id="10" name="圆角矩形 9"/>
            <p:cNvSpPr/>
            <p:nvPr/>
          </p:nvSpPr>
          <p:spPr>
            <a:xfrm>
              <a:off x="1164832" y="3028950"/>
              <a:ext cx="2231633" cy="998087"/>
            </a:xfrm>
            <a:prstGeom prst="roundRect">
              <a:avLst>
                <a:gd name="adj" fmla="val 6394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1283545" y="3158821"/>
              <a:ext cx="2057400" cy="7383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441"/>
                </a:spcBef>
                <a:buClr>
                  <a:srgbClr val="009900"/>
                </a:buClr>
                <a:buSzPct val="100000"/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报告部门主管； 报告公司安管； 通知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119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（火势可能蔓延且难以控制） 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309135" y="3188837"/>
            <a:ext cx="2231633" cy="998087"/>
            <a:chOff x="1164832" y="3028950"/>
            <a:chExt cx="2231633" cy="998087"/>
          </a:xfrm>
        </p:grpSpPr>
        <p:sp>
          <p:nvSpPr>
            <p:cNvPr id="15" name="圆角矩形 14"/>
            <p:cNvSpPr/>
            <p:nvPr/>
          </p:nvSpPr>
          <p:spPr>
            <a:xfrm>
              <a:off x="1164832" y="3028950"/>
              <a:ext cx="2231633" cy="998087"/>
            </a:xfrm>
            <a:prstGeom prst="roundRect">
              <a:avLst>
                <a:gd name="adj" fmla="val 6394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1283545" y="3158821"/>
              <a:ext cx="2057400" cy="7383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441"/>
                </a:spcBef>
                <a:buClr>
                  <a:srgbClr val="009900"/>
                </a:buClr>
                <a:buSzPct val="100000"/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报告内容： 着火地点； 着火物； 火势大小； 已采取或即将采取的措施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。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5141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092200" y="1276350"/>
            <a:ext cx="1483332" cy="2133600"/>
            <a:chOff x="1308456" y="643156"/>
            <a:chExt cx="1483332" cy="213360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20187" y="643156"/>
              <a:ext cx="1259869" cy="1259869"/>
            </a:xfrm>
            <a:prstGeom prst="rect">
              <a:avLst/>
            </a:prstGeom>
          </p:spPr>
        </p:pic>
        <p:sp>
          <p:nvSpPr>
            <p:cNvPr id="6" name="Rectangle 3"/>
            <p:cNvSpPr txBox="1">
              <a:spLocks noChangeArrowheads="1"/>
            </p:cNvSpPr>
            <p:nvPr/>
          </p:nvSpPr>
          <p:spPr>
            <a:xfrm>
              <a:off x="1308456" y="1786156"/>
              <a:ext cx="1483332" cy="990600"/>
            </a:xfrm>
            <a:prstGeom prst="rect">
              <a:avLst/>
            </a:prstGeom>
          </p:spPr>
          <p:txBody>
            <a:bodyPr/>
            <a:lstStyle>
              <a:defPPr>
                <a:defRPr lang="zh-CN"/>
              </a:defPPr>
              <a:lvl1pPr marL="285750" indent="-285750">
                <a:lnSpc>
                  <a:spcPct val="130000"/>
                </a:lnSpc>
                <a:spcBef>
                  <a:spcPts val="588"/>
                </a:spcBef>
                <a:buClr>
                  <a:srgbClr val="009900"/>
                </a:buClr>
                <a:buSzPct val="100000"/>
                <a:defRPr sz="20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defRPr>
              </a:lvl1pPr>
            </a:lstStyle>
            <a:p>
              <a:pPr marL="0" indent="0" algn="ctr">
                <a:lnSpc>
                  <a:spcPct val="100000"/>
                </a:lnSpc>
              </a:pPr>
              <a:r>
                <a:rPr lang="zh-CN" altLang="en-US" sz="15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冷却</a:t>
              </a:r>
              <a:r>
                <a:rPr lang="zh-CN" altLang="en-US" sz="15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灭火</a:t>
              </a:r>
              <a:endParaRPr lang="en-US" altLang="zh-CN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marL="0" indent="0" algn="ctr">
                <a:lnSpc>
                  <a:spcPct val="100000"/>
                </a:lnSpc>
              </a:pPr>
              <a:r>
                <a:rPr lang="zh-CN" altLang="en-US" sz="1200" b="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将</a:t>
              </a:r>
              <a:r>
                <a:rPr lang="zh-CN" altLang="en-US" sz="1200" b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温度降到可燃物的着火温度</a:t>
              </a:r>
              <a:r>
                <a:rPr lang="zh-CN" altLang="en-US" sz="1200" b="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之下</a:t>
              </a:r>
              <a:endParaRPr lang="zh-CN" altLang="en-US" sz="12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698268" y="1428750"/>
            <a:ext cx="1483332" cy="2057400"/>
            <a:chOff x="1308456" y="795556"/>
            <a:chExt cx="1483332" cy="2057400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20187" y="795556"/>
              <a:ext cx="1107469" cy="1107469"/>
            </a:xfrm>
            <a:prstGeom prst="rect">
              <a:avLst/>
            </a:prstGeom>
          </p:spPr>
        </p:pic>
        <p:sp>
          <p:nvSpPr>
            <p:cNvPr id="19" name="Rectangle 3"/>
            <p:cNvSpPr txBox="1">
              <a:spLocks noChangeArrowheads="1"/>
            </p:cNvSpPr>
            <p:nvPr/>
          </p:nvSpPr>
          <p:spPr>
            <a:xfrm>
              <a:off x="1308456" y="1862356"/>
              <a:ext cx="1483332" cy="990600"/>
            </a:xfrm>
            <a:prstGeom prst="rect">
              <a:avLst/>
            </a:prstGeom>
          </p:spPr>
          <p:txBody>
            <a:bodyPr/>
            <a:lstStyle>
              <a:defPPr>
                <a:defRPr lang="zh-CN"/>
              </a:defPPr>
              <a:lvl1pPr marL="285750" indent="-285750">
                <a:lnSpc>
                  <a:spcPct val="130000"/>
                </a:lnSpc>
                <a:spcBef>
                  <a:spcPts val="588"/>
                </a:spcBef>
                <a:buClr>
                  <a:srgbClr val="009900"/>
                </a:buClr>
                <a:buSzPct val="100000"/>
                <a:defRPr sz="20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defRPr>
              </a:lvl1pPr>
            </a:lstStyle>
            <a:p>
              <a:pPr marL="0" indent="0" algn="ctr">
                <a:lnSpc>
                  <a:spcPct val="100000"/>
                </a:lnSpc>
              </a:pPr>
              <a:r>
                <a:rPr lang="zh-CN" altLang="en-US" sz="15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隔离</a:t>
              </a:r>
              <a:r>
                <a:rPr lang="zh-CN" altLang="en-US" sz="15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灭火</a:t>
              </a:r>
              <a:endParaRPr lang="en-US" altLang="zh-CN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marL="0" indent="0" algn="ctr">
                <a:lnSpc>
                  <a:spcPct val="100000"/>
                </a:lnSpc>
              </a:pPr>
              <a:r>
                <a:rPr lang="zh-CN" altLang="en-US" sz="1200" b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将可燃物、助燃物与火源分开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365268" y="1276350"/>
            <a:ext cx="1483332" cy="2133600"/>
            <a:chOff x="1308456" y="643156"/>
            <a:chExt cx="1483332" cy="2133600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43987" y="643156"/>
              <a:ext cx="1371601" cy="1371601"/>
            </a:xfrm>
            <a:prstGeom prst="rect">
              <a:avLst/>
            </a:prstGeom>
          </p:spPr>
        </p:pic>
        <p:sp>
          <p:nvSpPr>
            <p:cNvPr id="22" name="Rectangle 3"/>
            <p:cNvSpPr txBox="1">
              <a:spLocks noChangeArrowheads="1"/>
            </p:cNvSpPr>
            <p:nvPr/>
          </p:nvSpPr>
          <p:spPr>
            <a:xfrm>
              <a:off x="1308456" y="1786156"/>
              <a:ext cx="1483332" cy="990600"/>
            </a:xfrm>
            <a:prstGeom prst="rect">
              <a:avLst/>
            </a:prstGeom>
          </p:spPr>
          <p:txBody>
            <a:bodyPr/>
            <a:lstStyle>
              <a:defPPr>
                <a:defRPr lang="zh-CN"/>
              </a:defPPr>
              <a:lvl1pPr marL="285750" indent="-285750">
                <a:lnSpc>
                  <a:spcPct val="130000"/>
                </a:lnSpc>
                <a:spcBef>
                  <a:spcPts val="588"/>
                </a:spcBef>
                <a:buClr>
                  <a:srgbClr val="009900"/>
                </a:buClr>
                <a:buSzPct val="100000"/>
                <a:defRPr sz="20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defRPr>
              </a:lvl1pPr>
            </a:lstStyle>
            <a:p>
              <a:pPr marL="0" indent="0" algn="ctr">
                <a:lnSpc>
                  <a:spcPct val="100000"/>
                </a:lnSpc>
              </a:pPr>
              <a:r>
                <a:rPr lang="zh-CN" altLang="en-US" sz="15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窒息灭火</a:t>
              </a:r>
              <a:endParaRPr lang="en-US" altLang="zh-CN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marL="0" indent="0" algn="ctr">
                <a:lnSpc>
                  <a:spcPct val="100000"/>
                </a:lnSpc>
              </a:pPr>
              <a:r>
                <a:rPr lang="zh-CN" altLang="en-US" sz="1200" b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将可燃物表面与空气隔开，使其无法燃烧</a:t>
              </a:r>
            </a:p>
          </p:txBody>
        </p:sp>
      </p:grpSp>
      <p:sp>
        <p:nvSpPr>
          <p:cNvPr id="25" name="Rectangle 3"/>
          <p:cNvSpPr txBox="1">
            <a:spLocks noChangeArrowheads="1"/>
          </p:cNvSpPr>
          <p:nvPr/>
        </p:nvSpPr>
        <p:spPr>
          <a:xfrm>
            <a:off x="1066800" y="3486150"/>
            <a:ext cx="6858000" cy="604462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285750" indent="-285750">
              <a:lnSpc>
                <a:spcPct val="130000"/>
              </a:lnSpc>
              <a:spcBef>
                <a:spcPts val="588"/>
              </a:spcBef>
              <a:buClr>
                <a:srgbClr val="009900"/>
              </a:buClr>
              <a:buSzPct val="100000"/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pPr marL="0" indent="0">
              <a:lnSpc>
                <a:spcPct val="150000"/>
              </a:lnSpc>
            </a:pPr>
            <a:r>
              <a:rPr lang="zh-CN" altLang="en-US" sz="12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化学抑制</a:t>
            </a:r>
            <a:r>
              <a:rPr lang="zh-CN" altLang="en-US" sz="1200" b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法</a:t>
            </a:r>
            <a:r>
              <a:rPr lang="en-US" altLang="zh-CN" sz="1200" b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1200" b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一般</a:t>
            </a:r>
            <a:r>
              <a:rPr lang="zh-CN" altLang="en-US" sz="12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的物质燃烧过程中，通常可燃物需要先气化然后与氧气结合才能燃烧，化学抑制法即在可燃物气化时使其混入不可燃烧杂质，减少其与氧气接触的机会，达到灭火的效果</a:t>
            </a:r>
          </a:p>
        </p:txBody>
      </p:sp>
    </p:spTree>
    <p:extLst>
      <p:ext uri="{BB962C8B-B14F-4D97-AF65-F5344CB8AC3E}">
        <p14:creationId xmlns:p14="http://schemas.microsoft.com/office/powerpoint/2010/main" val="1351395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/>
          <p:cNvSpPr txBox="1"/>
          <p:nvPr/>
        </p:nvSpPr>
        <p:spPr>
          <a:xfrm>
            <a:off x="762000" y="1225719"/>
            <a:ext cx="12192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defRPr sz="2000" b="1">
                <a:solidFill>
                  <a:srgbClr val="FF0000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defRPr>
            </a:lvl1pPr>
          </a:lstStyle>
          <a:p>
            <a:pPr algn="ctr"/>
            <a:r>
              <a:rPr lang="zh-CN" alt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人员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疏散</a:t>
            </a:r>
            <a:endParaRPr lang="en-US" altLang="zh-CN" sz="18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85800" y="1832761"/>
            <a:ext cx="1303677" cy="2235369"/>
            <a:chOff x="838200" y="1885950"/>
            <a:chExt cx="1303677" cy="2235369"/>
          </a:xfrm>
        </p:grpSpPr>
        <p:sp>
          <p:nvSpPr>
            <p:cNvPr id="3" name="矩形 2"/>
            <p:cNvSpPr/>
            <p:nvPr/>
          </p:nvSpPr>
          <p:spPr>
            <a:xfrm>
              <a:off x="838200" y="1885950"/>
              <a:ext cx="1303677" cy="2235369"/>
            </a:xfrm>
            <a:prstGeom prst="rect">
              <a:avLst/>
            </a:prstGeom>
            <a:solidFill>
              <a:srgbClr val="FFFDF7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914399" y="2505349"/>
              <a:ext cx="1151277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 疏散除应急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人</a:t>
              </a:r>
              <a:endPara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 algn="ctr"/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员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之外的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所有</a:t>
              </a:r>
              <a:endPara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 algn="ctr"/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无关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人员</a:t>
              </a:r>
              <a:endParaRPr lang="zh-CN" altLang="en-US" sz="1200" dirty="0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209800" y="1832761"/>
            <a:ext cx="1303677" cy="2235369"/>
            <a:chOff x="838200" y="1885950"/>
            <a:chExt cx="1303677" cy="2235369"/>
          </a:xfrm>
        </p:grpSpPr>
        <p:sp>
          <p:nvSpPr>
            <p:cNvPr id="11" name="矩形 10"/>
            <p:cNvSpPr/>
            <p:nvPr/>
          </p:nvSpPr>
          <p:spPr>
            <a:xfrm>
              <a:off x="838200" y="1885950"/>
              <a:ext cx="1303677" cy="2235369"/>
            </a:xfrm>
            <a:prstGeom prst="rect">
              <a:avLst/>
            </a:prstGeom>
            <a:solidFill>
              <a:srgbClr val="FFFDF7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936039" y="2505349"/>
              <a:ext cx="1107996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优先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疏散</a:t>
              </a:r>
              <a:endPara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 algn="ctr"/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行动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不便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人员</a:t>
              </a:r>
              <a:endPara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 algn="ctr"/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和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女员工</a:t>
              </a:r>
              <a:endParaRPr lang="zh-CN" altLang="en-US" sz="1200" dirty="0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733800" y="1832761"/>
            <a:ext cx="1303677" cy="2235369"/>
            <a:chOff x="838200" y="1885950"/>
            <a:chExt cx="1303677" cy="2235369"/>
          </a:xfrm>
        </p:grpSpPr>
        <p:sp>
          <p:nvSpPr>
            <p:cNvPr id="16" name="矩形 15"/>
            <p:cNvSpPr/>
            <p:nvPr/>
          </p:nvSpPr>
          <p:spPr>
            <a:xfrm>
              <a:off x="838200" y="1885950"/>
              <a:ext cx="1303677" cy="2235369"/>
            </a:xfrm>
            <a:prstGeom prst="rect">
              <a:avLst/>
            </a:prstGeom>
            <a:solidFill>
              <a:srgbClr val="FFFDF7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914398" y="2505349"/>
              <a:ext cx="1151276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 在火势允许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的</a:t>
              </a:r>
              <a:endPara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 algn="ctr"/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情况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下，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优</a:t>
              </a:r>
              <a:endPara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 algn="ctr"/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先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从熟悉的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路</a:t>
              </a:r>
              <a:endPara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 algn="ctr"/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线疏散</a:t>
              </a:r>
              <a:endParaRPr lang="zh-CN" altLang="en-US" sz="1200" dirty="0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257800" y="1832761"/>
            <a:ext cx="1303677" cy="2235369"/>
            <a:chOff x="838200" y="1885950"/>
            <a:chExt cx="1303677" cy="2235369"/>
          </a:xfrm>
        </p:grpSpPr>
        <p:sp>
          <p:nvSpPr>
            <p:cNvPr id="20" name="矩形 19"/>
            <p:cNvSpPr/>
            <p:nvPr/>
          </p:nvSpPr>
          <p:spPr>
            <a:xfrm>
              <a:off x="838200" y="1885950"/>
              <a:ext cx="1303677" cy="2235369"/>
            </a:xfrm>
            <a:prstGeom prst="rect">
              <a:avLst/>
            </a:prstGeom>
            <a:solidFill>
              <a:srgbClr val="FFFDF7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936039" y="2505349"/>
              <a:ext cx="1107996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统一疏散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至</a:t>
              </a:r>
              <a:endPara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 algn="ctr"/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公司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紧急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集合</a:t>
              </a:r>
              <a:endPara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 algn="ctr"/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点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（篮球场）</a:t>
              </a:r>
              <a:endParaRPr lang="zh-CN" altLang="en-US" sz="1200" dirty="0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781800" y="1832761"/>
            <a:ext cx="1303677" cy="2235369"/>
            <a:chOff x="838200" y="1885950"/>
            <a:chExt cx="1303677" cy="2235369"/>
          </a:xfrm>
        </p:grpSpPr>
        <p:sp>
          <p:nvSpPr>
            <p:cNvPr id="24" name="矩形 23"/>
            <p:cNvSpPr/>
            <p:nvPr/>
          </p:nvSpPr>
          <p:spPr>
            <a:xfrm>
              <a:off x="838200" y="1885950"/>
              <a:ext cx="1303677" cy="2235369"/>
            </a:xfrm>
            <a:prstGeom prst="rect">
              <a:avLst/>
            </a:prstGeom>
            <a:solidFill>
              <a:srgbClr val="FFFDF7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859094" y="2505349"/>
              <a:ext cx="1261884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疏散完毕应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进</a:t>
              </a:r>
              <a:endPara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 algn="ctr"/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行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人员清点，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发</a:t>
              </a:r>
              <a:endPara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 algn="ctr"/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现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人员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失踪</a:t>
              </a:r>
              <a:endPara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 algn="ctr"/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应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通报部门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负责</a:t>
              </a:r>
              <a:endPara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 algn="ctr"/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人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或安管</a:t>
              </a:r>
              <a:endParaRPr lang="zh-CN" altLang="en-US" sz="1200" dirty="0"/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91360" y="3597964"/>
            <a:ext cx="837441" cy="595289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7374" y="3597964"/>
            <a:ext cx="837441" cy="595289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9359" y="3597964"/>
            <a:ext cx="837441" cy="595289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4456" y="3591923"/>
            <a:ext cx="837441" cy="595289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7359" y="3583030"/>
            <a:ext cx="837441" cy="595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119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39">
            <a:extLst>
              <a:ext uri="{FF2B5EF4-FFF2-40B4-BE49-F238E27FC236}">
                <a16:creationId xmlns:a16="http://schemas.microsoft.com/office/drawing/2014/main" xmlns="" id="{AD726C55-308D-42B6-916E-E5CB25CDEFFD}"/>
              </a:ext>
            </a:extLst>
          </p:cNvPr>
          <p:cNvSpPr txBox="1"/>
          <p:nvPr/>
        </p:nvSpPr>
        <p:spPr>
          <a:xfrm>
            <a:off x="817931" y="1047750"/>
            <a:ext cx="123946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defRPr sz="2000" b="1">
                <a:solidFill>
                  <a:srgbClr val="FF0000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defRPr>
            </a:lvl1pPr>
          </a:lstStyle>
          <a:p>
            <a:pPr algn="l"/>
            <a:r>
              <a:rPr lang="zh-CN" alt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人员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疏散</a:t>
            </a:r>
            <a:endParaRPr lang="en-US" altLang="zh-CN" sz="18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003235" y="1657350"/>
            <a:ext cx="2531165" cy="2589972"/>
            <a:chOff x="5589105" y="1733550"/>
            <a:chExt cx="2531165" cy="2589972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1298" y="3297059"/>
              <a:ext cx="738972" cy="1026463"/>
            </a:xfrm>
            <a:prstGeom prst="rect">
              <a:avLst/>
            </a:prstGeom>
          </p:spPr>
        </p:pic>
        <p:grpSp>
          <p:nvGrpSpPr>
            <p:cNvPr id="23" name="组合 22"/>
            <p:cNvGrpSpPr/>
            <p:nvPr/>
          </p:nvGrpSpPr>
          <p:grpSpPr>
            <a:xfrm>
              <a:off x="5589105" y="1733550"/>
              <a:ext cx="2057400" cy="2513772"/>
              <a:chOff x="838200" y="1733550"/>
              <a:chExt cx="2057400" cy="2513772"/>
            </a:xfrm>
          </p:grpSpPr>
          <p:sp>
            <p:nvSpPr>
              <p:cNvPr id="24" name="Rectangle 3"/>
              <p:cNvSpPr txBox="1">
                <a:spLocks noChangeArrowheads="1"/>
              </p:cNvSpPr>
              <p:nvPr/>
            </p:nvSpPr>
            <p:spPr>
              <a:xfrm>
                <a:off x="868017" y="1809750"/>
                <a:ext cx="1981200" cy="2362200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zh-CN"/>
                </a:defPPr>
                <a:lvl1pPr marL="285750" indent="-285750">
                  <a:lnSpc>
                    <a:spcPct val="130000"/>
                  </a:lnSpc>
                  <a:spcBef>
                    <a:spcPts val="588"/>
                  </a:spcBef>
                  <a:buClr>
                    <a:srgbClr val="009900"/>
                  </a:buClr>
                  <a:buSzPct val="100000"/>
                  <a:defRPr sz="20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defRPr>
                </a:lvl1pPr>
              </a:lstStyle>
              <a:p>
                <a:pPr marL="0" indent="0" algn="ctr">
                  <a:lnSpc>
                    <a:spcPct val="150000"/>
                  </a:lnSpc>
                </a:pPr>
                <a:r>
                  <a:rPr lang="zh-CN" altLang="en-US" sz="1100" b="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初</a:t>
                </a:r>
                <a:r>
                  <a:rPr lang="zh-CN" altLang="en-US" sz="11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起时可以用水灭火） 如果逃生路线被火封锁或其他原因不通时，应立即退回并寻找其他出口，所有通道均不通时，应寻找安全庇护所（无可燃物，有充足的水，易被救援人员发现），可能时，在窗口挥舞衣物、呼叫等发送求救信号</a:t>
                </a:r>
              </a:p>
            </p:txBody>
          </p:sp>
          <p:sp>
            <p:nvSpPr>
              <p:cNvPr id="25" name="圆角矩形 24"/>
              <p:cNvSpPr/>
              <p:nvPr/>
            </p:nvSpPr>
            <p:spPr>
              <a:xfrm>
                <a:off x="838200" y="1733550"/>
                <a:ext cx="2057400" cy="2513772"/>
              </a:xfrm>
              <a:prstGeom prst="roundRect">
                <a:avLst>
                  <a:gd name="adj" fmla="val 7843"/>
                </a:avLst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3399182" y="1657350"/>
            <a:ext cx="2468218" cy="2590800"/>
            <a:chOff x="3200400" y="1733550"/>
            <a:chExt cx="2468218" cy="2590800"/>
          </a:xfrm>
        </p:grpSpPr>
        <p:grpSp>
          <p:nvGrpSpPr>
            <p:cNvPr id="20" name="组合 19"/>
            <p:cNvGrpSpPr/>
            <p:nvPr/>
          </p:nvGrpSpPr>
          <p:grpSpPr>
            <a:xfrm>
              <a:off x="3200400" y="1733550"/>
              <a:ext cx="2057400" cy="2513772"/>
              <a:chOff x="838200" y="1733550"/>
              <a:chExt cx="2057400" cy="2513772"/>
            </a:xfrm>
          </p:grpSpPr>
          <p:sp>
            <p:nvSpPr>
              <p:cNvPr id="21" name="Rectangle 3"/>
              <p:cNvSpPr txBox="1">
                <a:spLocks noChangeArrowheads="1"/>
              </p:cNvSpPr>
              <p:nvPr/>
            </p:nvSpPr>
            <p:spPr>
              <a:xfrm>
                <a:off x="868017" y="1809750"/>
                <a:ext cx="1981200" cy="2362200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zh-CN"/>
                </a:defPPr>
                <a:lvl1pPr marL="285750" indent="-285750">
                  <a:lnSpc>
                    <a:spcPct val="130000"/>
                  </a:lnSpc>
                  <a:spcBef>
                    <a:spcPts val="588"/>
                  </a:spcBef>
                  <a:buClr>
                    <a:srgbClr val="009900"/>
                  </a:buClr>
                  <a:buSzPct val="100000"/>
                  <a:defRPr sz="20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defRPr>
                </a:lvl1pPr>
              </a:lstStyle>
              <a:p>
                <a:pPr marL="0" indent="0" algn="ctr">
                  <a:lnSpc>
                    <a:spcPct val="150000"/>
                  </a:lnSpc>
                </a:pPr>
                <a:r>
                  <a:rPr lang="zh-CN" altLang="en-US" sz="11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遇到火势威胁时，应披上用水浸湿的衣物、被褥等（保持身体尽可能的湿），向安全出口方向冲出去； 通过浓烟区域时，应尽量使身体贴近地面，并用湿毛巾等湿布捂住口鼻； 身上着火时，千万不要奔跑，应尽可能脱掉着火衣物，</a:t>
                </a:r>
              </a:p>
            </p:txBody>
          </p:sp>
          <p:sp>
            <p:nvSpPr>
              <p:cNvPr id="22" name="圆角矩形 21"/>
              <p:cNvSpPr/>
              <p:nvPr/>
            </p:nvSpPr>
            <p:spPr>
              <a:xfrm>
                <a:off x="838200" y="1733550"/>
                <a:ext cx="2057400" cy="2513772"/>
              </a:xfrm>
              <a:prstGeom prst="roundRect">
                <a:avLst>
                  <a:gd name="adj" fmla="val 7843"/>
                </a:avLst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9646" y="3297887"/>
              <a:ext cx="738972" cy="1026463"/>
            </a:xfrm>
            <a:prstGeom prst="rect">
              <a:avLst/>
            </a:prstGeom>
          </p:spPr>
        </p:pic>
      </p:grpSp>
      <p:grpSp>
        <p:nvGrpSpPr>
          <p:cNvPr id="29" name="组合 28"/>
          <p:cNvGrpSpPr/>
          <p:nvPr/>
        </p:nvGrpSpPr>
        <p:grpSpPr>
          <a:xfrm>
            <a:off x="815009" y="1657350"/>
            <a:ext cx="2453389" cy="2551458"/>
            <a:chOff x="815009" y="1733550"/>
            <a:chExt cx="2453389" cy="2551458"/>
          </a:xfrm>
        </p:grpSpPr>
        <p:grpSp>
          <p:nvGrpSpPr>
            <p:cNvPr id="5" name="组合 4"/>
            <p:cNvGrpSpPr/>
            <p:nvPr/>
          </p:nvGrpSpPr>
          <p:grpSpPr>
            <a:xfrm>
              <a:off x="815009" y="1733550"/>
              <a:ext cx="2057400" cy="2513772"/>
              <a:chOff x="838200" y="1733550"/>
              <a:chExt cx="2057400" cy="2513772"/>
            </a:xfrm>
          </p:grpSpPr>
          <p:sp>
            <p:nvSpPr>
              <p:cNvPr id="12" name="Rectangle 3"/>
              <p:cNvSpPr txBox="1">
                <a:spLocks noChangeArrowheads="1"/>
              </p:cNvSpPr>
              <p:nvPr/>
            </p:nvSpPr>
            <p:spPr>
              <a:xfrm>
                <a:off x="868017" y="1809750"/>
                <a:ext cx="1981200" cy="2362200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zh-CN"/>
                </a:defPPr>
                <a:lvl1pPr marL="285750" indent="-285750">
                  <a:lnSpc>
                    <a:spcPct val="130000"/>
                  </a:lnSpc>
                  <a:spcBef>
                    <a:spcPts val="588"/>
                  </a:spcBef>
                  <a:buClr>
                    <a:srgbClr val="009900"/>
                  </a:buClr>
                  <a:buSzPct val="100000"/>
                  <a:defRPr sz="20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defRPr>
                </a:lvl1pPr>
              </a:lstStyle>
              <a:p>
                <a:pPr marL="0" indent="0" algn="ctr">
                  <a:lnSpc>
                    <a:spcPct val="150000"/>
                  </a:lnSpc>
                </a:pPr>
                <a:r>
                  <a:rPr lang="zh-CN" altLang="en-US" sz="11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 认真对待、积极参与公司组织的消防演练，减少突发事件紧急疏散时的惊慌情绪</a:t>
                </a:r>
                <a:r>
                  <a:rPr lang="zh-CN" altLang="en-US" sz="1100" b="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； </a:t>
                </a:r>
                <a:r>
                  <a:rPr lang="zh-CN" altLang="en-US" sz="11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平时应关注本车间的消防疏散路线，保持消防疏散通道和安全门的畅通</a:t>
                </a:r>
                <a:r>
                  <a:rPr lang="zh-CN" altLang="en-US" sz="1100" b="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； </a:t>
                </a:r>
                <a:r>
                  <a:rPr lang="zh-CN" altLang="en-US" sz="11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负责人做好疏散人员的安抚，避免人员慌乱情绪</a:t>
                </a:r>
                <a:r>
                  <a:rPr lang="zh-CN" altLang="en-US" sz="1100" b="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； </a:t>
                </a:r>
                <a:r>
                  <a:rPr lang="zh-CN" altLang="en-US" sz="11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发生火灾时不可乘坐电梯</a:t>
                </a:r>
                <a:r>
                  <a:rPr lang="zh-CN" altLang="en-US" sz="1100" b="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；</a:t>
                </a:r>
                <a:endParaRPr lang="zh-CN" altLang="en-US" sz="1100" b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" name="圆角矩形 3"/>
              <p:cNvSpPr/>
              <p:nvPr/>
            </p:nvSpPr>
            <p:spPr>
              <a:xfrm>
                <a:off x="838200" y="1733550"/>
                <a:ext cx="2057400" cy="2513772"/>
              </a:xfrm>
              <a:prstGeom prst="roundRect">
                <a:avLst>
                  <a:gd name="adj" fmla="val 7843"/>
                </a:avLst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29426" y="3258545"/>
              <a:ext cx="738972" cy="102646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16555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9" t="22066" r="3548" b="20777"/>
          <a:stretch/>
        </p:blipFill>
        <p:spPr>
          <a:xfrm>
            <a:off x="4724400" y="1504949"/>
            <a:ext cx="3886200" cy="2438401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1046922" y="1428750"/>
            <a:ext cx="1327044" cy="458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defRPr sz="2000" b="1">
                <a:solidFill>
                  <a:srgbClr val="FF0000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defRPr>
            </a:lvl1pPr>
          </a:lstStyle>
          <a:p>
            <a:pPr algn="l"/>
            <a:r>
              <a:rPr lang="zh-CN" alt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救援</a:t>
            </a:r>
            <a:endParaRPr lang="en-US" altLang="zh-CN" sz="18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46922" y="1811009"/>
            <a:ext cx="3657600" cy="582997"/>
          </a:xfrm>
          <a:prstGeom prst="rect">
            <a:avLst/>
          </a:prstGeom>
          <a:noFill/>
        </p:spPr>
        <p:txBody>
          <a:bodyPr/>
          <a:lstStyle/>
          <a:p>
            <a:pPr>
              <a:lnSpc>
                <a:spcPct val="130000"/>
              </a:lnSpc>
              <a:spcBef>
                <a:spcPts val="441"/>
              </a:spcBef>
              <a:buClr>
                <a:srgbClr val="009900"/>
              </a:buClr>
              <a:buSzPct val="100000"/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现场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能救援时尽力施救，不能时应告知负责人、安管等人员受困情况，组织专业人员施救。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12534" y="2646691"/>
            <a:ext cx="1273466" cy="458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defRPr sz="2000" b="1">
                <a:solidFill>
                  <a:srgbClr val="FF0000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defRPr>
            </a:lvl1pPr>
          </a:lstStyle>
          <a:p>
            <a:pPr algn="l"/>
            <a:r>
              <a:rPr lang="zh-CN" alt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警戒</a:t>
            </a:r>
            <a:endParaRPr lang="en-US" altLang="zh-CN" sz="18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02033" y="3030209"/>
            <a:ext cx="3646167" cy="994888"/>
          </a:xfrm>
          <a:prstGeom prst="rect">
            <a:avLst/>
          </a:prstGeom>
          <a:noFill/>
        </p:spPr>
        <p:txBody>
          <a:bodyPr/>
          <a:lstStyle/>
          <a:p>
            <a:pPr>
              <a:lnSpc>
                <a:spcPct val="130000"/>
              </a:lnSpc>
              <a:spcBef>
                <a:spcPts val="441"/>
              </a:spcBef>
              <a:buClr>
                <a:srgbClr val="009900"/>
              </a:buClr>
              <a:buSzPct val="100000"/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劝阻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无关人员进入火场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；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引导救援、灭火人员和车辆进入现场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；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避免混水摸鱼事件，关注是否有可疑人员人为纵火。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597603" y="1911947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/>
              <a:t>火灾的</a:t>
            </a:r>
          </a:p>
          <a:p>
            <a:pPr algn="ctr"/>
            <a:r>
              <a:rPr lang="zh-CN" altLang="en-US" dirty="0"/>
              <a:t>应急</a:t>
            </a:r>
            <a:r>
              <a:rPr lang="zh-CN" altLang="en-US" dirty="0" smtClean="0"/>
              <a:t>处理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4301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7" grpId="0"/>
      <p:bldP spid="5" grpId="0"/>
      <p:bldP spid="8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00" r="5357" b="59099"/>
          <a:stretch/>
        </p:blipFill>
        <p:spPr>
          <a:xfrm>
            <a:off x="851633" y="2325980"/>
            <a:ext cx="1510567" cy="192217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46348"/>
            <a:ext cx="9144000" cy="159715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1"/>
            <a:ext cx="1648987" cy="196215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4336" b="40780"/>
          <a:stretch/>
        </p:blipFill>
        <p:spPr>
          <a:xfrm>
            <a:off x="6953056" y="884298"/>
            <a:ext cx="1276544" cy="1003331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33F20154-539E-410C-A3B3-25C28C929006}"/>
              </a:ext>
            </a:extLst>
          </p:cNvPr>
          <p:cNvSpPr txBox="1"/>
          <p:nvPr/>
        </p:nvSpPr>
        <p:spPr>
          <a:xfrm>
            <a:off x="1047540" y="1267420"/>
            <a:ext cx="1086060" cy="92333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altLang="zh-CN" sz="5400" b="1" dirty="0" smtClean="0">
                <a:solidFill>
                  <a:schemeClr val="accent1"/>
                </a:solidFill>
                <a:cs typeface="+mn-ea"/>
                <a:sym typeface="+mn-lt"/>
              </a:rPr>
              <a:t>04</a:t>
            </a:r>
            <a:endParaRPr lang="zh-CN" altLang="en-US" sz="5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DDEFAA96-98EB-4F77-BC46-AC01F4E8E792}"/>
              </a:ext>
            </a:extLst>
          </p:cNvPr>
          <p:cNvSpPr/>
          <p:nvPr/>
        </p:nvSpPr>
        <p:spPr>
          <a:xfrm>
            <a:off x="2514600" y="1899107"/>
            <a:ext cx="4724400" cy="86177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zh-CN" altLang="en-US" sz="5000" b="1" dirty="0">
                <a:solidFill>
                  <a:schemeClr val="accent1"/>
                </a:solidFill>
                <a:latin typeface="+mn-ea"/>
                <a:cs typeface="+mn-ea"/>
                <a:sym typeface="+mn-lt"/>
              </a:rPr>
              <a:t>消防器材的介绍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876550"/>
            <a:ext cx="2311371" cy="2311371"/>
          </a:xfrm>
          <a:prstGeom prst="rect">
            <a:avLst/>
          </a:prstGeom>
        </p:spPr>
      </p:pic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DDEFAA96-98EB-4F77-BC46-AC01F4E8E792}"/>
              </a:ext>
            </a:extLst>
          </p:cNvPr>
          <p:cNvSpPr/>
          <p:nvPr/>
        </p:nvSpPr>
        <p:spPr>
          <a:xfrm>
            <a:off x="2590800" y="1276350"/>
            <a:ext cx="2743200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zh-CN" altLang="en-US" sz="3600" spc="1200" dirty="0" smtClean="0">
                <a:solidFill>
                  <a:schemeClr val="accent1"/>
                </a:solidFill>
                <a:latin typeface="+mn-ea"/>
                <a:cs typeface="+mn-ea"/>
                <a:sym typeface="+mn-lt"/>
              </a:rPr>
              <a:t>第四部分</a:t>
            </a:r>
            <a:endParaRPr lang="en-US" altLang="zh-CN" sz="3600" spc="1200" dirty="0">
              <a:solidFill>
                <a:schemeClr val="accent1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514600" y="2787194"/>
            <a:ext cx="4572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1100" dirty="0" smtClean="0">
                <a:solidFill>
                  <a:schemeClr val="accent1"/>
                </a:solidFill>
              </a:rPr>
              <a:t>everyone is responsible for fire safety knowledge training </a:t>
            </a:r>
            <a:r>
              <a:rPr lang="zh-CN" altLang="en-US" sz="1100" dirty="0">
                <a:solidFill>
                  <a:schemeClr val="accent1"/>
                </a:solidFill>
              </a:rPr>
              <a:t>everyone is </a:t>
            </a:r>
            <a:r>
              <a:rPr lang="zh-CN" altLang="en-US" sz="1100" dirty="0" smtClean="0">
                <a:solidFill>
                  <a:schemeClr val="accent1"/>
                </a:solidFill>
              </a:rPr>
              <a:t>for </a:t>
            </a:r>
            <a:r>
              <a:rPr lang="zh-CN" altLang="en-US" sz="1100" dirty="0">
                <a:solidFill>
                  <a:schemeClr val="accent1"/>
                </a:solidFill>
              </a:rPr>
              <a:t>fire safety knowledge </a:t>
            </a:r>
            <a:r>
              <a:rPr lang="zh-CN" altLang="en-US" sz="1100" dirty="0" smtClean="0">
                <a:solidFill>
                  <a:schemeClr val="accent1"/>
                </a:solidFill>
              </a:rPr>
              <a:t>training</a:t>
            </a:r>
            <a:endParaRPr lang="zh-CN" altLang="en-US" sz="11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7439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9" grpId="0"/>
      <p:bldP spid="23" grpId="0"/>
      <p:bldP spid="2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组合 39"/>
          <p:cNvGrpSpPr/>
          <p:nvPr/>
        </p:nvGrpSpPr>
        <p:grpSpPr>
          <a:xfrm>
            <a:off x="914400" y="1352550"/>
            <a:ext cx="3618131" cy="2895600"/>
            <a:chOff x="820843" y="1428750"/>
            <a:chExt cx="3618131" cy="2895600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88572CFB-1A54-4124-BAD4-490D85AFDCB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800" y="1428750"/>
              <a:ext cx="2895600" cy="2895600"/>
            </a:xfrm>
            <a:prstGeom prst="rect">
              <a:avLst/>
            </a:prstGeom>
            <a:ln>
              <a:noFill/>
            </a:ln>
          </p:spPr>
        </p:pic>
        <p:grpSp>
          <p:nvGrpSpPr>
            <p:cNvPr id="7" name="组合 6"/>
            <p:cNvGrpSpPr/>
            <p:nvPr/>
          </p:nvGrpSpPr>
          <p:grpSpPr>
            <a:xfrm>
              <a:off x="2936557" y="1432891"/>
              <a:ext cx="949643" cy="276999"/>
              <a:chOff x="6136957" y="1330186"/>
              <a:chExt cx="949643" cy="276999"/>
            </a:xfrm>
          </p:grpSpPr>
          <p:sp>
            <p:nvSpPr>
              <p:cNvPr id="2" name="文本框 1"/>
              <p:cNvSpPr txBox="1"/>
              <p:nvPr/>
            </p:nvSpPr>
            <p:spPr>
              <a:xfrm>
                <a:off x="6594157" y="1330186"/>
                <a:ext cx="49244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200" dirty="0" smtClean="0"/>
                  <a:t>鸭嘴</a:t>
                </a:r>
                <a:endParaRPr lang="zh-CN" altLang="en-US" sz="1200" dirty="0"/>
              </a:p>
            </p:txBody>
          </p:sp>
          <p:cxnSp>
            <p:nvCxnSpPr>
              <p:cNvPr id="6" name="直接连接符 5"/>
              <p:cNvCxnSpPr/>
              <p:nvPr/>
            </p:nvCxnSpPr>
            <p:spPr>
              <a:xfrm>
                <a:off x="6136957" y="1555474"/>
                <a:ext cx="911087" cy="0"/>
              </a:xfrm>
              <a:prstGeom prst="line">
                <a:avLst/>
              </a:prstGeom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组合 9"/>
            <p:cNvGrpSpPr/>
            <p:nvPr/>
          </p:nvGrpSpPr>
          <p:grpSpPr>
            <a:xfrm>
              <a:off x="2936557" y="1567899"/>
              <a:ext cx="1465686" cy="276999"/>
              <a:chOff x="5492114" y="1330186"/>
              <a:chExt cx="1465686" cy="276999"/>
            </a:xfrm>
          </p:grpSpPr>
          <p:sp>
            <p:nvSpPr>
              <p:cNvPr id="11" name="文本框 10"/>
              <p:cNvSpPr txBox="1"/>
              <p:nvPr/>
            </p:nvSpPr>
            <p:spPr>
              <a:xfrm>
                <a:off x="6465357" y="1330186"/>
                <a:ext cx="49244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200" dirty="0" smtClean="0"/>
                  <a:t>把柄</a:t>
                </a:r>
                <a:endParaRPr lang="zh-CN" altLang="en-US" sz="1200" dirty="0"/>
              </a:p>
            </p:txBody>
          </p:sp>
          <p:cxnSp>
            <p:nvCxnSpPr>
              <p:cNvPr id="12" name="直接连接符 11"/>
              <p:cNvCxnSpPr/>
              <p:nvPr/>
            </p:nvCxnSpPr>
            <p:spPr>
              <a:xfrm>
                <a:off x="5492114" y="1555474"/>
                <a:ext cx="1389486" cy="0"/>
              </a:xfrm>
              <a:prstGeom prst="line">
                <a:avLst/>
              </a:prstGeom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组合 13"/>
            <p:cNvGrpSpPr/>
            <p:nvPr/>
          </p:nvGrpSpPr>
          <p:grpSpPr>
            <a:xfrm>
              <a:off x="3124200" y="1912455"/>
              <a:ext cx="1314774" cy="276999"/>
              <a:chOff x="5679757" y="1281787"/>
              <a:chExt cx="1314774" cy="276999"/>
            </a:xfrm>
          </p:grpSpPr>
          <p:sp>
            <p:nvSpPr>
              <p:cNvPr id="15" name="文本框 14"/>
              <p:cNvSpPr txBox="1"/>
              <p:nvPr/>
            </p:nvSpPr>
            <p:spPr>
              <a:xfrm>
                <a:off x="6348200" y="1281787"/>
                <a:ext cx="64633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200" dirty="0" smtClean="0"/>
                  <a:t>压力表</a:t>
                </a:r>
                <a:endParaRPr lang="zh-CN" altLang="en-US" sz="1200" dirty="0"/>
              </a:p>
            </p:txBody>
          </p:sp>
          <p:cxnSp>
            <p:nvCxnSpPr>
              <p:cNvPr id="16" name="直接连接符 15"/>
              <p:cNvCxnSpPr/>
              <p:nvPr/>
            </p:nvCxnSpPr>
            <p:spPr>
              <a:xfrm>
                <a:off x="5679757" y="1555474"/>
                <a:ext cx="1201843" cy="0"/>
              </a:xfrm>
              <a:prstGeom prst="line">
                <a:avLst/>
              </a:prstGeom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7" name="直接连接符 16"/>
            <p:cNvCxnSpPr/>
            <p:nvPr/>
          </p:nvCxnSpPr>
          <p:spPr>
            <a:xfrm flipH="1" flipV="1">
              <a:off x="2438400" y="1706399"/>
              <a:ext cx="685800" cy="479743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" name="组合 21"/>
            <p:cNvGrpSpPr/>
            <p:nvPr/>
          </p:nvGrpSpPr>
          <p:grpSpPr>
            <a:xfrm>
              <a:off x="2858700" y="3284055"/>
              <a:ext cx="949643" cy="276999"/>
              <a:chOff x="6136957" y="1330186"/>
              <a:chExt cx="949643" cy="276999"/>
            </a:xfrm>
          </p:grpSpPr>
          <p:sp>
            <p:nvSpPr>
              <p:cNvPr id="23" name="文本框 22"/>
              <p:cNvSpPr txBox="1"/>
              <p:nvPr/>
            </p:nvSpPr>
            <p:spPr>
              <a:xfrm>
                <a:off x="6594157" y="1330186"/>
                <a:ext cx="49244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200" dirty="0" smtClean="0"/>
                  <a:t>筒体</a:t>
                </a:r>
                <a:endParaRPr lang="zh-CN" altLang="en-US" sz="1200" dirty="0"/>
              </a:p>
            </p:txBody>
          </p:sp>
          <p:cxnSp>
            <p:nvCxnSpPr>
              <p:cNvPr id="24" name="直接连接符 23"/>
              <p:cNvCxnSpPr/>
              <p:nvPr/>
            </p:nvCxnSpPr>
            <p:spPr>
              <a:xfrm>
                <a:off x="6136957" y="1555474"/>
                <a:ext cx="911087" cy="0"/>
              </a:xfrm>
              <a:prstGeom prst="line">
                <a:avLst/>
              </a:prstGeom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组合 24"/>
            <p:cNvGrpSpPr/>
            <p:nvPr/>
          </p:nvGrpSpPr>
          <p:grpSpPr>
            <a:xfrm>
              <a:off x="1414669" y="1433540"/>
              <a:ext cx="987287" cy="276999"/>
              <a:chOff x="6060757" y="1319419"/>
              <a:chExt cx="987287" cy="276999"/>
            </a:xfrm>
          </p:grpSpPr>
          <p:sp>
            <p:nvSpPr>
              <p:cNvPr id="26" name="文本框 25"/>
              <p:cNvSpPr txBox="1"/>
              <p:nvPr/>
            </p:nvSpPr>
            <p:spPr>
              <a:xfrm>
                <a:off x="6060757" y="1319419"/>
                <a:ext cx="64633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200" dirty="0" smtClean="0"/>
                  <a:t>保险销</a:t>
                </a:r>
                <a:endParaRPr lang="zh-CN" altLang="en-US" sz="1200" dirty="0"/>
              </a:p>
            </p:txBody>
          </p:sp>
          <p:cxnSp>
            <p:nvCxnSpPr>
              <p:cNvPr id="27" name="直接连接符 26"/>
              <p:cNvCxnSpPr/>
              <p:nvPr/>
            </p:nvCxnSpPr>
            <p:spPr>
              <a:xfrm>
                <a:off x="6136957" y="1555474"/>
                <a:ext cx="911087" cy="0"/>
              </a:xfrm>
              <a:prstGeom prst="line">
                <a:avLst/>
              </a:prstGeom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组合 27"/>
            <p:cNvGrpSpPr/>
            <p:nvPr/>
          </p:nvGrpSpPr>
          <p:grpSpPr>
            <a:xfrm>
              <a:off x="820843" y="1645575"/>
              <a:ext cx="1693757" cy="276999"/>
              <a:chOff x="6060757" y="1319419"/>
              <a:chExt cx="1693757" cy="276999"/>
            </a:xfrm>
          </p:grpSpPr>
          <p:sp>
            <p:nvSpPr>
              <p:cNvPr id="29" name="文本框 28"/>
              <p:cNvSpPr txBox="1"/>
              <p:nvPr/>
            </p:nvSpPr>
            <p:spPr>
              <a:xfrm>
                <a:off x="6060757" y="1319419"/>
                <a:ext cx="49244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200" dirty="0" smtClean="0"/>
                  <a:t>铅封</a:t>
                </a:r>
                <a:endParaRPr lang="zh-CN" altLang="en-US" sz="1200" dirty="0"/>
              </a:p>
            </p:txBody>
          </p:sp>
          <p:cxnSp>
            <p:nvCxnSpPr>
              <p:cNvPr id="30" name="直接连接符 29"/>
              <p:cNvCxnSpPr/>
              <p:nvPr/>
            </p:nvCxnSpPr>
            <p:spPr>
              <a:xfrm>
                <a:off x="6136957" y="1555474"/>
                <a:ext cx="1617557" cy="0"/>
              </a:xfrm>
              <a:prstGeom prst="line">
                <a:avLst/>
              </a:prstGeom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组合 30"/>
            <p:cNvGrpSpPr/>
            <p:nvPr/>
          </p:nvGrpSpPr>
          <p:grpSpPr>
            <a:xfrm>
              <a:off x="840865" y="2796456"/>
              <a:ext cx="1693757" cy="276999"/>
              <a:chOff x="6060757" y="1319419"/>
              <a:chExt cx="1693757" cy="276999"/>
            </a:xfrm>
          </p:grpSpPr>
          <p:sp>
            <p:nvSpPr>
              <p:cNvPr id="32" name="文本框 31"/>
              <p:cNvSpPr txBox="1"/>
              <p:nvPr/>
            </p:nvSpPr>
            <p:spPr>
              <a:xfrm>
                <a:off x="6060757" y="1319419"/>
                <a:ext cx="80021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200" dirty="0" smtClean="0"/>
                  <a:t>使用说明</a:t>
                </a:r>
                <a:endParaRPr lang="zh-CN" altLang="en-US" sz="1200" dirty="0"/>
              </a:p>
            </p:txBody>
          </p:sp>
          <p:cxnSp>
            <p:nvCxnSpPr>
              <p:cNvPr id="33" name="直接连接符 32"/>
              <p:cNvCxnSpPr/>
              <p:nvPr/>
            </p:nvCxnSpPr>
            <p:spPr>
              <a:xfrm>
                <a:off x="6136957" y="1555474"/>
                <a:ext cx="1617557" cy="0"/>
              </a:xfrm>
              <a:prstGeom prst="line">
                <a:avLst/>
              </a:prstGeom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7" name="组合 36"/>
            <p:cNvGrpSpPr/>
            <p:nvPr/>
          </p:nvGrpSpPr>
          <p:grpSpPr>
            <a:xfrm>
              <a:off x="830926" y="3311816"/>
              <a:ext cx="987287" cy="276999"/>
              <a:chOff x="6060757" y="1319419"/>
              <a:chExt cx="987287" cy="276999"/>
            </a:xfrm>
          </p:grpSpPr>
          <p:sp>
            <p:nvSpPr>
              <p:cNvPr id="38" name="文本框 37"/>
              <p:cNvSpPr txBox="1"/>
              <p:nvPr/>
            </p:nvSpPr>
            <p:spPr>
              <a:xfrm>
                <a:off x="6060757" y="1319419"/>
                <a:ext cx="49244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200" dirty="0" smtClean="0"/>
                  <a:t>喷嘴</a:t>
                </a:r>
                <a:endParaRPr lang="zh-CN" altLang="en-US" sz="1200" dirty="0"/>
              </a:p>
            </p:txBody>
          </p:sp>
          <p:cxnSp>
            <p:nvCxnSpPr>
              <p:cNvPr id="39" name="直接连接符 38"/>
              <p:cNvCxnSpPr/>
              <p:nvPr/>
            </p:nvCxnSpPr>
            <p:spPr>
              <a:xfrm>
                <a:off x="6136957" y="1555474"/>
                <a:ext cx="911087" cy="0"/>
              </a:xfrm>
              <a:prstGeom prst="line">
                <a:avLst/>
              </a:prstGeom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1" name="组合 60"/>
          <p:cNvGrpSpPr/>
          <p:nvPr/>
        </p:nvGrpSpPr>
        <p:grpSpPr>
          <a:xfrm>
            <a:off x="4083076" y="1581150"/>
            <a:ext cx="4301641" cy="2829448"/>
            <a:chOff x="4223012" y="1571102"/>
            <a:chExt cx="4301641" cy="2829448"/>
          </a:xfrm>
        </p:grpSpPr>
        <p:sp>
          <p:nvSpPr>
            <p:cNvPr id="54" name="文本框 53"/>
            <p:cNvSpPr txBox="1"/>
            <p:nvPr/>
          </p:nvSpPr>
          <p:spPr>
            <a:xfrm>
              <a:off x="7724434" y="3585543"/>
              <a:ext cx="80021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/>
                <a:t>消防水枪</a:t>
              </a:r>
              <a:endParaRPr lang="zh-CN" altLang="en-US" sz="1200" dirty="0"/>
            </a:p>
          </p:txBody>
        </p:sp>
        <p:cxnSp>
          <p:nvCxnSpPr>
            <p:cNvPr id="55" name="直接连接符 54"/>
            <p:cNvCxnSpPr/>
            <p:nvPr/>
          </p:nvCxnSpPr>
          <p:spPr>
            <a:xfrm>
              <a:off x="7531086" y="3810831"/>
              <a:ext cx="911087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文本框 55"/>
            <p:cNvSpPr txBox="1"/>
            <p:nvPr/>
          </p:nvSpPr>
          <p:spPr>
            <a:xfrm>
              <a:off x="7660948" y="2831712"/>
              <a:ext cx="80021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/>
                <a:t>消防水带</a:t>
              </a:r>
              <a:endParaRPr lang="zh-CN" altLang="en-US" sz="1200" dirty="0"/>
            </a:p>
          </p:txBody>
        </p:sp>
        <p:cxnSp>
          <p:nvCxnSpPr>
            <p:cNvPr id="57" name="直接连接符 56"/>
            <p:cNvCxnSpPr/>
            <p:nvPr/>
          </p:nvCxnSpPr>
          <p:spPr>
            <a:xfrm>
              <a:off x="7467600" y="3057000"/>
              <a:ext cx="911087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23012" y="1571102"/>
              <a:ext cx="4006588" cy="2829448"/>
            </a:xfrm>
            <a:prstGeom prst="rect">
              <a:avLst/>
            </a:prstGeom>
          </p:spPr>
        </p:pic>
        <p:sp>
          <p:nvSpPr>
            <p:cNvPr id="58" name="文本框 57"/>
            <p:cNvSpPr txBox="1"/>
            <p:nvPr/>
          </p:nvSpPr>
          <p:spPr>
            <a:xfrm>
              <a:off x="6517948" y="2421932"/>
              <a:ext cx="95410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/>
                <a:t>消防栓接口</a:t>
              </a:r>
              <a:endParaRPr lang="zh-CN" altLang="en-US" sz="1200" dirty="0"/>
            </a:p>
          </p:txBody>
        </p:sp>
        <p:cxnSp>
          <p:nvCxnSpPr>
            <p:cNvPr id="59" name="直接连接符 58"/>
            <p:cNvCxnSpPr/>
            <p:nvPr/>
          </p:nvCxnSpPr>
          <p:spPr>
            <a:xfrm>
              <a:off x="6324600" y="2647220"/>
              <a:ext cx="1040098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16094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994" r="71997" b="26003"/>
          <a:stretch/>
        </p:blipFill>
        <p:spPr>
          <a:xfrm>
            <a:off x="694254" y="2571750"/>
            <a:ext cx="1286946" cy="1746571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46348"/>
            <a:ext cx="9144000" cy="159715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1"/>
            <a:ext cx="1648987" cy="196215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4336" b="40780"/>
          <a:stretch/>
        </p:blipFill>
        <p:spPr>
          <a:xfrm>
            <a:off x="7467600" y="759862"/>
            <a:ext cx="991186" cy="779047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33F20154-539E-410C-A3B3-25C28C929006}"/>
              </a:ext>
            </a:extLst>
          </p:cNvPr>
          <p:cNvSpPr txBox="1"/>
          <p:nvPr/>
        </p:nvSpPr>
        <p:spPr>
          <a:xfrm>
            <a:off x="1257181" y="922101"/>
            <a:ext cx="800219" cy="126864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accent1"/>
                </a:solidFill>
                <a:cs typeface="+mn-ea"/>
                <a:sym typeface="+mn-lt"/>
              </a:rPr>
              <a:t>目录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2743200" y="1009108"/>
            <a:ext cx="3810000" cy="397675"/>
            <a:chOff x="2743200" y="1200150"/>
            <a:chExt cx="3810000" cy="397675"/>
          </a:xfrm>
        </p:grpSpPr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5B129639-E77A-4014-A76B-0DFF3D7E62C9}"/>
                </a:ext>
              </a:extLst>
            </p:cNvPr>
            <p:cNvSpPr txBox="1"/>
            <p:nvPr/>
          </p:nvSpPr>
          <p:spPr>
            <a:xfrm>
              <a:off x="2743200" y="1213104"/>
              <a:ext cx="470000" cy="384721"/>
            </a:xfrm>
            <a:prstGeom prst="rect">
              <a:avLst/>
            </a:prstGeom>
            <a:solidFill>
              <a:schemeClr val="accent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sz="1900" dirty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01</a:t>
              </a:r>
              <a:endParaRPr lang="zh-CN" altLang="en-US" sz="1900" dirty="0">
                <a:solidFill>
                  <a:schemeClr val="bg1"/>
                </a:solidFill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29" name="矩形 28">
              <a:extLst>
                <a:ext uri="{FF2B5EF4-FFF2-40B4-BE49-F238E27FC236}">
                  <a16:creationId xmlns:a16="http://schemas.microsoft.com/office/drawing/2014/main" xmlns="" id="{DDEFAA96-98EB-4F77-BC46-AC01F4E8E792}"/>
                </a:ext>
              </a:extLst>
            </p:cNvPr>
            <p:cNvSpPr/>
            <p:nvPr/>
          </p:nvSpPr>
          <p:spPr>
            <a:xfrm>
              <a:off x="3352800" y="1200150"/>
              <a:ext cx="3200400" cy="384721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ts val="900"/>
                </a:spcBef>
                <a:spcAft>
                  <a:spcPts val="900"/>
                </a:spcAft>
              </a:pPr>
              <a:r>
                <a:rPr lang="zh-CN" altLang="en-US" sz="1900" dirty="0">
                  <a:solidFill>
                    <a:schemeClr val="accent1"/>
                  </a:solidFill>
                  <a:latin typeface="+mn-ea"/>
                  <a:cs typeface="+mn-ea"/>
                  <a:sym typeface="+mn-lt"/>
                </a:rPr>
                <a:t>火灾</a:t>
              </a:r>
              <a:r>
                <a:rPr lang="zh-CN" altLang="en-US" sz="1900" dirty="0" smtClean="0">
                  <a:solidFill>
                    <a:schemeClr val="accent1"/>
                  </a:solidFill>
                  <a:latin typeface="+mn-ea"/>
                  <a:cs typeface="+mn-ea"/>
                  <a:sym typeface="+mn-lt"/>
                </a:rPr>
                <a:t>的主要特性</a:t>
              </a:r>
              <a:endParaRPr lang="en-US" altLang="zh-CN" sz="1900" dirty="0">
                <a:solidFill>
                  <a:schemeClr val="accent1"/>
                </a:solidFill>
                <a:latin typeface="+mn-ea"/>
                <a:cs typeface="+mn-ea"/>
                <a:sym typeface="+mn-lt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39" t="61091" r="20021" b="-1"/>
          <a:stretch/>
        </p:blipFill>
        <p:spPr>
          <a:xfrm>
            <a:off x="7018842" y="3487318"/>
            <a:ext cx="1614569" cy="1162490"/>
          </a:xfrm>
          <a:prstGeom prst="rect">
            <a:avLst/>
          </a:prstGeom>
        </p:spPr>
      </p:pic>
      <p:grpSp>
        <p:nvGrpSpPr>
          <p:cNvPr id="34" name="组合 33"/>
          <p:cNvGrpSpPr/>
          <p:nvPr/>
        </p:nvGrpSpPr>
        <p:grpSpPr>
          <a:xfrm>
            <a:off x="2743200" y="1624200"/>
            <a:ext cx="3810000" cy="397675"/>
            <a:chOff x="2743200" y="1200150"/>
            <a:chExt cx="3810000" cy="397675"/>
          </a:xfrm>
        </p:grpSpPr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xmlns="" id="{5B129639-E77A-4014-A76B-0DFF3D7E62C9}"/>
                </a:ext>
              </a:extLst>
            </p:cNvPr>
            <p:cNvSpPr txBox="1"/>
            <p:nvPr/>
          </p:nvSpPr>
          <p:spPr>
            <a:xfrm>
              <a:off x="2743200" y="1213104"/>
              <a:ext cx="470000" cy="384721"/>
            </a:xfrm>
            <a:prstGeom prst="rect">
              <a:avLst/>
            </a:prstGeom>
            <a:solidFill>
              <a:schemeClr val="accent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sz="1900" dirty="0" smtClean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02</a:t>
              </a:r>
              <a:endParaRPr lang="zh-CN" altLang="en-US" sz="1900" dirty="0">
                <a:solidFill>
                  <a:schemeClr val="bg1"/>
                </a:solidFill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36" name="矩形 35">
              <a:extLst>
                <a:ext uri="{FF2B5EF4-FFF2-40B4-BE49-F238E27FC236}">
                  <a16:creationId xmlns:a16="http://schemas.microsoft.com/office/drawing/2014/main" xmlns="" id="{DDEFAA96-98EB-4F77-BC46-AC01F4E8E792}"/>
                </a:ext>
              </a:extLst>
            </p:cNvPr>
            <p:cNvSpPr/>
            <p:nvPr/>
          </p:nvSpPr>
          <p:spPr>
            <a:xfrm>
              <a:off x="3352800" y="1200150"/>
              <a:ext cx="3200400" cy="384721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ts val="900"/>
                </a:spcBef>
                <a:spcAft>
                  <a:spcPts val="900"/>
                </a:spcAft>
              </a:pPr>
              <a:r>
                <a:rPr lang="zh-CN" altLang="en-US" sz="1900" dirty="0">
                  <a:solidFill>
                    <a:schemeClr val="accent1"/>
                  </a:solidFill>
                  <a:latin typeface="+mn-ea"/>
                  <a:cs typeface="+mn-ea"/>
                  <a:sym typeface="+mn-lt"/>
                </a:rPr>
                <a:t>火灾</a:t>
              </a:r>
              <a:r>
                <a:rPr lang="zh-CN" altLang="en-US" sz="1900" dirty="0" smtClean="0">
                  <a:solidFill>
                    <a:schemeClr val="accent1"/>
                  </a:solidFill>
                  <a:latin typeface="+mn-ea"/>
                  <a:cs typeface="+mn-ea"/>
                  <a:sym typeface="+mn-lt"/>
                </a:rPr>
                <a:t>的预防办法</a:t>
              </a:r>
              <a:endParaRPr lang="zh-CN" altLang="en-US" sz="1900" dirty="0">
                <a:solidFill>
                  <a:schemeClr val="accent1"/>
                </a:solidFill>
                <a:latin typeface="+mn-ea"/>
                <a:cs typeface="+mn-ea"/>
                <a:sym typeface="+mn-l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743200" y="2239292"/>
            <a:ext cx="3810000" cy="397675"/>
            <a:chOff x="2743200" y="1200150"/>
            <a:chExt cx="3810000" cy="397675"/>
          </a:xfrm>
        </p:grpSpPr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xmlns="" id="{5B129639-E77A-4014-A76B-0DFF3D7E62C9}"/>
                </a:ext>
              </a:extLst>
            </p:cNvPr>
            <p:cNvSpPr txBox="1"/>
            <p:nvPr/>
          </p:nvSpPr>
          <p:spPr>
            <a:xfrm>
              <a:off x="2743200" y="1213104"/>
              <a:ext cx="470000" cy="384721"/>
            </a:xfrm>
            <a:prstGeom prst="rect">
              <a:avLst/>
            </a:prstGeom>
            <a:solidFill>
              <a:schemeClr val="accent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sz="1900" dirty="0" smtClean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03</a:t>
              </a:r>
              <a:endParaRPr lang="zh-CN" altLang="en-US" sz="1900" dirty="0">
                <a:solidFill>
                  <a:schemeClr val="bg1"/>
                </a:solidFill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39" name="矩形 38">
              <a:extLst>
                <a:ext uri="{FF2B5EF4-FFF2-40B4-BE49-F238E27FC236}">
                  <a16:creationId xmlns:a16="http://schemas.microsoft.com/office/drawing/2014/main" xmlns="" id="{DDEFAA96-98EB-4F77-BC46-AC01F4E8E792}"/>
                </a:ext>
              </a:extLst>
            </p:cNvPr>
            <p:cNvSpPr/>
            <p:nvPr/>
          </p:nvSpPr>
          <p:spPr>
            <a:xfrm>
              <a:off x="3352800" y="1200150"/>
              <a:ext cx="3200400" cy="384721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ts val="900"/>
                </a:spcBef>
                <a:spcAft>
                  <a:spcPts val="900"/>
                </a:spcAft>
              </a:pPr>
              <a:r>
                <a:rPr lang="zh-CN" altLang="en-US" sz="1900" dirty="0">
                  <a:solidFill>
                    <a:schemeClr val="accent1"/>
                  </a:solidFill>
                  <a:latin typeface="+mn-ea"/>
                  <a:cs typeface="+mn-ea"/>
                  <a:sym typeface="+mn-lt"/>
                </a:rPr>
                <a:t>火灾的应急处理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2743200" y="2854384"/>
            <a:ext cx="3810000" cy="397675"/>
            <a:chOff x="2743200" y="1200150"/>
            <a:chExt cx="3810000" cy="397675"/>
          </a:xfrm>
        </p:grpSpPr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xmlns="" id="{5B129639-E77A-4014-A76B-0DFF3D7E62C9}"/>
                </a:ext>
              </a:extLst>
            </p:cNvPr>
            <p:cNvSpPr txBox="1"/>
            <p:nvPr/>
          </p:nvSpPr>
          <p:spPr>
            <a:xfrm>
              <a:off x="2743200" y="1213104"/>
              <a:ext cx="470000" cy="384721"/>
            </a:xfrm>
            <a:prstGeom prst="rect">
              <a:avLst/>
            </a:prstGeom>
            <a:solidFill>
              <a:schemeClr val="accent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sz="1900" dirty="0" smtClean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04</a:t>
              </a:r>
              <a:endParaRPr lang="zh-CN" altLang="en-US" sz="1900" dirty="0">
                <a:solidFill>
                  <a:schemeClr val="bg1"/>
                </a:solidFill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42" name="矩形 41">
              <a:extLst>
                <a:ext uri="{FF2B5EF4-FFF2-40B4-BE49-F238E27FC236}">
                  <a16:creationId xmlns:a16="http://schemas.microsoft.com/office/drawing/2014/main" xmlns="" id="{DDEFAA96-98EB-4F77-BC46-AC01F4E8E792}"/>
                </a:ext>
              </a:extLst>
            </p:cNvPr>
            <p:cNvSpPr/>
            <p:nvPr/>
          </p:nvSpPr>
          <p:spPr>
            <a:xfrm>
              <a:off x="3352800" y="1200150"/>
              <a:ext cx="3200400" cy="384721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ts val="900"/>
                </a:spcBef>
                <a:spcAft>
                  <a:spcPts val="900"/>
                </a:spcAft>
              </a:pPr>
              <a:r>
                <a:rPr lang="zh-CN" altLang="en-US" sz="1900" dirty="0" smtClean="0">
                  <a:solidFill>
                    <a:schemeClr val="accent1"/>
                  </a:solidFill>
                  <a:latin typeface="+mn-ea"/>
                  <a:cs typeface="+mn-ea"/>
                  <a:sym typeface="+mn-lt"/>
                </a:rPr>
                <a:t>消防器材的介绍</a:t>
              </a:r>
              <a:endParaRPr lang="zh-CN" altLang="en-US" sz="1900" dirty="0">
                <a:solidFill>
                  <a:schemeClr val="accent1"/>
                </a:solidFill>
                <a:latin typeface="+mn-ea"/>
                <a:cs typeface="+mn-ea"/>
                <a:sym typeface="+mn-lt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2743200" y="3469475"/>
            <a:ext cx="3810000" cy="397675"/>
            <a:chOff x="2743200" y="1200150"/>
            <a:chExt cx="3810000" cy="397675"/>
          </a:xfrm>
        </p:grpSpPr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xmlns="" id="{5B129639-E77A-4014-A76B-0DFF3D7E62C9}"/>
                </a:ext>
              </a:extLst>
            </p:cNvPr>
            <p:cNvSpPr txBox="1"/>
            <p:nvPr/>
          </p:nvSpPr>
          <p:spPr>
            <a:xfrm>
              <a:off x="2743200" y="1213104"/>
              <a:ext cx="470000" cy="384721"/>
            </a:xfrm>
            <a:prstGeom prst="rect">
              <a:avLst/>
            </a:prstGeom>
            <a:solidFill>
              <a:schemeClr val="accent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sz="1900" dirty="0" smtClean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05</a:t>
              </a:r>
              <a:endParaRPr lang="zh-CN" altLang="en-US" sz="1900" dirty="0">
                <a:solidFill>
                  <a:schemeClr val="bg1"/>
                </a:solidFill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45" name="矩形 44">
              <a:extLst>
                <a:ext uri="{FF2B5EF4-FFF2-40B4-BE49-F238E27FC236}">
                  <a16:creationId xmlns:a16="http://schemas.microsoft.com/office/drawing/2014/main" xmlns="" id="{DDEFAA96-98EB-4F77-BC46-AC01F4E8E792}"/>
                </a:ext>
              </a:extLst>
            </p:cNvPr>
            <p:cNvSpPr/>
            <p:nvPr/>
          </p:nvSpPr>
          <p:spPr>
            <a:xfrm>
              <a:off x="3352800" y="1200150"/>
              <a:ext cx="3200400" cy="384721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ts val="900"/>
                </a:spcBef>
                <a:spcAft>
                  <a:spcPts val="900"/>
                </a:spcAft>
              </a:pPr>
              <a:r>
                <a:rPr lang="zh-CN" altLang="en-US" sz="1900" dirty="0">
                  <a:solidFill>
                    <a:schemeClr val="accent1"/>
                  </a:solidFill>
                  <a:latin typeface="+mn-ea"/>
                  <a:cs typeface="+mn-ea"/>
                  <a:sym typeface="+mn-lt"/>
                </a:rPr>
                <a:t>灭火</a:t>
              </a:r>
              <a:r>
                <a:rPr lang="zh-CN" altLang="en-US" sz="1900" dirty="0" smtClean="0">
                  <a:solidFill>
                    <a:schemeClr val="accent1"/>
                  </a:solidFill>
                  <a:latin typeface="+mn-ea"/>
                  <a:cs typeface="+mn-ea"/>
                  <a:sym typeface="+mn-lt"/>
                </a:rPr>
                <a:t>器材的使用</a:t>
              </a:r>
              <a:endParaRPr lang="zh-CN" altLang="en-US" sz="1900" dirty="0">
                <a:solidFill>
                  <a:schemeClr val="accent1"/>
                </a:solidFill>
                <a:latin typeface="+mn-ea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88897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18151" y="1352550"/>
            <a:ext cx="3231748" cy="2722761"/>
            <a:chOff x="609600" y="1449189"/>
            <a:chExt cx="3231748" cy="2722761"/>
          </a:xfrm>
        </p:grpSpPr>
        <p:sp>
          <p:nvSpPr>
            <p:cNvPr id="15" name="矩形 14"/>
            <p:cNvSpPr/>
            <p:nvPr/>
          </p:nvSpPr>
          <p:spPr>
            <a:xfrm>
              <a:off x="1066800" y="3658989"/>
              <a:ext cx="2286000" cy="51296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>
                <a:spcBef>
                  <a:spcPts val="441"/>
                </a:spcBef>
                <a:buClr>
                  <a:srgbClr val="009900"/>
                </a:buClr>
                <a:buSzPct val="100000"/>
              </a:pP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ABC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干粉灭火器，可用于扑灭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 algn="ctr">
                <a:spcBef>
                  <a:spcPts val="441"/>
                </a:spcBef>
                <a:buClr>
                  <a:srgbClr val="009900"/>
                </a:buClr>
                <a:buSzPct val="100000"/>
              </a:pP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A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、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B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、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C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、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E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类火灾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88572CFB-1A54-4124-BAD4-490D85AFDCB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600" y="1449189"/>
              <a:ext cx="2286000" cy="22860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88572CFB-1A54-4124-BAD4-490D85AFDCB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55348" y="1449189"/>
              <a:ext cx="2286000" cy="2286000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4" name="组合 3"/>
          <p:cNvGrpSpPr/>
          <p:nvPr/>
        </p:nvGrpSpPr>
        <p:grpSpPr>
          <a:xfrm>
            <a:off x="2856551" y="1408311"/>
            <a:ext cx="3239449" cy="2683244"/>
            <a:chOff x="3618551" y="1453330"/>
            <a:chExt cx="3239449" cy="2683244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18551" y="1469896"/>
              <a:ext cx="2286000" cy="22860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0" y="1453330"/>
              <a:ext cx="2286000" cy="2286000"/>
            </a:xfrm>
            <a:prstGeom prst="rect">
              <a:avLst/>
            </a:prstGeom>
          </p:spPr>
        </p:pic>
        <p:sp>
          <p:nvSpPr>
            <p:cNvPr id="14" name="矩形 13"/>
            <p:cNvSpPr/>
            <p:nvPr/>
          </p:nvSpPr>
          <p:spPr>
            <a:xfrm>
              <a:off x="4107099" y="3623613"/>
              <a:ext cx="2286000" cy="51296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>
                <a:spcBef>
                  <a:spcPts val="441"/>
                </a:spcBef>
                <a:buClr>
                  <a:srgbClr val="009900"/>
                </a:buClr>
                <a:buSzPct val="100000"/>
              </a:pP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D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类干粉灭火器，可用于扑灭</a:t>
              </a:r>
            </a:p>
            <a:p>
              <a:pPr algn="ctr">
                <a:spcBef>
                  <a:spcPts val="441"/>
                </a:spcBef>
                <a:buClr>
                  <a:srgbClr val="009900"/>
                </a:buClr>
                <a:buSzPct val="100000"/>
              </a:pP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D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类火灾</a:t>
              </a:r>
            </a:p>
          </p:txBody>
        </p:sp>
      </p:grp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733967A9-3081-40E8-8493-1AB9549C864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1560711"/>
            <a:ext cx="1365339" cy="1134281"/>
          </a:xfrm>
          <a:prstGeom prst="rect">
            <a:avLst/>
          </a:prstGeom>
        </p:spPr>
      </p:pic>
      <p:sp>
        <p:nvSpPr>
          <p:cNvPr id="21" name="矩形 20"/>
          <p:cNvSpPr/>
          <p:nvPr/>
        </p:nvSpPr>
        <p:spPr>
          <a:xfrm>
            <a:off x="7086600" y="2002591"/>
            <a:ext cx="1204242" cy="5129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ts val="441"/>
              </a:spcBef>
              <a:buClr>
                <a:srgbClr val="009900"/>
              </a:buClr>
              <a:buSzPct val="100000"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消防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应急照明</a:t>
            </a:r>
            <a:endParaRPr lang="en-US" altLang="zh-CN" sz="1200" dirty="0" smtClean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>
              <a:spcBef>
                <a:spcPts val="441"/>
              </a:spcBef>
              <a:buClr>
                <a:srgbClr val="009900"/>
              </a:buClr>
              <a:buSzPct val="100000"/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灯（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应急灯）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40" b="8263"/>
          <a:stretch/>
        </p:blipFill>
        <p:spPr>
          <a:xfrm>
            <a:off x="6324600" y="2981517"/>
            <a:ext cx="771769" cy="636594"/>
          </a:xfrm>
          <a:prstGeom prst="rect">
            <a:avLst/>
          </a:prstGeom>
        </p:spPr>
      </p:pic>
      <p:sp>
        <p:nvSpPr>
          <p:cNvPr id="24" name="矩形 23"/>
          <p:cNvSpPr/>
          <p:nvPr/>
        </p:nvSpPr>
        <p:spPr>
          <a:xfrm>
            <a:off x="7101558" y="3112511"/>
            <a:ext cx="1280442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ts val="441"/>
              </a:spcBef>
              <a:buClr>
                <a:srgbClr val="009900"/>
              </a:buClr>
              <a:buSzPct val="100000"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消防疏散指示灯</a:t>
            </a:r>
          </a:p>
        </p:txBody>
      </p:sp>
    </p:spTree>
    <p:extLst>
      <p:ext uri="{BB962C8B-B14F-4D97-AF65-F5344CB8AC3E}">
        <p14:creationId xmlns:p14="http://schemas.microsoft.com/office/powerpoint/2010/main" val="863291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00" r="5357" b="59099"/>
          <a:stretch/>
        </p:blipFill>
        <p:spPr>
          <a:xfrm>
            <a:off x="851633" y="2325980"/>
            <a:ext cx="1510567" cy="192217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46348"/>
            <a:ext cx="9144000" cy="159715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1"/>
            <a:ext cx="1648987" cy="196215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4336" b="40780"/>
          <a:stretch/>
        </p:blipFill>
        <p:spPr>
          <a:xfrm>
            <a:off x="6953056" y="884298"/>
            <a:ext cx="1276544" cy="1003331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33F20154-539E-410C-A3B3-25C28C929006}"/>
              </a:ext>
            </a:extLst>
          </p:cNvPr>
          <p:cNvSpPr txBox="1"/>
          <p:nvPr/>
        </p:nvSpPr>
        <p:spPr>
          <a:xfrm>
            <a:off x="1047540" y="1267420"/>
            <a:ext cx="1086060" cy="92333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altLang="zh-CN" sz="5400" b="1" dirty="0" smtClean="0">
                <a:solidFill>
                  <a:schemeClr val="accent1"/>
                </a:solidFill>
                <a:cs typeface="+mn-ea"/>
                <a:sym typeface="+mn-lt"/>
              </a:rPr>
              <a:t>05</a:t>
            </a:r>
            <a:endParaRPr lang="zh-CN" altLang="en-US" sz="5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DDEFAA96-98EB-4F77-BC46-AC01F4E8E792}"/>
              </a:ext>
            </a:extLst>
          </p:cNvPr>
          <p:cNvSpPr/>
          <p:nvPr/>
        </p:nvSpPr>
        <p:spPr>
          <a:xfrm>
            <a:off x="2514600" y="1899107"/>
            <a:ext cx="4724400" cy="86177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zh-CN" altLang="en-US" sz="5000" b="1" dirty="0">
                <a:solidFill>
                  <a:schemeClr val="accent1"/>
                </a:solidFill>
                <a:latin typeface="+mn-ea"/>
                <a:cs typeface="+mn-ea"/>
                <a:sym typeface="+mn-lt"/>
              </a:rPr>
              <a:t>灭火器材的使用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876550"/>
            <a:ext cx="2311371" cy="2311371"/>
          </a:xfrm>
          <a:prstGeom prst="rect">
            <a:avLst/>
          </a:prstGeom>
        </p:spPr>
      </p:pic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DDEFAA96-98EB-4F77-BC46-AC01F4E8E792}"/>
              </a:ext>
            </a:extLst>
          </p:cNvPr>
          <p:cNvSpPr/>
          <p:nvPr/>
        </p:nvSpPr>
        <p:spPr>
          <a:xfrm>
            <a:off x="2590800" y="1276350"/>
            <a:ext cx="2743200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zh-CN" altLang="en-US" sz="3600" spc="1200" dirty="0" smtClean="0">
                <a:solidFill>
                  <a:schemeClr val="accent1"/>
                </a:solidFill>
                <a:latin typeface="+mn-ea"/>
                <a:cs typeface="+mn-ea"/>
                <a:sym typeface="+mn-lt"/>
              </a:rPr>
              <a:t>第五部分</a:t>
            </a:r>
            <a:endParaRPr lang="en-US" altLang="zh-CN" sz="3600" spc="1200" dirty="0">
              <a:solidFill>
                <a:schemeClr val="accent1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514600" y="2787194"/>
            <a:ext cx="4572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1100" dirty="0" smtClean="0">
                <a:solidFill>
                  <a:schemeClr val="accent1"/>
                </a:solidFill>
              </a:rPr>
              <a:t>everyone is responsible for fire safety knowledge training </a:t>
            </a:r>
            <a:r>
              <a:rPr lang="zh-CN" altLang="en-US" sz="1100" dirty="0">
                <a:solidFill>
                  <a:schemeClr val="accent1"/>
                </a:solidFill>
              </a:rPr>
              <a:t>everyone is </a:t>
            </a:r>
            <a:r>
              <a:rPr lang="zh-CN" altLang="en-US" sz="1100" dirty="0" smtClean="0">
                <a:solidFill>
                  <a:schemeClr val="accent1"/>
                </a:solidFill>
              </a:rPr>
              <a:t>for </a:t>
            </a:r>
            <a:r>
              <a:rPr lang="zh-CN" altLang="en-US" sz="1100" dirty="0">
                <a:solidFill>
                  <a:schemeClr val="accent1"/>
                </a:solidFill>
              </a:rPr>
              <a:t>fire safety knowledge </a:t>
            </a:r>
            <a:r>
              <a:rPr lang="zh-CN" altLang="en-US" sz="1100" dirty="0" smtClean="0">
                <a:solidFill>
                  <a:schemeClr val="accent1"/>
                </a:solidFill>
              </a:rPr>
              <a:t>training</a:t>
            </a:r>
            <a:endParaRPr lang="zh-CN" altLang="en-US" sz="11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5442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9" grpId="0"/>
      <p:bldP spid="23" grpId="0"/>
      <p:bldP spid="2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14400" y="3878818"/>
            <a:ext cx="7848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灭火器的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使用方法，左右喷射，不能上下喷射灭火过程中应保持灭火器直立状态，不能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横卧或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颠倒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使用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838200" y="1314224"/>
            <a:ext cx="1941443" cy="1941443"/>
            <a:chOff x="957074" y="1879100"/>
            <a:chExt cx="1941443" cy="1941443"/>
          </a:xfrm>
        </p:grpSpPr>
        <p:sp>
          <p:nvSpPr>
            <p:cNvPr id="7" name="椭圆 6"/>
            <p:cNvSpPr/>
            <p:nvPr/>
          </p:nvSpPr>
          <p:spPr>
            <a:xfrm>
              <a:off x="957074" y="1879100"/>
              <a:ext cx="1941443" cy="194144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Rectangle 3"/>
            <p:cNvSpPr txBox="1">
              <a:spLocks noChangeArrowheads="1"/>
            </p:cNvSpPr>
            <p:nvPr/>
          </p:nvSpPr>
          <p:spPr>
            <a:xfrm>
              <a:off x="1043041" y="2396987"/>
              <a:ext cx="1769510" cy="1082313"/>
            </a:xfrm>
            <a:prstGeom prst="rect">
              <a:avLst/>
            </a:prstGeom>
          </p:spPr>
          <p:txBody>
            <a:bodyPr/>
            <a:lstStyle>
              <a:defPPr>
                <a:defRPr lang="zh-CN"/>
              </a:defPPr>
              <a:lvl1pPr marL="285750" indent="-285750">
                <a:lnSpc>
                  <a:spcPct val="130000"/>
                </a:lnSpc>
                <a:spcBef>
                  <a:spcPts val="588"/>
                </a:spcBef>
                <a:buClr>
                  <a:srgbClr val="009900"/>
                </a:buClr>
                <a:buSzPct val="100000"/>
                <a:defRPr sz="20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defRPr>
              </a:lvl1pPr>
            </a:lstStyle>
            <a:p>
              <a:pPr marL="0" indent="0" algn="ctr"/>
              <a:r>
                <a:rPr lang="zh-CN" altLang="en-US" sz="1100" b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手提灭火器把，在距离起火点</a:t>
              </a:r>
              <a:r>
                <a:rPr lang="en-US" altLang="zh-CN" sz="1100" b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3M—5M</a:t>
              </a:r>
              <a:r>
                <a:rPr lang="zh-CN" altLang="en-US" sz="1100" b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左右处，将灭火器放下，在室外使用时注意占据上风方向。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455212" y="1309820"/>
            <a:ext cx="1941443" cy="1941443"/>
            <a:chOff x="957074" y="1879100"/>
            <a:chExt cx="1941443" cy="1941443"/>
          </a:xfrm>
        </p:grpSpPr>
        <p:sp>
          <p:nvSpPr>
            <p:cNvPr id="10" name="椭圆 9"/>
            <p:cNvSpPr/>
            <p:nvPr/>
          </p:nvSpPr>
          <p:spPr>
            <a:xfrm>
              <a:off x="957074" y="1879100"/>
              <a:ext cx="1941443" cy="194144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Rectangle 3"/>
            <p:cNvSpPr txBox="1">
              <a:spLocks noChangeArrowheads="1"/>
            </p:cNvSpPr>
            <p:nvPr/>
          </p:nvSpPr>
          <p:spPr>
            <a:xfrm>
              <a:off x="1165688" y="2396987"/>
              <a:ext cx="1524216" cy="1082313"/>
            </a:xfrm>
            <a:prstGeom prst="rect">
              <a:avLst/>
            </a:prstGeom>
          </p:spPr>
          <p:txBody>
            <a:bodyPr/>
            <a:lstStyle>
              <a:defPPr>
                <a:defRPr lang="zh-CN"/>
              </a:defPPr>
              <a:lvl1pPr marL="285750" indent="-285750">
                <a:lnSpc>
                  <a:spcPct val="130000"/>
                </a:lnSpc>
                <a:spcBef>
                  <a:spcPts val="588"/>
                </a:spcBef>
                <a:buClr>
                  <a:srgbClr val="009900"/>
                </a:buClr>
                <a:buSzPct val="100000"/>
                <a:defRPr sz="20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defRPr>
              </a:lvl1pPr>
            </a:lstStyle>
            <a:p>
              <a:pPr marL="0" indent="0" algn="ctr"/>
              <a:r>
                <a:rPr lang="zh-CN" altLang="en-US" sz="1100" b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使用前先将灭火器上下颠倒几次，使筒内干粉松动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138484" y="1295174"/>
            <a:ext cx="1941443" cy="1941443"/>
            <a:chOff x="957074" y="1879100"/>
            <a:chExt cx="1941443" cy="1941443"/>
          </a:xfrm>
        </p:grpSpPr>
        <p:sp>
          <p:nvSpPr>
            <p:cNvPr id="13" name="椭圆 12"/>
            <p:cNvSpPr/>
            <p:nvPr/>
          </p:nvSpPr>
          <p:spPr>
            <a:xfrm>
              <a:off x="957074" y="1879100"/>
              <a:ext cx="1941443" cy="194144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Rectangle 3"/>
            <p:cNvSpPr txBox="1">
              <a:spLocks noChangeArrowheads="1"/>
            </p:cNvSpPr>
            <p:nvPr/>
          </p:nvSpPr>
          <p:spPr>
            <a:xfrm>
              <a:off x="1069287" y="2320787"/>
              <a:ext cx="1769510" cy="1082313"/>
            </a:xfrm>
            <a:prstGeom prst="rect">
              <a:avLst/>
            </a:prstGeom>
          </p:spPr>
          <p:txBody>
            <a:bodyPr/>
            <a:lstStyle>
              <a:defPPr>
                <a:defRPr lang="zh-CN"/>
              </a:defPPr>
              <a:lvl1pPr marL="285750" indent="-285750">
                <a:lnSpc>
                  <a:spcPct val="130000"/>
                </a:lnSpc>
                <a:spcBef>
                  <a:spcPts val="588"/>
                </a:spcBef>
                <a:buClr>
                  <a:srgbClr val="009900"/>
                </a:buClr>
                <a:buSzPct val="100000"/>
                <a:defRPr sz="20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defRPr>
              </a:lvl1pPr>
            </a:lstStyle>
            <a:p>
              <a:pPr marL="0" indent="0" algn="ctr"/>
              <a:r>
                <a:rPr lang="zh-CN" altLang="en-US" sz="1100" b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拔下保险销，一只手握住喷嘴，使其对准火焰</a:t>
              </a:r>
              <a:r>
                <a:rPr lang="zh-CN" altLang="en-US" sz="1100" b="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根部另</a:t>
              </a:r>
              <a:r>
                <a:rPr lang="zh-CN" altLang="en-US" sz="1100" b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一只手用力按下压</a:t>
              </a:r>
              <a:r>
                <a:rPr lang="zh-CN" altLang="en-US" sz="1100" b="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把干粉</a:t>
              </a:r>
              <a:r>
                <a:rPr lang="zh-CN" altLang="en-US" sz="1100" b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便会从喷嘴喷射出来</a:t>
              </a: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527" b="64718"/>
          <a:stretch/>
        </p:blipFill>
        <p:spPr>
          <a:xfrm>
            <a:off x="1676400" y="2635524"/>
            <a:ext cx="665070" cy="82412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39" r="5395" b="59531"/>
          <a:stretch/>
        </p:blipFill>
        <p:spPr>
          <a:xfrm>
            <a:off x="4080267" y="2635524"/>
            <a:ext cx="744341" cy="94527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562" t="40814" r="1883" b="39957"/>
          <a:stretch/>
        </p:blipFill>
        <p:spPr>
          <a:xfrm>
            <a:off x="6697279" y="2662857"/>
            <a:ext cx="1077754" cy="879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661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1200150"/>
            <a:ext cx="2419350" cy="241935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990600" y="1409700"/>
            <a:ext cx="2492990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泡沫灭火器的使用方法</a:t>
            </a:r>
          </a:p>
        </p:txBody>
      </p:sp>
      <p:sp>
        <p:nvSpPr>
          <p:cNvPr id="3" name="矩形 2"/>
          <p:cNvSpPr/>
          <p:nvPr/>
        </p:nvSpPr>
        <p:spPr>
          <a:xfrm>
            <a:off x="990600" y="1844576"/>
            <a:ext cx="737235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1. 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右手拖着压把，左手拖着灭火器底部，轻轻取下灭火器</a:t>
            </a:r>
          </a:p>
          <a:p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2. 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右手提着灭火器到现场</a:t>
            </a:r>
          </a:p>
          <a:p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3. 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右手捂住喷嘴，左手执筒底边缘</a:t>
            </a:r>
          </a:p>
          <a:p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4. 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把灭火器颠倒过来呈垂直状态，用劲上下晃动几下，然后放开喷嘴。</a:t>
            </a:r>
          </a:p>
          <a:p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5. 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右手抓筒耳，左手抓筒底边缘，把喷嘴朝向燃烧区，站在离火源八米的地方喷射，并不断前进，兜围着火焰喷射，直至把火扑灭。</a:t>
            </a:r>
          </a:p>
          <a:p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6. 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灭火后，把灭火器卧放在地上，喷嘴朝下。</a:t>
            </a:r>
          </a:p>
        </p:txBody>
      </p:sp>
    </p:spTree>
    <p:extLst>
      <p:ext uri="{BB962C8B-B14F-4D97-AF65-F5344CB8AC3E}">
        <p14:creationId xmlns:p14="http://schemas.microsoft.com/office/powerpoint/2010/main" val="3253455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877128" y="1790700"/>
            <a:ext cx="1752600" cy="1219200"/>
            <a:chOff x="762000" y="1962150"/>
            <a:chExt cx="1752600" cy="1219200"/>
          </a:xfrm>
        </p:grpSpPr>
        <p:sp>
          <p:nvSpPr>
            <p:cNvPr id="4" name="五边形 3"/>
            <p:cNvSpPr/>
            <p:nvPr/>
          </p:nvSpPr>
          <p:spPr>
            <a:xfrm>
              <a:off x="762000" y="1962150"/>
              <a:ext cx="1752600" cy="1219200"/>
            </a:xfrm>
            <a:prstGeom prst="homePlate">
              <a:avLst>
                <a:gd name="adj" fmla="val 30778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990600" y="2114550"/>
              <a:ext cx="1143000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打开消火栓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门</a:t>
              </a:r>
              <a:endPara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 algn="ctr"/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按下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内部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火警</a:t>
              </a:r>
              <a:endPara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 algn="ctr"/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按钮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（按钮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是</a:t>
              </a:r>
              <a:endPara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 algn="ctr"/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报警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和启动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消</a:t>
              </a:r>
              <a:endPara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 algn="ctr"/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防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泵的）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858328" y="1790700"/>
            <a:ext cx="1752600" cy="1219200"/>
            <a:chOff x="762000" y="1962150"/>
            <a:chExt cx="1752600" cy="1219200"/>
          </a:xfrm>
        </p:grpSpPr>
        <p:sp>
          <p:nvSpPr>
            <p:cNvPr id="9" name="五边形 8"/>
            <p:cNvSpPr/>
            <p:nvPr/>
          </p:nvSpPr>
          <p:spPr>
            <a:xfrm>
              <a:off x="762000" y="1962150"/>
              <a:ext cx="1752600" cy="1219200"/>
            </a:xfrm>
            <a:prstGeom prst="homePlate">
              <a:avLst>
                <a:gd name="adj" fmla="val 30778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1028700" y="2115451"/>
              <a:ext cx="1143000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一人接好枪头和水带奔向起火点，另一人接好水带和阀门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口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763328" y="1790700"/>
            <a:ext cx="1752600" cy="1219200"/>
            <a:chOff x="762000" y="1962150"/>
            <a:chExt cx="1752600" cy="1219200"/>
          </a:xfrm>
        </p:grpSpPr>
        <p:sp>
          <p:nvSpPr>
            <p:cNvPr id="15" name="五边形 14"/>
            <p:cNvSpPr/>
            <p:nvPr/>
          </p:nvSpPr>
          <p:spPr>
            <a:xfrm>
              <a:off x="762000" y="1962150"/>
              <a:ext cx="1752600" cy="1219200"/>
            </a:xfrm>
            <a:prstGeom prst="homePlate">
              <a:avLst>
                <a:gd name="adj" fmla="val 30778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990600" y="2391548"/>
              <a:ext cx="114300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逆时针打开阀门水喷出即可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857250" y="3086100"/>
            <a:ext cx="3185487" cy="6662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注：电起火要确定切断电源。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791200" y="1638300"/>
            <a:ext cx="2895600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847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3413899"/>
            <a:ext cx="990601" cy="1375986"/>
          </a:xfrm>
          <a:prstGeom prst="rect">
            <a:avLst/>
          </a:prstGeom>
        </p:spPr>
      </p:pic>
      <p:sp>
        <p:nvSpPr>
          <p:cNvPr id="9" name="PA-文本框 8">
            <a:extLst>
              <a:ext uri="{FF2B5EF4-FFF2-40B4-BE49-F238E27FC236}">
                <a16:creationId xmlns:a16="http://schemas.microsoft.com/office/drawing/2014/main" xmlns="" id="{5BDCBC83-015C-43E4-9294-81C75A036A7A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295400" y="1098887"/>
            <a:ext cx="65616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>
                <a:ln w="25400">
                  <a:solidFill>
                    <a:schemeClr val="bg1"/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阿里汉仪智能黑体" panose="00020600040101010101" pitchFamily="18" charset="-122"/>
                <a:ea typeface="阿里汉仪智能黑体" panose="00020600040101010101" pitchFamily="18" charset="-122"/>
                <a:cs typeface="+mn-ea"/>
                <a:sym typeface="+mn-lt"/>
              </a:rPr>
              <a:t>消防安全知识</a:t>
            </a:r>
            <a:r>
              <a:rPr lang="zh-CN" altLang="en-US" sz="6000" b="1" dirty="0" smtClean="0">
                <a:ln w="25400">
                  <a:solidFill>
                    <a:schemeClr val="bg1"/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阿里汉仪智能黑体" panose="00020600040101010101" pitchFamily="18" charset="-122"/>
                <a:ea typeface="阿里汉仪智能黑体" panose="00020600040101010101" pitchFamily="18" charset="-122"/>
                <a:cs typeface="+mn-ea"/>
                <a:sym typeface="+mn-lt"/>
              </a:rPr>
              <a:t>培训</a:t>
            </a:r>
            <a:endParaRPr lang="zh-CN" altLang="en-US" sz="6000" b="1" dirty="0">
              <a:ln w="25400">
                <a:solidFill>
                  <a:schemeClr val="bg1"/>
                </a:solidFill>
                <a:prstDash val="solid"/>
              </a:ln>
              <a:solidFill>
                <a:schemeClr val="accent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阿里汉仪智能黑体" panose="00020600040101010101" pitchFamily="18" charset="-122"/>
              <a:ea typeface="阿里汉仪智能黑体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10" name="PA-文本框 9">
            <a:extLst>
              <a:ext uri="{FF2B5EF4-FFF2-40B4-BE49-F238E27FC236}">
                <a16:creationId xmlns:a16="http://schemas.microsoft.com/office/drawing/2014/main" xmlns="" id="{8F053EC5-8422-4FC1-B844-54FC992BEF5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438400" y="2147601"/>
            <a:ext cx="4343400" cy="30777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spc="600" dirty="0" smtClean="0">
                <a:solidFill>
                  <a:schemeClr val="bg1"/>
                </a:solidFill>
                <a:cs typeface="+mn-ea"/>
                <a:sym typeface="+mn-lt"/>
              </a:rPr>
              <a:t>消防安全人人</a:t>
            </a:r>
            <a:r>
              <a:rPr lang="zh-CN" altLang="en-US" sz="1400" spc="600" dirty="0">
                <a:solidFill>
                  <a:schemeClr val="bg1"/>
                </a:solidFill>
                <a:cs typeface="+mn-ea"/>
                <a:sym typeface="+mn-lt"/>
              </a:rPr>
              <a:t>有责消防安全知识</a:t>
            </a:r>
            <a:r>
              <a:rPr lang="zh-CN" altLang="en-US" sz="1400" spc="600" dirty="0" smtClean="0">
                <a:solidFill>
                  <a:schemeClr val="bg1"/>
                </a:solidFill>
                <a:cs typeface="+mn-ea"/>
                <a:sym typeface="+mn-lt"/>
              </a:rPr>
              <a:t>培训</a:t>
            </a:r>
            <a:endParaRPr lang="zh-CN" altLang="en-US" sz="1400" spc="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46348"/>
            <a:ext cx="9144000" cy="159715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77000" y="2495550"/>
            <a:ext cx="2514600" cy="245077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286000" y="2571750"/>
            <a:ext cx="4572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zh-CN" altLang="en-US" sz="1100" dirty="0" smtClean="0">
                <a:solidFill>
                  <a:schemeClr val="accent1"/>
                </a:solidFill>
              </a:rPr>
              <a:t>everyone is responsible for fire safety knowledge training </a:t>
            </a:r>
            <a:r>
              <a:rPr lang="zh-CN" altLang="en-US" sz="1100" dirty="0">
                <a:solidFill>
                  <a:schemeClr val="accent1"/>
                </a:solidFill>
              </a:rPr>
              <a:t>everyone is </a:t>
            </a:r>
            <a:r>
              <a:rPr lang="zh-CN" altLang="en-US" sz="1100" dirty="0" smtClean="0">
                <a:solidFill>
                  <a:schemeClr val="accent1"/>
                </a:solidFill>
              </a:rPr>
              <a:t>for </a:t>
            </a:r>
            <a:r>
              <a:rPr lang="zh-CN" altLang="en-US" sz="1100" dirty="0">
                <a:solidFill>
                  <a:schemeClr val="accent1"/>
                </a:solidFill>
              </a:rPr>
              <a:t>fire safety knowledge </a:t>
            </a:r>
            <a:r>
              <a:rPr lang="zh-CN" altLang="en-US" sz="1100" dirty="0" smtClean="0">
                <a:solidFill>
                  <a:schemeClr val="accent1"/>
                </a:solidFill>
              </a:rPr>
              <a:t>training</a:t>
            </a:r>
            <a:endParaRPr lang="zh-CN" altLang="en-US" sz="1100" dirty="0">
              <a:solidFill>
                <a:schemeClr val="accent1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200399" y="3025973"/>
            <a:ext cx="274320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spc="600" dirty="0" smtClean="0">
                <a:solidFill>
                  <a:schemeClr val="accent1"/>
                </a:solidFill>
                <a:latin typeface="+mn-ea"/>
              </a:rPr>
              <a:t>演示完毕感谢您的观看</a:t>
            </a:r>
            <a:endParaRPr lang="zh-CN" altLang="en-US" sz="1400" spc="600" dirty="0">
              <a:solidFill>
                <a:schemeClr val="accent1"/>
              </a:solidFill>
              <a:latin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68785"/>
            <a:ext cx="2438400" cy="166589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-1"/>
            <a:ext cx="1648987" cy="196215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4336" b="40780"/>
          <a:stretch/>
        </p:blipFill>
        <p:spPr>
          <a:xfrm>
            <a:off x="7620000" y="421103"/>
            <a:ext cx="991186" cy="779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663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5" grpId="0"/>
      <p:bldP spid="1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7439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00" r="5357" b="59099"/>
          <a:stretch/>
        </p:blipFill>
        <p:spPr>
          <a:xfrm>
            <a:off x="851633" y="2325980"/>
            <a:ext cx="1510567" cy="192217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46348"/>
            <a:ext cx="9144000" cy="159715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1"/>
            <a:ext cx="1648987" cy="196215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4336" b="40780"/>
          <a:stretch/>
        </p:blipFill>
        <p:spPr>
          <a:xfrm>
            <a:off x="6953056" y="884298"/>
            <a:ext cx="1276544" cy="1003331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33F20154-539E-410C-A3B3-25C28C929006}"/>
              </a:ext>
            </a:extLst>
          </p:cNvPr>
          <p:cNvSpPr txBox="1"/>
          <p:nvPr/>
        </p:nvSpPr>
        <p:spPr>
          <a:xfrm>
            <a:off x="1047540" y="1267420"/>
            <a:ext cx="1086060" cy="92333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altLang="zh-CN" sz="5400" b="1" dirty="0" smtClean="0">
                <a:solidFill>
                  <a:schemeClr val="accent1"/>
                </a:solidFill>
                <a:cs typeface="+mn-ea"/>
                <a:sym typeface="+mn-lt"/>
              </a:rPr>
              <a:t>01</a:t>
            </a:r>
            <a:endParaRPr lang="zh-CN" altLang="en-US" sz="5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DDEFAA96-98EB-4F77-BC46-AC01F4E8E792}"/>
              </a:ext>
            </a:extLst>
          </p:cNvPr>
          <p:cNvSpPr/>
          <p:nvPr/>
        </p:nvSpPr>
        <p:spPr>
          <a:xfrm>
            <a:off x="2514600" y="1899107"/>
            <a:ext cx="4724400" cy="86177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zh-CN" altLang="en-US" sz="5000" b="1" dirty="0">
                <a:solidFill>
                  <a:schemeClr val="accent1"/>
                </a:solidFill>
                <a:latin typeface="+mn-ea"/>
                <a:cs typeface="+mn-ea"/>
                <a:sym typeface="+mn-lt"/>
              </a:rPr>
              <a:t>火灾</a:t>
            </a:r>
            <a:r>
              <a:rPr lang="zh-CN" altLang="en-US" sz="5000" b="1" dirty="0" smtClean="0">
                <a:solidFill>
                  <a:schemeClr val="accent1"/>
                </a:solidFill>
                <a:latin typeface="+mn-ea"/>
                <a:cs typeface="+mn-ea"/>
                <a:sym typeface="+mn-lt"/>
              </a:rPr>
              <a:t>的主要特性</a:t>
            </a:r>
            <a:endParaRPr lang="en-US" altLang="zh-CN" sz="5000" b="1" dirty="0">
              <a:solidFill>
                <a:schemeClr val="accent1"/>
              </a:solidFill>
              <a:latin typeface="+mn-ea"/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876550"/>
            <a:ext cx="2311371" cy="2311371"/>
          </a:xfrm>
          <a:prstGeom prst="rect">
            <a:avLst/>
          </a:prstGeom>
        </p:spPr>
      </p:pic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DDEFAA96-98EB-4F77-BC46-AC01F4E8E792}"/>
              </a:ext>
            </a:extLst>
          </p:cNvPr>
          <p:cNvSpPr/>
          <p:nvPr/>
        </p:nvSpPr>
        <p:spPr>
          <a:xfrm>
            <a:off x="2590800" y="1276350"/>
            <a:ext cx="2743200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zh-CN" altLang="en-US" sz="3600" spc="1200" dirty="0" smtClean="0">
                <a:solidFill>
                  <a:schemeClr val="accent1"/>
                </a:solidFill>
                <a:latin typeface="+mn-ea"/>
                <a:cs typeface="+mn-ea"/>
                <a:sym typeface="+mn-lt"/>
              </a:rPr>
              <a:t>第一部分</a:t>
            </a:r>
            <a:endParaRPr lang="en-US" altLang="zh-CN" sz="3600" spc="1200" dirty="0">
              <a:solidFill>
                <a:schemeClr val="accent1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514600" y="2787194"/>
            <a:ext cx="4572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1100" dirty="0" smtClean="0">
                <a:solidFill>
                  <a:schemeClr val="accent1"/>
                </a:solidFill>
              </a:rPr>
              <a:t>everyone is responsible for fire safety knowledge training </a:t>
            </a:r>
            <a:r>
              <a:rPr lang="zh-CN" altLang="en-US" sz="1100" dirty="0">
                <a:solidFill>
                  <a:schemeClr val="accent1"/>
                </a:solidFill>
              </a:rPr>
              <a:t>everyone is </a:t>
            </a:r>
            <a:r>
              <a:rPr lang="zh-CN" altLang="en-US" sz="1100" dirty="0" smtClean="0">
                <a:solidFill>
                  <a:schemeClr val="accent1"/>
                </a:solidFill>
              </a:rPr>
              <a:t>for </a:t>
            </a:r>
            <a:r>
              <a:rPr lang="zh-CN" altLang="en-US" sz="1100" dirty="0">
                <a:solidFill>
                  <a:schemeClr val="accent1"/>
                </a:solidFill>
              </a:rPr>
              <a:t>fire safety knowledge </a:t>
            </a:r>
            <a:r>
              <a:rPr lang="zh-CN" altLang="en-US" sz="1100" dirty="0" smtClean="0">
                <a:solidFill>
                  <a:schemeClr val="accent1"/>
                </a:solidFill>
              </a:rPr>
              <a:t>training</a:t>
            </a:r>
            <a:endParaRPr lang="zh-CN" altLang="en-US" sz="11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404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9" grpId="0"/>
      <p:bldP spid="23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38">
            <a:extLst>
              <a:ext uri="{FF2B5EF4-FFF2-40B4-BE49-F238E27FC236}">
                <a16:creationId xmlns:a16="http://schemas.microsoft.com/office/drawing/2014/main" xmlns="" id="{E7875016-EB2F-4B41-BB77-BC41EC7A57AB}"/>
              </a:ext>
            </a:extLst>
          </p:cNvPr>
          <p:cNvSpPr txBox="1"/>
          <p:nvPr/>
        </p:nvSpPr>
        <p:spPr>
          <a:xfrm>
            <a:off x="895309" y="1678641"/>
            <a:ext cx="6595274" cy="405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spcBef>
                <a:spcPts val="450"/>
              </a:spcBef>
              <a:spcAft>
                <a:spcPts val="450"/>
              </a:spcAft>
            </a:pPr>
            <a:r>
              <a:rPr lang="zh-CN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燃烧：</a:t>
            </a:r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 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燃烧是可燃物跟助燃物（氧化剂）发生的一种剧烈的发光、发热的氧化反应。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9" name="TextBox 39">
            <a:extLst>
              <a:ext uri="{FF2B5EF4-FFF2-40B4-BE49-F238E27FC236}">
                <a16:creationId xmlns:a16="http://schemas.microsoft.com/office/drawing/2014/main" xmlns="" id="{E30A55ED-AC78-4E4C-BCF0-1FD8CF344699}"/>
              </a:ext>
            </a:extLst>
          </p:cNvPr>
          <p:cNvSpPr txBox="1"/>
          <p:nvPr/>
        </p:nvSpPr>
        <p:spPr>
          <a:xfrm>
            <a:off x="882675" y="2059641"/>
            <a:ext cx="4451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</a:pPr>
            <a:r>
              <a:rPr lang="zh-CN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火灾： 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火灾是指在时间或空间上失去控制的灾害性燃烧现象 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5" name="TextBox 39">
            <a:extLst>
              <a:ext uri="{FF2B5EF4-FFF2-40B4-BE49-F238E27FC236}">
                <a16:creationId xmlns:a16="http://schemas.microsoft.com/office/drawing/2014/main" xmlns="" id="{40329001-7685-430D-8793-BC26228B67C1}"/>
              </a:ext>
            </a:extLst>
          </p:cNvPr>
          <p:cNvSpPr txBox="1"/>
          <p:nvPr/>
        </p:nvSpPr>
        <p:spPr>
          <a:xfrm>
            <a:off x="905437" y="2516841"/>
            <a:ext cx="160916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dist">
              <a:spcBef>
                <a:spcPts val="1200"/>
              </a:spcBef>
              <a:spcAft>
                <a:spcPts val="1200"/>
              </a:spcAft>
              <a:defRPr sz="2400" spc="600">
                <a:solidFill>
                  <a:srgbClr val="FF0000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defRPr>
            </a:lvl1pPr>
          </a:lstStyle>
          <a:p>
            <a:pPr algn="l"/>
            <a:r>
              <a:rPr lang="zh-CN" altLang="en-US" sz="2000" b="1" spc="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燃烧三要素</a:t>
            </a:r>
            <a:endParaRPr lang="en-US" altLang="zh-CN" sz="2000" b="1" spc="0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TextBox 23">
            <a:extLst>
              <a:ext uri="{FF2B5EF4-FFF2-40B4-BE49-F238E27FC236}">
                <a16:creationId xmlns:a16="http://schemas.microsoft.com/office/drawing/2014/main" xmlns="" id="{1450E12E-92FA-4DA0-A958-702F72C9A273}"/>
              </a:ext>
            </a:extLst>
          </p:cNvPr>
          <p:cNvSpPr txBox="1"/>
          <p:nvPr/>
        </p:nvSpPr>
        <p:spPr>
          <a:xfrm>
            <a:off x="6243911" y="3486150"/>
            <a:ext cx="161618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spcBef>
                <a:spcPts val="450"/>
              </a:spcBef>
              <a:spcAft>
                <a:spcPts val="450"/>
              </a:spcAft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空气  氧气  氯气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F4B519D6-AB0B-43AF-B24D-DBBC15A8F0D3}"/>
              </a:ext>
            </a:extLst>
          </p:cNvPr>
          <p:cNvSpPr txBox="1"/>
          <p:nvPr/>
        </p:nvSpPr>
        <p:spPr>
          <a:xfrm>
            <a:off x="6613420" y="310515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助燃剂</a:t>
            </a:r>
          </a:p>
        </p:txBody>
      </p:sp>
      <p:sp>
        <p:nvSpPr>
          <p:cNvPr id="23" name="TextBox 23">
            <a:extLst>
              <a:ext uri="{FF2B5EF4-FFF2-40B4-BE49-F238E27FC236}">
                <a16:creationId xmlns:a16="http://schemas.microsoft.com/office/drawing/2014/main" xmlns="" id="{1450E12E-92FA-4DA0-A958-702F72C9A273}"/>
              </a:ext>
            </a:extLst>
          </p:cNvPr>
          <p:cNvSpPr txBox="1"/>
          <p:nvPr/>
        </p:nvSpPr>
        <p:spPr>
          <a:xfrm>
            <a:off x="3809019" y="3417153"/>
            <a:ext cx="161618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spcBef>
                <a:spcPts val="450"/>
              </a:spcBef>
              <a:spcAft>
                <a:spcPts val="450"/>
              </a:spcAft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指达到可燃物开始燃烧的温度，即燃点。明火  火花  高温物体  化学反应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放热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F4B519D6-AB0B-43AF-B24D-DBBC15A8F0D3}"/>
              </a:ext>
            </a:extLst>
          </p:cNvPr>
          <p:cNvSpPr txBox="1"/>
          <p:nvPr/>
        </p:nvSpPr>
        <p:spPr>
          <a:xfrm>
            <a:off x="4129799" y="310515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着火点</a:t>
            </a:r>
          </a:p>
        </p:txBody>
      </p:sp>
      <p:sp>
        <p:nvSpPr>
          <p:cNvPr id="25" name="TextBox 23">
            <a:extLst>
              <a:ext uri="{FF2B5EF4-FFF2-40B4-BE49-F238E27FC236}">
                <a16:creationId xmlns:a16="http://schemas.microsoft.com/office/drawing/2014/main" xmlns="" id="{1450E12E-92FA-4DA0-A958-702F72C9A273}"/>
              </a:ext>
            </a:extLst>
          </p:cNvPr>
          <p:cNvSpPr txBox="1"/>
          <p:nvPr/>
        </p:nvSpPr>
        <p:spPr>
          <a:xfrm>
            <a:off x="1219200" y="3449419"/>
            <a:ext cx="161618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spcBef>
                <a:spcPts val="450"/>
              </a:spcBef>
              <a:spcAft>
                <a:spcPts val="450"/>
              </a:spcAft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木材 纸 塑料 轻金属  柴油  汽油   天然气 液化气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F4B519D6-AB0B-43AF-B24D-DBBC15A8F0D3}"/>
              </a:ext>
            </a:extLst>
          </p:cNvPr>
          <p:cNvSpPr txBox="1"/>
          <p:nvPr/>
        </p:nvSpPr>
        <p:spPr>
          <a:xfrm>
            <a:off x="1540955" y="310515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可燃物</a:t>
            </a:r>
          </a:p>
        </p:txBody>
      </p:sp>
      <p:sp>
        <p:nvSpPr>
          <p:cNvPr id="27" name="TextBox 39">
            <a:extLst>
              <a:ext uri="{FF2B5EF4-FFF2-40B4-BE49-F238E27FC236}">
                <a16:creationId xmlns:a16="http://schemas.microsoft.com/office/drawing/2014/main" xmlns="" id="{40329001-7685-430D-8793-BC26228B67C1}"/>
              </a:ext>
            </a:extLst>
          </p:cNvPr>
          <p:cNvSpPr txBox="1"/>
          <p:nvPr/>
        </p:nvSpPr>
        <p:spPr>
          <a:xfrm>
            <a:off x="947725" y="1373841"/>
            <a:ext cx="2172389" cy="307777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>
            <a:defPPr>
              <a:defRPr lang="zh-CN"/>
            </a:defPPr>
            <a:lvl1pPr algn="dist">
              <a:spcBef>
                <a:spcPts val="1200"/>
              </a:spcBef>
              <a:spcAft>
                <a:spcPts val="1200"/>
              </a:spcAft>
              <a:defRPr sz="2400" spc="600">
                <a:solidFill>
                  <a:srgbClr val="FF0000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defRPr>
            </a:lvl1pPr>
          </a:lstStyle>
          <a:p>
            <a:pPr algn="ctr"/>
            <a:r>
              <a:rPr lang="zh-CN" altLang="en-US" sz="1400" b="1" spc="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火灾主要特点</a:t>
            </a:r>
            <a:endParaRPr lang="en-US" altLang="zh-CN" sz="1400" b="1" spc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25314" y="2974041"/>
            <a:ext cx="2194801" cy="135030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3443999" y="2974041"/>
            <a:ext cx="2194801" cy="135030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5988821" y="2974041"/>
            <a:ext cx="2194801" cy="135030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8703" y="1678641"/>
            <a:ext cx="2172386" cy="1551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40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5" grpId="0"/>
      <p:bldP spid="10" grpId="0"/>
      <p:bldP spid="22" grpId="0"/>
      <p:bldP spid="23" grpId="0"/>
      <p:bldP spid="24" grpId="0"/>
      <p:bldP spid="25" grpId="0"/>
      <p:bldP spid="26" grpId="0"/>
      <p:bldP spid="27" grpId="0" animBg="1"/>
      <p:bldP spid="2" grpId="0" animBg="1"/>
      <p:bldP spid="28" grpId="0" animBg="1"/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990600" y="1352550"/>
            <a:ext cx="6884612" cy="2759730"/>
            <a:chOff x="990600" y="1352550"/>
            <a:chExt cx="6884612" cy="2759730"/>
          </a:xfrm>
        </p:grpSpPr>
        <p:sp>
          <p:nvSpPr>
            <p:cNvPr id="6" name="矩形 5"/>
            <p:cNvSpPr/>
            <p:nvPr/>
          </p:nvSpPr>
          <p:spPr>
            <a:xfrm>
              <a:off x="990600" y="1541124"/>
              <a:ext cx="971764" cy="31849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990600" y="2069601"/>
              <a:ext cx="971764" cy="31849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990600" y="2598078"/>
              <a:ext cx="971764" cy="31849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990600" y="3126555"/>
              <a:ext cx="971764" cy="31849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990600" y="3655032"/>
              <a:ext cx="971764" cy="31849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0777D5CA-AEE4-4741-8665-EE0871E0B5AD}"/>
                </a:ext>
              </a:extLst>
            </p:cNvPr>
            <p:cNvSpPr/>
            <p:nvPr/>
          </p:nvSpPr>
          <p:spPr>
            <a:xfrm>
              <a:off x="990600" y="1352550"/>
              <a:ext cx="6884612" cy="27597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spcBef>
                  <a:spcPts val="441"/>
                </a:spcBef>
                <a:buClr>
                  <a:srgbClr val="009900"/>
                </a:buClr>
                <a:buSzPct val="100000"/>
              </a:pPr>
              <a:r>
                <a:rPr lang="en-GB" altLang="zh-TW" sz="1600" b="1" dirty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A</a:t>
              </a:r>
              <a:r>
                <a:rPr lang="zh-TW" altLang="en-GB" sz="1600" b="1" dirty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类火灾</a:t>
              </a:r>
              <a:r>
                <a:rPr lang="zh-TW" altLang="en-GB" sz="1600" b="1" dirty="0" smtClean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:   </a:t>
              </a:r>
              <a:r>
                <a:rPr lang="zh-TW" altLang="en-GB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固体</a:t>
              </a:r>
              <a:r>
                <a:rPr lang="zh-TW" altLang="en-GB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火灾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，</a:t>
              </a:r>
              <a:r>
                <a:rPr lang="zh-TW" altLang="en-GB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燃烧后均形成灰烬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，</a:t>
              </a:r>
              <a:r>
                <a:rPr lang="zh-TW" altLang="en-GB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如:木材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，</a:t>
              </a:r>
              <a:r>
                <a:rPr lang="zh-TW" altLang="en-GB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纸张橡胶,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，</a:t>
              </a:r>
              <a:r>
                <a:rPr lang="zh-TW" altLang="en-GB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塑料及棉织品等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。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endParaRPr>
            </a:p>
            <a:p>
              <a:pPr>
                <a:lnSpc>
                  <a:spcPct val="200000"/>
                </a:lnSpc>
                <a:spcBef>
                  <a:spcPts val="441"/>
                </a:spcBef>
                <a:buClr>
                  <a:srgbClr val="009900"/>
                </a:buClr>
                <a:buSzPct val="100000"/>
              </a:pPr>
              <a:r>
                <a:rPr lang="en-GB" altLang="zh-TW" sz="1600" b="1" dirty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B</a:t>
              </a:r>
              <a:r>
                <a:rPr lang="zh-TW" altLang="en-GB" sz="1600" b="1" dirty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类</a:t>
              </a:r>
              <a:r>
                <a:rPr lang="zh-TW" altLang="en-GB" sz="1600" b="1" dirty="0" smtClean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火灾</a:t>
              </a:r>
              <a:r>
                <a:rPr lang="en-US" altLang="zh-TW" sz="1600" b="1" dirty="0" smtClean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:</a:t>
              </a:r>
              <a:r>
                <a:rPr lang="zh-TW" altLang="en-GB" sz="1600" b="1" dirty="0" smtClean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   </a:t>
              </a:r>
              <a:r>
                <a:rPr lang="zh-TW" altLang="en-GB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一般</a:t>
              </a:r>
              <a:r>
                <a:rPr lang="zh-TW" altLang="en-GB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指液体或可溶性固体燃烧的火灾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，</a:t>
              </a:r>
              <a:r>
                <a:rPr lang="zh-TW" altLang="en-GB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如﹕汽油﹐煤油﹐食油等各种油类等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。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endParaRPr>
            </a:p>
            <a:p>
              <a:pPr>
                <a:lnSpc>
                  <a:spcPct val="200000"/>
                </a:lnSpc>
                <a:spcBef>
                  <a:spcPts val="441"/>
                </a:spcBef>
                <a:buClr>
                  <a:srgbClr val="009900"/>
                </a:buClr>
              </a:pPr>
              <a:r>
                <a:rPr lang="en-GB" altLang="zh-TW" sz="1600" b="1" dirty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C</a:t>
              </a:r>
              <a:r>
                <a:rPr lang="zh-TW" altLang="en-GB" sz="1600" b="1" dirty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类火灾</a:t>
              </a:r>
              <a:r>
                <a:rPr lang="zh-TW" altLang="en-GB" sz="1600" b="1" dirty="0" smtClean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:   </a:t>
              </a:r>
              <a:r>
                <a:rPr lang="zh-TW" altLang="en-GB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气体</a:t>
              </a:r>
              <a:r>
                <a:rPr lang="zh-TW" altLang="en-GB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火灾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，</a:t>
              </a:r>
              <a:r>
                <a:rPr lang="zh-TW" altLang="en-GB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如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：</a:t>
              </a:r>
              <a:r>
                <a:rPr lang="zh-TW" altLang="en-GB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煤气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，</a:t>
              </a:r>
              <a:r>
                <a:rPr lang="zh-TW" altLang="en-GB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液化气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，</a:t>
              </a:r>
              <a:r>
                <a:rPr lang="zh-TW" altLang="en-GB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沼气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，</a:t>
              </a:r>
              <a:r>
                <a:rPr lang="zh-TW" altLang="en-GB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乙炔等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。</a:t>
              </a:r>
              <a:endParaRPr lang="zh-TW" altLang="en-GB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endParaRPr>
            </a:p>
            <a:p>
              <a:pPr>
                <a:lnSpc>
                  <a:spcPct val="200000"/>
                </a:lnSpc>
                <a:spcBef>
                  <a:spcPts val="441"/>
                </a:spcBef>
                <a:buClr>
                  <a:srgbClr val="009900"/>
                </a:buClr>
              </a:pPr>
              <a:r>
                <a:rPr lang="en-GB" altLang="zh-TW" sz="1600" b="1" dirty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D</a:t>
              </a:r>
              <a:r>
                <a:rPr lang="zh-TW" altLang="en-GB" sz="1600" b="1" dirty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类火灾</a:t>
              </a:r>
              <a:r>
                <a:rPr lang="zh-TW" altLang="en-GB" sz="1600" b="1" dirty="0" smtClean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:   </a:t>
              </a:r>
              <a:r>
                <a:rPr lang="zh-TW" altLang="en-GB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轻金属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火灾，</a:t>
              </a:r>
              <a:r>
                <a:rPr lang="zh-TW" altLang="en-GB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如金属钠,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，</a:t>
              </a:r>
              <a:r>
                <a:rPr lang="zh-TW" altLang="en-GB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金属钾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，</a:t>
              </a:r>
              <a:r>
                <a:rPr lang="zh-TW" altLang="en-GB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镁粉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，</a:t>
              </a:r>
              <a:r>
                <a:rPr lang="zh-TW" altLang="en-GB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铝粉等燃烧的火灾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。</a:t>
              </a:r>
              <a:endParaRPr lang="zh-TW" altLang="en-GB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endParaRPr>
            </a:p>
            <a:p>
              <a:pPr>
                <a:lnSpc>
                  <a:spcPct val="200000"/>
                </a:lnSpc>
                <a:spcBef>
                  <a:spcPts val="441"/>
                </a:spcBef>
                <a:buClr>
                  <a:srgbClr val="009900"/>
                </a:buClr>
              </a:pPr>
              <a:r>
                <a:rPr lang="en-GB" altLang="zh-CN" sz="1600" b="1" dirty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E</a:t>
              </a:r>
              <a:r>
                <a:rPr lang="zh-CN" altLang="en-GB" sz="1600" b="1" dirty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类</a:t>
              </a:r>
              <a:r>
                <a:rPr lang="zh-CN" altLang="en-GB" sz="1600" b="1" dirty="0" smtClean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火灾</a:t>
              </a:r>
              <a:r>
                <a:rPr lang="en-US" altLang="zh-CN" sz="1600" b="1" dirty="0" smtClean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:</a:t>
              </a:r>
              <a:r>
                <a:rPr lang="zh-CN" altLang="en-US" sz="1600" b="1" dirty="0" smtClean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   </a:t>
              </a:r>
              <a:r>
                <a:rPr lang="zh-TW" altLang="en-GB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带电</a:t>
              </a:r>
              <a:r>
                <a:rPr lang="zh-TW" altLang="en-GB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火灾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，</a:t>
              </a:r>
              <a:r>
                <a:rPr lang="zh-TW" altLang="en-GB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指带电物体燃烧的火灾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。</a:t>
              </a:r>
              <a:endParaRPr lang="zh-TW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050" y="2095500"/>
            <a:ext cx="2419350" cy="241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864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648009" y="1504950"/>
            <a:ext cx="4810191" cy="2717669"/>
            <a:chOff x="2758246" y="1521587"/>
            <a:chExt cx="5442269" cy="3074782"/>
          </a:xfrm>
        </p:grpSpPr>
        <p:sp>
          <p:nvSpPr>
            <p:cNvPr id="40" name="TextBox 39"/>
            <p:cNvSpPr txBox="1"/>
            <p:nvPr/>
          </p:nvSpPr>
          <p:spPr>
            <a:xfrm>
              <a:off x="3085887" y="4248149"/>
              <a:ext cx="1257513" cy="348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450"/>
                </a:spcBef>
                <a:spcAft>
                  <a:spcPts val="450"/>
                </a:spcAft>
              </a:pPr>
              <a:r>
                <a:rPr lang="zh-CN" altLang="en-US" sz="1400" b="1" dirty="0">
                  <a:solidFill>
                    <a:schemeClr val="accent1"/>
                  </a:solidFill>
                  <a:cs typeface="+mn-ea"/>
                  <a:sym typeface="+mn-lt"/>
                </a:rPr>
                <a:t>火灾的发展</a:t>
              </a:r>
              <a:endParaRPr lang="en-US" altLang="zh-CN" sz="14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7" name="任意多边形: 形状 6">
              <a:extLst>
                <a:ext uri="{FF2B5EF4-FFF2-40B4-BE49-F238E27FC236}">
                  <a16:creationId xmlns:a16="http://schemas.microsoft.com/office/drawing/2014/main" xmlns="" id="{C2EBDC4E-F358-4996-97B7-0AE66E86725D}"/>
                </a:ext>
              </a:extLst>
            </p:cNvPr>
            <p:cNvSpPr/>
            <p:nvPr/>
          </p:nvSpPr>
          <p:spPr>
            <a:xfrm>
              <a:off x="3158687" y="1521587"/>
              <a:ext cx="4990514" cy="2607383"/>
            </a:xfrm>
            <a:custGeom>
              <a:avLst/>
              <a:gdLst>
                <a:gd name="connsiteX0" fmla="*/ 0 w 6654019"/>
                <a:gd name="connsiteY0" fmla="*/ 0 h 3742006"/>
                <a:gd name="connsiteX1" fmla="*/ 0 w 6654019"/>
                <a:gd name="connsiteY1" fmla="*/ 3742006 h 3742006"/>
                <a:gd name="connsiteX2" fmla="*/ 6654019 w 6654019"/>
                <a:gd name="connsiteY2" fmla="*/ 3699803 h 3742006"/>
                <a:gd name="connsiteX0" fmla="*/ 0 w 6654019"/>
                <a:gd name="connsiteY0" fmla="*/ 0 h 3742006"/>
                <a:gd name="connsiteX1" fmla="*/ 0 w 6654019"/>
                <a:gd name="connsiteY1" fmla="*/ 3742006 h 3742006"/>
                <a:gd name="connsiteX2" fmla="*/ 6654019 w 6654019"/>
                <a:gd name="connsiteY2" fmla="*/ 3742006 h 3742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654019" h="3742006">
                  <a:moveTo>
                    <a:pt x="0" y="0"/>
                  </a:moveTo>
                  <a:lnTo>
                    <a:pt x="0" y="3742006"/>
                  </a:lnTo>
                  <a:lnTo>
                    <a:pt x="6654019" y="3742006"/>
                  </a:lnTo>
                </a:path>
              </a:pathLst>
            </a:cu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87D72A92-A7F6-43D4-AF07-2E264AAEC810}"/>
                </a:ext>
              </a:extLst>
            </p:cNvPr>
            <p:cNvSpPr txBox="1"/>
            <p:nvPr/>
          </p:nvSpPr>
          <p:spPr>
            <a:xfrm>
              <a:off x="2758246" y="2230406"/>
              <a:ext cx="400453" cy="74286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平均温度</a:t>
              </a: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12CB6FE3-5F65-494F-A71C-2F282E149754}"/>
                </a:ext>
              </a:extLst>
            </p:cNvPr>
            <p:cNvSpPr txBox="1"/>
            <p:nvPr/>
          </p:nvSpPr>
          <p:spPr>
            <a:xfrm>
              <a:off x="7254455" y="4140133"/>
              <a:ext cx="528133" cy="2959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时间</a:t>
              </a:r>
            </a:p>
          </p:txBody>
        </p:sp>
        <p:sp>
          <p:nvSpPr>
            <p:cNvPr id="22" name="任意多边形: 形状 21">
              <a:extLst>
                <a:ext uri="{FF2B5EF4-FFF2-40B4-BE49-F238E27FC236}">
                  <a16:creationId xmlns:a16="http://schemas.microsoft.com/office/drawing/2014/main" xmlns="" id="{EB1D6FEA-402B-4653-BD81-DADD78465065}"/>
                </a:ext>
              </a:extLst>
            </p:cNvPr>
            <p:cNvSpPr/>
            <p:nvPr/>
          </p:nvSpPr>
          <p:spPr>
            <a:xfrm>
              <a:off x="3179788" y="1809749"/>
              <a:ext cx="4589585" cy="2298119"/>
            </a:xfrm>
            <a:custGeom>
              <a:avLst/>
              <a:gdLst>
                <a:gd name="connsiteX0" fmla="*/ 0 w 6119446"/>
                <a:gd name="connsiteY0" fmla="*/ 3581091 h 3581091"/>
                <a:gd name="connsiteX1" fmla="*/ 3179298 w 6119446"/>
                <a:gd name="connsiteY1" fmla="*/ 190777 h 3581091"/>
                <a:gd name="connsiteX2" fmla="*/ 4783015 w 6119446"/>
                <a:gd name="connsiteY2" fmla="*/ 683146 h 3581091"/>
                <a:gd name="connsiteX3" fmla="*/ 6119446 w 6119446"/>
                <a:gd name="connsiteY3" fmla="*/ 2835503 h 3581091"/>
                <a:gd name="connsiteX0" fmla="*/ 0 w 6119446"/>
                <a:gd name="connsiteY0" fmla="*/ 3593584 h 3593584"/>
                <a:gd name="connsiteX1" fmla="*/ 3179298 w 6119446"/>
                <a:gd name="connsiteY1" fmla="*/ 203270 h 3593584"/>
                <a:gd name="connsiteX2" fmla="*/ 4783015 w 6119446"/>
                <a:gd name="connsiteY2" fmla="*/ 695639 h 3593584"/>
                <a:gd name="connsiteX3" fmla="*/ 6119446 w 6119446"/>
                <a:gd name="connsiteY3" fmla="*/ 2847996 h 3593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19446" h="3593584">
                  <a:moveTo>
                    <a:pt x="0" y="3593584"/>
                  </a:moveTo>
                  <a:cubicBezTo>
                    <a:pt x="1191064" y="2139922"/>
                    <a:pt x="2382129" y="686261"/>
                    <a:pt x="3179298" y="203270"/>
                  </a:cubicBezTo>
                  <a:cubicBezTo>
                    <a:pt x="3976467" y="-279721"/>
                    <a:pt x="4321125" y="184513"/>
                    <a:pt x="4783015" y="695639"/>
                  </a:cubicBezTo>
                  <a:cubicBezTo>
                    <a:pt x="5244905" y="1206765"/>
                    <a:pt x="5696243" y="1992211"/>
                    <a:pt x="6119446" y="2847996"/>
                  </a:cubicBezTo>
                </a:path>
              </a:pathLst>
            </a:cu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="" id="{0C311460-B2B2-4523-ABF2-5D328607F0F5}"/>
                </a:ext>
              </a:extLst>
            </p:cNvPr>
            <p:cNvSpPr txBox="1"/>
            <p:nvPr/>
          </p:nvSpPr>
          <p:spPr>
            <a:xfrm>
              <a:off x="3471987" y="3724022"/>
              <a:ext cx="847334" cy="2959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初起阶段</a:t>
              </a: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="" id="{A2F738C0-887D-41E8-8DA2-B33A6236929B}"/>
                </a:ext>
              </a:extLst>
            </p:cNvPr>
            <p:cNvSpPr txBox="1"/>
            <p:nvPr/>
          </p:nvSpPr>
          <p:spPr>
            <a:xfrm>
              <a:off x="3298862" y="2411780"/>
              <a:ext cx="1166535" cy="2959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全面发展阶段</a:t>
              </a:r>
            </a:p>
          </p:txBody>
        </p:sp>
        <p:sp>
          <p:nvSpPr>
            <p:cNvPr id="23" name="任意多边形: 形状 22">
              <a:extLst>
                <a:ext uri="{FF2B5EF4-FFF2-40B4-BE49-F238E27FC236}">
                  <a16:creationId xmlns:a16="http://schemas.microsoft.com/office/drawing/2014/main" xmlns="" id="{DD7847CD-61B4-46F0-ACC9-2D3EC795CE02}"/>
                </a:ext>
              </a:extLst>
            </p:cNvPr>
            <p:cNvSpPr/>
            <p:nvPr/>
          </p:nvSpPr>
          <p:spPr>
            <a:xfrm>
              <a:off x="3791733" y="3097579"/>
              <a:ext cx="1572065" cy="769571"/>
            </a:xfrm>
            <a:custGeom>
              <a:avLst/>
              <a:gdLst>
                <a:gd name="connsiteX0" fmla="*/ 0 w 2067951"/>
                <a:gd name="connsiteY0" fmla="*/ 594213 h 1241327"/>
                <a:gd name="connsiteX1" fmla="*/ 590843 w 2067951"/>
                <a:gd name="connsiteY1" fmla="*/ 172182 h 1241327"/>
                <a:gd name="connsiteX2" fmla="*/ 928468 w 2067951"/>
                <a:gd name="connsiteY2" fmla="*/ 73708 h 1241327"/>
                <a:gd name="connsiteX3" fmla="*/ 2067951 w 2067951"/>
                <a:gd name="connsiteY3" fmla="*/ 1241327 h 1241327"/>
                <a:gd name="connsiteX0" fmla="*/ 0 w 2067951"/>
                <a:gd name="connsiteY0" fmla="*/ 549879 h 1196993"/>
                <a:gd name="connsiteX1" fmla="*/ 590843 w 2067951"/>
                <a:gd name="connsiteY1" fmla="*/ 127848 h 1196993"/>
                <a:gd name="connsiteX2" fmla="*/ 1153551 w 2067951"/>
                <a:gd name="connsiteY2" fmla="*/ 85644 h 1196993"/>
                <a:gd name="connsiteX3" fmla="*/ 2067951 w 2067951"/>
                <a:gd name="connsiteY3" fmla="*/ 1196993 h 1196993"/>
                <a:gd name="connsiteX0" fmla="*/ 0 w 2067951"/>
                <a:gd name="connsiteY0" fmla="*/ 572879 h 1219993"/>
                <a:gd name="connsiteX1" fmla="*/ 590843 w 2067951"/>
                <a:gd name="connsiteY1" fmla="*/ 94577 h 1219993"/>
                <a:gd name="connsiteX2" fmla="*/ 1153551 w 2067951"/>
                <a:gd name="connsiteY2" fmla="*/ 108644 h 1219993"/>
                <a:gd name="connsiteX3" fmla="*/ 2067951 w 2067951"/>
                <a:gd name="connsiteY3" fmla="*/ 1219993 h 1219993"/>
                <a:gd name="connsiteX0" fmla="*/ 0 w 2067951"/>
                <a:gd name="connsiteY0" fmla="*/ 586926 h 1234040"/>
                <a:gd name="connsiteX1" fmla="*/ 590843 w 2067951"/>
                <a:gd name="connsiteY1" fmla="*/ 108624 h 1234040"/>
                <a:gd name="connsiteX2" fmla="*/ 1153551 w 2067951"/>
                <a:gd name="connsiteY2" fmla="*/ 122691 h 1234040"/>
                <a:gd name="connsiteX3" fmla="*/ 2067951 w 2067951"/>
                <a:gd name="connsiteY3" fmla="*/ 1234040 h 1234040"/>
                <a:gd name="connsiteX0" fmla="*/ 0 w 2096086"/>
                <a:gd name="connsiteY0" fmla="*/ 572880 h 1219994"/>
                <a:gd name="connsiteX1" fmla="*/ 618978 w 2096086"/>
                <a:gd name="connsiteY1" fmla="*/ 94578 h 1219994"/>
                <a:gd name="connsiteX2" fmla="*/ 1181686 w 2096086"/>
                <a:gd name="connsiteY2" fmla="*/ 108645 h 1219994"/>
                <a:gd name="connsiteX3" fmla="*/ 2096086 w 2096086"/>
                <a:gd name="connsiteY3" fmla="*/ 1219994 h 1219994"/>
                <a:gd name="connsiteX0" fmla="*/ 0 w 2096086"/>
                <a:gd name="connsiteY0" fmla="*/ 577396 h 1224510"/>
                <a:gd name="connsiteX1" fmla="*/ 618978 w 2096086"/>
                <a:gd name="connsiteY1" fmla="*/ 99094 h 1224510"/>
                <a:gd name="connsiteX2" fmla="*/ 1181686 w 2096086"/>
                <a:gd name="connsiteY2" fmla="*/ 113161 h 1224510"/>
                <a:gd name="connsiteX3" fmla="*/ 2096086 w 2096086"/>
                <a:gd name="connsiteY3" fmla="*/ 1224510 h 1224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6086" h="1224510">
                  <a:moveTo>
                    <a:pt x="0" y="577396"/>
                  </a:moveTo>
                  <a:cubicBezTo>
                    <a:pt x="218049" y="409756"/>
                    <a:pt x="450166" y="190534"/>
                    <a:pt x="618978" y="99094"/>
                  </a:cubicBezTo>
                  <a:cubicBezTo>
                    <a:pt x="787790" y="7654"/>
                    <a:pt x="935501" y="-74408"/>
                    <a:pt x="1181686" y="113161"/>
                  </a:cubicBezTo>
                  <a:cubicBezTo>
                    <a:pt x="1427871" y="300730"/>
                    <a:pt x="2096086" y="1224510"/>
                    <a:pt x="2096086" y="1224510"/>
                  </a:cubicBezTo>
                </a:path>
              </a:pathLst>
            </a:cu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xmlns="" id="{A5C2A6A2-5F1C-4BFF-B2A4-79AFB432AC91}"/>
                </a:ext>
              </a:extLst>
            </p:cNvPr>
            <p:cNvSpPr txBox="1"/>
            <p:nvPr/>
          </p:nvSpPr>
          <p:spPr>
            <a:xfrm>
              <a:off x="5268901" y="3409950"/>
              <a:ext cx="1297684" cy="6790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周围无其他可燃</a:t>
              </a:r>
              <a:r>
                <a:rPr lang="zh-CN" altLang="en-US" sz="11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物或</a:t>
              </a:r>
              <a:r>
                <a:rPr lang="zh-CN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密闭空间内</a:t>
              </a: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="" id="{5BC78EEE-A318-405F-8E83-63021433EAF9}"/>
                </a:ext>
              </a:extLst>
            </p:cNvPr>
            <p:cNvSpPr txBox="1"/>
            <p:nvPr/>
          </p:nvSpPr>
          <p:spPr>
            <a:xfrm>
              <a:off x="4541905" y="2856861"/>
              <a:ext cx="528133" cy="2959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轰燃</a:t>
              </a: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="" id="{4F9CAA05-6375-4219-B873-47173387EFDD}"/>
                </a:ext>
              </a:extLst>
            </p:cNvPr>
            <p:cNvSpPr txBox="1"/>
            <p:nvPr/>
          </p:nvSpPr>
          <p:spPr>
            <a:xfrm>
              <a:off x="5474581" y="1521587"/>
              <a:ext cx="1166535" cy="2959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猛烈燃烧阶段</a:t>
              </a:r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xmlns="" id="{A03D6ADA-E716-4233-A18F-AB9D2220E538}"/>
                </a:ext>
              </a:extLst>
            </p:cNvPr>
            <p:cNvSpPr txBox="1"/>
            <p:nvPr/>
          </p:nvSpPr>
          <p:spPr>
            <a:xfrm>
              <a:off x="7353181" y="3585522"/>
              <a:ext cx="847334" cy="2959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熄灭阶段</a:t>
              </a: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276351"/>
            <a:ext cx="3145854" cy="3145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336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xmlns="" id="{64133ECE-6656-471D-AB61-1813F4ABC410}"/>
              </a:ext>
            </a:extLst>
          </p:cNvPr>
          <p:cNvSpPr/>
          <p:nvPr/>
        </p:nvSpPr>
        <p:spPr>
          <a:xfrm>
            <a:off x="908407" y="1195425"/>
            <a:ext cx="5834922" cy="12239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441"/>
              </a:spcBef>
              <a:buClr>
                <a:srgbClr val="009900"/>
              </a:buClr>
              <a:buSzPct val="100000"/>
            </a:pPr>
            <a:r>
              <a:rPr lang="zh-CN" altLang="en-US" b="1" dirty="0" smtClean="0">
                <a:solidFill>
                  <a:schemeClr val="accent1"/>
                </a:solidFill>
                <a:cs typeface="+mn-ea"/>
                <a:sym typeface="+mn-lt"/>
              </a:rPr>
              <a:t>突发性：</a:t>
            </a:r>
            <a:endParaRPr lang="en-US" altLang="zh-CN" b="1" dirty="0" smtClean="0">
              <a:solidFill>
                <a:schemeClr val="accent1"/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  <a:spcBef>
                <a:spcPts val="441"/>
              </a:spcBef>
              <a:buClr>
                <a:srgbClr val="009900"/>
              </a:buClr>
              <a:buSzPct val="100000"/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停电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；黑暗；高温；大火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；浓烈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的烟雾；众人的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惊慌火灾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的发生事先都没有预警，是人所未知的，不良的环境会引发人内心的恐惧和慌乱，使人方向感丧失，判断力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丧失 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从而不能采取正确、安全的措施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14400" y="2419350"/>
            <a:ext cx="1524000" cy="45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>
              <a:lnSpc>
                <a:spcPct val="130000"/>
              </a:lnSpc>
              <a:spcBef>
                <a:spcPts val="441"/>
              </a:spcBef>
              <a:buClr>
                <a:srgbClr val="009900"/>
              </a:buClr>
              <a:buSzPct val="100000"/>
            </a:pPr>
            <a:r>
              <a:rPr lang="zh-CN" altLang="en-US" b="1" dirty="0" smtClean="0">
                <a:solidFill>
                  <a:schemeClr val="accent1"/>
                </a:solidFill>
                <a:cs typeface="+mn-ea"/>
                <a:sym typeface="+mn-lt"/>
              </a:rPr>
              <a:t>有毒</a:t>
            </a:r>
            <a:r>
              <a:rPr lang="zh-CN" altLang="en-US" b="1" dirty="0">
                <a:solidFill>
                  <a:schemeClr val="accent1"/>
                </a:solidFill>
                <a:cs typeface="+mn-ea"/>
                <a:sym typeface="+mn-lt"/>
              </a:rPr>
              <a:t>烟气</a:t>
            </a:r>
            <a:r>
              <a:rPr lang="zh-CN" altLang="en-US" b="1" dirty="0" smtClean="0">
                <a:solidFill>
                  <a:schemeClr val="accent1"/>
                </a:solidFill>
                <a:cs typeface="+mn-ea"/>
                <a:sym typeface="+mn-lt"/>
              </a:rPr>
              <a:t>：</a:t>
            </a:r>
            <a:endParaRPr lang="en-US" altLang="zh-CN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9322" y="1230615"/>
            <a:ext cx="1711441" cy="1302739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838200" y="3028950"/>
            <a:ext cx="2405865" cy="1447800"/>
            <a:chOff x="990600" y="3028950"/>
            <a:chExt cx="2405865" cy="1447800"/>
          </a:xfrm>
        </p:grpSpPr>
        <p:sp>
          <p:nvSpPr>
            <p:cNvPr id="4" name="圆角矩形 3"/>
            <p:cNvSpPr/>
            <p:nvPr/>
          </p:nvSpPr>
          <p:spPr>
            <a:xfrm>
              <a:off x="990600" y="3028950"/>
              <a:ext cx="2405865" cy="1447800"/>
            </a:xfrm>
            <a:prstGeom prst="roundRect">
              <a:avLst>
                <a:gd name="adj" fmla="val 6394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1164832" y="3124021"/>
              <a:ext cx="2057400" cy="11815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441"/>
                </a:spcBef>
                <a:buClr>
                  <a:srgbClr val="009900"/>
                </a:buClr>
                <a:buSzPct val="100000"/>
              </a:pP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主要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成分为气态、液态和固态物质与空气的混合物，如一氧化碳、二氧化碳、硫化氢、氯化氢、氰化氢，二氧化氮等成分复杂的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有毒气体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362858" y="3028950"/>
            <a:ext cx="2405865" cy="1447800"/>
            <a:chOff x="990600" y="3028950"/>
            <a:chExt cx="2405865" cy="1447800"/>
          </a:xfrm>
        </p:grpSpPr>
        <p:sp>
          <p:nvSpPr>
            <p:cNvPr id="11" name="圆角矩形 10"/>
            <p:cNvSpPr/>
            <p:nvPr/>
          </p:nvSpPr>
          <p:spPr>
            <a:xfrm>
              <a:off x="990600" y="3028950"/>
              <a:ext cx="2405865" cy="1447800"/>
            </a:xfrm>
            <a:prstGeom prst="roundRect">
              <a:avLst>
                <a:gd name="adj" fmla="val 6394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164832" y="3124021"/>
              <a:ext cx="2057400" cy="11815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441"/>
                </a:spcBef>
                <a:buClr>
                  <a:srgbClr val="009900"/>
                </a:buClr>
                <a:buSzPct val="100000"/>
              </a:pP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炭黑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、碎屑、灰烬等颗粒物； 人吸入后造成中毒和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缺氧诱发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晕厥或者其他疾病，造成死亡； 使火场内能见度降低；四处蔓延，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高温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887515" y="3028950"/>
            <a:ext cx="2405865" cy="1447800"/>
            <a:chOff x="990600" y="3028950"/>
            <a:chExt cx="2405865" cy="1447800"/>
          </a:xfrm>
        </p:grpSpPr>
        <p:sp>
          <p:nvSpPr>
            <p:cNvPr id="14" name="圆角矩形 13"/>
            <p:cNvSpPr/>
            <p:nvPr/>
          </p:nvSpPr>
          <p:spPr>
            <a:xfrm>
              <a:off x="990600" y="3028950"/>
              <a:ext cx="2405865" cy="1447800"/>
            </a:xfrm>
            <a:prstGeom prst="roundRect">
              <a:avLst>
                <a:gd name="adj" fmla="val 6394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1241032" y="3257550"/>
              <a:ext cx="2007747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441"/>
                </a:spcBef>
                <a:buClr>
                  <a:srgbClr val="009900"/>
                </a:buClr>
                <a:buSzPct val="100000"/>
              </a:pP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可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燃的烟气扩散至其他空间，使火势蔓延。火灾事故中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80%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的死亡是因为吸入有毒烟气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中毒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09454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048000" y="1428750"/>
            <a:ext cx="2438400" cy="2895600"/>
            <a:chOff x="838200" y="1428750"/>
            <a:chExt cx="2438400" cy="2895600"/>
          </a:xfrm>
        </p:grpSpPr>
        <p:sp>
          <p:nvSpPr>
            <p:cNvPr id="2" name="矩形 1"/>
            <p:cNvSpPr/>
            <p:nvPr/>
          </p:nvSpPr>
          <p:spPr>
            <a:xfrm>
              <a:off x="838200" y="1428750"/>
              <a:ext cx="2438400" cy="289560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1104900" y="1581150"/>
              <a:ext cx="1905000" cy="24642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14313" indent="-214313" algn="ctr">
                <a:lnSpc>
                  <a:spcPct val="130000"/>
                </a:lnSpc>
                <a:spcBef>
                  <a:spcPts val="441"/>
                </a:spcBef>
                <a:buClr>
                  <a:srgbClr val="009900"/>
                </a:buClr>
                <a:buSzPct val="100000"/>
              </a:pPr>
              <a:r>
                <a:rPr lang="zh-CN" altLang="en-US" sz="2000" b="1" dirty="0" smtClean="0">
                  <a:solidFill>
                    <a:schemeClr val="accent1"/>
                  </a:solidFill>
                  <a:cs typeface="+mn-ea"/>
                  <a:sym typeface="+mn-lt"/>
                </a:rPr>
                <a:t>高温</a:t>
              </a:r>
              <a:endParaRPr lang="en-US" altLang="zh-CN" sz="2000" b="1" dirty="0">
                <a:solidFill>
                  <a:schemeClr val="accent1"/>
                </a:solidFill>
                <a:cs typeface="+mn-ea"/>
                <a:sym typeface="+mn-lt"/>
              </a:endParaRPr>
            </a:p>
            <a:p>
              <a:pPr algn="ctr">
                <a:lnSpc>
                  <a:spcPct val="130000"/>
                </a:lnSpc>
                <a:spcBef>
                  <a:spcPts val="441"/>
                </a:spcBef>
                <a:buClr>
                  <a:srgbClr val="009900"/>
                </a:buClr>
                <a:buSzPct val="100000"/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一般的着火物质燃烧，火场内温度可以到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800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摄氏度以上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；高温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辐射可能引燃衣物，或直接作用于人体，造成烧伤甚至死亡；高温辐射引燃附近未直接接触的其他可燃物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；高温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破坏建筑结构。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791200" y="1428750"/>
            <a:ext cx="2438400" cy="2895600"/>
            <a:chOff x="838200" y="1428750"/>
            <a:chExt cx="2438400" cy="2895600"/>
          </a:xfrm>
        </p:grpSpPr>
        <p:sp>
          <p:nvSpPr>
            <p:cNvPr id="9" name="矩形 8"/>
            <p:cNvSpPr/>
            <p:nvPr/>
          </p:nvSpPr>
          <p:spPr>
            <a:xfrm>
              <a:off x="838200" y="1428750"/>
              <a:ext cx="2438400" cy="289560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1066800" y="1505327"/>
              <a:ext cx="1905000" cy="2759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14313" indent="-214313" algn="ctr">
                <a:lnSpc>
                  <a:spcPct val="130000"/>
                </a:lnSpc>
                <a:spcBef>
                  <a:spcPts val="441"/>
                </a:spcBef>
                <a:buClr>
                  <a:srgbClr val="009900"/>
                </a:buClr>
                <a:buSzPct val="100000"/>
              </a:pPr>
              <a:r>
                <a:rPr lang="zh-CN" altLang="en-US" sz="2000" b="1" dirty="0" smtClean="0">
                  <a:solidFill>
                    <a:schemeClr val="accent1"/>
                  </a:solidFill>
                  <a:cs typeface="+mn-ea"/>
                  <a:sym typeface="+mn-lt"/>
                </a:rPr>
                <a:t>缺氧</a:t>
              </a:r>
              <a:endParaRPr lang="en-US" altLang="zh-CN" sz="2000" b="1" dirty="0">
                <a:solidFill>
                  <a:schemeClr val="accent1"/>
                </a:solidFill>
                <a:cs typeface="+mn-ea"/>
                <a:sym typeface="+mn-lt"/>
              </a:endParaRPr>
            </a:p>
            <a:p>
              <a:pPr algn="ctr">
                <a:lnSpc>
                  <a:spcPct val="200000"/>
                </a:lnSpc>
                <a:spcBef>
                  <a:spcPts val="441"/>
                </a:spcBef>
                <a:buClr>
                  <a:srgbClr val="009900"/>
                </a:buClr>
                <a:buSzPct val="100000"/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由于物质燃烧需要消耗大量的氧气，在相对通风不良的室内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火灾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中，火场空间内氧气急剧消耗，造成空气中氧含量不足，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引发缺氧性疾病甚至窒息死亡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525" r="55172" b="3890"/>
          <a:stretch/>
        </p:blipFill>
        <p:spPr>
          <a:xfrm flipH="1">
            <a:off x="647700" y="1490595"/>
            <a:ext cx="2705100" cy="2774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241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00" r="5357" b="59099"/>
          <a:stretch/>
        </p:blipFill>
        <p:spPr>
          <a:xfrm>
            <a:off x="851633" y="2325980"/>
            <a:ext cx="1510567" cy="192217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46348"/>
            <a:ext cx="9144000" cy="159715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1"/>
            <a:ext cx="1648987" cy="196215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4336" b="40780"/>
          <a:stretch/>
        </p:blipFill>
        <p:spPr>
          <a:xfrm>
            <a:off x="6953056" y="884298"/>
            <a:ext cx="1276544" cy="1003331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33F20154-539E-410C-A3B3-25C28C929006}"/>
              </a:ext>
            </a:extLst>
          </p:cNvPr>
          <p:cNvSpPr txBox="1"/>
          <p:nvPr/>
        </p:nvSpPr>
        <p:spPr>
          <a:xfrm>
            <a:off x="1047540" y="1267420"/>
            <a:ext cx="1086060" cy="92333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altLang="zh-CN" sz="5400" b="1" dirty="0" smtClean="0">
                <a:solidFill>
                  <a:schemeClr val="accent1"/>
                </a:solidFill>
                <a:cs typeface="+mn-ea"/>
                <a:sym typeface="+mn-lt"/>
              </a:rPr>
              <a:t>02</a:t>
            </a:r>
            <a:endParaRPr lang="zh-CN" altLang="en-US" sz="5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DDEFAA96-98EB-4F77-BC46-AC01F4E8E792}"/>
              </a:ext>
            </a:extLst>
          </p:cNvPr>
          <p:cNvSpPr/>
          <p:nvPr/>
        </p:nvSpPr>
        <p:spPr>
          <a:xfrm>
            <a:off x="2514600" y="1899107"/>
            <a:ext cx="4724400" cy="86177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zh-CN" altLang="en-US" sz="5000" b="1" dirty="0">
                <a:solidFill>
                  <a:schemeClr val="accent1"/>
                </a:solidFill>
                <a:latin typeface="+mn-ea"/>
                <a:cs typeface="+mn-ea"/>
                <a:sym typeface="+mn-lt"/>
              </a:rPr>
              <a:t>火灾的预防办法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876550"/>
            <a:ext cx="2311371" cy="2311371"/>
          </a:xfrm>
          <a:prstGeom prst="rect">
            <a:avLst/>
          </a:prstGeom>
        </p:spPr>
      </p:pic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DDEFAA96-98EB-4F77-BC46-AC01F4E8E792}"/>
              </a:ext>
            </a:extLst>
          </p:cNvPr>
          <p:cNvSpPr/>
          <p:nvPr/>
        </p:nvSpPr>
        <p:spPr>
          <a:xfrm>
            <a:off x="2590800" y="1276350"/>
            <a:ext cx="2743200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zh-CN" altLang="en-US" sz="3600" spc="1200" dirty="0" smtClean="0">
                <a:solidFill>
                  <a:schemeClr val="accent1"/>
                </a:solidFill>
                <a:latin typeface="+mn-ea"/>
                <a:cs typeface="+mn-ea"/>
                <a:sym typeface="+mn-lt"/>
              </a:rPr>
              <a:t>第二部分</a:t>
            </a:r>
            <a:endParaRPr lang="en-US" altLang="zh-CN" sz="3600" spc="1200" dirty="0">
              <a:solidFill>
                <a:schemeClr val="accent1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514600" y="2787194"/>
            <a:ext cx="4572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1100" dirty="0" smtClean="0">
                <a:solidFill>
                  <a:schemeClr val="accent1"/>
                </a:solidFill>
              </a:rPr>
              <a:t>everyone is responsible for fire safety knowledge training </a:t>
            </a:r>
            <a:r>
              <a:rPr lang="zh-CN" altLang="en-US" sz="1100" dirty="0">
                <a:solidFill>
                  <a:schemeClr val="accent1"/>
                </a:solidFill>
              </a:rPr>
              <a:t>everyone is </a:t>
            </a:r>
            <a:r>
              <a:rPr lang="zh-CN" altLang="en-US" sz="1100" dirty="0" smtClean="0">
                <a:solidFill>
                  <a:schemeClr val="accent1"/>
                </a:solidFill>
              </a:rPr>
              <a:t>for </a:t>
            </a:r>
            <a:r>
              <a:rPr lang="zh-CN" altLang="en-US" sz="1100" dirty="0">
                <a:solidFill>
                  <a:schemeClr val="accent1"/>
                </a:solidFill>
              </a:rPr>
              <a:t>fire safety knowledge </a:t>
            </a:r>
            <a:r>
              <a:rPr lang="zh-CN" altLang="en-US" sz="1100" dirty="0" smtClean="0">
                <a:solidFill>
                  <a:schemeClr val="accent1"/>
                </a:solidFill>
              </a:rPr>
              <a:t>training</a:t>
            </a:r>
            <a:endParaRPr lang="zh-CN" altLang="en-US" sz="11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7979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9" grpId="0"/>
      <p:bldP spid="23" grpId="0"/>
      <p:bldP spid="2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82ADB108-2F67-4B4E-A97E-19ABB6FAC58E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JCuo0gOaiROYgQAAAURAAAdAAAAdW5pdmVyc2FsL2NvbW1vbl9tZXNzYWdlcy5sbmetWG1v2zYQ/l6g/4EQUGADtrQd0KIYEge0xNhEZMmV6DjZMAiMxNhEKDHVi9vs037Nfth+yY6UncR9gaQkgG2YlO+54909d0cfHn/JFdqIspK6OHLeHrxxkChSnclideQs2MmvHxxU1bzIuNKFOHIK7aDj0csXh4oXq4avBHx/+QKhw1xUFSyrkVndr5HMjpz5OHHD2RwHF4kfTsJkTCfOyNX5DS9uka9X+qff3n/48vbd+58PX2/l+sDEM+z7+0DIIr170wMoYFHoJ4BG/CQg58wZmc9hcuGC+TQgzmj7ZZj0PCJnzsh8dsotoogELIl96pGExkkQMusLnzDiOaML3aA13whUa7SR4jOq1wLiWMtSoErJzD5INWwUjehS5oUzTIMkIjGLqMtoGDijWJfl7S8Wljf1WpegrkKZrPilEpnVCRljn9+UogLVvIaMQvCq1xJ+qXMui4NO1RFe0mCSsDD044QE3m7HGZEiQ17JjZqBKBGOSQQAJa9E+QjZxGaZFUdYqWEIUzqZ+vBmxoSpXK0VvOuhdswJxGAuii4pyBESQXbF8TKMPOM0UIU4uuFV9VmX2V5+PAxUFzAN3BBS0GUPwJnB2AFDjCXUjbIUad0FNiNxjCckGYfnkMjAu3CIRHgKdDsdInFBYqAIibtkAnxGJ9gkvKHYLv93/Eq5SWd1i3iagpxx30bqpoId41JggWVadTBMTUw+LiBsFPs/oHGLCt61q5XcCLCjzETZqQgqi0s8k0UfF/SP5ARTn3gJpJUXLhNmS57RmPNbVOga8WzDi1SgS5HyBnL9Fp5lMrPPTJyt/k+N/BvxeltVXm0LUuCR81dD7dmrYd8xq6nAproW+U3dpdo4bGv+Y6wwOf1DE/oc/XH6Y5cEOKLh80Smknmj2qr75PjcWTY0Rp1GPNFT/aP13JbEbW0dUyhYY6n7SxDopqZ/QANU/aVocAKK5m2JhhpOi6sBOoNwCxBo9FiMM3DVngln4MIB8ksyjimD2WgpLitZd44dlo1tgL4f2hTmPCVqcU/GS3GlYcJRgm/a6QO6kI10Z0AfDDd7rYJR5oPJAQCu2uQBSCVzsD/rgbmYkZ0H2gK/d5KlblRmyavktS3y4NsmF9+OTVelzu2u4tUuedsmc/wUK9rDRa3S+YD2f8e/3vF5QL/HRykmOHKniYsDl5hB33BV9RQCChhX+CxOfDw24sCFnNfpGprplW6KrCdQO6t75AQD2PbMseBluv7vn397YnxlSbuLtru/DwIBYpsqSO7A/gx0Laq/ukAYHu/L2UUfqe3dZifX86rDKGThs9wheNtacp3D1kG3XkjybdAwY9idzoAHsU173ZQwug1BmOHoFGqZncKd0YyX11AImdZqEIp1tUnAepj2++tlUytZiCGyT2sl5sCMzhPsefauDeRTMr1ue2YGN4p0e+lWcOnuC+ZOcQB19is8kcl6IKBtTbsqBERv1/c033zbqe5Wlf3D4vD1g/8v/gdQSwMEFAACAAgAkK6jSAh+CyMpAwAAhgwAACcAAAB1bml2ZXJzYWwvZmxhc2hfcHVibGlzaGluZ19zZXR0aW5ncy54bWzVV91u2jAUvucpLE+9LGk7unYooaoKaNVaQIVt7VVlYkOsOnYW21B6tafZg+1JdhwDBbXr0h+kTQgRn5/v/J+Y8Og2FWjCcs2VjPBudQcjJmNFuRxH+MugvX2IkTZEUiKUZBGWCqOjRiXM7FBwnfSZMSCqEcBIXc9MhBNjsnoQTKfTKtdZ7rhKWAP4uhqrNMhyppk0LA8yQWbwY2YZ03iOUAIAvqmSc7VGpYJQ6JHOFbWCIU7Bc8ldUES0BdEJDrzYkMQ341xZSU+UUDnKx8MIvzs8dp+FjIdq8pRJlxPdAKIjmzqhlDsviOjzO4YSxscJuHtQw2jKqUkivFdzKCAdPEQpsH3oxKGcKMiBNHP4lBlCiSH+6O0Zdmv0guBJdCZJyuMBcJCLP8LNwfWnq17r4uy08/l60O2eDU573olCJ1jHCYN1QyE4pGwes6WdkBhD4gT8Bp0REZqFwSppITZScs05d0ZDJSD3hRa0UTpktENStlKN/g2XbZDcxWgEgYhZhI9zTgRG3BDB46WytkNtuCmq3l6VRIAF7cnQeR/fm/fZiROSa7bq1oKjXc7jxjdlBUUzZZHgNwwZhSB+m8JTwtBqcdAoV2lBhfYxSAsOFiecTRk9KnI6B/yToSswkVrQhF7NBDPewnfL79CQjVQOuIxMoLOBzrXHrz4LOCNa34OShY9b/bPTZuv6tNNsXW65AAmdEBk/ExwKztLMbASfzJBUZqEH6YiJ1awoCuW04JWJrfryMmieWuHL/NbFWIHeYEk2Y+U5hfmrB6XNJmRSDKIbrgIaRpBDSTwmMGJYF1xaVhYwJhIpKWaIxLDWtBvrCVdWA8UPsIfWL/fQ6yMui9MYVhtYzCnLS0Hu7O69r+1/ODj8WK8Gv3783H5Sab7we4I4c37jnzy58pdr/+E2DAO3pR9f2ia3/+bO7l20vpbJa6d1OShV0la/FFy3jFT3cxmpC/+S6a28YEq5AEtp7IcM1pLgKTeMvmWLvaBNXvVu9z22mTbZYMyvGY3/JmR/Wl4T1+6FYfDoxdVxUi55ColwK3F5223s13bgpvkoq1IBtPX/Do3Kb1BLAwQUAAIACACQrqNItfwJZLoCAABVCgAAIQAAAHVuaXZlcnNhbC9mbGFzaF9za2luX3NldHRpbmdzLnhtbJVWbW/iMAz+fr8Ccd/p7pWd1CExxkmTdrfpNu172po2Ik2qJGXHv784TdYEKPSwJhH7eWzHsc1StaV88WEySXPBhHwGrSkvFWq8bkKLm2nWai34LBdcA9czLmRN2HTx8af9pIlFXmKJHcixnA3JoQ8zt58xFBfj2xxliJCLuiF8/yBKMctIvi2laHlxMbVq34BklG8N8urHfLUeDMCo0vca6iin9TXKOEojQSnAlL6vUS6yGMmA+UhX9jOS04c6f/sD2o4qqi1t+QlliNaQEuIiXy9RhvHceI9fZY5ynqDhrzbQL59RBqGM7EHGzu++ogwyRNM2/9MjjRQlFjTmnH/Edw4TpDDjh1ldoVwk4IUw0MVXcOWxd70LQO5rOPcpjqsU7AnrerAQ8NEzBgstW0gTf+psqhJvj6028wGLDWHKAEJVD3oyST+RVnk3sa7H/YE3yovQl9P0kFfB2hpWXcKBu1jf41erW7srQqfvuiBDCTunDFLslT3yt6nrETJQ9shnRgt45Gx/nMGhqSP5R74l7jnP199YgRNzLJzVn7wVIz3g6KogVafwmFoUsFCYzgutAd8tTayuSyk5yinlZEdLoqngvxCX7e1lVJocGFyvne6sVFPN4FTD2RzNmg7LZc9xPzpr3JDdz0J/ue480WaL30yJ1iSvavOzpKYTxzNjYgozTU4zcE8aOMh7vhEBx8YeItVEbkG+CMHGhuFCgxrrXnTDNQRPk6AGaXK6yqlzcqr8vK0zkGvzahSUr3Ks7IAVLStm/vQrhTcoDhgD1o6qK+OPE/rel4HCNQEQmVe+a7tDZ6lbpimDHfjhDxT2ykN3S5Xp0qGGW+oH2Oiw5ZxmVE+6XdH3SrxDAv0J/KtJK3J8YBnR9ppkyt4smny/hvtcosXs1xk2X7jJ7Nn1UuTY2I8raJT47+Q/UEsDBBQAAgAIAJCuo0gqlg9n/gIAAJcLAAAmAAAAdW5pdmVyc2FsL2h0bWxfcHVibGlzaGluZ19zZXR0aW5ncy54bWzNlm9PGjEYwN/zKZouvpRT56YjdxgjGIlOiLBNX5lyLVxjr721PfB8tU+zD7ZPsqdXQIiOnUaWhRDo0z6/51/7tOHRfSrQhGnDlYzwbn0HIyZjRbkcR/jL4HT7ECNjiaREKMkiLBVGR81amOVDwU3SZ9bCUoMAI00jsxFOrM0aQTCdTuvcZNrNKpFb4Jt6rNIg08wwaZkOMkEK+LFFxgyeESoA4JsqOVNr1moIhZ70WdFcMMQpeC65C4qIM5sKHPhVQxLfjbXKJT1RQmmkx8MIvzs8dp/5Gk9q8ZRJlxLTBKET2wahlDsniOjzB4YSxscJeHuwj9GUU5tEeG/fUWB18JRSsn3kxFFOFKRA2hk+ZZZQYokfenuW3VszF3gRLSRJeTyAGeTCj3BrcHt202tfXXQuz28H3e7FoNPzTpQ6wSonDFYNheCQynXMFnZCYi2JE/AbdEZEGBYGy6L5spGSK865MRoqAakvtTAagaeiiPCx5kRgxC0RPF7MWqLHzJ5yATE43d36SFr8CPTxxgnRhi0bms8Yl8W4+U3lgqJC5UjwO4asQhBRnsK/hKHldKORVmkpFcRYZASnDE04mzJ6VGZpBvyToRswkeagCZsvE8x6C99z/oCGbKQ0cBmZwFYFOTeeX38ROCPGPELJ3Met/kWn1b7tXLba11suQEInRMYvhEMJWZrZjfBJgaSycz1IR0xyw8qiUE7LuSqx1V9fBsPTXPgyv3UxltAbLMlmrLykMH/1oLLZhEzKg+gOV4mGI8ihJJ4JEzEcdy5zVhUYE4mUFAUiMTQq4471hKvcgMQfYI82r/fQ6yMuy9EYbg6wqCnTlZA7u3vv9z98PDj81KgHv3783F6rNGvhPUGcOd/DT9Y28UUjf9oNw8D1zufbsNX5v+rCvav21yqZumxfDyoVqd2vhOtWWdU9r7Lqyl8bvaUro5IL0GbG/thAoxE85ZbRt9w0ryj8+vvXb4s3KvwGo1i7ff/fIPxo8dxaeV+FwbMPwBrIVx/TzdpvUEsDBBQAAgAIAJCuo0hocVKRmgEAAB8GAAAfAAAAdW5pdmVyc2FsL2h0bWxfc2tpbl9zZXR0aW5ncy5qc42UTW/CMAyG7/wKlF0nxD5hu6HBpEkcJo3btEMoplSkSZWkHR3iv68OX03qjsUX8vLkdewq3na61WIR6z53t+6327/7e6cBalbncO3rokVPUWdGJAuYJSmIRAILkOJ49CTvzgRlzKQznZcfaGtqfkzhP0suTB3PCAtNaIY6XBDgN6FtqMM/J7FTq2tfU63R89xaJXuRkhak7UmlU+4YdvXqVr3EAFYF6AvokkfgmQ7caiPPjg8DjDoXqTTjspyqWPXmPFrHWuVy0ZZ/VWagq0++3gP9p8HLxLMTibFvFtIw8WSI0U5mGoyBQ97HCQYJCz4HUfPtu/UH6hk3CwroIjGJPdKjG4w6nfEYGl0ajjB8TFZejW4OMJqchY3dE3e3GB4heAm6YTW+x/BAleXZPz5gplWMHWmgzZ6fUKH4IpHxIXUfg+Twsmjb1r1zoe76Y+Y9IRU8oRX1/NK22RGChgCtN5aOeU2Qd0rZCUqURA5FaNS0Kug5YsM5gvvPLuPW8miVVuOhGo5VG7heg54pJarbf126Z5irs/sFUEsDBBQAAgAIAJCuo0g9PC/RwQAAAOUBAAAaAAAAdW5pdmVyc2FsL2kxOG5fcHJlc2V0cy54bWydkbEKwjAQhvc+RbjdxG6lJHUT3Bx0lpqmGmkvJZdaH9+UinSRgEMg//F9PyQnd6++Y0/jyTpUkPMtMIPaNRZvCs6n/aYARqHGpu4cGgXogO2qTNq8wKM3ZAKxWIGk4B7CUAoxTRO3NPjYQK4bQywmrl0v4ukditkUw6LC4pb2L/szgyrLGJPX0XbhgFW8x7QgjLxWMDsXjdxi60D8AhqTAEyqwVACaH0CeAwJwI8rQIrvm+ekRwrxo2KQYrWeKnsDUEsDBBQAAgAIAJCuo0izv7NQbQAAAHIAAAAcAAAAdW5pdmVyc2FsL2xvY2FsX3NldHRpbmdzLnhtbA3MPQ6DMAxA4Z1TWJ7K0L+NgcDGWFUqPYAVLITk2CixqnJ7sr3h0+vHfxL4cS6bacDn7YHAGm3ZdA34nadrh1CcdCEx5YBqCOPQ9GKR5MPuFRbYhQ7OM6cazi9KVb4zF1Ynr2e4RNuPFu9DcwJ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kK6jSIyYS/o+CAAAjyAAACkAAAB1bml2ZXJzYWwvc2tpbl9jdXN0b21pemF0aW9uX3NldHRpbmdzLnhtbLVa627iShL+v0/RYnWks9IqXMwtK4aVL01iDTEc7CQzu1qhBneCFdvNsRtmOOLHPs0+2D7JVrftYBMgdmYWT6JxddVX1XXrCxnEL16ob2LOAu8Pwj0W2pRzL3yOh39CaLBkPoumEY0pj+sHyqMXuuybGT4xQQNqzEnoksjVxWg8bKCR/KB+T+0bfXhra+0W6rVxC/eRgTs6jF0rxrWiw5jRauqD+hFEghvRJQ35adRBvTD6VsAMYxpxM3Tp96FS5M4PFWdwExHXA7542G2LZ59p3Rtt8aB2s9Pr4H1LVRSli/SO0TQa+17vuqc2EW60Ow1lr/VbSktBzU6ned3dN3utjgJvo+suoLTxdRe1e+12y9i3cAukkapqRkvf95TrZlMFbbh/re9HI63XaKBms6m0jX2nq4y0BgJuBTBUpS8cqBiKpnT3qqY2+woa6SNt1N5jA3f1Duq3cLfR2Lc1TWk0Ds49zC7vrgO19HQyd74DeDIEJ0dFbtVPJNdguYkiYHZosPYJpygkAf1UkzkZcpmx6NclW+/+UksTVCZzxp7ZVaQmRCALsOEJrEFdjmRs0q58YeTpyHM/1RYbzll4tWQhB6irkEUB8WvDPye5k86sjCTb0qiK3BNZ0oO6nvyUFUt1QT7Dc0loyYI1CXdj9syuFmT58hyxTeiWMnO1W9PI98IX4G5c93R8UZHvxdzkNCjYh/viKS+2hnjGVJjXxeIpJemTBfUzjQ35qSB3UPm+R45Et17scSmqNsVzSXRNnmkxAH1VPJdlQtBSjFpPPO8LcfqdA7siyr91kd0nOxoVlSTt8qIUW2/WVfNpHbFn4eyi3PuBfpXzGXSf8FlY2BBPKSExQaGwVJRSt8n5G0eM6etxLxkEoAWCm28uKUlCTrW5PrmbqtbX+XhyM5lr5k1tqCdViURZ/trq9r83O13oXKlcSST7Th2Pi1hIgnUa5bAsZzYZzwEQj+cW/uLUhuJ3ZdHJvTM2LVwbpv+pDDCd4YfaUPwuI3o/m2HLmdtj08Bz055bE0f6ZYwdbNSGX9kGrciWIs7Q1qPfEF9RBO3ZiyiKfc+VA6Jle+GGltBnTO5U05rPsO3MTN0xJ1ZtaLMo2v1VIpMNX0HyrEiMXC8mC5+6Ui2kiBxf51co+MdXHnCygHjhVRntM/XRtG7mzmQytufYMjJKbYhDFxkREZqqA81UG88AIyKwjn9MfC6zTyIg1fcrg9yaN7dj+HGEIbfe88qHH/4Ba6YYQjKlYQlBSBw8g6yz7cfJzBA+BIWIoDWJ428scgtJkw9dCWzT0ieQmrqTw3cETIYNgffCJaQOXfISeHfYttUbPNcmXyDHoTYnFYUmn6EkP1cU+optqCFslxCz1AfzRhUVIcowK5CsBpdE5Lu/Q2S5BDnhza3HNjFQhIehTGQ1xleVNdn4t3sIpKmOz1R7AgzOlm/P3paCKZELy1wJXdCGdGyI7Prt3vzHfKSaY2zMId2MyePckV1SKA3IDoWMI+JuSbikaEGXZAOVsIMx13PlmIi8NOH3jfcHIjztP7+krcsy8JdfPmBSoeGdsAz2y6AMtilr/p524bZ0Bh80ROT6WSvKOODDJtg6ttSZOfk5IYq9YOMnXfpnBOrVuKrBeteOH/dX+bD9H4yxkxasmdDRNI9VEsKwEoslBxZPv5KgaY1AXXpYhIYvTqiVAKxJimEx9AMwD+C5giEP4NFqEI9Ys00HNluPdCFOHyWEZa0mUTsdb3FG9Ckc0F9LdUGfGOyXfEq2yUYG1i4Z/jJRzm2VCkuLYzpjMNwCzOckqQDV9wJxhioHe3+HM1ckq0FhPo9s47uyun3vRa4I4OdNQN/uw54iFkiqT+Isr5NF6e8/aEgyxVmid1ptA/FaoKVjlavPH4qYjdWZfjvXVUvH4kQh6tkvLwfVIXwyduz5WNUEApRJQPhyBavwkzjnlcdKTgQGHqmAl07epiRarv777/+UhzmyJ6GilPq3qjhQ/KJr4le8f1qM0/hfJXAcVSuKypeSgumBKhMtf75yTEjQn3JkIcmyFLBAXHGVUg0lkIZRdRxVv72DKrFlUbBNBHvBiiB36uwzND65168N70j0Ao3TYcyvCiQ9L3KTV7bhcMTdcN8LaUXxH16JxOQdczpXDUOe/aFGfW/5kiy/Lhxg0ms+5LPnKnj6rWpBdz6CpK7Hq2PKxS3rWtASkvdDQ9ieXOteCYcLFZ9AD+eF+5mQR8yfiputt1e5wCAu4iCNhzwSR/rsLc8Rr9i3NHbDJ+LHwJYnHbNOwYap2CymkEXaMfdM1I6bx00px4wPzId1QU+mk4Mu0o+ldF2TN795Ba+0N5bDMSsdypl+IB7zW/Q7f8OfIx7z22JNmcC57q1Nx0N50ew6TiNRnl4mdsBDQ9mlUp7srcgjLBiLa9k4N5GUUOQMmEuHcm10vICm5SxoeYPrZywehK/blzshs9jJacfia4fCwCF965fzd8A97tPzyS3nASWYd7V8P1UBKc+pEki+Pjh2RkJFfLemn2pwECHLlej0cQ2lGJ9qwp3JNzTn5NZZPxPtLCcprbksGsh+Ltt5JZWh6OLVVLGk2C8LDepv/DSoX4rQIIU9H8BwEyxohCEHPOhyaYSKxDz7KrsKe5A70iO5M6N5AL4C7BDOSFkl5AiFxJLbqqxakpf8OOwtuefTLc1aVY6Qc87l+Q9iqI7Lya3yMX3i+fROKZWrIO11h1ws9sAc/ayUPJHllRyNVCw6ThaxnP2JbpUtPgcbTyxHWZsW6Z7v0IwfRb1+QhXwnvP+oJ5fZqFHvfmW9ZgGooB39m8O/gdQSwMEFAACAAgAkK6jSCqKN+aHEQAA8GEAABcAAAB1bml2ZXJzYWwvdW5pdmVyc2FsLnBuZ+3d+VeS2f8AcEszJ2eizcwsbZq0xQXUGjMXWmzSkXKd1FLR1GwzNTMUWVKnsUUldcpdmlzaJW3S3MAlJdSgCZXSlAqFEJUQkR0+9J2az4x+5g/4nvNwDni49znPva/73NUf3lzyOrDvm0WrF2lpaX3j7ubqo6WlA9PS0o7T09WkqHZb7tP8mRfvs2+3VhV1DVfzRSdq1/5dWlrVOH1F2ALN969i3QLjtbQWt396zyPH3I7Q0gq74O66yy8xZGIIfuVBpJIsUOajtJzPH9AGteV+tHya9SNk04+uznrL59ssmXgGKf/ouv5F2jL9+Xt0Lnl5KrRTkJWBFJlobZNiSH7uQT2fdujRUcI2JuOX/fUcWml9FaOnNIlP6yE+LlBIpume9vxm8TC7BDFcL5Gyi2Jk3K9XhZ6fp/v3j7c/rF6lLDvkti2bizvMgrpI3qYZS7uuuNw01P4a0qL194/7Nl7REYoneuamWEV1wM2Vtv/MhrTsTNbucxsjP6BB1U3KsPt3YCb7MiNmlXcjPeWEWd0Y72xQIk4fQZss+Gf2+ZRI7b4fTyuVfKwhDFY1p7rnU8Df+FnUV1ha5ZlFjWTMzv8QuRPivcTAVXd2Rr7REliTd2LZnPvNay1n/PwsogdtN0tz1fghxHvpT3Nv9RBCuZezjNMzt+yWNte9fkuNZpfR0lbuv9R355D97Batn6e/3MB7b8ScOunnNm3ZHEfNmG0P0bWE+bkaZM++XpOMNLBZ0AsgAASAABAAAkAACAABIAAEgAAQAAJAAAgAASAABIAAEAACQAAIAAEgAASAABAAAkAACAABIAAEgAAQAAJAAAgAASAABIAAEAACQAAIAAEgAASAABAAAkAACAABIAAEgAAQAAJAAAgAASAABIAAEAACQAAIAAEgAASAABAA4v8RIkXaNvKI5jIo+R/RAs+nqO1ju8MS0+bG0dM9bb8uP+BVwCqb2WEBW3rOh77PbDNeMCeioJ750YNHD85OhcT+e/v+W/I12ObIOXV9dh5MmWc+v2zn3RezylirKTr1Umib1uwq+QucYS7SkdznHuDm35OmKBvtcU5Tz9gpC0221+NFZ/q6/cFRzU1rx/IY3qP/LNDaHqJEzayA5gXLbfs4jSJhHUkZPe0Q06wSbWVxGSrMLUkiWVUMDclHSd6lF5mqJeSNhm7WjU3IJN7oTFa7qck/YynCtflE+SRFVaH+dtdNF84DRjTlnDO1Hu1CYgedgFSzRfAdeGk7K3TqTTyt5CdLo/TDYARy+0kT9QXDkFe9tG04ebupKlZIdeSjJuLgaFHfczBGcOUKnuYiH7/LecwWC7d3Y5c0CTqN4SVKPlYtH6RikGBRYiP10eSpN0yoWkobNAE3M4J/qHovDkAGmqCn/3geSeD8VlqFLDi6t3Zc/sJROE3N//L0c1JkHtO+ykWXtnmHcuNKk9gFHTQzXtz1Ulq9S9PkzN30ZXEQB8bqn8Din0jVjI3ViKEERsfG7pOl4mbxsPwx+d4rH1IIvphBi8EIiwzVjWxpUnG7WuveI4KXT5SqmY/mv1cz6g9KViG8QY3yyUZEZxWyAVmMHEA2xYFHb65/qgcWqfMmTxVlC2rWTiUHzdT08g4R9gS6XG8OB9PvP1uMPRxQw333V4Wpr3cqR4dYOCgmPLz14hoPxNkqm4iJ7mAE6hoz57vF5ifhL3xRTWZOlHbe8h7ZyBMVYj/kTiSl1jP/pDdEuSHhvlZOXgdrUpzO0PuWpTgR7J1drkrW+UXw8HJ4gr+IaVDfWZL51taE4JTR4b3gIvf9iDFT0tn/wbb0XF42GotDru28ya3JqwjhvJMGtI7suH6cfCg7ST7An+iud7D/3K+2m2mLmq08BfG99zAF16mKu1iSLwqTwPDgPJx5l0opZX6VhOK2DbR442NppJHwQbPA/CCmqSWrO6hS7BX2myrZpGbLhgzRvguEpXu3pMLwmMTbXjbwKxlmf1TZU4N/mFE6j4ktbnmAuy9u8QAzBxBbBk34n2oSkL12akfyAC/58Ll+auGXDm7nxRx8vwJaDe3s/n26NjaDKewt5QzwOTVnD4piWyNoobaLEdGQO6RWPBZ7RbqgbyM3vOMhe8qJGoaFnGpsXApjC0JXw2oXXK9Pj8aRVmw4Z2QEphNJ5IG8SO6o49PBhOblziOR07+nNzs7QDnkz2Ph1rEbRCeWOZaZIyW/9kDEBpvmMbnMW8StUVzLfqcgSH1laM1Esm+G/t2rPiBDjyoxqMBX37wxQ8+cp349tY0/7UQVEUscYjjPP98Q8bJlv8r81uDNpy8DmdyrcSUkrJJO8eBUT8e2jqxOdUdvplbx432qy4mGXYUxeg1nC0xKlWF+8IN2mX50fpgPyUXJwFUy2yOQVJGZHx0rPYYC5coeC5RenSz4jDPM2u7MB371TGQ1hKJITI4P+WsaPG6cOPGYMYDanBUja1CCA+FYpSjtJmWtvnnRa9zx4w3jYekr7oQ37TksNHPIU8Y/EF1KWpArIIz0qk/Lb6XjBDUIbGkC1cCmU1xWgHH368hpyFt06LsTmedtlZUE+q07HLvM9QY7Kj3tQJvoQritbduBqWQYicsrzBvtTaWYqj6mP8C29MnTg/kLG4pmZPiZhdGTZOXnKRetm6UkbDWZSuLa4M9RXtlg+b6o4XTVycJUSop+ruznxAbXV7pnGXmHMsAdd9I9sdbOpAr7+SC4OusJtYE4UoHJ2mlLJazvSAyw2tdJ8NQUe3EzS1CJsH//g/P93V2R6vnPX+ad6uu+rjJhFRH7u5vZkfWWA2tObEniBPJ7hzHyiSunGya4OrkiIqjZ3pN///NC9jbomzVTnnoM+JvnWNWYP0k2Fk6XPUmSfTSEo+KEvb6e0RiVEM+cEfBqOb6kGYWQBkddaJWohbgkXlJf+xg2F1fGi8ubtEBjRBKRZk7Yjh4Q2PbzvEkhBHoVo84khOMPwpeGK5HOTJlItiaUQecnr2SNOo/IC/TMF+rmml01mQQZ6bocVmYRhwUYGfcWPLOH3f1IFtP6dPDXus1/BdK11YxVi5mvtFnH2XABRJXsmibLT2Dg7Jko4T1mMoPVC1/cz9/mMlmivpLDJ6lVHblZq7KbrD1ijCnCQjx561u/p7dNWYxOeOLp5BKe1A9211S0A8eoe++uXMWpFnqpxeeDecLHBBqRSXOFLIWttBh5aVySLtc+SWmJ5D+zTiZvyn/4OKK73Sjs8/p3J6VuGMm7EWCrSj2NWgY9uITuOb4PUoBZBo9jaSY+otVZGP7oILkdq+TBwSbYhuHbHF/olsL7mfPo5MPI5FecpCwcgycy9iRZ5AfNKMj0Xl7wHxE6ZUmrVnMcm9PQIZNS+q+ZFcICaJCmPke2brbF8UHVe1IpAb/2qBGDwojMbX+F/a1LuSfxj6u9kFUtu43bVbcgVyaCqgS4ugfW1zXXB8NYbh25Mm/4+xrPDQFTJJqwWLWAc9FVrpMrayY7ZO3tqh19Vp3q/jpgh2mr67pL2eW3nTB8aHntECm07Wex/l9jLGHVq416Pfijlk5jy8Uyh91uVusrW8tduKZMRLhqe/idmuj9zpk64ddsiWqK3iIhmB4oR1qVCAY4dnAkg3cIfLikVaKyEDVYod2pKDPb9d7OE2erbZXKLAPYmPhT4Rv0zDUrN/R7kmIUDN4Jw/YT+tpfts9IVFc/nNgJCSPdQxPs5X9WJ4iQgk5tqQ2tsTqbEROww+U30+oyk7rdu9HqHG5eXgaccAyidAjGZbzwUTsS19wiRkQyGeGUQRcawjKykxdM4FRdoCgSHjBOypIPkFZEMfLe6JnDMazOzW1JrQOih2jrRKfny0oFHy9/e0GkkvOZTjOvwos2lia+r8WDoIqP7EamcrKDpbeRIV8cO7EW2URvMGwd+X2yfTBd/mWHVHTibfY+k9eO32fgAjn6uVLSQTt1TvFSEDsulOtxZkxchLHrFYxuF2LdzaVrErkhuZxtzril9p3iYCO4jx0839JZfdkqPNhWrbJiHccZwLo6X0oD8i0tYS6yD2XPxSS1cv/e7NQGHofuCUULtoueiLZyW5NRWLcE21g3SAGxzITeGUwj0AuQwc2gsC9bKeLpt9f8Q+pzQs+8tl8zpJlSO/Ne9qivFW9jPjnb4PdaFLnF49sjE26hE8LXM2YOopP0C89qwZT6cSmj5qhr+fFNher4HvIi88jv0EWC/fCoeRX9G0AukrcV1RGrvcfieMdfpoklqvO8iNAJR7Y3h9x2SpV1CCI4R+dOdPK6HP9cJeRGiZrdH+iyuUf31WD1j1TJqnP3rc9peoXTzYxId2cVqqJmhvWBt8hcJM/ALk48DCnAuh9QIhZky8YyZDUVAmevMWkGI1kFnr/2u/xfL6GHS3Vy3SFJrEx7a2Ivu0azkUgfiqc5F2meEaKIpJyIwZS+NlKw7Un1kpcWUAR+V3PaIKeke/p4DmJatPiMYnn4YGnVsM3h/HFxa/tv4g/cks8V/bo4LcVTs2U98lU26usd6DeyDeqaWG9TUwarR21WtEiLZdzaLxxcCeok7MeSLn/FYnDUT0/LdlgOecoUnTwbKE72snjpnrG4sXeNIcwdBNmVP5CSabxX1S1jWpQs0o2FAmXuYyVY6Uce4Z6qdQ6CFGiG5NEqkbMH27vcWuyJldE7aDK1MB06/WJPEV4xsvEIpaAjZ+mTpzmjob/THPPQaZR82UQheJG5i5djb9mtqIufu17M2wd1wwOO+ePLDQ6MHr9+Ct/VnVQCJvMIJKK/5Z1HTeGaXRHo2IQTV7MNbpREZVfuKl/0CuXgQ/oeXVwoRskHmSthOrnGjX6BSHLj9EceMhmOdHBSsLGxI1lDNp8b52ttcPO0T+OxmhF1g4s19BqTU88pHXS8rmf+iA8/w28WY6Kda3jdp9gWuTFo3mHNmWB9/riksoshWhzPBemBxPNWfNmSv+hu0Uyaw1sKLaXEKly35zvxHaxBFBPcYcQ5FmYr1fGEcKXOASh3KlfTS4j80DzV+Y8fQ0zX1ceIv2w9TDGSd7uYtAgmzoPfS7cqIPmCGSUSNBMtHkrrN1tp/oj0DfNTj9Y0rkWuVGwjMHPgrD2kk8tamLuHyO0fQFSJki2V8969czl25MtgkRnd5odVz4R3xWObzJgclewBWgpPnnhsIX3T0haxbP8YfuHwzH44HCMdJdx0V6qjmdOPVUlhmi6d9Mvy1hFJaznxXOyEYx3alP+C4Bkka+9ol6NjR6lDDn/W2Z7ckoByauCTq/2lZz2OEqbEO/o4Cdfwhk81z0dVKVm1kMSOwasVHCgcBbo8jTdQURHER1IRAWuVX/xODJF2w1Vnwkn8Zz9duGGqeLtwIeN1uOe3vIlGDK4Cuk7zvFAvWNZDZp9buVx3zEI7S1DPvuNEk5Wu9YjywcVvAfNtQrIaWBV2biYmC3PjreJPWtBxmOmy5+0gaNOOwl5WP31D+mRcczxfs1f85eMqrFufsOkywXM8cWNIFP/KlyUoNyVcbTZsM3/nlBMDRU2uwtMIDunhCrMTa2DUpYFnYj8Fy68k5lE+9WmPMsp/p6yS4T8Sg5WtXX8/KHKO3VDdnAginXhfc+zhTPxwvAKFibZ06ITf7GwtH96UJbLvOLl4PboYrZqpn++GhubKfH6WMaV5HxTjUdBGiW0WMj/gPehyvCKtrbvH6r/HPn9tzrR0vJCGpdOSGkmqS/LmVPcp42IhizjVZVG0zxR91lf95uN0lPKQ83gx3B7cCF03+8j/KnonpEBJb3uYmN4654Cr6eFHNrfPSbbTZNgvilkx5ywOAZmrZQzSmsv2X+vO/fEAj/8L1i9nqs+tG970b8H6RR2G8O1L/se9W1rydO9eezOg4Kdfu8RX8Rx32s25IsowsxwTpJlzBJo+ts/dZ/mcf3DceJBy4jsW2b+1HPNOs+Dw2UIaNCYZ8mNhYdfs3yeAavftvnsJhlWYFhB7mn9T60K1NC/3vQdcq3aHpv4HUEsDBBQAAgAIAJCuo0iV7pF+SwAAAGsAAAAbAAAAdW5pdmVyc2FsL3VuaXZlcnNhbC5wbmcueG1ss7GvyM1RKEstKs7Mz7NVMtQzULK34+WyKShKLctMLVeoAIoBBSFASaESyDVCcMszU0oygEIG5mYIwYzUzPSMElslCwNzuKA+0EwAUEsBAgAAFAACAAgAkK6jSA5qJE5iBAAABREAAB0AAAAAAAAAAQAAAAAAAAAAAHVuaXZlcnNhbC9jb21tb25fbWVzc2FnZXMubG5nUEsBAgAAFAACAAgAkK6jSAh+CyMpAwAAhgwAACcAAAAAAAAAAQAAAAAAnQQAAHVuaXZlcnNhbC9mbGFzaF9wdWJsaXNoaW5nX3NldHRpbmdzLnhtbFBLAQIAABQAAgAIAJCuo0i1/AlkugIAAFUKAAAhAAAAAAAAAAEAAAAAAAsIAAB1bml2ZXJzYWwvZmxhc2hfc2tpbl9zZXR0aW5ncy54bWxQSwECAAAUAAIACACQrqNIKpYPZ/4CAACXCwAAJgAAAAAAAAABAAAAAAAECwAAdW5pdmVyc2FsL2h0bWxfcHVibGlzaGluZ19zZXR0aW5ncy54bWxQSwECAAAUAAIACACQrqNIaHFSkZoBAAAfBgAAHwAAAAAAAAABAAAAAABGDgAAdW5pdmVyc2FsL2h0bWxfc2tpbl9zZXR0aW5ncy5qc1BLAQIAABQAAgAIAJCuo0g9PC/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/o+CAAAjyAAACkAAAAAAAAAAQAAAAAA6hQAAHVuaXZlcnNhbC9za2luX2N1c3RvbWl6YXRpb25fc2V0dGluZ3MueG1sUEsBAgAAFAACAAgAkK6jSCqKN+aHEQAA8GEAABcAAAAAAAAAAAAAAAAAbx0AAHVuaXZlcnNhbC91bml2ZXJzYWwucG5nUEsBAgAAFAACAAgAkK6jSJXukX5LAAAAawAAABsAAAAAAAAAAQAAAAAAKy8AAHVuaXZlcnNhbC91bml2ZXJzYWwucG5nLnhtbFBLBQYAAAAACwALAEkDAACvLwAAAAA="/>
  <p:tag name="ISPRING_PRESENTATION_TITLE" val="1"/>
  <p:tag name="ISPRING_SCORM_RATE_QUIZZES" val="0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OUTPUT_FOLDER" val="F:\我图VIP设计PPT上传\10月份上传文件\295"/>
  <p:tag name="ISPRING_FIRST_PUBLI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8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8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8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84"/>
</p:tagLst>
</file>

<file path=ppt/theme/theme1.xml><?xml version="1.0" encoding="utf-8"?>
<a:theme xmlns:a="http://schemas.openxmlformats.org/drawingml/2006/main" name="Office 主题">
  <a:themeElements>
    <a:clrScheme name="自定义 98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DA0000"/>
      </a:accent1>
      <a:accent2>
        <a:srgbClr val="FFC000"/>
      </a:accent2>
      <a:accent3>
        <a:srgbClr val="DA0000"/>
      </a:accent3>
      <a:accent4>
        <a:srgbClr val="FFC000"/>
      </a:accent4>
      <a:accent5>
        <a:srgbClr val="DA0000"/>
      </a:accent5>
      <a:accent6>
        <a:srgbClr val="FFC000"/>
      </a:accent6>
      <a:hlink>
        <a:srgbClr val="DA0000"/>
      </a:hlink>
      <a:folHlink>
        <a:srgbClr val="FFC000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1831</Words>
  <Application>Microsoft Office PowerPoint</Application>
  <PresentationFormat>全屏显示(16:9)</PresentationFormat>
  <Paragraphs>208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6" baseType="lpstr">
      <vt:lpstr>Meiryo</vt:lpstr>
      <vt:lpstr>阿里汉仪智能黑体</vt:lpstr>
      <vt:lpstr>宋体</vt:lpstr>
      <vt:lpstr>微软雅黑</vt:lpstr>
      <vt:lpstr>Arial</vt:lpstr>
      <vt:lpstr>Arial Black</vt:lpstr>
      <vt:lpstr>Calibri</vt:lpstr>
      <vt:lpstr>Calibri Light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>http:/www.ypppt.com</cp:keywords>
  <cp:lastModifiedBy/>
  <cp:revision>1</cp:revision>
  <dcterms:created xsi:type="dcterms:W3CDTF">2019-05-07T02:53:43Z</dcterms:created>
  <dcterms:modified xsi:type="dcterms:W3CDTF">2020-12-30T02:52:25Z</dcterms:modified>
</cp:coreProperties>
</file>