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ags/tag1.xml" ContentType="application/vnd.openxmlformats-officedocument.presentationml.tags+xml"/>
  <Override PartName="/ppt/notesSlides/notesSlide1.xml" ContentType="application/vnd.openxmlformats-officedocument.presentationml.notesSlide+xml"/>
  <Override PartName="/ppt/theme/themeOverride10.xml" ContentType="application/vnd.openxmlformats-officedocument.themeOverride+xml"/>
  <Override PartName="/ppt/tags/tag2.xml" ContentType="application/vnd.openxmlformats-officedocument.presentationml.tags+xml"/>
  <Override PartName="/ppt/notesSlides/notesSlide2.xml" ContentType="application/vnd.openxmlformats-officedocument.presentationml.notesSlide+xml"/>
  <Override PartName="/ppt/theme/themeOverride11.xml" ContentType="application/vnd.openxmlformats-officedocument.themeOverride+xml"/>
  <Override PartName="/ppt/theme/themeOverride12.xml" ContentType="application/vnd.openxmlformats-officedocument.themeOverride+xml"/>
  <Override PartName="/ppt/notesSlides/notesSlide3.xml" ContentType="application/vnd.openxmlformats-officedocument.presentationml.notesSlide+xml"/>
  <Override PartName="/ppt/theme/themeOverride13.xml" ContentType="application/vnd.openxmlformats-officedocument.themeOverride+xml"/>
  <Override PartName="/ppt/notesSlides/notesSlide4.xml" ContentType="application/vnd.openxmlformats-officedocument.presentationml.notesSlide+xml"/>
  <Override PartName="/ppt/theme/themeOverride14.xml" ContentType="application/vnd.openxmlformats-officedocument.themeOverride+xml"/>
  <Override PartName="/ppt/notesSlides/notesSlide5.xml" ContentType="application/vnd.openxmlformats-officedocument.presentationml.notesSlide+xml"/>
  <Override PartName="/ppt/theme/themeOverride15.xml" ContentType="application/vnd.openxmlformats-officedocument.themeOverride+xml"/>
  <Override PartName="/ppt/notesSlides/notesSlide6.xml" ContentType="application/vnd.openxmlformats-officedocument.presentationml.notesSlide+xml"/>
  <Override PartName="/ppt/theme/themeOverride16.xml" ContentType="application/vnd.openxmlformats-officedocument.themeOverride+xml"/>
  <Override PartName="/ppt/notesSlides/notesSlide7.xml" ContentType="application/vnd.openxmlformats-officedocument.presentationml.notesSlide+xml"/>
  <Override PartName="/ppt/theme/themeOverride17.xml" ContentType="application/vnd.openxmlformats-officedocument.themeOverride+xml"/>
  <Override PartName="/ppt/notesSlides/notesSlide8.xml" ContentType="application/vnd.openxmlformats-officedocument.presentationml.notesSlide+xml"/>
  <Override PartName="/ppt/theme/themeOverride18.xml" ContentType="application/vnd.openxmlformats-officedocument.themeOverride+xml"/>
  <Override PartName="/ppt/notesSlides/notesSlide9.xml" ContentType="application/vnd.openxmlformats-officedocument.presentationml.notesSlide+xml"/>
  <Override PartName="/ppt/theme/themeOverride19.xml" ContentType="application/vnd.openxmlformats-officedocument.themeOverride+xml"/>
  <Override PartName="/ppt/theme/themeOverride20.xml" ContentType="application/vnd.openxmlformats-officedocument.themeOverride+xml"/>
  <Override PartName="/ppt/notesSlides/notesSlide10.xml" ContentType="application/vnd.openxmlformats-officedocument.presentationml.notesSlide+xml"/>
  <Override PartName="/ppt/theme/themeOverride21.xml" ContentType="application/vnd.openxmlformats-officedocument.themeOverride+xml"/>
  <Override PartName="/ppt/notesSlides/notesSlide11.xml" ContentType="application/vnd.openxmlformats-officedocument.presentationml.notesSlide+xml"/>
  <Override PartName="/ppt/theme/themeOverride22.xml" ContentType="application/vnd.openxmlformats-officedocument.themeOverride+xml"/>
  <Override PartName="/ppt/notesSlides/notesSlide12.xml" ContentType="application/vnd.openxmlformats-officedocument.presentationml.notesSlide+xml"/>
  <Override PartName="/ppt/theme/themeOverride23.xml" ContentType="application/vnd.openxmlformats-officedocument.themeOverride+xml"/>
  <Override PartName="/ppt/notesSlides/notesSlide13.xml" ContentType="application/vnd.openxmlformats-officedocument.presentationml.notesSlide+xml"/>
  <Override PartName="/ppt/theme/themeOverride24.xml" ContentType="application/vnd.openxmlformats-officedocument.themeOverride+xml"/>
  <Override PartName="/ppt/tags/tag3.xml" ContentType="application/vnd.openxmlformats-officedocument.presentationml.tags+xml"/>
  <Override PartName="/ppt/notesSlides/notesSlide14.xml" ContentType="application/vnd.openxmlformats-officedocument.presentationml.notesSlide+xml"/>
  <Override PartName="/ppt/theme/themeOverride25.xml" ContentType="application/vnd.openxmlformats-officedocument.themeOverride+xml"/>
  <Override PartName="/ppt/theme/themeOverride26.xml" ContentType="application/vnd.openxmlformats-officedocument.themeOverr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35"/>
  </p:notesMasterIdLst>
  <p:sldIdLst>
    <p:sldId id="256" r:id="rId3"/>
    <p:sldId id="257" r:id="rId4"/>
    <p:sldId id="2072" r:id="rId5"/>
    <p:sldId id="2073" r:id="rId6"/>
    <p:sldId id="258" r:id="rId7"/>
    <p:sldId id="259" r:id="rId8"/>
    <p:sldId id="260" r:id="rId9"/>
    <p:sldId id="273" r:id="rId10"/>
    <p:sldId id="274" r:id="rId11"/>
    <p:sldId id="2074" r:id="rId12"/>
    <p:sldId id="1213" r:id="rId13"/>
    <p:sldId id="1835" r:id="rId14"/>
    <p:sldId id="276" r:id="rId15"/>
    <p:sldId id="2075" r:id="rId16"/>
    <p:sldId id="285" r:id="rId17"/>
    <p:sldId id="1836" r:id="rId18"/>
    <p:sldId id="1837" r:id="rId19"/>
    <p:sldId id="1838" r:id="rId20"/>
    <p:sldId id="1839" r:id="rId21"/>
    <p:sldId id="2076" r:id="rId22"/>
    <p:sldId id="341" r:id="rId23"/>
    <p:sldId id="1842" r:id="rId24"/>
    <p:sldId id="1843" r:id="rId25"/>
    <p:sldId id="295" r:id="rId26"/>
    <p:sldId id="1844" r:id="rId27"/>
    <p:sldId id="1845" r:id="rId28"/>
    <p:sldId id="326" r:id="rId29"/>
    <p:sldId id="2070" r:id="rId30"/>
    <p:sldId id="2071" r:id="rId31"/>
    <p:sldId id="293" r:id="rId32"/>
    <p:sldId id="2078" r:id="rId33"/>
    <p:sldId id="2079"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38" userDrawn="1">
          <p15:clr>
            <a:srgbClr val="A4A3A4"/>
          </p15:clr>
        </p15:guide>
        <p15:guide id="2" pos="7514" userDrawn="1">
          <p15:clr>
            <a:srgbClr val="A4A3A4"/>
          </p15:clr>
        </p15:guide>
        <p15:guide id="3" orient="horz" pos="648" userDrawn="1">
          <p15:clr>
            <a:srgbClr val="A4A3A4"/>
          </p15:clr>
        </p15:guide>
        <p15:guide id="4" orient="horz" pos="712" userDrawn="1">
          <p15:clr>
            <a:srgbClr val="A4A3A4"/>
          </p15:clr>
        </p15:guide>
        <p15:guide id="5" orient="horz" pos="3952" userDrawn="1">
          <p15:clr>
            <a:srgbClr val="A4A3A4"/>
          </p15:clr>
        </p15:guide>
        <p15:guide id="6" orient="horz" pos="39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401"/>
    <a:srgbClr val="EC688F"/>
    <a:srgbClr val="A4DC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7" autoAdjust="0"/>
    <p:restoredTop sz="96314" autoAdjust="0"/>
  </p:normalViewPr>
  <p:slideViewPr>
    <p:cSldViewPr snapToGrid="0" showGuides="1">
      <p:cViewPr varScale="1">
        <p:scale>
          <a:sx n="108" d="100"/>
          <a:sy n="108" d="100"/>
        </p:scale>
        <p:origin x="660" y="114"/>
      </p:cViewPr>
      <p:guideLst>
        <p:guide pos="438"/>
        <p:guide pos="7514"/>
        <p:guide orient="horz" pos="648"/>
        <p:guide orient="horz" pos="712"/>
        <p:guide orient="horz" pos="3952"/>
        <p:guide orient="horz" pos="39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7591C2-EDC4-4CD4-A5EA-927E8D7C9284}" type="datetimeFigureOut">
              <a:rPr lang="zh-CN" altLang="en-US" smtClean="0"/>
              <a:t>2021/1/6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938235-CEC5-4B27-8AE0-63EF3C9DDEE6}" type="slidenum">
              <a:rPr lang="zh-CN" altLang="en-US" smtClean="0"/>
              <a:t>‹#›</a:t>
            </a:fld>
            <a:endParaRPr lang="zh-CN" altLang="en-US"/>
          </a:p>
        </p:txBody>
      </p:sp>
    </p:spTree>
    <p:extLst>
      <p:ext uri="{BB962C8B-B14F-4D97-AF65-F5344CB8AC3E}">
        <p14:creationId xmlns:p14="http://schemas.microsoft.com/office/powerpoint/2010/main" val="880453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11</a:t>
            </a:fld>
            <a:endParaRPr lang="zh-CN" altLang="en-US"/>
          </a:p>
        </p:txBody>
      </p:sp>
    </p:spTree>
    <p:extLst>
      <p:ext uri="{BB962C8B-B14F-4D97-AF65-F5344CB8AC3E}">
        <p14:creationId xmlns:p14="http://schemas.microsoft.com/office/powerpoint/2010/main" val="33314137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6B02EC-97C0-4E19-AA45-E904FCC1D11E}" type="slidenum">
              <a:rPr kumimoji="0" lang="en-GB"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231487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6B02EC-97C0-4E19-AA45-E904FCC1D11E}" type="slidenum">
              <a:rPr kumimoji="0" lang="en-GB"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8776471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6B02EC-97C0-4E19-AA45-E904FCC1D11E}" type="slidenum">
              <a:rPr kumimoji="0" lang="en-GB"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195911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6B02EC-97C0-4E19-AA45-E904FCC1D11E}" type="slidenum">
              <a:rPr kumimoji="0" lang="en-GB"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632980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28</a:t>
            </a:fld>
            <a:endParaRPr lang="zh-CN" altLang="en-US"/>
          </a:p>
        </p:txBody>
      </p:sp>
    </p:spTree>
    <p:extLst>
      <p:ext uri="{BB962C8B-B14F-4D97-AF65-F5344CB8AC3E}">
        <p14:creationId xmlns:p14="http://schemas.microsoft.com/office/powerpoint/2010/main" val="6595161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5035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12</a:t>
            </a:fld>
            <a:endParaRPr lang="zh-CN" altLang="en-US"/>
          </a:p>
        </p:txBody>
      </p:sp>
    </p:spTree>
    <p:extLst>
      <p:ext uri="{BB962C8B-B14F-4D97-AF65-F5344CB8AC3E}">
        <p14:creationId xmlns:p14="http://schemas.microsoft.com/office/powerpoint/2010/main" val="1368345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15</a:t>
            </a:fld>
            <a:endParaRPr lang="zh-CN" altLang="en-US"/>
          </a:p>
        </p:txBody>
      </p:sp>
    </p:spTree>
    <p:extLst>
      <p:ext uri="{BB962C8B-B14F-4D97-AF65-F5344CB8AC3E}">
        <p14:creationId xmlns:p14="http://schemas.microsoft.com/office/powerpoint/2010/main" val="2727580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16</a:t>
            </a:fld>
            <a:endParaRPr lang="zh-CN" altLang="en-US"/>
          </a:p>
        </p:txBody>
      </p:sp>
    </p:spTree>
    <p:extLst>
      <p:ext uri="{BB962C8B-B14F-4D97-AF65-F5344CB8AC3E}">
        <p14:creationId xmlns:p14="http://schemas.microsoft.com/office/powerpoint/2010/main" val="3255002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17</a:t>
            </a:fld>
            <a:endParaRPr lang="zh-CN" altLang="en-US"/>
          </a:p>
        </p:txBody>
      </p:sp>
    </p:spTree>
    <p:extLst>
      <p:ext uri="{BB962C8B-B14F-4D97-AF65-F5344CB8AC3E}">
        <p14:creationId xmlns:p14="http://schemas.microsoft.com/office/powerpoint/2010/main" val="3545824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18</a:t>
            </a:fld>
            <a:endParaRPr lang="zh-CN" altLang="en-US"/>
          </a:p>
        </p:txBody>
      </p:sp>
    </p:spTree>
    <p:extLst>
      <p:ext uri="{BB962C8B-B14F-4D97-AF65-F5344CB8AC3E}">
        <p14:creationId xmlns:p14="http://schemas.microsoft.com/office/powerpoint/2010/main" val="172458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19</a:t>
            </a:fld>
            <a:endParaRPr lang="zh-CN" altLang="en-US"/>
          </a:p>
        </p:txBody>
      </p:sp>
    </p:spTree>
    <p:extLst>
      <p:ext uri="{BB962C8B-B14F-4D97-AF65-F5344CB8AC3E}">
        <p14:creationId xmlns:p14="http://schemas.microsoft.com/office/powerpoint/2010/main" val="2264455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21</a:t>
            </a:fld>
            <a:endParaRPr lang="zh-CN" altLang="en-US"/>
          </a:p>
        </p:txBody>
      </p:sp>
    </p:spTree>
    <p:extLst>
      <p:ext uri="{BB962C8B-B14F-4D97-AF65-F5344CB8AC3E}">
        <p14:creationId xmlns:p14="http://schemas.microsoft.com/office/powerpoint/2010/main" val="1836856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22</a:t>
            </a:fld>
            <a:endParaRPr lang="zh-CN" altLang="en-US"/>
          </a:p>
        </p:txBody>
      </p:sp>
    </p:spTree>
    <p:extLst>
      <p:ext uri="{BB962C8B-B14F-4D97-AF65-F5344CB8AC3E}">
        <p14:creationId xmlns:p14="http://schemas.microsoft.com/office/powerpoint/2010/main" val="683305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37363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7B78252-1266-4ADD-835A-AFCA94819F5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904EA6D-111E-461C-9506-0201C162D7A9}"/>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4" name="页脚占位符 3">
            <a:extLst>
              <a:ext uri="{FF2B5EF4-FFF2-40B4-BE49-F238E27FC236}">
                <a16:creationId xmlns:a16="http://schemas.microsoft.com/office/drawing/2014/main" xmlns="" id="{82DE1D98-6B0E-40DE-8EF5-759A15CA657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46795BA8-1E00-4ED1-A285-EB17AF3815F2}"/>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13266486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3BB9801-8A51-4E27-8C99-B1F251F7472A}"/>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3" name="页脚占位符 2">
            <a:extLst>
              <a:ext uri="{FF2B5EF4-FFF2-40B4-BE49-F238E27FC236}">
                <a16:creationId xmlns:a16="http://schemas.microsoft.com/office/drawing/2014/main" xmlns="" id="{38489242-2127-4EEE-98E2-C3DE6C65B13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C5D3E09-1F6A-4C21-B9AD-6473F9B9047F}"/>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3597078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BFE744-1E57-4091-BE37-F5CF8184705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3989016-5EF9-4680-BE40-0348C587A8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13C991F4-A1F3-4F76-BC01-D38D75FBFB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E4BCED94-B3C8-4BB9-8D82-929E0C737987}"/>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6" name="页脚占位符 5">
            <a:extLst>
              <a:ext uri="{FF2B5EF4-FFF2-40B4-BE49-F238E27FC236}">
                <a16:creationId xmlns:a16="http://schemas.microsoft.com/office/drawing/2014/main" xmlns="" id="{1E91DD58-821C-4201-B9A3-6B715B4AF25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950B42-821C-4F44-A9A1-EA9C59034B1F}"/>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2289625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3B09EA8-0604-4556-8B38-30EE0A36068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43DD638-D621-448E-9CD8-7AE66101D4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9C6CA8C1-C39F-4DD3-88FB-3BE3CF7214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EB2C57A-D51D-4205-B55C-E5653589942A}"/>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6" name="页脚占位符 5">
            <a:extLst>
              <a:ext uri="{FF2B5EF4-FFF2-40B4-BE49-F238E27FC236}">
                <a16:creationId xmlns:a16="http://schemas.microsoft.com/office/drawing/2014/main" xmlns="" id="{75852899-BD90-4CCE-A5A2-97F2B868051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6681F37D-5CBB-4701-9250-14DCA79AF6E5}"/>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471513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4EE714-5E78-4850-90B9-970772287E5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2C51B771-4054-4E3C-B41B-B9786F11184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9E9A32A-F88F-4F42-85FF-27D946473D1C}"/>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17D98972-F784-46EF-BADD-7BF8323C1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670F958-6FB9-491E-B995-4D0B32E89F6E}"/>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2477608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326080E-C77C-438E-A0F4-823FF5256B7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5BD554F1-E86F-4D2C-8E13-0E241A86B98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7DD04BB-C654-45F3-9BD8-A3EE5834241A}"/>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6DB7C453-062F-4843-A6B8-AC537C8699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9D2F4A7D-BFFC-4BCF-B4CE-1B7C742C4F9C}"/>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24508713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60873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8482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524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1246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0945157-57BF-491F-AF35-7BA0B36E3970}"/>
              </a:ext>
            </a:extLst>
          </p:cNvPr>
          <p:cNvSpPr/>
          <p:nvPr userDrawn="1"/>
        </p:nvSpPr>
        <p:spPr>
          <a:xfrm>
            <a:off x="159656" y="148770"/>
            <a:ext cx="11872686" cy="656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B5607C82-912D-43BB-8A36-6BD42EFD9369}"/>
              </a:ext>
            </a:extLst>
          </p:cNvPr>
          <p:cNvSpPr txBox="1"/>
          <p:nvPr userDrawn="1"/>
        </p:nvSpPr>
        <p:spPr>
          <a:xfrm>
            <a:off x="4362193" y="443925"/>
            <a:ext cx="3467616" cy="584775"/>
          </a:xfrm>
          <a:prstGeom prst="rect">
            <a:avLst/>
          </a:prstGeom>
          <a:noFill/>
        </p:spPr>
        <p:txBody>
          <a:bodyPr wrap="none" rtlCol="0">
            <a:spAutoFit/>
          </a:bodyPr>
          <a:lstStyle/>
          <a:p>
            <a:pPr lvl="0">
              <a:defRPr/>
            </a:pPr>
            <a:r>
              <a:rPr lang="zh-CN" altLang="en-US" sz="3200" dirty="0">
                <a:solidFill>
                  <a:srgbClr val="000000">
                    <a:lumMod val="75000"/>
                    <a:lumOff val="25000"/>
                  </a:srgbClr>
                </a:solidFill>
                <a:latin typeface="+mn-ea"/>
                <a:cs typeface="+mn-ea"/>
                <a:sym typeface="+mn-lt"/>
              </a:rPr>
              <a:t>期中考试成绩总结</a:t>
            </a:r>
          </a:p>
        </p:txBody>
      </p:sp>
      <p:pic>
        <p:nvPicPr>
          <p:cNvPr id="6" name="图片 5">
            <a:extLst>
              <a:ext uri="{FF2B5EF4-FFF2-40B4-BE49-F238E27FC236}">
                <a16:creationId xmlns:a16="http://schemas.microsoft.com/office/drawing/2014/main" xmlns="" id="{A86E0FBF-593E-4D12-9FEC-367453FB3E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V="1">
            <a:off x="3775963" y="379183"/>
            <a:ext cx="641653" cy="726577"/>
          </a:xfrm>
          <a:prstGeom prst="rect">
            <a:avLst/>
          </a:prstGeom>
        </p:spPr>
      </p:pic>
      <p:pic>
        <p:nvPicPr>
          <p:cNvPr id="7" name="图片 6">
            <a:extLst>
              <a:ext uri="{FF2B5EF4-FFF2-40B4-BE49-F238E27FC236}">
                <a16:creationId xmlns:a16="http://schemas.microsoft.com/office/drawing/2014/main" xmlns="" id="{4C4AFBC8-E07E-4607-BB20-3DFD71EC800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flipV="1">
            <a:off x="7774386" y="443925"/>
            <a:ext cx="641653" cy="726577"/>
          </a:xfrm>
          <a:prstGeom prst="rect">
            <a:avLst/>
          </a:prstGeom>
        </p:spPr>
      </p:pic>
    </p:spTree>
    <p:extLst>
      <p:ext uri="{BB962C8B-B14F-4D97-AF65-F5344CB8AC3E}">
        <p14:creationId xmlns:p14="http://schemas.microsoft.com/office/powerpoint/2010/main" val="1241783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6621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3032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58707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88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6366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2274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274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0945157-57BF-491F-AF35-7BA0B36E3970}"/>
              </a:ext>
            </a:extLst>
          </p:cNvPr>
          <p:cNvSpPr/>
          <p:nvPr userDrawn="1"/>
        </p:nvSpPr>
        <p:spPr>
          <a:xfrm>
            <a:off x="159656" y="148770"/>
            <a:ext cx="11872686" cy="656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B5607C82-912D-43BB-8A36-6BD42EFD9369}"/>
              </a:ext>
            </a:extLst>
          </p:cNvPr>
          <p:cNvSpPr txBox="1"/>
          <p:nvPr userDrawn="1"/>
        </p:nvSpPr>
        <p:spPr>
          <a:xfrm>
            <a:off x="4785261" y="443925"/>
            <a:ext cx="2646878" cy="584775"/>
          </a:xfrm>
          <a:prstGeom prst="rect">
            <a:avLst/>
          </a:prstGeom>
          <a:noFill/>
        </p:spPr>
        <p:txBody>
          <a:bodyPr wrap="none" rtlCol="0">
            <a:spAutoFit/>
          </a:bodyPr>
          <a:lstStyle/>
          <a:p>
            <a:pPr lvl="0">
              <a:defRPr/>
            </a:pPr>
            <a:r>
              <a:rPr lang="zh-CN" altLang="en-US" sz="3200" dirty="0">
                <a:solidFill>
                  <a:srgbClr val="000000">
                    <a:lumMod val="75000"/>
                    <a:lumOff val="25000"/>
                  </a:srgbClr>
                </a:solidFill>
                <a:latin typeface="+mn-ea"/>
                <a:cs typeface="+mn-ea"/>
                <a:sym typeface="+mn-lt"/>
              </a:rPr>
              <a:t>如何看待成绩</a:t>
            </a:r>
          </a:p>
        </p:txBody>
      </p:sp>
      <p:pic>
        <p:nvPicPr>
          <p:cNvPr id="6" name="图片 5">
            <a:extLst>
              <a:ext uri="{FF2B5EF4-FFF2-40B4-BE49-F238E27FC236}">
                <a16:creationId xmlns:a16="http://schemas.microsoft.com/office/drawing/2014/main" xmlns="" id="{A86E0FBF-593E-4D12-9FEC-367453FB3E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V="1">
            <a:off x="3775963" y="379183"/>
            <a:ext cx="641653" cy="726577"/>
          </a:xfrm>
          <a:prstGeom prst="rect">
            <a:avLst/>
          </a:prstGeom>
        </p:spPr>
      </p:pic>
      <p:pic>
        <p:nvPicPr>
          <p:cNvPr id="7" name="图片 6">
            <a:extLst>
              <a:ext uri="{FF2B5EF4-FFF2-40B4-BE49-F238E27FC236}">
                <a16:creationId xmlns:a16="http://schemas.microsoft.com/office/drawing/2014/main" xmlns="" id="{4C4AFBC8-E07E-4607-BB20-3DFD71EC800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flipV="1">
            <a:off x="7774386" y="443925"/>
            <a:ext cx="641653" cy="726577"/>
          </a:xfrm>
          <a:prstGeom prst="rect">
            <a:avLst/>
          </a:prstGeom>
        </p:spPr>
      </p:pic>
    </p:spTree>
    <p:extLst>
      <p:ext uri="{BB962C8B-B14F-4D97-AF65-F5344CB8AC3E}">
        <p14:creationId xmlns:p14="http://schemas.microsoft.com/office/powerpoint/2010/main" val="2270187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0945157-57BF-491F-AF35-7BA0B36E3970}"/>
              </a:ext>
            </a:extLst>
          </p:cNvPr>
          <p:cNvSpPr/>
          <p:nvPr userDrawn="1"/>
        </p:nvSpPr>
        <p:spPr>
          <a:xfrm>
            <a:off x="159656" y="148770"/>
            <a:ext cx="11872686" cy="656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B5607C82-912D-43BB-8A36-6BD42EFD9369}"/>
              </a:ext>
            </a:extLst>
          </p:cNvPr>
          <p:cNvSpPr txBox="1"/>
          <p:nvPr userDrawn="1"/>
        </p:nvSpPr>
        <p:spPr>
          <a:xfrm>
            <a:off x="4785261" y="443925"/>
            <a:ext cx="2646878" cy="584775"/>
          </a:xfrm>
          <a:prstGeom prst="rect">
            <a:avLst/>
          </a:prstGeom>
          <a:noFill/>
        </p:spPr>
        <p:txBody>
          <a:bodyPr wrap="none" rtlCol="0">
            <a:spAutoFit/>
          </a:bodyPr>
          <a:lstStyle/>
          <a:p>
            <a:pPr lvl="0">
              <a:defRPr/>
            </a:pPr>
            <a:r>
              <a:rPr lang="zh-CN" altLang="en-US" sz="3200" dirty="0">
                <a:solidFill>
                  <a:srgbClr val="000000">
                    <a:lumMod val="75000"/>
                    <a:lumOff val="25000"/>
                  </a:srgbClr>
                </a:solidFill>
                <a:latin typeface="+mn-ea"/>
                <a:cs typeface="+mn-ea"/>
                <a:sym typeface="+mn-lt"/>
              </a:rPr>
              <a:t>初二学生特点</a:t>
            </a:r>
          </a:p>
        </p:txBody>
      </p:sp>
      <p:pic>
        <p:nvPicPr>
          <p:cNvPr id="6" name="图片 5">
            <a:extLst>
              <a:ext uri="{FF2B5EF4-FFF2-40B4-BE49-F238E27FC236}">
                <a16:creationId xmlns:a16="http://schemas.microsoft.com/office/drawing/2014/main" xmlns="" id="{A86E0FBF-593E-4D12-9FEC-367453FB3E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V="1">
            <a:off x="3775963" y="379183"/>
            <a:ext cx="641653" cy="726577"/>
          </a:xfrm>
          <a:prstGeom prst="rect">
            <a:avLst/>
          </a:prstGeom>
        </p:spPr>
      </p:pic>
      <p:pic>
        <p:nvPicPr>
          <p:cNvPr id="7" name="图片 6">
            <a:extLst>
              <a:ext uri="{FF2B5EF4-FFF2-40B4-BE49-F238E27FC236}">
                <a16:creationId xmlns:a16="http://schemas.microsoft.com/office/drawing/2014/main" xmlns="" id="{4C4AFBC8-E07E-4607-BB20-3DFD71EC800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flipV="1">
            <a:off x="7774386" y="443925"/>
            <a:ext cx="641653" cy="726577"/>
          </a:xfrm>
          <a:prstGeom prst="rect">
            <a:avLst/>
          </a:prstGeom>
        </p:spPr>
      </p:pic>
    </p:spTree>
    <p:extLst>
      <p:ext uri="{BB962C8B-B14F-4D97-AF65-F5344CB8AC3E}">
        <p14:creationId xmlns:p14="http://schemas.microsoft.com/office/powerpoint/2010/main" val="22320552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a16="http://schemas.microsoft.com/office/drawing/2014/main" xmlns="" id="{F0945157-57BF-491F-AF35-7BA0B36E3970}"/>
              </a:ext>
            </a:extLst>
          </p:cNvPr>
          <p:cNvSpPr/>
          <p:nvPr userDrawn="1"/>
        </p:nvSpPr>
        <p:spPr>
          <a:xfrm>
            <a:off x="159656" y="148770"/>
            <a:ext cx="11872686" cy="6560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xmlns="" id="{B5607C82-912D-43BB-8A36-6BD42EFD9369}"/>
              </a:ext>
            </a:extLst>
          </p:cNvPr>
          <p:cNvSpPr txBox="1"/>
          <p:nvPr userDrawn="1"/>
        </p:nvSpPr>
        <p:spPr>
          <a:xfrm>
            <a:off x="4785261" y="443925"/>
            <a:ext cx="2646878" cy="584775"/>
          </a:xfrm>
          <a:prstGeom prst="rect">
            <a:avLst/>
          </a:prstGeom>
          <a:noFill/>
        </p:spPr>
        <p:txBody>
          <a:bodyPr wrap="none" rtlCol="0">
            <a:spAutoFit/>
          </a:bodyPr>
          <a:lstStyle/>
          <a:p>
            <a:pPr lvl="0">
              <a:defRPr/>
            </a:pPr>
            <a:r>
              <a:rPr lang="zh-CN" altLang="en-US" sz="3200" dirty="0">
                <a:solidFill>
                  <a:srgbClr val="000000">
                    <a:lumMod val="75000"/>
                    <a:lumOff val="25000"/>
                  </a:srgbClr>
                </a:solidFill>
                <a:latin typeface="+mn-ea"/>
                <a:cs typeface="+mn-ea"/>
                <a:sym typeface="+mn-lt"/>
              </a:rPr>
              <a:t>探讨家庭教育</a:t>
            </a:r>
          </a:p>
        </p:txBody>
      </p:sp>
      <p:pic>
        <p:nvPicPr>
          <p:cNvPr id="6" name="图片 5">
            <a:extLst>
              <a:ext uri="{FF2B5EF4-FFF2-40B4-BE49-F238E27FC236}">
                <a16:creationId xmlns:a16="http://schemas.microsoft.com/office/drawing/2014/main" xmlns="" id="{A86E0FBF-593E-4D12-9FEC-367453FB3E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V="1">
            <a:off x="3775963" y="379183"/>
            <a:ext cx="641653" cy="726577"/>
          </a:xfrm>
          <a:prstGeom prst="rect">
            <a:avLst/>
          </a:prstGeom>
        </p:spPr>
      </p:pic>
      <p:pic>
        <p:nvPicPr>
          <p:cNvPr id="7" name="图片 6">
            <a:extLst>
              <a:ext uri="{FF2B5EF4-FFF2-40B4-BE49-F238E27FC236}">
                <a16:creationId xmlns:a16="http://schemas.microsoft.com/office/drawing/2014/main" xmlns="" id="{4C4AFBC8-E07E-4607-BB20-3DFD71EC800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flipV="1">
            <a:off x="7774386" y="443925"/>
            <a:ext cx="641653" cy="726577"/>
          </a:xfrm>
          <a:prstGeom prst="rect">
            <a:avLst/>
          </a:prstGeom>
        </p:spPr>
      </p:pic>
    </p:spTree>
    <p:extLst>
      <p:ext uri="{BB962C8B-B14F-4D97-AF65-F5344CB8AC3E}">
        <p14:creationId xmlns:p14="http://schemas.microsoft.com/office/powerpoint/2010/main" val="1251890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9D648E-8FAB-48A6-A3C6-C7BB72B4AD7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C4E77C9-A144-4AB3-971C-0B98A81D9BC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7B73208-18C8-4A66-BEA2-1AF03A4A6624}"/>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0EA45BCD-F70F-4C2B-BAAE-D682C297812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4473523-D8CA-4C66-A328-AE3254997D66}"/>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416223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F97B741-C677-4488-AD8D-C7DB803CDC8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BD36AD05-6AF3-4983-8C63-CB0ABBC117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49140C49-92A6-4B8B-A108-70A05BB4BB8B}"/>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D474B77D-C705-46F3-87B9-83B66CC3DC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2B7D6F9-99BD-4C88-A37F-6B686DB9D915}"/>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1893970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B9E4507-2021-462C-8BD1-D857CD46E42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669E2090-42B5-4184-A0E4-C2E8F129F6B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1C0C802F-7BE0-4A58-AA46-BA38D614FD8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D184E44-F034-44B5-9BDA-61813D56FD44}"/>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6" name="页脚占位符 5">
            <a:extLst>
              <a:ext uri="{FF2B5EF4-FFF2-40B4-BE49-F238E27FC236}">
                <a16:creationId xmlns:a16="http://schemas.microsoft.com/office/drawing/2014/main" xmlns="" id="{FC6FFF1D-E507-4665-BAD0-6A69A5DEB15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51ED823-8EF5-4B64-95B8-75F42ADD1C8B}"/>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3464157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C73218-DD66-4E32-8550-2515356A062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ED7A52B-4AF2-462F-80C0-AC8F40C80FB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39ADC2E0-3046-47AD-9CC1-18A81B27FC5C}"/>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CDEC2C72-7E20-4A5C-B345-548ED70222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7AE9C6EC-FB0A-4BC1-B1AD-EC0FBEA8305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3FCBBD76-6863-45CA-9110-4AAF749D6417}"/>
              </a:ext>
            </a:extLst>
          </p:cNvPr>
          <p:cNvSpPr>
            <a:spLocks noGrp="1"/>
          </p:cNvSpPr>
          <p:nvPr>
            <p:ph type="dt" sz="half" idx="10"/>
          </p:nvPr>
        </p:nvSpPr>
        <p:spPr/>
        <p:txBody>
          <a:bodyPr/>
          <a:lstStyle/>
          <a:p>
            <a:fld id="{3FEBC8D2-A959-4C58-90DD-E6B57DA694A6}" type="datetimeFigureOut">
              <a:rPr lang="zh-CN" altLang="en-US" smtClean="0"/>
              <a:t>2021/1/6</a:t>
            </a:fld>
            <a:endParaRPr lang="zh-CN" altLang="en-US"/>
          </a:p>
        </p:txBody>
      </p:sp>
      <p:sp>
        <p:nvSpPr>
          <p:cNvPr id="8" name="页脚占位符 7">
            <a:extLst>
              <a:ext uri="{FF2B5EF4-FFF2-40B4-BE49-F238E27FC236}">
                <a16:creationId xmlns:a16="http://schemas.microsoft.com/office/drawing/2014/main" xmlns="" id="{5C23DA29-B3B8-4BA7-8C58-8311E553EC3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725BA723-860E-4476-AE17-3F766B49C3DC}"/>
              </a:ext>
            </a:extLst>
          </p:cNvPr>
          <p:cNvSpPr>
            <a:spLocks noGrp="1"/>
          </p:cNvSpPr>
          <p:nvPr>
            <p:ph type="sldNum" sz="quarter" idx="12"/>
          </p:nvPr>
        </p:nvSpPr>
        <p:spPr/>
        <p:txBody>
          <a:body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2521646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3679F283-D1F6-44D9-A747-544EE532D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15FC81F-A627-4BBD-A364-3848498BC4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674A009-673F-4894-A6B7-B8375A0444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EBC8D2-A959-4C58-90DD-E6B57DA694A6}" type="datetimeFigureOut">
              <a:rPr lang="zh-CN" altLang="en-US" smtClean="0"/>
              <a:t>2021/1/6</a:t>
            </a:fld>
            <a:endParaRPr lang="zh-CN" altLang="en-US"/>
          </a:p>
        </p:txBody>
      </p:sp>
      <p:sp>
        <p:nvSpPr>
          <p:cNvPr id="5" name="页脚占位符 4">
            <a:extLst>
              <a:ext uri="{FF2B5EF4-FFF2-40B4-BE49-F238E27FC236}">
                <a16:creationId xmlns:a16="http://schemas.microsoft.com/office/drawing/2014/main" xmlns="" id="{C54AD935-4E93-4D13-9F36-2760705627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C65D9381-C04E-48E7-9768-79F0F20A0F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2EAD69-8363-4E98-8A32-7C7A82FA34C5}" type="slidenum">
              <a:rPr lang="zh-CN" altLang="en-US" smtClean="0"/>
              <a:t>‹#›</a:t>
            </a:fld>
            <a:endParaRPr lang="zh-CN" altLang="en-US"/>
          </a:p>
        </p:txBody>
      </p:sp>
    </p:spTree>
    <p:extLst>
      <p:ext uri="{BB962C8B-B14F-4D97-AF65-F5344CB8AC3E}">
        <p14:creationId xmlns:p14="http://schemas.microsoft.com/office/powerpoint/2010/main" val="371471637"/>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64" r:id="rId4"/>
    <p:sldLayoutId id="2147483665"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684299"/>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xml"/><Relationship Id="rId1" Type="http://schemas.openxmlformats.org/officeDocument/2006/relationships/themeOverride" Target="../theme/themeOverride9.xml"/><Relationship Id="rId5" Type="http://schemas.openxmlformats.org/officeDocument/2006/relationships/image" Target="../media/image18.png"/><Relationship Id="rId4"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2.xml"/><Relationship Id="rId1" Type="http://schemas.openxmlformats.org/officeDocument/2006/relationships/themeOverride" Target="../theme/themeOverride10.xml"/><Relationship Id="rId5" Type="http://schemas.openxmlformats.org/officeDocument/2006/relationships/image" Target="../media/image19.png"/><Relationship Id="rId4"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1.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hemeOverride" Target="../theme/themeOverride1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hemeOverride" Target="../theme/themeOverride13.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hemeOverride" Target="../theme/themeOverride14.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15.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hemeOverride" Target="../theme/themeOverride16.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themeOverride" Target="../theme/themeOverride2.xml"/><Relationship Id="rId5" Type="http://schemas.openxmlformats.org/officeDocument/2006/relationships/image" Target="../media/image11.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hemeOverride" Target="../theme/themeOverride17.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hemeOverride" Target="../theme/themeOverride18.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5.xml"/><Relationship Id="rId1" Type="http://schemas.openxmlformats.org/officeDocument/2006/relationships/themeOverride" Target="../theme/themeOverride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hemeOverride" Target="../theme/themeOverride20.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hemeOverride" Target="../theme/themeOverride21.xml"/><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5.xml"/><Relationship Id="rId1" Type="http://schemas.openxmlformats.org/officeDocument/2006/relationships/themeOverride" Target="../theme/themeOverride22.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hemeOverride" Target="../theme/themeOverride23.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xml"/><Relationship Id="rId1" Type="http://schemas.openxmlformats.org/officeDocument/2006/relationships/themeOverride" Target="../theme/themeOverride24.xml"/><Relationship Id="rId5" Type="http://schemas.openxmlformats.org/officeDocument/2006/relationships/image" Target="../media/image33.png"/><Relationship Id="rId4" Type="http://schemas.openxmlformats.org/officeDocument/2006/relationships/notesSlide" Target="../notesSlides/notesSlide14.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5.xml"/><Relationship Id="rId1" Type="http://schemas.openxmlformats.org/officeDocument/2006/relationships/themeOverride" Target="../theme/themeOverride25.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slideLayout" Target="../slideLayouts/slideLayout1.xml"/><Relationship Id="rId1" Type="http://schemas.openxmlformats.org/officeDocument/2006/relationships/themeOverride" Target="../theme/themeOverride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5.xml"/><Relationship Id="rId1" Type="http://schemas.openxmlformats.org/officeDocument/2006/relationships/themeOverride" Target="../theme/themeOverride26.xml"/></Relationships>
</file>

<file path=ppt/slides/_rels/slide3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5.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96323553-CB87-40D4-B175-618CE37E42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98" y="5451139"/>
            <a:ext cx="1224720" cy="1332340"/>
          </a:xfrm>
          <a:prstGeom prst="rect">
            <a:avLst/>
          </a:prstGeom>
        </p:spPr>
      </p:pic>
      <p:grpSp>
        <p:nvGrpSpPr>
          <p:cNvPr id="39" name="组合 38">
            <a:extLst>
              <a:ext uri="{FF2B5EF4-FFF2-40B4-BE49-F238E27FC236}">
                <a16:creationId xmlns:a16="http://schemas.microsoft.com/office/drawing/2014/main" xmlns="" id="{09FCAE05-C04A-48B2-B9F3-E42A53F29E81}"/>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B53B4DEA-A347-4235-8357-F741C2EFFF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7" name="图片 6">
              <a:extLst>
                <a:ext uri="{FF2B5EF4-FFF2-40B4-BE49-F238E27FC236}">
                  <a16:creationId xmlns:a16="http://schemas.microsoft.com/office/drawing/2014/main" xmlns="" id="{7879CC9C-5714-4411-8FA5-50588C3D2E0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9" name="图片 8">
              <a:extLst>
                <a:ext uri="{FF2B5EF4-FFF2-40B4-BE49-F238E27FC236}">
                  <a16:creationId xmlns:a16="http://schemas.microsoft.com/office/drawing/2014/main" xmlns="" id="{32C559DE-8DB0-426C-BA0E-BDDA5B3B564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pic>
        <p:nvPicPr>
          <p:cNvPr id="11" name="图片 10">
            <a:extLst>
              <a:ext uri="{FF2B5EF4-FFF2-40B4-BE49-F238E27FC236}">
                <a16:creationId xmlns:a16="http://schemas.microsoft.com/office/drawing/2014/main" xmlns="" id="{B3C885FC-3484-49EA-880A-6CCD6D1B1A8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461321" y="0"/>
            <a:ext cx="1834092" cy="740691"/>
          </a:xfrm>
          <a:prstGeom prst="rect">
            <a:avLst/>
          </a:prstGeom>
        </p:spPr>
      </p:pic>
      <p:pic>
        <p:nvPicPr>
          <p:cNvPr id="13" name="图片 12">
            <a:extLst>
              <a:ext uri="{FF2B5EF4-FFF2-40B4-BE49-F238E27FC236}">
                <a16:creationId xmlns:a16="http://schemas.microsoft.com/office/drawing/2014/main" xmlns="" id="{18DF1ACE-3FF1-4990-9631-5AA699E7D1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493717" cy="1165696"/>
          </a:xfrm>
          <a:prstGeom prst="rect">
            <a:avLst/>
          </a:prstGeom>
        </p:spPr>
      </p:pic>
      <p:pic>
        <p:nvPicPr>
          <p:cNvPr id="17" name="图片 16">
            <a:extLst>
              <a:ext uri="{FF2B5EF4-FFF2-40B4-BE49-F238E27FC236}">
                <a16:creationId xmlns:a16="http://schemas.microsoft.com/office/drawing/2014/main" xmlns="" id="{0F2124F4-2BAF-4DD4-B725-5617149D644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9266" y="2687525"/>
            <a:ext cx="862704" cy="1482949"/>
          </a:xfrm>
          <a:prstGeom prst="rect">
            <a:avLst/>
          </a:prstGeom>
        </p:spPr>
      </p:pic>
      <p:pic>
        <p:nvPicPr>
          <p:cNvPr id="19" name="图片 18">
            <a:extLst>
              <a:ext uri="{FF2B5EF4-FFF2-40B4-BE49-F238E27FC236}">
                <a16:creationId xmlns:a16="http://schemas.microsoft.com/office/drawing/2014/main" xmlns="" id="{696C43E4-6387-4435-A4CB-9E51747CF0A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806862" y="2504052"/>
            <a:ext cx="1057579" cy="1197552"/>
          </a:xfrm>
          <a:prstGeom prst="rect">
            <a:avLst/>
          </a:prstGeom>
        </p:spPr>
      </p:pic>
      <p:pic>
        <p:nvPicPr>
          <p:cNvPr id="21" name="图片 20">
            <a:extLst>
              <a:ext uri="{FF2B5EF4-FFF2-40B4-BE49-F238E27FC236}">
                <a16:creationId xmlns:a16="http://schemas.microsoft.com/office/drawing/2014/main" xmlns="" id="{F5267634-148B-45A5-8095-44E108A9BE6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0091427" y="5151006"/>
            <a:ext cx="1607697" cy="1086282"/>
          </a:xfrm>
          <a:prstGeom prst="rect">
            <a:avLst/>
          </a:prstGeom>
        </p:spPr>
      </p:pic>
      <p:sp>
        <p:nvSpPr>
          <p:cNvPr id="22" name="文本框 21">
            <a:extLst>
              <a:ext uri="{FF2B5EF4-FFF2-40B4-BE49-F238E27FC236}">
                <a16:creationId xmlns:a16="http://schemas.microsoft.com/office/drawing/2014/main" xmlns="" id="{41BEE75E-DB2B-47A6-8A71-FC1E7F5CA5A3}"/>
              </a:ext>
            </a:extLst>
          </p:cNvPr>
          <p:cNvSpPr txBox="1"/>
          <p:nvPr/>
        </p:nvSpPr>
        <p:spPr>
          <a:xfrm>
            <a:off x="3761017" y="4182677"/>
            <a:ext cx="4534776" cy="460375"/>
          </a:xfrm>
          <a:prstGeom prst="rect">
            <a:avLst/>
          </a:prstGeom>
          <a:noFill/>
          <a:ln>
            <a:solidFill>
              <a:schemeClr val="accent1"/>
            </a:solidFill>
          </a:ln>
        </p:spPr>
        <p:txBody>
          <a:bodyPr wrap="square" rtlCol="0">
            <a:spAutoFit/>
          </a:bodyPr>
          <a:lstStyle/>
          <a:p>
            <a:pPr lvl="0" algn="ctr">
              <a:defRPr/>
            </a:pPr>
            <a:r>
              <a:rPr lang="zh-CN" altLang="en-US" sz="2400" b="1" dirty="0">
                <a:solidFill>
                  <a:schemeClr val="accent1"/>
                </a:solidFill>
                <a:cs typeface="+mn-ea"/>
                <a:sym typeface="+mn-lt"/>
              </a:rPr>
              <a:t>初二上学</a:t>
            </a:r>
            <a:r>
              <a:rPr lang="zh-CN" altLang="en-US" sz="2400" b="1" dirty="0" smtClean="0">
                <a:solidFill>
                  <a:schemeClr val="accent1"/>
                </a:solidFill>
                <a:cs typeface="+mn-ea"/>
                <a:sym typeface="+mn-lt"/>
              </a:rPr>
              <a:t>期期末考试</a:t>
            </a:r>
            <a:r>
              <a:rPr lang="zh-CN" altLang="en-US" sz="2400" b="1" dirty="0">
                <a:solidFill>
                  <a:schemeClr val="accent1"/>
                </a:solidFill>
                <a:cs typeface="+mn-ea"/>
                <a:sym typeface="+mn-lt"/>
              </a:rPr>
              <a:t>家长会</a:t>
            </a:r>
          </a:p>
        </p:txBody>
      </p:sp>
      <p:sp>
        <p:nvSpPr>
          <p:cNvPr id="24" name="文本框 23">
            <a:extLst>
              <a:ext uri="{FF2B5EF4-FFF2-40B4-BE49-F238E27FC236}">
                <a16:creationId xmlns:a16="http://schemas.microsoft.com/office/drawing/2014/main" xmlns="" id="{3B72C9CE-BFF2-44D1-8AB1-703829642600}"/>
              </a:ext>
            </a:extLst>
          </p:cNvPr>
          <p:cNvSpPr txBox="1"/>
          <p:nvPr/>
        </p:nvSpPr>
        <p:spPr>
          <a:xfrm>
            <a:off x="1918244" y="2304562"/>
            <a:ext cx="8753874" cy="1323439"/>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r>
              <a:rPr lang="zh-CN" altLang="en-US" sz="8000" dirty="0">
                <a:latin typeface="汉仪雅酷黑 95W" panose="020B0A04020202020204" pitchFamily="34" charset="-122"/>
                <a:ea typeface="汉仪雅酷黑 95W" panose="020B0A04020202020204" pitchFamily="34" charset="-122"/>
                <a:sym typeface="+mn-lt"/>
              </a:rPr>
              <a:t>家校合作</a:t>
            </a:r>
            <a:r>
              <a:rPr lang="en-US" altLang="zh-CN" sz="8000" dirty="0">
                <a:latin typeface="汉仪雅酷黑 95W" panose="020B0A04020202020204" pitchFamily="34" charset="-122"/>
                <a:ea typeface="汉仪雅酷黑 95W" panose="020B0A04020202020204" pitchFamily="34" charset="-122"/>
                <a:sym typeface="+mn-lt"/>
              </a:rPr>
              <a:t>.</a:t>
            </a:r>
            <a:r>
              <a:rPr lang="zh-CN" altLang="en-US" sz="8000" dirty="0">
                <a:latin typeface="汉仪雅酷黑 95W" panose="020B0A04020202020204" pitchFamily="34" charset="-122"/>
                <a:ea typeface="汉仪雅酷黑 95W" panose="020B0A04020202020204" pitchFamily="34" charset="-122"/>
                <a:sym typeface="+mn-lt"/>
              </a:rPr>
              <a:t>齐抓共管</a:t>
            </a:r>
          </a:p>
        </p:txBody>
      </p:sp>
      <p:sp>
        <p:nvSpPr>
          <p:cNvPr id="25" name="文本框 24">
            <a:extLst>
              <a:ext uri="{FF2B5EF4-FFF2-40B4-BE49-F238E27FC236}">
                <a16:creationId xmlns:a16="http://schemas.microsoft.com/office/drawing/2014/main" xmlns="" id="{A318CC49-1D1A-409B-BEF7-FA4F10DDBC21}"/>
              </a:ext>
            </a:extLst>
          </p:cNvPr>
          <p:cNvSpPr txBox="1"/>
          <p:nvPr/>
        </p:nvSpPr>
        <p:spPr>
          <a:xfrm>
            <a:off x="1880733" y="3515721"/>
            <a:ext cx="8580588" cy="523220"/>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r>
              <a:rPr lang="en-US" altLang="zh-CN" sz="2800" dirty="0">
                <a:latin typeface="+mn-ea"/>
                <a:ea typeface="+mn-ea"/>
                <a:sym typeface="+mn-lt"/>
              </a:rPr>
              <a:t>Parent-school cooperative manages concertedly</a:t>
            </a:r>
            <a:endParaRPr lang="zh-CN" altLang="en-US" sz="2800" dirty="0">
              <a:latin typeface="+mn-ea"/>
              <a:ea typeface="+mn-ea"/>
              <a:sym typeface="+mn-lt"/>
            </a:endParaRPr>
          </a:p>
        </p:txBody>
      </p:sp>
      <p:grpSp>
        <p:nvGrpSpPr>
          <p:cNvPr id="32" name="Group 15">
            <a:extLst>
              <a:ext uri="{FF2B5EF4-FFF2-40B4-BE49-F238E27FC236}">
                <a16:creationId xmlns:a16="http://schemas.microsoft.com/office/drawing/2014/main" xmlns="" id="{9BC651A4-EF98-4925-9080-BB7D5D2DD55E}"/>
              </a:ext>
            </a:extLst>
          </p:cNvPr>
          <p:cNvGrpSpPr/>
          <p:nvPr/>
        </p:nvGrpSpPr>
        <p:grpSpPr>
          <a:xfrm>
            <a:off x="3576176" y="5299334"/>
            <a:ext cx="2724227" cy="407583"/>
            <a:chOff x="2577247" y="6274583"/>
            <a:chExt cx="2724227" cy="407583"/>
          </a:xfrm>
        </p:grpSpPr>
        <p:sp>
          <p:nvSpPr>
            <p:cNvPr id="33" name="矩形 32">
              <a:extLst>
                <a:ext uri="{FF2B5EF4-FFF2-40B4-BE49-F238E27FC236}">
                  <a16:creationId xmlns:a16="http://schemas.microsoft.com/office/drawing/2014/main" xmlns="" id="{071A5B31-1EBE-49C8-A6D9-705E7523FB69}"/>
                </a:ext>
              </a:extLst>
            </p:cNvPr>
            <p:cNvSpPr/>
            <p:nvPr/>
          </p:nvSpPr>
          <p:spPr>
            <a:xfrm>
              <a:off x="3049447" y="6278320"/>
              <a:ext cx="2252027"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rPr>
                <a:t>主持人</a:t>
              </a:r>
              <a:r>
                <a:rPr kumimoji="0" lang="zh-CN" altLang="en-US" sz="2000" b="1" i="0" u="none" strike="noStrike" kern="1200" cap="none" spc="0" normalizeH="0" baseline="0" noProof="0" dirty="0" smtClean="0">
                  <a:ln>
                    <a:noFill/>
                  </a:ln>
                  <a:solidFill>
                    <a:schemeClr val="accent1"/>
                  </a:solidFill>
                  <a:effectLst/>
                  <a:uLnTx/>
                  <a:uFillTx/>
                  <a:latin typeface="思源黑体 CN"/>
                  <a:cs typeface="+mn-ea"/>
                  <a:sym typeface="+mn-lt"/>
                </a:rPr>
                <a:t>：</a:t>
              </a:r>
              <a:r>
                <a:rPr lang="zh-CN" altLang="en-US" sz="2000" b="1" dirty="0">
                  <a:solidFill>
                    <a:schemeClr val="accent1"/>
                  </a:solidFill>
                  <a:latin typeface="思源黑体 CN"/>
                  <a:cs typeface="+mn-ea"/>
                  <a:sym typeface="+mn-lt"/>
                </a:rPr>
                <a:t>优</a:t>
              </a:r>
              <a:r>
                <a:rPr lang="zh-CN" altLang="en-US" sz="2000" b="1" dirty="0" smtClean="0">
                  <a:solidFill>
                    <a:schemeClr val="accent1"/>
                  </a:solidFill>
                  <a:latin typeface="思源黑体 CN"/>
                  <a:cs typeface="+mn-ea"/>
                  <a:sym typeface="+mn-lt"/>
                </a:rPr>
                <a:t>品</a:t>
              </a:r>
              <a:r>
                <a:rPr lang="en-US" altLang="zh-CN" sz="2000" b="1" dirty="0" smtClean="0">
                  <a:solidFill>
                    <a:schemeClr val="accent1"/>
                  </a:solidFill>
                  <a:latin typeface="思源黑体 CN"/>
                  <a:cs typeface="+mn-ea"/>
                  <a:sym typeface="+mn-lt"/>
                </a:rPr>
                <a:t>PPT</a:t>
              </a:r>
              <a:endPar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endParaRPr>
            </a:p>
          </p:txBody>
        </p:sp>
        <p:sp>
          <p:nvSpPr>
            <p:cNvPr id="34" name="delivery-package_45936">
              <a:extLst>
                <a:ext uri="{FF2B5EF4-FFF2-40B4-BE49-F238E27FC236}">
                  <a16:creationId xmlns:a16="http://schemas.microsoft.com/office/drawing/2014/main" xmlns="" id="{79BF5614-1F28-4224-AABD-84326F1457F2}"/>
                </a:ext>
              </a:extLst>
            </p:cNvPr>
            <p:cNvSpPr>
              <a:spLocks noChangeAspect="1"/>
            </p:cNvSpPr>
            <p:nvPr/>
          </p:nvSpPr>
          <p:spPr bwMode="auto">
            <a:xfrm>
              <a:off x="2577247" y="6274583"/>
              <a:ext cx="472199" cy="407583"/>
            </a:xfrm>
            <a:custGeom>
              <a:avLst/>
              <a:gdLst>
                <a:gd name="connsiteX0" fmla="*/ 222210 w 606439"/>
                <a:gd name="connsiteY0" fmla="*/ 476810 h 523454"/>
                <a:gd name="connsiteX1" fmla="*/ 591037 w 606439"/>
                <a:gd name="connsiteY1" fmla="*/ 476810 h 523454"/>
                <a:gd name="connsiteX2" fmla="*/ 606439 w 606439"/>
                <a:gd name="connsiteY2" fmla="*/ 492071 h 523454"/>
                <a:gd name="connsiteX3" fmla="*/ 591037 w 606439"/>
                <a:gd name="connsiteY3" fmla="*/ 507435 h 523454"/>
                <a:gd name="connsiteX4" fmla="*/ 222210 w 606439"/>
                <a:gd name="connsiteY4" fmla="*/ 507435 h 523454"/>
                <a:gd name="connsiteX5" fmla="*/ 15301 w 606439"/>
                <a:gd name="connsiteY5" fmla="*/ 476810 h 523454"/>
                <a:gd name="connsiteX6" fmla="*/ 163006 w 606439"/>
                <a:gd name="connsiteY6" fmla="*/ 476810 h 523454"/>
                <a:gd name="connsiteX7" fmla="*/ 163006 w 606439"/>
                <a:gd name="connsiteY7" fmla="*/ 507435 h 523454"/>
                <a:gd name="connsiteX8" fmla="*/ 15301 w 606439"/>
                <a:gd name="connsiteY8" fmla="*/ 507435 h 523454"/>
                <a:gd name="connsiteX9" fmla="*/ 0 w 606439"/>
                <a:gd name="connsiteY9" fmla="*/ 492071 h 523454"/>
                <a:gd name="connsiteX10" fmla="*/ 15301 w 606439"/>
                <a:gd name="connsiteY10" fmla="*/ 476810 h 523454"/>
                <a:gd name="connsiteX11" fmla="*/ 192556 w 606439"/>
                <a:gd name="connsiteY11" fmla="*/ 460792 h 523454"/>
                <a:gd name="connsiteX12" fmla="*/ 211061 w 606439"/>
                <a:gd name="connsiteY12" fmla="*/ 479185 h 523454"/>
                <a:gd name="connsiteX13" fmla="*/ 211061 w 606439"/>
                <a:gd name="connsiteY13" fmla="*/ 505061 h 523454"/>
                <a:gd name="connsiteX14" fmla="*/ 192556 w 606439"/>
                <a:gd name="connsiteY14" fmla="*/ 523454 h 523454"/>
                <a:gd name="connsiteX15" fmla="*/ 174155 w 606439"/>
                <a:gd name="connsiteY15" fmla="*/ 505061 h 523454"/>
                <a:gd name="connsiteX16" fmla="*/ 174155 w 606439"/>
                <a:gd name="connsiteY16" fmla="*/ 479185 h 523454"/>
                <a:gd name="connsiteX17" fmla="*/ 192556 w 606439"/>
                <a:gd name="connsiteY17" fmla="*/ 460792 h 523454"/>
                <a:gd name="connsiteX18" fmla="*/ 270917 w 606439"/>
                <a:gd name="connsiteY18" fmla="*/ 230890 h 523454"/>
                <a:gd name="connsiteX19" fmla="*/ 301415 w 606439"/>
                <a:gd name="connsiteY19" fmla="*/ 261132 h 523454"/>
                <a:gd name="connsiteX20" fmla="*/ 288300 w 606439"/>
                <a:gd name="connsiteY20" fmla="*/ 349051 h 523454"/>
                <a:gd name="connsiteX21" fmla="*/ 288508 w 606439"/>
                <a:gd name="connsiteY21" fmla="*/ 349883 h 523454"/>
                <a:gd name="connsiteX22" fmla="*/ 302248 w 606439"/>
                <a:gd name="connsiteY22" fmla="*/ 368693 h 523454"/>
                <a:gd name="connsiteX23" fmla="*/ 303184 w 606439"/>
                <a:gd name="connsiteY23" fmla="*/ 369109 h 523454"/>
                <a:gd name="connsiteX24" fmla="*/ 304121 w 606439"/>
                <a:gd name="connsiteY24" fmla="*/ 368693 h 523454"/>
                <a:gd name="connsiteX25" fmla="*/ 317965 w 606439"/>
                <a:gd name="connsiteY25" fmla="*/ 349883 h 523454"/>
                <a:gd name="connsiteX26" fmla="*/ 318173 w 606439"/>
                <a:gd name="connsiteY26" fmla="*/ 349051 h 523454"/>
                <a:gd name="connsiteX27" fmla="*/ 304954 w 606439"/>
                <a:gd name="connsiteY27" fmla="*/ 261132 h 523454"/>
                <a:gd name="connsiteX28" fmla="*/ 335452 w 606439"/>
                <a:gd name="connsiteY28" fmla="*/ 230890 h 523454"/>
                <a:gd name="connsiteX29" fmla="*/ 354500 w 606439"/>
                <a:gd name="connsiteY29" fmla="*/ 246894 h 523454"/>
                <a:gd name="connsiteX30" fmla="*/ 393950 w 606439"/>
                <a:gd name="connsiteY30" fmla="*/ 265081 h 523454"/>
                <a:gd name="connsiteX31" fmla="*/ 408522 w 606439"/>
                <a:gd name="connsiteY31" fmla="*/ 277344 h 523454"/>
                <a:gd name="connsiteX32" fmla="*/ 428091 w 606439"/>
                <a:gd name="connsiteY32" fmla="*/ 379501 h 523454"/>
                <a:gd name="connsiteX33" fmla="*/ 178278 w 606439"/>
                <a:gd name="connsiteY33" fmla="*/ 379501 h 523454"/>
                <a:gd name="connsiteX34" fmla="*/ 197951 w 606439"/>
                <a:gd name="connsiteY34" fmla="*/ 277344 h 523454"/>
                <a:gd name="connsiteX35" fmla="*/ 212419 w 606439"/>
                <a:gd name="connsiteY35" fmla="*/ 265081 h 523454"/>
                <a:gd name="connsiteX36" fmla="*/ 251973 w 606439"/>
                <a:gd name="connsiteY36" fmla="*/ 246894 h 523454"/>
                <a:gd name="connsiteX37" fmla="*/ 276624 w 606439"/>
                <a:gd name="connsiteY37" fmla="*/ 129744 h 523454"/>
                <a:gd name="connsiteX38" fmla="*/ 249081 w 606439"/>
                <a:gd name="connsiteY38" fmla="*/ 154506 h 523454"/>
                <a:gd name="connsiteX39" fmla="*/ 303203 w 606439"/>
                <a:gd name="connsiteY39" fmla="*/ 223727 h 523454"/>
                <a:gd name="connsiteX40" fmla="*/ 357324 w 606439"/>
                <a:gd name="connsiteY40" fmla="*/ 154506 h 523454"/>
                <a:gd name="connsiteX41" fmla="*/ 288944 w 606439"/>
                <a:gd name="connsiteY41" fmla="*/ 155961 h 523454"/>
                <a:gd name="connsiteX42" fmla="*/ 276624 w 606439"/>
                <a:gd name="connsiteY42" fmla="*/ 129744 h 523454"/>
                <a:gd name="connsiteX43" fmla="*/ 303203 w 606439"/>
                <a:gd name="connsiteY43" fmla="*/ 68448 h 523454"/>
                <a:gd name="connsiteX44" fmla="*/ 374498 w 606439"/>
                <a:gd name="connsiteY44" fmla="*/ 138396 h 523454"/>
                <a:gd name="connsiteX45" fmla="*/ 303203 w 606439"/>
                <a:gd name="connsiteY45" fmla="*/ 239005 h 523454"/>
                <a:gd name="connsiteX46" fmla="*/ 232012 w 606439"/>
                <a:gd name="connsiteY46" fmla="*/ 138396 h 523454"/>
                <a:gd name="connsiteX47" fmla="*/ 303203 w 606439"/>
                <a:gd name="connsiteY47" fmla="*/ 68448 h 523454"/>
                <a:gd name="connsiteX48" fmla="*/ 41630 w 606439"/>
                <a:gd name="connsiteY48" fmla="*/ 41570 h 523454"/>
                <a:gd name="connsiteX49" fmla="*/ 41630 w 606439"/>
                <a:gd name="connsiteY49" fmla="*/ 406450 h 523454"/>
                <a:gd name="connsiteX50" fmla="*/ 564809 w 606439"/>
                <a:gd name="connsiteY50" fmla="*/ 406450 h 523454"/>
                <a:gd name="connsiteX51" fmla="*/ 564809 w 606439"/>
                <a:gd name="connsiteY51" fmla="*/ 41570 h 523454"/>
                <a:gd name="connsiteX52" fmla="*/ 27788 w 606439"/>
                <a:gd name="connsiteY52" fmla="*/ 0 h 523454"/>
                <a:gd name="connsiteX53" fmla="*/ 578651 w 606439"/>
                <a:gd name="connsiteY53" fmla="*/ 0 h 523454"/>
                <a:gd name="connsiteX54" fmla="*/ 606439 w 606439"/>
                <a:gd name="connsiteY54" fmla="*/ 27644 h 523454"/>
                <a:gd name="connsiteX55" fmla="*/ 606439 w 606439"/>
                <a:gd name="connsiteY55" fmla="*/ 420376 h 523454"/>
                <a:gd name="connsiteX56" fmla="*/ 578651 w 606439"/>
                <a:gd name="connsiteY56" fmla="*/ 448020 h 523454"/>
                <a:gd name="connsiteX57" fmla="*/ 27788 w 606439"/>
                <a:gd name="connsiteY57" fmla="*/ 448020 h 523454"/>
                <a:gd name="connsiteX58" fmla="*/ 0 w 606439"/>
                <a:gd name="connsiteY58" fmla="*/ 420376 h 523454"/>
                <a:gd name="connsiteX59" fmla="*/ 0 w 606439"/>
                <a:gd name="connsiteY59" fmla="*/ 27644 h 523454"/>
                <a:gd name="connsiteX60" fmla="*/ 27788 w 606439"/>
                <a:gd name="connsiteY60" fmla="*/ 0 h 52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439" h="523454">
                  <a:moveTo>
                    <a:pt x="222210" y="476810"/>
                  </a:moveTo>
                  <a:lnTo>
                    <a:pt x="591037" y="476810"/>
                  </a:lnTo>
                  <a:cubicBezTo>
                    <a:pt x="599570" y="476810"/>
                    <a:pt x="606439" y="483662"/>
                    <a:pt x="606439" y="492071"/>
                  </a:cubicBezTo>
                  <a:cubicBezTo>
                    <a:pt x="606439" y="500583"/>
                    <a:pt x="599570" y="507435"/>
                    <a:pt x="591037" y="507435"/>
                  </a:cubicBezTo>
                  <a:lnTo>
                    <a:pt x="222210" y="507435"/>
                  </a:lnTo>
                  <a:close/>
                  <a:moveTo>
                    <a:pt x="15301" y="476810"/>
                  </a:moveTo>
                  <a:lnTo>
                    <a:pt x="163006" y="476810"/>
                  </a:lnTo>
                  <a:lnTo>
                    <a:pt x="163006" y="507435"/>
                  </a:lnTo>
                  <a:lnTo>
                    <a:pt x="15301" y="507435"/>
                  </a:lnTo>
                  <a:cubicBezTo>
                    <a:pt x="6870" y="507435"/>
                    <a:pt x="0" y="500583"/>
                    <a:pt x="0" y="492071"/>
                  </a:cubicBezTo>
                  <a:cubicBezTo>
                    <a:pt x="0" y="483662"/>
                    <a:pt x="6870" y="476810"/>
                    <a:pt x="15301" y="476810"/>
                  </a:cubicBezTo>
                  <a:close/>
                  <a:moveTo>
                    <a:pt x="192556" y="460792"/>
                  </a:moveTo>
                  <a:cubicBezTo>
                    <a:pt x="202744" y="460792"/>
                    <a:pt x="211061" y="469001"/>
                    <a:pt x="211061" y="479185"/>
                  </a:cubicBezTo>
                  <a:lnTo>
                    <a:pt x="211061" y="505061"/>
                  </a:lnTo>
                  <a:cubicBezTo>
                    <a:pt x="211061" y="515245"/>
                    <a:pt x="202744" y="523454"/>
                    <a:pt x="192556" y="523454"/>
                  </a:cubicBezTo>
                  <a:cubicBezTo>
                    <a:pt x="182472" y="523454"/>
                    <a:pt x="174155" y="515245"/>
                    <a:pt x="174155" y="505061"/>
                  </a:cubicBezTo>
                  <a:lnTo>
                    <a:pt x="174155" y="479185"/>
                  </a:lnTo>
                  <a:cubicBezTo>
                    <a:pt x="174155" y="469001"/>
                    <a:pt x="182472" y="460792"/>
                    <a:pt x="192556" y="460792"/>
                  </a:cubicBezTo>
                  <a:close/>
                  <a:moveTo>
                    <a:pt x="270917" y="230890"/>
                  </a:moveTo>
                  <a:lnTo>
                    <a:pt x="301415" y="261132"/>
                  </a:lnTo>
                  <a:lnTo>
                    <a:pt x="288300" y="349051"/>
                  </a:lnTo>
                  <a:cubicBezTo>
                    <a:pt x="288300" y="349363"/>
                    <a:pt x="288300" y="349675"/>
                    <a:pt x="288508" y="349883"/>
                  </a:cubicBezTo>
                  <a:lnTo>
                    <a:pt x="302248" y="368693"/>
                  </a:lnTo>
                  <a:cubicBezTo>
                    <a:pt x="302456" y="369005"/>
                    <a:pt x="302872" y="369109"/>
                    <a:pt x="303184" y="369109"/>
                  </a:cubicBezTo>
                  <a:cubicBezTo>
                    <a:pt x="303601" y="369109"/>
                    <a:pt x="303913" y="369005"/>
                    <a:pt x="304121" y="368693"/>
                  </a:cubicBezTo>
                  <a:lnTo>
                    <a:pt x="317965" y="349883"/>
                  </a:lnTo>
                  <a:cubicBezTo>
                    <a:pt x="318069" y="349675"/>
                    <a:pt x="318173" y="349363"/>
                    <a:pt x="318173" y="349051"/>
                  </a:cubicBezTo>
                  <a:lnTo>
                    <a:pt x="304954" y="261132"/>
                  </a:lnTo>
                  <a:lnTo>
                    <a:pt x="335452" y="230890"/>
                  </a:lnTo>
                  <a:lnTo>
                    <a:pt x="354500" y="246894"/>
                  </a:lnTo>
                  <a:lnTo>
                    <a:pt x="393950" y="265081"/>
                  </a:lnTo>
                  <a:cubicBezTo>
                    <a:pt x="399779" y="267471"/>
                    <a:pt x="405920" y="271316"/>
                    <a:pt x="408522" y="277344"/>
                  </a:cubicBezTo>
                  <a:cubicBezTo>
                    <a:pt x="408522" y="277344"/>
                    <a:pt x="451407" y="379501"/>
                    <a:pt x="428091" y="379501"/>
                  </a:cubicBezTo>
                  <a:lnTo>
                    <a:pt x="178278" y="379501"/>
                  </a:lnTo>
                  <a:cubicBezTo>
                    <a:pt x="154962" y="379501"/>
                    <a:pt x="197951" y="277344"/>
                    <a:pt x="197951" y="277344"/>
                  </a:cubicBezTo>
                  <a:cubicBezTo>
                    <a:pt x="200865" y="271108"/>
                    <a:pt x="206590" y="267471"/>
                    <a:pt x="212419" y="265081"/>
                  </a:cubicBezTo>
                  <a:lnTo>
                    <a:pt x="251973" y="246894"/>
                  </a:lnTo>
                  <a:close/>
                  <a:moveTo>
                    <a:pt x="276624" y="129744"/>
                  </a:moveTo>
                  <a:cubicBezTo>
                    <a:pt x="263028" y="128497"/>
                    <a:pt x="246896" y="135746"/>
                    <a:pt x="249081" y="154506"/>
                  </a:cubicBezTo>
                  <a:cubicBezTo>
                    <a:pt x="253245" y="189116"/>
                    <a:pt x="273644" y="223727"/>
                    <a:pt x="303203" y="223727"/>
                  </a:cubicBezTo>
                  <a:cubicBezTo>
                    <a:pt x="331409" y="223727"/>
                    <a:pt x="357012" y="182049"/>
                    <a:pt x="357324" y="154506"/>
                  </a:cubicBezTo>
                  <a:cubicBezTo>
                    <a:pt x="357845" y="108463"/>
                    <a:pt x="325788" y="159911"/>
                    <a:pt x="288944" y="155961"/>
                  </a:cubicBezTo>
                  <a:cubicBezTo>
                    <a:pt x="301278" y="140735"/>
                    <a:pt x="290219" y="130991"/>
                    <a:pt x="276624" y="129744"/>
                  </a:cubicBezTo>
                  <a:close/>
                  <a:moveTo>
                    <a:pt x="303203" y="68448"/>
                  </a:moveTo>
                  <a:cubicBezTo>
                    <a:pt x="354098" y="68448"/>
                    <a:pt x="374914" y="94640"/>
                    <a:pt x="374498" y="138396"/>
                  </a:cubicBezTo>
                  <a:cubicBezTo>
                    <a:pt x="373769" y="201381"/>
                    <a:pt x="333386" y="239005"/>
                    <a:pt x="303203" y="239005"/>
                  </a:cubicBezTo>
                  <a:cubicBezTo>
                    <a:pt x="268024" y="239005"/>
                    <a:pt x="232637" y="201381"/>
                    <a:pt x="232012" y="138396"/>
                  </a:cubicBezTo>
                  <a:cubicBezTo>
                    <a:pt x="231596" y="94640"/>
                    <a:pt x="252412" y="68448"/>
                    <a:pt x="303203" y="68448"/>
                  </a:cubicBezTo>
                  <a:close/>
                  <a:moveTo>
                    <a:pt x="41630" y="41570"/>
                  </a:moveTo>
                  <a:lnTo>
                    <a:pt x="41630" y="406450"/>
                  </a:lnTo>
                  <a:lnTo>
                    <a:pt x="564809" y="406450"/>
                  </a:lnTo>
                  <a:lnTo>
                    <a:pt x="564809" y="41570"/>
                  </a:lnTo>
                  <a:close/>
                  <a:moveTo>
                    <a:pt x="27788" y="0"/>
                  </a:moveTo>
                  <a:lnTo>
                    <a:pt x="578651" y="0"/>
                  </a:lnTo>
                  <a:cubicBezTo>
                    <a:pt x="593950" y="0"/>
                    <a:pt x="606439" y="12367"/>
                    <a:pt x="606439" y="27644"/>
                  </a:cubicBezTo>
                  <a:lnTo>
                    <a:pt x="606439" y="420376"/>
                  </a:lnTo>
                  <a:cubicBezTo>
                    <a:pt x="606439" y="435653"/>
                    <a:pt x="593950" y="448020"/>
                    <a:pt x="578651" y="448020"/>
                  </a:cubicBezTo>
                  <a:lnTo>
                    <a:pt x="27788" y="448020"/>
                  </a:lnTo>
                  <a:cubicBezTo>
                    <a:pt x="12385" y="448020"/>
                    <a:pt x="0" y="435653"/>
                    <a:pt x="0" y="420376"/>
                  </a:cubicBezTo>
                  <a:lnTo>
                    <a:pt x="0" y="27644"/>
                  </a:lnTo>
                  <a:cubicBezTo>
                    <a:pt x="0" y="12367"/>
                    <a:pt x="12385" y="0"/>
                    <a:pt x="27788" y="0"/>
                  </a:cubicBezTo>
                  <a:close/>
                </a:path>
              </a:pathLst>
            </a:custGeom>
            <a:solidFill>
              <a:schemeClr val="accent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accent1"/>
                </a:solidFill>
                <a:effectLst/>
                <a:uLnTx/>
                <a:uFillTx/>
                <a:latin typeface="思源黑体 CN" panose="020F0502020204030204"/>
                <a:cs typeface="+mn-cs"/>
              </a:endParaRPr>
            </a:p>
          </p:txBody>
        </p:sp>
      </p:grpSp>
      <p:grpSp>
        <p:nvGrpSpPr>
          <p:cNvPr id="35" name="Group 18">
            <a:extLst>
              <a:ext uri="{FF2B5EF4-FFF2-40B4-BE49-F238E27FC236}">
                <a16:creationId xmlns:a16="http://schemas.microsoft.com/office/drawing/2014/main" xmlns="" id="{5F122717-FFCF-4EAC-8F79-A10D2500A498}"/>
              </a:ext>
            </a:extLst>
          </p:cNvPr>
          <p:cNvGrpSpPr/>
          <p:nvPr/>
        </p:nvGrpSpPr>
        <p:grpSpPr>
          <a:xfrm>
            <a:off x="6256614" y="5245729"/>
            <a:ext cx="2384674" cy="439404"/>
            <a:chOff x="5559356" y="6256588"/>
            <a:chExt cx="2384674" cy="439404"/>
          </a:xfrm>
        </p:grpSpPr>
        <p:sp>
          <p:nvSpPr>
            <p:cNvPr id="36" name="矩形 35">
              <a:extLst>
                <a:ext uri="{FF2B5EF4-FFF2-40B4-BE49-F238E27FC236}">
                  <a16:creationId xmlns:a16="http://schemas.microsoft.com/office/drawing/2014/main" xmlns="" id="{D0280A57-05DC-49A5-B37E-CD0D6AACA67C}"/>
                </a:ext>
              </a:extLst>
            </p:cNvPr>
            <p:cNvSpPr/>
            <p:nvPr/>
          </p:nvSpPr>
          <p:spPr>
            <a:xfrm>
              <a:off x="5904689" y="6295882"/>
              <a:ext cx="2039341"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rPr>
                <a:t>时间：</a:t>
              </a:r>
              <a:r>
                <a:rPr kumimoji="0" lang="en-US" altLang="zh-CN" sz="2000" b="1" i="0" u="none" strike="noStrike" kern="1200" cap="none" spc="0" normalizeH="0" baseline="0" noProof="0" dirty="0" smtClean="0">
                  <a:ln>
                    <a:noFill/>
                  </a:ln>
                  <a:solidFill>
                    <a:schemeClr val="accent1"/>
                  </a:solidFill>
                  <a:effectLst/>
                  <a:uLnTx/>
                  <a:uFillTx/>
                  <a:latin typeface="思源黑体 CN"/>
                  <a:cs typeface="+mn-ea"/>
                  <a:sym typeface="+mn-lt"/>
                </a:rPr>
                <a:t>202X.X.X</a:t>
              </a:r>
              <a:endPar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endParaRPr>
            </a:p>
          </p:txBody>
        </p:sp>
        <p:sp>
          <p:nvSpPr>
            <p:cNvPr id="37" name="24-hours-phone-service_45765">
              <a:extLst>
                <a:ext uri="{FF2B5EF4-FFF2-40B4-BE49-F238E27FC236}">
                  <a16:creationId xmlns:a16="http://schemas.microsoft.com/office/drawing/2014/main" xmlns="" id="{1EB56589-5530-4B11-88EF-8301C4B1BF77}"/>
                </a:ext>
              </a:extLst>
            </p:cNvPr>
            <p:cNvSpPr>
              <a:spLocks noChangeAspect="1"/>
            </p:cNvSpPr>
            <p:nvPr/>
          </p:nvSpPr>
          <p:spPr bwMode="auto">
            <a:xfrm>
              <a:off x="5559356" y="6256588"/>
              <a:ext cx="345333" cy="415849"/>
            </a:xfrm>
            <a:custGeom>
              <a:avLst/>
              <a:gdLst>
                <a:gd name="T0" fmla="*/ 3134 w 10630"/>
                <a:gd name="T1" fmla="*/ 10106 h 12800"/>
                <a:gd name="T2" fmla="*/ 3134 w 10630"/>
                <a:gd name="T3" fmla="*/ 5744 h 12800"/>
                <a:gd name="T4" fmla="*/ 7496 w 10630"/>
                <a:gd name="T5" fmla="*/ 5744 h 12800"/>
                <a:gd name="T6" fmla="*/ 7496 w 10630"/>
                <a:gd name="T7" fmla="*/ 10106 h 12800"/>
                <a:gd name="T8" fmla="*/ 5315 w 10630"/>
                <a:gd name="T9" fmla="*/ 5340 h 12800"/>
                <a:gd name="T10" fmla="*/ 5315 w 10630"/>
                <a:gd name="T11" fmla="*/ 10510 h 12800"/>
                <a:gd name="T12" fmla="*/ 5315 w 10630"/>
                <a:gd name="T13" fmla="*/ 5340 h 12800"/>
                <a:gd name="T14" fmla="*/ 5550 w 10630"/>
                <a:gd name="T15" fmla="*/ 5728 h 12800"/>
                <a:gd name="T16" fmla="*/ 5080 w 10630"/>
                <a:gd name="T17" fmla="*/ 7925 h 12800"/>
                <a:gd name="T18" fmla="*/ 5080 w 10630"/>
                <a:gd name="T19" fmla="*/ 7690 h 12800"/>
                <a:gd name="T20" fmla="*/ 6727 w 10630"/>
                <a:gd name="T21" fmla="*/ 8160 h 12800"/>
                <a:gd name="T22" fmla="*/ 5080 w 10630"/>
                <a:gd name="T23" fmla="*/ 7690 h 12800"/>
                <a:gd name="T24" fmla="*/ 8118 w 10630"/>
                <a:gd name="T25" fmla="*/ 2038 h 12800"/>
                <a:gd name="T26" fmla="*/ 5977 w 10630"/>
                <a:gd name="T27" fmla="*/ 0 h 12800"/>
                <a:gd name="T28" fmla="*/ 3575 w 10630"/>
                <a:gd name="T29" fmla="*/ 970 h 12800"/>
                <a:gd name="T30" fmla="*/ 1063 w 10630"/>
                <a:gd name="T31" fmla="*/ 2038 h 12800"/>
                <a:gd name="T32" fmla="*/ 0 w 10630"/>
                <a:gd name="T33" fmla="*/ 11737 h 12800"/>
                <a:gd name="T34" fmla="*/ 9567 w 10630"/>
                <a:gd name="T35" fmla="*/ 12800 h 12800"/>
                <a:gd name="T36" fmla="*/ 10630 w 10630"/>
                <a:gd name="T37" fmla="*/ 3101 h 12800"/>
                <a:gd name="T38" fmla="*/ 3262 w 10630"/>
                <a:gd name="T39" fmla="*/ 2788 h 12800"/>
                <a:gd name="T40" fmla="*/ 3262 w 10630"/>
                <a:gd name="T41" fmla="*/ 2038 h 12800"/>
                <a:gd name="T42" fmla="*/ 3944 w 10630"/>
                <a:gd name="T43" fmla="*/ 1720 h 12800"/>
                <a:gd name="T44" fmla="*/ 4319 w 10630"/>
                <a:gd name="T45" fmla="*/ 1084 h 12800"/>
                <a:gd name="T46" fmla="*/ 5977 w 10630"/>
                <a:gd name="T47" fmla="*/ 750 h 12800"/>
                <a:gd name="T48" fmla="*/ 6311 w 10630"/>
                <a:gd name="T49" fmla="*/ 1345 h 12800"/>
                <a:gd name="T50" fmla="*/ 7034 w 10630"/>
                <a:gd name="T51" fmla="*/ 1720 h 12800"/>
                <a:gd name="T52" fmla="*/ 7368 w 10630"/>
                <a:gd name="T53" fmla="*/ 2054 h 12800"/>
                <a:gd name="T54" fmla="*/ 7034 w 10630"/>
                <a:gd name="T55" fmla="*/ 3250 h 12800"/>
                <a:gd name="T56" fmla="*/ 3262 w 10630"/>
                <a:gd name="T57" fmla="*/ 2916 h 12800"/>
                <a:gd name="T58" fmla="*/ 9880 w 10630"/>
                <a:gd name="T59" fmla="*/ 11737 h 12800"/>
                <a:gd name="T60" fmla="*/ 1063 w 10630"/>
                <a:gd name="T61" fmla="*/ 12050 h 12800"/>
                <a:gd name="T62" fmla="*/ 750 w 10630"/>
                <a:gd name="T63" fmla="*/ 3101 h 12800"/>
                <a:gd name="T64" fmla="*/ 2512 w 10630"/>
                <a:gd name="T65" fmla="*/ 2788 h 12800"/>
                <a:gd name="T66" fmla="*/ 3596 w 10630"/>
                <a:gd name="T67" fmla="*/ 4000 h 12800"/>
                <a:gd name="T68" fmla="*/ 8118 w 10630"/>
                <a:gd name="T69" fmla="*/ 2916 h 12800"/>
                <a:gd name="T70" fmla="*/ 9567 w 10630"/>
                <a:gd name="T71" fmla="*/ 2788 h 12800"/>
                <a:gd name="T72" fmla="*/ 9880 w 10630"/>
                <a:gd name="T73" fmla="*/ 11737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30" h="12800">
                  <a:moveTo>
                    <a:pt x="5315" y="11010"/>
                  </a:moveTo>
                  <a:cubicBezTo>
                    <a:pt x="4491" y="11010"/>
                    <a:pt x="3716" y="10689"/>
                    <a:pt x="3134" y="10106"/>
                  </a:cubicBezTo>
                  <a:cubicBezTo>
                    <a:pt x="2551" y="9524"/>
                    <a:pt x="2230" y="8749"/>
                    <a:pt x="2230" y="7925"/>
                  </a:cubicBezTo>
                  <a:cubicBezTo>
                    <a:pt x="2230" y="7101"/>
                    <a:pt x="2551" y="6326"/>
                    <a:pt x="3134" y="5744"/>
                  </a:cubicBezTo>
                  <a:cubicBezTo>
                    <a:pt x="3716" y="5161"/>
                    <a:pt x="4491" y="4840"/>
                    <a:pt x="5315" y="4840"/>
                  </a:cubicBezTo>
                  <a:cubicBezTo>
                    <a:pt x="6139" y="4840"/>
                    <a:pt x="6914" y="5161"/>
                    <a:pt x="7496" y="5744"/>
                  </a:cubicBezTo>
                  <a:cubicBezTo>
                    <a:pt x="8079" y="6326"/>
                    <a:pt x="8400" y="7101"/>
                    <a:pt x="8400" y="7925"/>
                  </a:cubicBezTo>
                  <a:cubicBezTo>
                    <a:pt x="8400" y="8749"/>
                    <a:pt x="8079" y="9524"/>
                    <a:pt x="7496" y="10106"/>
                  </a:cubicBezTo>
                  <a:cubicBezTo>
                    <a:pt x="6914" y="10689"/>
                    <a:pt x="6139" y="11010"/>
                    <a:pt x="5315" y="11010"/>
                  </a:cubicBezTo>
                  <a:close/>
                  <a:moveTo>
                    <a:pt x="5315" y="5340"/>
                  </a:moveTo>
                  <a:cubicBezTo>
                    <a:pt x="3890" y="5340"/>
                    <a:pt x="2730" y="6500"/>
                    <a:pt x="2730" y="7925"/>
                  </a:cubicBezTo>
                  <a:cubicBezTo>
                    <a:pt x="2730" y="9350"/>
                    <a:pt x="3890" y="10510"/>
                    <a:pt x="5315" y="10510"/>
                  </a:cubicBezTo>
                  <a:cubicBezTo>
                    <a:pt x="6740" y="10510"/>
                    <a:pt x="7900" y="9350"/>
                    <a:pt x="7900" y="7925"/>
                  </a:cubicBezTo>
                  <a:cubicBezTo>
                    <a:pt x="7900" y="6500"/>
                    <a:pt x="6740" y="5340"/>
                    <a:pt x="5315" y="5340"/>
                  </a:cubicBezTo>
                  <a:close/>
                  <a:moveTo>
                    <a:pt x="5080" y="5728"/>
                  </a:moveTo>
                  <a:lnTo>
                    <a:pt x="5550" y="5728"/>
                  </a:lnTo>
                  <a:lnTo>
                    <a:pt x="5550" y="7925"/>
                  </a:lnTo>
                  <a:lnTo>
                    <a:pt x="5080" y="7925"/>
                  </a:lnTo>
                  <a:lnTo>
                    <a:pt x="5080" y="5728"/>
                  </a:lnTo>
                  <a:close/>
                  <a:moveTo>
                    <a:pt x="5080" y="7690"/>
                  </a:moveTo>
                  <a:lnTo>
                    <a:pt x="6727" y="7690"/>
                  </a:lnTo>
                  <a:lnTo>
                    <a:pt x="6727" y="8160"/>
                  </a:lnTo>
                  <a:lnTo>
                    <a:pt x="5080" y="8160"/>
                  </a:lnTo>
                  <a:lnTo>
                    <a:pt x="5080" y="7690"/>
                  </a:lnTo>
                  <a:close/>
                  <a:moveTo>
                    <a:pt x="9567" y="2038"/>
                  </a:moveTo>
                  <a:lnTo>
                    <a:pt x="8118" y="2038"/>
                  </a:lnTo>
                  <a:cubicBezTo>
                    <a:pt x="8109" y="1454"/>
                    <a:pt x="7638" y="981"/>
                    <a:pt x="7055" y="970"/>
                  </a:cubicBezTo>
                  <a:cubicBezTo>
                    <a:pt x="6998" y="426"/>
                    <a:pt x="6537" y="0"/>
                    <a:pt x="5977" y="0"/>
                  </a:cubicBezTo>
                  <a:lnTo>
                    <a:pt x="4652" y="0"/>
                  </a:lnTo>
                  <a:cubicBezTo>
                    <a:pt x="4093" y="0"/>
                    <a:pt x="3632" y="426"/>
                    <a:pt x="3575" y="970"/>
                  </a:cubicBezTo>
                  <a:cubicBezTo>
                    <a:pt x="2992" y="981"/>
                    <a:pt x="2521" y="1454"/>
                    <a:pt x="2512" y="2038"/>
                  </a:cubicBezTo>
                  <a:lnTo>
                    <a:pt x="1063" y="2038"/>
                  </a:lnTo>
                  <a:cubicBezTo>
                    <a:pt x="476" y="2038"/>
                    <a:pt x="0" y="2513"/>
                    <a:pt x="0" y="3101"/>
                  </a:cubicBezTo>
                  <a:lnTo>
                    <a:pt x="0" y="11737"/>
                  </a:lnTo>
                  <a:cubicBezTo>
                    <a:pt x="0" y="12324"/>
                    <a:pt x="476" y="12800"/>
                    <a:pt x="1063" y="12800"/>
                  </a:cubicBezTo>
                  <a:lnTo>
                    <a:pt x="9567" y="12800"/>
                  </a:lnTo>
                  <a:cubicBezTo>
                    <a:pt x="10154" y="12800"/>
                    <a:pt x="10630" y="12324"/>
                    <a:pt x="10630" y="11737"/>
                  </a:cubicBezTo>
                  <a:lnTo>
                    <a:pt x="10630" y="3101"/>
                  </a:lnTo>
                  <a:cubicBezTo>
                    <a:pt x="10630" y="2513"/>
                    <a:pt x="10154" y="2038"/>
                    <a:pt x="9567" y="2038"/>
                  </a:cubicBezTo>
                  <a:close/>
                  <a:moveTo>
                    <a:pt x="3262" y="2788"/>
                  </a:moveTo>
                  <a:lnTo>
                    <a:pt x="3262" y="2054"/>
                  </a:lnTo>
                  <a:cubicBezTo>
                    <a:pt x="3262" y="2048"/>
                    <a:pt x="3262" y="2043"/>
                    <a:pt x="3262" y="2038"/>
                  </a:cubicBezTo>
                  <a:cubicBezTo>
                    <a:pt x="3271" y="1861"/>
                    <a:pt x="3417" y="1720"/>
                    <a:pt x="3596" y="1720"/>
                  </a:cubicBezTo>
                  <a:lnTo>
                    <a:pt x="3944" y="1720"/>
                  </a:lnTo>
                  <a:cubicBezTo>
                    <a:pt x="4151" y="1720"/>
                    <a:pt x="4319" y="1552"/>
                    <a:pt x="4319" y="1345"/>
                  </a:cubicBezTo>
                  <a:lnTo>
                    <a:pt x="4319" y="1084"/>
                  </a:lnTo>
                  <a:cubicBezTo>
                    <a:pt x="4319" y="900"/>
                    <a:pt x="4469" y="750"/>
                    <a:pt x="4652" y="750"/>
                  </a:cubicBezTo>
                  <a:lnTo>
                    <a:pt x="5977" y="750"/>
                  </a:lnTo>
                  <a:cubicBezTo>
                    <a:pt x="6161" y="750"/>
                    <a:pt x="6311" y="900"/>
                    <a:pt x="6311" y="1084"/>
                  </a:cubicBezTo>
                  <a:lnTo>
                    <a:pt x="6311" y="1345"/>
                  </a:lnTo>
                  <a:cubicBezTo>
                    <a:pt x="6311" y="1552"/>
                    <a:pt x="6479" y="1720"/>
                    <a:pt x="6686" y="1720"/>
                  </a:cubicBezTo>
                  <a:lnTo>
                    <a:pt x="7034" y="1720"/>
                  </a:lnTo>
                  <a:cubicBezTo>
                    <a:pt x="7213" y="1720"/>
                    <a:pt x="7359" y="1861"/>
                    <a:pt x="7368" y="2038"/>
                  </a:cubicBezTo>
                  <a:cubicBezTo>
                    <a:pt x="7368" y="2043"/>
                    <a:pt x="7368" y="2048"/>
                    <a:pt x="7368" y="2054"/>
                  </a:cubicBezTo>
                  <a:lnTo>
                    <a:pt x="7368" y="2916"/>
                  </a:lnTo>
                  <a:cubicBezTo>
                    <a:pt x="7368" y="3100"/>
                    <a:pt x="7218" y="3250"/>
                    <a:pt x="7034" y="3250"/>
                  </a:cubicBezTo>
                  <a:lnTo>
                    <a:pt x="3596" y="3250"/>
                  </a:lnTo>
                  <a:cubicBezTo>
                    <a:pt x="3412" y="3250"/>
                    <a:pt x="3262" y="3100"/>
                    <a:pt x="3262" y="2916"/>
                  </a:cubicBezTo>
                  <a:lnTo>
                    <a:pt x="3262" y="2788"/>
                  </a:lnTo>
                  <a:close/>
                  <a:moveTo>
                    <a:pt x="9880" y="11737"/>
                  </a:moveTo>
                  <a:cubicBezTo>
                    <a:pt x="9880" y="11910"/>
                    <a:pt x="9740" y="12050"/>
                    <a:pt x="9567" y="12050"/>
                  </a:cubicBezTo>
                  <a:lnTo>
                    <a:pt x="1063" y="12050"/>
                  </a:lnTo>
                  <a:cubicBezTo>
                    <a:pt x="890" y="12050"/>
                    <a:pt x="750" y="11910"/>
                    <a:pt x="750" y="11737"/>
                  </a:cubicBezTo>
                  <a:lnTo>
                    <a:pt x="750" y="3101"/>
                  </a:lnTo>
                  <a:cubicBezTo>
                    <a:pt x="750" y="2928"/>
                    <a:pt x="890" y="2788"/>
                    <a:pt x="1063" y="2788"/>
                  </a:cubicBezTo>
                  <a:lnTo>
                    <a:pt x="2512" y="2788"/>
                  </a:lnTo>
                  <a:lnTo>
                    <a:pt x="2512" y="2916"/>
                  </a:lnTo>
                  <a:cubicBezTo>
                    <a:pt x="2512" y="3514"/>
                    <a:pt x="2998" y="4000"/>
                    <a:pt x="3596" y="4000"/>
                  </a:cubicBezTo>
                  <a:lnTo>
                    <a:pt x="7034" y="4000"/>
                  </a:lnTo>
                  <a:cubicBezTo>
                    <a:pt x="7632" y="4000"/>
                    <a:pt x="8118" y="3514"/>
                    <a:pt x="8118" y="2916"/>
                  </a:cubicBezTo>
                  <a:lnTo>
                    <a:pt x="8118" y="2788"/>
                  </a:lnTo>
                  <a:lnTo>
                    <a:pt x="9567" y="2788"/>
                  </a:lnTo>
                  <a:cubicBezTo>
                    <a:pt x="9740" y="2788"/>
                    <a:pt x="9880" y="2928"/>
                    <a:pt x="9880" y="3101"/>
                  </a:cubicBezTo>
                  <a:lnTo>
                    <a:pt x="9880" y="11737"/>
                  </a:lnTo>
                  <a:close/>
                </a:path>
              </a:pathLst>
            </a:custGeom>
            <a:solidFill>
              <a:schemeClr val="accent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accent1"/>
                </a:solidFill>
                <a:effectLst/>
                <a:uLnTx/>
                <a:uFillTx/>
                <a:latin typeface="思源黑体 CN" panose="020F0502020204030204"/>
                <a:cs typeface="+mn-cs"/>
              </a:endParaRPr>
            </a:p>
          </p:txBody>
        </p:sp>
      </p:grpSp>
      <p:sp>
        <p:nvSpPr>
          <p:cNvPr id="38" name="文本框 37">
            <a:extLst>
              <a:ext uri="{FF2B5EF4-FFF2-40B4-BE49-F238E27FC236}">
                <a16:creationId xmlns:a16="http://schemas.microsoft.com/office/drawing/2014/main" xmlns="" id="{DE534EE3-1A48-4335-A45C-E6AFBE9D536D}"/>
              </a:ext>
            </a:extLst>
          </p:cNvPr>
          <p:cNvSpPr txBox="1"/>
          <p:nvPr/>
        </p:nvSpPr>
        <p:spPr>
          <a:xfrm>
            <a:off x="4757000" y="1449349"/>
            <a:ext cx="2915040" cy="646331"/>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pPr algn="dist"/>
            <a:r>
              <a:rPr lang="en-US" altLang="zh-CN" sz="3600" dirty="0">
                <a:latin typeface="汉仪雅酷黑 95W" panose="020B0A04020202020204" pitchFamily="34" charset="-122"/>
                <a:ea typeface="汉仪雅酷黑 95W" panose="020B0A04020202020204" pitchFamily="34" charset="-122"/>
                <a:sym typeface="+mn-lt"/>
              </a:rPr>
              <a:t>[</a:t>
            </a:r>
            <a:r>
              <a:rPr lang="zh-CN" altLang="en-US" sz="3600" dirty="0">
                <a:latin typeface="汉仪雅酷黑 95W" panose="020B0A04020202020204" pitchFamily="34" charset="-122"/>
                <a:ea typeface="汉仪雅酷黑 95W" panose="020B0A04020202020204" pitchFamily="34" charset="-122"/>
                <a:sym typeface="+mn-lt"/>
              </a:rPr>
              <a:t>初二六班</a:t>
            </a:r>
            <a:r>
              <a:rPr lang="en-US" altLang="zh-CN" sz="3600" dirty="0">
                <a:latin typeface="汉仪雅酷黑 95W" panose="020B0A04020202020204" pitchFamily="34" charset="-122"/>
                <a:ea typeface="汉仪雅酷黑 95W" panose="020B0A04020202020204" pitchFamily="34" charset="-122"/>
                <a:sym typeface="+mn-lt"/>
              </a:rPr>
              <a:t>]</a:t>
            </a:r>
            <a:endParaRPr lang="zh-CN" altLang="en-US" sz="3600" dirty="0">
              <a:latin typeface="汉仪雅酷黑 95W" panose="020B0A04020202020204" pitchFamily="34" charset="-122"/>
              <a:ea typeface="汉仪雅酷黑 95W" panose="020B0A04020202020204" pitchFamily="34" charset="-122"/>
              <a:sym typeface="+mn-lt"/>
            </a:endParaRPr>
          </a:p>
        </p:txBody>
      </p:sp>
    </p:spTree>
    <p:extLst>
      <p:ext uri="{BB962C8B-B14F-4D97-AF65-F5344CB8AC3E}">
        <p14:creationId xmlns:p14="http://schemas.microsoft.com/office/powerpoint/2010/main" val="7043679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2000"/>
                            </p:stCondLst>
                            <p:childTnLst>
                              <p:par>
                                <p:cTn id="19" presetID="17" presetClass="entr" presetSubtype="10" fill="hold" nodeType="afterEffect">
                                  <p:stCondLst>
                                    <p:cond delay="0"/>
                                  </p:stCondLst>
                                  <p:childTnLst>
                                    <p:set>
                                      <p:cBhvr>
                                        <p:cTn id="20" dur="1" fill="hold">
                                          <p:stCondLst>
                                            <p:cond delay="0"/>
                                          </p:stCondLst>
                                        </p:cTn>
                                        <p:tgtEl>
                                          <p:spTgt spid="38">
                                            <p:txEl>
                                              <p:pRg st="0" end="0"/>
                                            </p:txEl>
                                          </p:spTgt>
                                        </p:tgtEl>
                                        <p:attrNameLst>
                                          <p:attrName>style.visibility</p:attrName>
                                        </p:attrNameLst>
                                      </p:cBhvr>
                                      <p:to>
                                        <p:strVal val="visible"/>
                                      </p:to>
                                    </p:set>
                                    <p:anim calcmode="lin" valueType="num">
                                      <p:cBhvr>
                                        <p:cTn id="21"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38">
                                            <p:txEl>
                                              <p:pRg st="0" end="0"/>
                                            </p:txEl>
                                          </p:spTgt>
                                        </p:tgtEl>
                                        <p:attrNameLst>
                                          <p:attrName>ppt_h</p:attrName>
                                        </p:attrNameLst>
                                      </p:cBhvr>
                                      <p:tavLst>
                                        <p:tav tm="0">
                                          <p:val>
                                            <p:strVal val="#ppt_h"/>
                                          </p:val>
                                        </p:tav>
                                        <p:tav tm="100000">
                                          <p:val>
                                            <p:strVal val="#ppt_h"/>
                                          </p:val>
                                        </p:tav>
                                      </p:tavLst>
                                    </p:anim>
                                  </p:childTnLst>
                                </p:cTn>
                              </p:par>
                            </p:childTnLst>
                          </p:cTn>
                        </p:par>
                        <p:par>
                          <p:cTn id="23" fill="hold">
                            <p:stCondLst>
                              <p:cond delay="2500"/>
                            </p:stCondLst>
                            <p:childTnLst>
                              <p:par>
                                <p:cTn id="24" presetID="17" presetClass="entr" presetSubtype="10"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 calcmode="lin" valueType="num">
                                      <p:cBhvr>
                                        <p:cTn id="26"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24">
                                            <p:txEl>
                                              <p:pRg st="0" end="0"/>
                                            </p:txEl>
                                          </p:spTgt>
                                        </p:tgtEl>
                                        <p:attrNameLst>
                                          <p:attrName>ppt_h</p:attrName>
                                        </p:attrNameLst>
                                      </p:cBhvr>
                                      <p:tavLst>
                                        <p:tav tm="0">
                                          <p:val>
                                            <p:strVal val="#ppt_h"/>
                                          </p:val>
                                        </p:tav>
                                        <p:tav tm="100000">
                                          <p:val>
                                            <p:strVal val="#ppt_h"/>
                                          </p:val>
                                        </p:tav>
                                      </p:tavLst>
                                    </p:anim>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wipe(left)">
                                      <p:cBhvr>
                                        <p:cTn id="31" dur="500"/>
                                        <p:tgtEl>
                                          <p:spTgt spid="25">
                                            <p:txEl>
                                              <p:pRg st="0" end="0"/>
                                            </p:txEl>
                                          </p:spTgt>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blinds(horizontal)">
                                      <p:cBhvr>
                                        <p:cTn id="35" dur="500"/>
                                        <p:tgtEl>
                                          <p:spTgt spid="22"/>
                                        </p:tgtEl>
                                      </p:cBhvr>
                                    </p:animEffect>
                                  </p:childTnLst>
                                </p:cTn>
                              </p:par>
                            </p:childTnLst>
                          </p:cTn>
                        </p:par>
                        <p:par>
                          <p:cTn id="36" fill="hold">
                            <p:stCondLst>
                              <p:cond delay="4000"/>
                            </p:stCondLst>
                            <p:childTnLst>
                              <p:par>
                                <p:cTn id="37" presetID="16" presetClass="entr" presetSubtype="21" fill="hold" nodeType="afterEffect">
                                  <p:stCondLst>
                                    <p:cond delay="0"/>
                                  </p:stCondLst>
                                  <p:childTnLst>
                                    <p:set>
                                      <p:cBhvr>
                                        <p:cTn id="38" dur="1" fill="hold">
                                          <p:stCondLst>
                                            <p:cond delay="0"/>
                                          </p:stCondLst>
                                        </p:cTn>
                                        <p:tgtEl>
                                          <p:spTgt spid="22">
                                            <p:txEl>
                                              <p:pRg st="0" end="0"/>
                                            </p:txEl>
                                          </p:spTgt>
                                        </p:tgtEl>
                                        <p:attrNameLst>
                                          <p:attrName>style.visibility</p:attrName>
                                        </p:attrNameLst>
                                      </p:cBhvr>
                                      <p:to>
                                        <p:strVal val="visible"/>
                                      </p:to>
                                    </p:set>
                                    <p:animEffect transition="in" filter="barn(inVertical)">
                                      <p:cBhvr>
                                        <p:cTn id="39" dur="500"/>
                                        <p:tgtEl>
                                          <p:spTgt spid="22">
                                            <p:txEl>
                                              <p:pRg st="0" end="0"/>
                                            </p:txEl>
                                          </p:spTgt>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0-#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8"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0-#ppt_w/2"/>
                                          </p:val>
                                        </p:tav>
                                        <p:tav tm="100000">
                                          <p:val>
                                            <p:strVal val="#ppt_x"/>
                                          </p:val>
                                        </p:tav>
                                      </p:tavLst>
                                    </p:anim>
                                    <p:anim calcmode="lin" valueType="num">
                                      <p:cBhvr additive="base">
                                        <p:cTn id="49" dur="500" fill="hold"/>
                                        <p:tgtEl>
                                          <p:spTgt spid="35"/>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42"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42" presetClass="entr" presetSubtype="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8500"/>
                            </p:stCondLst>
                            <p:childTnLst>
                              <p:par>
                                <p:cTn id="69" presetID="42" presetClass="entr" presetSubtype="0"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38B58B3F-613F-43FA-8AA8-76680AF63E80}"/>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E8A85488-42C2-4CFA-A3C5-E7D091CD3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6" name="图片 5">
              <a:extLst>
                <a:ext uri="{FF2B5EF4-FFF2-40B4-BE49-F238E27FC236}">
                  <a16:creationId xmlns:a16="http://schemas.microsoft.com/office/drawing/2014/main" xmlns="" id="{124E7D25-3A1C-453C-8378-67F8FB6029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7" name="图片 6">
              <a:extLst>
                <a:ext uri="{FF2B5EF4-FFF2-40B4-BE49-F238E27FC236}">
                  <a16:creationId xmlns:a16="http://schemas.microsoft.com/office/drawing/2014/main" xmlns="" id="{0B7B0D10-0434-4CEC-BF23-7969B68CE1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sp>
        <p:nvSpPr>
          <p:cNvPr id="8" name="文本框 7">
            <a:extLst>
              <a:ext uri="{FF2B5EF4-FFF2-40B4-BE49-F238E27FC236}">
                <a16:creationId xmlns:a16="http://schemas.microsoft.com/office/drawing/2014/main" xmlns="" id="{2F8EA9E1-B378-486D-9F45-68C461B8193C}"/>
              </a:ext>
            </a:extLst>
          </p:cNvPr>
          <p:cNvSpPr txBox="1"/>
          <p:nvPr/>
        </p:nvSpPr>
        <p:spPr>
          <a:xfrm>
            <a:off x="2445105" y="3192163"/>
            <a:ext cx="7526077" cy="1200329"/>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7200" dirty="0">
                <a:solidFill>
                  <a:schemeClr val="accent1"/>
                </a:solidFill>
                <a:latin typeface="阿里汉仪智能黑体" panose="00020600040101010101" pitchFamily="18" charset="-122"/>
                <a:ea typeface="阿里汉仪智能黑体" panose="00020600040101010101" pitchFamily="18" charset="-122"/>
                <a:cs typeface="+mn-ea"/>
                <a:sym typeface="+mn-lt"/>
              </a:rPr>
              <a:t>如何看待成绩</a:t>
            </a:r>
          </a:p>
        </p:txBody>
      </p:sp>
      <p:sp>
        <p:nvSpPr>
          <p:cNvPr id="9" name="文本框 8">
            <a:extLst>
              <a:ext uri="{FF2B5EF4-FFF2-40B4-BE49-F238E27FC236}">
                <a16:creationId xmlns:a16="http://schemas.microsoft.com/office/drawing/2014/main" xmlns="" id="{D0B26A4F-0824-4F45-878A-F7EA103238C9}"/>
              </a:ext>
            </a:extLst>
          </p:cNvPr>
          <p:cNvSpPr txBox="1"/>
          <p:nvPr/>
        </p:nvSpPr>
        <p:spPr>
          <a:xfrm>
            <a:off x="2606154" y="4344660"/>
            <a:ext cx="7203978" cy="52322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B2241"/>
                </a:solidFill>
                <a:effectLst/>
                <a:uLnTx/>
                <a:uFillTx/>
                <a:latin typeface="阿里汉仪智能黑体" panose="00020600040101010101" pitchFamily="18" charset="-122"/>
                <a:ea typeface="阿里汉仪智能黑体" panose="00020600040101010101" pitchFamily="18" charset="-122"/>
                <a:cs typeface="+mn-ea"/>
                <a:sym typeface="+mn-lt"/>
              </a:rPr>
              <a:t>The user can demonstrate on a projector or computer, or print the presentation and make it into a film to be used in a wider field</a:t>
            </a:r>
          </a:p>
        </p:txBody>
      </p:sp>
      <p:sp>
        <p:nvSpPr>
          <p:cNvPr id="10" name="文本框 9">
            <a:extLst>
              <a:ext uri="{FF2B5EF4-FFF2-40B4-BE49-F238E27FC236}">
                <a16:creationId xmlns:a16="http://schemas.microsoft.com/office/drawing/2014/main" xmlns="" id="{71D5E358-0C78-460B-88D7-9B53EE056C5C}"/>
              </a:ext>
            </a:extLst>
          </p:cNvPr>
          <p:cNvSpPr txBox="1"/>
          <p:nvPr/>
        </p:nvSpPr>
        <p:spPr>
          <a:xfrm>
            <a:off x="4844352" y="1962722"/>
            <a:ext cx="2492990"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rPr>
              <a:t>第二章</a:t>
            </a:r>
            <a:endParaRPr kumimoji="0" lang="en-US" altLang="zh-CN"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endParaRPr>
          </a:p>
        </p:txBody>
      </p:sp>
      <p:pic>
        <p:nvPicPr>
          <p:cNvPr id="11" name="图片 10">
            <a:extLst>
              <a:ext uri="{FF2B5EF4-FFF2-40B4-BE49-F238E27FC236}">
                <a16:creationId xmlns:a16="http://schemas.microsoft.com/office/drawing/2014/main" xmlns="" id="{3ED82738-5F40-41B6-8FA9-9B04103EA7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flipV="1">
            <a:off x="589266" y="2919740"/>
            <a:ext cx="1224720" cy="1332340"/>
          </a:xfrm>
          <a:prstGeom prst="rect">
            <a:avLst/>
          </a:prstGeom>
        </p:spPr>
      </p:pic>
      <p:pic>
        <p:nvPicPr>
          <p:cNvPr id="12" name="图片 11">
            <a:extLst>
              <a:ext uri="{FF2B5EF4-FFF2-40B4-BE49-F238E27FC236}">
                <a16:creationId xmlns:a16="http://schemas.microsoft.com/office/drawing/2014/main" xmlns="" id="{18790D1B-4697-4281-8734-8B6B4A5663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621177" y="3012320"/>
            <a:ext cx="1224720" cy="1332340"/>
          </a:xfrm>
          <a:prstGeom prst="rect">
            <a:avLst/>
          </a:prstGeom>
        </p:spPr>
      </p:pic>
      <p:pic>
        <p:nvPicPr>
          <p:cNvPr id="13" name="图片 12">
            <a:extLst>
              <a:ext uri="{FF2B5EF4-FFF2-40B4-BE49-F238E27FC236}">
                <a16:creationId xmlns:a16="http://schemas.microsoft.com/office/drawing/2014/main" xmlns="" id="{C2C18639-B115-462F-8626-AD39824746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61321" y="0"/>
            <a:ext cx="1834092" cy="740691"/>
          </a:xfrm>
          <a:prstGeom prst="rect">
            <a:avLst/>
          </a:prstGeom>
        </p:spPr>
      </p:pic>
      <p:pic>
        <p:nvPicPr>
          <p:cNvPr id="14" name="图片 13">
            <a:extLst>
              <a:ext uri="{FF2B5EF4-FFF2-40B4-BE49-F238E27FC236}">
                <a16:creationId xmlns:a16="http://schemas.microsoft.com/office/drawing/2014/main" xmlns="" id="{3BC1C988-38F0-4038-8065-9A5E4F43C56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493717" cy="1165696"/>
          </a:xfrm>
          <a:prstGeom prst="rect">
            <a:avLst/>
          </a:prstGeom>
        </p:spPr>
      </p:pic>
      <p:pic>
        <p:nvPicPr>
          <p:cNvPr id="15" name="图片 14">
            <a:extLst>
              <a:ext uri="{FF2B5EF4-FFF2-40B4-BE49-F238E27FC236}">
                <a16:creationId xmlns:a16="http://schemas.microsoft.com/office/drawing/2014/main" xmlns="" id="{FF3E215B-DE1F-4FAC-B296-58FFE2F308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flipV="1">
            <a:off x="-20106" y="6117309"/>
            <a:ext cx="1834092" cy="740691"/>
          </a:xfrm>
          <a:prstGeom prst="rect">
            <a:avLst/>
          </a:prstGeom>
        </p:spPr>
      </p:pic>
      <p:pic>
        <p:nvPicPr>
          <p:cNvPr id="16" name="图片 15">
            <a:extLst>
              <a:ext uri="{FF2B5EF4-FFF2-40B4-BE49-F238E27FC236}">
                <a16:creationId xmlns:a16="http://schemas.microsoft.com/office/drawing/2014/main" xmlns="" id="{345541F6-46E2-4369-B7B2-C887376DD3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10712714" y="5728127"/>
            <a:ext cx="1493717" cy="1165696"/>
          </a:xfrm>
          <a:prstGeom prst="rect">
            <a:avLst/>
          </a:prstGeom>
        </p:spPr>
      </p:pic>
    </p:spTree>
    <p:extLst>
      <p:ext uri="{BB962C8B-B14F-4D97-AF65-F5344CB8AC3E}">
        <p14:creationId xmlns:p14="http://schemas.microsoft.com/office/powerpoint/2010/main" val="2648528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5500"/>
                            </p:stCondLst>
                            <p:childTnLst>
                              <p:par>
                                <p:cTn id="42" presetID="10"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6000"/>
                            </p:stCondLst>
                            <p:childTnLst>
                              <p:par>
                                <p:cTn id="46" presetID="10"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65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07263620-A178-45D4-BB1C-7D6147511ED8}"/>
              </a:ext>
            </a:extLst>
          </p:cNvPr>
          <p:cNvGrpSpPr/>
          <p:nvPr/>
        </p:nvGrpSpPr>
        <p:grpSpPr>
          <a:xfrm>
            <a:off x="973956" y="1639549"/>
            <a:ext cx="5000692" cy="4680318"/>
            <a:chOff x="6600056" y="2276872"/>
            <a:chExt cx="5000692" cy="4680318"/>
          </a:xfrm>
        </p:grpSpPr>
        <p:sp>
          <p:nvSpPr>
            <p:cNvPr id="9" name="文本框 8"/>
            <p:cNvSpPr txBox="1"/>
            <p:nvPr/>
          </p:nvSpPr>
          <p:spPr>
            <a:xfrm>
              <a:off x="7636927" y="2309887"/>
              <a:ext cx="3077767" cy="369332"/>
            </a:xfrm>
            <a:prstGeom prst="rect">
              <a:avLst/>
            </a:prstGeom>
            <a:noFill/>
            <a:ln>
              <a:noFill/>
            </a:ln>
          </p:spPr>
          <p:txBody>
            <a:bodyPr wrap="none" lIns="0" tIns="0" rIns="0" bIns="0">
              <a:spAutoFit/>
            </a:bodyPr>
            <a:lstStyle>
              <a:defPPr>
                <a:defRPr lang="zh-CN"/>
              </a:defPPr>
              <a:lvl1pPr algn="r">
                <a:defRPr sz="2400" b="1">
                  <a:solidFill>
                    <a:schemeClr val="accent1">
                      <a:lumMod val="100000"/>
                    </a:schemeClr>
                  </a:solidFill>
                  <a:cs typeface="+mn-ea"/>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2"/>
                  </a:solidFill>
                  <a:effectLst/>
                  <a:uLnTx/>
                  <a:uFillTx/>
                  <a:latin typeface="思源黑体 CN" panose="020F0502020204030204"/>
                  <a:sym typeface="+mn-lt"/>
                </a:rPr>
                <a:t>一、上课质量决定成绩</a:t>
              </a:r>
            </a:p>
          </p:txBody>
        </p:sp>
        <p:sp>
          <p:nvSpPr>
            <p:cNvPr id="11" name="矩形 10"/>
            <p:cNvSpPr/>
            <p:nvPr/>
          </p:nvSpPr>
          <p:spPr>
            <a:xfrm>
              <a:off x="7604787" y="2690336"/>
              <a:ext cx="3963821" cy="171008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思源黑体 CN" panose="020F0502020204030204"/>
                  <a:cs typeface="+mn-ea"/>
                  <a:sym typeface="+mn-lt"/>
                </a:rPr>
                <a:t>有些学生学习没有预习，经常忘带东西、上课注意力不集中，做小动作、讲小话，看窗外不愿意做笔记，课堂效率低。</a:t>
              </a:r>
            </a:p>
          </p:txBody>
        </p:sp>
        <p:sp>
          <p:nvSpPr>
            <p:cNvPr id="21" name="矩形: 圆角 20">
              <a:extLst>
                <a:ext uri="{FF2B5EF4-FFF2-40B4-BE49-F238E27FC236}">
                  <a16:creationId xmlns:a16="http://schemas.microsoft.com/office/drawing/2014/main" xmlns="" id="{5E445C28-F41E-4ADF-A856-E77D1E568FF3}"/>
                </a:ext>
              </a:extLst>
            </p:cNvPr>
            <p:cNvSpPr/>
            <p:nvPr/>
          </p:nvSpPr>
          <p:spPr>
            <a:xfrm>
              <a:off x="6600056" y="2276872"/>
              <a:ext cx="864096" cy="864096"/>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2"/>
                  </a:solidFill>
                  <a:effectLst/>
                  <a:uLnTx/>
                  <a:uFillTx/>
                  <a:latin typeface="思源黑体 CN" panose="020F0502020204030204"/>
                  <a:cs typeface="+mn-ea"/>
                  <a:sym typeface="+mn-lt"/>
                </a:rPr>
                <a:t>1</a:t>
              </a:r>
              <a:endParaRPr kumimoji="0" lang="zh-CN" altLang="en-US" sz="3200" b="0" i="0" u="none" strike="noStrike" kern="1200" cap="none" spc="0" normalizeH="0" baseline="0" noProof="0" dirty="0">
                <a:ln>
                  <a:noFill/>
                </a:ln>
                <a:solidFill>
                  <a:schemeClr val="accent2"/>
                </a:solidFill>
                <a:effectLst/>
                <a:uLnTx/>
                <a:uFillTx/>
                <a:latin typeface="思源黑体 CN" panose="020F0502020204030204"/>
                <a:cs typeface="+mn-ea"/>
                <a:sym typeface="+mn-lt"/>
              </a:endParaRPr>
            </a:p>
          </p:txBody>
        </p:sp>
        <p:sp>
          <p:nvSpPr>
            <p:cNvPr id="24" name="矩形: 圆角 23">
              <a:extLst>
                <a:ext uri="{FF2B5EF4-FFF2-40B4-BE49-F238E27FC236}">
                  <a16:creationId xmlns:a16="http://schemas.microsoft.com/office/drawing/2014/main" xmlns="" id="{3D03BA2A-92A5-4AAE-95E2-9703EF038EF2}"/>
                </a:ext>
              </a:extLst>
            </p:cNvPr>
            <p:cNvSpPr/>
            <p:nvPr/>
          </p:nvSpPr>
          <p:spPr>
            <a:xfrm>
              <a:off x="6600056" y="4571054"/>
              <a:ext cx="864096" cy="864096"/>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2"/>
                  </a:solidFill>
                  <a:effectLst/>
                  <a:uLnTx/>
                  <a:uFillTx/>
                  <a:latin typeface="思源黑体 CN" panose="020F0502020204030204"/>
                  <a:cs typeface="+mn-ea"/>
                  <a:sym typeface="+mn-lt"/>
                </a:rPr>
                <a:t>2</a:t>
              </a:r>
              <a:endParaRPr kumimoji="0" lang="zh-CN" altLang="en-US" sz="3200" b="0" i="0" u="none" strike="noStrike" kern="1200" cap="none" spc="0" normalizeH="0" baseline="0" noProof="0" dirty="0">
                <a:ln>
                  <a:noFill/>
                </a:ln>
                <a:solidFill>
                  <a:schemeClr val="accent2"/>
                </a:solidFill>
                <a:effectLst/>
                <a:uLnTx/>
                <a:uFillTx/>
                <a:latin typeface="思源黑体 CN" panose="020F0502020204030204"/>
                <a:cs typeface="+mn-ea"/>
                <a:sym typeface="+mn-lt"/>
              </a:endParaRPr>
            </a:p>
          </p:txBody>
        </p:sp>
        <p:sp>
          <p:nvSpPr>
            <p:cNvPr id="16" name="文本框 15"/>
            <p:cNvSpPr txBox="1"/>
            <p:nvPr/>
          </p:nvSpPr>
          <p:spPr>
            <a:xfrm>
              <a:off x="7636927" y="4571054"/>
              <a:ext cx="2462214" cy="369332"/>
            </a:xfrm>
            <a:prstGeom prst="rect">
              <a:avLst/>
            </a:prstGeom>
            <a:noFill/>
            <a:ln>
              <a:noFill/>
            </a:ln>
          </p:spPr>
          <p:txBody>
            <a:bodyPr wrap="none" lIns="0" tIns="0" rIns="0" bIns="0">
              <a:spAutoFit/>
            </a:bodyPr>
            <a:lstStyle>
              <a:defPPr>
                <a:defRPr lang="zh-CN"/>
              </a:defPPr>
              <a:lvl1pPr algn="r">
                <a:defRPr sz="2400" b="1">
                  <a:solidFill>
                    <a:schemeClr val="accent1">
                      <a:lumMod val="100000"/>
                    </a:schemeClr>
                  </a:solidFill>
                  <a:cs typeface="+mn-ea"/>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2"/>
                  </a:solidFill>
                  <a:effectLst/>
                  <a:uLnTx/>
                  <a:uFillTx/>
                  <a:latin typeface="思源黑体 CN" panose="020F0502020204030204"/>
                  <a:sym typeface="+mn-lt"/>
                </a:rPr>
                <a:t>二、效率产生差距</a:t>
              </a:r>
            </a:p>
          </p:txBody>
        </p:sp>
        <p:sp>
          <p:nvSpPr>
            <p:cNvPr id="17" name="矩形 16"/>
            <p:cNvSpPr/>
            <p:nvPr/>
          </p:nvSpPr>
          <p:spPr>
            <a:xfrm>
              <a:off x="7636927" y="4831608"/>
              <a:ext cx="3963821" cy="2125582"/>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思源黑体 CN" panose="020F0502020204030204"/>
                  <a:cs typeface="+mn-ea"/>
                  <a:sym typeface="+mn-lt"/>
                </a:rPr>
                <a:t> 在学校里，有些学生自觉性比较差，没有充分利用午休时间和自习课时间学习。放学之后，没有及时回家，在外游荡，很晚才进入学习状态。做完作业后没有复习预习。</a:t>
              </a:r>
            </a:p>
          </p:txBody>
        </p:sp>
      </p:grpSp>
      <p:pic>
        <p:nvPicPr>
          <p:cNvPr id="3" name="图片 2">
            <a:extLst>
              <a:ext uri="{FF2B5EF4-FFF2-40B4-BE49-F238E27FC236}">
                <a16:creationId xmlns:a16="http://schemas.microsoft.com/office/drawing/2014/main" xmlns="" id="{41FC8743-AD8C-46FB-A58C-6EC77749715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993060" y="1998113"/>
            <a:ext cx="5281542" cy="3961157"/>
          </a:xfrm>
          <a:prstGeom prst="rect">
            <a:avLst/>
          </a:prstGeom>
        </p:spPr>
      </p:pic>
    </p:spTree>
    <p:custDataLst>
      <p:tags r:id="rId2"/>
    </p:custDataLst>
    <p:extLst>
      <p:ext uri="{BB962C8B-B14F-4D97-AF65-F5344CB8AC3E}">
        <p14:creationId xmlns:p14="http://schemas.microsoft.com/office/powerpoint/2010/main" val="35638028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07263620-A178-45D4-BB1C-7D6147511ED8}"/>
              </a:ext>
            </a:extLst>
          </p:cNvPr>
          <p:cNvGrpSpPr/>
          <p:nvPr/>
        </p:nvGrpSpPr>
        <p:grpSpPr>
          <a:xfrm>
            <a:off x="695325" y="1842749"/>
            <a:ext cx="7299187" cy="4436330"/>
            <a:chOff x="6600056" y="2276872"/>
            <a:chExt cx="7299187" cy="4436330"/>
          </a:xfrm>
        </p:grpSpPr>
        <p:sp>
          <p:nvSpPr>
            <p:cNvPr id="9" name="文本框 8"/>
            <p:cNvSpPr txBox="1"/>
            <p:nvPr/>
          </p:nvSpPr>
          <p:spPr>
            <a:xfrm>
              <a:off x="7636927" y="2309887"/>
              <a:ext cx="3077767" cy="369332"/>
            </a:xfrm>
            <a:prstGeom prst="rect">
              <a:avLst/>
            </a:prstGeom>
            <a:noFill/>
            <a:ln>
              <a:noFill/>
            </a:ln>
          </p:spPr>
          <p:txBody>
            <a:bodyPr wrap="none" lIns="0" tIns="0" rIns="0" bIns="0">
              <a:spAutoFit/>
            </a:bodyPr>
            <a:lstStyle>
              <a:defPPr>
                <a:defRPr lang="zh-CN"/>
              </a:defPPr>
              <a:lvl1pPr algn="r">
                <a:defRPr sz="2400" b="1">
                  <a:solidFill>
                    <a:schemeClr val="accent1">
                      <a:lumMod val="100000"/>
                    </a:schemeClr>
                  </a:solidFill>
                  <a:cs typeface="+mn-ea"/>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2"/>
                  </a:solidFill>
                  <a:effectLst/>
                  <a:uLnTx/>
                  <a:uFillTx/>
                  <a:latin typeface="思源黑体 CN" panose="020F0502020204030204"/>
                  <a:sym typeface="+mn-lt"/>
                </a:rPr>
                <a:t>三、作业质量值得重视</a:t>
              </a:r>
            </a:p>
          </p:txBody>
        </p:sp>
        <p:sp>
          <p:nvSpPr>
            <p:cNvPr id="11" name="矩形 10"/>
            <p:cNvSpPr/>
            <p:nvPr/>
          </p:nvSpPr>
          <p:spPr>
            <a:xfrm>
              <a:off x="7604787" y="2690336"/>
              <a:ext cx="6163827" cy="171008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思源黑体 CN" panose="020F0502020204030204"/>
                  <a:cs typeface="+mn-ea"/>
                  <a:sym typeface="+mn-lt"/>
                </a:rPr>
                <a:t> 有些学生作业马虎，作业差错多，选择题乱猜，计算题只有答案没有过程；老师讲评过的练习始终没有及时订正的习惯，导致已做过的练习屡做屡错。到考试时遇到难题不是去思考，而是乱猜。</a:t>
              </a:r>
            </a:p>
          </p:txBody>
        </p:sp>
        <p:sp>
          <p:nvSpPr>
            <p:cNvPr id="21" name="矩形: 圆角 20">
              <a:extLst>
                <a:ext uri="{FF2B5EF4-FFF2-40B4-BE49-F238E27FC236}">
                  <a16:creationId xmlns:a16="http://schemas.microsoft.com/office/drawing/2014/main" xmlns="" id="{5E445C28-F41E-4ADF-A856-E77D1E568FF3}"/>
                </a:ext>
              </a:extLst>
            </p:cNvPr>
            <p:cNvSpPr/>
            <p:nvPr/>
          </p:nvSpPr>
          <p:spPr>
            <a:xfrm>
              <a:off x="6600056" y="2276872"/>
              <a:ext cx="864096" cy="864096"/>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2"/>
                  </a:solidFill>
                  <a:effectLst/>
                  <a:uLnTx/>
                  <a:uFillTx/>
                  <a:latin typeface="思源黑体 CN" panose="020F0502020204030204"/>
                  <a:cs typeface="+mn-ea"/>
                  <a:sym typeface="+mn-lt"/>
                </a:rPr>
                <a:t>1</a:t>
              </a:r>
              <a:endParaRPr kumimoji="0" lang="zh-CN" altLang="en-US" sz="3200" b="0" i="0" u="none" strike="noStrike" kern="1200" cap="none" spc="0" normalizeH="0" baseline="0" noProof="0" dirty="0">
                <a:ln>
                  <a:noFill/>
                </a:ln>
                <a:solidFill>
                  <a:schemeClr val="accent2"/>
                </a:solidFill>
                <a:effectLst/>
                <a:uLnTx/>
                <a:uFillTx/>
                <a:latin typeface="思源黑体 CN" panose="020F0502020204030204"/>
                <a:cs typeface="+mn-ea"/>
                <a:sym typeface="+mn-lt"/>
              </a:endParaRPr>
            </a:p>
          </p:txBody>
        </p:sp>
        <p:sp>
          <p:nvSpPr>
            <p:cNvPr id="24" name="矩形: 圆角 23">
              <a:extLst>
                <a:ext uri="{FF2B5EF4-FFF2-40B4-BE49-F238E27FC236}">
                  <a16:creationId xmlns:a16="http://schemas.microsoft.com/office/drawing/2014/main" xmlns="" id="{3D03BA2A-92A5-4AAE-95E2-9703EF038EF2}"/>
                </a:ext>
              </a:extLst>
            </p:cNvPr>
            <p:cNvSpPr/>
            <p:nvPr/>
          </p:nvSpPr>
          <p:spPr>
            <a:xfrm>
              <a:off x="6600056" y="4571054"/>
              <a:ext cx="864096" cy="864096"/>
            </a:xfrm>
            <a:prstGeom prst="round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chemeClr val="accent2"/>
                  </a:solidFill>
                  <a:effectLst/>
                  <a:uLnTx/>
                  <a:uFillTx/>
                  <a:latin typeface="思源黑体 CN" panose="020F0502020204030204"/>
                  <a:cs typeface="+mn-ea"/>
                  <a:sym typeface="+mn-lt"/>
                </a:rPr>
                <a:t>2</a:t>
              </a:r>
              <a:endParaRPr kumimoji="0" lang="zh-CN" altLang="en-US" sz="3200" b="0" i="0" u="none" strike="noStrike" kern="1200" cap="none" spc="0" normalizeH="0" baseline="0" noProof="0" dirty="0">
                <a:ln>
                  <a:noFill/>
                </a:ln>
                <a:solidFill>
                  <a:schemeClr val="accent2"/>
                </a:solidFill>
                <a:effectLst/>
                <a:uLnTx/>
                <a:uFillTx/>
                <a:latin typeface="思源黑体 CN" panose="020F0502020204030204"/>
                <a:cs typeface="+mn-ea"/>
                <a:sym typeface="+mn-lt"/>
              </a:endParaRPr>
            </a:p>
          </p:txBody>
        </p:sp>
        <p:sp>
          <p:nvSpPr>
            <p:cNvPr id="16" name="文本框 15"/>
            <p:cNvSpPr txBox="1"/>
            <p:nvPr/>
          </p:nvSpPr>
          <p:spPr>
            <a:xfrm>
              <a:off x="7604787" y="4571054"/>
              <a:ext cx="2769990" cy="369332"/>
            </a:xfrm>
            <a:prstGeom prst="rect">
              <a:avLst/>
            </a:prstGeom>
            <a:noFill/>
            <a:ln>
              <a:noFill/>
            </a:ln>
          </p:spPr>
          <p:txBody>
            <a:bodyPr wrap="none" lIns="0" tIns="0" rIns="0" bIns="0">
              <a:spAutoFit/>
            </a:bodyPr>
            <a:lstStyle>
              <a:defPPr>
                <a:defRPr lang="zh-CN"/>
              </a:defPPr>
              <a:lvl1pPr algn="r">
                <a:defRPr sz="2400" b="1">
                  <a:solidFill>
                    <a:schemeClr val="accent1">
                      <a:lumMod val="100000"/>
                    </a:schemeClr>
                  </a:solidFill>
                  <a:cs typeface="+mn-ea"/>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2"/>
                  </a:solidFill>
                  <a:effectLst/>
                  <a:uLnTx/>
                  <a:uFillTx/>
                  <a:latin typeface="思源黑体 CN" panose="020F0502020204030204"/>
                  <a:sym typeface="+mn-lt"/>
                </a:rPr>
                <a:t>四、家庭配合很关键</a:t>
              </a:r>
            </a:p>
          </p:txBody>
        </p:sp>
        <p:sp>
          <p:nvSpPr>
            <p:cNvPr id="17" name="矩形 16"/>
            <p:cNvSpPr/>
            <p:nvPr/>
          </p:nvSpPr>
          <p:spPr>
            <a:xfrm>
              <a:off x="7497380" y="5003118"/>
              <a:ext cx="6401863" cy="1710084"/>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0000"/>
                  </a:solidFill>
                  <a:effectLst/>
                  <a:uLnTx/>
                  <a:uFillTx/>
                  <a:latin typeface="思源黑体 CN" panose="020F0502020204030204"/>
                  <a:cs typeface="+mn-ea"/>
                  <a:sym typeface="+mn-lt"/>
                </a:rPr>
                <a:t>学校教育离不开正确家庭教育的配合，一分耕耘，一分收获。倘若没有良好，正确合理的家庭教育配合，再好的师资和学校都不可能产生好的教育效果。 希望家长主动监督、检查作业、预习、复习工作。</a:t>
              </a:r>
            </a:p>
          </p:txBody>
        </p:sp>
      </p:grpSp>
      <p:pic>
        <p:nvPicPr>
          <p:cNvPr id="3" name="图片 2">
            <a:extLst>
              <a:ext uri="{FF2B5EF4-FFF2-40B4-BE49-F238E27FC236}">
                <a16:creationId xmlns:a16="http://schemas.microsoft.com/office/drawing/2014/main" xmlns="" id="{729250E2-1E3F-4F4E-8EC9-20603FBA008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164012" y="2133868"/>
            <a:ext cx="3325857" cy="3664857"/>
          </a:xfrm>
          <a:prstGeom prst="rect">
            <a:avLst/>
          </a:prstGeom>
        </p:spPr>
      </p:pic>
    </p:spTree>
    <p:custDataLst>
      <p:tags r:id="rId2"/>
    </p:custDataLst>
    <p:extLst>
      <p:ext uri="{BB962C8B-B14F-4D97-AF65-F5344CB8AC3E}">
        <p14:creationId xmlns:p14="http://schemas.microsoft.com/office/powerpoint/2010/main" val="36853089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BE8CBA9D-6153-4DEE-914D-113D49DA3FA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461" t="16906" r="12012" b="17176"/>
          <a:stretch/>
        </p:blipFill>
        <p:spPr>
          <a:xfrm>
            <a:off x="0" y="1521727"/>
            <a:ext cx="8939257" cy="5042425"/>
          </a:xfrm>
          <a:prstGeom prst="rect">
            <a:avLst/>
          </a:prstGeom>
        </p:spPr>
      </p:pic>
      <p:sp>
        <p:nvSpPr>
          <p:cNvPr id="3" name="TextBox 20">
            <a:extLst>
              <a:ext uri="{FF2B5EF4-FFF2-40B4-BE49-F238E27FC236}">
                <a16:creationId xmlns:a16="http://schemas.microsoft.com/office/drawing/2014/main" xmlns="" id="{4574F39F-FA14-441D-A517-21E02101D72D}"/>
              </a:ext>
            </a:extLst>
          </p:cNvPr>
          <p:cNvSpPr txBox="1"/>
          <p:nvPr/>
        </p:nvSpPr>
        <p:spPr>
          <a:xfrm>
            <a:off x="2239400" y="2964069"/>
            <a:ext cx="4724284" cy="2138662"/>
          </a:xfrm>
          <a:prstGeom prst="rect">
            <a:avLst/>
          </a:prstGeom>
          <a:noFill/>
        </p:spPr>
        <p:txBody>
          <a:bodyPr wrap="square" lIns="68580" tIns="34290" rIns="68580" bIns="34290" rtlCol="0">
            <a:spAutoFit/>
          </a:bodyPr>
          <a:lstStyle/>
          <a:p>
            <a:pPr lvl="0" algn="ctr">
              <a:lnSpc>
                <a:spcPct val="130000"/>
              </a:lnSpc>
              <a:defRPr/>
            </a:pPr>
            <a:r>
              <a:rPr lang="zh-CN" altLang="en-US" sz="5400" b="1" dirty="0">
                <a:solidFill>
                  <a:schemeClr val="accent2"/>
                </a:solidFill>
                <a:cs typeface="+mn-ea"/>
                <a:sym typeface="+mn-lt"/>
              </a:rPr>
              <a:t>爱孩子的一切</a:t>
            </a:r>
          </a:p>
          <a:p>
            <a:pPr lvl="0" algn="ctr">
              <a:lnSpc>
                <a:spcPct val="130000"/>
              </a:lnSpc>
              <a:defRPr/>
            </a:pPr>
            <a:r>
              <a:rPr lang="zh-CN" altLang="en-US" sz="5400" b="1" dirty="0">
                <a:solidFill>
                  <a:schemeClr val="accent2"/>
                </a:solidFill>
                <a:cs typeface="+mn-ea"/>
                <a:sym typeface="+mn-lt"/>
              </a:rPr>
              <a:t>不止是成绩</a:t>
            </a:r>
          </a:p>
        </p:txBody>
      </p:sp>
      <p:pic>
        <p:nvPicPr>
          <p:cNvPr id="8" name="图片 7">
            <a:extLst>
              <a:ext uri="{FF2B5EF4-FFF2-40B4-BE49-F238E27FC236}">
                <a16:creationId xmlns:a16="http://schemas.microsoft.com/office/drawing/2014/main" xmlns="" id="{006929A4-BE6E-4B60-A465-956FC51FC72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71450" y="1932699"/>
            <a:ext cx="3947450" cy="4201401"/>
          </a:xfrm>
          <a:prstGeom prst="rect">
            <a:avLst/>
          </a:prstGeom>
        </p:spPr>
      </p:pic>
    </p:spTree>
    <p:extLst>
      <p:ext uri="{BB962C8B-B14F-4D97-AF65-F5344CB8AC3E}">
        <p14:creationId xmlns:p14="http://schemas.microsoft.com/office/powerpoint/2010/main" val="2764384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airplan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2" presetClass="entr" presetSubtype="4" fill="hold" grpId="0" nodeType="afterEffect">
                                  <p:stCondLst>
                                    <p:cond delay="0"/>
                                  </p:stCondLst>
                                  <p:iterate type="lt">
                                    <p:tmPct val="5983"/>
                                  </p:iterate>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p:tgtEl>
                                          <p:spTgt spid="3"/>
                                        </p:tgtEl>
                                        <p:attrNameLst>
                                          <p:attrName>ppt_y</p:attrName>
                                        </p:attrNameLst>
                                      </p:cBhvr>
                                      <p:tavLst>
                                        <p:tav tm="0">
                                          <p:val>
                                            <p:strVal val="#ppt_y+#ppt_h*1.125000"/>
                                          </p:val>
                                        </p:tav>
                                        <p:tav tm="100000">
                                          <p:val>
                                            <p:strVal val="#ppt_y"/>
                                          </p:val>
                                        </p:tav>
                                      </p:tavLst>
                                    </p:anim>
                                    <p:animEffect transition="in" filter="wipe(up)">
                                      <p:cBhvr>
                                        <p:cTn id="12" dur="300"/>
                                        <p:tgtEl>
                                          <p:spTgt spid="3"/>
                                        </p:tgtEl>
                                      </p:cBhvr>
                                    </p:animEffect>
                                  </p:childTnLst>
                                </p:cTn>
                              </p:par>
                            </p:childTnLst>
                          </p:cTn>
                        </p:par>
                        <p:par>
                          <p:cTn id="13" fill="hold">
                            <p:stCondLst>
                              <p:cond delay="979"/>
                            </p:stCondLst>
                            <p:childTnLst>
                              <p:par>
                                <p:cTn id="14" presetID="42"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38B58B3F-613F-43FA-8AA8-76680AF63E80}"/>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E8A85488-42C2-4CFA-A3C5-E7D091CD3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6" name="图片 5">
              <a:extLst>
                <a:ext uri="{FF2B5EF4-FFF2-40B4-BE49-F238E27FC236}">
                  <a16:creationId xmlns:a16="http://schemas.microsoft.com/office/drawing/2014/main" xmlns="" id="{124E7D25-3A1C-453C-8378-67F8FB6029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7" name="图片 6">
              <a:extLst>
                <a:ext uri="{FF2B5EF4-FFF2-40B4-BE49-F238E27FC236}">
                  <a16:creationId xmlns:a16="http://schemas.microsoft.com/office/drawing/2014/main" xmlns="" id="{0B7B0D10-0434-4CEC-BF23-7969B68CE1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sp>
        <p:nvSpPr>
          <p:cNvPr id="8" name="文本框 7">
            <a:extLst>
              <a:ext uri="{FF2B5EF4-FFF2-40B4-BE49-F238E27FC236}">
                <a16:creationId xmlns:a16="http://schemas.microsoft.com/office/drawing/2014/main" xmlns="" id="{2F8EA9E1-B378-486D-9F45-68C461B8193C}"/>
              </a:ext>
            </a:extLst>
          </p:cNvPr>
          <p:cNvSpPr txBox="1"/>
          <p:nvPr/>
        </p:nvSpPr>
        <p:spPr>
          <a:xfrm>
            <a:off x="2445105" y="3192163"/>
            <a:ext cx="7526077" cy="1200329"/>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7200" dirty="0">
                <a:solidFill>
                  <a:schemeClr val="accent1"/>
                </a:solidFill>
                <a:latin typeface="阿里汉仪智能黑体" panose="00020600040101010101" pitchFamily="18" charset="-122"/>
                <a:ea typeface="阿里汉仪智能黑体" panose="00020600040101010101" pitchFamily="18" charset="-122"/>
                <a:cs typeface="+mn-ea"/>
                <a:sym typeface="+mn-lt"/>
              </a:rPr>
              <a:t>初二学生特点</a:t>
            </a:r>
          </a:p>
        </p:txBody>
      </p:sp>
      <p:sp>
        <p:nvSpPr>
          <p:cNvPr id="9" name="文本框 8">
            <a:extLst>
              <a:ext uri="{FF2B5EF4-FFF2-40B4-BE49-F238E27FC236}">
                <a16:creationId xmlns:a16="http://schemas.microsoft.com/office/drawing/2014/main" xmlns="" id="{D0B26A4F-0824-4F45-878A-F7EA103238C9}"/>
              </a:ext>
            </a:extLst>
          </p:cNvPr>
          <p:cNvSpPr txBox="1"/>
          <p:nvPr/>
        </p:nvSpPr>
        <p:spPr>
          <a:xfrm>
            <a:off x="2606154" y="4344660"/>
            <a:ext cx="7203978" cy="52322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B2241"/>
                </a:solidFill>
                <a:effectLst/>
                <a:uLnTx/>
                <a:uFillTx/>
                <a:latin typeface="阿里汉仪智能黑体" panose="00020600040101010101" pitchFamily="18" charset="-122"/>
                <a:ea typeface="阿里汉仪智能黑体" panose="00020600040101010101" pitchFamily="18" charset="-122"/>
                <a:cs typeface="+mn-ea"/>
                <a:sym typeface="+mn-lt"/>
              </a:rPr>
              <a:t>The user can demonstrate on a projector or computer, or print the presentation and make it into a film to be used in a wider field</a:t>
            </a:r>
          </a:p>
        </p:txBody>
      </p:sp>
      <p:sp>
        <p:nvSpPr>
          <p:cNvPr id="10" name="文本框 9">
            <a:extLst>
              <a:ext uri="{FF2B5EF4-FFF2-40B4-BE49-F238E27FC236}">
                <a16:creationId xmlns:a16="http://schemas.microsoft.com/office/drawing/2014/main" xmlns="" id="{71D5E358-0C78-460B-88D7-9B53EE056C5C}"/>
              </a:ext>
            </a:extLst>
          </p:cNvPr>
          <p:cNvSpPr txBox="1"/>
          <p:nvPr/>
        </p:nvSpPr>
        <p:spPr>
          <a:xfrm>
            <a:off x="4844352" y="1962722"/>
            <a:ext cx="2492990"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rPr>
              <a:t>第三章</a:t>
            </a:r>
            <a:endParaRPr kumimoji="0" lang="en-US" altLang="zh-CN"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endParaRPr>
          </a:p>
        </p:txBody>
      </p:sp>
      <p:pic>
        <p:nvPicPr>
          <p:cNvPr id="11" name="图片 10">
            <a:extLst>
              <a:ext uri="{FF2B5EF4-FFF2-40B4-BE49-F238E27FC236}">
                <a16:creationId xmlns:a16="http://schemas.microsoft.com/office/drawing/2014/main" xmlns="" id="{3ED82738-5F40-41B6-8FA9-9B04103EA7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flipV="1">
            <a:off x="589266" y="2919740"/>
            <a:ext cx="1224720" cy="1332340"/>
          </a:xfrm>
          <a:prstGeom prst="rect">
            <a:avLst/>
          </a:prstGeom>
        </p:spPr>
      </p:pic>
      <p:pic>
        <p:nvPicPr>
          <p:cNvPr id="12" name="图片 11">
            <a:extLst>
              <a:ext uri="{FF2B5EF4-FFF2-40B4-BE49-F238E27FC236}">
                <a16:creationId xmlns:a16="http://schemas.microsoft.com/office/drawing/2014/main" xmlns="" id="{18790D1B-4697-4281-8734-8B6B4A5663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621177" y="3012320"/>
            <a:ext cx="1224720" cy="1332340"/>
          </a:xfrm>
          <a:prstGeom prst="rect">
            <a:avLst/>
          </a:prstGeom>
        </p:spPr>
      </p:pic>
      <p:pic>
        <p:nvPicPr>
          <p:cNvPr id="13" name="图片 12">
            <a:extLst>
              <a:ext uri="{FF2B5EF4-FFF2-40B4-BE49-F238E27FC236}">
                <a16:creationId xmlns:a16="http://schemas.microsoft.com/office/drawing/2014/main" xmlns="" id="{C2C18639-B115-462F-8626-AD39824746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61321" y="0"/>
            <a:ext cx="1834092" cy="740691"/>
          </a:xfrm>
          <a:prstGeom prst="rect">
            <a:avLst/>
          </a:prstGeom>
        </p:spPr>
      </p:pic>
      <p:pic>
        <p:nvPicPr>
          <p:cNvPr id="14" name="图片 13">
            <a:extLst>
              <a:ext uri="{FF2B5EF4-FFF2-40B4-BE49-F238E27FC236}">
                <a16:creationId xmlns:a16="http://schemas.microsoft.com/office/drawing/2014/main" xmlns="" id="{3BC1C988-38F0-4038-8065-9A5E4F43C56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493717" cy="1165696"/>
          </a:xfrm>
          <a:prstGeom prst="rect">
            <a:avLst/>
          </a:prstGeom>
        </p:spPr>
      </p:pic>
      <p:pic>
        <p:nvPicPr>
          <p:cNvPr id="15" name="图片 14">
            <a:extLst>
              <a:ext uri="{FF2B5EF4-FFF2-40B4-BE49-F238E27FC236}">
                <a16:creationId xmlns:a16="http://schemas.microsoft.com/office/drawing/2014/main" xmlns="" id="{FF3E215B-DE1F-4FAC-B296-58FFE2F308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flipV="1">
            <a:off x="-20106" y="6117309"/>
            <a:ext cx="1834092" cy="740691"/>
          </a:xfrm>
          <a:prstGeom prst="rect">
            <a:avLst/>
          </a:prstGeom>
        </p:spPr>
      </p:pic>
      <p:pic>
        <p:nvPicPr>
          <p:cNvPr id="16" name="图片 15">
            <a:extLst>
              <a:ext uri="{FF2B5EF4-FFF2-40B4-BE49-F238E27FC236}">
                <a16:creationId xmlns:a16="http://schemas.microsoft.com/office/drawing/2014/main" xmlns="" id="{345541F6-46E2-4369-B7B2-C887376DD3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10712714" y="5728127"/>
            <a:ext cx="1493717" cy="1165696"/>
          </a:xfrm>
          <a:prstGeom prst="rect">
            <a:avLst/>
          </a:prstGeom>
        </p:spPr>
      </p:pic>
    </p:spTree>
    <p:extLst>
      <p:ext uri="{BB962C8B-B14F-4D97-AF65-F5344CB8AC3E}">
        <p14:creationId xmlns:p14="http://schemas.microsoft.com/office/powerpoint/2010/main" val="15949475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5500"/>
                            </p:stCondLst>
                            <p:childTnLst>
                              <p:par>
                                <p:cTn id="42" presetID="10"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6000"/>
                            </p:stCondLst>
                            <p:childTnLst>
                              <p:par>
                                <p:cTn id="46" presetID="10"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65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C274BC45-46AE-46ED-BE74-05A45F6B06DA}"/>
              </a:ext>
            </a:extLst>
          </p:cNvPr>
          <p:cNvGrpSpPr/>
          <p:nvPr/>
        </p:nvGrpSpPr>
        <p:grpSpPr>
          <a:xfrm>
            <a:off x="2284486" y="2463702"/>
            <a:ext cx="4706134" cy="645984"/>
            <a:chOff x="3002037" y="1226050"/>
            <a:chExt cx="7067433" cy="683935"/>
          </a:xfrm>
          <a:solidFill>
            <a:schemeClr val="accent2"/>
          </a:solidFill>
        </p:grpSpPr>
        <p:sp>
          <p:nvSpPr>
            <p:cNvPr id="24" name="矩形 23">
              <a:extLst>
                <a:ext uri="{FF2B5EF4-FFF2-40B4-BE49-F238E27FC236}">
                  <a16:creationId xmlns:a16="http://schemas.microsoft.com/office/drawing/2014/main" xmlns="" id="{6F26F3BA-23CE-4D46-A33A-CFC6243C3D02}"/>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6" name="TextBox 16">
              <a:extLst>
                <a:ext uri="{FF2B5EF4-FFF2-40B4-BE49-F238E27FC236}">
                  <a16:creationId xmlns:a16="http://schemas.microsoft.com/office/drawing/2014/main" xmlns="" id="{E1F1CD28-15A5-4235-9FF1-301CA3FA8699}"/>
                </a:ext>
              </a:extLst>
            </p:cNvPr>
            <p:cNvSpPr txBox="1"/>
            <p:nvPr/>
          </p:nvSpPr>
          <p:spPr>
            <a:xfrm>
              <a:off x="3033224" y="1290855"/>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心理断乳期</a:t>
              </a:r>
            </a:p>
          </p:txBody>
        </p:sp>
      </p:grpSp>
      <p:sp>
        <p:nvSpPr>
          <p:cNvPr id="30" name="TextBox 20">
            <a:extLst>
              <a:ext uri="{FF2B5EF4-FFF2-40B4-BE49-F238E27FC236}">
                <a16:creationId xmlns:a16="http://schemas.microsoft.com/office/drawing/2014/main" xmlns="" id="{5A8935C1-8562-48A1-B4B8-3626DB13FEE1}"/>
              </a:ext>
            </a:extLst>
          </p:cNvPr>
          <p:cNvSpPr txBox="1"/>
          <p:nvPr/>
        </p:nvSpPr>
        <p:spPr>
          <a:xfrm>
            <a:off x="2284486" y="3275834"/>
            <a:ext cx="4724284" cy="1839350"/>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初二阶段的学生刚好是处于人生的第二次断乳期（心理断乳期），其生理特征已进入青春期，在心理上自我感觉已是成年人，但由于知识、生活实际能力还欠缺，所以这个阶段的孩子最容易出现问题，若过渡不好将影响其一生。 </a:t>
            </a:r>
          </a:p>
        </p:txBody>
      </p:sp>
      <p:sp>
        <p:nvSpPr>
          <p:cNvPr id="32" name="等腰三角形 2">
            <a:extLst>
              <a:ext uri="{FF2B5EF4-FFF2-40B4-BE49-F238E27FC236}">
                <a16:creationId xmlns:a16="http://schemas.microsoft.com/office/drawing/2014/main" xmlns="" id="{3EBB751B-D483-4ACD-B979-93F375C9945A}"/>
              </a:ext>
            </a:extLst>
          </p:cNvPr>
          <p:cNvSpPr/>
          <p:nvPr/>
        </p:nvSpPr>
        <p:spPr bwMode="auto">
          <a:xfrm>
            <a:off x="1155914" y="2395571"/>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33" name="TextBox 23">
            <a:extLst>
              <a:ext uri="{FF2B5EF4-FFF2-40B4-BE49-F238E27FC236}">
                <a16:creationId xmlns:a16="http://schemas.microsoft.com/office/drawing/2014/main" xmlns="" id="{57726A15-AF7A-447E-87F9-399AADB0FCAB}"/>
              </a:ext>
            </a:extLst>
          </p:cNvPr>
          <p:cNvSpPr txBox="1"/>
          <p:nvPr/>
        </p:nvSpPr>
        <p:spPr>
          <a:xfrm>
            <a:off x="1271848" y="2632132"/>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01</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pic>
        <p:nvPicPr>
          <p:cNvPr id="8" name="图片 7">
            <a:extLst>
              <a:ext uri="{FF2B5EF4-FFF2-40B4-BE49-F238E27FC236}">
                <a16:creationId xmlns:a16="http://schemas.microsoft.com/office/drawing/2014/main" xmlns="" id="{935B3DCE-297F-4B23-A95E-F8BD0163689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557743" y="1925542"/>
            <a:ext cx="3961157" cy="3961157"/>
          </a:xfrm>
          <a:prstGeom prst="rect">
            <a:avLst/>
          </a:prstGeom>
        </p:spPr>
      </p:pic>
    </p:spTree>
    <p:extLst>
      <p:ext uri="{BB962C8B-B14F-4D97-AF65-F5344CB8AC3E}">
        <p14:creationId xmlns:p14="http://schemas.microsoft.com/office/powerpoint/2010/main" val="1162812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down)">
                                      <p:cBhvr>
                                        <p:cTn id="7" dur="290">
                                          <p:stCondLst>
                                            <p:cond delay="0"/>
                                          </p:stCondLst>
                                        </p:cTn>
                                        <p:tgtEl>
                                          <p:spTgt spid="33"/>
                                        </p:tgtEl>
                                      </p:cBhvr>
                                    </p:animEffect>
                                    <p:anim calcmode="lin" valueType="num">
                                      <p:cBhvr>
                                        <p:cTn id="8"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13" dur="13">
                                          <p:stCondLst>
                                            <p:cond delay="325"/>
                                          </p:stCondLst>
                                        </p:cTn>
                                        <p:tgtEl>
                                          <p:spTgt spid="33"/>
                                        </p:tgtEl>
                                      </p:cBhvr>
                                      <p:to x="100000" y="60000"/>
                                    </p:animScale>
                                    <p:animScale>
                                      <p:cBhvr>
                                        <p:cTn id="14" dur="83" decel="50000">
                                          <p:stCondLst>
                                            <p:cond delay="338"/>
                                          </p:stCondLst>
                                        </p:cTn>
                                        <p:tgtEl>
                                          <p:spTgt spid="33"/>
                                        </p:tgtEl>
                                      </p:cBhvr>
                                      <p:to x="100000" y="100000"/>
                                    </p:animScale>
                                    <p:animScale>
                                      <p:cBhvr>
                                        <p:cTn id="15" dur="13">
                                          <p:stCondLst>
                                            <p:cond delay="656"/>
                                          </p:stCondLst>
                                        </p:cTn>
                                        <p:tgtEl>
                                          <p:spTgt spid="33"/>
                                        </p:tgtEl>
                                      </p:cBhvr>
                                      <p:to x="100000" y="80000"/>
                                    </p:animScale>
                                    <p:animScale>
                                      <p:cBhvr>
                                        <p:cTn id="16" dur="83" decel="50000">
                                          <p:stCondLst>
                                            <p:cond delay="669"/>
                                          </p:stCondLst>
                                        </p:cTn>
                                        <p:tgtEl>
                                          <p:spTgt spid="33"/>
                                        </p:tgtEl>
                                      </p:cBhvr>
                                      <p:to x="100000" y="100000"/>
                                    </p:animScale>
                                    <p:animScale>
                                      <p:cBhvr>
                                        <p:cTn id="17" dur="13">
                                          <p:stCondLst>
                                            <p:cond delay="821"/>
                                          </p:stCondLst>
                                        </p:cTn>
                                        <p:tgtEl>
                                          <p:spTgt spid="33"/>
                                        </p:tgtEl>
                                      </p:cBhvr>
                                      <p:to x="100000" y="90000"/>
                                    </p:animScale>
                                    <p:animScale>
                                      <p:cBhvr>
                                        <p:cTn id="18" dur="83" decel="50000">
                                          <p:stCondLst>
                                            <p:cond delay="834"/>
                                          </p:stCondLst>
                                        </p:cTn>
                                        <p:tgtEl>
                                          <p:spTgt spid="33"/>
                                        </p:tgtEl>
                                      </p:cBhvr>
                                      <p:to x="100000" y="100000"/>
                                    </p:animScale>
                                    <p:animScale>
                                      <p:cBhvr>
                                        <p:cTn id="19" dur="13">
                                          <p:stCondLst>
                                            <p:cond delay="904"/>
                                          </p:stCondLst>
                                        </p:cTn>
                                        <p:tgtEl>
                                          <p:spTgt spid="33"/>
                                        </p:tgtEl>
                                      </p:cBhvr>
                                      <p:to x="100000" y="95000"/>
                                    </p:animScale>
                                    <p:animScale>
                                      <p:cBhvr>
                                        <p:cTn id="20" dur="83" decel="50000">
                                          <p:stCondLst>
                                            <p:cond delay="917"/>
                                          </p:stCondLst>
                                        </p:cTn>
                                        <p:tgtEl>
                                          <p:spTgt spid="3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down)">
                                      <p:cBhvr>
                                        <p:cTn id="23" dur="290">
                                          <p:stCondLst>
                                            <p:cond delay="0"/>
                                          </p:stCondLst>
                                        </p:cTn>
                                        <p:tgtEl>
                                          <p:spTgt spid="32"/>
                                        </p:tgtEl>
                                      </p:cBhvr>
                                    </p:animEffect>
                                    <p:anim calcmode="lin" valueType="num">
                                      <p:cBhvr>
                                        <p:cTn id="2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29" dur="13">
                                          <p:stCondLst>
                                            <p:cond delay="325"/>
                                          </p:stCondLst>
                                        </p:cTn>
                                        <p:tgtEl>
                                          <p:spTgt spid="32"/>
                                        </p:tgtEl>
                                      </p:cBhvr>
                                      <p:to x="100000" y="60000"/>
                                    </p:animScale>
                                    <p:animScale>
                                      <p:cBhvr>
                                        <p:cTn id="30" dur="83" decel="50000">
                                          <p:stCondLst>
                                            <p:cond delay="338"/>
                                          </p:stCondLst>
                                        </p:cTn>
                                        <p:tgtEl>
                                          <p:spTgt spid="32"/>
                                        </p:tgtEl>
                                      </p:cBhvr>
                                      <p:to x="100000" y="100000"/>
                                    </p:animScale>
                                    <p:animScale>
                                      <p:cBhvr>
                                        <p:cTn id="31" dur="13">
                                          <p:stCondLst>
                                            <p:cond delay="656"/>
                                          </p:stCondLst>
                                        </p:cTn>
                                        <p:tgtEl>
                                          <p:spTgt spid="32"/>
                                        </p:tgtEl>
                                      </p:cBhvr>
                                      <p:to x="100000" y="80000"/>
                                    </p:animScale>
                                    <p:animScale>
                                      <p:cBhvr>
                                        <p:cTn id="32" dur="83" decel="50000">
                                          <p:stCondLst>
                                            <p:cond delay="669"/>
                                          </p:stCondLst>
                                        </p:cTn>
                                        <p:tgtEl>
                                          <p:spTgt spid="32"/>
                                        </p:tgtEl>
                                      </p:cBhvr>
                                      <p:to x="100000" y="100000"/>
                                    </p:animScale>
                                    <p:animScale>
                                      <p:cBhvr>
                                        <p:cTn id="33" dur="13">
                                          <p:stCondLst>
                                            <p:cond delay="821"/>
                                          </p:stCondLst>
                                        </p:cTn>
                                        <p:tgtEl>
                                          <p:spTgt spid="32"/>
                                        </p:tgtEl>
                                      </p:cBhvr>
                                      <p:to x="100000" y="90000"/>
                                    </p:animScale>
                                    <p:animScale>
                                      <p:cBhvr>
                                        <p:cTn id="34" dur="83" decel="50000">
                                          <p:stCondLst>
                                            <p:cond delay="834"/>
                                          </p:stCondLst>
                                        </p:cTn>
                                        <p:tgtEl>
                                          <p:spTgt spid="32"/>
                                        </p:tgtEl>
                                      </p:cBhvr>
                                      <p:to x="100000" y="100000"/>
                                    </p:animScale>
                                    <p:animScale>
                                      <p:cBhvr>
                                        <p:cTn id="35" dur="13">
                                          <p:stCondLst>
                                            <p:cond delay="904"/>
                                          </p:stCondLst>
                                        </p:cTn>
                                        <p:tgtEl>
                                          <p:spTgt spid="32"/>
                                        </p:tgtEl>
                                      </p:cBhvr>
                                      <p:to x="100000" y="95000"/>
                                    </p:animScale>
                                    <p:animScale>
                                      <p:cBhvr>
                                        <p:cTn id="36" dur="83" decel="50000">
                                          <p:stCondLst>
                                            <p:cond delay="917"/>
                                          </p:stCondLst>
                                        </p:cTn>
                                        <p:tgtEl>
                                          <p:spTgt spid="32"/>
                                        </p:tgtEl>
                                      </p:cBhvr>
                                      <p:to x="100000" y="100000"/>
                                    </p:animScale>
                                  </p:childTnLst>
                                </p:cTn>
                              </p:par>
                            </p:childTnLst>
                          </p:cTn>
                        </p:par>
                        <p:par>
                          <p:cTn id="37" fill="hold">
                            <p:stCondLst>
                              <p:cond delay="1000"/>
                            </p:stCondLst>
                            <p:childTnLst>
                              <p:par>
                                <p:cTn id="38" presetID="22" presetClass="entr" presetSubtype="8"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1000"/>
                                        <p:tgtEl>
                                          <p:spTgt spid="23"/>
                                        </p:tgtEl>
                                      </p:cBhvr>
                                    </p:animEffect>
                                  </p:childTnLst>
                                </p:cTn>
                              </p:par>
                              <p:par>
                                <p:cTn id="41" presetID="12" presetClass="entr" presetSubtype="4" fill="hold" grpId="0" nodeType="withEffect">
                                  <p:stCondLst>
                                    <p:cond delay="0"/>
                                  </p:stCondLst>
                                  <p:iterate type="lt">
                                    <p:tmPct val="5983"/>
                                  </p:iterate>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300"/>
                                        <p:tgtEl>
                                          <p:spTgt spid="30"/>
                                        </p:tgtEl>
                                        <p:attrNameLst>
                                          <p:attrName>ppt_y</p:attrName>
                                        </p:attrNameLst>
                                      </p:cBhvr>
                                      <p:tavLst>
                                        <p:tav tm="0">
                                          <p:val>
                                            <p:strVal val="#ppt_y+#ppt_h*1.125000"/>
                                          </p:val>
                                        </p:tav>
                                        <p:tav tm="100000">
                                          <p:val>
                                            <p:strVal val="#ppt_y"/>
                                          </p:val>
                                        </p:tav>
                                      </p:tavLst>
                                    </p:anim>
                                    <p:animEffect transition="in" filter="wipe(up)">
                                      <p:cBhvr>
                                        <p:cTn id="44" dur="300"/>
                                        <p:tgtEl>
                                          <p:spTgt spid="30"/>
                                        </p:tgtEl>
                                      </p:cBhvr>
                                    </p:animEffect>
                                  </p:childTnLst>
                                </p:cTn>
                              </p:par>
                            </p:childTnLst>
                          </p:cTn>
                        </p:par>
                        <p:par>
                          <p:cTn id="45" fill="hold">
                            <p:stCondLst>
                              <p:cond delay="3077"/>
                            </p:stCondLst>
                            <p:childTnLst>
                              <p:par>
                                <p:cTn id="46" presetID="42" presetClass="entr" presetSubtype="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1000"/>
                                        <p:tgtEl>
                                          <p:spTgt spid="8"/>
                                        </p:tgtEl>
                                      </p:cBhvr>
                                    </p:animEffect>
                                    <p:anim calcmode="lin" valueType="num">
                                      <p:cBhvr>
                                        <p:cTn id="49" dur="1000" fill="hold"/>
                                        <p:tgtEl>
                                          <p:spTgt spid="8"/>
                                        </p:tgtEl>
                                        <p:attrNameLst>
                                          <p:attrName>ppt_x</p:attrName>
                                        </p:attrNameLst>
                                      </p:cBhvr>
                                      <p:tavLst>
                                        <p:tav tm="0">
                                          <p:val>
                                            <p:strVal val="#ppt_x"/>
                                          </p:val>
                                        </p:tav>
                                        <p:tav tm="100000">
                                          <p:val>
                                            <p:strVal val="#ppt_x"/>
                                          </p:val>
                                        </p:tav>
                                      </p:tavLst>
                                    </p:anim>
                                    <p:anim calcmode="lin" valueType="num">
                                      <p:cBhvr>
                                        <p:cTn id="5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animBg="1"/>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C274BC45-46AE-46ED-BE74-05A45F6B06DA}"/>
              </a:ext>
            </a:extLst>
          </p:cNvPr>
          <p:cNvGrpSpPr/>
          <p:nvPr/>
        </p:nvGrpSpPr>
        <p:grpSpPr>
          <a:xfrm>
            <a:off x="1232523" y="2194630"/>
            <a:ext cx="5950820" cy="602519"/>
            <a:chOff x="3002037" y="1226050"/>
            <a:chExt cx="7067433" cy="637916"/>
          </a:xfrm>
          <a:solidFill>
            <a:schemeClr val="accent2"/>
          </a:solidFill>
        </p:grpSpPr>
        <p:sp>
          <p:nvSpPr>
            <p:cNvPr id="24" name="矩形 23">
              <a:extLst>
                <a:ext uri="{FF2B5EF4-FFF2-40B4-BE49-F238E27FC236}">
                  <a16:creationId xmlns:a16="http://schemas.microsoft.com/office/drawing/2014/main" xmlns="" id="{6F26F3BA-23CE-4D46-A33A-CFC6243C3D02}"/>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6" name="TextBox 16">
              <a:extLst>
                <a:ext uri="{FF2B5EF4-FFF2-40B4-BE49-F238E27FC236}">
                  <a16:creationId xmlns:a16="http://schemas.microsoft.com/office/drawing/2014/main" xmlns="" id="{E1F1CD28-15A5-4235-9FF1-301CA3FA8699}"/>
                </a:ext>
              </a:extLst>
            </p:cNvPr>
            <p:cNvSpPr txBox="1"/>
            <p:nvPr/>
          </p:nvSpPr>
          <p:spPr>
            <a:xfrm>
              <a:off x="3833456" y="1244836"/>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身体上开始出现变化</a:t>
              </a:r>
            </a:p>
          </p:txBody>
        </p:sp>
      </p:grpSp>
      <p:sp>
        <p:nvSpPr>
          <p:cNvPr id="30" name="TextBox 20">
            <a:extLst>
              <a:ext uri="{FF2B5EF4-FFF2-40B4-BE49-F238E27FC236}">
                <a16:creationId xmlns:a16="http://schemas.microsoft.com/office/drawing/2014/main" xmlns="" id="{5A8935C1-8562-48A1-B4B8-3626DB13FEE1}"/>
              </a:ext>
            </a:extLst>
          </p:cNvPr>
          <p:cNvSpPr txBox="1"/>
          <p:nvPr/>
        </p:nvSpPr>
        <p:spPr>
          <a:xfrm>
            <a:off x="2290832" y="3033806"/>
            <a:ext cx="4724284" cy="759054"/>
          </a:xfrm>
          <a:prstGeom prst="rect">
            <a:avLst/>
          </a:prstGeom>
          <a:noFill/>
        </p:spPr>
        <p:txBody>
          <a:bodyPr wrap="square" lIns="68580" tIns="34290" rIns="68580" bIns="34290" rtlCol="0">
            <a:spAutoFit/>
          </a:bodyPr>
          <a:lstStyle/>
          <a:p>
            <a:pPr lvl="0">
              <a:lnSpc>
                <a:spcPct val="130000"/>
              </a:lnSpc>
              <a:defRPr/>
            </a:pPr>
            <a:r>
              <a:rPr lang="en-US" altLang="zh-CN" dirty="0">
                <a:solidFill>
                  <a:srgbClr val="000000"/>
                </a:solidFill>
                <a:cs typeface="+mn-ea"/>
                <a:sym typeface="+mn-lt"/>
              </a:rPr>
              <a:t>12-16</a:t>
            </a:r>
            <a:r>
              <a:rPr lang="zh-CN" altLang="en-US" dirty="0">
                <a:solidFill>
                  <a:srgbClr val="000000"/>
                </a:solidFill>
                <a:cs typeface="+mn-ea"/>
                <a:sym typeface="+mn-lt"/>
              </a:rPr>
              <a:t>岁年龄段，这个时期的学生正处在青春发育期，心理和生理变化比较迅速。</a:t>
            </a:r>
          </a:p>
        </p:txBody>
      </p:sp>
      <p:sp>
        <p:nvSpPr>
          <p:cNvPr id="32" name="等腰三角形 2">
            <a:extLst>
              <a:ext uri="{FF2B5EF4-FFF2-40B4-BE49-F238E27FC236}">
                <a16:creationId xmlns:a16="http://schemas.microsoft.com/office/drawing/2014/main" xmlns="" id="{3EBB751B-D483-4ACD-B979-93F375C9945A}"/>
              </a:ext>
            </a:extLst>
          </p:cNvPr>
          <p:cNvSpPr/>
          <p:nvPr/>
        </p:nvSpPr>
        <p:spPr bwMode="auto">
          <a:xfrm>
            <a:off x="1232523" y="3046577"/>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33" name="TextBox 23">
            <a:extLst>
              <a:ext uri="{FF2B5EF4-FFF2-40B4-BE49-F238E27FC236}">
                <a16:creationId xmlns:a16="http://schemas.microsoft.com/office/drawing/2014/main" xmlns="" id="{57726A15-AF7A-447E-87F9-399AADB0FCAB}"/>
              </a:ext>
            </a:extLst>
          </p:cNvPr>
          <p:cNvSpPr txBox="1"/>
          <p:nvPr/>
        </p:nvSpPr>
        <p:spPr>
          <a:xfrm>
            <a:off x="1390584" y="3283138"/>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01</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0" name="文本框 9">
            <a:extLst>
              <a:ext uri="{FF2B5EF4-FFF2-40B4-BE49-F238E27FC236}">
                <a16:creationId xmlns:a16="http://schemas.microsoft.com/office/drawing/2014/main" xmlns="" id="{532FADC7-F78A-485E-8230-ACC76F6394D2}"/>
              </a:ext>
            </a:extLst>
          </p:cNvPr>
          <p:cNvSpPr txBox="1"/>
          <p:nvPr/>
        </p:nvSpPr>
        <p:spPr>
          <a:xfrm>
            <a:off x="176503" y="1471246"/>
            <a:ext cx="5108035" cy="584775"/>
          </a:xfrm>
          <a:prstGeom prst="rect">
            <a:avLst/>
          </a:prstGeom>
          <a:noFill/>
        </p:spPr>
        <p:txBody>
          <a:bodyPr wrap="square" rtlCol="0">
            <a:spAutoFit/>
          </a:bodyPr>
          <a:lstStyle/>
          <a:p>
            <a:pPr algn="ctr"/>
            <a:r>
              <a:rPr lang="zh-CN" altLang="en-US" sz="3200" b="1" dirty="0">
                <a:solidFill>
                  <a:schemeClr val="accent2"/>
                </a:solidFill>
                <a:cs typeface="+mn-ea"/>
                <a:sym typeface="+mn-lt"/>
              </a:rPr>
              <a:t>青春期学生变化</a:t>
            </a:r>
          </a:p>
        </p:txBody>
      </p:sp>
      <p:sp>
        <p:nvSpPr>
          <p:cNvPr id="11" name="TextBox 20">
            <a:extLst>
              <a:ext uri="{FF2B5EF4-FFF2-40B4-BE49-F238E27FC236}">
                <a16:creationId xmlns:a16="http://schemas.microsoft.com/office/drawing/2014/main" xmlns="" id="{FFCF73A9-5337-4E45-AFC1-822F9DB599F3}"/>
              </a:ext>
            </a:extLst>
          </p:cNvPr>
          <p:cNvSpPr txBox="1"/>
          <p:nvPr/>
        </p:nvSpPr>
        <p:spPr>
          <a:xfrm>
            <a:off x="2290832" y="4065389"/>
            <a:ext cx="4724284" cy="759054"/>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男生开始出现声音变粗，长出胡须等生理上的变化；</a:t>
            </a:r>
          </a:p>
        </p:txBody>
      </p:sp>
      <p:sp>
        <p:nvSpPr>
          <p:cNvPr id="12" name="等腰三角形 2">
            <a:extLst>
              <a:ext uri="{FF2B5EF4-FFF2-40B4-BE49-F238E27FC236}">
                <a16:creationId xmlns:a16="http://schemas.microsoft.com/office/drawing/2014/main" xmlns="" id="{9ABC7903-27D2-4677-9C7F-8B42E7395FC9}"/>
              </a:ext>
            </a:extLst>
          </p:cNvPr>
          <p:cNvSpPr/>
          <p:nvPr/>
        </p:nvSpPr>
        <p:spPr bwMode="auto">
          <a:xfrm>
            <a:off x="1232523" y="4078160"/>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3" name="TextBox 23">
            <a:extLst>
              <a:ext uri="{FF2B5EF4-FFF2-40B4-BE49-F238E27FC236}">
                <a16:creationId xmlns:a16="http://schemas.microsoft.com/office/drawing/2014/main" xmlns="" id="{39EF35BA-1B19-4FC9-9F38-B1E9D115F9AF}"/>
              </a:ext>
            </a:extLst>
          </p:cNvPr>
          <p:cNvSpPr txBox="1"/>
          <p:nvPr/>
        </p:nvSpPr>
        <p:spPr>
          <a:xfrm>
            <a:off x="1390584" y="4314721"/>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02</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4" name="TextBox 20">
            <a:extLst>
              <a:ext uri="{FF2B5EF4-FFF2-40B4-BE49-F238E27FC236}">
                <a16:creationId xmlns:a16="http://schemas.microsoft.com/office/drawing/2014/main" xmlns="" id="{84E9D8F5-993F-4941-8A3A-136E57D22567}"/>
              </a:ext>
            </a:extLst>
          </p:cNvPr>
          <p:cNvSpPr txBox="1"/>
          <p:nvPr/>
        </p:nvSpPr>
        <p:spPr>
          <a:xfrm>
            <a:off x="2290832" y="4874152"/>
            <a:ext cx="4892511" cy="1479251"/>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女生开始 出现相应的身体发育上的变化。因此，家长有必要对学生进行一些谈话，让他们克服对这些变化的恐惧感，以稳定他们因为身体上的变化而形成的心理上的波动。</a:t>
            </a:r>
          </a:p>
        </p:txBody>
      </p:sp>
      <p:sp>
        <p:nvSpPr>
          <p:cNvPr id="15" name="等腰三角形 2">
            <a:extLst>
              <a:ext uri="{FF2B5EF4-FFF2-40B4-BE49-F238E27FC236}">
                <a16:creationId xmlns:a16="http://schemas.microsoft.com/office/drawing/2014/main" xmlns="" id="{BAB2799F-0BAB-467D-BBD4-6CB7770344CA}"/>
              </a:ext>
            </a:extLst>
          </p:cNvPr>
          <p:cNvSpPr/>
          <p:nvPr/>
        </p:nvSpPr>
        <p:spPr bwMode="auto">
          <a:xfrm>
            <a:off x="1232523" y="5053744"/>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6" name="TextBox 23">
            <a:extLst>
              <a:ext uri="{FF2B5EF4-FFF2-40B4-BE49-F238E27FC236}">
                <a16:creationId xmlns:a16="http://schemas.microsoft.com/office/drawing/2014/main" xmlns="" id="{E5C20918-851B-4654-A664-AFFEC757C95A}"/>
              </a:ext>
            </a:extLst>
          </p:cNvPr>
          <p:cNvSpPr txBox="1"/>
          <p:nvPr/>
        </p:nvSpPr>
        <p:spPr>
          <a:xfrm>
            <a:off x="1390584" y="5290305"/>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03</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pic>
        <p:nvPicPr>
          <p:cNvPr id="17" name="图片 16">
            <a:extLst>
              <a:ext uri="{FF2B5EF4-FFF2-40B4-BE49-F238E27FC236}">
                <a16:creationId xmlns:a16="http://schemas.microsoft.com/office/drawing/2014/main" xmlns="" id="{CFEE9564-3A82-4449-8E08-AA5022E67F3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362865" y="1669446"/>
            <a:ext cx="3873979" cy="4980832"/>
          </a:xfrm>
          <a:prstGeom prst="rect">
            <a:avLst/>
          </a:prstGeom>
        </p:spPr>
      </p:pic>
    </p:spTree>
    <p:extLst>
      <p:ext uri="{BB962C8B-B14F-4D97-AF65-F5344CB8AC3E}">
        <p14:creationId xmlns:p14="http://schemas.microsoft.com/office/powerpoint/2010/main" val="2261401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1000"/>
                                        <p:tgtEl>
                                          <p:spTgt spid="23"/>
                                        </p:tgtEl>
                                      </p:cBhvr>
                                    </p:animEffect>
                                  </p:childTnLst>
                                </p:cTn>
                              </p:par>
                            </p:childTnLst>
                          </p:cTn>
                        </p:par>
                        <p:par>
                          <p:cTn id="14" fill="hold">
                            <p:stCondLst>
                              <p:cond delay="2000"/>
                            </p:stCondLst>
                            <p:childTnLst>
                              <p:par>
                                <p:cTn id="15" presetID="26"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down)">
                                      <p:cBhvr>
                                        <p:cTn id="17" dur="290">
                                          <p:stCondLst>
                                            <p:cond delay="0"/>
                                          </p:stCondLst>
                                        </p:cTn>
                                        <p:tgtEl>
                                          <p:spTgt spid="33"/>
                                        </p:tgtEl>
                                      </p:cBhvr>
                                    </p:animEffect>
                                    <p:anim calcmode="lin" valueType="num">
                                      <p:cBhvr>
                                        <p:cTn id="18"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23" dur="13">
                                          <p:stCondLst>
                                            <p:cond delay="325"/>
                                          </p:stCondLst>
                                        </p:cTn>
                                        <p:tgtEl>
                                          <p:spTgt spid="33"/>
                                        </p:tgtEl>
                                      </p:cBhvr>
                                      <p:to x="100000" y="60000"/>
                                    </p:animScale>
                                    <p:animScale>
                                      <p:cBhvr>
                                        <p:cTn id="24" dur="83" decel="50000">
                                          <p:stCondLst>
                                            <p:cond delay="338"/>
                                          </p:stCondLst>
                                        </p:cTn>
                                        <p:tgtEl>
                                          <p:spTgt spid="33"/>
                                        </p:tgtEl>
                                      </p:cBhvr>
                                      <p:to x="100000" y="100000"/>
                                    </p:animScale>
                                    <p:animScale>
                                      <p:cBhvr>
                                        <p:cTn id="25" dur="13">
                                          <p:stCondLst>
                                            <p:cond delay="656"/>
                                          </p:stCondLst>
                                        </p:cTn>
                                        <p:tgtEl>
                                          <p:spTgt spid="33"/>
                                        </p:tgtEl>
                                      </p:cBhvr>
                                      <p:to x="100000" y="80000"/>
                                    </p:animScale>
                                    <p:animScale>
                                      <p:cBhvr>
                                        <p:cTn id="26" dur="83" decel="50000">
                                          <p:stCondLst>
                                            <p:cond delay="669"/>
                                          </p:stCondLst>
                                        </p:cTn>
                                        <p:tgtEl>
                                          <p:spTgt spid="33"/>
                                        </p:tgtEl>
                                      </p:cBhvr>
                                      <p:to x="100000" y="100000"/>
                                    </p:animScale>
                                    <p:animScale>
                                      <p:cBhvr>
                                        <p:cTn id="27" dur="13">
                                          <p:stCondLst>
                                            <p:cond delay="821"/>
                                          </p:stCondLst>
                                        </p:cTn>
                                        <p:tgtEl>
                                          <p:spTgt spid="33"/>
                                        </p:tgtEl>
                                      </p:cBhvr>
                                      <p:to x="100000" y="90000"/>
                                    </p:animScale>
                                    <p:animScale>
                                      <p:cBhvr>
                                        <p:cTn id="28" dur="83" decel="50000">
                                          <p:stCondLst>
                                            <p:cond delay="834"/>
                                          </p:stCondLst>
                                        </p:cTn>
                                        <p:tgtEl>
                                          <p:spTgt spid="33"/>
                                        </p:tgtEl>
                                      </p:cBhvr>
                                      <p:to x="100000" y="100000"/>
                                    </p:animScale>
                                    <p:animScale>
                                      <p:cBhvr>
                                        <p:cTn id="29" dur="13">
                                          <p:stCondLst>
                                            <p:cond delay="904"/>
                                          </p:stCondLst>
                                        </p:cTn>
                                        <p:tgtEl>
                                          <p:spTgt spid="33"/>
                                        </p:tgtEl>
                                      </p:cBhvr>
                                      <p:to x="100000" y="95000"/>
                                    </p:animScale>
                                    <p:animScale>
                                      <p:cBhvr>
                                        <p:cTn id="30" dur="83" decel="50000">
                                          <p:stCondLst>
                                            <p:cond delay="917"/>
                                          </p:stCondLst>
                                        </p:cTn>
                                        <p:tgtEl>
                                          <p:spTgt spid="3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290">
                                          <p:stCondLst>
                                            <p:cond delay="0"/>
                                          </p:stCondLst>
                                        </p:cTn>
                                        <p:tgtEl>
                                          <p:spTgt spid="32"/>
                                        </p:tgtEl>
                                      </p:cBhvr>
                                    </p:animEffect>
                                    <p:anim calcmode="lin" valueType="num">
                                      <p:cBhvr>
                                        <p:cTn id="3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3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3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39" dur="13">
                                          <p:stCondLst>
                                            <p:cond delay="325"/>
                                          </p:stCondLst>
                                        </p:cTn>
                                        <p:tgtEl>
                                          <p:spTgt spid="32"/>
                                        </p:tgtEl>
                                      </p:cBhvr>
                                      <p:to x="100000" y="60000"/>
                                    </p:animScale>
                                    <p:animScale>
                                      <p:cBhvr>
                                        <p:cTn id="40" dur="83" decel="50000">
                                          <p:stCondLst>
                                            <p:cond delay="338"/>
                                          </p:stCondLst>
                                        </p:cTn>
                                        <p:tgtEl>
                                          <p:spTgt spid="32"/>
                                        </p:tgtEl>
                                      </p:cBhvr>
                                      <p:to x="100000" y="100000"/>
                                    </p:animScale>
                                    <p:animScale>
                                      <p:cBhvr>
                                        <p:cTn id="41" dur="13">
                                          <p:stCondLst>
                                            <p:cond delay="656"/>
                                          </p:stCondLst>
                                        </p:cTn>
                                        <p:tgtEl>
                                          <p:spTgt spid="32"/>
                                        </p:tgtEl>
                                      </p:cBhvr>
                                      <p:to x="100000" y="80000"/>
                                    </p:animScale>
                                    <p:animScale>
                                      <p:cBhvr>
                                        <p:cTn id="42" dur="83" decel="50000">
                                          <p:stCondLst>
                                            <p:cond delay="669"/>
                                          </p:stCondLst>
                                        </p:cTn>
                                        <p:tgtEl>
                                          <p:spTgt spid="32"/>
                                        </p:tgtEl>
                                      </p:cBhvr>
                                      <p:to x="100000" y="100000"/>
                                    </p:animScale>
                                    <p:animScale>
                                      <p:cBhvr>
                                        <p:cTn id="43" dur="13">
                                          <p:stCondLst>
                                            <p:cond delay="821"/>
                                          </p:stCondLst>
                                        </p:cTn>
                                        <p:tgtEl>
                                          <p:spTgt spid="32"/>
                                        </p:tgtEl>
                                      </p:cBhvr>
                                      <p:to x="100000" y="90000"/>
                                    </p:animScale>
                                    <p:animScale>
                                      <p:cBhvr>
                                        <p:cTn id="44" dur="83" decel="50000">
                                          <p:stCondLst>
                                            <p:cond delay="834"/>
                                          </p:stCondLst>
                                        </p:cTn>
                                        <p:tgtEl>
                                          <p:spTgt spid="32"/>
                                        </p:tgtEl>
                                      </p:cBhvr>
                                      <p:to x="100000" y="100000"/>
                                    </p:animScale>
                                    <p:animScale>
                                      <p:cBhvr>
                                        <p:cTn id="45" dur="13">
                                          <p:stCondLst>
                                            <p:cond delay="904"/>
                                          </p:stCondLst>
                                        </p:cTn>
                                        <p:tgtEl>
                                          <p:spTgt spid="32"/>
                                        </p:tgtEl>
                                      </p:cBhvr>
                                      <p:to x="100000" y="95000"/>
                                    </p:animScale>
                                    <p:animScale>
                                      <p:cBhvr>
                                        <p:cTn id="46" dur="83" decel="50000">
                                          <p:stCondLst>
                                            <p:cond delay="917"/>
                                          </p:stCondLst>
                                        </p:cTn>
                                        <p:tgtEl>
                                          <p:spTgt spid="32"/>
                                        </p:tgtEl>
                                      </p:cBhvr>
                                      <p:to x="100000" y="100000"/>
                                    </p:animScale>
                                  </p:childTnLst>
                                </p:cTn>
                              </p:par>
                              <p:par>
                                <p:cTn id="47" presetID="12" presetClass="entr" presetSubtype="4" fill="hold" grpId="0" nodeType="withEffect">
                                  <p:stCondLst>
                                    <p:cond delay="0"/>
                                  </p:stCondLst>
                                  <p:iterate type="lt">
                                    <p:tmPct val="5983"/>
                                  </p:iterate>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300"/>
                                        <p:tgtEl>
                                          <p:spTgt spid="30"/>
                                        </p:tgtEl>
                                        <p:attrNameLst>
                                          <p:attrName>ppt_y</p:attrName>
                                        </p:attrNameLst>
                                      </p:cBhvr>
                                      <p:tavLst>
                                        <p:tav tm="0">
                                          <p:val>
                                            <p:strVal val="#ppt_y+#ppt_h*1.125000"/>
                                          </p:val>
                                        </p:tav>
                                        <p:tav tm="100000">
                                          <p:val>
                                            <p:strVal val="#ppt_y"/>
                                          </p:val>
                                        </p:tav>
                                      </p:tavLst>
                                    </p:anim>
                                    <p:animEffect transition="in" filter="wipe(up)">
                                      <p:cBhvr>
                                        <p:cTn id="50" dur="300"/>
                                        <p:tgtEl>
                                          <p:spTgt spid="30"/>
                                        </p:tgtEl>
                                      </p:cBhvr>
                                    </p:animEffect>
                                  </p:childTnLst>
                                </p:cTn>
                              </p:par>
                            </p:childTnLst>
                          </p:cTn>
                        </p:par>
                        <p:par>
                          <p:cTn id="51" fill="hold">
                            <p:stCondLst>
                              <p:cond delay="3000"/>
                            </p:stCondLst>
                            <p:childTnLst>
                              <p:par>
                                <p:cTn id="52" presetID="26"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down)">
                                      <p:cBhvr>
                                        <p:cTn id="54" dur="290">
                                          <p:stCondLst>
                                            <p:cond delay="0"/>
                                          </p:stCondLst>
                                        </p:cTn>
                                        <p:tgtEl>
                                          <p:spTgt spid="13"/>
                                        </p:tgtEl>
                                      </p:cBhvr>
                                    </p:animEffect>
                                    <p:anim calcmode="lin" valueType="num">
                                      <p:cBhvr>
                                        <p:cTn id="55"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56"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7"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58"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59"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60" dur="13">
                                          <p:stCondLst>
                                            <p:cond delay="325"/>
                                          </p:stCondLst>
                                        </p:cTn>
                                        <p:tgtEl>
                                          <p:spTgt spid="13"/>
                                        </p:tgtEl>
                                      </p:cBhvr>
                                      <p:to x="100000" y="60000"/>
                                    </p:animScale>
                                    <p:animScale>
                                      <p:cBhvr>
                                        <p:cTn id="61" dur="83" decel="50000">
                                          <p:stCondLst>
                                            <p:cond delay="338"/>
                                          </p:stCondLst>
                                        </p:cTn>
                                        <p:tgtEl>
                                          <p:spTgt spid="13"/>
                                        </p:tgtEl>
                                      </p:cBhvr>
                                      <p:to x="100000" y="100000"/>
                                    </p:animScale>
                                    <p:animScale>
                                      <p:cBhvr>
                                        <p:cTn id="62" dur="13">
                                          <p:stCondLst>
                                            <p:cond delay="656"/>
                                          </p:stCondLst>
                                        </p:cTn>
                                        <p:tgtEl>
                                          <p:spTgt spid="13"/>
                                        </p:tgtEl>
                                      </p:cBhvr>
                                      <p:to x="100000" y="80000"/>
                                    </p:animScale>
                                    <p:animScale>
                                      <p:cBhvr>
                                        <p:cTn id="63" dur="83" decel="50000">
                                          <p:stCondLst>
                                            <p:cond delay="669"/>
                                          </p:stCondLst>
                                        </p:cTn>
                                        <p:tgtEl>
                                          <p:spTgt spid="13"/>
                                        </p:tgtEl>
                                      </p:cBhvr>
                                      <p:to x="100000" y="100000"/>
                                    </p:animScale>
                                    <p:animScale>
                                      <p:cBhvr>
                                        <p:cTn id="64" dur="13">
                                          <p:stCondLst>
                                            <p:cond delay="821"/>
                                          </p:stCondLst>
                                        </p:cTn>
                                        <p:tgtEl>
                                          <p:spTgt spid="13"/>
                                        </p:tgtEl>
                                      </p:cBhvr>
                                      <p:to x="100000" y="90000"/>
                                    </p:animScale>
                                    <p:animScale>
                                      <p:cBhvr>
                                        <p:cTn id="65" dur="83" decel="50000">
                                          <p:stCondLst>
                                            <p:cond delay="834"/>
                                          </p:stCondLst>
                                        </p:cTn>
                                        <p:tgtEl>
                                          <p:spTgt spid="13"/>
                                        </p:tgtEl>
                                      </p:cBhvr>
                                      <p:to x="100000" y="100000"/>
                                    </p:animScale>
                                    <p:animScale>
                                      <p:cBhvr>
                                        <p:cTn id="66" dur="13">
                                          <p:stCondLst>
                                            <p:cond delay="904"/>
                                          </p:stCondLst>
                                        </p:cTn>
                                        <p:tgtEl>
                                          <p:spTgt spid="13"/>
                                        </p:tgtEl>
                                      </p:cBhvr>
                                      <p:to x="100000" y="95000"/>
                                    </p:animScale>
                                    <p:animScale>
                                      <p:cBhvr>
                                        <p:cTn id="67" dur="83" decel="50000">
                                          <p:stCondLst>
                                            <p:cond delay="917"/>
                                          </p:stCondLst>
                                        </p:cTn>
                                        <p:tgtEl>
                                          <p:spTgt spid="13"/>
                                        </p:tgtEl>
                                      </p:cBhvr>
                                      <p:to x="100000" y="100000"/>
                                    </p:animScale>
                                  </p:childTnLst>
                                </p:cTn>
                              </p:par>
                              <p:par>
                                <p:cTn id="68" presetID="26"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down)">
                                      <p:cBhvr>
                                        <p:cTn id="70" dur="290">
                                          <p:stCondLst>
                                            <p:cond delay="0"/>
                                          </p:stCondLst>
                                        </p:cTn>
                                        <p:tgtEl>
                                          <p:spTgt spid="12"/>
                                        </p:tgtEl>
                                      </p:cBhvr>
                                    </p:animEffect>
                                    <p:anim calcmode="lin" valueType="num">
                                      <p:cBhvr>
                                        <p:cTn id="71"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2"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3"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74"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75"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76" dur="13">
                                          <p:stCondLst>
                                            <p:cond delay="325"/>
                                          </p:stCondLst>
                                        </p:cTn>
                                        <p:tgtEl>
                                          <p:spTgt spid="12"/>
                                        </p:tgtEl>
                                      </p:cBhvr>
                                      <p:to x="100000" y="60000"/>
                                    </p:animScale>
                                    <p:animScale>
                                      <p:cBhvr>
                                        <p:cTn id="77" dur="83" decel="50000">
                                          <p:stCondLst>
                                            <p:cond delay="338"/>
                                          </p:stCondLst>
                                        </p:cTn>
                                        <p:tgtEl>
                                          <p:spTgt spid="12"/>
                                        </p:tgtEl>
                                      </p:cBhvr>
                                      <p:to x="100000" y="100000"/>
                                    </p:animScale>
                                    <p:animScale>
                                      <p:cBhvr>
                                        <p:cTn id="78" dur="13">
                                          <p:stCondLst>
                                            <p:cond delay="656"/>
                                          </p:stCondLst>
                                        </p:cTn>
                                        <p:tgtEl>
                                          <p:spTgt spid="12"/>
                                        </p:tgtEl>
                                      </p:cBhvr>
                                      <p:to x="100000" y="80000"/>
                                    </p:animScale>
                                    <p:animScale>
                                      <p:cBhvr>
                                        <p:cTn id="79" dur="83" decel="50000">
                                          <p:stCondLst>
                                            <p:cond delay="669"/>
                                          </p:stCondLst>
                                        </p:cTn>
                                        <p:tgtEl>
                                          <p:spTgt spid="12"/>
                                        </p:tgtEl>
                                      </p:cBhvr>
                                      <p:to x="100000" y="100000"/>
                                    </p:animScale>
                                    <p:animScale>
                                      <p:cBhvr>
                                        <p:cTn id="80" dur="13">
                                          <p:stCondLst>
                                            <p:cond delay="821"/>
                                          </p:stCondLst>
                                        </p:cTn>
                                        <p:tgtEl>
                                          <p:spTgt spid="12"/>
                                        </p:tgtEl>
                                      </p:cBhvr>
                                      <p:to x="100000" y="90000"/>
                                    </p:animScale>
                                    <p:animScale>
                                      <p:cBhvr>
                                        <p:cTn id="81" dur="83" decel="50000">
                                          <p:stCondLst>
                                            <p:cond delay="834"/>
                                          </p:stCondLst>
                                        </p:cTn>
                                        <p:tgtEl>
                                          <p:spTgt spid="12"/>
                                        </p:tgtEl>
                                      </p:cBhvr>
                                      <p:to x="100000" y="100000"/>
                                    </p:animScale>
                                    <p:animScale>
                                      <p:cBhvr>
                                        <p:cTn id="82" dur="13">
                                          <p:stCondLst>
                                            <p:cond delay="904"/>
                                          </p:stCondLst>
                                        </p:cTn>
                                        <p:tgtEl>
                                          <p:spTgt spid="12"/>
                                        </p:tgtEl>
                                      </p:cBhvr>
                                      <p:to x="100000" y="95000"/>
                                    </p:animScale>
                                    <p:animScale>
                                      <p:cBhvr>
                                        <p:cTn id="83" dur="83" decel="50000">
                                          <p:stCondLst>
                                            <p:cond delay="917"/>
                                          </p:stCondLst>
                                        </p:cTn>
                                        <p:tgtEl>
                                          <p:spTgt spid="12"/>
                                        </p:tgtEl>
                                      </p:cBhvr>
                                      <p:to x="100000" y="100000"/>
                                    </p:animScale>
                                  </p:childTnLst>
                                </p:cTn>
                              </p:par>
                              <p:par>
                                <p:cTn id="84" presetID="12" presetClass="entr" presetSubtype="4" fill="hold" grpId="0" nodeType="withEffect">
                                  <p:stCondLst>
                                    <p:cond delay="0"/>
                                  </p:stCondLst>
                                  <p:iterate type="lt">
                                    <p:tmPct val="5983"/>
                                  </p:iterate>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300"/>
                                        <p:tgtEl>
                                          <p:spTgt spid="11"/>
                                        </p:tgtEl>
                                        <p:attrNameLst>
                                          <p:attrName>ppt_y</p:attrName>
                                        </p:attrNameLst>
                                      </p:cBhvr>
                                      <p:tavLst>
                                        <p:tav tm="0">
                                          <p:val>
                                            <p:strVal val="#ppt_y+#ppt_h*1.125000"/>
                                          </p:val>
                                        </p:tav>
                                        <p:tav tm="100000">
                                          <p:val>
                                            <p:strVal val="#ppt_y"/>
                                          </p:val>
                                        </p:tav>
                                      </p:tavLst>
                                    </p:anim>
                                    <p:animEffect transition="in" filter="wipe(up)">
                                      <p:cBhvr>
                                        <p:cTn id="87" dur="300"/>
                                        <p:tgtEl>
                                          <p:spTgt spid="11"/>
                                        </p:tgtEl>
                                      </p:cBhvr>
                                    </p:animEffect>
                                  </p:childTnLst>
                                </p:cTn>
                              </p:par>
                            </p:childTnLst>
                          </p:cTn>
                        </p:par>
                        <p:par>
                          <p:cTn id="88" fill="hold">
                            <p:stCondLst>
                              <p:cond delay="4000"/>
                            </p:stCondLst>
                            <p:childTnLst>
                              <p:par>
                                <p:cTn id="89" presetID="26"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ipe(down)">
                                      <p:cBhvr>
                                        <p:cTn id="91" dur="290">
                                          <p:stCondLst>
                                            <p:cond delay="0"/>
                                          </p:stCondLst>
                                        </p:cTn>
                                        <p:tgtEl>
                                          <p:spTgt spid="16"/>
                                        </p:tgtEl>
                                      </p:cBhvr>
                                    </p:animEffect>
                                    <p:anim calcmode="lin" valueType="num">
                                      <p:cBhvr>
                                        <p:cTn id="92"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97" dur="13">
                                          <p:stCondLst>
                                            <p:cond delay="325"/>
                                          </p:stCondLst>
                                        </p:cTn>
                                        <p:tgtEl>
                                          <p:spTgt spid="16"/>
                                        </p:tgtEl>
                                      </p:cBhvr>
                                      <p:to x="100000" y="60000"/>
                                    </p:animScale>
                                    <p:animScale>
                                      <p:cBhvr>
                                        <p:cTn id="98" dur="83" decel="50000">
                                          <p:stCondLst>
                                            <p:cond delay="338"/>
                                          </p:stCondLst>
                                        </p:cTn>
                                        <p:tgtEl>
                                          <p:spTgt spid="16"/>
                                        </p:tgtEl>
                                      </p:cBhvr>
                                      <p:to x="100000" y="100000"/>
                                    </p:animScale>
                                    <p:animScale>
                                      <p:cBhvr>
                                        <p:cTn id="99" dur="13">
                                          <p:stCondLst>
                                            <p:cond delay="656"/>
                                          </p:stCondLst>
                                        </p:cTn>
                                        <p:tgtEl>
                                          <p:spTgt spid="16"/>
                                        </p:tgtEl>
                                      </p:cBhvr>
                                      <p:to x="100000" y="80000"/>
                                    </p:animScale>
                                    <p:animScale>
                                      <p:cBhvr>
                                        <p:cTn id="100" dur="83" decel="50000">
                                          <p:stCondLst>
                                            <p:cond delay="669"/>
                                          </p:stCondLst>
                                        </p:cTn>
                                        <p:tgtEl>
                                          <p:spTgt spid="16"/>
                                        </p:tgtEl>
                                      </p:cBhvr>
                                      <p:to x="100000" y="100000"/>
                                    </p:animScale>
                                    <p:animScale>
                                      <p:cBhvr>
                                        <p:cTn id="101" dur="13">
                                          <p:stCondLst>
                                            <p:cond delay="821"/>
                                          </p:stCondLst>
                                        </p:cTn>
                                        <p:tgtEl>
                                          <p:spTgt spid="16"/>
                                        </p:tgtEl>
                                      </p:cBhvr>
                                      <p:to x="100000" y="90000"/>
                                    </p:animScale>
                                    <p:animScale>
                                      <p:cBhvr>
                                        <p:cTn id="102" dur="83" decel="50000">
                                          <p:stCondLst>
                                            <p:cond delay="834"/>
                                          </p:stCondLst>
                                        </p:cTn>
                                        <p:tgtEl>
                                          <p:spTgt spid="16"/>
                                        </p:tgtEl>
                                      </p:cBhvr>
                                      <p:to x="100000" y="100000"/>
                                    </p:animScale>
                                    <p:animScale>
                                      <p:cBhvr>
                                        <p:cTn id="103" dur="13">
                                          <p:stCondLst>
                                            <p:cond delay="904"/>
                                          </p:stCondLst>
                                        </p:cTn>
                                        <p:tgtEl>
                                          <p:spTgt spid="16"/>
                                        </p:tgtEl>
                                      </p:cBhvr>
                                      <p:to x="100000" y="95000"/>
                                    </p:animScale>
                                    <p:animScale>
                                      <p:cBhvr>
                                        <p:cTn id="104" dur="83" decel="50000">
                                          <p:stCondLst>
                                            <p:cond delay="917"/>
                                          </p:stCondLst>
                                        </p:cTn>
                                        <p:tgtEl>
                                          <p:spTgt spid="16"/>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wipe(down)">
                                      <p:cBhvr>
                                        <p:cTn id="107" dur="290">
                                          <p:stCondLst>
                                            <p:cond delay="0"/>
                                          </p:stCondLst>
                                        </p:cTn>
                                        <p:tgtEl>
                                          <p:spTgt spid="15"/>
                                        </p:tgtEl>
                                      </p:cBhvr>
                                    </p:animEffect>
                                    <p:anim calcmode="lin" valueType="num">
                                      <p:cBhvr>
                                        <p:cTn id="108"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13" dur="13">
                                          <p:stCondLst>
                                            <p:cond delay="325"/>
                                          </p:stCondLst>
                                        </p:cTn>
                                        <p:tgtEl>
                                          <p:spTgt spid="15"/>
                                        </p:tgtEl>
                                      </p:cBhvr>
                                      <p:to x="100000" y="60000"/>
                                    </p:animScale>
                                    <p:animScale>
                                      <p:cBhvr>
                                        <p:cTn id="114" dur="83" decel="50000">
                                          <p:stCondLst>
                                            <p:cond delay="338"/>
                                          </p:stCondLst>
                                        </p:cTn>
                                        <p:tgtEl>
                                          <p:spTgt spid="15"/>
                                        </p:tgtEl>
                                      </p:cBhvr>
                                      <p:to x="100000" y="100000"/>
                                    </p:animScale>
                                    <p:animScale>
                                      <p:cBhvr>
                                        <p:cTn id="115" dur="13">
                                          <p:stCondLst>
                                            <p:cond delay="656"/>
                                          </p:stCondLst>
                                        </p:cTn>
                                        <p:tgtEl>
                                          <p:spTgt spid="15"/>
                                        </p:tgtEl>
                                      </p:cBhvr>
                                      <p:to x="100000" y="80000"/>
                                    </p:animScale>
                                    <p:animScale>
                                      <p:cBhvr>
                                        <p:cTn id="116" dur="83" decel="50000">
                                          <p:stCondLst>
                                            <p:cond delay="669"/>
                                          </p:stCondLst>
                                        </p:cTn>
                                        <p:tgtEl>
                                          <p:spTgt spid="15"/>
                                        </p:tgtEl>
                                      </p:cBhvr>
                                      <p:to x="100000" y="100000"/>
                                    </p:animScale>
                                    <p:animScale>
                                      <p:cBhvr>
                                        <p:cTn id="117" dur="13">
                                          <p:stCondLst>
                                            <p:cond delay="821"/>
                                          </p:stCondLst>
                                        </p:cTn>
                                        <p:tgtEl>
                                          <p:spTgt spid="15"/>
                                        </p:tgtEl>
                                      </p:cBhvr>
                                      <p:to x="100000" y="90000"/>
                                    </p:animScale>
                                    <p:animScale>
                                      <p:cBhvr>
                                        <p:cTn id="118" dur="83" decel="50000">
                                          <p:stCondLst>
                                            <p:cond delay="834"/>
                                          </p:stCondLst>
                                        </p:cTn>
                                        <p:tgtEl>
                                          <p:spTgt spid="15"/>
                                        </p:tgtEl>
                                      </p:cBhvr>
                                      <p:to x="100000" y="100000"/>
                                    </p:animScale>
                                    <p:animScale>
                                      <p:cBhvr>
                                        <p:cTn id="119" dur="13">
                                          <p:stCondLst>
                                            <p:cond delay="904"/>
                                          </p:stCondLst>
                                        </p:cTn>
                                        <p:tgtEl>
                                          <p:spTgt spid="15"/>
                                        </p:tgtEl>
                                      </p:cBhvr>
                                      <p:to x="100000" y="95000"/>
                                    </p:animScale>
                                    <p:animScale>
                                      <p:cBhvr>
                                        <p:cTn id="120" dur="83" decel="50000">
                                          <p:stCondLst>
                                            <p:cond delay="917"/>
                                          </p:stCondLst>
                                        </p:cTn>
                                        <p:tgtEl>
                                          <p:spTgt spid="15"/>
                                        </p:tgtEl>
                                      </p:cBhvr>
                                      <p:to x="100000" y="100000"/>
                                    </p:animScale>
                                  </p:childTnLst>
                                </p:cTn>
                              </p:par>
                              <p:par>
                                <p:cTn id="121" presetID="12" presetClass="entr" presetSubtype="4" fill="hold" grpId="0" nodeType="withEffect">
                                  <p:stCondLst>
                                    <p:cond delay="0"/>
                                  </p:stCondLst>
                                  <p:iterate type="lt">
                                    <p:tmPct val="5983"/>
                                  </p:iterate>
                                  <p:childTnLst>
                                    <p:set>
                                      <p:cBhvr>
                                        <p:cTn id="122" dur="1" fill="hold">
                                          <p:stCondLst>
                                            <p:cond delay="0"/>
                                          </p:stCondLst>
                                        </p:cTn>
                                        <p:tgtEl>
                                          <p:spTgt spid="14"/>
                                        </p:tgtEl>
                                        <p:attrNameLst>
                                          <p:attrName>style.visibility</p:attrName>
                                        </p:attrNameLst>
                                      </p:cBhvr>
                                      <p:to>
                                        <p:strVal val="visible"/>
                                      </p:to>
                                    </p:set>
                                    <p:anim calcmode="lin" valueType="num">
                                      <p:cBhvr additive="base">
                                        <p:cTn id="123" dur="300"/>
                                        <p:tgtEl>
                                          <p:spTgt spid="14"/>
                                        </p:tgtEl>
                                        <p:attrNameLst>
                                          <p:attrName>ppt_y</p:attrName>
                                        </p:attrNameLst>
                                      </p:cBhvr>
                                      <p:tavLst>
                                        <p:tav tm="0">
                                          <p:val>
                                            <p:strVal val="#ppt_y+#ppt_h*1.125000"/>
                                          </p:val>
                                        </p:tav>
                                        <p:tav tm="100000">
                                          <p:val>
                                            <p:strVal val="#ppt_y"/>
                                          </p:val>
                                        </p:tav>
                                      </p:tavLst>
                                    </p:anim>
                                    <p:animEffect transition="in" filter="wipe(up)">
                                      <p:cBhvr>
                                        <p:cTn id="124" dur="300"/>
                                        <p:tgtEl>
                                          <p:spTgt spid="14"/>
                                        </p:tgtEl>
                                      </p:cBhvr>
                                    </p:animEffect>
                                  </p:childTnLst>
                                </p:cTn>
                              </p:par>
                            </p:childTnLst>
                          </p:cTn>
                        </p:par>
                        <p:par>
                          <p:cTn id="125" fill="hold">
                            <p:stCondLst>
                              <p:cond delay="5628"/>
                            </p:stCondLst>
                            <p:childTnLst>
                              <p:par>
                                <p:cTn id="126" presetID="42" presetClass="entr" presetSubtype="0" fill="hold" nodeType="after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fade">
                                      <p:cBhvr>
                                        <p:cTn id="128" dur="1000"/>
                                        <p:tgtEl>
                                          <p:spTgt spid="17"/>
                                        </p:tgtEl>
                                      </p:cBhvr>
                                    </p:animEffect>
                                    <p:anim calcmode="lin" valueType="num">
                                      <p:cBhvr>
                                        <p:cTn id="129" dur="1000" fill="hold"/>
                                        <p:tgtEl>
                                          <p:spTgt spid="17"/>
                                        </p:tgtEl>
                                        <p:attrNameLst>
                                          <p:attrName>ppt_x</p:attrName>
                                        </p:attrNameLst>
                                      </p:cBhvr>
                                      <p:tavLst>
                                        <p:tav tm="0">
                                          <p:val>
                                            <p:strVal val="#ppt_x"/>
                                          </p:val>
                                        </p:tav>
                                        <p:tav tm="100000">
                                          <p:val>
                                            <p:strVal val="#ppt_x"/>
                                          </p:val>
                                        </p:tav>
                                      </p:tavLst>
                                    </p:anim>
                                    <p:anim calcmode="lin" valueType="num">
                                      <p:cBhvr>
                                        <p:cTn id="1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animBg="1"/>
      <p:bldP spid="33" grpId="0"/>
      <p:bldP spid="10" grpId="0"/>
      <p:bldP spid="11" grpId="0"/>
      <p:bldP spid="12" grpId="0" animBg="1"/>
      <p:bldP spid="13" grpId="0"/>
      <p:bldP spid="14" grpId="0"/>
      <p:bldP spid="15" grpId="0" animBg="1"/>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C274BC45-46AE-46ED-BE74-05A45F6B06DA}"/>
              </a:ext>
            </a:extLst>
          </p:cNvPr>
          <p:cNvGrpSpPr/>
          <p:nvPr/>
        </p:nvGrpSpPr>
        <p:grpSpPr>
          <a:xfrm>
            <a:off x="4991724" y="2176770"/>
            <a:ext cx="5950820" cy="602519"/>
            <a:chOff x="3002037" y="1226050"/>
            <a:chExt cx="7067433" cy="637916"/>
          </a:xfrm>
          <a:solidFill>
            <a:schemeClr val="accent2"/>
          </a:solidFill>
        </p:grpSpPr>
        <p:sp>
          <p:nvSpPr>
            <p:cNvPr id="24" name="矩形 23">
              <a:extLst>
                <a:ext uri="{FF2B5EF4-FFF2-40B4-BE49-F238E27FC236}">
                  <a16:creationId xmlns:a16="http://schemas.microsoft.com/office/drawing/2014/main" xmlns="" id="{6F26F3BA-23CE-4D46-A33A-CFC6243C3D02}"/>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6" name="TextBox 16">
              <a:extLst>
                <a:ext uri="{FF2B5EF4-FFF2-40B4-BE49-F238E27FC236}">
                  <a16:creationId xmlns:a16="http://schemas.microsoft.com/office/drawing/2014/main" xmlns="" id="{E1F1CD28-15A5-4235-9FF1-301CA3FA8699}"/>
                </a:ext>
              </a:extLst>
            </p:cNvPr>
            <p:cNvSpPr txBox="1"/>
            <p:nvPr/>
          </p:nvSpPr>
          <p:spPr>
            <a:xfrm>
              <a:off x="3833456" y="1244836"/>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独立性开始增强</a:t>
              </a:r>
            </a:p>
          </p:txBody>
        </p:sp>
      </p:grpSp>
      <p:sp>
        <p:nvSpPr>
          <p:cNvPr id="30" name="TextBox 20">
            <a:extLst>
              <a:ext uri="{FF2B5EF4-FFF2-40B4-BE49-F238E27FC236}">
                <a16:creationId xmlns:a16="http://schemas.microsoft.com/office/drawing/2014/main" xmlns="" id="{5A8935C1-8562-48A1-B4B8-3626DB13FEE1}"/>
              </a:ext>
            </a:extLst>
          </p:cNvPr>
          <p:cNvSpPr txBox="1"/>
          <p:nvPr/>
        </p:nvSpPr>
        <p:spPr>
          <a:xfrm>
            <a:off x="4991724" y="3015946"/>
            <a:ext cx="4724284" cy="1119153"/>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孩子的独立性增强了，总想摆脱对教师和家长的依赖，总认为自己不是孩子了，有事不愿和父母及师长交流。</a:t>
            </a:r>
          </a:p>
        </p:txBody>
      </p:sp>
      <p:sp>
        <p:nvSpPr>
          <p:cNvPr id="32" name="等腰三角形 2">
            <a:extLst>
              <a:ext uri="{FF2B5EF4-FFF2-40B4-BE49-F238E27FC236}">
                <a16:creationId xmlns:a16="http://schemas.microsoft.com/office/drawing/2014/main" xmlns="" id="{3EBB751B-D483-4ACD-B979-93F375C9945A}"/>
              </a:ext>
            </a:extLst>
          </p:cNvPr>
          <p:cNvSpPr/>
          <p:nvPr/>
        </p:nvSpPr>
        <p:spPr bwMode="auto">
          <a:xfrm>
            <a:off x="10042296" y="3086571"/>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33" name="TextBox 23">
            <a:extLst>
              <a:ext uri="{FF2B5EF4-FFF2-40B4-BE49-F238E27FC236}">
                <a16:creationId xmlns:a16="http://schemas.microsoft.com/office/drawing/2014/main" xmlns="" id="{57726A15-AF7A-447E-87F9-399AADB0FCAB}"/>
              </a:ext>
            </a:extLst>
          </p:cNvPr>
          <p:cNvSpPr txBox="1"/>
          <p:nvPr/>
        </p:nvSpPr>
        <p:spPr>
          <a:xfrm>
            <a:off x="10200357" y="3323132"/>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01</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0" name="文本框 9">
            <a:extLst>
              <a:ext uri="{FF2B5EF4-FFF2-40B4-BE49-F238E27FC236}">
                <a16:creationId xmlns:a16="http://schemas.microsoft.com/office/drawing/2014/main" xmlns="" id="{532FADC7-F78A-485E-8230-ACC76F6394D2}"/>
              </a:ext>
            </a:extLst>
          </p:cNvPr>
          <p:cNvSpPr txBox="1"/>
          <p:nvPr/>
        </p:nvSpPr>
        <p:spPr>
          <a:xfrm>
            <a:off x="6954600" y="1437355"/>
            <a:ext cx="5108035" cy="584775"/>
          </a:xfrm>
          <a:prstGeom prst="rect">
            <a:avLst/>
          </a:prstGeom>
          <a:noFill/>
        </p:spPr>
        <p:txBody>
          <a:bodyPr wrap="square" rtlCol="0">
            <a:spAutoFit/>
          </a:bodyPr>
          <a:lstStyle/>
          <a:p>
            <a:pPr algn="ctr"/>
            <a:r>
              <a:rPr lang="zh-CN" altLang="en-US" sz="3200" b="1" dirty="0">
                <a:solidFill>
                  <a:schemeClr val="accent2"/>
                </a:solidFill>
                <a:cs typeface="+mn-ea"/>
                <a:sym typeface="+mn-lt"/>
              </a:rPr>
              <a:t>青春期学生变化</a:t>
            </a:r>
          </a:p>
        </p:txBody>
      </p:sp>
      <p:sp>
        <p:nvSpPr>
          <p:cNvPr id="11" name="TextBox 20">
            <a:extLst>
              <a:ext uri="{FF2B5EF4-FFF2-40B4-BE49-F238E27FC236}">
                <a16:creationId xmlns:a16="http://schemas.microsoft.com/office/drawing/2014/main" xmlns="" id="{FFCF73A9-5337-4E45-AFC1-822F9DB599F3}"/>
              </a:ext>
            </a:extLst>
          </p:cNvPr>
          <p:cNvSpPr txBox="1"/>
          <p:nvPr/>
        </p:nvSpPr>
        <p:spPr>
          <a:xfrm>
            <a:off x="4991724" y="4066247"/>
            <a:ext cx="4724284" cy="1479251"/>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所以希望各位家长能因势利导的为学生安排一些学生力所能及的家务事，一方面满足学生要求独立的心理变化，另外一方面又能培养学生的责任感。</a:t>
            </a:r>
          </a:p>
        </p:txBody>
      </p:sp>
      <p:sp>
        <p:nvSpPr>
          <p:cNvPr id="12" name="等腰三角形 2">
            <a:extLst>
              <a:ext uri="{FF2B5EF4-FFF2-40B4-BE49-F238E27FC236}">
                <a16:creationId xmlns:a16="http://schemas.microsoft.com/office/drawing/2014/main" xmlns="" id="{9ABC7903-27D2-4677-9C7F-8B42E7395FC9}"/>
              </a:ext>
            </a:extLst>
          </p:cNvPr>
          <p:cNvSpPr/>
          <p:nvPr/>
        </p:nvSpPr>
        <p:spPr bwMode="auto">
          <a:xfrm>
            <a:off x="10042296" y="4118154"/>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3" name="TextBox 23">
            <a:extLst>
              <a:ext uri="{FF2B5EF4-FFF2-40B4-BE49-F238E27FC236}">
                <a16:creationId xmlns:a16="http://schemas.microsoft.com/office/drawing/2014/main" xmlns="" id="{39EF35BA-1B19-4FC9-9F38-B1E9D115F9AF}"/>
              </a:ext>
            </a:extLst>
          </p:cNvPr>
          <p:cNvSpPr txBox="1"/>
          <p:nvPr/>
        </p:nvSpPr>
        <p:spPr>
          <a:xfrm>
            <a:off x="10200357" y="4354715"/>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02</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4" name="TextBox 20">
            <a:extLst>
              <a:ext uri="{FF2B5EF4-FFF2-40B4-BE49-F238E27FC236}">
                <a16:creationId xmlns:a16="http://schemas.microsoft.com/office/drawing/2014/main" xmlns="" id="{84E9D8F5-993F-4941-8A3A-136E57D22567}"/>
              </a:ext>
            </a:extLst>
          </p:cNvPr>
          <p:cNvSpPr txBox="1"/>
          <p:nvPr/>
        </p:nvSpPr>
        <p:spPr>
          <a:xfrm>
            <a:off x="4991724" y="5476646"/>
            <a:ext cx="4892511" cy="759054"/>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一个人责任感的培养将在他未来的一生中发挥巨大的作用。</a:t>
            </a:r>
          </a:p>
        </p:txBody>
      </p:sp>
      <p:sp>
        <p:nvSpPr>
          <p:cNvPr id="15" name="等腰三角形 2">
            <a:extLst>
              <a:ext uri="{FF2B5EF4-FFF2-40B4-BE49-F238E27FC236}">
                <a16:creationId xmlns:a16="http://schemas.microsoft.com/office/drawing/2014/main" xmlns="" id="{BAB2799F-0BAB-467D-BBD4-6CB7770344CA}"/>
              </a:ext>
            </a:extLst>
          </p:cNvPr>
          <p:cNvSpPr/>
          <p:nvPr/>
        </p:nvSpPr>
        <p:spPr bwMode="auto">
          <a:xfrm>
            <a:off x="10042296" y="5093738"/>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6" name="TextBox 23">
            <a:extLst>
              <a:ext uri="{FF2B5EF4-FFF2-40B4-BE49-F238E27FC236}">
                <a16:creationId xmlns:a16="http://schemas.microsoft.com/office/drawing/2014/main" xmlns="" id="{E5C20918-851B-4654-A664-AFFEC757C95A}"/>
              </a:ext>
            </a:extLst>
          </p:cNvPr>
          <p:cNvSpPr txBox="1"/>
          <p:nvPr/>
        </p:nvSpPr>
        <p:spPr>
          <a:xfrm>
            <a:off x="10200357" y="5330299"/>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03</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pic>
        <p:nvPicPr>
          <p:cNvPr id="17" name="图片 16">
            <a:extLst>
              <a:ext uri="{FF2B5EF4-FFF2-40B4-BE49-F238E27FC236}">
                <a16:creationId xmlns:a16="http://schemas.microsoft.com/office/drawing/2014/main" xmlns="" id="{27DCECC9-7C92-4407-865F-B82F42214CF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82657" y="1614288"/>
            <a:ext cx="4509067" cy="4509067"/>
          </a:xfrm>
          <a:prstGeom prst="rect">
            <a:avLst/>
          </a:prstGeom>
        </p:spPr>
      </p:pic>
    </p:spTree>
    <p:extLst>
      <p:ext uri="{BB962C8B-B14F-4D97-AF65-F5344CB8AC3E}">
        <p14:creationId xmlns:p14="http://schemas.microsoft.com/office/powerpoint/2010/main" val="12885286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1000"/>
                                        <p:tgtEl>
                                          <p:spTgt spid="23"/>
                                        </p:tgtEl>
                                      </p:cBhvr>
                                    </p:animEffect>
                                  </p:childTnLst>
                                </p:cTn>
                              </p:par>
                            </p:childTnLst>
                          </p:cTn>
                        </p:par>
                        <p:par>
                          <p:cTn id="14" fill="hold">
                            <p:stCondLst>
                              <p:cond delay="2000"/>
                            </p:stCondLst>
                            <p:childTnLst>
                              <p:par>
                                <p:cTn id="15" presetID="26"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down)">
                                      <p:cBhvr>
                                        <p:cTn id="17" dur="290">
                                          <p:stCondLst>
                                            <p:cond delay="0"/>
                                          </p:stCondLst>
                                        </p:cTn>
                                        <p:tgtEl>
                                          <p:spTgt spid="33"/>
                                        </p:tgtEl>
                                      </p:cBhvr>
                                    </p:animEffect>
                                    <p:anim calcmode="lin" valueType="num">
                                      <p:cBhvr>
                                        <p:cTn id="18"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23" dur="13">
                                          <p:stCondLst>
                                            <p:cond delay="325"/>
                                          </p:stCondLst>
                                        </p:cTn>
                                        <p:tgtEl>
                                          <p:spTgt spid="33"/>
                                        </p:tgtEl>
                                      </p:cBhvr>
                                      <p:to x="100000" y="60000"/>
                                    </p:animScale>
                                    <p:animScale>
                                      <p:cBhvr>
                                        <p:cTn id="24" dur="83" decel="50000">
                                          <p:stCondLst>
                                            <p:cond delay="338"/>
                                          </p:stCondLst>
                                        </p:cTn>
                                        <p:tgtEl>
                                          <p:spTgt spid="33"/>
                                        </p:tgtEl>
                                      </p:cBhvr>
                                      <p:to x="100000" y="100000"/>
                                    </p:animScale>
                                    <p:animScale>
                                      <p:cBhvr>
                                        <p:cTn id="25" dur="13">
                                          <p:stCondLst>
                                            <p:cond delay="656"/>
                                          </p:stCondLst>
                                        </p:cTn>
                                        <p:tgtEl>
                                          <p:spTgt spid="33"/>
                                        </p:tgtEl>
                                      </p:cBhvr>
                                      <p:to x="100000" y="80000"/>
                                    </p:animScale>
                                    <p:animScale>
                                      <p:cBhvr>
                                        <p:cTn id="26" dur="83" decel="50000">
                                          <p:stCondLst>
                                            <p:cond delay="669"/>
                                          </p:stCondLst>
                                        </p:cTn>
                                        <p:tgtEl>
                                          <p:spTgt spid="33"/>
                                        </p:tgtEl>
                                      </p:cBhvr>
                                      <p:to x="100000" y="100000"/>
                                    </p:animScale>
                                    <p:animScale>
                                      <p:cBhvr>
                                        <p:cTn id="27" dur="13">
                                          <p:stCondLst>
                                            <p:cond delay="821"/>
                                          </p:stCondLst>
                                        </p:cTn>
                                        <p:tgtEl>
                                          <p:spTgt spid="33"/>
                                        </p:tgtEl>
                                      </p:cBhvr>
                                      <p:to x="100000" y="90000"/>
                                    </p:animScale>
                                    <p:animScale>
                                      <p:cBhvr>
                                        <p:cTn id="28" dur="83" decel="50000">
                                          <p:stCondLst>
                                            <p:cond delay="834"/>
                                          </p:stCondLst>
                                        </p:cTn>
                                        <p:tgtEl>
                                          <p:spTgt spid="33"/>
                                        </p:tgtEl>
                                      </p:cBhvr>
                                      <p:to x="100000" y="100000"/>
                                    </p:animScale>
                                    <p:animScale>
                                      <p:cBhvr>
                                        <p:cTn id="29" dur="13">
                                          <p:stCondLst>
                                            <p:cond delay="904"/>
                                          </p:stCondLst>
                                        </p:cTn>
                                        <p:tgtEl>
                                          <p:spTgt spid="33"/>
                                        </p:tgtEl>
                                      </p:cBhvr>
                                      <p:to x="100000" y="95000"/>
                                    </p:animScale>
                                    <p:animScale>
                                      <p:cBhvr>
                                        <p:cTn id="30" dur="83" decel="50000">
                                          <p:stCondLst>
                                            <p:cond delay="917"/>
                                          </p:stCondLst>
                                        </p:cTn>
                                        <p:tgtEl>
                                          <p:spTgt spid="3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290">
                                          <p:stCondLst>
                                            <p:cond delay="0"/>
                                          </p:stCondLst>
                                        </p:cTn>
                                        <p:tgtEl>
                                          <p:spTgt spid="32"/>
                                        </p:tgtEl>
                                      </p:cBhvr>
                                    </p:animEffect>
                                    <p:anim calcmode="lin" valueType="num">
                                      <p:cBhvr>
                                        <p:cTn id="3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3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3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39" dur="13">
                                          <p:stCondLst>
                                            <p:cond delay="325"/>
                                          </p:stCondLst>
                                        </p:cTn>
                                        <p:tgtEl>
                                          <p:spTgt spid="32"/>
                                        </p:tgtEl>
                                      </p:cBhvr>
                                      <p:to x="100000" y="60000"/>
                                    </p:animScale>
                                    <p:animScale>
                                      <p:cBhvr>
                                        <p:cTn id="40" dur="83" decel="50000">
                                          <p:stCondLst>
                                            <p:cond delay="338"/>
                                          </p:stCondLst>
                                        </p:cTn>
                                        <p:tgtEl>
                                          <p:spTgt spid="32"/>
                                        </p:tgtEl>
                                      </p:cBhvr>
                                      <p:to x="100000" y="100000"/>
                                    </p:animScale>
                                    <p:animScale>
                                      <p:cBhvr>
                                        <p:cTn id="41" dur="13">
                                          <p:stCondLst>
                                            <p:cond delay="656"/>
                                          </p:stCondLst>
                                        </p:cTn>
                                        <p:tgtEl>
                                          <p:spTgt spid="32"/>
                                        </p:tgtEl>
                                      </p:cBhvr>
                                      <p:to x="100000" y="80000"/>
                                    </p:animScale>
                                    <p:animScale>
                                      <p:cBhvr>
                                        <p:cTn id="42" dur="83" decel="50000">
                                          <p:stCondLst>
                                            <p:cond delay="669"/>
                                          </p:stCondLst>
                                        </p:cTn>
                                        <p:tgtEl>
                                          <p:spTgt spid="32"/>
                                        </p:tgtEl>
                                      </p:cBhvr>
                                      <p:to x="100000" y="100000"/>
                                    </p:animScale>
                                    <p:animScale>
                                      <p:cBhvr>
                                        <p:cTn id="43" dur="13">
                                          <p:stCondLst>
                                            <p:cond delay="821"/>
                                          </p:stCondLst>
                                        </p:cTn>
                                        <p:tgtEl>
                                          <p:spTgt spid="32"/>
                                        </p:tgtEl>
                                      </p:cBhvr>
                                      <p:to x="100000" y="90000"/>
                                    </p:animScale>
                                    <p:animScale>
                                      <p:cBhvr>
                                        <p:cTn id="44" dur="83" decel="50000">
                                          <p:stCondLst>
                                            <p:cond delay="834"/>
                                          </p:stCondLst>
                                        </p:cTn>
                                        <p:tgtEl>
                                          <p:spTgt spid="32"/>
                                        </p:tgtEl>
                                      </p:cBhvr>
                                      <p:to x="100000" y="100000"/>
                                    </p:animScale>
                                    <p:animScale>
                                      <p:cBhvr>
                                        <p:cTn id="45" dur="13">
                                          <p:stCondLst>
                                            <p:cond delay="904"/>
                                          </p:stCondLst>
                                        </p:cTn>
                                        <p:tgtEl>
                                          <p:spTgt spid="32"/>
                                        </p:tgtEl>
                                      </p:cBhvr>
                                      <p:to x="100000" y="95000"/>
                                    </p:animScale>
                                    <p:animScale>
                                      <p:cBhvr>
                                        <p:cTn id="46" dur="83" decel="50000">
                                          <p:stCondLst>
                                            <p:cond delay="917"/>
                                          </p:stCondLst>
                                        </p:cTn>
                                        <p:tgtEl>
                                          <p:spTgt spid="32"/>
                                        </p:tgtEl>
                                      </p:cBhvr>
                                      <p:to x="100000" y="100000"/>
                                    </p:animScale>
                                  </p:childTnLst>
                                </p:cTn>
                              </p:par>
                              <p:par>
                                <p:cTn id="47" presetID="12" presetClass="entr" presetSubtype="4" fill="hold" grpId="0" nodeType="withEffect">
                                  <p:stCondLst>
                                    <p:cond delay="0"/>
                                  </p:stCondLst>
                                  <p:iterate type="lt">
                                    <p:tmPct val="5983"/>
                                  </p:iterate>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300"/>
                                        <p:tgtEl>
                                          <p:spTgt spid="30"/>
                                        </p:tgtEl>
                                        <p:attrNameLst>
                                          <p:attrName>ppt_y</p:attrName>
                                        </p:attrNameLst>
                                      </p:cBhvr>
                                      <p:tavLst>
                                        <p:tav tm="0">
                                          <p:val>
                                            <p:strVal val="#ppt_y+#ppt_h*1.125000"/>
                                          </p:val>
                                        </p:tav>
                                        <p:tav tm="100000">
                                          <p:val>
                                            <p:strVal val="#ppt_y"/>
                                          </p:val>
                                        </p:tav>
                                      </p:tavLst>
                                    </p:anim>
                                    <p:animEffect transition="in" filter="wipe(up)">
                                      <p:cBhvr>
                                        <p:cTn id="50" dur="300"/>
                                        <p:tgtEl>
                                          <p:spTgt spid="30"/>
                                        </p:tgtEl>
                                      </p:cBhvr>
                                    </p:animEffect>
                                  </p:childTnLst>
                                </p:cTn>
                              </p:par>
                            </p:childTnLst>
                          </p:cTn>
                        </p:par>
                        <p:par>
                          <p:cTn id="51" fill="hold">
                            <p:stCondLst>
                              <p:cond delay="3144"/>
                            </p:stCondLst>
                            <p:childTnLst>
                              <p:par>
                                <p:cTn id="52" presetID="26"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down)">
                                      <p:cBhvr>
                                        <p:cTn id="54" dur="290">
                                          <p:stCondLst>
                                            <p:cond delay="0"/>
                                          </p:stCondLst>
                                        </p:cTn>
                                        <p:tgtEl>
                                          <p:spTgt spid="13"/>
                                        </p:tgtEl>
                                      </p:cBhvr>
                                    </p:animEffect>
                                    <p:anim calcmode="lin" valueType="num">
                                      <p:cBhvr>
                                        <p:cTn id="55"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56"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7"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58"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59"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60" dur="13">
                                          <p:stCondLst>
                                            <p:cond delay="325"/>
                                          </p:stCondLst>
                                        </p:cTn>
                                        <p:tgtEl>
                                          <p:spTgt spid="13"/>
                                        </p:tgtEl>
                                      </p:cBhvr>
                                      <p:to x="100000" y="60000"/>
                                    </p:animScale>
                                    <p:animScale>
                                      <p:cBhvr>
                                        <p:cTn id="61" dur="83" decel="50000">
                                          <p:stCondLst>
                                            <p:cond delay="338"/>
                                          </p:stCondLst>
                                        </p:cTn>
                                        <p:tgtEl>
                                          <p:spTgt spid="13"/>
                                        </p:tgtEl>
                                      </p:cBhvr>
                                      <p:to x="100000" y="100000"/>
                                    </p:animScale>
                                    <p:animScale>
                                      <p:cBhvr>
                                        <p:cTn id="62" dur="13">
                                          <p:stCondLst>
                                            <p:cond delay="656"/>
                                          </p:stCondLst>
                                        </p:cTn>
                                        <p:tgtEl>
                                          <p:spTgt spid="13"/>
                                        </p:tgtEl>
                                      </p:cBhvr>
                                      <p:to x="100000" y="80000"/>
                                    </p:animScale>
                                    <p:animScale>
                                      <p:cBhvr>
                                        <p:cTn id="63" dur="83" decel="50000">
                                          <p:stCondLst>
                                            <p:cond delay="669"/>
                                          </p:stCondLst>
                                        </p:cTn>
                                        <p:tgtEl>
                                          <p:spTgt spid="13"/>
                                        </p:tgtEl>
                                      </p:cBhvr>
                                      <p:to x="100000" y="100000"/>
                                    </p:animScale>
                                    <p:animScale>
                                      <p:cBhvr>
                                        <p:cTn id="64" dur="13">
                                          <p:stCondLst>
                                            <p:cond delay="821"/>
                                          </p:stCondLst>
                                        </p:cTn>
                                        <p:tgtEl>
                                          <p:spTgt spid="13"/>
                                        </p:tgtEl>
                                      </p:cBhvr>
                                      <p:to x="100000" y="90000"/>
                                    </p:animScale>
                                    <p:animScale>
                                      <p:cBhvr>
                                        <p:cTn id="65" dur="83" decel="50000">
                                          <p:stCondLst>
                                            <p:cond delay="834"/>
                                          </p:stCondLst>
                                        </p:cTn>
                                        <p:tgtEl>
                                          <p:spTgt spid="13"/>
                                        </p:tgtEl>
                                      </p:cBhvr>
                                      <p:to x="100000" y="100000"/>
                                    </p:animScale>
                                    <p:animScale>
                                      <p:cBhvr>
                                        <p:cTn id="66" dur="13">
                                          <p:stCondLst>
                                            <p:cond delay="904"/>
                                          </p:stCondLst>
                                        </p:cTn>
                                        <p:tgtEl>
                                          <p:spTgt spid="13"/>
                                        </p:tgtEl>
                                      </p:cBhvr>
                                      <p:to x="100000" y="95000"/>
                                    </p:animScale>
                                    <p:animScale>
                                      <p:cBhvr>
                                        <p:cTn id="67" dur="83" decel="50000">
                                          <p:stCondLst>
                                            <p:cond delay="917"/>
                                          </p:stCondLst>
                                        </p:cTn>
                                        <p:tgtEl>
                                          <p:spTgt spid="13"/>
                                        </p:tgtEl>
                                      </p:cBhvr>
                                      <p:to x="100000" y="100000"/>
                                    </p:animScale>
                                  </p:childTnLst>
                                </p:cTn>
                              </p:par>
                              <p:par>
                                <p:cTn id="68" presetID="26"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down)">
                                      <p:cBhvr>
                                        <p:cTn id="70" dur="290">
                                          <p:stCondLst>
                                            <p:cond delay="0"/>
                                          </p:stCondLst>
                                        </p:cTn>
                                        <p:tgtEl>
                                          <p:spTgt spid="12"/>
                                        </p:tgtEl>
                                      </p:cBhvr>
                                    </p:animEffect>
                                    <p:anim calcmode="lin" valueType="num">
                                      <p:cBhvr>
                                        <p:cTn id="71"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2"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3"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74"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75"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76" dur="13">
                                          <p:stCondLst>
                                            <p:cond delay="325"/>
                                          </p:stCondLst>
                                        </p:cTn>
                                        <p:tgtEl>
                                          <p:spTgt spid="12"/>
                                        </p:tgtEl>
                                      </p:cBhvr>
                                      <p:to x="100000" y="60000"/>
                                    </p:animScale>
                                    <p:animScale>
                                      <p:cBhvr>
                                        <p:cTn id="77" dur="83" decel="50000">
                                          <p:stCondLst>
                                            <p:cond delay="338"/>
                                          </p:stCondLst>
                                        </p:cTn>
                                        <p:tgtEl>
                                          <p:spTgt spid="12"/>
                                        </p:tgtEl>
                                      </p:cBhvr>
                                      <p:to x="100000" y="100000"/>
                                    </p:animScale>
                                    <p:animScale>
                                      <p:cBhvr>
                                        <p:cTn id="78" dur="13">
                                          <p:stCondLst>
                                            <p:cond delay="656"/>
                                          </p:stCondLst>
                                        </p:cTn>
                                        <p:tgtEl>
                                          <p:spTgt spid="12"/>
                                        </p:tgtEl>
                                      </p:cBhvr>
                                      <p:to x="100000" y="80000"/>
                                    </p:animScale>
                                    <p:animScale>
                                      <p:cBhvr>
                                        <p:cTn id="79" dur="83" decel="50000">
                                          <p:stCondLst>
                                            <p:cond delay="669"/>
                                          </p:stCondLst>
                                        </p:cTn>
                                        <p:tgtEl>
                                          <p:spTgt spid="12"/>
                                        </p:tgtEl>
                                      </p:cBhvr>
                                      <p:to x="100000" y="100000"/>
                                    </p:animScale>
                                    <p:animScale>
                                      <p:cBhvr>
                                        <p:cTn id="80" dur="13">
                                          <p:stCondLst>
                                            <p:cond delay="821"/>
                                          </p:stCondLst>
                                        </p:cTn>
                                        <p:tgtEl>
                                          <p:spTgt spid="12"/>
                                        </p:tgtEl>
                                      </p:cBhvr>
                                      <p:to x="100000" y="90000"/>
                                    </p:animScale>
                                    <p:animScale>
                                      <p:cBhvr>
                                        <p:cTn id="81" dur="83" decel="50000">
                                          <p:stCondLst>
                                            <p:cond delay="834"/>
                                          </p:stCondLst>
                                        </p:cTn>
                                        <p:tgtEl>
                                          <p:spTgt spid="12"/>
                                        </p:tgtEl>
                                      </p:cBhvr>
                                      <p:to x="100000" y="100000"/>
                                    </p:animScale>
                                    <p:animScale>
                                      <p:cBhvr>
                                        <p:cTn id="82" dur="13">
                                          <p:stCondLst>
                                            <p:cond delay="904"/>
                                          </p:stCondLst>
                                        </p:cTn>
                                        <p:tgtEl>
                                          <p:spTgt spid="12"/>
                                        </p:tgtEl>
                                      </p:cBhvr>
                                      <p:to x="100000" y="95000"/>
                                    </p:animScale>
                                    <p:animScale>
                                      <p:cBhvr>
                                        <p:cTn id="83" dur="83" decel="50000">
                                          <p:stCondLst>
                                            <p:cond delay="917"/>
                                          </p:stCondLst>
                                        </p:cTn>
                                        <p:tgtEl>
                                          <p:spTgt spid="12"/>
                                        </p:tgtEl>
                                      </p:cBhvr>
                                      <p:to x="100000" y="100000"/>
                                    </p:animScale>
                                  </p:childTnLst>
                                </p:cTn>
                              </p:par>
                              <p:par>
                                <p:cTn id="84" presetID="12" presetClass="entr" presetSubtype="4" fill="hold" grpId="0" nodeType="withEffect">
                                  <p:stCondLst>
                                    <p:cond delay="0"/>
                                  </p:stCondLst>
                                  <p:iterate type="lt">
                                    <p:tmPct val="5983"/>
                                  </p:iterate>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300"/>
                                        <p:tgtEl>
                                          <p:spTgt spid="11"/>
                                        </p:tgtEl>
                                        <p:attrNameLst>
                                          <p:attrName>ppt_y</p:attrName>
                                        </p:attrNameLst>
                                      </p:cBhvr>
                                      <p:tavLst>
                                        <p:tav tm="0">
                                          <p:val>
                                            <p:strVal val="#ppt_y+#ppt_h*1.125000"/>
                                          </p:val>
                                        </p:tav>
                                        <p:tav tm="100000">
                                          <p:val>
                                            <p:strVal val="#ppt_y"/>
                                          </p:val>
                                        </p:tav>
                                      </p:tavLst>
                                    </p:anim>
                                    <p:animEffect transition="in" filter="wipe(up)">
                                      <p:cBhvr>
                                        <p:cTn id="87" dur="300"/>
                                        <p:tgtEl>
                                          <p:spTgt spid="11"/>
                                        </p:tgtEl>
                                      </p:cBhvr>
                                    </p:animEffect>
                                  </p:childTnLst>
                                </p:cTn>
                              </p:par>
                            </p:childTnLst>
                          </p:cTn>
                        </p:par>
                        <p:par>
                          <p:cTn id="88" fill="hold">
                            <p:stCondLst>
                              <p:cond delay="4592"/>
                            </p:stCondLst>
                            <p:childTnLst>
                              <p:par>
                                <p:cTn id="89" presetID="26"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ipe(down)">
                                      <p:cBhvr>
                                        <p:cTn id="91" dur="290">
                                          <p:stCondLst>
                                            <p:cond delay="0"/>
                                          </p:stCondLst>
                                        </p:cTn>
                                        <p:tgtEl>
                                          <p:spTgt spid="16"/>
                                        </p:tgtEl>
                                      </p:cBhvr>
                                    </p:animEffect>
                                    <p:anim calcmode="lin" valueType="num">
                                      <p:cBhvr>
                                        <p:cTn id="92"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97" dur="13">
                                          <p:stCondLst>
                                            <p:cond delay="325"/>
                                          </p:stCondLst>
                                        </p:cTn>
                                        <p:tgtEl>
                                          <p:spTgt spid="16"/>
                                        </p:tgtEl>
                                      </p:cBhvr>
                                      <p:to x="100000" y="60000"/>
                                    </p:animScale>
                                    <p:animScale>
                                      <p:cBhvr>
                                        <p:cTn id="98" dur="83" decel="50000">
                                          <p:stCondLst>
                                            <p:cond delay="338"/>
                                          </p:stCondLst>
                                        </p:cTn>
                                        <p:tgtEl>
                                          <p:spTgt spid="16"/>
                                        </p:tgtEl>
                                      </p:cBhvr>
                                      <p:to x="100000" y="100000"/>
                                    </p:animScale>
                                    <p:animScale>
                                      <p:cBhvr>
                                        <p:cTn id="99" dur="13">
                                          <p:stCondLst>
                                            <p:cond delay="656"/>
                                          </p:stCondLst>
                                        </p:cTn>
                                        <p:tgtEl>
                                          <p:spTgt spid="16"/>
                                        </p:tgtEl>
                                      </p:cBhvr>
                                      <p:to x="100000" y="80000"/>
                                    </p:animScale>
                                    <p:animScale>
                                      <p:cBhvr>
                                        <p:cTn id="100" dur="83" decel="50000">
                                          <p:stCondLst>
                                            <p:cond delay="669"/>
                                          </p:stCondLst>
                                        </p:cTn>
                                        <p:tgtEl>
                                          <p:spTgt spid="16"/>
                                        </p:tgtEl>
                                      </p:cBhvr>
                                      <p:to x="100000" y="100000"/>
                                    </p:animScale>
                                    <p:animScale>
                                      <p:cBhvr>
                                        <p:cTn id="101" dur="13">
                                          <p:stCondLst>
                                            <p:cond delay="821"/>
                                          </p:stCondLst>
                                        </p:cTn>
                                        <p:tgtEl>
                                          <p:spTgt spid="16"/>
                                        </p:tgtEl>
                                      </p:cBhvr>
                                      <p:to x="100000" y="90000"/>
                                    </p:animScale>
                                    <p:animScale>
                                      <p:cBhvr>
                                        <p:cTn id="102" dur="83" decel="50000">
                                          <p:stCondLst>
                                            <p:cond delay="834"/>
                                          </p:stCondLst>
                                        </p:cTn>
                                        <p:tgtEl>
                                          <p:spTgt spid="16"/>
                                        </p:tgtEl>
                                      </p:cBhvr>
                                      <p:to x="100000" y="100000"/>
                                    </p:animScale>
                                    <p:animScale>
                                      <p:cBhvr>
                                        <p:cTn id="103" dur="13">
                                          <p:stCondLst>
                                            <p:cond delay="904"/>
                                          </p:stCondLst>
                                        </p:cTn>
                                        <p:tgtEl>
                                          <p:spTgt spid="16"/>
                                        </p:tgtEl>
                                      </p:cBhvr>
                                      <p:to x="100000" y="95000"/>
                                    </p:animScale>
                                    <p:animScale>
                                      <p:cBhvr>
                                        <p:cTn id="104" dur="83" decel="50000">
                                          <p:stCondLst>
                                            <p:cond delay="917"/>
                                          </p:stCondLst>
                                        </p:cTn>
                                        <p:tgtEl>
                                          <p:spTgt spid="16"/>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wipe(down)">
                                      <p:cBhvr>
                                        <p:cTn id="107" dur="290">
                                          <p:stCondLst>
                                            <p:cond delay="0"/>
                                          </p:stCondLst>
                                        </p:cTn>
                                        <p:tgtEl>
                                          <p:spTgt spid="15"/>
                                        </p:tgtEl>
                                      </p:cBhvr>
                                    </p:animEffect>
                                    <p:anim calcmode="lin" valueType="num">
                                      <p:cBhvr>
                                        <p:cTn id="108"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13" dur="13">
                                          <p:stCondLst>
                                            <p:cond delay="325"/>
                                          </p:stCondLst>
                                        </p:cTn>
                                        <p:tgtEl>
                                          <p:spTgt spid="15"/>
                                        </p:tgtEl>
                                      </p:cBhvr>
                                      <p:to x="100000" y="60000"/>
                                    </p:animScale>
                                    <p:animScale>
                                      <p:cBhvr>
                                        <p:cTn id="114" dur="83" decel="50000">
                                          <p:stCondLst>
                                            <p:cond delay="338"/>
                                          </p:stCondLst>
                                        </p:cTn>
                                        <p:tgtEl>
                                          <p:spTgt spid="15"/>
                                        </p:tgtEl>
                                      </p:cBhvr>
                                      <p:to x="100000" y="100000"/>
                                    </p:animScale>
                                    <p:animScale>
                                      <p:cBhvr>
                                        <p:cTn id="115" dur="13">
                                          <p:stCondLst>
                                            <p:cond delay="656"/>
                                          </p:stCondLst>
                                        </p:cTn>
                                        <p:tgtEl>
                                          <p:spTgt spid="15"/>
                                        </p:tgtEl>
                                      </p:cBhvr>
                                      <p:to x="100000" y="80000"/>
                                    </p:animScale>
                                    <p:animScale>
                                      <p:cBhvr>
                                        <p:cTn id="116" dur="83" decel="50000">
                                          <p:stCondLst>
                                            <p:cond delay="669"/>
                                          </p:stCondLst>
                                        </p:cTn>
                                        <p:tgtEl>
                                          <p:spTgt spid="15"/>
                                        </p:tgtEl>
                                      </p:cBhvr>
                                      <p:to x="100000" y="100000"/>
                                    </p:animScale>
                                    <p:animScale>
                                      <p:cBhvr>
                                        <p:cTn id="117" dur="13">
                                          <p:stCondLst>
                                            <p:cond delay="821"/>
                                          </p:stCondLst>
                                        </p:cTn>
                                        <p:tgtEl>
                                          <p:spTgt spid="15"/>
                                        </p:tgtEl>
                                      </p:cBhvr>
                                      <p:to x="100000" y="90000"/>
                                    </p:animScale>
                                    <p:animScale>
                                      <p:cBhvr>
                                        <p:cTn id="118" dur="83" decel="50000">
                                          <p:stCondLst>
                                            <p:cond delay="834"/>
                                          </p:stCondLst>
                                        </p:cTn>
                                        <p:tgtEl>
                                          <p:spTgt spid="15"/>
                                        </p:tgtEl>
                                      </p:cBhvr>
                                      <p:to x="100000" y="100000"/>
                                    </p:animScale>
                                    <p:animScale>
                                      <p:cBhvr>
                                        <p:cTn id="119" dur="13">
                                          <p:stCondLst>
                                            <p:cond delay="904"/>
                                          </p:stCondLst>
                                        </p:cTn>
                                        <p:tgtEl>
                                          <p:spTgt spid="15"/>
                                        </p:tgtEl>
                                      </p:cBhvr>
                                      <p:to x="100000" y="95000"/>
                                    </p:animScale>
                                    <p:animScale>
                                      <p:cBhvr>
                                        <p:cTn id="120" dur="83" decel="50000">
                                          <p:stCondLst>
                                            <p:cond delay="917"/>
                                          </p:stCondLst>
                                        </p:cTn>
                                        <p:tgtEl>
                                          <p:spTgt spid="15"/>
                                        </p:tgtEl>
                                      </p:cBhvr>
                                      <p:to x="100000" y="100000"/>
                                    </p:animScale>
                                  </p:childTnLst>
                                </p:cTn>
                              </p:par>
                              <p:par>
                                <p:cTn id="121" presetID="12" presetClass="entr" presetSubtype="4" fill="hold" grpId="0" nodeType="withEffect">
                                  <p:stCondLst>
                                    <p:cond delay="0"/>
                                  </p:stCondLst>
                                  <p:iterate type="lt">
                                    <p:tmPct val="5983"/>
                                  </p:iterate>
                                  <p:childTnLst>
                                    <p:set>
                                      <p:cBhvr>
                                        <p:cTn id="122" dur="1" fill="hold">
                                          <p:stCondLst>
                                            <p:cond delay="0"/>
                                          </p:stCondLst>
                                        </p:cTn>
                                        <p:tgtEl>
                                          <p:spTgt spid="14"/>
                                        </p:tgtEl>
                                        <p:attrNameLst>
                                          <p:attrName>style.visibility</p:attrName>
                                        </p:attrNameLst>
                                      </p:cBhvr>
                                      <p:to>
                                        <p:strVal val="visible"/>
                                      </p:to>
                                    </p:set>
                                    <p:anim calcmode="lin" valueType="num">
                                      <p:cBhvr additive="base">
                                        <p:cTn id="123" dur="300"/>
                                        <p:tgtEl>
                                          <p:spTgt spid="14"/>
                                        </p:tgtEl>
                                        <p:attrNameLst>
                                          <p:attrName>ppt_y</p:attrName>
                                        </p:attrNameLst>
                                      </p:cBhvr>
                                      <p:tavLst>
                                        <p:tav tm="0">
                                          <p:val>
                                            <p:strVal val="#ppt_y+#ppt_h*1.125000"/>
                                          </p:val>
                                        </p:tav>
                                        <p:tav tm="100000">
                                          <p:val>
                                            <p:strVal val="#ppt_y"/>
                                          </p:val>
                                        </p:tav>
                                      </p:tavLst>
                                    </p:anim>
                                    <p:animEffect transition="in" filter="wipe(up)">
                                      <p:cBhvr>
                                        <p:cTn id="124" dur="300"/>
                                        <p:tgtEl>
                                          <p:spTgt spid="14"/>
                                        </p:tgtEl>
                                      </p:cBhvr>
                                    </p:animEffect>
                                  </p:childTnLst>
                                </p:cTn>
                              </p:par>
                            </p:childTnLst>
                          </p:cTn>
                        </p:par>
                        <p:par>
                          <p:cTn id="125" fill="hold">
                            <p:stCondLst>
                              <p:cond delay="5592"/>
                            </p:stCondLst>
                            <p:childTnLst>
                              <p:par>
                                <p:cTn id="126" presetID="42" presetClass="entr" presetSubtype="0" fill="hold" nodeType="after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fade">
                                      <p:cBhvr>
                                        <p:cTn id="128" dur="1000"/>
                                        <p:tgtEl>
                                          <p:spTgt spid="17"/>
                                        </p:tgtEl>
                                      </p:cBhvr>
                                    </p:animEffect>
                                    <p:anim calcmode="lin" valueType="num">
                                      <p:cBhvr>
                                        <p:cTn id="129" dur="1000" fill="hold"/>
                                        <p:tgtEl>
                                          <p:spTgt spid="17"/>
                                        </p:tgtEl>
                                        <p:attrNameLst>
                                          <p:attrName>ppt_x</p:attrName>
                                        </p:attrNameLst>
                                      </p:cBhvr>
                                      <p:tavLst>
                                        <p:tav tm="0">
                                          <p:val>
                                            <p:strVal val="#ppt_x"/>
                                          </p:val>
                                        </p:tav>
                                        <p:tav tm="100000">
                                          <p:val>
                                            <p:strVal val="#ppt_x"/>
                                          </p:val>
                                        </p:tav>
                                      </p:tavLst>
                                    </p:anim>
                                    <p:anim calcmode="lin" valueType="num">
                                      <p:cBhvr>
                                        <p:cTn id="1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animBg="1"/>
      <p:bldP spid="33" grpId="0"/>
      <p:bldP spid="10" grpId="0"/>
      <p:bldP spid="11" grpId="0"/>
      <p:bldP spid="12" grpId="0" animBg="1"/>
      <p:bldP spid="13" grpId="0"/>
      <p:bldP spid="14" grpId="0"/>
      <p:bldP spid="15" grpId="0" animBg="1"/>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C274BC45-46AE-46ED-BE74-05A45F6B06DA}"/>
              </a:ext>
            </a:extLst>
          </p:cNvPr>
          <p:cNvGrpSpPr/>
          <p:nvPr/>
        </p:nvGrpSpPr>
        <p:grpSpPr>
          <a:xfrm>
            <a:off x="811608" y="2339772"/>
            <a:ext cx="7955021" cy="602519"/>
            <a:chOff x="3002037" y="1226050"/>
            <a:chExt cx="7067433" cy="637916"/>
          </a:xfrm>
          <a:solidFill>
            <a:schemeClr val="accent2"/>
          </a:solidFill>
        </p:grpSpPr>
        <p:sp>
          <p:nvSpPr>
            <p:cNvPr id="24" name="矩形 23">
              <a:extLst>
                <a:ext uri="{FF2B5EF4-FFF2-40B4-BE49-F238E27FC236}">
                  <a16:creationId xmlns:a16="http://schemas.microsoft.com/office/drawing/2014/main" xmlns="" id="{6F26F3BA-23CE-4D46-A33A-CFC6243C3D02}"/>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6" name="TextBox 16">
              <a:extLst>
                <a:ext uri="{FF2B5EF4-FFF2-40B4-BE49-F238E27FC236}">
                  <a16:creationId xmlns:a16="http://schemas.microsoft.com/office/drawing/2014/main" xmlns="" id="{E1F1CD28-15A5-4235-9FF1-301CA3FA8699}"/>
                </a:ext>
              </a:extLst>
            </p:cNvPr>
            <p:cNvSpPr txBox="1"/>
            <p:nvPr/>
          </p:nvSpPr>
          <p:spPr>
            <a:xfrm>
              <a:off x="3833456" y="1244836"/>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好奇心增强</a:t>
              </a:r>
            </a:p>
          </p:txBody>
        </p:sp>
      </p:grpSp>
      <p:sp>
        <p:nvSpPr>
          <p:cNvPr id="30" name="TextBox 20">
            <a:extLst>
              <a:ext uri="{FF2B5EF4-FFF2-40B4-BE49-F238E27FC236}">
                <a16:creationId xmlns:a16="http://schemas.microsoft.com/office/drawing/2014/main" xmlns="" id="{5A8935C1-8562-48A1-B4B8-3626DB13FEE1}"/>
              </a:ext>
            </a:extLst>
          </p:cNvPr>
          <p:cNvSpPr txBox="1"/>
          <p:nvPr/>
        </p:nvSpPr>
        <p:spPr>
          <a:xfrm>
            <a:off x="1869918" y="3201741"/>
            <a:ext cx="7130203" cy="623248"/>
          </a:xfrm>
          <a:prstGeom prst="rect">
            <a:avLst/>
          </a:prstGeom>
          <a:noFill/>
        </p:spPr>
        <p:txBody>
          <a:bodyPr wrap="square" lIns="68580" tIns="34290" rIns="68580" bIns="34290" rtlCol="0">
            <a:spAutoFit/>
          </a:bodyPr>
          <a:lstStyle/>
          <a:p>
            <a:pPr lvl="0">
              <a:defRPr/>
            </a:pPr>
            <a:r>
              <a:rPr lang="zh-CN" altLang="en-US" dirty="0">
                <a:solidFill>
                  <a:srgbClr val="000000"/>
                </a:solidFill>
                <a:cs typeface="+mn-ea"/>
                <a:sym typeface="+mn-lt"/>
              </a:rPr>
              <a:t>在心理上这一时期的他们精力充沛，好奇心强，任何事总想试一试（包括对异性的好奇），是典型的好奇宝宝。</a:t>
            </a:r>
          </a:p>
        </p:txBody>
      </p:sp>
      <p:sp>
        <p:nvSpPr>
          <p:cNvPr id="32" name="等腰三角形 2">
            <a:extLst>
              <a:ext uri="{FF2B5EF4-FFF2-40B4-BE49-F238E27FC236}">
                <a16:creationId xmlns:a16="http://schemas.microsoft.com/office/drawing/2014/main" xmlns="" id="{3EBB751B-D483-4ACD-B979-93F375C9945A}"/>
              </a:ext>
            </a:extLst>
          </p:cNvPr>
          <p:cNvSpPr/>
          <p:nvPr/>
        </p:nvSpPr>
        <p:spPr bwMode="auto">
          <a:xfrm>
            <a:off x="811609" y="3191719"/>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33" name="TextBox 23">
            <a:extLst>
              <a:ext uri="{FF2B5EF4-FFF2-40B4-BE49-F238E27FC236}">
                <a16:creationId xmlns:a16="http://schemas.microsoft.com/office/drawing/2014/main" xmlns="" id="{57726A15-AF7A-447E-87F9-399AADB0FCAB}"/>
              </a:ext>
            </a:extLst>
          </p:cNvPr>
          <p:cNvSpPr txBox="1"/>
          <p:nvPr/>
        </p:nvSpPr>
        <p:spPr>
          <a:xfrm>
            <a:off x="969670" y="3428280"/>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01</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0" name="文本框 9">
            <a:extLst>
              <a:ext uri="{FF2B5EF4-FFF2-40B4-BE49-F238E27FC236}">
                <a16:creationId xmlns:a16="http://schemas.microsoft.com/office/drawing/2014/main" xmlns="" id="{532FADC7-F78A-485E-8230-ACC76F6394D2}"/>
              </a:ext>
            </a:extLst>
          </p:cNvPr>
          <p:cNvSpPr txBox="1"/>
          <p:nvPr/>
        </p:nvSpPr>
        <p:spPr>
          <a:xfrm>
            <a:off x="811608" y="1622687"/>
            <a:ext cx="5108035" cy="584775"/>
          </a:xfrm>
          <a:prstGeom prst="rect">
            <a:avLst/>
          </a:prstGeom>
          <a:noFill/>
        </p:spPr>
        <p:txBody>
          <a:bodyPr wrap="square" rtlCol="0">
            <a:spAutoFit/>
          </a:bodyPr>
          <a:lstStyle/>
          <a:p>
            <a:r>
              <a:rPr lang="zh-CN" altLang="en-US" sz="3200" b="1" dirty="0">
                <a:solidFill>
                  <a:schemeClr val="accent2"/>
                </a:solidFill>
                <a:cs typeface="+mn-ea"/>
                <a:sym typeface="+mn-lt"/>
              </a:rPr>
              <a:t>青春期学生变化</a:t>
            </a:r>
          </a:p>
        </p:txBody>
      </p:sp>
      <p:sp>
        <p:nvSpPr>
          <p:cNvPr id="11" name="TextBox 20">
            <a:extLst>
              <a:ext uri="{FF2B5EF4-FFF2-40B4-BE49-F238E27FC236}">
                <a16:creationId xmlns:a16="http://schemas.microsoft.com/office/drawing/2014/main" xmlns="" id="{FFCF73A9-5337-4E45-AFC1-822F9DB599F3}"/>
              </a:ext>
            </a:extLst>
          </p:cNvPr>
          <p:cNvSpPr txBox="1"/>
          <p:nvPr/>
        </p:nvSpPr>
        <p:spPr>
          <a:xfrm>
            <a:off x="1869917" y="4017792"/>
            <a:ext cx="7130203" cy="1177245"/>
          </a:xfrm>
          <a:prstGeom prst="rect">
            <a:avLst/>
          </a:prstGeom>
          <a:noFill/>
        </p:spPr>
        <p:txBody>
          <a:bodyPr wrap="square" lIns="68580" tIns="34290" rIns="68580" bIns="34290" rtlCol="0">
            <a:spAutoFit/>
          </a:bodyPr>
          <a:lstStyle/>
          <a:p>
            <a:pPr lvl="0">
              <a:defRPr/>
            </a:pPr>
            <a:r>
              <a:rPr lang="zh-CN" altLang="en-US" dirty="0">
                <a:solidFill>
                  <a:srgbClr val="000000"/>
                </a:solidFill>
                <a:cs typeface="+mn-ea"/>
                <a:sym typeface="+mn-lt"/>
              </a:rPr>
              <a:t>心理上的表现是容易兴奋和冲动，神经敏感，产生了爱情的萌芽，大多数早恋的孩子是发生在这一时期，在这一时期，作为家长要高度重视，决不能有不良的刺激对孩子产生影响，要注意从家庭生活到电影，电视节目，网络的影响，一定要有适度的选择。 </a:t>
            </a:r>
          </a:p>
        </p:txBody>
      </p:sp>
      <p:sp>
        <p:nvSpPr>
          <p:cNvPr id="12" name="等腰三角形 2">
            <a:extLst>
              <a:ext uri="{FF2B5EF4-FFF2-40B4-BE49-F238E27FC236}">
                <a16:creationId xmlns:a16="http://schemas.microsoft.com/office/drawing/2014/main" xmlns="" id="{9ABC7903-27D2-4677-9C7F-8B42E7395FC9}"/>
              </a:ext>
            </a:extLst>
          </p:cNvPr>
          <p:cNvSpPr/>
          <p:nvPr/>
        </p:nvSpPr>
        <p:spPr bwMode="auto">
          <a:xfrm>
            <a:off x="811609" y="4223302"/>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3" name="TextBox 23">
            <a:extLst>
              <a:ext uri="{FF2B5EF4-FFF2-40B4-BE49-F238E27FC236}">
                <a16:creationId xmlns:a16="http://schemas.microsoft.com/office/drawing/2014/main" xmlns="" id="{39EF35BA-1B19-4FC9-9F38-B1E9D115F9AF}"/>
              </a:ext>
            </a:extLst>
          </p:cNvPr>
          <p:cNvSpPr txBox="1"/>
          <p:nvPr/>
        </p:nvSpPr>
        <p:spPr>
          <a:xfrm>
            <a:off x="969670" y="4459863"/>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02</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4" name="TextBox 20">
            <a:extLst>
              <a:ext uri="{FF2B5EF4-FFF2-40B4-BE49-F238E27FC236}">
                <a16:creationId xmlns:a16="http://schemas.microsoft.com/office/drawing/2014/main" xmlns="" id="{84E9D8F5-993F-4941-8A3A-136E57D22567}"/>
              </a:ext>
            </a:extLst>
          </p:cNvPr>
          <p:cNvSpPr txBox="1"/>
          <p:nvPr/>
        </p:nvSpPr>
        <p:spPr>
          <a:xfrm>
            <a:off x="1869918" y="5387841"/>
            <a:ext cx="7384102" cy="623248"/>
          </a:xfrm>
          <a:prstGeom prst="rect">
            <a:avLst/>
          </a:prstGeom>
          <a:noFill/>
        </p:spPr>
        <p:txBody>
          <a:bodyPr wrap="square" lIns="68580" tIns="34290" rIns="68580" bIns="34290" rtlCol="0">
            <a:spAutoFit/>
          </a:bodyPr>
          <a:lstStyle/>
          <a:p>
            <a:pPr lvl="0">
              <a:defRPr/>
            </a:pPr>
            <a:r>
              <a:rPr lang="zh-CN" altLang="en-US" dirty="0">
                <a:solidFill>
                  <a:srgbClr val="000000"/>
                </a:solidFill>
                <a:cs typeface="+mn-ea"/>
                <a:sym typeface="+mn-lt"/>
              </a:rPr>
              <a:t>在心理上这一时期的他们精力充沛，好奇心强，任何事总想试一试（包括对异性的好奇），是典型的好奇宝宝。</a:t>
            </a:r>
          </a:p>
        </p:txBody>
      </p:sp>
      <p:sp>
        <p:nvSpPr>
          <p:cNvPr id="15" name="等腰三角形 2">
            <a:extLst>
              <a:ext uri="{FF2B5EF4-FFF2-40B4-BE49-F238E27FC236}">
                <a16:creationId xmlns:a16="http://schemas.microsoft.com/office/drawing/2014/main" xmlns="" id="{BAB2799F-0BAB-467D-BBD4-6CB7770344CA}"/>
              </a:ext>
            </a:extLst>
          </p:cNvPr>
          <p:cNvSpPr/>
          <p:nvPr/>
        </p:nvSpPr>
        <p:spPr bwMode="auto">
          <a:xfrm>
            <a:off x="811609" y="5198886"/>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6" name="TextBox 23">
            <a:extLst>
              <a:ext uri="{FF2B5EF4-FFF2-40B4-BE49-F238E27FC236}">
                <a16:creationId xmlns:a16="http://schemas.microsoft.com/office/drawing/2014/main" xmlns="" id="{E5C20918-851B-4654-A664-AFFEC757C95A}"/>
              </a:ext>
            </a:extLst>
          </p:cNvPr>
          <p:cNvSpPr txBox="1"/>
          <p:nvPr/>
        </p:nvSpPr>
        <p:spPr>
          <a:xfrm>
            <a:off x="969670" y="5435447"/>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03</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pic>
        <p:nvPicPr>
          <p:cNvPr id="17" name="图片 16">
            <a:extLst>
              <a:ext uri="{FF2B5EF4-FFF2-40B4-BE49-F238E27FC236}">
                <a16:creationId xmlns:a16="http://schemas.microsoft.com/office/drawing/2014/main" xmlns="" id="{B1E03C48-E00D-4652-B5FA-550555368A2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432" t="3854" r="19386" b="-3647"/>
          <a:stretch/>
        </p:blipFill>
        <p:spPr>
          <a:xfrm flipH="1">
            <a:off x="9000119" y="2161588"/>
            <a:ext cx="2725155" cy="4373469"/>
          </a:xfrm>
          <a:prstGeom prst="rect">
            <a:avLst/>
          </a:prstGeom>
        </p:spPr>
      </p:pic>
    </p:spTree>
    <p:extLst>
      <p:ext uri="{BB962C8B-B14F-4D97-AF65-F5344CB8AC3E}">
        <p14:creationId xmlns:p14="http://schemas.microsoft.com/office/powerpoint/2010/main" val="35249530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1000"/>
                                        <p:tgtEl>
                                          <p:spTgt spid="23"/>
                                        </p:tgtEl>
                                      </p:cBhvr>
                                    </p:animEffect>
                                  </p:childTnLst>
                                </p:cTn>
                              </p:par>
                            </p:childTnLst>
                          </p:cTn>
                        </p:par>
                        <p:par>
                          <p:cTn id="14" fill="hold">
                            <p:stCondLst>
                              <p:cond delay="2000"/>
                            </p:stCondLst>
                            <p:childTnLst>
                              <p:par>
                                <p:cTn id="15" presetID="26"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down)">
                                      <p:cBhvr>
                                        <p:cTn id="17" dur="290">
                                          <p:stCondLst>
                                            <p:cond delay="0"/>
                                          </p:stCondLst>
                                        </p:cTn>
                                        <p:tgtEl>
                                          <p:spTgt spid="33"/>
                                        </p:tgtEl>
                                      </p:cBhvr>
                                    </p:animEffect>
                                    <p:anim calcmode="lin" valueType="num">
                                      <p:cBhvr>
                                        <p:cTn id="18"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23" dur="13">
                                          <p:stCondLst>
                                            <p:cond delay="325"/>
                                          </p:stCondLst>
                                        </p:cTn>
                                        <p:tgtEl>
                                          <p:spTgt spid="33"/>
                                        </p:tgtEl>
                                      </p:cBhvr>
                                      <p:to x="100000" y="60000"/>
                                    </p:animScale>
                                    <p:animScale>
                                      <p:cBhvr>
                                        <p:cTn id="24" dur="83" decel="50000">
                                          <p:stCondLst>
                                            <p:cond delay="338"/>
                                          </p:stCondLst>
                                        </p:cTn>
                                        <p:tgtEl>
                                          <p:spTgt spid="33"/>
                                        </p:tgtEl>
                                      </p:cBhvr>
                                      <p:to x="100000" y="100000"/>
                                    </p:animScale>
                                    <p:animScale>
                                      <p:cBhvr>
                                        <p:cTn id="25" dur="13">
                                          <p:stCondLst>
                                            <p:cond delay="656"/>
                                          </p:stCondLst>
                                        </p:cTn>
                                        <p:tgtEl>
                                          <p:spTgt spid="33"/>
                                        </p:tgtEl>
                                      </p:cBhvr>
                                      <p:to x="100000" y="80000"/>
                                    </p:animScale>
                                    <p:animScale>
                                      <p:cBhvr>
                                        <p:cTn id="26" dur="83" decel="50000">
                                          <p:stCondLst>
                                            <p:cond delay="669"/>
                                          </p:stCondLst>
                                        </p:cTn>
                                        <p:tgtEl>
                                          <p:spTgt spid="33"/>
                                        </p:tgtEl>
                                      </p:cBhvr>
                                      <p:to x="100000" y="100000"/>
                                    </p:animScale>
                                    <p:animScale>
                                      <p:cBhvr>
                                        <p:cTn id="27" dur="13">
                                          <p:stCondLst>
                                            <p:cond delay="821"/>
                                          </p:stCondLst>
                                        </p:cTn>
                                        <p:tgtEl>
                                          <p:spTgt spid="33"/>
                                        </p:tgtEl>
                                      </p:cBhvr>
                                      <p:to x="100000" y="90000"/>
                                    </p:animScale>
                                    <p:animScale>
                                      <p:cBhvr>
                                        <p:cTn id="28" dur="83" decel="50000">
                                          <p:stCondLst>
                                            <p:cond delay="834"/>
                                          </p:stCondLst>
                                        </p:cTn>
                                        <p:tgtEl>
                                          <p:spTgt spid="33"/>
                                        </p:tgtEl>
                                      </p:cBhvr>
                                      <p:to x="100000" y="100000"/>
                                    </p:animScale>
                                    <p:animScale>
                                      <p:cBhvr>
                                        <p:cTn id="29" dur="13">
                                          <p:stCondLst>
                                            <p:cond delay="904"/>
                                          </p:stCondLst>
                                        </p:cTn>
                                        <p:tgtEl>
                                          <p:spTgt spid="33"/>
                                        </p:tgtEl>
                                      </p:cBhvr>
                                      <p:to x="100000" y="95000"/>
                                    </p:animScale>
                                    <p:animScale>
                                      <p:cBhvr>
                                        <p:cTn id="30" dur="83" decel="50000">
                                          <p:stCondLst>
                                            <p:cond delay="917"/>
                                          </p:stCondLst>
                                        </p:cTn>
                                        <p:tgtEl>
                                          <p:spTgt spid="3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290">
                                          <p:stCondLst>
                                            <p:cond delay="0"/>
                                          </p:stCondLst>
                                        </p:cTn>
                                        <p:tgtEl>
                                          <p:spTgt spid="32"/>
                                        </p:tgtEl>
                                      </p:cBhvr>
                                    </p:animEffect>
                                    <p:anim calcmode="lin" valueType="num">
                                      <p:cBhvr>
                                        <p:cTn id="3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3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3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39" dur="13">
                                          <p:stCondLst>
                                            <p:cond delay="325"/>
                                          </p:stCondLst>
                                        </p:cTn>
                                        <p:tgtEl>
                                          <p:spTgt spid="32"/>
                                        </p:tgtEl>
                                      </p:cBhvr>
                                      <p:to x="100000" y="60000"/>
                                    </p:animScale>
                                    <p:animScale>
                                      <p:cBhvr>
                                        <p:cTn id="40" dur="83" decel="50000">
                                          <p:stCondLst>
                                            <p:cond delay="338"/>
                                          </p:stCondLst>
                                        </p:cTn>
                                        <p:tgtEl>
                                          <p:spTgt spid="32"/>
                                        </p:tgtEl>
                                      </p:cBhvr>
                                      <p:to x="100000" y="100000"/>
                                    </p:animScale>
                                    <p:animScale>
                                      <p:cBhvr>
                                        <p:cTn id="41" dur="13">
                                          <p:stCondLst>
                                            <p:cond delay="656"/>
                                          </p:stCondLst>
                                        </p:cTn>
                                        <p:tgtEl>
                                          <p:spTgt spid="32"/>
                                        </p:tgtEl>
                                      </p:cBhvr>
                                      <p:to x="100000" y="80000"/>
                                    </p:animScale>
                                    <p:animScale>
                                      <p:cBhvr>
                                        <p:cTn id="42" dur="83" decel="50000">
                                          <p:stCondLst>
                                            <p:cond delay="669"/>
                                          </p:stCondLst>
                                        </p:cTn>
                                        <p:tgtEl>
                                          <p:spTgt spid="32"/>
                                        </p:tgtEl>
                                      </p:cBhvr>
                                      <p:to x="100000" y="100000"/>
                                    </p:animScale>
                                    <p:animScale>
                                      <p:cBhvr>
                                        <p:cTn id="43" dur="13">
                                          <p:stCondLst>
                                            <p:cond delay="821"/>
                                          </p:stCondLst>
                                        </p:cTn>
                                        <p:tgtEl>
                                          <p:spTgt spid="32"/>
                                        </p:tgtEl>
                                      </p:cBhvr>
                                      <p:to x="100000" y="90000"/>
                                    </p:animScale>
                                    <p:animScale>
                                      <p:cBhvr>
                                        <p:cTn id="44" dur="83" decel="50000">
                                          <p:stCondLst>
                                            <p:cond delay="834"/>
                                          </p:stCondLst>
                                        </p:cTn>
                                        <p:tgtEl>
                                          <p:spTgt spid="32"/>
                                        </p:tgtEl>
                                      </p:cBhvr>
                                      <p:to x="100000" y="100000"/>
                                    </p:animScale>
                                    <p:animScale>
                                      <p:cBhvr>
                                        <p:cTn id="45" dur="13">
                                          <p:stCondLst>
                                            <p:cond delay="904"/>
                                          </p:stCondLst>
                                        </p:cTn>
                                        <p:tgtEl>
                                          <p:spTgt spid="32"/>
                                        </p:tgtEl>
                                      </p:cBhvr>
                                      <p:to x="100000" y="95000"/>
                                    </p:animScale>
                                    <p:animScale>
                                      <p:cBhvr>
                                        <p:cTn id="46" dur="83" decel="50000">
                                          <p:stCondLst>
                                            <p:cond delay="917"/>
                                          </p:stCondLst>
                                        </p:cTn>
                                        <p:tgtEl>
                                          <p:spTgt spid="32"/>
                                        </p:tgtEl>
                                      </p:cBhvr>
                                      <p:to x="100000" y="100000"/>
                                    </p:animScale>
                                  </p:childTnLst>
                                </p:cTn>
                              </p:par>
                              <p:par>
                                <p:cTn id="47" presetID="12" presetClass="entr" presetSubtype="4" fill="hold" grpId="0" nodeType="withEffect">
                                  <p:stCondLst>
                                    <p:cond delay="0"/>
                                  </p:stCondLst>
                                  <p:iterate type="lt">
                                    <p:tmPct val="5983"/>
                                  </p:iterate>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300"/>
                                        <p:tgtEl>
                                          <p:spTgt spid="30"/>
                                        </p:tgtEl>
                                        <p:attrNameLst>
                                          <p:attrName>ppt_y</p:attrName>
                                        </p:attrNameLst>
                                      </p:cBhvr>
                                      <p:tavLst>
                                        <p:tav tm="0">
                                          <p:val>
                                            <p:strVal val="#ppt_y+#ppt_h*1.125000"/>
                                          </p:val>
                                        </p:tav>
                                        <p:tav tm="100000">
                                          <p:val>
                                            <p:strVal val="#ppt_y"/>
                                          </p:val>
                                        </p:tav>
                                      </p:tavLst>
                                    </p:anim>
                                    <p:animEffect transition="in" filter="wipe(up)">
                                      <p:cBhvr>
                                        <p:cTn id="50" dur="300"/>
                                        <p:tgtEl>
                                          <p:spTgt spid="30"/>
                                        </p:tgtEl>
                                      </p:cBhvr>
                                    </p:animEffect>
                                  </p:childTnLst>
                                </p:cTn>
                              </p:par>
                            </p:childTnLst>
                          </p:cTn>
                        </p:par>
                        <p:par>
                          <p:cTn id="51" fill="hold">
                            <p:stCondLst>
                              <p:cond delay="3162"/>
                            </p:stCondLst>
                            <p:childTnLst>
                              <p:par>
                                <p:cTn id="52" presetID="26"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down)">
                                      <p:cBhvr>
                                        <p:cTn id="54" dur="290">
                                          <p:stCondLst>
                                            <p:cond delay="0"/>
                                          </p:stCondLst>
                                        </p:cTn>
                                        <p:tgtEl>
                                          <p:spTgt spid="13"/>
                                        </p:tgtEl>
                                      </p:cBhvr>
                                    </p:animEffect>
                                    <p:anim calcmode="lin" valueType="num">
                                      <p:cBhvr>
                                        <p:cTn id="55"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56"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7"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58"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59"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60" dur="13">
                                          <p:stCondLst>
                                            <p:cond delay="325"/>
                                          </p:stCondLst>
                                        </p:cTn>
                                        <p:tgtEl>
                                          <p:spTgt spid="13"/>
                                        </p:tgtEl>
                                      </p:cBhvr>
                                      <p:to x="100000" y="60000"/>
                                    </p:animScale>
                                    <p:animScale>
                                      <p:cBhvr>
                                        <p:cTn id="61" dur="83" decel="50000">
                                          <p:stCondLst>
                                            <p:cond delay="338"/>
                                          </p:stCondLst>
                                        </p:cTn>
                                        <p:tgtEl>
                                          <p:spTgt spid="13"/>
                                        </p:tgtEl>
                                      </p:cBhvr>
                                      <p:to x="100000" y="100000"/>
                                    </p:animScale>
                                    <p:animScale>
                                      <p:cBhvr>
                                        <p:cTn id="62" dur="13">
                                          <p:stCondLst>
                                            <p:cond delay="656"/>
                                          </p:stCondLst>
                                        </p:cTn>
                                        <p:tgtEl>
                                          <p:spTgt spid="13"/>
                                        </p:tgtEl>
                                      </p:cBhvr>
                                      <p:to x="100000" y="80000"/>
                                    </p:animScale>
                                    <p:animScale>
                                      <p:cBhvr>
                                        <p:cTn id="63" dur="83" decel="50000">
                                          <p:stCondLst>
                                            <p:cond delay="669"/>
                                          </p:stCondLst>
                                        </p:cTn>
                                        <p:tgtEl>
                                          <p:spTgt spid="13"/>
                                        </p:tgtEl>
                                      </p:cBhvr>
                                      <p:to x="100000" y="100000"/>
                                    </p:animScale>
                                    <p:animScale>
                                      <p:cBhvr>
                                        <p:cTn id="64" dur="13">
                                          <p:stCondLst>
                                            <p:cond delay="821"/>
                                          </p:stCondLst>
                                        </p:cTn>
                                        <p:tgtEl>
                                          <p:spTgt spid="13"/>
                                        </p:tgtEl>
                                      </p:cBhvr>
                                      <p:to x="100000" y="90000"/>
                                    </p:animScale>
                                    <p:animScale>
                                      <p:cBhvr>
                                        <p:cTn id="65" dur="83" decel="50000">
                                          <p:stCondLst>
                                            <p:cond delay="834"/>
                                          </p:stCondLst>
                                        </p:cTn>
                                        <p:tgtEl>
                                          <p:spTgt spid="13"/>
                                        </p:tgtEl>
                                      </p:cBhvr>
                                      <p:to x="100000" y="100000"/>
                                    </p:animScale>
                                    <p:animScale>
                                      <p:cBhvr>
                                        <p:cTn id="66" dur="13">
                                          <p:stCondLst>
                                            <p:cond delay="904"/>
                                          </p:stCondLst>
                                        </p:cTn>
                                        <p:tgtEl>
                                          <p:spTgt spid="13"/>
                                        </p:tgtEl>
                                      </p:cBhvr>
                                      <p:to x="100000" y="95000"/>
                                    </p:animScale>
                                    <p:animScale>
                                      <p:cBhvr>
                                        <p:cTn id="67" dur="83" decel="50000">
                                          <p:stCondLst>
                                            <p:cond delay="917"/>
                                          </p:stCondLst>
                                        </p:cTn>
                                        <p:tgtEl>
                                          <p:spTgt spid="13"/>
                                        </p:tgtEl>
                                      </p:cBhvr>
                                      <p:to x="100000" y="100000"/>
                                    </p:animScale>
                                  </p:childTnLst>
                                </p:cTn>
                              </p:par>
                              <p:par>
                                <p:cTn id="68" presetID="26"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down)">
                                      <p:cBhvr>
                                        <p:cTn id="70" dur="290">
                                          <p:stCondLst>
                                            <p:cond delay="0"/>
                                          </p:stCondLst>
                                        </p:cTn>
                                        <p:tgtEl>
                                          <p:spTgt spid="12"/>
                                        </p:tgtEl>
                                      </p:cBhvr>
                                    </p:animEffect>
                                    <p:anim calcmode="lin" valueType="num">
                                      <p:cBhvr>
                                        <p:cTn id="71"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2"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3"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74"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75"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76" dur="13">
                                          <p:stCondLst>
                                            <p:cond delay="325"/>
                                          </p:stCondLst>
                                        </p:cTn>
                                        <p:tgtEl>
                                          <p:spTgt spid="12"/>
                                        </p:tgtEl>
                                      </p:cBhvr>
                                      <p:to x="100000" y="60000"/>
                                    </p:animScale>
                                    <p:animScale>
                                      <p:cBhvr>
                                        <p:cTn id="77" dur="83" decel="50000">
                                          <p:stCondLst>
                                            <p:cond delay="338"/>
                                          </p:stCondLst>
                                        </p:cTn>
                                        <p:tgtEl>
                                          <p:spTgt spid="12"/>
                                        </p:tgtEl>
                                      </p:cBhvr>
                                      <p:to x="100000" y="100000"/>
                                    </p:animScale>
                                    <p:animScale>
                                      <p:cBhvr>
                                        <p:cTn id="78" dur="13">
                                          <p:stCondLst>
                                            <p:cond delay="656"/>
                                          </p:stCondLst>
                                        </p:cTn>
                                        <p:tgtEl>
                                          <p:spTgt spid="12"/>
                                        </p:tgtEl>
                                      </p:cBhvr>
                                      <p:to x="100000" y="80000"/>
                                    </p:animScale>
                                    <p:animScale>
                                      <p:cBhvr>
                                        <p:cTn id="79" dur="83" decel="50000">
                                          <p:stCondLst>
                                            <p:cond delay="669"/>
                                          </p:stCondLst>
                                        </p:cTn>
                                        <p:tgtEl>
                                          <p:spTgt spid="12"/>
                                        </p:tgtEl>
                                      </p:cBhvr>
                                      <p:to x="100000" y="100000"/>
                                    </p:animScale>
                                    <p:animScale>
                                      <p:cBhvr>
                                        <p:cTn id="80" dur="13">
                                          <p:stCondLst>
                                            <p:cond delay="821"/>
                                          </p:stCondLst>
                                        </p:cTn>
                                        <p:tgtEl>
                                          <p:spTgt spid="12"/>
                                        </p:tgtEl>
                                      </p:cBhvr>
                                      <p:to x="100000" y="90000"/>
                                    </p:animScale>
                                    <p:animScale>
                                      <p:cBhvr>
                                        <p:cTn id="81" dur="83" decel="50000">
                                          <p:stCondLst>
                                            <p:cond delay="834"/>
                                          </p:stCondLst>
                                        </p:cTn>
                                        <p:tgtEl>
                                          <p:spTgt spid="12"/>
                                        </p:tgtEl>
                                      </p:cBhvr>
                                      <p:to x="100000" y="100000"/>
                                    </p:animScale>
                                    <p:animScale>
                                      <p:cBhvr>
                                        <p:cTn id="82" dur="13">
                                          <p:stCondLst>
                                            <p:cond delay="904"/>
                                          </p:stCondLst>
                                        </p:cTn>
                                        <p:tgtEl>
                                          <p:spTgt spid="12"/>
                                        </p:tgtEl>
                                      </p:cBhvr>
                                      <p:to x="100000" y="95000"/>
                                    </p:animScale>
                                    <p:animScale>
                                      <p:cBhvr>
                                        <p:cTn id="83" dur="83" decel="50000">
                                          <p:stCondLst>
                                            <p:cond delay="917"/>
                                          </p:stCondLst>
                                        </p:cTn>
                                        <p:tgtEl>
                                          <p:spTgt spid="12"/>
                                        </p:tgtEl>
                                      </p:cBhvr>
                                      <p:to x="100000" y="100000"/>
                                    </p:animScale>
                                  </p:childTnLst>
                                </p:cTn>
                              </p:par>
                              <p:par>
                                <p:cTn id="84" presetID="12" presetClass="entr" presetSubtype="4" fill="hold" grpId="0" nodeType="withEffect">
                                  <p:stCondLst>
                                    <p:cond delay="0"/>
                                  </p:stCondLst>
                                  <p:iterate type="lt">
                                    <p:tmPct val="5983"/>
                                  </p:iterate>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300"/>
                                        <p:tgtEl>
                                          <p:spTgt spid="11"/>
                                        </p:tgtEl>
                                        <p:attrNameLst>
                                          <p:attrName>ppt_y</p:attrName>
                                        </p:attrNameLst>
                                      </p:cBhvr>
                                      <p:tavLst>
                                        <p:tav tm="0">
                                          <p:val>
                                            <p:strVal val="#ppt_y+#ppt_h*1.125000"/>
                                          </p:val>
                                        </p:tav>
                                        <p:tav tm="100000">
                                          <p:val>
                                            <p:strVal val="#ppt_y"/>
                                          </p:val>
                                        </p:tav>
                                      </p:tavLst>
                                    </p:anim>
                                    <p:animEffect transition="in" filter="wipe(up)">
                                      <p:cBhvr>
                                        <p:cTn id="87" dur="300"/>
                                        <p:tgtEl>
                                          <p:spTgt spid="11"/>
                                        </p:tgtEl>
                                      </p:cBhvr>
                                    </p:animEffect>
                                  </p:childTnLst>
                                </p:cTn>
                              </p:par>
                            </p:childTnLst>
                          </p:cTn>
                        </p:par>
                        <p:par>
                          <p:cTn id="88" fill="hold">
                            <p:stCondLst>
                              <p:cond delay="5454"/>
                            </p:stCondLst>
                            <p:childTnLst>
                              <p:par>
                                <p:cTn id="89" presetID="26"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ipe(down)">
                                      <p:cBhvr>
                                        <p:cTn id="91" dur="290">
                                          <p:stCondLst>
                                            <p:cond delay="0"/>
                                          </p:stCondLst>
                                        </p:cTn>
                                        <p:tgtEl>
                                          <p:spTgt spid="16"/>
                                        </p:tgtEl>
                                      </p:cBhvr>
                                    </p:animEffect>
                                    <p:anim calcmode="lin" valueType="num">
                                      <p:cBhvr>
                                        <p:cTn id="92"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97" dur="13">
                                          <p:stCondLst>
                                            <p:cond delay="325"/>
                                          </p:stCondLst>
                                        </p:cTn>
                                        <p:tgtEl>
                                          <p:spTgt spid="16"/>
                                        </p:tgtEl>
                                      </p:cBhvr>
                                      <p:to x="100000" y="60000"/>
                                    </p:animScale>
                                    <p:animScale>
                                      <p:cBhvr>
                                        <p:cTn id="98" dur="83" decel="50000">
                                          <p:stCondLst>
                                            <p:cond delay="338"/>
                                          </p:stCondLst>
                                        </p:cTn>
                                        <p:tgtEl>
                                          <p:spTgt spid="16"/>
                                        </p:tgtEl>
                                      </p:cBhvr>
                                      <p:to x="100000" y="100000"/>
                                    </p:animScale>
                                    <p:animScale>
                                      <p:cBhvr>
                                        <p:cTn id="99" dur="13">
                                          <p:stCondLst>
                                            <p:cond delay="656"/>
                                          </p:stCondLst>
                                        </p:cTn>
                                        <p:tgtEl>
                                          <p:spTgt spid="16"/>
                                        </p:tgtEl>
                                      </p:cBhvr>
                                      <p:to x="100000" y="80000"/>
                                    </p:animScale>
                                    <p:animScale>
                                      <p:cBhvr>
                                        <p:cTn id="100" dur="83" decel="50000">
                                          <p:stCondLst>
                                            <p:cond delay="669"/>
                                          </p:stCondLst>
                                        </p:cTn>
                                        <p:tgtEl>
                                          <p:spTgt spid="16"/>
                                        </p:tgtEl>
                                      </p:cBhvr>
                                      <p:to x="100000" y="100000"/>
                                    </p:animScale>
                                    <p:animScale>
                                      <p:cBhvr>
                                        <p:cTn id="101" dur="13">
                                          <p:stCondLst>
                                            <p:cond delay="821"/>
                                          </p:stCondLst>
                                        </p:cTn>
                                        <p:tgtEl>
                                          <p:spTgt spid="16"/>
                                        </p:tgtEl>
                                      </p:cBhvr>
                                      <p:to x="100000" y="90000"/>
                                    </p:animScale>
                                    <p:animScale>
                                      <p:cBhvr>
                                        <p:cTn id="102" dur="83" decel="50000">
                                          <p:stCondLst>
                                            <p:cond delay="834"/>
                                          </p:stCondLst>
                                        </p:cTn>
                                        <p:tgtEl>
                                          <p:spTgt spid="16"/>
                                        </p:tgtEl>
                                      </p:cBhvr>
                                      <p:to x="100000" y="100000"/>
                                    </p:animScale>
                                    <p:animScale>
                                      <p:cBhvr>
                                        <p:cTn id="103" dur="13">
                                          <p:stCondLst>
                                            <p:cond delay="904"/>
                                          </p:stCondLst>
                                        </p:cTn>
                                        <p:tgtEl>
                                          <p:spTgt spid="16"/>
                                        </p:tgtEl>
                                      </p:cBhvr>
                                      <p:to x="100000" y="95000"/>
                                    </p:animScale>
                                    <p:animScale>
                                      <p:cBhvr>
                                        <p:cTn id="104" dur="83" decel="50000">
                                          <p:stCondLst>
                                            <p:cond delay="917"/>
                                          </p:stCondLst>
                                        </p:cTn>
                                        <p:tgtEl>
                                          <p:spTgt spid="16"/>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wipe(down)">
                                      <p:cBhvr>
                                        <p:cTn id="107" dur="290">
                                          <p:stCondLst>
                                            <p:cond delay="0"/>
                                          </p:stCondLst>
                                        </p:cTn>
                                        <p:tgtEl>
                                          <p:spTgt spid="15"/>
                                        </p:tgtEl>
                                      </p:cBhvr>
                                    </p:animEffect>
                                    <p:anim calcmode="lin" valueType="num">
                                      <p:cBhvr>
                                        <p:cTn id="108"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13" dur="13">
                                          <p:stCondLst>
                                            <p:cond delay="325"/>
                                          </p:stCondLst>
                                        </p:cTn>
                                        <p:tgtEl>
                                          <p:spTgt spid="15"/>
                                        </p:tgtEl>
                                      </p:cBhvr>
                                      <p:to x="100000" y="60000"/>
                                    </p:animScale>
                                    <p:animScale>
                                      <p:cBhvr>
                                        <p:cTn id="114" dur="83" decel="50000">
                                          <p:stCondLst>
                                            <p:cond delay="338"/>
                                          </p:stCondLst>
                                        </p:cTn>
                                        <p:tgtEl>
                                          <p:spTgt spid="15"/>
                                        </p:tgtEl>
                                      </p:cBhvr>
                                      <p:to x="100000" y="100000"/>
                                    </p:animScale>
                                    <p:animScale>
                                      <p:cBhvr>
                                        <p:cTn id="115" dur="13">
                                          <p:stCondLst>
                                            <p:cond delay="656"/>
                                          </p:stCondLst>
                                        </p:cTn>
                                        <p:tgtEl>
                                          <p:spTgt spid="15"/>
                                        </p:tgtEl>
                                      </p:cBhvr>
                                      <p:to x="100000" y="80000"/>
                                    </p:animScale>
                                    <p:animScale>
                                      <p:cBhvr>
                                        <p:cTn id="116" dur="83" decel="50000">
                                          <p:stCondLst>
                                            <p:cond delay="669"/>
                                          </p:stCondLst>
                                        </p:cTn>
                                        <p:tgtEl>
                                          <p:spTgt spid="15"/>
                                        </p:tgtEl>
                                      </p:cBhvr>
                                      <p:to x="100000" y="100000"/>
                                    </p:animScale>
                                    <p:animScale>
                                      <p:cBhvr>
                                        <p:cTn id="117" dur="13">
                                          <p:stCondLst>
                                            <p:cond delay="821"/>
                                          </p:stCondLst>
                                        </p:cTn>
                                        <p:tgtEl>
                                          <p:spTgt spid="15"/>
                                        </p:tgtEl>
                                      </p:cBhvr>
                                      <p:to x="100000" y="90000"/>
                                    </p:animScale>
                                    <p:animScale>
                                      <p:cBhvr>
                                        <p:cTn id="118" dur="83" decel="50000">
                                          <p:stCondLst>
                                            <p:cond delay="834"/>
                                          </p:stCondLst>
                                        </p:cTn>
                                        <p:tgtEl>
                                          <p:spTgt spid="15"/>
                                        </p:tgtEl>
                                      </p:cBhvr>
                                      <p:to x="100000" y="100000"/>
                                    </p:animScale>
                                    <p:animScale>
                                      <p:cBhvr>
                                        <p:cTn id="119" dur="13">
                                          <p:stCondLst>
                                            <p:cond delay="904"/>
                                          </p:stCondLst>
                                        </p:cTn>
                                        <p:tgtEl>
                                          <p:spTgt spid="15"/>
                                        </p:tgtEl>
                                      </p:cBhvr>
                                      <p:to x="100000" y="95000"/>
                                    </p:animScale>
                                    <p:animScale>
                                      <p:cBhvr>
                                        <p:cTn id="120" dur="83" decel="50000">
                                          <p:stCondLst>
                                            <p:cond delay="917"/>
                                          </p:stCondLst>
                                        </p:cTn>
                                        <p:tgtEl>
                                          <p:spTgt spid="15"/>
                                        </p:tgtEl>
                                      </p:cBhvr>
                                      <p:to x="100000" y="100000"/>
                                    </p:animScale>
                                  </p:childTnLst>
                                </p:cTn>
                              </p:par>
                              <p:par>
                                <p:cTn id="121" presetID="12" presetClass="entr" presetSubtype="4" fill="hold" grpId="0" nodeType="withEffect">
                                  <p:stCondLst>
                                    <p:cond delay="0"/>
                                  </p:stCondLst>
                                  <p:iterate type="lt">
                                    <p:tmPct val="5983"/>
                                  </p:iterate>
                                  <p:childTnLst>
                                    <p:set>
                                      <p:cBhvr>
                                        <p:cTn id="122" dur="1" fill="hold">
                                          <p:stCondLst>
                                            <p:cond delay="0"/>
                                          </p:stCondLst>
                                        </p:cTn>
                                        <p:tgtEl>
                                          <p:spTgt spid="14"/>
                                        </p:tgtEl>
                                        <p:attrNameLst>
                                          <p:attrName>style.visibility</p:attrName>
                                        </p:attrNameLst>
                                      </p:cBhvr>
                                      <p:to>
                                        <p:strVal val="visible"/>
                                      </p:to>
                                    </p:set>
                                    <p:anim calcmode="lin" valueType="num">
                                      <p:cBhvr additive="base">
                                        <p:cTn id="123" dur="300"/>
                                        <p:tgtEl>
                                          <p:spTgt spid="14"/>
                                        </p:tgtEl>
                                        <p:attrNameLst>
                                          <p:attrName>ppt_y</p:attrName>
                                        </p:attrNameLst>
                                      </p:cBhvr>
                                      <p:tavLst>
                                        <p:tav tm="0">
                                          <p:val>
                                            <p:strVal val="#ppt_y+#ppt_h*1.125000"/>
                                          </p:val>
                                        </p:tav>
                                        <p:tav tm="100000">
                                          <p:val>
                                            <p:strVal val="#ppt_y"/>
                                          </p:val>
                                        </p:tav>
                                      </p:tavLst>
                                    </p:anim>
                                    <p:animEffect transition="in" filter="wipe(up)">
                                      <p:cBhvr>
                                        <p:cTn id="124" dur="300"/>
                                        <p:tgtEl>
                                          <p:spTgt spid="14"/>
                                        </p:tgtEl>
                                      </p:cBhvr>
                                    </p:animEffect>
                                  </p:childTnLst>
                                </p:cTn>
                              </p:par>
                            </p:childTnLst>
                          </p:cTn>
                        </p:par>
                        <p:par>
                          <p:cTn id="125" fill="hold">
                            <p:stCondLst>
                              <p:cond delay="6616"/>
                            </p:stCondLst>
                            <p:childTnLst>
                              <p:par>
                                <p:cTn id="126" presetID="42" presetClass="entr" presetSubtype="0" fill="hold" nodeType="after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fade">
                                      <p:cBhvr>
                                        <p:cTn id="128" dur="1000"/>
                                        <p:tgtEl>
                                          <p:spTgt spid="17"/>
                                        </p:tgtEl>
                                      </p:cBhvr>
                                    </p:animEffect>
                                    <p:anim calcmode="lin" valueType="num">
                                      <p:cBhvr>
                                        <p:cTn id="129" dur="1000" fill="hold"/>
                                        <p:tgtEl>
                                          <p:spTgt spid="17"/>
                                        </p:tgtEl>
                                        <p:attrNameLst>
                                          <p:attrName>ppt_x</p:attrName>
                                        </p:attrNameLst>
                                      </p:cBhvr>
                                      <p:tavLst>
                                        <p:tav tm="0">
                                          <p:val>
                                            <p:strVal val="#ppt_x"/>
                                          </p:val>
                                        </p:tav>
                                        <p:tav tm="100000">
                                          <p:val>
                                            <p:strVal val="#ppt_x"/>
                                          </p:val>
                                        </p:tav>
                                      </p:tavLst>
                                    </p:anim>
                                    <p:anim calcmode="lin" valueType="num">
                                      <p:cBhvr>
                                        <p:cTn id="1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animBg="1"/>
      <p:bldP spid="33" grpId="0"/>
      <p:bldP spid="10" grpId="0"/>
      <p:bldP spid="11" grpId="0"/>
      <p:bldP spid="12" grpId="0" animBg="1"/>
      <p:bldP spid="13" grpId="0"/>
      <p:bldP spid="14" grpId="0"/>
      <p:bldP spid="15"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a:extLst>
              <a:ext uri="{FF2B5EF4-FFF2-40B4-BE49-F238E27FC236}">
                <a16:creationId xmlns:a16="http://schemas.microsoft.com/office/drawing/2014/main" xmlns="" id="{C274BC45-46AE-46ED-BE74-05A45F6B06DA}"/>
              </a:ext>
            </a:extLst>
          </p:cNvPr>
          <p:cNvGrpSpPr/>
          <p:nvPr/>
        </p:nvGrpSpPr>
        <p:grpSpPr>
          <a:xfrm>
            <a:off x="4609599" y="2176770"/>
            <a:ext cx="6332945" cy="602519"/>
            <a:chOff x="3002037" y="1226050"/>
            <a:chExt cx="7067433" cy="637916"/>
          </a:xfrm>
          <a:solidFill>
            <a:schemeClr val="accent2"/>
          </a:solidFill>
        </p:grpSpPr>
        <p:sp>
          <p:nvSpPr>
            <p:cNvPr id="24" name="矩形 23">
              <a:extLst>
                <a:ext uri="{FF2B5EF4-FFF2-40B4-BE49-F238E27FC236}">
                  <a16:creationId xmlns:a16="http://schemas.microsoft.com/office/drawing/2014/main" xmlns="" id="{6F26F3BA-23CE-4D46-A33A-CFC6243C3D02}"/>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6" name="TextBox 16">
              <a:extLst>
                <a:ext uri="{FF2B5EF4-FFF2-40B4-BE49-F238E27FC236}">
                  <a16:creationId xmlns:a16="http://schemas.microsoft.com/office/drawing/2014/main" xmlns="" id="{E1F1CD28-15A5-4235-9FF1-301CA3FA8699}"/>
                </a:ext>
              </a:extLst>
            </p:cNvPr>
            <p:cNvSpPr txBox="1"/>
            <p:nvPr/>
          </p:nvSpPr>
          <p:spPr>
            <a:xfrm>
              <a:off x="3833456" y="1244836"/>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逆反心理增强</a:t>
              </a:r>
            </a:p>
          </p:txBody>
        </p:sp>
      </p:grpSp>
      <p:sp>
        <p:nvSpPr>
          <p:cNvPr id="30" name="TextBox 20">
            <a:extLst>
              <a:ext uri="{FF2B5EF4-FFF2-40B4-BE49-F238E27FC236}">
                <a16:creationId xmlns:a16="http://schemas.microsoft.com/office/drawing/2014/main" xmlns="" id="{5A8935C1-8562-48A1-B4B8-3626DB13FEE1}"/>
              </a:ext>
            </a:extLst>
          </p:cNvPr>
          <p:cNvSpPr txBox="1"/>
          <p:nvPr/>
        </p:nvSpPr>
        <p:spPr>
          <a:xfrm>
            <a:off x="4609599" y="3015946"/>
            <a:ext cx="5274637" cy="1119153"/>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这个时期学生逆反心理比较重。而逆反心理的增强一部分原因来自于学生独立性的增强，另外一方面也因为学生被要求的东西变多。</a:t>
            </a:r>
          </a:p>
        </p:txBody>
      </p:sp>
      <p:sp>
        <p:nvSpPr>
          <p:cNvPr id="32" name="等腰三角形 2">
            <a:extLst>
              <a:ext uri="{FF2B5EF4-FFF2-40B4-BE49-F238E27FC236}">
                <a16:creationId xmlns:a16="http://schemas.microsoft.com/office/drawing/2014/main" xmlns="" id="{3EBB751B-D483-4ACD-B979-93F375C9945A}"/>
              </a:ext>
            </a:extLst>
          </p:cNvPr>
          <p:cNvSpPr/>
          <p:nvPr/>
        </p:nvSpPr>
        <p:spPr bwMode="auto">
          <a:xfrm>
            <a:off x="10042296" y="3086571"/>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33" name="TextBox 23">
            <a:extLst>
              <a:ext uri="{FF2B5EF4-FFF2-40B4-BE49-F238E27FC236}">
                <a16:creationId xmlns:a16="http://schemas.microsoft.com/office/drawing/2014/main" xmlns="" id="{57726A15-AF7A-447E-87F9-399AADB0FCAB}"/>
              </a:ext>
            </a:extLst>
          </p:cNvPr>
          <p:cNvSpPr txBox="1"/>
          <p:nvPr/>
        </p:nvSpPr>
        <p:spPr>
          <a:xfrm>
            <a:off x="10200357" y="3323132"/>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01</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0" name="文本框 9">
            <a:extLst>
              <a:ext uri="{FF2B5EF4-FFF2-40B4-BE49-F238E27FC236}">
                <a16:creationId xmlns:a16="http://schemas.microsoft.com/office/drawing/2014/main" xmlns="" id="{532FADC7-F78A-485E-8230-ACC76F6394D2}"/>
              </a:ext>
            </a:extLst>
          </p:cNvPr>
          <p:cNvSpPr txBox="1"/>
          <p:nvPr/>
        </p:nvSpPr>
        <p:spPr>
          <a:xfrm>
            <a:off x="6820440" y="1405497"/>
            <a:ext cx="5108035" cy="584775"/>
          </a:xfrm>
          <a:prstGeom prst="rect">
            <a:avLst/>
          </a:prstGeom>
          <a:noFill/>
        </p:spPr>
        <p:txBody>
          <a:bodyPr wrap="square" rtlCol="0">
            <a:spAutoFit/>
          </a:bodyPr>
          <a:lstStyle/>
          <a:p>
            <a:pPr algn="ctr"/>
            <a:r>
              <a:rPr lang="zh-CN" altLang="en-US" sz="3200" b="1" dirty="0">
                <a:solidFill>
                  <a:schemeClr val="accent2"/>
                </a:solidFill>
                <a:cs typeface="+mn-ea"/>
                <a:sym typeface="+mn-lt"/>
              </a:rPr>
              <a:t>青春期学生变化</a:t>
            </a:r>
          </a:p>
        </p:txBody>
      </p:sp>
      <p:sp>
        <p:nvSpPr>
          <p:cNvPr id="11" name="TextBox 20">
            <a:extLst>
              <a:ext uri="{FF2B5EF4-FFF2-40B4-BE49-F238E27FC236}">
                <a16:creationId xmlns:a16="http://schemas.microsoft.com/office/drawing/2014/main" xmlns="" id="{FFCF73A9-5337-4E45-AFC1-822F9DB599F3}"/>
              </a:ext>
            </a:extLst>
          </p:cNvPr>
          <p:cNvSpPr txBox="1"/>
          <p:nvPr/>
        </p:nvSpPr>
        <p:spPr>
          <a:xfrm>
            <a:off x="4609599" y="4246296"/>
            <a:ext cx="5274637" cy="1119153"/>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因而，从这个阶段开始，各位家长的教育模式应该向与他们讨论，并且由学生自己讲出他们自己错误的地方，由学生自己来规定自己要接受的惩罚。</a:t>
            </a:r>
          </a:p>
        </p:txBody>
      </p:sp>
      <p:sp>
        <p:nvSpPr>
          <p:cNvPr id="12" name="等腰三角形 2">
            <a:extLst>
              <a:ext uri="{FF2B5EF4-FFF2-40B4-BE49-F238E27FC236}">
                <a16:creationId xmlns:a16="http://schemas.microsoft.com/office/drawing/2014/main" xmlns="" id="{9ABC7903-27D2-4677-9C7F-8B42E7395FC9}"/>
              </a:ext>
            </a:extLst>
          </p:cNvPr>
          <p:cNvSpPr/>
          <p:nvPr/>
        </p:nvSpPr>
        <p:spPr bwMode="auto">
          <a:xfrm>
            <a:off x="10042296" y="4118154"/>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3" name="TextBox 23">
            <a:extLst>
              <a:ext uri="{FF2B5EF4-FFF2-40B4-BE49-F238E27FC236}">
                <a16:creationId xmlns:a16="http://schemas.microsoft.com/office/drawing/2014/main" xmlns="" id="{39EF35BA-1B19-4FC9-9F38-B1E9D115F9AF}"/>
              </a:ext>
            </a:extLst>
          </p:cNvPr>
          <p:cNvSpPr txBox="1"/>
          <p:nvPr/>
        </p:nvSpPr>
        <p:spPr>
          <a:xfrm>
            <a:off x="10200357" y="4354715"/>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02</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sp>
        <p:nvSpPr>
          <p:cNvPr id="14" name="TextBox 20">
            <a:extLst>
              <a:ext uri="{FF2B5EF4-FFF2-40B4-BE49-F238E27FC236}">
                <a16:creationId xmlns:a16="http://schemas.microsoft.com/office/drawing/2014/main" xmlns="" id="{84E9D8F5-993F-4941-8A3A-136E57D22567}"/>
              </a:ext>
            </a:extLst>
          </p:cNvPr>
          <p:cNvSpPr txBox="1"/>
          <p:nvPr/>
        </p:nvSpPr>
        <p:spPr>
          <a:xfrm>
            <a:off x="4609599" y="5476646"/>
            <a:ext cx="5462462" cy="759054"/>
          </a:xfrm>
          <a:prstGeom prst="rect">
            <a:avLst/>
          </a:prstGeom>
          <a:noFill/>
        </p:spPr>
        <p:txBody>
          <a:bodyPr wrap="square" lIns="68580" tIns="34290" rIns="68580" bIns="34290" rtlCol="0">
            <a:spAutoFit/>
          </a:bodyPr>
          <a:lstStyle/>
          <a:p>
            <a:pPr lvl="0">
              <a:lnSpc>
                <a:spcPct val="130000"/>
              </a:lnSpc>
              <a:defRPr/>
            </a:pPr>
            <a:r>
              <a:rPr lang="zh-CN" altLang="en-US" dirty="0">
                <a:solidFill>
                  <a:srgbClr val="000000"/>
                </a:solidFill>
                <a:cs typeface="+mn-ea"/>
                <a:sym typeface="+mn-lt"/>
              </a:rPr>
              <a:t>我建议各位家长可以和你们的子女之间就一些问题建立一些约法三章。</a:t>
            </a:r>
          </a:p>
        </p:txBody>
      </p:sp>
      <p:sp>
        <p:nvSpPr>
          <p:cNvPr id="15" name="等腰三角形 2">
            <a:extLst>
              <a:ext uri="{FF2B5EF4-FFF2-40B4-BE49-F238E27FC236}">
                <a16:creationId xmlns:a16="http://schemas.microsoft.com/office/drawing/2014/main" xmlns="" id="{BAB2799F-0BAB-467D-BBD4-6CB7770344CA}"/>
              </a:ext>
            </a:extLst>
          </p:cNvPr>
          <p:cNvSpPr/>
          <p:nvPr/>
        </p:nvSpPr>
        <p:spPr bwMode="auto">
          <a:xfrm>
            <a:off x="10042296" y="5093738"/>
            <a:ext cx="900248" cy="782251"/>
          </a:xfrm>
          <a:prstGeom prst="roundRect">
            <a:avLst/>
          </a:prstGeom>
          <a:solidFill>
            <a:schemeClr val="accent2">
              <a:lumMod val="100000"/>
            </a:schemeClr>
          </a:solidFill>
          <a:ln>
            <a:noFill/>
          </a:ln>
        </p:spPr>
        <p:txBody>
          <a:bodyPr wrap="none" lIns="68580" tIns="34290" rIns="68580" bIns="3429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思源黑体 CN" panose="020F0502020204030204"/>
              <a:cs typeface="+mn-ea"/>
              <a:sym typeface="+mn-lt"/>
            </a:endParaRPr>
          </a:p>
        </p:txBody>
      </p:sp>
      <p:sp>
        <p:nvSpPr>
          <p:cNvPr id="16" name="TextBox 23">
            <a:extLst>
              <a:ext uri="{FF2B5EF4-FFF2-40B4-BE49-F238E27FC236}">
                <a16:creationId xmlns:a16="http://schemas.microsoft.com/office/drawing/2014/main" xmlns="" id="{E5C20918-851B-4654-A664-AFFEC757C95A}"/>
              </a:ext>
            </a:extLst>
          </p:cNvPr>
          <p:cNvSpPr txBox="1"/>
          <p:nvPr/>
        </p:nvSpPr>
        <p:spPr>
          <a:xfrm>
            <a:off x="10200357" y="5330299"/>
            <a:ext cx="584126" cy="309128"/>
          </a:xfrm>
          <a:prstGeom prst="rect">
            <a:avLst/>
          </a:prstGeom>
          <a:noFill/>
          <a:ln>
            <a:noFill/>
          </a:ln>
        </p:spPr>
        <p:txBody>
          <a:bodyPr wrap="none" lIns="68580" tIns="34290" rIns="68580" bIns="34290"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rPr>
              <a:t>03</a:t>
            </a:r>
            <a:endParaRPr kumimoji="0" lang="zh-CN" altLang="en-US" sz="4000" b="1" i="0" u="none" strike="noStrike" kern="0" cap="none" spc="0" normalizeH="0" baseline="0" noProof="0" dirty="0">
              <a:ln>
                <a:noFill/>
              </a:ln>
              <a:solidFill>
                <a:srgbClr val="FFFFFF"/>
              </a:solidFill>
              <a:effectLst/>
              <a:uLnTx/>
              <a:uFillTx/>
              <a:latin typeface="思源黑体 CN" panose="020F0502020204030204"/>
              <a:ea typeface="+mn-ea"/>
              <a:cs typeface="+mn-ea"/>
              <a:sym typeface="+mn-lt"/>
            </a:endParaRPr>
          </a:p>
        </p:txBody>
      </p:sp>
      <p:pic>
        <p:nvPicPr>
          <p:cNvPr id="17" name="图片 16">
            <a:extLst>
              <a:ext uri="{FF2B5EF4-FFF2-40B4-BE49-F238E27FC236}">
                <a16:creationId xmlns:a16="http://schemas.microsoft.com/office/drawing/2014/main" xmlns="" id="{E9E72990-C9E8-49FB-A3E1-21B91089001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77559" y="2780932"/>
            <a:ext cx="3873979" cy="3357448"/>
          </a:xfrm>
          <a:prstGeom prst="rect">
            <a:avLst/>
          </a:prstGeom>
        </p:spPr>
      </p:pic>
    </p:spTree>
    <p:extLst>
      <p:ext uri="{BB962C8B-B14F-4D97-AF65-F5344CB8AC3E}">
        <p14:creationId xmlns:p14="http://schemas.microsoft.com/office/powerpoint/2010/main" val="611077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1000"/>
                                        <p:tgtEl>
                                          <p:spTgt spid="23"/>
                                        </p:tgtEl>
                                      </p:cBhvr>
                                    </p:animEffect>
                                  </p:childTnLst>
                                </p:cTn>
                              </p:par>
                            </p:childTnLst>
                          </p:cTn>
                        </p:par>
                        <p:par>
                          <p:cTn id="14" fill="hold">
                            <p:stCondLst>
                              <p:cond delay="2000"/>
                            </p:stCondLst>
                            <p:childTnLst>
                              <p:par>
                                <p:cTn id="15" presetID="26"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down)">
                                      <p:cBhvr>
                                        <p:cTn id="17" dur="290">
                                          <p:stCondLst>
                                            <p:cond delay="0"/>
                                          </p:stCondLst>
                                        </p:cTn>
                                        <p:tgtEl>
                                          <p:spTgt spid="33"/>
                                        </p:tgtEl>
                                      </p:cBhvr>
                                    </p:animEffect>
                                    <p:anim calcmode="lin" valueType="num">
                                      <p:cBhvr>
                                        <p:cTn id="18"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9"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0"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21"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22"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23" dur="13">
                                          <p:stCondLst>
                                            <p:cond delay="325"/>
                                          </p:stCondLst>
                                        </p:cTn>
                                        <p:tgtEl>
                                          <p:spTgt spid="33"/>
                                        </p:tgtEl>
                                      </p:cBhvr>
                                      <p:to x="100000" y="60000"/>
                                    </p:animScale>
                                    <p:animScale>
                                      <p:cBhvr>
                                        <p:cTn id="24" dur="83" decel="50000">
                                          <p:stCondLst>
                                            <p:cond delay="338"/>
                                          </p:stCondLst>
                                        </p:cTn>
                                        <p:tgtEl>
                                          <p:spTgt spid="33"/>
                                        </p:tgtEl>
                                      </p:cBhvr>
                                      <p:to x="100000" y="100000"/>
                                    </p:animScale>
                                    <p:animScale>
                                      <p:cBhvr>
                                        <p:cTn id="25" dur="13">
                                          <p:stCondLst>
                                            <p:cond delay="656"/>
                                          </p:stCondLst>
                                        </p:cTn>
                                        <p:tgtEl>
                                          <p:spTgt spid="33"/>
                                        </p:tgtEl>
                                      </p:cBhvr>
                                      <p:to x="100000" y="80000"/>
                                    </p:animScale>
                                    <p:animScale>
                                      <p:cBhvr>
                                        <p:cTn id="26" dur="83" decel="50000">
                                          <p:stCondLst>
                                            <p:cond delay="669"/>
                                          </p:stCondLst>
                                        </p:cTn>
                                        <p:tgtEl>
                                          <p:spTgt spid="33"/>
                                        </p:tgtEl>
                                      </p:cBhvr>
                                      <p:to x="100000" y="100000"/>
                                    </p:animScale>
                                    <p:animScale>
                                      <p:cBhvr>
                                        <p:cTn id="27" dur="13">
                                          <p:stCondLst>
                                            <p:cond delay="821"/>
                                          </p:stCondLst>
                                        </p:cTn>
                                        <p:tgtEl>
                                          <p:spTgt spid="33"/>
                                        </p:tgtEl>
                                      </p:cBhvr>
                                      <p:to x="100000" y="90000"/>
                                    </p:animScale>
                                    <p:animScale>
                                      <p:cBhvr>
                                        <p:cTn id="28" dur="83" decel="50000">
                                          <p:stCondLst>
                                            <p:cond delay="834"/>
                                          </p:stCondLst>
                                        </p:cTn>
                                        <p:tgtEl>
                                          <p:spTgt spid="33"/>
                                        </p:tgtEl>
                                      </p:cBhvr>
                                      <p:to x="100000" y="100000"/>
                                    </p:animScale>
                                    <p:animScale>
                                      <p:cBhvr>
                                        <p:cTn id="29" dur="13">
                                          <p:stCondLst>
                                            <p:cond delay="904"/>
                                          </p:stCondLst>
                                        </p:cTn>
                                        <p:tgtEl>
                                          <p:spTgt spid="33"/>
                                        </p:tgtEl>
                                      </p:cBhvr>
                                      <p:to x="100000" y="95000"/>
                                    </p:animScale>
                                    <p:animScale>
                                      <p:cBhvr>
                                        <p:cTn id="30" dur="83" decel="50000">
                                          <p:stCondLst>
                                            <p:cond delay="917"/>
                                          </p:stCondLst>
                                        </p:cTn>
                                        <p:tgtEl>
                                          <p:spTgt spid="3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down)">
                                      <p:cBhvr>
                                        <p:cTn id="33" dur="290">
                                          <p:stCondLst>
                                            <p:cond delay="0"/>
                                          </p:stCondLst>
                                        </p:cTn>
                                        <p:tgtEl>
                                          <p:spTgt spid="32"/>
                                        </p:tgtEl>
                                      </p:cBhvr>
                                    </p:animEffect>
                                    <p:anim calcmode="lin" valueType="num">
                                      <p:cBhvr>
                                        <p:cTn id="3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3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3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3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3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39" dur="13">
                                          <p:stCondLst>
                                            <p:cond delay="325"/>
                                          </p:stCondLst>
                                        </p:cTn>
                                        <p:tgtEl>
                                          <p:spTgt spid="32"/>
                                        </p:tgtEl>
                                      </p:cBhvr>
                                      <p:to x="100000" y="60000"/>
                                    </p:animScale>
                                    <p:animScale>
                                      <p:cBhvr>
                                        <p:cTn id="40" dur="83" decel="50000">
                                          <p:stCondLst>
                                            <p:cond delay="338"/>
                                          </p:stCondLst>
                                        </p:cTn>
                                        <p:tgtEl>
                                          <p:spTgt spid="32"/>
                                        </p:tgtEl>
                                      </p:cBhvr>
                                      <p:to x="100000" y="100000"/>
                                    </p:animScale>
                                    <p:animScale>
                                      <p:cBhvr>
                                        <p:cTn id="41" dur="13">
                                          <p:stCondLst>
                                            <p:cond delay="656"/>
                                          </p:stCondLst>
                                        </p:cTn>
                                        <p:tgtEl>
                                          <p:spTgt spid="32"/>
                                        </p:tgtEl>
                                      </p:cBhvr>
                                      <p:to x="100000" y="80000"/>
                                    </p:animScale>
                                    <p:animScale>
                                      <p:cBhvr>
                                        <p:cTn id="42" dur="83" decel="50000">
                                          <p:stCondLst>
                                            <p:cond delay="669"/>
                                          </p:stCondLst>
                                        </p:cTn>
                                        <p:tgtEl>
                                          <p:spTgt spid="32"/>
                                        </p:tgtEl>
                                      </p:cBhvr>
                                      <p:to x="100000" y="100000"/>
                                    </p:animScale>
                                    <p:animScale>
                                      <p:cBhvr>
                                        <p:cTn id="43" dur="13">
                                          <p:stCondLst>
                                            <p:cond delay="821"/>
                                          </p:stCondLst>
                                        </p:cTn>
                                        <p:tgtEl>
                                          <p:spTgt spid="32"/>
                                        </p:tgtEl>
                                      </p:cBhvr>
                                      <p:to x="100000" y="90000"/>
                                    </p:animScale>
                                    <p:animScale>
                                      <p:cBhvr>
                                        <p:cTn id="44" dur="83" decel="50000">
                                          <p:stCondLst>
                                            <p:cond delay="834"/>
                                          </p:stCondLst>
                                        </p:cTn>
                                        <p:tgtEl>
                                          <p:spTgt spid="32"/>
                                        </p:tgtEl>
                                      </p:cBhvr>
                                      <p:to x="100000" y="100000"/>
                                    </p:animScale>
                                    <p:animScale>
                                      <p:cBhvr>
                                        <p:cTn id="45" dur="13">
                                          <p:stCondLst>
                                            <p:cond delay="904"/>
                                          </p:stCondLst>
                                        </p:cTn>
                                        <p:tgtEl>
                                          <p:spTgt spid="32"/>
                                        </p:tgtEl>
                                      </p:cBhvr>
                                      <p:to x="100000" y="95000"/>
                                    </p:animScale>
                                    <p:animScale>
                                      <p:cBhvr>
                                        <p:cTn id="46" dur="83" decel="50000">
                                          <p:stCondLst>
                                            <p:cond delay="917"/>
                                          </p:stCondLst>
                                        </p:cTn>
                                        <p:tgtEl>
                                          <p:spTgt spid="32"/>
                                        </p:tgtEl>
                                      </p:cBhvr>
                                      <p:to x="100000" y="100000"/>
                                    </p:animScale>
                                  </p:childTnLst>
                                </p:cTn>
                              </p:par>
                              <p:par>
                                <p:cTn id="47" presetID="12" presetClass="entr" presetSubtype="4" fill="hold" grpId="0" nodeType="withEffect">
                                  <p:stCondLst>
                                    <p:cond delay="0"/>
                                  </p:stCondLst>
                                  <p:iterate type="lt">
                                    <p:tmPct val="5983"/>
                                  </p:iterate>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300"/>
                                        <p:tgtEl>
                                          <p:spTgt spid="30"/>
                                        </p:tgtEl>
                                        <p:attrNameLst>
                                          <p:attrName>ppt_y</p:attrName>
                                        </p:attrNameLst>
                                      </p:cBhvr>
                                      <p:tavLst>
                                        <p:tav tm="0">
                                          <p:val>
                                            <p:strVal val="#ppt_y+#ppt_h*1.125000"/>
                                          </p:val>
                                        </p:tav>
                                        <p:tav tm="100000">
                                          <p:val>
                                            <p:strVal val="#ppt_y"/>
                                          </p:val>
                                        </p:tav>
                                      </p:tavLst>
                                    </p:anim>
                                    <p:animEffect transition="in" filter="wipe(up)">
                                      <p:cBhvr>
                                        <p:cTn id="50" dur="300"/>
                                        <p:tgtEl>
                                          <p:spTgt spid="30"/>
                                        </p:tgtEl>
                                      </p:cBhvr>
                                    </p:animEffect>
                                  </p:childTnLst>
                                </p:cTn>
                              </p:par>
                            </p:childTnLst>
                          </p:cTn>
                        </p:par>
                        <p:par>
                          <p:cTn id="51" fill="hold">
                            <p:stCondLst>
                              <p:cond delay="3323"/>
                            </p:stCondLst>
                            <p:childTnLst>
                              <p:par>
                                <p:cTn id="52" presetID="26"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down)">
                                      <p:cBhvr>
                                        <p:cTn id="54" dur="290">
                                          <p:stCondLst>
                                            <p:cond delay="0"/>
                                          </p:stCondLst>
                                        </p:cTn>
                                        <p:tgtEl>
                                          <p:spTgt spid="13"/>
                                        </p:tgtEl>
                                      </p:cBhvr>
                                    </p:animEffect>
                                    <p:anim calcmode="lin" valueType="num">
                                      <p:cBhvr>
                                        <p:cTn id="55"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56"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57"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58"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59"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60" dur="13">
                                          <p:stCondLst>
                                            <p:cond delay="325"/>
                                          </p:stCondLst>
                                        </p:cTn>
                                        <p:tgtEl>
                                          <p:spTgt spid="13"/>
                                        </p:tgtEl>
                                      </p:cBhvr>
                                      <p:to x="100000" y="60000"/>
                                    </p:animScale>
                                    <p:animScale>
                                      <p:cBhvr>
                                        <p:cTn id="61" dur="83" decel="50000">
                                          <p:stCondLst>
                                            <p:cond delay="338"/>
                                          </p:stCondLst>
                                        </p:cTn>
                                        <p:tgtEl>
                                          <p:spTgt spid="13"/>
                                        </p:tgtEl>
                                      </p:cBhvr>
                                      <p:to x="100000" y="100000"/>
                                    </p:animScale>
                                    <p:animScale>
                                      <p:cBhvr>
                                        <p:cTn id="62" dur="13">
                                          <p:stCondLst>
                                            <p:cond delay="656"/>
                                          </p:stCondLst>
                                        </p:cTn>
                                        <p:tgtEl>
                                          <p:spTgt spid="13"/>
                                        </p:tgtEl>
                                      </p:cBhvr>
                                      <p:to x="100000" y="80000"/>
                                    </p:animScale>
                                    <p:animScale>
                                      <p:cBhvr>
                                        <p:cTn id="63" dur="83" decel="50000">
                                          <p:stCondLst>
                                            <p:cond delay="669"/>
                                          </p:stCondLst>
                                        </p:cTn>
                                        <p:tgtEl>
                                          <p:spTgt spid="13"/>
                                        </p:tgtEl>
                                      </p:cBhvr>
                                      <p:to x="100000" y="100000"/>
                                    </p:animScale>
                                    <p:animScale>
                                      <p:cBhvr>
                                        <p:cTn id="64" dur="13">
                                          <p:stCondLst>
                                            <p:cond delay="821"/>
                                          </p:stCondLst>
                                        </p:cTn>
                                        <p:tgtEl>
                                          <p:spTgt spid="13"/>
                                        </p:tgtEl>
                                      </p:cBhvr>
                                      <p:to x="100000" y="90000"/>
                                    </p:animScale>
                                    <p:animScale>
                                      <p:cBhvr>
                                        <p:cTn id="65" dur="83" decel="50000">
                                          <p:stCondLst>
                                            <p:cond delay="834"/>
                                          </p:stCondLst>
                                        </p:cTn>
                                        <p:tgtEl>
                                          <p:spTgt spid="13"/>
                                        </p:tgtEl>
                                      </p:cBhvr>
                                      <p:to x="100000" y="100000"/>
                                    </p:animScale>
                                    <p:animScale>
                                      <p:cBhvr>
                                        <p:cTn id="66" dur="13">
                                          <p:stCondLst>
                                            <p:cond delay="904"/>
                                          </p:stCondLst>
                                        </p:cTn>
                                        <p:tgtEl>
                                          <p:spTgt spid="13"/>
                                        </p:tgtEl>
                                      </p:cBhvr>
                                      <p:to x="100000" y="95000"/>
                                    </p:animScale>
                                    <p:animScale>
                                      <p:cBhvr>
                                        <p:cTn id="67" dur="83" decel="50000">
                                          <p:stCondLst>
                                            <p:cond delay="917"/>
                                          </p:stCondLst>
                                        </p:cTn>
                                        <p:tgtEl>
                                          <p:spTgt spid="13"/>
                                        </p:tgtEl>
                                      </p:cBhvr>
                                      <p:to x="100000" y="100000"/>
                                    </p:animScale>
                                  </p:childTnLst>
                                </p:cTn>
                              </p:par>
                              <p:par>
                                <p:cTn id="68" presetID="26"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down)">
                                      <p:cBhvr>
                                        <p:cTn id="70" dur="290">
                                          <p:stCondLst>
                                            <p:cond delay="0"/>
                                          </p:stCondLst>
                                        </p:cTn>
                                        <p:tgtEl>
                                          <p:spTgt spid="12"/>
                                        </p:tgtEl>
                                      </p:cBhvr>
                                    </p:animEffect>
                                    <p:anim calcmode="lin" valueType="num">
                                      <p:cBhvr>
                                        <p:cTn id="71"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72"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73"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74"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75"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76" dur="13">
                                          <p:stCondLst>
                                            <p:cond delay="325"/>
                                          </p:stCondLst>
                                        </p:cTn>
                                        <p:tgtEl>
                                          <p:spTgt spid="12"/>
                                        </p:tgtEl>
                                      </p:cBhvr>
                                      <p:to x="100000" y="60000"/>
                                    </p:animScale>
                                    <p:animScale>
                                      <p:cBhvr>
                                        <p:cTn id="77" dur="83" decel="50000">
                                          <p:stCondLst>
                                            <p:cond delay="338"/>
                                          </p:stCondLst>
                                        </p:cTn>
                                        <p:tgtEl>
                                          <p:spTgt spid="12"/>
                                        </p:tgtEl>
                                      </p:cBhvr>
                                      <p:to x="100000" y="100000"/>
                                    </p:animScale>
                                    <p:animScale>
                                      <p:cBhvr>
                                        <p:cTn id="78" dur="13">
                                          <p:stCondLst>
                                            <p:cond delay="656"/>
                                          </p:stCondLst>
                                        </p:cTn>
                                        <p:tgtEl>
                                          <p:spTgt spid="12"/>
                                        </p:tgtEl>
                                      </p:cBhvr>
                                      <p:to x="100000" y="80000"/>
                                    </p:animScale>
                                    <p:animScale>
                                      <p:cBhvr>
                                        <p:cTn id="79" dur="83" decel="50000">
                                          <p:stCondLst>
                                            <p:cond delay="669"/>
                                          </p:stCondLst>
                                        </p:cTn>
                                        <p:tgtEl>
                                          <p:spTgt spid="12"/>
                                        </p:tgtEl>
                                      </p:cBhvr>
                                      <p:to x="100000" y="100000"/>
                                    </p:animScale>
                                    <p:animScale>
                                      <p:cBhvr>
                                        <p:cTn id="80" dur="13">
                                          <p:stCondLst>
                                            <p:cond delay="821"/>
                                          </p:stCondLst>
                                        </p:cTn>
                                        <p:tgtEl>
                                          <p:spTgt spid="12"/>
                                        </p:tgtEl>
                                      </p:cBhvr>
                                      <p:to x="100000" y="90000"/>
                                    </p:animScale>
                                    <p:animScale>
                                      <p:cBhvr>
                                        <p:cTn id="81" dur="83" decel="50000">
                                          <p:stCondLst>
                                            <p:cond delay="834"/>
                                          </p:stCondLst>
                                        </p:cTn>
                                        <p:tgtEl>
                                          <p:spTgt spid="12"/>
                                        </p:tgtEl>
                                      </p:cBhvr>
                                      <p:to x="100000" y="100000"/>
                                    </p:animScale>
                                    <p:animScale>
                                      <p:cBhvr>
                                        <p:cTn id="82" dur="13">
                                          <p:stCondLst>
                                            <p:cond delay="904"/>
                                          </p:stCondLst>
                                        </p:cTn>
                                        <p:tgtEl>
                                          <p:spTgt spid="12"/>
                                        </p:tgtEl>
                                      </p:cBhvr>
                                      <p:to x="100000" y="95000"/>
                                    </p:animScale>
                                    <p:animScale>
                                      <p:cBhvr>
                                        <p:cTn id="83" dur="83" decel="50000">
                                          <p:stCondLst>
                                            <p:cond delay="917"/>
                                          </p:stCondLst>
                                        </p:cTn>
                                        <p:tgtEl>
                                          <p:spTgt spid="12"/>
                                        </p:tgtEl>
                                      </p:cBhvr>
                                      <p:to x="100000" y="100000"/>
                                    </p:animScale>
                                  </p:childTnLst>
                                </p:cTn>
                              </p:par>
                              <p:par>
                                <p:cTn id="84" presetID="12" presetClass="entr" presetSubtype="4" fill="hold" grpId="0" nodeType="withEffect">
                                  <p:stCondLst>
                                    <p:cond delay="0"/>
                                  </p:stCondLst>
                                  <p:iterate type="lt">
                                    <p:tmPct val="5983"/>
                                  </p:iterate>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300"/>
                                        <p:tgtEl>
                                          <p:spTgt spid="11"/>
                                        </p:tgtEl>
                                        <p:attrNameLst>
                                          <p:attrName>ppt_y</p:attrName>
                                        </p:attrNameLst>
                                      </p:cBhvr>
                                      <p:tavLst>
                                        <p:tav tm="0">
                                          <p:val>
                                            <p:strVal val="#ppt_y+#ppt_h*1.125000"/>
                                          </p:val>
                                        </p:tav>
                                        <p:tav tm="100000">
                                          <p:val>
                                            <p:strVal val="#ppt_y"/>
                                          </p:val>
                                        </p:tav>
                                      </p:tavLst>
                                    </p:anim>
                                    <p:animEffect transition="in" filter="wipe(up)">
                                      <p:cBhvr>
                                        <p:cTn id="87" dur="300"/>
                                        <p:tgtEl>
                                          <p:spTgt spid="11"/>
                                        </p:tgtEl>
                                      </p:cBhvr>
                                    </p:animEffect>
                                  </p:childTnLst>
                                </p:cTn>
                              </p:par>
                            </p:childTnLst>
                          </p:cTn>
                        </p:par>
                        <p:par>
                          <p:cTn id="88" fill="hold">
                            <p:stCondLst>
                              <p:cond delay="4772"/>
                            </p:stCondLst>
                            <p:childTnLst>
                              <p:par>
                                <p:cTn id="89" presetID="26" presetClass="entr" presetSubtype="0" fill="hold" grpId="0" nodeType="after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wipe(down)">
                                      <p:cBhvr>
                                        <p:cTn id="91" dur="290">
                                          <p:stCondLst>
                                            <p:cond delay="0"/>
                                          </p:stCondLst>
                                        </p:cTn>
                                        <p:tgtEl>
                                          <p:spTgt spid="16"/>
                                        </p:tgtEl>
                                      </p:cBhvr>
                                    </p:animEffect>
                                    <p:anim calcmode="lin" valueType="num">
                                      <p:cBhvr>
                                        <p:cTn id="92" dur="911"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93" dur="332"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94" dur="332" tmFilter="0, 0; 0.125,0.2665; 0.25,0.4; 0.375,0.465; 0.5,0.5;  0.625,0.535; 0.75,0.6; 0.875,0.7335; 1,1">
                                          <p:stCondLst>
                                            <p:cond delay="332"/>
                                          </p:stCondLst>
                                        </p:cTn>
                                        <p:tgtEl>
                                          <p:spTgt spid="16"/>
                                        </p:tgtEl>
                                        <p:attrNameLst>
                                          <p:attrName>ppt_y</p:attrName>
                                        </p:attrNameLst>
                                      </p:cBhvr>
                                      <p:tavLst>
                                        <p:tav tm="0" fmla="#ppt_y-sin(pi*$)/9">
                                          <p:val>
                                            <p:fltVal val="0"/>
                                          </p:val>
                                        </p:tav>
                                        <p:tav tm="100000">
                                          <p:val>
                                            <p:fltVal val="1"/>
                                          </p:val>
                                        </p:tav>
                                      </p:tavLst>
                                    </p:anim>
                                    <p:anim calcmode="lin" valueType="num">
                                      <p:cBhvr>
                                        <p:cTn id="95" dur="166" tmFilter="0, 0; 0.125,0.2665; 0.25,0.4; 0.375,0.465; 0.5,0.5;  0.625,0.535; 0.75,0.6; 0.875,0.7335; 1,1">
                                          <p:stCondLst>
                                            <p:cond delay="662"/>
                                          </p:stCondLst>
                                        </p:cTn>
                                        <p:tgtEl>
                                          <p:spTgt spid="16"/>
                                        </p:tgtEl>
                                        <p:attrNameLst>
                                          <p:attrName>ppt_y</p:attrName>
                                        </p:attrNameLst>
                                      </p:cBhvr>
                                      <p:tavLst>
                                        <p:tav tm="0" fmla="#ppt_y-sin(pi*$)/27">
                                          <p:val>
                                            <p:fltVal val="0"/>
                                          </p:val>
                                        </p:tav>
                                        <p:tav tm="100000">
                                          <p:val>
                                            <p:fltVal val="1"/>
                                          </p:val>
                                        </p:tav>
                                      </p:tavLst>
                                    </p:anim>
                                    <p:anim calcmode="lin" valueType="num">
                                      <p:cBhvr>
                                        <p:cTn id="96" dur="82" tmFilter="0, 0; 0.125,0.2665; 0.25,0.4; 0.375,0.465; 0.5,0.5;  0.625,0.535; 0.75,0.6; 0.875,0.7335; 1,1">
                                          <p:stCondLst>
                                            <p:cond delay="828"/>
                                          </p:stCondLst>
                                        </p:cTn>
                                        <p:tgtEl>
                                          <p:spTgt spid="16"/>
                                        </p:tgtEl>
                                        <p:attrNameLst>
                                          <p:attrName>ppt_y</p:attrName>
                                        </p:attrNameLst>
                                      </p:cBhvr>
                                      <p:tavLst>
                                        <p:tav tm="0" fmla="#ppt_y-sin(pi*$)/81">
                                          <p:val>
                                            <p:fltVal val="0"/>
                                          </p:val>
                                        </p:tav>
                                        <p:tav tm="100000">
                                          <p:val>
                                            <p:fltVal val="1"/>
                                          </p:val>
                                        </p:tav>
                                      </p:tavLst>
                                    </p:anim>
                                    <p:animScale>
                                      <p:cBhvr>
                                        <p:cTn id="97" dur="13">
                                          <p:stCondLst>
                                            <p:cond delay="325"/>
                                          </p:stCondLst>
                                        </p:cTn>
                                        <p:tgtEl>
                                          <p:spTgt spid="16"/>
                                        </p:tgtEl>
                                      </p:cBhvr>
                                      <p:to x="100000" y="60000"/>
                                    </p:animScale>
                                    <p:animScale>
                                      <p:cBhvr>
                                        <p:cTn id="98" dur="83" decel="50000">
                                          <p:stCondLst>
                                            <p:cond delay="338"/>
                                          </p:stCondLst>
                                        </p:cTn>
                                        <p:tgtEl>
                                          <p:spTgt spid="16"/>
                                        </p:tgtEl>
                                      </p:cBhvr>
                                      <p:to x="100000" y="100000"/>
                                    </p:animScale>
                                    <p:animScale>
                                      <p:cBhvr>
                                        <p:cTn id="99" dur="13">
                                          <p:stCondLst>
                                            <p:cond delay="656"/>
                                          </p:stCondLst>
                                        </p:cTn>
                                        <p:tgtEl>
                                          <p:spTgt spid="16"/>
                                        </p:tgtEl>
                                      </p:cBhvr>
                                      <p:to x="100000" y="80000"/>
                                    </p:animScale>
                                    <p:animScale>
                                      <p:cBhvr>
                                        <p:cTn id="100" dur="83" decel="50000">
                                          <p:stCondLst>
                                            <p:cond delay="669"/>
                                          </p:stCondLst>
                                        </p:cTn>
                                        <p:tgtEl>
                                          <p:spTgt spid="16"/>
                                        </p:tgtEl>
                                      </p:cBhvr>
                                      <p:to x="100000" y="100000"/>
                                    </p:animScale>
                                    <p:animScale>
                                      <p:cBhvr>
                                        <p:cTn id="101" dur="13">
                                          <p:stCondLst>
                                            <p:cond delay="821"/>
                                          </p:stCondLst>
                                        </p:cTn>
                                        <p:tgtEl>
                                          <p:spTgt spid="16"/>
                                        </p:tgtEl>
                                      </p:cBhvr>
                                      <p:to x="100000" y="90000"/>
                                    </p:animScale>
                                    <p:animScale>
                                      <p:cBhvr>
                                        <p:cTn id="102" dur="83" decel="50000">
                                          <p:stCondLst>
                                            <p:cond delay="834"/>
                                          </p:stCondLst>
                                        </p:cTn>
                                        <p:tgtEl>
                                          <p:spTgt spid="16"/>
                                        </p:tgtEl>
                                      </p:cBhvr>
                                      <p:to x="100000" y="100000"/>
                                    </p:animScale>
                                    <p:animScale>
                                      <p:cBhvr>
                                        <p:cTn id="103" dur="13">
                                          <p:stCondLst>
                                            <p:cond delay="904"/>
                                          </p:stCondLst>
                                        </p:cTn>
                                        <p:tgtEl>
                                          <p:spTgt spid="16"/>
                                        </p:tgtEl>
                                      </p:cBhvr>
                                      <p:to x="100000" y="95000"/>
                                    </p:animScale>
                                    <p:animScale>
                                      <p:cBhvr>
                                        <p:cTn id="104" dur="83" decel="50000">
                                          <p:stCondLst>
                                            <p:cond delay="917"/>
                                          </p:stCondLst>
                                        </p:cTn>
                                        <p:tgtEl>
                                          <p:spTgt spid="16"/>
                                        </p:tgtEl>
                                      </p:cBhvr>
                                      <p:to x="100000" y="100000"/>
                                    </p:animScale>
                                  </p:childTnLst>
                                </p:cTn>
                              </p:par>
                              <p:par>
                                <p:cTn id="105" presetID="26"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wipe(down)">
                                      <p:cBhvr>
                                        <p:cTn id="107" dur="290">
                                          <p:stCondLst>
                                            <p:cond delay="0"/>
                                          </p:stCondLst>
                                        </p:cTn>
                                        <p:tgtEl>
                                          <p:spTgt spid="15"/>
                                        </p:tgtEl>
                                      </p:cBhvr>
                                    </p:animEffect>
                                    <p:anim calcmode="lin" valueType="num">
                                      <p:cBhvr>
                                        <p:cTn id="108" dur="911"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5"/>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5"/>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5"/>
                                        </p:tgtEl>
                                        <p:attrNameLst>
                                          <p:attrName>ppt_y</p:attrName>
                                        </p:attrNameLst>
                                      </p:cBhvr>
                                      <p:tavLst>
                                        <p:tav tm="0" fmla="#ppt_y-sin(pi*$)/81">
                                          <p:val>
                                            <p:fltVal val="0"/>
                                          </p:val>
                                        </p:tav>
                                        <p:tav tm="100000">
                                          <p:val>
                                            <p:fltVal val="1"/>
                                          </p:val>
                                        </p:tav>
                                      </p:tavLst>
                                    </p:anim>
                                    <p:animScale>
                                      <p:cBhvr>
                                        <p:cTn id="113" dur="13">
                                          <p:stCondLst>
                                            <p:cond delay="325"/>
                                          </p:stCondLst>
                                        </p:cTn>
                                        <p:tgtEl>
                                          <p:spTgt spid="15"/>
                                        </p:tgtEl>
                                      </p:cBhvr>
                                      <p:to x="100000" y="60000"/>
                                    </p:animScale>
                                    <p:animScale>
                                      <p:cBhvr>
                                        <p:cTn id="114" dur="83" decel="50000">
                                          <p:stCondLst>
                                            <p:cond delay="338"/>
                                          </p:stCondLst>
                                        </p:cTn>
                                        <p:tgtEl>
                                          <p:spTgt spid="15"/>
                                        </p:tgtEl>
                                      </p:cBhvr>
                                      <p:to x="100000" y="100000"/>
                                    </p:animScale>
                                    <p:animScale>
                                      <p:cBhvr>
                                        <p:cTn id="115" dur="13">
                                          <p:stCondLst>
                                            <p:cond delay="656"/>
                                          </p:stCondLst>
                                        </p:cTn>
                                        <p:tgtEl>
                                          <p:spTgt spid="15"/>
                                        </p:tgtEl>
                                      </p:cBhvr>
                                      <p:to x="100000" y="80000"/>
                                    </p:animScale>
                                    <p:animScale>
                                      <p:cBhvr>
                                        <p:cTn id="116" dur="83" decel="50000">
                                          <p:stCondLst>
                                            <p:cond delay="669"/>
                                          </p:stCondLst>
                                        </p:cTn>
                                        <p:tgtEl>
                                          <p:spTgt spid="15"/>
                                        </p:tgtEl>
                                      </p:cBhvr>
                                      <p:to x="100000" y="100000"/>
                                    </p:animScale>
                                    <p:animScale>
                                      <p:cBhvr>
                                        <p:cTn id="117" dur="13">
                                          <p:stCondLst>
                                            <p:cond delay="821"/>
                                          </p:stCondLst>
                                        </p:cTn>
                                        <p:tgtEl>
                                          <p:spTgt spid="15"/>
                                        </p:tgtEl>
                                      </p:cBhvr>
                                      <p:to x="100000" y="90000"/>
                                    </p:animScale>
                                    <p:animScale>
                                      <p:cBhvr>
                                        <p:cTn id="118" dur="83" decel="50000">
                                          <p:stCondLst>
                                            <p:cond delay="834"/>
                                          </p:stCondLst>
                                        </p:cTn>
                                        <p:tgtEl>
                                          <p:spTgt spid="15"/>
                                        </p:tgtEl>
                                      </p:cBhvr>
                                      <p:to x="100000" y="100000"/>
                                    </p:animScale>
                                    <p:animScale>
                                      <p:cBhvr>
                                        <p:cTn id="119" dur="13">
                                          <p:stCondLst>
                                            <p:cond delay="904"/>
                                          </p:stCondLst>
                                        </p:cTn>
                                        <p:tgtEl>
                                          <p:spTgt spid="15"/>
                                        </p:tgtEl>
                                      </p:cBhvr>
                                      <p:to x="100000" y="95000"/>
                                    </p:animScale>
                                    <p:animScale>
                                      <p:cBhvr>
                                        <p:cTn id="120" dur="83" decel="50000">
                                          <p:stCondLst>
                                            <p:cond delay="917"/>
                                          </p:stCondLst>
                                        </p:cTn>
                                        <p:tgtEl>
                                          <p:spTgt spid="15"/>
                                        </p:tgtEl>
                                      </p:cBhvr>
                                      <p:to x="100000" y="100000"/>
                                    </p:animScale>
                                  </p:childTnLst>
                                </p:cTn>
                              </p:par>
                              <p:par>
                                <p:cTn id="121" presetID="12" presetClass="entr" presetSubtype="4" fill="hold" grpId="0" nodeType="withEffect">
                                  <p:stCondLst>
                                    <p:cond delay="0"/>
                                  </p:stCondLst>
                                  <p:iterate type="lt">
                                    <p:tmPct val="5983"/>
                                  </p:iterate>
                                  <p:childTnLst>
                                    <p:set>
                                      <p:cBhvr>
                                        <p:cTn id="122" dur="1" fill="hold">
                                          <p:stCondLst>
                                            <p:cond delay="0"/>
                                          </p:stCondLst>
                                        </p:cTn>
                                        <p:tgtEl>
                                          <p:spTgt spid="14"/>
                                        </p:tgtEl>
                                        <p:attrNameLst>
                                          <p:attrName>style.visibility</p:attrName>
                                        </p:attrNameLst>
                                      </p:cBhvr>
                                      <p:to>
                                        <p:strVal val="visible"/>
                                      </p:to>
                                    </p:set>
                                    <p:anim calcmode="lin" valueType="num">
                                      <p:cBhvr additive="base">
                                        <p:cTn id="123" dur="300"/>
                                        <p:tgtEl>
                                          <p:spTgt spid="14"/>
                                        </p:tgtEl>
                                        <p:attrNameLst>
                                          <p:attrName>ppt_y</p:attrName>
                                        </p:attrNameLst>
                                      </p:cBhvr>
                                      <p:tavLst>
                                        <p:tav tm="0">
                                          <p:val>
                                            <p:strVal val="#ppt_y+#ppt_h*1.125000"/>
                                          </p:val>
                                        </p:tav>
                                        <p:tav tm="100000">
                                          <p:val>
                                            <p:strVal val="#ppt_y"/>
                                          </p:val>
                                        </p:tav>
                                      </p:tavLst>
                                    </p:anim>
                                    <p:animEffect transition="in" filter="wipe(up)">
                                      <p:cBhvr>
                                        <p:cTn id="124" dur="300"/>
                                        <p:tgtEl>
                                          <p:spTgt spid="14"/>
                                        </p:tgtEl>
                                      </p:cBhvr>
                                    </p:animEffect>
                                  </p:childTnLst>
                                </p:cTn>
                              </p:par>
                            </p:childTnLst>
                          </p:cTn>
                        </p:par>
                        <p:par>
                          <p:cTn id="125" fill="hold">
                            <p:stCondLst>
                              <p:cond delay="5772"/>
                            </p:stCondLst>
                            <p:childTnLst>
                              <p:par>
                                <p:cTn id="126" presetID="42" presetClass="entr" presetSubtype="0" fill="hold" nodeType="afterEffect">
                                  <p:stCondLst>
                                    <p:cond delay="0"/>
                                  </p:stCondLst>
                                  <p:childTnLst>
                                    <p:set>
                                      <p:cBhvr>
                                        <p:cTn id="127" dur="1" fill="hold">
                                          <p:stCondLst>
                                            <p:cond delay="0"/>
                                          </p:stCondLst>
                                        </p:cTn>
                                        <p:tgtEl>
                                          <p:spTgt spid="17"/>
                                        </p:tgtEl>
                                        <p:attrNameLst>
                                          <p:attrName>style.visibility</p:attrName>
                                        </p:attrNameLst>
                                      </p:cBhvr>
                                      <p:to>
                                        <p:strVal val="visible"/>
                                      </p:to>
                                    </p:set>
                                    <p:animEffect transition="in" filter="fade">
                                      <p:cBhvr>
                                        <p:cTn id="128" dur="1000"/>
                                        <p:tgtEl>
                                          <p:spTgt spid="17"/>
                                        </p:tgtEl>
                                      </p:cBhvr>
                                    </p:animEffect>
                                    <p:anim calcmode="lin" valueType="num">
                                      <p:cBhvr>
                                        <p:cTn id="129" dur="1000" fill="hold"/>
                                        <p:tgtEl>
                                          <p:spTgt spid="17"/>
                                        </p:tgtEl>
                                        <p:attrNameLst>
                                          <p:attrName>ppt_x</p:attrName>
                                        </p:attrNameLst>
                                      </p:cBhvr>
                                      <p:tavLst>
                                        <p:tav tm="0">
                                          <p:val>
                                            <p:strVal val="#ppt_x"/>
                                          </p:val>
                                        </p:tav>
                                        <p:tav tm="100000">
                                          <p:val>
                                            <p:strVal val="#ppt_x"/>
                                          </p:val>
                                        </p:tav>
                                      </p:tavLst>
                                    </p:anim>
                                    <p:anim calcmode="lin" valueType="num">
                                      <p:cBhvr>
                                        <p:cTn id="1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animBg="1"/>
      <p:bldP spid="33" grpId="0"/>
      <p:bldP spid="10" grpId="0"/>
      <p:bldP spid="11" grpId="0"/>
      <p:bldP spid="12" grpId="0" animBg="1"/>
      <p:bldP spid="13" grpId="0"/>
      <p:bldP spid="14" grpId="0"/>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2808367A-E0D9-4961-AD29-07EACA6C1154}"/>
              </a:ext>
            </a:extLst>
          </p:cNvPr>
          <p:cNvGrpSpPr/>
          <p:nvPr/>
        </p:nvGrpSpPr>
        <p:grpSpPr>
          <a:xfrm>
            <a:off x="849916" y="145143"/>
            <a:ext cx="10752818" cy="6458857"/>
            <a:chOff x="849916" y="145143"/>
            <a:chExt cx="10752818" cy="6458857"/>
          </a:xfrm>
        </p:grpSpPr>
        <p:pic>
          <p:nvPicPr>
            <p:cNvPr id="9" name="图片 8">
              <a:extLst>
                <a:ext uri="{FF2B5EF4-FFF2-40B4-BE49-F238E27FC236}">
                  <a16:creationId xmlns:a16="http://schemas.microsoft.com/office/drawing/2014/main" xmlns="" id="{7559F7EE-0D56-4E0E-8347-3F064E5A30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10" name="图片 9">
              <a:extLst>
                <a:ext uri="{FF2B5EF4-FFF2-40B4-BE49-F238E27FC236}">
                  <a16:creationId xmlns:a16="http://schemas.microsoft.com/office/drawing/2014/main" xmlns="" id="{DDE69327-40D3-4283-9FCC-6B582B14C6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11" name="图片 10">
              <a:extLst>
                <a:ext uri="{FF2B5EF4-FFF2-40B4-BE49-F238E27FC236}">
                  <a16:creationId xmlns:a16="http://schemas.microsoft.com/office/drawing/2014/main" xmlns="" id="{2C9068A1-0CB8-49C6-B5C5-6ADC9C9172F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grpSp>
        <p:nvGrpSpPr>
          <p:cNvPr id="4" name="组合 3">
            <a:extLst>
              <a:ext uri="{FF2B5EF4-FFF2-40B4-BE49-F238E27FC236}">
                <a16:creationId xmlns:a16="http://schemas.microsoft.com/office/drawing/2014/main" xmlns="" id="{1F3B2E07-E00F-43BB-914B-6E16FB42A2E8}"/>
              </a:ext>
            </a:extLst>
          </p:cNvPr>
          <p:cNvGrpSpPr/>
          <p:nvPr/>
        </p:nvGrpSpPr>
        <p:grpSpPr>
          <a:xfrm>
            <a:off x="2286372" y="2052001"/>
            <a:ext cx="5108036" cy="784028"/>
            <a:chOff x="3401570" y="1101350"/>
            <a:chExt cx="5388859" cy="646331"/>
          </a:xfrm>
        </p:grpSpPr>
        <p:sp>
          <p:nvSpPr>
            <p:cNvPr id="5" name="矩形: 圆角 4">
              <a:extLst>
                <a:ext uri="{FF2B5EF4-FFF2-40B4-BE49-F238E27FC236}">
                  <a16:creationId xmlns:a16="http://schemas.microsoft.com/office/drawing/2014/main" xmlns="" id="{9208DE52-80B2-4121-9D92-683A9A9C0856}"/>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6" name="文本框 5">
              <a:extLst>
                <a:ext uri="{FF2B5EF4-FFF2-40B4-BE49-F238E27FC236}">
                  <a16:creationId xmlns:a16="http://schemas.microsoft.com/office/drawing/2014/main" xmlns="" id="{73CF5EF6-482D-49F9-A9FE-52CE0BBDE5BD}"/>
                </a:ext>
              </a:extLst>
            </p:cNvPr>
            <p:cNvSpPr txBox="1"/>
            <p:nvPr/>
          </p:nvSpPr>
          <p:spPr>
            <a:xfrm>
              <a:off x="3401570" y="1183479"/>
              <a:ext cx="5388858" cy="482072"/>
            </a:xfrm>
            <a:prstGeom prst="rect">
              <a:avLst/>
            </a:prstGeom>
            <a:noFill/>
          </p:spPr>
          <p:txBody>
            <a:bodyPr wrap="square" rtlCol="0">
              <a:spAutoFit/>
            </a:bodyPr>
            <a:lstStyle/>
            <a:p>
              <a:pPr algn="ctr"/>
              <a:r>
                <a:rPr lang="zh-CN" altLang="en-US" sz="3200" b="1" dirty="0">
                  <a:solidFill>
                    <a:schemeClr val="bg1"/>
                  </a:solidFill>
                  <a:cs typeface="+mn-ea"/>
                  <a:sym typeface="+mn-lt"/>
                </a:rPr>
                <a:t>家长会的目的和主要内容</a:t>
              </a:r>
            </a:p>
          </p:txBody>
        </p:sp>
      </p:grpSp>
      <p:sp>
        <p:nvSpPr>
          <p:cNvPr id="7" name="文本框 6">
            <a:extLst>
              <a:ext uri="{FF2B5EF4-FFF2-40B4-BE49-F238E27FC236}">
                <a16:creationId xmlns:a16="http://schemas.microsoft.com/office/drawing/2014/main" xmlns="" id="{B61EDF38-274C-4007-B1EA-4503305F1023}"/>
              </a:ext>
            </a:extLst>
          </p:cNvPr>
          <p:cNvSpPr txBox="1"/>
          <p:nvPr/>
        </p:nvSpPr>
        <p:spPr>
          <a:xfrm>
            <a:off x="2133600" y="3030822"/>
            <a:ext cx="5260808" cy="2941831"/>
          </a:xfrm>
          <a:prstGeom prst="rect">
            <a:avLst/>
          </a:prstGeom>
          <a:noFill/>
        </p:spPr>
        <p:txBody>
          <a:bodyPr wrap="square" rtlCol="0">
            <a:spAutoFit/>
          </a:bodyPr>
          <a:lstStyle/>
          <a:p>
            <a:pPr marL="457200" indent="-457200">
              <a:lnSpc>
                <a:spcPct val="200000"/>
              </a:lnSpc>
              <a:buFont typeface="+mj-lt"/>
              <a:buAutoNum type="arabicPeriod"/>
            </a:pPr>
            <a:r>
              <a:rPr lang="zh-CN" altLang="en-US" sz="2400" dirty="0">
                <a:solidFill>
                  <a:schemeClr val="tx1">
                    <a:lumMod val="65000"/>
                    <a:lumOff val="35000"/>
                  </a:schemeClr>
                </a:solidFill>
                <a:cs typeface="+mn-ea"/>
                <a:sym typeface="+mn-lt"/>
              </a:rPr>
              <a:t>汇报班级情况和学生在校学习情况</a:t>
            </a:r>
          </a:p>
          <a:p>
            <a:pPr marL="457200" indent="-457200">
              <a:lnSpc>
                <a:spcPct val="200000"/>
              </a:lnSpc>
              <a:buFont typeface="+mj-lt"/>
              <a:buAutoNum type="arabicPeriod"/>
            </a:pPr>
            <a:r>
              <a:rPr lang="zh-CN" altLang="en-US" sz="2400" dirty="0">
                <a:solidFill>
                  <a:schemeClr val="tx1">
                    <a:lumMod val="65000"/>
                    <a:lumOff val="35000"/>
                  </a:schemeClr>
                </a:solidFill>
                <a:cs typeface="+mn-ea"/>
                <a:sym typeface="+mn-lt"/>
              </a:rPr>
              <a:t>共同探讨对我们孩子的教育方法，抓好教育工作，努力促使每位学生在本学年能取得进步。</a:t>
            </a:r>
          </a:p>
        </p:txBody>
      </p:sp>
      <p:pic>
        <p:nvPicPr>
          <p:cNvPr id="3" name="图片 2">
            <a:extLst>
              <a:ext uri="{FF2B5EF4-FFF2-40B4-BE49-F238E27FC236}">
                <a16:creationId xmlns:a16="http://schemas.microsoft.com/office/drawing/2014/main" xmlns="" id="{E95D81B0-696A-45EC-A125-C7D89D6669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2179" y="1636654"/>
            <a:ext cx="3982805" cy="4480655"/>
          </a:xfrm>
          <a:prstGeom prst="rect">
            <a:avLst/>
          </a:prstGeom>
        </p:spPr>
      </p:pic>
    </p:spTree>
    <p:extLst>
      <p:ext uri="{BB962C8B-B14F-4D97-AF65-F5344CB8AC3E}">
        <p14:creationId xmlns:p14="http://schemas.microsoft.com/office/powerpoint/2010/main" val="2765829757"/>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42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38B58B3F-613F-43FA-8AA8-76680AF63E80}"/>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E8A85488-42C2-4CFA-A3C5-E7D091CD3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6" name="图片 5">
              <a:extLst>
                <a:ext uri="{FF2B5EF4-FFF2-40B4-BE49-F238E27FC236}">
                  <a16:creationId xmlns:a16="http://schemas.microsoft.com/office/drawing/2014/main" xmlns="" id="{124E7D25-3A1C-453C-8378-67F8FB6029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7" name="图片 6">
              <a:extLst>
                <a:ext uri="{FF2B5EF4-FFF2-40B4-BE49-F238E27FC236}">
                  <a16:creationId xmlns:a16="http://schemas.microsoft.com/office/drawing/2014/main" xmlns="" id="{0B7B0D10-0434-4CEC-BF23-7969B68CE1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sp>
        <p:nvSpPr>
          <p:cNvPr id="8" name="文本框 7">
            <a:extLst>
              <a:ext uri="{FF2B5EF4-FFF2-40B4-BE49-F238E27FC236}">
                <a16:creationId xmlns:a16="http://schemas.microsoft.com/office/drawing/2014/main" xmlns="" id="{2F8EA9E1-B378-486D-9F45-68C461B8193C}"/>
              </a:ext>
            </a:extLst>
          </p:cNvPr>
          <p:cNvSpPr txBox="1"/>
          <p:nvPr/>
        </p:nvSpPr>
        <p:spPr>
          <a:xfrm>
            <a:off x="2445105" y="3192163"/>
            <a:ext cx="7526077" cy="1200329"/>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7200" dirty="0">
                <a:solidFill>
                  <a:schemeClr val="accent1"/>
                </a:solidFill>
                <a:latin typeface="阿里汉仪智能黑体" panose="00020600040101010101" pitchFamily="18" charset="-122"/>
                <a:ea typeface="阿里汉仪智能黑体" panose="00020600040101010101" pitchFamily="18" charset="-122"/>
                <a:cs typeface="+mn-ea"/>
                <a:sym typeface="+mn-lt"/>
              </a:rPr>
              <a:t>探讨家庭教育</a:t>
            </a:r>
          </a:p>
        </p:txBody>
      </p:sp>
      <p:sp>
        <p:nvSpPr>
          <p:cNvPr id="9" name="文本框 8">
            <a:extLst>
              <a:ext uri="{FF2B5EF4-FFF2-40B4-BE49-F238E27FC236}">
                <a16:creationId xmlns:a16="http://schemas.microsoft.com/office/drawing/2014/main" xmlns="" id="{D0B26A4F-0824-4F45-878A-F7EA103238C9}"/>
              </a:ext>
            </a:extLst>
          </p:cNvPr>
          <p:cNvSpPr txBox="1"/>
          <p:nvPr/>
        </p:nvSpPr>
        <p:spPr>
          <a:xfrm>
            <a:off x="2606154" y="4344660"/>
            <a:ext cx="7203978" cy="52322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B2241"/>
                </a:solidFill>
                <a:effectLst/>
                <a:uLnTx/>
                <a:uFillTx/>
                <a:latin typeface="阿里汉仪智能黑体" panose="00020600040101010101" pitchFamily="18" charset="-122"/>
                <a:ea typeface="阿里汉仪智能黑体" panose="00020600040101010101" pitchFamily="18" charset="-122"/>
                <a:cs typeface="+mn-ea"/>
                <a:sym typeface="+mn-lt"/>
              </a:rPr>
              <a:t>The user can demonstrate on a projector or computer, or print the presentation and make it into a film to be used in a wider field</a:t>
            </a:r>
          </a:p>
        </p:txBody>
      </p:sp>
      <p:sp>
        <p:nvSpPr>
          <p:cNvPr id="10" name="文本框 9">
            <a:extLst>
              <a:ext uri="{FF2B5EF4-FFF2-40B4-BE49-F238E27FC236}">
                <a16:creationId xmlns:a16="http://schemas.microsoft.com/office/drawing/2014/main" xmlns="" id="{71D5E358-0C78-460B-88D7-9B53EE056C5C}"/>
              </a:ext>
            </a:extLst>
          </p:cNvPr>
          <p:cNvSpPr txBox="1"/>
          <p:nvPr/>
        </p:nvSpPr>
        <p:spPr>
          <a:xfrm>
            <a:off x="4844352" y="1962722"/>
            <a:ext cx="2492990"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rPr>
              <a:t>第四章</a:t>
            </a:r>
            <a:endParaRPr kumimoji="0" lang="en-US" altLang="zh-CN"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endParaRPr>
          </a:p>
        </p:txBody>
      </p:sp>
      <p:pic>
        <p:nvPicPr>
          <p:cNvPr id="11" name="图片 10">
            <a:extLst>
              <a:ext uri="{FF2B5EF4-FFF2-40B4-BE49-F238E27FC236}">
                <a16:creationId xmlns:a16="http://schemas.microsoft.com/office/drawing/2014/main" xmlns="" id="{3ED82738-5F40-41B6-8FA9-9B04103EA7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flipV="1">
            <a:off x="589266" y="2919740"/>
            <a:ext cx="1224720" cy="1332340"/>
          </a:xfrm>
          <a:prstGeom prst="rect">
            <a:avLst/>
          </a:prstGeom>
        </p:spPr>
      </p:pic>
      <p:pic>
        <p:nvPicPr>
          <p:cNvPr id="12" name="图片 11">
            <a:extLst>
              <a:ext uri="{FF2B5EF4-FFF2-40B4-BE49-F238E27FC236}">
                <a16:creationId xmlns:a16="http://schemas.microsoft.com/office/drawing/2014/main" xmlns="" id="{18790D1B-4697-4281-8734-8B6B4A5663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621177" y="3012320"/>
            <a:ext cx="1224720" cy="1332340"/>
          </a:xfrm>
          <a:prstGeom prst="rect">
            <a:avLst/>
          </a:prstGeom>
        </p:spPr>
      </p:pic>
      <p:pic>
        <p:nvPicPr>
          <p:cNvPr id="13" name="图片 12">
            <a:extLst>
              <a:ext uri="{FF2B5EF4-FFF2-40B4-BE49-F238E27FC236}">
                <a16:creationId xmlns:a16="http://schemas.microsoft.com/office/drawing/2014/main" xmlns="" id="{C2C18639-B115-462F-8626-AD39824746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61321" y="0"/>
            <a:ext cx="1834092" cy="740691"/>
          </a:xfrm>
          <a:prstGeom prst="rect">
            <a:avLst/>
          </a:prstGeom>
        </p:spPr>
      </p:pic>
      <p:pic>
        <p:nvPicPr>
          <p:cNvPr id="14" name="图片 13">
            <a:extLst>
              <a:ext uri="{FF2B5EF4-FFF2-40B4-BE49-F238E27FC236}">
                <a16:creationId xmlns:a16="http://schemas.microsoft.com/office/drawing/2014/main" xmlns="" id="{3BC1C988-38F0-4038-8065-9A5E4F43C56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493717" cy="1165696"/>
          </a:xfrm>
          <a:prstGeom prst="rect">
            <a:avLst/>
          </a:prstGeom>
        </p:spPr>
      </p:pic>
      <p:pic>
        <p:nvPicPr>
          <p:cNvPr id="15" name="图片 14">
            <a:extLst>
              <a:ext uri="{FF2B5EF4-FFF2-40B4-BE49-F238E27FC236}">
                <a16:creationId xmlns:a16="http://schemas.microsoft.com/office/drawing/2014/main" xmlns="" id="{FF3E215B-DE1F-4FAC-B296-58FFE2F308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flipV="1">
            <a:off x="-20106" y="6117309"/>
            <a:ext cx="1834092" cy="740691"/>
          </a:xfrm>
          <a:prstGeom prst="rect">
            <a:avLst/>
          </a:prstGeom>
        </p:spPr>
      </p:pic>
      <p:pic>
        <p:nvPicPr>
          <p:cNvPr id="16" name="图片 15">
            <a:extLst>
              <a:ext uri="{FF2B5EF4-FFF2-40B4-BE49-F238E27FC236}">
                <a16:creationId xmlns:a16="http://schemas.microsoft.com/office/drawing/2014/main" xmlns="" id="{345541F6-46E2-4369-B7B2-C887376DD3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10712714" y="5728127"/>
            <a:ext cx="1493717" cy="1165696"/>
          </a:xfrm>
          <a:prstGeom prst="rect">
            <a:avLst/>
          </a:prstGeom>
        </p:spPr>
      </p:pic>
    </p:spTree>
    <p:extLst>
      <p:ext uri="{BB962C8B-B14F-4D97-AF65-F5344CB8AC3E}">
        <p14:creationId xmlns:p14="http://schemas.microsoft.com/office/powerpoint/2010/main" val="34809696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5500"/>
                            </p:stCondLst>
                            <p:childTnLst>
                              <p:par>
                                <p:cTn id="42" presetID="10"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6000"/>
                            </p:stCondLst>
                            <p:childTnLst>
                              <p:par>
                                <p:cTn id="46" presetID="10"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65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B332416C-66B0-42F0-ABD0-46FCE9495D80}"/>
              </a:ext>
            </a:extLst>
          </p:cNvPr>
          <p:cNvGrpSpPr/>
          <p:nvPr/>
        </p:nvGrpSpPr>
        <p:grpSpPr>
          <a:xfrm>
            <a:off x="1917579" y="1328884"/>
            <a:ext cx="1006013" cy="1025234"/>
            <a:chOff x="4858339" y="3441846"/>
            <a:chExt cx="1006013" cy="1025234"/>
          </a:xfrm>
          <a:solidFill>
            <a:schemeClr val="accent2"/>
          </a:solidFill>
        </p:grpSpPr>
        <p:sp>
          <p:nvSpPr>
            <p:cNvPr id="18" name="Freeform 5">
              <a:extLst>
                <a:ext uri="{FF2B5EF4-FFF2-40B4-BE49-F238E27FC236}">
                  <a16:creationId xmlns:a16="http://schemas.microsoft.com/office/drawing/2014/main" xmlns="" id="{9C16A594-7E88-41AA-BA99-F64358394F7F}"/>
                </a:ext>
              </a:extLst>
            </p:cNvPr>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9" name="文本框 18">
              <a:extLst>
                <a:ext uri="{FF2B5EF4-FFF2-40B4-BE49-F238E27FC236}">
                  <a16:creationId xmlns:a16="http://schemas.microsoft.com/office/drawing/2014/main" xmlns="" id="{F816E6C4-A0DF-4B72-BD1F-A811381A2872}"/>
                </a:ext>
              </a:extLst>
            </p:cNvPr>
            <p:cNvSpPr txBox="1"/>
            <p:nvPr/>
          </p:nvSpPr>
          <p:spPr>
            <a:xfrm>
              <a:off x="5008524" y="3617441"/>
              <a:ext cx="652743" cy="646331"/>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FFFFFF"/>
                  </a:solidFill>
                  <a:effectLst/>
                  <a:uLnTx/>
                  <a:uFillTx/>
                  <a:latin typeface="思源黑体 CN" panose="020F0502020204030204"/>
                  <a:cs typeface="+mn-ea"/>
                  <a:sym typeface="+mn-lt"/>
                </a:rPr>
                <a:t>01</a:t>
              </a:r>
              <a:endParaRPr kumimoji="0" lang="en-US" altLang="zh-CN" sz="28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grpSp>
      <p:grpSp>
        <p:nvGrpSpPr>
          <p:cNvPr id="26" name="组合 25">
            <a:extLst>
              <a:ext uri="{FF2B5EF4-FFF2-40B4-BE49-F238E27FC236}">
                <a16:creationId xmlns:a16="http://schemas.microsoft.com/office/drawing/2014/main" xmlns="" id="{93192D83-A1DB-45B2-9C67-2C95313E0374}"/>
              </a:ext>
            </a:extLst>
          </p:cNvPr>
          <p:cNvGrpSpPr/>
          <p:nvPr/>
        </p:nvGrpSpPr>
        <p:grpSpPr>
          <a:xfrm>
            <a:off x="981896" y="2654286"/>
            <a:ext cx="2877378" cy="992045"/>
            <a:chOff x="4858339" y="2177622"/>
            <a:chExt cx="2877378" cy="992045"/>
          </a:xfrm>
          <a:noFill/>
        </p:grpSpPr>
        <p:sp>
          <p:nvSpPr>
            <p:cNvPr id="27" name="矩形 26">
              <a:extLst>
                <a:ext uri="{FF2B5EF4-FFF2-40B4-BE49-F238E27FC236}">
                  <a16:creationId xmlns:a16="http://schemas.microsoft.com/office/drawing/2014/main" xmlns="" id="{652F541D-79EC-4BFA-8BE8-2ACCA45507BF}"/>
                </a:ext>
              </a:extLst>
            </p:cNvPr>
            <p:cNvSpPr/>
            <p:nvPr/>
          </p:nvSpPr>
          <p:spPr>
            <a:xfrm>
              <a:off x="4858339" y="2177622"/>
              <a:ext cx="2877378" cy="992045"/>
            </a:xfrm>
            <a:prstGeom prst="rect">
              <a:avLst/>
            </a:prstGeom>
            <a:grpFill/>
            <a:ln w="3175">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srgbClr val="0F477A"/>
                </a:solidFill>
                <a:effectLst/>
                <a:uLnTx/>
                <a:uFillTx/>
                <a:latin typeface="思源黑体 CN" panose="020F0502020204030204"/>
                <a:cs typeface="+mn-ea"/>
                <a:sym typeface="+mn-lt"/>
              </a:endParaRPr>
            </a:p>
          </p:txBody>
        </p:sp>
        <p:sp>
          <p:nvSpPr>
            <p:cNvPr id="28" name="文本框 27">
              <a:extLst>
                <a:ext uri="{FF2B5EF4-FFF2-40B4-BE49-F238E27FC236}">
                  <a16:creationId xmlns:a16="http://schemas.microsoft.com/office/drawing/2014/main" xmlns="" id="{685DC497-3305-4CD9-8D45-1CE67EDCE980}"/>
                </a:ext>
              </a:extLst>
            </p:cNvPr>
            <p:cNvSpPr txBox="1"/>
            <p:nvPr/>
          </p:nvSpPr>
          <p:spPr>
            <a:xfrm>
              <a:off x="5640438" y="2306658"/>
              <a:ext cx="1313180" cy="769441"/>
            </a:xfrm>
            <a:prstGeom prst="rect">
              <a:avLst/>
            </a:prstGeom>
            <a:grp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chemeClr val="accent2"/>
                  </a:solidFill>
                  <a:effectLst/>
                  <a:uLnTx/>
                  <a:uFillTx/>
                  <a:latin typeface="思源黑体 CN" panose="020F0502020204030204"/>
                  <a:cs typeface="+mn-ea"/>
                  <a:sym typeface="+mn-lt"/>
                </a:rPr>
                <a:t>优点</a:t>
              </a:r>
            </a:p>
          </p:txBody>
        </p:sp>
      </p:grpSp>
      <p:sp>
        <p:nvSpPr>
          <p:cNvPr id="32" name="TextBox 12">
            <a:extLst>
              <a:ext uri="{FF2B5EF4-FFF2-40B4-BE49-F238E27FC236}">
                <a16:creationId xmlns:a16="http://schemas.microsoft.com/office/drawing/2014/main" xmlns="" id="{10DFD1A8-687B-40A8-B2B9-FFD26E4E7A79}"/>
              </a:ext>
            </a:extLst>
          </p:cNvPr>
          <p:cNvSpPr txBox="1"/>
          <p:nvPr/>
        </p:nvSpPr>
        <p:spPr>
          <a:xfrm>
            <a:off x="974151" y="3845413"/>
            <a:ext cx="5687905" cy="2541080"/>
          </a:xfrm>
          <a:prstGeom prst="rect">
            <a:avLst/>
          </a:prstGeom>
          <a:noFill/>
        </p:spPr>
        <p:txBody>
          <a:bodyPr wrap="square" rtlCol="0">
            <a:spAutoFit/>
          </a:bodyPr>
          <a:lstStyle/>
          <a:p>
            <a:pPr marL="285750" lvl="0" indent="-285750">
              <a:lnSpc>
                <a:spcPct val="150000"/>
              </a:lnSpc>
              <a:buFont typeface="Wingdings" panose="05000000000000000000" pitchFamily="2" charset="2"/>
              <a:buChar char="n"/>
              <a:defRPr/>
            </a:pPr>
            <a:r>
              <a:rPr lang="en-US" altLang="zh-CN" dirty="0">
                <a:solidFill>
                  <a:srgbClr val="000000">
                    <a:lumMod val="85000"/>
                    <a:lumOff val="15000"/>
                  </a:srgbClr>
                </a:solidFill>
                <a:cs typeface="+mn-ea"/>
                <a:sym typeface="+mn-lt"/>
              </a:rPr>
              <a:t>1.</a:t>
            </a:r>
            <a:r>
              <a:rPr lang="zh-CN" altLang="en-US" dirty="0">
                <a:solidFill>
                  <a:srgbClr val="000000">
                    <a:lumMod val="85000"/>
                    <a:lumOff val="15000"/>
                  </a:srgbClr>
                </a:solidFill>
                <a:cs typeface="+mn-ea"/>
                <a:sym typeface="+mn-lt"/>
              </a:rPr>
              <a:t>尊敬师长，团结同学</a:t>
            </a:r>
            <a:r>
              <a:rPr lang="en-US" altLang="zh-CN" dirty="0">
                <a:solidFill>
                  <a:srgbClr val="000000">
                    <a:lumMod val="85000"/>
                    <a:lumOff val="15000"/>
                  </a:srgbClr>
                </a:solidFill>
                <a:cs typeface="+mn-ea"/>
                <a:sym typeface="+mn-lt"/>
              </a:rPr>
              <a:t>,</a:t>
            </a:r>
            <a:r>
              <a:rPr lang="zh-CN" altLang="en-US" dirty="0">
                <a:solidFill>
                  <a:srgbClr val="000000">
                    <a:lumMod val="85000"/>
                    <a:lumOff val="15000"/>
                  </a:srgbClr>
                </a:solidFill>
                <a:cs typeface="+mn-ea"/>
                <a:sym typeface="+mn-lt"/>
              </a:rPr>
              <a:t>有较强集体荣誉感；</a:t>
            </a:r>
          </a:p>
          <a:p>
            <a:pPr marL="285750" lvl="0" indent="-285750">
              <a:lnSpc>
                <a:spcPct val="150000"/>
              </a:lnSpc>
              <a:buFont typeface="Wingdings" panose="05000000000000000000" pitchFamily="2" charset="2"/>
              <a:buChar char="n"/>
              <a:defRPr/>
            </a:pPr>
            <a:r>
              <a:rPr lang="en-US" altLang="zh-CN" dirty="0">
                <a:solidFill>
                  <a:srgbClr val="000000">
                    <a:lumMod val="85000"/>
                    <a:lumOff val="15000"/>
                  </a:srgbClr>
                </a:solidFill>
                <a:cs typeface="+mn-ea"/>
                <a:sym typeface="+mn-lt"/>
              </a:rPr>
              <a:t>2.</a:t>
            </a:r>
            <a:r>
              <a:rPr lang="zh-CN" altLang="en-US" dirty="0">
                <a:solidFill>
                  <a:srgbClr val="000000">
                    <a:lumMod val="85000"/>
                    <a:lumOff val="15000"/>
                  </a:srgbClr>
                </a:solidFill>
                <a:cs typeface="+mn-ea"/>
                <a:sym typeface="+mn-lt"/>
              </a:rPr>
              <a:t>绝大多数都具有较为长远的理想；</a:t>
            </a:r>
          </a:p>
          <a:p>
            <a:pPr marL="285750" lvl="0" indent="-285750">
              <a:lnSpc>
                <a:spcPct val="150000"/>
              </a:lnSpc>
              <a:buFont typeface="Wingdings" panose="05000000000000000000" pitchFamily="2" charset="2"/>
              <a:buChar char="n"/>
              <a:defRPr/>
            </a:pPr>
            <a:r>
              <a:rPr lang="en-US" altLang="zh-CN" dirty="0">
                <a:solidFill>
                  <a:srgbClr val="000000">
                    <a:lumMod val="85000"/>
                    <a:lumOff val="15000"/>
                  </a:srgbClr>
                </a:solidFill>
                <a:cs typeface="+mn-ea"/>
                <a:sym typeface="+mn-lt"/>
              </a:rPr>
              <a:t>3.</a:t>
            </a:r>
            <a:r>
              <a:rPr lang="zh-CN" altLang="en-US" dirty="0">
                <a:solidFill>
                  <a:srgbClr val="000000">
                    <a:lumMod val="85000"/>
                    <a:lumOff val="15000"/>
                  </a:srgbClr>
                </a:solidFill>
                <a:cs typeface="+mn-ea"/>
                <a:sym typeface="+mn-lt"/>
              </a:rPr>
              <a:t>有较好的行为习惯，诚实守信，懂得感恩，独立生活能力强，适应新环境能力强；</a:t>
            </a:r>
          </a:p>
          <a:p>
            <a:pPr marL="285750" lvl="0" indent="-285750">
              <a:lnSpc>
                <a:spcPct val="150000"/>
              </a:lnSpc>
              <a:buFont typeface="Wingdings" panose="05000000000000000000" pitchFamily="2" charset="2"/>
              <a:buChar char="n"/>
              <a:defRPr/>
            </a:pPr>
            <a:r>
              <a:rPr lang="en-US" altLang="zh-CN" dirty="0">
                <a:solidFill>
                  <a:srgbClr val="000000">
                    <a:lumMod val="85000"/>
                    <a:lumOff val="15000"/>
                  </a:srgbClr>
                </a:solidFill>
                <a:cs typeface="+mn-ea"/>
                <a:sym typeface="+mn-lt"/>
              </a:rPr>
              <a:t>4.</a:t>
            </a:r>
            <a:r>
              <a:rPr lang="zh-CN" altLang="en-US" dirty="0">
                <a:solidFill>
                  <a:srgbClr val="000000">
                    <a:lumMod val="85000"/>
                    <a:lumOff val="15000"/>
                  </a:srgbClr>
                </a:solidFill>
                <a:cs typeface="+mn-ea"/>
                <a:sym typeface="+mn-lt"/>
              </a:rPr>
              <a:t>思维敏捷，聪明伶俐</a:t>
            </a:r>
            <a:r>
              <a:rPr lang="en-US" altLang="zh-CN" dirty="0">
                <a:solidFill>
                  <a:srgbClr val="000000">
                    <a:lumMod val="85000"/>
                    <a:lumOff val="15000"/>
                  </a:srgbClr>
                </a:solidFill>
                <a:cs typeface="+mn-ea"/>
                <a:sym typeface="+mn-lt"/>
              </a:rPr>
              <a:t>,</a:t>
            </a:r>
            <a:r>
              <a:rPr lang="zh-CN" altLang="en-US" dirty="0">
                <a:solidFill>
                  <a:srgbClr val="000000">
                    <a:lumMod val="85000"/>
                    <a:lumOff val="15000"/>
                  </a:srgbClr>
                </a:solidFill>
                <a:cs typeface="+mn-ea"/>
                <a:sym typeface="+mn-lt"/>
              </a:rPr>
              <a:t>接受能力强，综合能力较强；</a:t>
            </a:r>
          </a:p>
          <a:p>
            <a:pPr marL="285750" lvl="0" indent="-285750">
              <a:lnSpc>
                <a:spcPct val="150000"/>
              </a:lnSpc>
              <a:buFont typeface="Wingdings" panose="05000000000000000000" pitchFamily="2" charset="2"/>
              <a:buChar char="n"/>
              <a:defRPr/>
            </a:pPr>
            <a:r>
              <a:rPr lang="en-US" altLang="zh-CN" dirty="0">
                <a:solidFill>
                  <a:srgbClr val="000000">
                    <a:lumMod val="85000"/>
                    <a:lumOff val="15000"/>
                  </a:srgbClr>
                </a:solidFill>
                <a:cs typeface="+mn-ea"/>
                <a:sym typeface="+mn-lt"/>
              </a:rPr>
              <a:t>5.</a:t>
            </a:r>
            <a:r>
              <a:rPr lang="zh-CN" altLang="en-US" dirty="0">
                <a:solidFill>
                  <a:srgbClr val="000000">
                    <a:lumMod val="85000"/>
                    <a:lumOff val="15000"/>
                  </a:srgbClr>
                </a:solidFill>
                <a:cs typeface="+mn-ea"/>
                <a:sym typeface="+mn-lt"/>
              </a:rPr>
              <a:t>能较好地遵章守纪；</a:t>
            </a:r>
          </a:p>
        </p:txBody>
      </p:sp>
      <p:pic>
        <p:nvPicPr>
          <p:cNvPr id="9" name="图片 8">
            <a:extLst>
              <a:ext uri="{FF2B5EF4-FFF2-40B4-BE49-F238E27FC236}">
                <a16:creationId xmlns:a16="http://schemas.microsoft.com/office/drawing/2014/main" xmlns="" id="{AA8A823A-0806-42D2-9CFA-CA7C0361F791}"/>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264931" y="1816276"/>
            <a:ext cx="5143298" cy="4457524"/>
          </a:xfrm>
          <a:prstGeom prst="rect">
            <a:avLst/>
          </a:prstGeom>
        </p:spPr>
      </p:pic>
    </p:spTree>
    <p:extLst>
      <p:ext uri="{BB962C8B-B14F-4D97-AF65-F5344CB8AC3E}">
        <p14:creationId xmlns:p14="http://schemas.microsoft.com/office/powerpoint/2010/main" val="2528889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strVal val="4*#ppt_w"/>
                                          </p:val>
                                        </p:tav>
                                        <p:tav tm="100000">
                                          <p:val>
                                            <p:strVal val="#ppt_w"/>
                                          </p:val>
                                        </p:tav>
                                      </p:tavLst>
                                    </p:anim>
                                    <p:anim calcmode="lin" valueType="num">
                                      <p:cBhvr>
                                        <p:cTn id="8" dur="750" fill="hold"/>
                                        <p:tgtEl>
                                          <p:spTgt spid="1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17"/>
                                        </p:tgtEl>
                                      </p:cBhvr>
                                    </p:animEffect>
                                    <p:animScale>
                                      <p:cBhvr>
                                        <p:cTn id="12" dur="250" autoRev="1" fill="hold"/>
                                        <p:tgtEl>
                                          <p:spTgt spid="17"/>
                                        </p:tgtEl>
                                      </p:cBhvr>
                                      <p:by x="105000" y="105000"/>
                                    </p:animScale>
                                  </p:childTnLst>
                                </p:cTn>
                              </p:par>
                            </p:childTnLst>
                          </p:cTn>
                        </p:par>
                        <p:par>
                          <p:cTn id="13" fill="hold">
                            <p:stCondLst>
                              <p:cond delay="1250"/>
                            </p:stCondLst>
                            <p:childTnLst>
                              <p:par>
                                <p:cTn id="14" presetID="30" presetClass="entr" presetSubtype="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800" decel="100000"/>
                                        <p:tgtEl>
                                          <p:spTgt spid="26"/>
                                        </p:tgtEl>
                                      </p:cBhvr>
                                    </p:animEffect>
                                    <p:anim calcmode="lin" valueType="num">
                                      <p:cBhvr>
                                        <p:cTn id="17" dur="800" decel="100000" fill="hold"/>
                                        <p:tgtEl>
                                          <p:spTgt spid="26"/>
                                        </p:tgtEl>
                                        <p:attrNameLst>
                                          <p:attrName>style.rotation</p:attrName>
                                        </p:attrNameLst>
                                      </p:cBhvr>
                                      <p:tavLst>
                                        <p:tav tm="0">
                                          <p:val>
                                            <p:fltVal val="-90"/>
                                          </p:val>
                                        </p:tav>
                                        <p:tav tm="100000">
                                          <p:val>
                                            <p:fltVal val="0"/>
                                          </p:val>
                                        </p:tav>
                                      </p:tavLst>
                                    </p:anim>
                                    <p:anim calcmode="lin" valueType="num">
                                      <p:cBhvr>
                                        <p:cTn id="18" dur="800" decel="100000" fill="hold"/>
                                        <p:tgtEl>
                                          <p:spTgt spid="26"/>
                                        </p:tgtEl>
                                        <p:attrNameLst>
                                          <p:attrName>ppt_x</p:attrName>
                                        </p:attrNameLst>
                                      </p:cBhvr>
                                      <p:tavLst>
                                        <p:tav tm="0">
                                          <p:val>
                                            <p:strVal val="#ppt_x+0.4"/>
                                          </p:val>
                                        </p:tav>
                                        <p:tav tm="100000">
                                          <p:val>
                                            <p:strVal val="#ppt_x-0.05"/>
                                          </p:val>
                                        </p:tav>
                                      </p:tavLst>
                                    </p:anim>
                                    <p:anim calcmode="lin" valueType="num">
                                      <p:cBhvr>
                                        <p:cTn id="19" dur="800" decel="100000" fill="hold"/>
                                        <p:tgtEl>
                                          <p:spTgt spid="26"/>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childTnLst>
                          </p:cTn>
                        </p:par>
                        <p:par>
                          <p:cTn id="22" fill="hold">
                            <p:stCondLst>
                              <p:cond delay="2250"/>
                            </p:stCondLst>
                            <p:childTnLst>
                              <p:par>
                                <p:cTn id="23" presetID="42" presetClass="entr" presetSubtype="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1000"/>
                                        <p:tgtEl>
                                          <p:spTgt spid="32"/>
                                        </p:tgtEl>
                                      </p:cBhvr>
                                    </p:animEffect>
                                    <p:anim calcmode="lin" valueType="num">
                                      <p:cBhvr>
                                        <p:cTn id="26" dur="1000" fill="hold"/>
                                        <p:tgtEl>
                                          <p:spTgt spid="32"/>
                                        </p:tgtEl>
                                        <p:attrNameLst>
                                          <p:attrName>ppt_x</p:attrName>
                                        </p:attrNameLst>
                                      </p:cBhvr>
                                      <p:tavLst>
                                        <p:tav tm="0">
                                          <p:val>
                                            <p:strVal val="#ppt_x"/>
                                          </p:val>
                                        </p:tav>
                                        <p:tav tm="100000">
                                          <p:val>
                                            <p:strVal val="#ppt_x"/>
                                          </p:val>
                                        </p:tav>
                                      </p:tavLst>
                                    </p:anim>
                                    <p:anim calcmode="lin" valueType="num">
                                      <p:cBhvr>
                                        <p:cTn id="27" dur="1000" fill="hold"/>
                                        <p:tgtEl>
                                          <p:spTgt spid="32"/>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xmlns="" id="{B332416C-66B0-42F0-ABD0-46FCE9495D80}"/>
              </a:ext>
            </a:extLst>
          </p:cNvPr>
          <p:cNvGrpSpPr/>
          <p:nvPr/>
        </p:nvGrpSpPr>
        <p:grpSpPr>
          <a:xfrm>
            <a:off x="2135293" y="1607575"/>
            <a:ext cx="1006013" cy="1025234"/>
            <a:chOff x="4858339" y="3441846"/>
            <a:chExt cx="1006013" cy="1025234"/>
          </a:xfrm>
          <a:solidFill>
            <a:schemeClr val="accent2"/>
          </a:solidFill>
        </p:grpSpPr>
        <p:sp>
          <p:nvSpPr>
            <p:cNvPr id="18" name="Freeform 5">
              <a:extLst>
                <a:ext uri="{FF2B5EF4-FFF2-40B4-BE49-F238E27FC236}">
                  <a16:creationId xmlns:a16="http://schemas.microsoft.com/office/drawing/2014/main" xmlns="" id="{9C16A594-7E88-41AA-BA99-F64358394F7F}"/>
                </a:ext>
              </a:extLst>
            </p:cNvPr>
            <p:cNvSpPr>
              <a:spLocks noEditPoints="1"/>
            </p:cNvSpPr>
            <p:nvPr/>
          </p:nvSpPr>
          <p:spPr bwMode="auto">
            <a:xfrm>
              <a:off x="4858339" y="3441846"/>
              <a:ext cx="1006013" cy="1025234"/>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grp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19" name="文本框 18">
              <a:extLst>
                <a:ext uri="{FF2B5EF4-FFF2-40B4-BE49-F238E27FC236}">
                  <a16:creationId xmlns:a16="http://schemas.microsoft.com/office/drawing/2014/main" xmlns="" id="{F816E6C4-A0DF-4B72-BD1F-A811381A2872}"/>
                </a:ext>
              </a:extLst>
            </p:cNvPr>
            <p:cNvSpPr txBox="1"/>
            <p:nvPr/>
          </p:nvSpPr>
          <p:spPr>
            <a:xfrm>
              <a:off x="5008524" y="3617441"/>
              <a:ext cx="652743" cy="646331"/>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FFFFFF"/>
                  </a:solidFill>
                  <a:effectLst/>
                  <a:uLnTx/>
                  <a:uFillTx/>
                  <a:latin typeface="思源黑体 CN" panose="020F0502020204030204"/>
                  <a:cs typeface="+mn-ea"/>
                  <a:sym typeface="+mn-lt"/>
                </a:rPr>
                <a:t>02</a:t>
              </a:r>
              <a:endParaRPr kumimoji="0" lang="en-US" altLang="zh-CN" sz="28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grpSp>
      <p:grpSp>
        <p:nvGrpSpPr>
          <p:cNvPr id="26" name="组合 25">
            <a:extLst>
              <a:ext uri="{FF2B5EF4-FFF2-40B4-BE49-F238E27FC236}">
                <a16:creationId xmlns:a16="http://schemas.microsoft.com/office/drawing/2014/main" xmlns="" id="{93192D83-A1DB-45B2-9C67-2C95313E0374}"/>
              </a:ext>
            </a:extLst>
          </p:cNvPr>
          <p:cNvGrpSpPr/>
          <p:nvPr/>
        </p:nvGrpSpPr>
        <p:grpSpPr>
          <a:xfrm>
            <a:off x="1156067" y="2808404"/>
            <a:ext cx="2877378" cy="992045"/>
            <a:chOff x="4858339" y="2177622"/>
            <a:chExt cx="2877378" cy="992045"/>
          </a:xfrm>
          <a:noFill/>
        </p:grpSpPr>
        <p:sp>
          <p:nvSpPr>
            <p:cNvPr id="27" name="矩形 26">
              <a:extLst>
                <a:ext uri="{FF2B5EF4-FFF2-40B4-BE49-F238E27FC236}">
                  <a16:creationId xmlns:a16="http://schemas.microsoft.com/office/drawing/2014/main" xmlns="" id="{652F541D-79EC-4BFA-8BE8-2ACCA45507BF}"/>
                </a:ext>
              </a:extLst>
            </p:cNvPr>
            <p:cNvSpPr/>
            <p:nvPr/>
          </p:nvSpPr>
          <p:spPr>
            <a:xfrm>
              <a:off x="4858339" y="2177622"/>
              <a:ext cx="2877378" cy="992045"/>
            </a:xfrm>
            <a:prstGeom prst="rect">
              <a:avLst/>
            </a:prstGeom>
            <a:grpFill/>
            <a:ln w="3175">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a:ln>
                  <a:noFill/>
                </a:ln>
                <a:solidFill>
                  <a:srgbClr val="0F477A"/>
                </a:solidFill>
                <a:effectLst/>
                <a:uLnTx/>
                <a:uFillTx/>
                <a:latin typeface="思源黑体 CN" panose="020F0502020204030204"/>
                <a:cs typeface="+mn-ea"/>
                <a:sym typeface="+mn-lt"/>
              </a:endParaRPr>
            </a:p>
          </p:txBody>
        </p:sp>
        <p:sp>
          <p:nvSpPr>
            <p:cNvPr id="28" name="文本框 27">
              <a:extLst>
                <a:ext uri="{FF2B5EF4-FFF2-40B4-BE49-F238E27FC236}">
                  <a16:creationId xmlns:a16="http://schemas.microsoft.com/office/drawing/2014/main" xmlns="" id="{685DC497-3305-4CD9-8D45-1CE67EDCE980}"/>
                </a:ext>
              </a:extLst>
            </p:cNvPr>
            <p:cNvSpPr txBox="1"/>
            <p:nvPr/>
          </p:nvSpPr>
          <p:spPr>
            <a:xfrm>
              <a:off x="5576318" y="2306658"/>
              <a:ext cx="1441420" cy="769441"/>
            </a:xfrm>
            <a:prstGeom prst="rect">
              <a:avLst/>
            </a:prstGeom>
            <a:grpFill/>
            <a:ln>
              <a:no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chemeClr val="accent2"/>
                  </a:solidFill>
                  <a:effectLst/>
                  <a:uLnTx/>
                  <a:uFillTx/>
                  <a:latin typeface="思源黑体 CN" panose="020F0502020204030204"/>
                  <a:cs typeface="+mn-ea"/>
                  <a:sym typeface="+mn-lt"/>
                </a:rPr>
                <a:t> 缺点</a:t>
              </a:r>
            </a:p>
          </p:txBody>
        </p:sp>
      </p:grpSp>
      <p:sp>
        <p:nvSpPr>
          <p:cNvPr id="32" name="TextBox 12">
            <a:extLst>
              <a:ext uri="{FF2B5EF4-FFF2-40B4-BE49-F238E27FC236}">
                <a16:creationId xmlns:a16="http://schemas.microsoft.com/office/drawing/2014/main" xmlns="" id="{10DFD1A8-687B-40A8-B2B9-FFD26E4E7A79}"/>
              </a:ext>
            </a:extLst>
          </p:cNvPr>
          <p:cNvSpPr txBox="1"/>
          <p:nvPr/>
        </p:nvSpPr>
        <p:spPr>
          <a:xfrm>
            <a:off x="1156067" y="4098013"/>
            <a:ext cx="10327963" cy="2031325"/>
          </a:xfrm>
          <a:prstGeom prst="rect">
            <a:avLst/>
          </a:prstGeom>
          <a:noFill/>
        </p:spPr>
        <p:txBody>
          <a:bodyPr wrap="square" rtlCol="0">
            <a:spAutoFit/>
          </a:bodyPr>
          <a:lstStyle/>
          <a:p>
            <a:pPr marL="285750" lvl="0" indent="-285750">
              <a:buFont typeface="Wingdings" panose="05000000000000000000" pitchFamily="2" charset="2"/>
              <a:buChar char="n"/>
              <a:defRPr/>
            </a:pPr>
            <a:r>
              <a:rPr lang="en-US" altLang="zh-CN" dirty="0">
                <a:solidFill>
                  <a:srgbClr val="000000">
                    <a:lumMod val="85000"/>
                    <a:lumOff val="15000"/>
                  </a:srgbClr>
                </a:solidFill>
                <a:cs typeface="+mn-ea"/>
                <a:sym typeface="+mn-lt"/>
              </a:rPr>
              <a:t>1.</a:t>
            </a:r>
            <a:r>
              <a:rPr lang="zh-CN" altLang="en-US" dirty="0">
                <a:solidFill>
                  <a:srgbClr val="000000">
                    <a:lumMod val="85000"/>
                    <a:lumOff val="15000"/>
                  </a:srgbClr>
                </a:solidFill>
                <a:cs typeface="+mn-ea"/>
                <a:sym typeface="+mn-lt"/>
              </a:rPr>
              <a:t>学习方法不到位；</a:t>
            </a:r>
          </a:p>
          <a:p>
            <a:pPr marL="285750" lvl="0" indent="-285750">
              <a:buFont typeface="Wingdings" panose="05000000000000000000" pitchFamily="2" charset="2"/>
              <a:buChar char="n"/>
              <a:defRPr/>
            </a:pPr>
            <a:r>
              <a:rPr lang="en-US" altLang="zh-CN" dirty="0">
                <a:solidFill>
                  <a:srgbClr val="000000">
                    <a:lumMod val="85000"/>
                    <a:lumOff val="15000"/>
                  </a:srgbClr>
                </a:solidFill>
                <a:cs typeface="+mn-ea"/>
                <a:sym typeface="+mn-lt"/>
              </a:rPr>
              <a:t>2.</a:t>
            </a:r>
            <a:r>
              <a:rPr lang="zh-CN" altLang="en-US" dirty="0">
                <a:solidFill>
                  <a:srgbClr val="000000">
                    <a:lumMod val="85000"/>
                    <a:lumOff val="15000"/>
                  </a:srgbClr>
                </a:solidFill>
                <a:cs typeface="+mn-ea"/>
                <a:sym typeface="+mn-lt"/>
              </a:rPr>
              <a:t>学习的主动性、自觉性不够，有惰性</a:t>
            </a:r>
            <a:r>
              <a:rPr lang="en-US" altLang="zh-CN" dirty="0">
                <a:solidFill>
                  <a:srgbClr val="000000">
                    <a:lumMod val="85000"/>
                    <a:lumOff val="15000"/>
                  </a:srgbClr>
                </a:solidFill>
                <a:cs typeface="+mn-ea"/>
                <a:sym typeface="+mn-lt"/>
              </a:rPr>
              <a:t>,</a:t>
            </a:r>
            <a:r>
              <a:rPr lang="zh-CN" altLang="en-US" dirty="0">
                <a:solidFill>
                  <a:srgbClr val="000000">
                    <a:lumMod val="85000"/>
                    <a:lumOff val="15000"/>
                  </a:srgbClr>
                </a:solidFill>
                <a:cs typeface="+mn-ea"/>
                <a:sym typeface="+mn-lt"/>
              </a:rPr>
              <a:t>勤奋程度不够；</a:t>
            </a:r>
          </a:p>
          <a:p>
            <a:pPr marL="285750" lvl="0" indent="-285750">
              <a:buFont typeface="Wingdings" panose="05000000000000000000" pitchFamily="2" charset="2"/>
              <a:buChar char="n"/>
              <a:defRPr/>
            </a:pPr>
            <a:r>
              <a:rPr lang="en-US" altLang="zh-CN" dirty="0">
                <a:solidFill>
                  <a:srgbClr val="000000">
                    <a:lumMod val="85000"/>
                    <a:lumOff val="15000"/>
                  </a:srgbClr>
                </a:solidFill>
                <a:cs typeface="+mn-ea"/>
                <a:sym typeface="+mn-lt"/>
              </a:rPr>
              <a:t>3.</a:t>
            </a:r>
            <a:r>
              <a:rPr lang="zh-CN" altLang="en-US" dirty="0">
                <a:solidFill>
                  <a:srgbClr val="000000">
                    <a:lumMod val="85000"/>
                    <a:lumOff val="15000"/>
                  </a:srgbClr>
                </a:solidFill>
                <a:cs typeface="+mn-ea"/>
                <a:sym typeface="+mn-lt"/>
              </a:rPr>
              <a:t>学习上竞争意识不强；</a:t>
            </a:r>
          </a:p>
          <a:p>
            <a:pPr marL="285750" lvl="0" indent="-285750">
              <a:buFont typeface="Wingdings" panose="05000000000000000000" pitchFamily="2" charset="2"/>
              <a:buChar char="n"/>
              <a:defRPr/>
            </a:pPr>
            <a:r>
              <a:rPr lang="en-US" altLang="zh-CN" dirty="0">
                <a:solidFill>
                  <a:srgbClr val="000000">
                    <a:lumMod val="85000"/>
                    <a:lumOff val="15000"/>
                  </a:srgbClr>
                </a:solidFill>
                <a:cs typeface="+mn-ea"/>
                <a:sym typeface="+mn-lt"/>
              </a:rPr>
              <a:t>4.</a:t>
            </a:r>
            <a:r>
              <a:rPr lang="zh-CN" altLang="en-US" dirty="0">
                <a:solidFill>
                  <a:srgbClr val="000000">
                    <a:lumMod val="85000"/>
                    <a:lumOff val="15000"/>
                  </a:srgbClr>
                </a:solidFill>
                <a:cs typeface="+mn-ea"/>
                <a:sym typeface="+mn-lt"/>
              </a:rPr>
              <a:t>身体素质有待加强；</a:t>
            </a:r>
          </a:p>
          <a:p>
            <a:pPr marL="285750" lvl="0" indent="-285750">
              <a:buFont typeface="Wingdings" panose="05000000000000000000" pitchFamily="2" charset="2"/>
              <a:buChar char="n"/>
              <a:defRPr/>
            </a:pPr>
            <a:r>
              <a:rPr lang="en-US" altLang="zh-CN" dirty="0">
                <a:solidFill>
                  <a:srgbClr val="000000">
                    <a:lumMod val="85000"/>
                    <a:lumOff val="15000"/>
                  </a:srgbClr>
                </a:solidFill>
                <a:cs typeface="+mn-ea"/>
                <a:sym typeface="+mn-lt"/>
              </a:rPr>
              <a:t>5.</a:t>
            </a:r>
            <a:r>
              <a:rPr lang="zh-CN" altLang="en-US" dirty="0">
                <a:solidFill>
                  <a:srgbClr val="000000">
                    <a:lumMod val="85000"/>
                    <a:lumOff val="15000"/>
                  </a:srgbClr>
                </a:solidFill>
                <a:cs typeface="+mn-ea"/>
                <a:sym typeface="+mn-lt"/>
              </a:rPr>
              <a:t>部分学生生活自理能力差，特别是不能正确的分配和使用自己的生活费，乱花钱现象严重；</a:t>
            </a:r>
          </a:p>
          <a:p>
            <a:pPr marL="285750" lvl="0" indent="-285750">
              <a:buFont typeface="Wingdings" panose="05000000000000000000" pitchFamily="2" charset="2"/>
              <a:buChar char="n"/>
              <a:defRPr/>
            </a:pPr>
            <a:r>
              <a:rPr lang="en-US" altLang="zh-CN" dirty="0">
                <a:solidFill>
                  <a:srgbClr val="000000">
                    <a:lumMod val="85000"/>
                    <a:lumOff val="15000"/>
                  </a:srgbClr>
                </a:solidFill>
                <a:cs typeface="+mn-ea"/>
                <a:sym typeface="+mn-lt"/>
              </a:rPr>
              <a:t>6.</a:t>
            </a:r>
            <a:r>
              <a:rPr lang="zh-CN" altLang="en-US" dirty="0">
                <a:solidFill>
                  <a:srgbClr val="000000">
                    <a:lumMod val="85000"/>
                    <a:lumOff val="15000"/>
                  </a:srgbClr>
                </a:solidFill>
                <a:cs typeface="+mn-ea"/>
                <a:sym typeface="+mn-lt"/>
              </a:rPr>
              <a:t>学生不能很好利用好周末，孩子的教育与管理存在严重问题，有极少数学生存在抄袭作业、上网等不良习气；</a:t>
            </a:r>
          </a:p>
        </p:txBody>
      </p:sp>
      <p:pic>
        <p:nvPicPr>
          <p:cNvPr id="3" name="图片 2">
            <a:extLst>
              <a:ext uri="{FF2B5EF4-FFF2-40B4-BE49-F238E27FC236}">
                <a16:creationId xmlns:a16="http://schemas.microsoft.com/office/drawing/2014/main" xmlns="" id="{E6887F11-CFB2-482B-B059-516F58E45E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1428" y="2106335"/>
            <a:ext cx="4738536" cy="3384122"/>
          </a:xfrm>
          <a:prstGeom prst="rect">
            <a:avLst/>
          </a:prstGeom>
        </p:spPr>
      </p:pic>
    </p:spTree>
    <p:extLst>
      <p:ext uri="{BB962C8B-B14F-4D97-AF65-F5344CB8AC3E}">
        <p14:creationId xmlns:p14="http://schemas.microsoft.com/office/powerpoint/2010/main" val="31569544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strVal val="4*#ppt_w"/>
                                          </p:val>
                                        </p:tav>
                                        <p:tav tm="100000">
                                          <p:val>
                                            <p:strVal val="#ppt_w"/>
                                          </p:val>
                                        </p:tav>
                                      </p:tavLst>
                                    </p:anim>
                                    <p:anim calcmode="lin" valueType="num">
                                      <p:cBhvr>
                                        <p:cTn id="8" dur="750" fill="hold"/>
                                        <p:tgtEl>
                                          <p:spTgt spid="17"/>
                                        </p:tgtEl>
                                        <p:attrNameLst>
                                          <p:attrName>ppt_h</p:attrName>
                                        </p:attrNameLst>
                                      </p:cBhvr>
                                      <p:tavLst>
                                        <p:tav tm="0">
                                          <p:val>
                                            <p:strVal val="4*#ppt_h"/>
                                          </p:val>
                                        </p:tav>
                                        <p:tav tm="100000">
                                          <p:val>
                                            <p:strVal val="#ppt_h"/>
                                          </p:val>
                                        </p:tav>
                                      </p:tavLst>
                                    </p:anim>
                                  </p:childTnLst>
                                </p:cTn>
                              </p:par>
                            </p:childTnLst>
                          </p:cTn>
                        </p:par>
                        <p:par>
                          <p:cTn id="9" fill="hold">
                            <p:stCondLst>
                              <p:cond delay="750"/>
                            </p:stCondLst>
                            <p:childTnLst>
                              <p:par>
                                <p:cTn id="10" presetID="26" presetClass="emph" presetSubtype="0" fill="hold" nodeType="afterEffect">
                                  <p:stCondLst>
                                    <p:cond delay="0"/>
                                  </p:stCondLst>
                                  <p:childTnLst>
                                    <p:animEffect transition="out" filter="fade">
                                      <p:cBhvr>
                                        <p:cTn id="11" dur="500" tmFilter="0, 0; .2, .5; .8, .5; 1, 0"/>
                                        <p:tgtEl>
                                          <p:spTgt spid="17"/>
                                        </p:tgtEl>
                                      </p:cBhvr>
                                    </p:animEffect>
                                    <p:animScale>
                                      <p:cBhvr>
                                        <p:cTn id="12" dur="250" autoRev="1" fill="hold"/>
                                        <p:tgtEl>
                                          <p:spTgt spid="17"/>
                                        </p:tgtEl>
                                      </p:cBhvr>
                                      <p:by x="105000" y="105000"/>
                                    </p:animScale>
                                  </p:childTnLst>
                                </p:cTn>
                              </p:par>
                            </p:childTnLst>
                          </p:cTn>
                        </p:par>
                        <p:par>
                          <p:cTn id="13" fill="hold">
                            <p:stCondLst>
                              <p:cond delay="1250"/>
                            </p:stCondLst>
                            <p:childTnLst>
                              <p:par>
                                <p:cTn id="14" presetID="30" presetClass="entr" presetSubtype="0"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800" decel="100000"/>
                                        <p:tgtEl>
                                          <p:spTgt spid="26"/>
                                        </p:tgtEl>
                                      </p:cBhvr>
                                    </p:animEffect>
                                    <p:anim calcmode="lin" valueType="num">
                                      <p:cBhvr>
                                        <p:cTn id="17" dur="800" decel="100000" fill="hold"/>
                                        <p:tgtEl>
                                          <p:spTgt spid="26"/>
                                        </p:tgtEl>
                                        <p:attrNameLst>
                                          <p:attrName>style.rotation</p:attrName>
                                        </p:attrNameLst>
                                      </p:cBhvr>
                                      <p:tavLst>
                                        <p:tav tm="0">
                                          <p:val>
                                            <p:fltVal val="-90"/>
                                          </p:val>
                                        </p:tav>
                                        <p:tav tm="100000">
                                          <p:val>
                                            <p:fltVal val="0"/>
                                          </p:val>
                                        </p:tav>
                                      </p:tavLst>
                                    </p:anim>
                                    <p:anim calcmode="lin" valueType="num">
                                      <p:cBhvr>
                                        <p:cTn id="18" dur="800" decel="100000" fill="hold"/>
                                        <p:tgtEl>
                                          <p:spTgt spid="26"/>
                                        </p:tgtEl>
                                        <p:attrNameLst>
                                          <p:attrName>ppt_x</p:attrName>
                                        </p:attrNameLst>
                                      </p:cBhvr>
                                      <p:tavLst>
                                        <p:tav tm="0">
                                          <p:val>
                                            <p:strVal val="#ppt_x+0.4"/>
                                          </p:val>
                                        </p:tav>
                                        <p:tav tm="100000">
                                          <p:val>
                                            <p:strVal val="#ppt_x-0.05"/>
                                          </p:val>
                                        </p:tav>
                                      </p:tavLst>
                                    </p:anim>
                                    <p:anim calcmode="lin" valueType="num">
                                      <p:cBhvr>
                                        <p:cTn id="19" dur="800" decel="100000" fill="hold"/>
                                        <p:tgtEl>
                                          <p:spTgt spid="26"/>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6"/>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6"/>
                                        </p:tgtEl>
                                        <p:attrNameLst>
                                          <p:attrName>ppt_y</p:attrName>
                                        </p:attrNameLst>
                                      </p:cBhvr>
                                      <p:tavLst>
                                        <p:tav tm="0">
                                          <p:val>
                                            <p:strVal val="#ppt_y+0.1"/>
                                          </p:val>
                                        </p:tav>
                                        <p:tav tm="100000">
                                          <p:val>
                                            <p:strVal val="#ppt_y"/>
                                          </p:val>
                                        </p:tav>
                                      </p:tavLst>
                                    </p:anim>
                                  </p:childTnLst>
                                </p:cTn>
                              </p:par>
                            </p:childTnLst>
                          </p:cTn>
                        </p:par>
                        <p:par>
                          <p:cTn id="22" fill="hold">
                            <p:stCondLst>
                              <p:cond delay="2250"/>
                            </p:stCondLst>
                            <p:childTnLst>
                              <p:par>
                                <p:cTn id="23" presetID="42" presetClass="entr" presetSubtype="0"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1000"/>
                                        <p:tgtEl>
                                          <p:spTgt spid="32"/>
                                        </p:tgtEl>
                                      </p:cBhvr>
                                    </p:animEffect>
                                    <p:anim calcmode="lin" valueType="num">
                                      <p:cBhvr>
                                        <p:cTn id="26" dur="1000" fill="hold"/>
                                        <p:tgtEl>
                                          <p:spTgt spid="32"/>
                                        </p:tgtEl>
                                        <p:attrNameLst>
                                          <p:attrName>ppt_x</p:attrName>
                                        </p:attrNameLst>
                                      </p:cBhvr>
                                      <p:tavLst>
                                        <p:tav tm="0">
                                          <p:val>
                                            <p:strVal val="#ppt_x"/>
                                          </p:val>
                                        </p:tav>
                                        <p:tav tm="100000">
                                          <p:val>
                                            <p:strVal val="#ppt_x"/>
                                          </p:val>
                                        </p:tav>
                                      </p:tavLst>
                                    </p:anim>
                                    <p:anim calcmode="lin" valueType="num">
                                      <p:cBhvr>
                                        <p:cTn id="27" dur="1000" fill="hold"/>
                                        <p:tgtEl>
                                          <p:spTgt spid="32"/>
                                        </p:tgtEl>
                                        <p:attrNameLst>
                                          <p:attrName>ppt_y</p:attrName>
                                        </p:attrNameLst>
                                      </p:cBhvr>
                                      <p:tavLst>
                                        <p:tav tm="0">
                                          <p:val>
                                            <p:strVal val="#ppt_y+.1"/>
                                          </p:val>
                                        </p:tav>
                                        <p:tav tm="100000">
                                          <p:val>
                                            <p:strVal val="#ppt_y"/>
                                          </p:val>
                                        </p:tav>
                                      </p:tavLst>
                                    </p:anim>
                                  </p:childTnLst>
                                </p:cTn>
                              </p:par>
                            </p:childTnLst>
                          </p:cTn>
                        </p:par>
                        <p:par>
                          <p:cTn id="28" fill="hold">
                            <p:stCondLst>
                              <p:cond delay="3250"/>
                            </p:stCondLst>
                            <p:childTnLst>
                              <p:par>
                                <p:cTn id="29" presetID="42"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12">
            <a:extLst>
              <a:ext uri="{FF2B5EF4-FFF2-40B4-BE49-F238E27FC236}">
                <a16:creationId xmlns:a16="http://schemas.microsoft.com/office/drawing/2014/main" xmlns="" id="{C89C27FA-9F48-4C05-891C-DF009EE4D096}"/>
              </a:ext>
            </a:extLst>
          </p:cNvPr>
          <p:cNvSpPr/>
          <p:nvPr/>
        </p:nvSpPr>
        <p:spPr>
          <a:xfrm>
            <a:off x="845363" y="2789567"/>
            <a:ext cx="3494408" cy="886176"/>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a:lnSpc>
                <a:spcPct val="150000"/>
              </a:lnSpc>
              <a:defRPr/>
            </a:pPr>
            <a:r>
              <a:rPr lang="zh-CN" altLang="en-US" sz="2000" b="1" dirty="0">
                <a:solidFill>
                  <a:srgbClr val="FFFFFF"/>
                </a:solidFill>
                <a:cs typeface="+mn-ea"/>
                <a:sym typeface="+mn-lt"/>
              </a:rPr>
              <a:t>孩子太小，教育是以后的事</a:t>
            </a:r>
          </a:p>
        </p:txBody>
      </p:sp>
      <p:sp>
        <p:nvSpPr>
          <p:cNvPr id="11" name="任意多边形 12">
            <a:extLst>
              <a:ext uri="{FF2B5EF4-FFF2-40B4-BE49-F238E27FC236}">
                <a16:creationId xmlns:a16="http://schemas.microsoft.com/office/drawing/2014/main" xmlns="" id="{83E58227-83A9-459A-AF7F-5C1013CFDE4B}"/>
              </a:ext>
            </a:extLst>
          </p:cNvPr>
          <p:cNvSpPr/>
          <p:nvPr/>
        </p:nvSpPr>
        <p:spPr>
          <a:xfrm>
            <a:off x="2282277" y="3921681"/>
            <a:ext cx="3494408" cy="886176"/>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a:lnSpc>
                <a:spcPct val="150000"/>
              </a:lnSpc>
              <a:defRPr/>
            </a:pPr>
            <a:r>
              <a:rPr lang="zh-CN" altLang="en-US" sz="2000" b="1" dirty="0">
                <a:solidFill>
                  <a:srgbClr val="FFFFFF"/>
                </a:solidFill>
                <a:cs typeface="+mn-ea"/>
                <a:sym typeface="+mn-lt"/>
              </a:rPr>
              <a:t>教育是学校的事</a:t>
            </a:r>
          </a:p>
        </p:txBody>
      </p:sp>
      <p:sp>
        <p:nvSpPr>
          <p:cNvPr id="12" name="任意多边形 12">
            <a:extLst>
              <a:ext uri="{FF2B5EF4-FFF2-40B4-BE49-F238E27FC236}">
                <a16:creationId xmlns:a16="http://schemas.microsoft.com/office/drawing/2014/main" xmlns="" id="{B915CFF4-D634-4E48-82D2-3AD8FD65512C}"/>
              </a:ext>
            </a:extLst>
          </p:cNvPr>
          <p:cNvSpPr/>
          <p:nvPr/>
        </p:nvSpPr>
        <p:spPr>
          <a:xfrm>
            <a:off x="3777249" y="5053795"/>
            <a:ext cx="3494408" cy="886176"/>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a:lnSpc>
                <a:spcPct val="150000"/>
              </a:lnSpc>
              <a:defRPr/>
            </a:pPr>
            <a:r>
              <a:rPr lang="zh-CN" altLang="en-US" sz="2000" b="1" dirty="0">
                <a:solidFill>
                  <a:srgbClr val="FFFFFF"/>
                </a:solidFill>
                <a:cs typeface="+mn-ea"/>
                <a:sym typeface="+mn-lt"/>
              </a:rPr>
              <a:t>树大自然直</a:t>
            </a:r>
          </a:p>
        </p:txBody>
      </p:sp>
      <p:sp>
        <p:nvSpPr>
          <p:cNvPr id="13" name="任意多边形 12">
            <a:extLst>
              <a:ext uri="{FF2B5EF4-FFF2-40B4-BE49-F238E27FC236}">
                <a16:creationId xmlns:a16="http://schemas.microsoft.com/office/drawing/2014/main" xmlns="" id="{310C66D9-C438-435E-B602-BCEA7241E270}"/>
              </a:ext>
            </a:extLst>
          </p:cNvPr>
          <p:cNvSpPr/>
          <p:nvPr/>
        </p:nvSpPr>
        <p:spPr>
          <a:xfrm>
            <a:off x="6125031" y="3968047"/>
            <a:ext cx="3494408" cy="886176"/>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a:lnSpc>
                <a:spcPct val="150000"/>
              </a:lnSpc>
              <a:defRPr/>
            </a:pPr>
            <a:r>
              <a:rPr lang="zh-CN" altLang="en-US" sz="2000" b="1" dirty="0">
                <a:solidFill>
                  <a:srgbClr val="FFFFFF"/>
                </a:solidFill>
                <a:cs typeface="+mn-ea"/>
                <a:sym typeface="+mn-lt"/>
              </a:rPr>
              <a:t>教育孩子，无师自通</a:t>
            </a:r>
          </a:p>
        </p:txBody>
      </p:sp>
      <p:sp>
        <p:nvSpPr>
          <p:cNvPr id="14" name="任意多边形 12">
            <a:extLst>
              <a:ext uri="{FF2B5EF4-FFF2-40B4-BE49-F238E27FC236}">
                <a16:creationId xmlns:a16="http://schemas.microsoft.com/office/drawing/2014/main" xmlns="" id="{8ACFE6E3-EBDB-43CC-8C91-602F799F19C6}"/>
              </a:ext>
            </a:extLst>
          </p:cNvPr>
          <p:cNvSpPr/>
          <p:nvPr/>
        </p:nvSpPr>
        <p:spPr>
          <a:xfrm>
            <a:off x="7736117" y="2914151"/>
            <a:ext cx="3494408" cy="886176"/>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ctr">
              <a:lnSpc>
                <a:spcPct val="150000"/>
              </a:lnSpc>
              <a:defRPr/>
            </a:pPr>
            <a:r>
              <a:rPr lang="zh-CN" altLang="en-US" sz="2000" b="1" dirty="0">
                <a:solidFill>
                  <a:srgbClr val="FFFFFF"/>
                </a:solidFill>
                <a:cs typeface="+mn-ea"/>
                <a:sym typeface="+mn-lt"/>
              </a:rPr>
              <a:t>让老人带孩子，省心又省力</a:t>
            </a:r>
          </a:p>
        </p:txBody>
      </p:sp>
      <p:pic>
        <p:nvPicPr>
          <p:cNvPr id="3" name="图片 2">
            <a:extLst>
              <a:ext uri="{FF2B5EF4-FFF2-40B4-BE49-F238E27FC236}">
                <a16:creationId xmlns:a16="http://schemas.microsoft.com/office/drawing/2014/main" xmlns="" id="{7A8827F6-F7C8-4F6B-851B-43FC2DA1EE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8117" y="1671365"/>
            <a:ext cx="2485571" cy="2485571"/>
          </a:xfrm>
          <a:prstGeom prst="rect">
            <a:avLst/>
          </a:prstGeom>
        </p:spPr>
      </p:pic>
    </p:spTree>
    <p:extLst>
      <p:ext uri="{BB962C8B-B14F-4D97-AF65-F5344CB8AC3E}">
        <p14:creationId xmlns:p14="http://schemas.microsoft.com/office/powerpoint/2010/main" val="542585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a:extLst>
              <a:ext uri="{FF2B5EF4-FFF2-40B4-BE49-F238E27FC236}">
                <a16:creationId xmlns:a16="http://schemas.microsoft.com/office/drawing/2014/main" xmlns="" id="{AEAC9E74-A0B6-46DC-9B99-5873E2B42787}"/>
              </a:ext>
            </a:extLst>
          </p:cNvPr>
          <p:cNvSpPr/>
          <p:nvPr/>
        </p:nvSpPr>
        <p:spPr>
          <a:xfrm>
            <a:off x="6138869" y="2865921"/>
            <a:ext cx="764619" cy="764619"/>
          </a:xfrm>
          <a:prstGeom prst="ellipse">
            <a:avLst/>
          </a:prstGeom>
          <a:solidFill>
            <a:schemeClr val="accent2">
              <a:lumMod val="10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50" name="标题 4">
            <a:extLst>
              <a:ext uri="{FF2B5EF4-FFF2-40B4-BE49-F238E27FC236}">
                <a16:creationId xmlns:a16="http://schemas.microsoft.com/office/drawing/2014/main" xmlns="" id="{1DB46D00-2858-4857-997E-2F1963E54E2C}"/>
              </a:ext>
            </a:extLst>
          </p:cNvPr>
          <p:cNvSpPr txBox="1">
            <a:spLocks/>
          </p:cNvSpPr>
          <p:nvPr/>
        </p:nvSpPr>
        <p:spPr>
          <a:xfrm>
            <a:off x="6179593" y="2960469"/>
            <a:ext cx="723894" cy="503339"/>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01</a:t>
            </a:r>
          </a:p>
        </p:txBody>
      </p:sp>
      <p:sp>
        <p:nvSpPr>
          <p:cNvPr id="51" name="矩形 50">
            <a:extLst>
              <a:ext uri="{FF2B5EF4-FFF2-40B4-BE49-F238E27FC236}">
                <a16:creationId xmlns:a16="http://schemas.microsoft.com/office/drawing/2014/main" xmlns="" id="{8D9E982D-3FC0-4639-8C64-B1F02A67C946}"/>
              </a:ext>
            </a:extLst>
          </p:cNvPr>
          <p:cNvSpPr/>
          <p:nvPr/>
        </p:nvSpPr>
        <p:spPr>
          <a:xfrm>
            <a:off x="6179593" y="1941533"/>
            <a:ext cx="4843922" cy="584743"/>
          </a:xfrm>
          <a:prstGeom prst="rect">
            <a:avLst/>
          </a:prstGeom>
        </p:spPr>
        <p:txBody>
          <a:bodyPr wrap="square" lIns="91407" tIns="45704" rIns="91407" bIns="45704">
            <a:spAutoFit/>
          </a:bodyPr>
          <a:lstStyle/>
          <a:p>
            <a:pPr lvl="0" algn="dist">
              <a:spcBef>
                <a:spcPct val="0"/>
              </a:spcBef>
              <a:defRPr/>
            </a:pPr>
            <a:r>
              <a:rPr lang="zh-CN" altLang="en-US" sz="3200" b="1" dirty="0">
                <a:solidFill>
                  <a:schemeClr val="accent2"/>
                </a:solidFill>
                <a:cs typeface="+mn-ea"/>
                <a:sym typeface="+mn-lt"/>
              </a:rPr>
              <a:t>第一、以鼓励代替责备</a:t>
            </a:r>
          </a:p>
        </p:txBody>
      </p:sp>
      <p:sp>
        <p:nvSpPr>
          <p:cNvPr id="52" name="矩形 47">
            <a:extLst>
              <a:ext uri="{FF2B5EF4-FFF2-40B4-BE49-F238E27FC236}">
                <a16:creationId xmlns:a16="http://schemas.microsoft.com/office/drawing/2014/main" xmlns="" id="{BB358234-D50D-4699-A8D9-8E3D9D46ED87}"/>
              </a:ext>
            </a:extLst>
          </p:cNvPr>
          <p:cNvSpPr>
            <a:spLocks noChangeArrowheads="1"/>
          </p:cNvSpPr>
          <p:nvPr/>
        </p:nvSpPr>
        <p:spPr bwMode="auto">
          <a:xfrm>
            <a:off x="6954905" y="2692010"/>
            <a:ext cx="4201673" cy="154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dirty="0">
                <a:solidFill>
                  <a:srgbClr val="000000">
                    <a:lumMod val="85000"/>
                    <a:lumOff val="15000"/>
                  </a:srgbClr>
                </a:solidFill>
                <a:latin typeface="思源黑体 CN" panose="020F0502020204030204"/>
                <a:ea typeface="+mn-ea"/>
                <a:cs typeface="+mn-ea"/>
                <a:sym typeface="+mn-lt"/>
              </a:rPr>
              <a:t>年轻的儿女所能承担的压力很有限，如同一颗幼苗，需要时时施肥、灌溉，如果有太强烈的阳光，太寒冷的风雨，会摧残它。</a:t>
            </a:r>
          </a:p>
        </p:txBody>
      </p:sp>
      <p:pic>
        <p:nvPicPr>
          <p:cNvPr id="15" name="图片 14">
            <a:extLst>
              <a:ext uri="{FF2B5EF4-FFF2-40B4-BE49-F238E27FC236}">
                <a16:creationId xmlns:a16="http://schemas.microsoft.com/office/drawing/2014/main" xmlns="" id="{C9B9324D-371F-479C-A9E7-D4117662AB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79023" y="1346536"/>
            <a:ext cx="4843922" cy="4843922"/>
          </a:xfrm>
          <a:prstGeom prst="rect">
            <a:avLst/>
          </a:prstGeom>
        </p:spPr>
      </p:pic>
      <p:sp>
        <p:nvSpPr>
          <p:cNvPr id="16" name="椭圆 15">
            <a:extLst>
              <a:ext uri="{FF2B5EF4-FFF2-40B4-BE49-F238E27FC236}">
                <a16:creationId xmlns:a16="http://schemas.microsoft.com/office/drawing/2014/main" xmlns="" id="{E497D45A-D8A7-4606-9FB1-AE3DE60985A6}"/>
              </a:ext>
            </a:extLst>
          </p:cNvPr>
          <p:cNvSpPr/>
          <p:nvPr/>
        </p:nvSpPr>
        <p:spPr>
          <a:xfrm>
            <a:off x="6138869" y="4458825"/>
            <a:ext cx="764619" cy="764619"/>
          </a:xfrm>
          <a:prstGeom prst="ellipse">
            <a:avLst/>
          </a:prstGeom>
          <a:solidFill>
            <a:schemeClr val="accent2">
              <a:lumMod val="10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17" name="标题 4">
            <a:extLst>
              <a:ext uri="{FF2B5EF4-FFF2-40B4-BE49-F238E27FC236}">
                <a16:creationId xmlns:a16="http://schemas.microsoft.com/office/drawing/2014/main" xmlns="" id="{464EFE99-8056-46DB-BA4A-71EA9D0D6784}"/>
              </a:ext>
            </a:extLst>
          </p:cNvPr>
          <p:cNvSpPr txBox="1">
            <a:spLocks/>
          </p:cNvSpPr>
          <p:nvPr/>
        </p:nvSpPr>
        <p:spPr>
          <a:xfrm>
            <a:off x="6179593" y="4553373"/>
            <a:ext cx="723894" cy="503339"/>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02</a:t>
            </a:r>
          </a:p>
        </p:txBody>
      </p:sp>
      <p:sp>
        <p:nvSpPr>
          <p:cNvPr id="18" name="矩形 47">
            <a:extLst>
              <a:ext uri="{FF2B5EF4-FFF2-40B4-BE49-F238E27FC236}">
                <a16:creationId xmlns:a16="http://schemas.microsoft.com/office/drawing/2014/main" xmlns="" id="{1B4C5360-6A7E-47A3-BF2D-F7931832F3AF}"/>
              </a:ext>
            </a:extLst>
          </p:cNvPr>
          <p:cNvSpPr>
            <a:spLocks noChangeArrowheads="1"/>
          </p:cNvSpPr>
          <p:nvPr/>
        </p:nvSpPr>
        <p:spPr bwMode="auto">
          <a:xfrm>
            <a:off x="6954905" y="4284914"/>
            <a:ext cx="4201673" cy="117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dirty="0">
                <a:solidFill>
                  <a:srgbClr val="000000">
                    <a:lumMod val="85000"/>
                    <a:lumOff val="15000"/>
                  </a:srgbClr>
                </a:solidFill>
                <a:latin typeface="思源黑体 CN" panose="020F0502020204030204"/>
                <a:ea typeface="+mn-ea"/>
                <a:cs typeface="+mn-ea"/>
                <a:sym typeface="+mn-lt"/>
              </a:rPr>
              <a:t>所以教育子女要如春风化雨，能够给他鼓励，儿女得到父母的鼓励，就加倍的要做好人、做好事。</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1+#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1+#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1+#ppt_w/2"/>
                                          </p:val>
                                        </p:tav>
                                        <p:tav tm="100000">
                                          <p:val>
                                            <p:strVal val="#ppt_x"/>
                                          </p:val>
                                        </p:tav>
                                      </p:tavLst>
                                    </p:anim>
                                    <p:anim calcmode="lin" valueType="num">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1+#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2" presetClass="entr" presetSubtype="2"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5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1+#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p:bldP spid="52" grpId="0"/>
      <p:bldP spid="16" grpId="0" animBg="1"/>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a:extLst>
              <a:ext uri="{FF2B5EF4-FFF2-40B4-BE49-F238E27FC236}">
                <a16:creationId xmlns:a16="http://schemas.microsoft.com/office/drawing/2014/main" xmlns="" id="{AEAC9E74-A0B6-46DC-9B99-5873E2B42787}"/>
              </a:ext>
            </a:extLst>
          </p:cNvPr>
          <p:cNvSpPr/>
          <p:nvPr/>
        </p:nvSpPr>
        <p:spPr>
          <a:xfrm>
            <a:off x="1354063" y="2931161"/>
            <a:ext cx="764619" cy="764619"/>
          </a:xfrm>
          <a:prstGeom prst="ellipse">
            <a:avLst/>
          </a:prstGeom>
          <a:solidFill>
            <a:schemeClr val="accent2">
              <a:lumMod val="10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50" name="标题 4">
            <a:extLst>
              <a:ext uri="{FF2B5EF4-FFF2-40B4-BE49-F238E27FC236}">
                <a16:creationId xmlns:a16="http://schemas.microsoft.com/office/drawing/2014/main" xmlns="" id="{1DB46D00-2858-4857-997E-2F1963E54E2C}"/>
              </a:ext>
            </a:extLst>
          </p:cNvPr>
          <p:cNvSpPr txBox="1">
            <a:spLocks/>
          </p:cNvSpPr>
          <p:nvPr/>
        </p:nvSpPr>
        <p:spPr>
          <a:xfrm>
            <a:off x="1394787" y="3025709"/>
            <a:ext cx="723894" cy="503339"/>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01</a:t>
            </a:r>
          </a:p>
        </p:txBody>
      </p:sp>
      <p:sp>
        <p:nvSpPr>
          <p:cNvPr id="51" name="矩形 50">
            <a:extLst>
              <a:ext uri="{FF2B5EF4-FFF2-40B4-BE49-F238E27FC236}">
                <a16:creationId xmlns:a16="http://schemas.microsoft.com/office/drawing/2014/main" xmlns="" id="{8D9E982D-3FC0-4639-8C64-B1F02A67C946}"/>
              </a:ext>
            </a:extLst>
          </p:cNvPr>
          <p:cNvSpPr/>
          <p:nvPr/>
        </p:nvSpPr>
        <p:spPr>
          <a:xfrm>
            <a:off x="1394787" y="2006773"/>
            <a:ext cx="4843922" cy="584743"/>
          </a:xfrm>
          <a:prstGeom prst="rect">
            <a:avLst/>
          </a:prstGeom>
        </p:spPr>
        <p:txBody>
          <a:bodyPr wrap="square" lIns="91407" tIns="45704" rIns="91407" bIns="45704">
            <a:spAutoFit/>
          </a:bodyPr>
          <a:lstStyle/>
          <a:p>
            <a:pPr lvl="0" algn="dist">
              <a:spcBef>
                <a:spcPct val="0"/>
              </a:spcBef>
              <a:defRPr/>
            </a:pPr>
            <a:r>
              <a:rPr lang="zh-CN" altLang="en-US" sz="3200" b="1" dirty="0">
                <a:solidFill>
                  <a:schemeClr val="accent2"/>
                </a:solidFill>
                <a:cs typeface="+mn-ea"/>
                <a:sym typeface="+mn-lt"/>
              </a:rPr>
              <a:t>第二、以慈爱代替呵骂</a:t>
            </a:r>
          </a:p>
        </p:txBody>
      </p:sp>
      <p:sp>
        <p:nvSpPr>
          <p:cNvPr id="52" name="矩形 47">
            <a:extLst>
              <a:ext uri="{FF2B5EF4-FFF2-40B4-BE49-F238E27FC236}">
                <a16:creationId xmlns:a16="http://schemas.microsoft.com/office/drawing/2014/main" xmlns="" id="{BB358234-D50D-4699-A8D9-8E3D9D46ED87}"/>
              </a:ext>
            </a:extLst>
          </p:cNvPr>
          <p:cNvSpPr>
            <a:spLocks noChangeArrowheads="1"/>
          </p:cNvSpPr>
          <p:nvPr/>
        </p:nvSpPr>
        <p:spPr bwMode="auto">
          <a:xfrm>
            <a:off x="2170099" y="2757250"/>
            <a:ext cx="4201673" cy="117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dirty="0">
                <a:solidFill>
                  <a:srgbClr val="000000">
                    <a:lumMod val="85000"/>
                    <a:lumOff val="15000"/>
                  </a:srgbClr>
                </a:solidFill>
                <a:latin typeface="思源黑体 CN" panose="020F0502020204030204"/>
                <a:ea typeface="+mn-ea"/>
                <a:cs typeface="+mn-ea"/>
                <a:sym typeface="+mn-lt"/>
              </a:rPr>
              <a:t>不要以为自己是父母，就有权威，就可以任意喝斥、打骂儿女，那是不会收到好效果的。</a:t>
            </a:r>
          </a:p>
        </p:txBody>
      </p:sp>
      <p:pic>
        <p:nvPicPr>
          <p:cNvPr id="15" name="图片 14">
            <a:extLst>
              <a:ext uri="{FF2B5EF4-FFF2-40B4-BE49-F238E27FC236}">
                <a16:creationId xmlns:a16="http://schemas.microsoft.com/office/drawing/2014/main" xmlns="" id="{C9B9324D-371F-479C-A9E7-D4117662AB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423189" y="1411512"/>
            <a:ext cx="5214260" cy="5214260"/>
          </a:xfrm>
          <a:prstGeom prst="rect">
            <a:avLst/>
          </a:prstGeom>
        </p:spPr>
      </p:pic>
      <p:sp>
        <p:nvSpPr>
          <p:cNvPr id="16" name="椭圆 15">
            <a:extLst>
              <a:ext uri="{FF2B5EF4-FFF2-40B4-BE49-F238E27FC236}">
                <a16:creationId xmlns:a16="http://schemas.microsoft.com/office/drawing/2014/main" xmlns="" id="{E497D45A-D8A7-4606-9FB1-AE3DE60985A6}"/>
              </a:ext>
            </a:extLst>
          </p:cNvPr>
          <p:cNvSpPr/>
          <p:nvPr/>
        </p:nvSpPr>
        <p:spPr>
          <a:xfrm>
            <a:off x="1354063" y="4524065"/>
            <a:ext cx="764619" cy="764619"/>
          </a:xfrm>
          <a:prstGeom prst="ellipse">
            <a:avLst/>
          </a:prstGeom>
          <a:solidFill>
            <a:schemeClr val="accent2">
              <a:lumMod val="10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17" name="标题 4">
            <a:extLst>
              <a:ext uri="{FF2B5EF4-FFF2-40B4-BE49-F238E27FC236}">
                <a16:creationId xmlns:a16="http://schemas.microsoft.com/office/drawing/2014/main" xmlns="" id="{464EFE99-8056-46DB-BA4A-71EA9D0D6784}"/>
              </a:ext>
            </a:extLst>
          </p:cNvPr>
          <p:cNvSpPr txBox="1">
            <a:spLocks/>
          </p:cNvSpPr>
          <p:nvPr/>
        </p:nvSpPr>
        <p:spPr>
          <a:xfrm>
            <a:off x="1394787" y="4618613"/>
            <a:ext cx="723894" cy="503339"/>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02</a:t>
            </a:r>
          </a:p>
        </p:txBody>
      </p:sp>
      <p:sp>
        <p:nvSpPr>
          <p:cNvPr id="18" name="矩形 47">
            <a:extLst>
              <a:ext uri="{FF2B5EF4-FFF2-40B4-BE49-F238E27FC236}">
                <a16:creationId xmlns:a16="http://schemas.microsoft.com/office/drawing/2014/main" xmlns="" id="{1B4C5360-6A7E-47A3-BF2D-F7931832F3AF}"/>
              </a:ext>
            </a:extLst>
          </p:cNvPr>
          <p:cNvSpPr>
            <a:spLocks noChangeArrowheads="1"/>
          </p:cNvSpPr>
          <p:nvPr/>
        </p:nvSpPr>
        <p:spPr bwMode="auto">
          <a:xfrm>
            <a:off x="2170099" y="4248554"/>
            <a:ext cx="4201673" cy="1543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dirty="0">
                <a:solidFill>
                  <a:srgbClr val="000000">
                    <a:lumMod val="85000"/>
                    <a:lumOff val="15000"/>
                  </a:srgbClr>
                </a:solidFill>
                <a:latin typeface="思源黑体 CN" panose="020F0502020204030204"/>
                <a:ea typeface="+mn-ea"/>
                <a:cs typeface="+mn-ea"/>
                <a:sym typeface="+mn-lt"/>
              </a:rPr>
              <a:t>你要以慈爱，甚至以父母的辛劳培养儿女的共识，父母很辛苦的做饭菜给他吃，很辛苦的替他缝制衣服，儿女会感动，会觉得父母的慈爱。</a:t>
            </a:r>
          </a:p>
        </p:txBody>
      </p:sp>
    </p:spTree>
    <p:extLst>
      <p:ext uri="{BB962C8B-B14F-4D97-AF65-F5344CB8AC3E}">
        <p14:creationId xmlns:p14="http://schemas.microsoft.com/office/powerpoint/2010/main" val="8075036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1+#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1+#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1+#ppt_w/2"/>
                                          </p:val>
                                        </p:tav>
                                        <p:tav tm="100000">
                                          <p:val>
                                            <p:strVal val="#ppt_x"/>
                                          </p:val>
                                        </p:tav>
                                      </p:tavLst>
                                    </p:anim>
                                    <p:anim calcmode="lin" valueType="num">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1+#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2" presetClass="entr" presetSubtype="2"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5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1+#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p:bldP spid="52" grpId="0"/>
      <p:bldP spid="16" grpId="0" animBg="1"/>
      <p:bldP spid="17" grpId="0"/>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a:extLst>
              <a:ext uri="{FF2B5EF4-FFF2-40B4-BE49-F238E27FC236}">
                <a16:creationId xmlns:a16="http://schemas.microsoft.com/office/drawing/2014/main" xmlns="" id="{AEAC9E74-A0B6-46DC-9B99-5873E2B42787}"/>
              </a:ext>
            </a:extLst>
          </p:cNvPr>
          <p:cNvSpPr/>
          <p:nvPr/>
        </p:nvSpPr>
        <p:spPr>
          <a:xfrm>
            <a:off x="6138869" y="2865921"/>
            <a:ext cx="764619" cy="764619"/>
          </a:xfrm>
          <a:prstGeom prst="ellipse">
            <a:avLst/>
          </a:prstGeom>
          <a:solidFill>
            <a:schemeClr val="accent2">
              <a:lumMod val="10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50" name="标题 4">
            <a:extLst>
              <a:ext uri="{FF2B5EF4-FFF2-40B4-BE49-F238E27FC236}">
                <a16:creationId xmlns:a16="http://schemas.microsoft.com/office/drawing/2014/main" xmlns="" id="{1DB46D00-2858-4857-997E-2F1963E54E2C}"/>
              </a:ext>
            </a:extLst>
          </p:cNvPr>
          <p:cNvSpPr txBox="1">
            <a:spLocks/>
          </p:cNvSpPr>
          <p:nvPr/>
        </p:nvSpPr>
        <p:spPr>
          <a:xfrm>
            <a:off x="6179593" y="2960469"/>
            <a:ext cx="723894" cy="503339"/>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01</a:t>
            </a:r>
          </a:p>
        </p:txBody>
      </p:sp>
      <p:sp>
        <p:nvSpPr>
          <p:cNvPr id="51" name="矩形 50">
            <a:extLst>
              <a:ext uri="{FF2B5EF4-FFF2-40B4-BE49-F238E27FC236}">
                <a16:creationId xmlns:a16="http://schemas.microsoft.com/office/drawing/2014/main" xmlns="" id="{8D9E982D-3FC0-4639-8C64-B1F02A67C946}"/>
              </a:ext>
            </a:extLst>
          </p:cNvPr>
          <p:cNvSpPr/>
          <p:nvPr/>
        </p:nvSpPr>
        <p:spPr>
          <a:xfrm>
            <a:off x="6179593" y="1941533"/>
            <a:ext cx="4843922" cy="584743"/>
          </a:xfrm>
          <a:prstGeom prst="rect">
            <a:avLst/>
          </a:prstGeom>
        </p:spPr>
        <p:txBody>
          <a:bodyPr wrap="square" lIns="91407" tIns="45704" rIns="91407" bIns="45704">
            <a:spAutoFit/>
          </a:bodyPr>
          <a:lstStyle/>
          <a:p>
            <a:pPr lvl="0" algn="dist">
              <a:spcBef>
                <a:spcPct val="0"/>
              </a:spcBef>
              <a:defRPr/>
            </a:pPr>
            <a:r>
              <a:rPr lang="zh-CN" altLang="en-US" sz="3200" b="1" dirty="0">
                <a:solidFill>
                  <a:schemeClr val="accent2"/>
                </a:solidFill>
                <a:cs typeface="+mn-ea"/>
                <a:sym typeface="+mn-lt"/>
              </a:rPr>
              <a:t>第三、以关怀代替放纵</a:t>
            </a:r>
          </a:p>
        </p:txBody>
      </p:sp>
      <p:sp>
        <p:nvSpPr>
          <p:cNvPr id="52" name="矩形 47">
            <a:extLst>
              <a:ext uri="{FF2B5EF4-FFF2-40B4-BE49-F238E27FC236}">
                <a16:creationId xmlns:a16="http://schemas.microsoft.com/office/drawing/2014/main" xmlns="" id="{BB358234-D50D-4699-A8D9-8E3D9D46ED87}"/>
              </a:ext>
            </a:extLst>
          </p:cNvPr>
          <p:cNvSpPr>
            <a:spLocks noChangeArrowheads="1"/>
          </p:cNvSpPr>
          <p:nvPr/>
        </p:nvSpPr>
        <p:spPr bwMode="auto">
          <a:xfrm>
            <a:off x="6954905" y="2692010"/>
            <a:ext cx="4201673" cy="117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dirty="0">
                <a:solidFill>
                  <a:srgbClr val="000000">
                    <a:lumMod val="85000"/>
                    <a:lumOff val="15000"/>
                  </a:srgbClr>
                </a:solidFill>
                <a:latin typeface="思源黑体 CN" panose="020F0502020204030204"/>
                <a:ea typeface="+mn-ea"/>
                <a:cs typeface="+mn-ea"/>
                <a:sym typeface="+mn-lt"/>
              </a:rPr>
              <a:t>现在的子女太多受到放纵，你没有关心他，他认为横竖你不关心他，他就随便外出，随便乱来。</a:t>
            </a:r>
          </a:p>
        </p:txBody>
      </p:sp>
      <p:pic>
        <p:nvPicPr>
          <p:cNvPr id="15" name="图片 14">
            <a:extLst>
              <a:ext uri="{FF2B5EF4-FFF2-40B4-BE49-F238E27FC236}">
                <a16:creationId xmlns:a16="http://schemas.microsoft.com/office/drawing/2014/main" xmlns="" id="{C9B9324D-371F-479C-A9E7-D4117662AB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93174" y="1444313"/>
            <a:ext cx="4843922" cy="4843922"/>
          </a:xfrm>
          <a:prstGeom prst="rect">
            <a:avLst/>
          </a:prstGeom>
        </p:spPr>
      </p:pic>
      <p:sp>
        <p:nvSpPr>
          <p:cNvPr id="16" name="椭圆 15">
            <a:extLst>
              <a:ext uri="{FF2B5EF4-FFF2-40B4-BE49-F238E27FC236}">
                <a16:creationId xmlns:a16="http://schemas.microsoft.com/office/drawing/2014/main" xmlns="" id="{E497D45A-D8A7-4606-9FB1-AE3DE60985A6}"/>
              </a:ext>
            </a:extLst>
          </p:cNvPr>
          <p:cNvSpPr/>
          <p:nvPr/>
        </p:nvSpPr>
        <p:spPr>
          <a:xfrm>
            <a:off x="6138869" y="4458825"/>
            <a:ext cx="764619" cy="764619"/>
          </a:xfrm>
          <a:prstGeom prst="ellipse">
            <a:avLst/>
          </a:prstGeom>
          <a:solidFill>
            <a:schemeClr val="accent2">
              <a:lumMod val="10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17" name="标题 4">
            <a:extLst>
              <a:ext uri="{FF2B5EF4-FFF2-40B4-BE49-F238E27FC236}">
                <a16:creationId xmlns:a16="http://schemas.microsoft.com/office/drawing/2014/main" xmlns="" id="{464EFE99-8056-46DB-BA4A-71EA9D0D6784}"/>
              </a:ext>
            </a:extLst>
          </p:cNvPr>
          <p:cNvSpPr txBox="1">
            <a:spLocks/>
          </p:cNvSpPr>
          <p:nvPr/>
        </p:nvSpPr>
        <p:spPr>
          <a:xfrm>
            <a:off x="6179593" y="4553373"/>
            <a:ext cx="723894" cy="503339"/>
          </a:xfrm>
          <a:prstGeom prst="rect">
            <a:avLst/>
          </a:prstGeom>
        </p:spPr>
        <p:txBody>
          <a:bodyPr vert="horz" lIns="91416" tIns="45708" rIns="91416" bIns="45708"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ea typeface="+mn-ea"/>
                <a:cs typeface="+mn-ea"/>
                <a:sym typeface="+mn-lt"/>
              </a:rPr>
              <a:t>02</a:t>
            </a:r>
          </a:p>
        </p:txBody>
      </p:sp>
      <p:sp>
        <p:nvSpPr>
          <p:cNvPr id="18" name="矩形 47">
            <a:extLst>
              <a:ext uri="{FF2B5EF4-FFF2-40B4-BE49-F238E27FC236}">
                <a16:creationId xmlns:a16="http://schemas.microsoft.com/office/drawing/2014/main" xmlns="" id="{1B4C5360-6A7E-47A3-BF2D-F7931832F3AF}"/>
              </a:ext>
            </a:extLst>
          </p:cNvPr>
          <p:cNvSpPr>
            <a:spLocks noChangeArrowheads="1"/>
          </p:cNvSpPr>
          <p:nvPr/>
        </p:nvSpPr>
        <p:spPr bwMode="auto">
          <a:xfrm>
            <a:off x="6954905" y="4284914"/>
            <a:ext cx="4201673" cy="117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7" tIns="45704" rIns="91407" bIns="4570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lvl="0">
              <a:lnSpc>
                <a:spcPct val="120000"/>
              </a:lnSpc>
              <a:spcBef>
                <a:spcPct val="0"/>
              </a:spcBef>
              <a:buNone/>
              <a:defRPr/>
            </a:pPr>
            <a:r>
              <a:rPr lang="zh-CN" altLang="en-US" sz="2000" dirty="0">
                <a:solidFill>
                  <a:srgbClr val="000000">
                    <a:lumMod val="85000"/>
                    <a:lumOff val="15000"/>
                  </a:srgbClr>
                </a:solidFill>
                <a:latin typeface="思源黑体 CN" panose="020F0502020204030204"/>
                <a:ea typeface="+mn-ea"/>
                <a:cs typeface="+mn-ea"/>
                <a:sym typeface="+mn-lt"/>
              </a:rPr>
              <a:t>所以教育子女要如春风化雨，能够给他鼓励，儿女得到父母的鼓励，就加倍的要做好人、做好事。</a:t>
            </a:r>
          </a:p>
        </p:txBody>
      </p:sp>
    </p:spTree>
    <p:extLst>
      <p:ext uri="{BB962C8B-B14F-4D97-AF65-F5344CB8AC3E}">
        <p14:creationId xmlns:p14="http://schemas.microsoft.com/office/powerpoint/2010/main" val="2672087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50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1+#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1+#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1+#ppt_w/2"/>
                                          </p:val>
                                        </p:tav>
                                        <p:tav tm="100000">
                                          <p:val>
                                            <p:strVal val="#ppt_x"/>
                                          </p:val>
                                        </p:tav>
                                      </p:tavLst>
                                    </p:anim>
                                    <p:anim calcmode="lin" valueType="num">
                                      <p:cBhvr additive="base">
                                        <p:cTn id="16" dur="500" fill="hold"/>
                                        <p:tgtEl>
                                          <p:spTgt spid="5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1+#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2" presetClass="entr" presetSubtype="2" fill="hold" grpId="0" nodeType="withEffect">
                                  <p:stCondLst>
                                    <p:cond delay="50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1+#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5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50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1+#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p:bldP spid="52" grpId="0"/>
      <p:bldP spid="16" grpId="0" animBg="1"/>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18"/>
          <p:cNvSpPr>
            <a:spLocks noChangeAspect="1" noChangeArrowheads="1" noTextEdit="1"/>
          </p:cNvSpPr>
          <p:nvPr/>
        </p:nvSpPr>
        <p:spPr bwMode="auto">
          <a:xfrm>
            <a:off x="2705148" y="778377"/>
            <a:ext cx="6781703" cy="6781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grpSp>
        <p:nvGrpSpPr>
          <p:cNvPr id="6" name="组合 5">
            <a:extLst>
              <a:ext uri="{FF2B5EF4-FFF2-40B4-BE49-F238E27FC236}">
                <a16:creationId xmlns:a16="http://schemas.microsoft.com/office/drawing/2014/main" xmlns="" id="{356AC40E-BAD4-41A2-A926-E99CBDACBB20}"/>
              </a:ext>
            </a:extLst>
          </p:cNvPr>
          <p:cNvGrpSpPr/>
          <p:nvPr/>
        </p:nvGrpSpPr>
        <p:grpSpPr>
          <a:xfrm>
            <a:off x="660400" y="2447699"/>
            <a:ext cx="10927799" cy="4012804"/>
            <a:chOff x="648890" y="1960351"/>
            <a:chExt cx="10927799" cy="4012804"/>
          </a:xfrm>
        </p:grpSpPr>
        <p:sp>
          <p:nvSpPr>
            <p:cNvPr id="17" name="Rectangle 231"/>
            <p:cNvSpPr>
              <a:spLocks noChangeArrowheads="1"/>
            </p:cNvSpPr>
            <p:nvPr/>
          </p:nvSpPr>
          <p:spPr bwMode="auto">
            <a:xfrm>
              <a:off x="7474653" y="2136053"/>
              <a:ext cx="1620183" cy="735700"/>
            </a:xfrm>
            <a:prstGeom prst="rect">
              <a:avLst/>
            </a:pr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8" name="Freeform 232"/>
            <p:cNvSpPr/>
            <p:nvPr/>
          </p:nvSpPr>
          <p:spPr bwMode="auto">
            <a:xfrm>
              <a:off x="6885018" y="2136053"/>
              <a:ext cx="589635" cy="981232"/>
            </a:xfrm>
            <a:custGeom>
              <a:avLst/>
              <a:gdLst>
                <a:gd name="T0" fmla="*/ 658 w 658"/>
                <a:gd name="T1" fmla="*/ 0 h 1095"/>
                <a:gd name="T2" fmla="*/ 0 w 658"/>
                <a:gd name="T3" fmla="*/ 1015 h 1095"/>
                <a:gd name="T4" fmla="*/ 85 w 658"/>
                <a:gd name="T5" fmla="*/ 1095 h 1095"/>
                <a:gd name="T6" fmla="*/ 658 w 658"/>
                <a:gd name="T7" fmla="*/ 821 h 1095"/>
                <a:gd name="T8" fmla="*/ 658 w 658"/>
                <a:gd name="T9" fmla="*/ 0 h 1095"/>
              </a:gdLst>
              <a:ahLst/>
              <a:cxnLst>
                <a:cxn ang="0">
                  <a:pos x="T0" y="T1"/>
                </a:cxn>
                <a:cxn ang="0">
                  <a:pos x="T2" y="T3"/>
                </a:cxn>
                <a:cxn ang="0">
                  <a:pos x="T4" y="T5"/>
                </a:cxn>
                <a:cxn ang="0">
                  <a:pos x="T6" y="T7"/>
                </a:cxn>
                <a:cxn ang="0">
                  <a:pos x="T8" y="T9"/>
                </a:cxn>
              </a:cxnLst>
              <a:rect l="0" t="0" r="r" b="b"/>
              <a:pathLst>
                <a:path w="658" h="1095">
                  <a:moveTo>
                    <a:pt x="658" y="0"/>
                  </a:moveTo>
                  <a:lnTo>
                    <a:pt x="0" y="1015"/>
                  </a:lnTo>
                  <a:lnTo>
                    <a:pt x="85" y="1095"/>
                  </a:lnTo>
                  <a:lnTo>
                    <a:pt x="658" y="821"/>
                  </a:lnTo>
                  <a:lnTo>
                    <a:pt x="658" y="0"/>
                  </a:ln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19" name="Rectangle 233"/>
            <p:cNvSpPr>
              <a:spLocks noChangeArrowheads="1"/>
            </p:cNvSpPr>
            <p:nvPr/>
          </p:nvSpPr>
          <p:spPr bwMode="auto">
            <a:xfrm>
              <a:off x="3112427" y="2136053"/>
              <a:ext cx="1622841" cy="735700"/>
            </a:xfrm>
            <a:prstGeom prst="rect">
              <a:avLst/>
            </a:pr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0" name="Freeform 234"/>
            <p:cNvSpPr/>
            <p:nvPr/>
          </p:nvSpPr>
          <p:spPr bwMode="auto">
            <a:xfrm>
              <a:off x="4735268" y="2136053"/>
              <a:ext cx="588739" cy="981232"/>
            </a:xfrm>
            <a:custGeom>
              <a:avLst/>
              <a:gdLst>
                <a:gd name="T0" fmla="*/ 0 w 657"/>
                <a:gd name="T1" fmla="*/ 0 h 1095"/>
                <a:gd name="T2" fmla="*/ 657 w 657"/>
                <a:gd name="T3" fmla="*/ 1015 h 1095"/>
                <a:gd name="T4" fmla="*/ 572 w 657"/>
                <a:gd name="T5" fmla="*/ 1095 h 1095"/>
                <a:gd name="T6" fmla="*/ 0 w 657"/>
                <a:gd name="T7" fmla="*/ 821 h 1095"/>
                <a:gd name="T8" fmla="*/ 0 w 657"/>
                <a:gd name="T9" fmla="*/ 0 h 1095"/>
              </a:gdLst>
              <a:ahLst/>
              <a:cxnLst>
                <a:cxn ang="0">
                  <a:pos x="T0" y="T1"/>
                </a:cxn>
                <a:cxn ang="0">
                  <a:pos x="T2" y="T3"/>
                </a:cxn>
                <a:cxn ang="0">
                  <a:pos x="T4" y="T5"/>
                </a:cxn>
                <a:cxn ang="0">
                  <a:pos x="T6" y="T7"/>
                </a:cxn>
                <a:cxn ang="0">
                  <a:pos x="T8" y="T9"/>
                </a:cxn>
              </a:cxnLst>
              <a:rect l="0" t="0" r="r" b="b"/>
              <a:pathLst>
                <a:path w="657" h="1095">
                  <a:moveTo>
                    <a:pt x="0" y="0"/>
                  </a:moveTo>
                  <a:lnTo>
                    <a:pt x="657" y="1015"/>
                  </a:lnTo>
                  <a:lnTo>
                    <a:pt x="572" y="1095"/>
                  </a:lnTo>
                  <a:lnTo>
                    <a:pt x="0" y="821"/>
                  </a:lnTo>
                  <a:lnTo>
                    <a:pt x="0" y="0"/>
                  </a:ln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1" name="Rectangle 235"/>
            <p:cNvSpPr>
              <a:spLocks noChangeArrowheads="1"/>
            </p:cNvSpPr>
            <p:nvPr/>
          </p:nvSpPr>
          <p:spPr bwMode="auto">
            <a:xfrm>
              <a:off x="7461212" y="5005372"/>
              <a:ext cx="1622841" cy="734804"/>
            </a:xfrm>
            <a:prstGeom prst="rect">
              <a:avLst/>
            </a:pr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2" name="Freeform 236"/>
            <p:cNvSpPr/>
            <p:nvPr/>
          </p:nvSpPr>
          <p:spPr bwMode="auto">
            <a:xfrm>
              <a:off x="6874265" y="4758944"/>
              <a:ext cx="586947" cy="981232"/>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Lst>
              <a:ahLst/>
              <a:cxnLst>
                <a:cxn ang="0">
                  <a:pos x="T0" y="T1"/>
                </a:cxn>
                <a:cxn ang="0">
                  <a:pos x="T2" y="T3"/>
                </a:cxn>
                <a:cxn ang="0">
                  <a:pos x="T4" y="T5"/>
                </a:cxn>
                <a:cxn ang="0">
                  <a:pos x="T6" y="T7"/>
                </a:cxn>
                <a:cxn ang="0">
                  <a:pos x="T8" y="T9"/>
                </a:cxn>
              </a:cxnLst>
              <a:rect l="0" t="0" r="r" b="b"/>
              <a:pathLst>
                <a:path w="655" h="1095">
                  <a:moveTo>
                    <a:pt x="655" y="1095"/>
                  </a:moveTo>
                  <a:lnTo>
                    <a:pt x="0" y="83"/>
                  </a:lnTo>
                  <a:lnTo>
                    <a:pt x="83" y="0"/>
                  </a:lnTo>
                  <a:lnTo>
                    <a:pt x="655" y="275"/>
                  </a:lnTo>
                  <a:lnTo>
                    <a:pt x="655" y="1095"/>
                  </a:ln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3" name="Rectangle 237"/>
            <p:cNvSpPr>
              <a:spLocks noChangeArrowheads="1"/>
            </p:cNvSpPr>
            <p:nvPr/>
          </p:nvSpPr>
          <p:spPr bwMode="auto">
            <a:xfrm>
              <a:off x="3079720" y="4870959"/>
              <a:ext cx="1622841" cy="734804"/>
            </a:xfrm>
            <a:prstGeom prst="rect">
              <a:avLst/>
            </a:pr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4" name="Freeform 238"/>
            <p:cNvSpPr/>
            <p:nvPr/>
          </p:nvSpPr>
          <p:spPr bwMode="auto">
            <a:xfrm>
              <a:off x="4702561" y="4624531"/>
              <a:ext cx="588739" cy="981232"/>
            </a:xfrm>
            <a:custGeom>
              <a:avLst/>
              <a:gdLst>
                <a:gd name="T0" fmla="*/ 0 w 657"/>
                <a:gd name="T1" fmla="*/ 1095 h 1095"/>
                <a:gd name="T2" fmla="*/ 657 w 657"/>
                <a:gd name="T3" fmla="*/ 83 h 1095"/>
                <a:gd name="T4" fmla="*/ 572 w 657"/>
                <a:gd name="T5" fmla="*/ 0 h 1095"/>
                <a:gd name="T6" fmla="*/ 0 w 657"/>
                <a:gd name="T7" fmla="*/ 275 h 1095"/>
                <a:gd name="T8" fmla="*/ 0 w 657"/>
                <a:gd name="T9" fmla="*/ 1095 h 1095"/>
              </a:gdLst>
              <a:ahLst/>
              <a:cxnLst>
                <a:cxn ang="0">
                  <a:pos x="T0" y="T1"/>
                </a:cxn>
                <a:cxn ang="0">
                  <a:pos x="T2" y="T3"/>
                </a:cxn>
                <a:cxn ang="0">
                  <a:pos x="T4" y="T5"/>
                </a:cxn>
                <a:cxn ang="0">
                  <a:pos x="T6" y="T7"/>
                </a:cxn>
                <a:cxn ang="0">
                  <a:pos x="T8" y="T9"/>
                </a:cxn>
              </a:cxnLst>
              <a:rect l="0" t="0" r="r" b="b"/>
              <a:pathLst>
                <a:path w="657" h="1095">
                  <a:moveTo>
                    <a:pt x="0" y="1095"/>
                  </a:moveTo>
                  <a:lnTo>
                    <a:pt x="657" y="83"/>
                  </a:lnTo>
                  <a:lnTo>
                    <a:pt x="572" y="0"/>
                  </a:lnTo>
                  <a:lnTo>
                    <a:pt x="0" y="275"/>
                  </a:lnTo>
                  <a:lnTo>
                    <a:pt x="0" y="1095"/>
                  </a:ln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5" name="Oval 239"/>
            <p:cNvSpPr>
              <a:spLocks noChangeArrowheads="1"/>
            </p:cNvSpPr>
            <p:nvPr/>
          </p:nvSpPr>
          <p:spPr bwMode="auto">
            <a:xfrm>
              <a:off x="4900151" y="2740026"/>
              <a:ext cx="2385425" cy="2385425"/>
            </a:xfrm>
            <a:prstGeom prst="ellipse">
              <a:avLst/>
            </a:pr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26" name="Oval 240"/>
            <p:cNvSpPr>
              <a:spLocks noChangeArrowheads="1"/>
            </p:cNvSpPr>
            <p:nvPr/>
          </p:nvSpPr>
          <p:spPr bwMode="auto">
            <a:xfrm>
              <a:off x="5196761" y="3036635"/>
              <a:ext cx="1793997" cy="1794893"/>
            </a:xfrm>
            <a:prstGeom prst="ellipse">
              <a:avLst/>
            </a:prstGeom>
            <a:solidFill>
              <a:schemeClr val="bg1"/>
            </a:solidFill>
            <a:ln>
              <a:noFill/>
            </a:ln>
          </p:spPr>
          <p:txBody>
            <a:bodyPr vert="horz" wrap="square" lIns="91440" tIns="45720" rIns="91440" bIns="45720" numCol="1" anchor="t"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accent2"/>
                  </a:solidFill>
                  <a:effectLst/>
                  <a:uLnTx/>
                  <a:uFillTx/>
                  <a:latin typeface="Arial" panose="020B0604020202020204" pitchFamily="34" charset="0"/>
                  <a:cs typeface="Arial" panose="020B0604020202020204" pitchFamily="34" charset="0"/>
                </a:rPr>
                <a:t>孩子变坏前的</a:t>
              </a:r>
              <a:r>
                <a:rPr kumimoji="0" lang="en-US" altLang="zh-CN" sz="2400" b="1" i="0" u="none" strike="noStrike" kern="1200" cap="none" spc="0" normalizeH="0" baseline="0" noProof="0" dirty="0">
                  <a:ln>
                    <a:noFill/>
                  </a:ln>
                  <a:solidFill>
                    <a:schemeClr val="accent2"/>
                  </a:solidFill>
                  <a:effectLst/>
                  <a:uLnTx/>
                  <a:uFillTx/>
                  <a:latin typeface="Arial" panose="020B0604020202020204" pitchFamily="34" charset="0"/>
                  <a:cs typeface="Arial" panose="020B0604020202020204" pitchFamily="34" charset="0"/>
                </a:rPr>
                <a:t>10</a:t>
              </a:r>
              <a:r>
                <a:rPr kumimoji="0" lang="zh-CN" altLang="en-US" sz="2400" b="1" i="0" u="none" strike="noStrike" kern="1200" cap="none" spc="0" normalizeH="0" baseline="0" noProof="0" dirty="0">
                  <a:ln>
                    <a:noFill/>
                  </a:ln>
                  <a:solidFill>
                    <a:schemeClr val="accent2"/>
                  </a:solidFill>
                  <a:effectLst/>
                  <a:uLnTx/>
                  <a:uFillTx/>
                  <a:latin typeface="Arial" panose="020B0604020202020204" pitchFamily="34" charset="0"/>
                  <a:cs typeface="Arial" panose="020B0604020202020204" pitchFamily="34" charset="0"/>
                </a:rPr>
                <a:t>项征兆</a:t>
              </a:r>
            </a:p>
          </p:txBody>
        </p:sp>
        <p:sp>
          <p:nvSpPr>
            <p:cNvPr id="31" name="Freeform 245"/>
            <p:cNvSpPr/>
            <p:nvPr/>
          </p:nvSpPr>
          <p:spPr bwMode="auto">
            <a:xfrm>
              <a:off x="5425267" y="3208687"/>
              <a:ext cx="1655101" cy="1711556"/>
            </a:xfrm>
            <a:custGeom>
              <a:avLst/>
              <a:gdLst>
                <a:gd name="T0" fmla="*/ 632 w 781"/>
                <a:gd name="T1" fmla="*/ 0 h 808"/>
                <a:gd name="T2" fmla="*/ 582 w 781"/>
                <a:gd name="T3" fmla="*/ 10 h 808"/>
                <a:gd name="T4" fmla="*/ 741 w 781"/>
                <a:gd name="T5" fmla="*/ 342 h 808"/>
                <a:gd name="T6" fmla="*/ 741 w 781"/>
                <a:gd name="T7" fmla="*/ 342 h 808"/>
                <a:gd name="T8" fmla="*/ 315 w 781"/>
                <a:gd name="T9" fmla="*/ 769 h 808"/>
                <a:gd name="T10" fmla="*/ 50 w 781"/>
                <a:gd name="T11" fmla="*/ 676 h 808"/>
                <a:gd name="T12" fmla="*/ 50 w 781"/>
                <a:gd name="T13" fmla="*/ 676 h 808"/>
                <a:gd name="T14" fmla="*/ 0 w 781"/>
                <a:gd name="T15" fmla="*/ 686 h 808"/>
                <a:gd name="T16" fmla="*/ 18 w 781"/>
                <a:gd name="T17" fmla="*/ 702 h 808"/>
                <a:gd name="T18" fmla="*/ 315 w 781"/>
                <a:gd name="T19" fmla="*/ 808 h 808"/>
                <a:gd name="T20" fmla="*/ 781 w 781"/>
                <a:gd name="T21" fmla="*/ 342 h 808"/>
                <a:gd name="T22" fmla="*/ 632 w 781"/>
                <a:gd name="T23" fmla="*/ 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1" h="808">
                  <a:moveTo>
                    <a:pt x="632" y="0"/>
                  </a:moveTo>
                  <a:cubicBezTo>
                    <a:pt x="582" y="10"/>
                    <a:pt x="582" y="10"/>
                    <a:pt x="582" y="10"/>
                  </a:cubicBezTo>
                  <a:cubicBezTo>
                    <a:pt x="679" y="88"/>
                    <a:pt x="741" y="208"/>
                    <a:pt x="741" y="342"/>
                  </a:cubicBezTo>
                  <a:cubicBezTo>
                    <a:pt x="741" y="342"/>
                    <a:pt x="741" y="342"/>
                    <a:pt x="741" y="342"/>
                  </a:cubicBezTo>
                  <a:cubicBezTo>
                    <a:pt x="741" y="578"/>
                    <a:pt x="551" y="769"/>
                    <a:pt x="315" y="769"/>
                  </a:cubicBezTo>
                  <a:cubicBezTo>
                    <a:pt x="215" y="769"/>
                    <a:pt x="122" y="734"/>
                    <a:pt x="50" y="676"/>
                  </a:cubicBezTo>
                  <a:cubicBezTo>
                    <a:pt x="50" y="676"/>
                    <a:pt x="50" y="676"/>
                    <a:pt x="50" y="676"/>
                  </a:cubicBezTo>
                  <a:cubicBezTo>
                    <a:pt x="0" y="686"/>
                    <a:pt x="0" y="686"/>
                    <a:pt x="0" y="686"/>
                  </a:cubicBezTo>
                  <a:cubicBezTo>
                    <a:pt x="6" y="691"/>
                    <a:pt x="12" y="696"/>
                    <a:pt x="18" y="702"/>
                  </a:cubicBezTo>
                  <a:cubicBezTo>
                    <a:pt x="99" y="768"/>
                    <a:pt x="202" y="808"/>
                    <a:pt x="315" y="808"/>
                  </a:cubicBezTo>
                  <a:cubicBezTo>
                    <a:pt x="573" y="808"/>
                    <a:pt x="781" y="600"/>
                    <a:pt x="781" y="342"/>
                  </a:cubicBezTo>
                  <a:cubicBezTo>
                    <a:pt x="781" y="207"/>
                    <a:pt x="724" y="85"/>
                    <a:pt x="632" y="0"/>
                  </a:cubicBezTo>
                </a:path>
              </a:pathLst>
            </a:cu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32" name="Freeform 246"/>
            <p:cNvSpPr/>
            <p:nvPr/>
          </p:nvSpPr>
          <p:spPr bwMode="auto">
            <a:xfrm>
              <a:off x="5105359" y="2945233"/>
              <a:ext cx="1650621" cy="1707971"/>
            </a:xfrm>
            <a:custGeom>
              <a:avLst/>
              <a:gdLst>
                <a:gd name="T0" fmla="*/ 466 w 779"/>
                <a:gd name="T1" fmla="*/ 0 h 806"/>
                <a:gd name="T2" fmla="*/ 0 w 779"/>
                <a:gd name="T3" fmla="*/ 466 h 806"/>
                <a:gd name="T4" fmla="*/ 126 w 779"/>
                <a:gd name="T5" fmla="*/ 785 h 806"/>
                <a:gd name="T6" fmla="*/ 147 w 779"/>
                <a:gd name="T7" fmla="*/ 806 h 806"/>
                <a:gd name="T8" fmla="*/ 196 w 779"/>
                <a:gd name="T9" fmla="*/ 796 h 806"/>
                <a:gd name="T10" fmla="*/ 158 w 779"/>
                <a:gd name="T11" fmla="*/ 761 h 806"/>
                <a:gd name="T12" fmla="*/ 40 w 779"/>
                <a:gd name="T13" fmla="*/ 466 h 806"/>
                <a:gd name="T14" fmla="*/ 40 w 779"/>
                <a:gd name="T15" fmla="*/ 466 h 806"/>
                <a:gd name="T16" fmla="*/ 466 w 779"/>
                <a:gd name="T17" fmla="*/ 40 h 806"/>
                <a:gd name="T18" fmla="*/ 606 w 779"/>
                <a:gd name="T19" fmla="*/ 64 h 806"/>
                <a:gd name="T20" fmla="*/ 729 w 779"/>
                <a:gd name="T21" fmla="*/ 131 h 806"/>
                <a:gd name="T22" fmla="*/ 729 w 779"/>
                <a:gd name="T23" fmla="*/ 131 h 806"/>
                <a:gd name="T24" fmla="*/ 779 w 779"/>
                <a:gd name="T25" fmla="*/ 121 h 806"/>
                <a:gd name="T26" fmla="*/ 732 w 779"/>
                <a:gd name="T27" fmla="*/ 83 h 806"/>
                <a:gd name="T28" fmla="*/ 676 w 779"/>
                <a:gd name="T29" fmla="*/ 50 h 806"/>
                <a:gd name="T30" fmla="*/ 466 w 779"/>
                <a:gd name="T31" fmla="*/ 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9" h="806">
                  <a:moveTo>
                    <a:pt x="466" y="0"/>
                  </a:moveTo>
                  <a:cubicBezTo>
                    <a:pt x="209" y="0"/>
                    <a:pt x="0" y="209"/>
                    <a:pt x="0" y="466"/>
                  </a:cubicBezTo>
                  <a:cubicBezTo>
                    <a:pt x="0" y="590"/>
                    <a:pt x="48" y="702"/>
                    <a:pt x="126" y="785"/>
                  </a:cubicBezTo>
                  <a:cubicBezTo>
                    <a:pt x="133" y="792"/>
                    <a:pt x="140" y="799"/>
                    <a:pt x="147" y="806"/>
                  </a:cubicBezTo>
                  <a:cubicBezTo>
                    <a:pt x="196" y="796"/>
                    <a:pt x="196" y="796"/>
                    <a:pt x="196" y="796"/>
                  </a:cubicBezTo>
                  <a:cubicBezTo>
                    <a:pt x="183" y="785"/>
                    <a:pt x="170" y="773"/>
                    <a:pt x="158" y="761"/>
                  </a:cubicBezTo>
                  <a:cubicBezTo>
                    <a:pt x="85" y="684"/>
                    <a:pt x="40" y="581"/>
                    <a:pt x="40" y="466"/>
                  </a:cubicBezTo>
                  <a:cubicBezTo>
                    <a:pt x="40" y="466"/>
                    <a:pt x="40" y="466"/>
                    <a:pt x="40" y="466"/>
                  </a:cubicBezTo>
                  <a:cubicBezTo>
                    <a:pt x="40" y="231"/>
                    <a:pt x="231" y="40"/>
                    <a:pt x="466" y="40"/>
                  </a:cubicBezTo>
                  <a:cubicBezTo>
                    <a:pt x="515" y="40"/>
                    <a:pt x="563" y="48"/>
                    <a:pt x="606" y="64"/>
                  </a:cubicBezTo>
                  <a:cubicBezTo>
                    <a:pt x="651" y="79"/>
                    <a:pt x="693" y="102"/>
                    <a:pt x="729" y="131"/>
                  </a:cubicBezTo>
                  <a:cubicBezTo>
                    <a:pt x="729" y="131"/>
                    <a:pt x="729" y="131"/>
                    <a:pt x="729" y="131"/>
                  </a:cubicBezTo>
                  <a:cubicBezTo>
                    <a:pt x="779" y="121"/>
                    <a:pt x="779" y="121"/>
                    <a:pt x="779" y="121"/>
                  </a:cubicBezTo>
                  <a:cubicBezTo>
                    <a:pt x="764" y="107"/>
                    <a:pt x="748" y="95"/>
                    <a:pt x="732" y="83"/>
                  </a:cubicBezTo>
                  <a:cubicBezTo>
                    <a:pt x="714" y="71"/>
                    <a:pt x="696" y="60"/>
                    <a:pt x="676" y="50"/>
                  </a:cubicBezTo>
                  <a:cubicBezTo>
                    <a:pt x="613" y="18"/>
                    <a:pt x="542" y="0"/>
                    <a:pt x="466" y="0"/>
                  </a:cubicBezTo>
                </a:path>
              </a:pathLst>
            </a:cu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60" name="TextBox 59"/>
            <p:cNvSpPr txBox="1"/>
            <p:nvPr/>
          </p:nvSpPr>
          <p:spPr>
            <a:xfrm>
              <a:off x="7589464" y="2319237"/>
              <a:ext cx="85472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4.</a:t>
              </a: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行为</a:t>
              </a:r>
            </a:p>
          </p:txBody>
        </p:sp>
        <p:sp>
          <p:nvSpPr>
            <p:cNvPr id="61" name="TextBox 60"/>
            <p:cNvSpPr txBox="1"/>
            <p:nvPr/>
          </p:nvSpPr>
          <p:spPr>
            <a:xfrm>
              <a:off x="7589464" y="5188108"/>
              <a:ext cx="85472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6.</a:t>
              </a: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作息</a:t>
              </a:r>
            </a:p>
          </p:txBody>
        </p:sp>
        <p:sp>
          <p:nvSpPr>
            <p:cNvPr id="62" name="TextBox 61"/>
            <p:cNvSpPr txBox="1"/>
            <p:nvPr/>
          </p:nvSpPr>
          <p:spPr>
            <a:xfrm>
              <a:off x="3242864" y="2319237"/>
              <a:ext cx="85472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语言</a:t>
              </a:r>
            </a:p>
          </p:txBody>
        </p:sp>
        <p:sp>
          <p:nvSpPr>
            <p:cNvPr id="63" name="TextBox 62"/>
            <p:cNvSpPr txBox="1"/>
            <p:nvPr/>
          </p:nvSpPr>
          <p:spPr>
            <a:xfrm>
              <a:off x="3391146" y="5075132"/>
              <a:ext cx="85472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外貌</a:t>
              </a:r>
            </a:p>
          </p:txBody>
        </p:sp>
        <p:sp>
          <p:nvSpPr>
            <p:cNvPr id="37" name="Rectangle 235">
              <a:extLst>
                <a:ext uri="{FF2B5EF4-FFF2-40B4-BE49-F238E27FC236}">
                  <a16:creationId xmlns:a16="http://schemas.microsoft.com/office/drawing/2014/main" xmlns="" id="{2045CF5B-5016-441F-895F-F963D6E4F2FA}"/>
                </a:ext>
              </a:extLst>
            </p:cNvPr>
            <p:cNvSpPr>
              <a:spLocks noChangeArrowheads="1"/>
            </p:cNvSpPr>
            <p:nvPr/>
          </p:nvSpPr>
          <p:spPr bwMode="auto">
            <a:xfrm>
              <a:off x="7565270" y="3538471"/>
              <a:ext cx="1622841" cy="734804"/>
            </a:xfrm>
            <a:prstGeom prst="rect">
              <a:avLst/>
            </a:pr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38" name="Freeform 236">
              <a:extLst>
                <a:ext uri="{FF2B5EF4-FFF2-40B4-BE49-F238E27FC236}">
                  <a16:creationId xmlns:a16="http://schemas.microsoft.com/office/drawing/2014/main" xmlns="" id="{90E58BFF-38F5-4FDC-B396-476690D50CF1}"/>
                </a:ext>
              </a:extLst>
            </p:cNvPr>
            <p:cNvSpPr/>
            <p:nvPr/>
          </p:nvSpPr>
          <p:spPr bwMode="auto">
            <a:xfrm>
              <a:off x="7079925" y="3538450"/>
              <a:ext cx="485346" cy="734825"/>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 name="connsiteX0" fmla="*/ 10000 w 10000"/>
                <a:gd name="connsiteY0" fmla="*/ 9242 h 9242"/>
                <a:gd name="connsiteX1" fmla="*/ 0 w 10000"/>
                <a:gd name="connsiteY1" fmla="*/ 0 h 9242"/>
                <a:gd name="connsiteX2" fmla="*/ 2256 w 10000"/>
                <a:gd name="connsiteY2" fmla="*/ 5898 h 9242"/>
                <a:gd name="connsiteX3" fmla="*/ 10000 w 10000"/>
                <a:gd name="connsiteY3" fmla="*/ 1753 h 9242"/>
                <a:gd name="connsiteX4" fmla="*/ 10000 w 10000"/>
                <a:gd name="connsiteY4" fmla="*/ 9242 h 9242"/>
                <a:gd name="connsiteX0" fmla="*/ 8269 w 8269"/>
                <a:gd name="connsiteY0" fmla="*/ 8103 h 8103"/>
                <a:gd name="connsiteX1" fmla="*/ 0 w 8269"/>
                <a:gd name="connsiteY1" fmla="*/ 2905 h 8103"/>
                <a:gd name="connsiteX2" fmla="*/ 525 w 8269"/>
                <a:gd name="connsiteY2" fmla="*/ 4485 h 8103"/>
                <a:gd name="connsiteX3" fmla="*/ 8269 w 8269"/>
                <a:gd name="connsiteY3" fmla="*/ 0 h 8103"/>
                <a:gd name="connsiteX4" fmla="*/ 8269 w 8269"/>
                <a:gd name="connsiteY4" fmla="*/ 8103 h 8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9" h="8103">
                  <a:moveTo>
                    <a:pt x="8269" y="8103"/>
                  </a:moveTo>
                  <a:lnTo>
                    <a:pt x="0" y="2905"/>
                  </a:lnTo>
                  <a:lnTo>
                    <a:pt x="525" y="4485"/>
                  </a:lnTo>
                  <a:lnTo>
                    <a:pt x="8269" y="0"/>
                  </a:lnTo>
                  <a:lnTo>
                    <a:pt x="8269" y="8103"/>
                  </a:ln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39" name="TextBox 60">
              <a:extLst>
                <a:ext uri="{FF2B5EF4-FFF2-40B4-BE49-F238E27FC236}">
                  <a16:creationId xmlns:a16="http://schemas.microsoft.com/office/drawing/2014/main" xmlns="" id="{1CAAF6D0-218A-49DB-9610-10B2005F4F72}"/>
                </a:ext>
              </a:extLst>
            </p:cNvPr>
            <p:cNvSpPr txBox="1"/>
            <p:nvPr/>
          </p:nvSpPr>
          <p:spPr>
            <a:xfrm>
              <a:off x="7693522" y="3721207"/>
              <a:ext cx="85472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5.</a:t>
              </a: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态度</a:t>
              </a:r>
            </a:p>
          </p:txBody>
        </p:sp>
        <p:grpSp>
          <p:nvGrpSpPr>
            <p:cNvPr id="2" name="组合 1">
              <a:extLst>
                <a:ext uri="{FF2B5EF4-FFF2-40B4-BE49-F238E27FC236}">
                  <a16:creationId xmlns:a16="http://schemas.microsoft.com/office/drawing/2014/main" xmlns="" id="{604E5C4F-AB57-472B-9FFA-CA6F8C72D1F7}"/>
                </a:ext>
              </a:extLst>
            </p:cNvPr>
            <p:cNvGrpSpPr/>
            <p:nvPr/>
          </p:nvGrpSpPr>
          <p:grpSpPr>
            <a:xfrm flipH="1">
              <a:off x="3050809" y="3565325"/>
              <a:ext cx="2108186" cy="734825"/>
              <a:chOff x="2651896" y="3618825"/>
              <a:chExt cx="2108186" cy="734825"/>
            </a:xfrm>
          </p:grpSpPr>
          <p:sp>
            <p:nvSpPr>
              <p:cNvPr id="41" name="Rectangle 235">
                <a:extLst>
                  <a:ext uri="{FF2B5EF4-FFF2-40B4-BE49-F238E27FC236}">
                    <a16:creationId xmlns:a16="http://schemas.microsoft.com/office/drawing/2014/main" xmlns="" id="{AD79E496-2F3A-4529-8423-7DF32EE845A2}"/>
                  </a:ext>
                </a:extLst>
              </p:cNvPr>
              <p:cNvSpPr>
                <a:spLocks noChangeArrowheads="1"/>
              </p:cNvSpPr>
              <p:nvPr/>
            </p:nvSpPr>
            <p:spPr bwMode="auto">
              <a:xfrm>
                <a:off x="3137241" y="3618846"/>
                <a:ext cx="1622841" cy="734804"/>
              </a:xfrm>
              <a:prstGeom prst="rect">
                <a:avLst/>
              </a:prstGeom>
              <a:solidFill>
                <a:schemeClr val="accent2">
                  <a:lumMod val="100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2" name="Freeform 236">
                <a:extLst>
                  <a:ext uri="{FF2B5EF4-FFF2-40B4-BE49-F238E27FC236}">
                    <a16:creationId xmlns:a16="http://schemas.microsoft.com/office/drawing/2014/main" xmlns="" id="{120613CF-3462-4B48-9A45-3B681BC2851C}"/>
                  </a:ext>
                </a:extLst>
              </p:cNvPr>
              <p:cNvSpPr/>
              <p:nvPr/>
            </p:nvSpPr>
            <p:spPr bwMode="auto">
              <a:xfrm>
                <a:off x="2651896" y="3618825"/>
                <a:ext cx="485346" cy="734825"/>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 name="connsiteX0" fmla="*/ 10000 w 10000"/>
                  <a:gd name="connsiteY0" fmla="*/ 9242 h 9242"/>
                  <a:gd name="connsiteX1" fmla="*/ 0 w 10000"/>
                  <a:gd name="connsiteY1" fmla="*/ 0 h 9242"/>
                  <a:gd name="connsiteX2" fmla="*/ 2256 w 10000"/>
                  <a:gd name="connsiteY2" fmla="*/ 5898 h 9242"/>
                  <a:gd name="connsiteX3" fmla="*/ 10000 w 10000"/>
                  <a:gd name="connsiteY3" fmla="*/ 1753 h 9242"/>
                  <a:gd name="connsiteX4" fmla="*/ 10000 w 10000"/>
                  <a:gd name="connsiteY4" fmla="*/ 9242 h 9242"/>
                  <a:gd name="connsiteX0" fmla="*/ 8269 w 8269"/>
                  <a:gd name="connsiteY0" fmla="*/ 8103 h 8103"/>
                  <a:gd name="connsiteX1" fmla="*/ 0 w 8269"/>
                  <a:gd name="connsiteY1" fmla="*/ 2905 h 8103"/>
                  <a:gd name="connsiteX2" fmla="*/ 525 w 8269"/>
                  <a:gd name="connsiteY2" fmla="*/ 4485 h 8103"/>
                  <a:gd name="connsiteX3" fmla="*/ 8269 w 8269"/>
                  <a:gd name="connsiteY3" fmla="*/ 0 h 8103"/>
                  <a:gd name="connsiteX4" fmla="*/ 8269 w 8269"/>
                  <a:gd name="connsiteY4" fmla="*/ 8103 h 81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9" h="8103">
                    <a:moveTo>
                      <a:pt x="8269" y="8103"/>
                    </a:moveTo>
                    <a:lnTo>
                      <a:pt x="0" y="2905"/>
                    </a:lnTo>
                    <a:lnTo>
                      <a:pt x="525" y="4485"/>
                    </a:lnTo>
                    <a:lnTo>
                      <a:pt x="8269" y="0"/>
                    </a:lnTo>
                    <a:lnTo>
                      <a:pt x="8269" y="8103"/>
                    </a:ln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endParaRPr>
              </a:p>
            </p:txBody>
          </p:sp>
          <p:sp>
            <p:nvSpPr>
              <p:cNvPr id="43" name="TextBox 60">
                <a:extLst>
                  <a:ext uri="{FF2B5EF4-FFF2-40B4-BE49-F238E27FC236}">
                    <a16:creationId xmlns:a16="http://schemas.microsoft.com/office/drawing/2014/main" xmlns="" id="{2DA48C0E-C590-4464-89B7-4A1DD5A74F38}"/>
                  </a:ext>
                </a:extLst>
              </p:cNvPr>
              <p:cNvSpPr txBox="1"/>
              <p:nvPr/>
            </p:nvSpPr>
            <p:spPr>
              <a:xfrm>
                <a:off x="3628633" y="3812674"/>
                <a:ext cx="85472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2.</a:t>
                </a:r>
                <a:r>
                  <a:rPr kumimoji="0" lang="zh-CN" altLang="en-US" sz="1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穿着</a:t>
                </a:r>
              </a:p>
            </p:txBody>
          </p:sp>
        </p:grpSp>
        <p:sp>
          <p:nvSpPr>
            <p:cNvPr id="66" name="Rectangle 65"/>
            <p:cNvSpPr/>
            <p:nvPr/>
          </p:nvSpPr>
          <p:spPr>
            <a:xfrm>
              <a:off x="9188111" y="2078918"/>
              <a:ext cx="2343012" cy="1200329"/>
            </a:xfrm>
            <a:prstGeom prst="rect">
              <a:avLst/>
            </a:prstGeom>
          </p:spPr>
          <p:txBody>
            <a:bodyPr wrap="square">
              <a:spAutoFit/>
            </a:bodyPr>
            <a:lstStyle/>
            <a:p>
              <a:pPr lvl="0" algn="r">
                <a:defRPr/>
              </a:pPr>
              <a:r>
                <a:rPr lang="zh-CN" altLang="en-US" dirty="0">
                  <a:solidFill>
                    <a:srgbClr val="000000"/>
                  </a:solidFill>
                  <a:cs typeface="+mn-ea"/>
                </a:rPr>
                <a:t>较为标新立异</a:t>
              </a:r>
              <a:r>
                <a:rPr lang="en-US" altLang="zh-CN" dirty="0">
                  <a:solidFill>
                    <a:srgbClr val="000000"/>
                  </a:solidFill>
                  <a:cs typeface="+mn-ea"/>
                </a:rPr>
                <a:t>,</a:t>
              </a:r>
              <a:r>
                <a:rPr lang="zh-CN" altLang="en-US" dirty="0">
                  <a:solidFill>
                    <a:srgbClr val="000000"/>
                  </a:solidFill>
                  <a:cs typeface="+mn-ea"/>
                </a:rPr>
                <a:t>行为诡异</a:t>
              </a:r>
              <a:r>
                <a:rPr lang="en-US" altLang="zh-CN" dirty="0">
                  <a:solidFill>
                    <a:srgbClr val="000000"/>
                  </a:solidFill>
                  <a:cs typeface="+mn-ea"/>
                </a:rPr>
                <a:t>,</a:t>
              </a:r>
              <a:r>
                <a:rPr lang="zh-CN" altLang="en-US" dirty="0">
                  <a:solidFill>
                    <a:srgbClr val="000000"/>
                  </a:solidFill>
                  <a:cs typeface="+mn-ea"/>
                </a:rPr>
                <a:t>不敢让家人知道</a:t>
              </a:r>
              <a:r>
                <a:rPr lang="en-US" altLang="zh-CN" dirty="0">
                  <a:solidFill>
                    <a:srgbClr val="000000"/>
                  </a:solidFill>
                  <a:cs typeface="+mn-ea"/>
                </a:rPr>
                <a:t>,</a:t>
              </a:r>
              <a:r>
                <a:rPr lang="zh-CN" altLang="en-US" dirty="0">
                  <a:solidFill>
                    <a:srgbClr val="000000"/>
                  </a:solidFill>
                  <a:cs typeface="+mn-ea"/>
                </a:rPr>
                <a:t>常长时间反锁自己房门</a:t>
              </a:r>
              <a:r>
                <a:rPr lang="en-US" altLang="zh-CN" dirty="0">
                  <a:solidFill>
                    <a:srgbClr val="000000"/>
                  </a:solidFill>
                  <a:cs typeface="+mn-ea"/>
                </a:rPr>
                <a:t>,</a:t>
              </a:r>
              <a:r>
                <a:rPr lang="zh-CN" altLang="en-US" dirty="0">
                  <a:solidFill>
                    <a:srgbClr val="000000"/>
                  </a:solidFill>
                  <a:cs typeface="+mn-ea"/>
                </a:rPr>
                <a:t>且神色紧张。</a:t>
              </a:r>
            </a:p>
          </p:txBody>
        </p:sp>
        <p:sp>
          <p:nvSpPr>
            <p:cNvPr id="67" name="Rectangle 66"/>
            <p:cNvSpPr/>
            <p:nvPr/>
          </p:nvSpPr>
          <p:spPr>
            <a:xfrm>
              <a:off x="9202359" y="3564372"/>
              <a:ext cx="2343012" cy="923330"/>
            </a:xfrm>
            <a:prstGeom prst="rect">
              <a:avLst/>
            </a:prstGeom>
          </p:spPr>
          <p:txBody>
            <a:bodyPr wrap="square">
              <a:spAutoFit/>
            </a:bodyPr>
            <a:lstStyle/>
            <a:p>
              <a:pPr lvl="0" algn="r">
                <a:defRPr/>
              </a:pPr>
              <a:r>
                <a:rPr lang="zh-CN" altLang="en-US" dirty="0">
                  <a:solidFill>
                    <a:srgbClr val="000000"/>
                  </a:solidFill>
                  <a:cs typeface="+mn-ea"/>
                </a:rPr>
                <a:t>易于动怒</a:t>
              </a:r>
              <a:r>
                <a:rPr lang="en-US" altLang="zh-CN" dirty="0">
                  <a:solidFill>
                    <a:srgbClr val="000000"/>
                  </a:solidFill>
                  <a:cs typeface="+mn-ea"/>
                </a:rPr>
                <a:t>,</a:t>
              </a:r>
              <a:r>
                <a:rPr lang="zh-CN" altLang="en-US" dirty="0">
                  <a:solidFill>
                    <a:srgbClr val="000000"/>
                  </a:solidFill>
                  <a:cs typeface="+mn-ea"/>
                </a:rPr>
                <a:t>情绪极端变化</a:t>
              </a:r>
              <a:r>
                <a:rPr lang="en-US" altLang="zh-CN" dirty="0">
                  <a:solidFill>
                    <a:srgbClr val="000000"/>
                  </a:solidFill>
                  <a:cs typeface="+mn-ea"/>
                </a:rPr>
                <a:t>,</a:t>
              </a:r>
              <a:r>
                <a:rPr lang="zh-CN" altLang="en-US" dirty="0">
                  <a:solidFill>
                    <a:srgbClr val="000000"/>
                  </a:solidFill>
                  <a:cs typeface="+mn-ea"/>
                </a:rPr>
                <a:t>常与家人赌气或自暴自弃。</a:t>
              </a:r>
            </a:p>
          </p:txBody>
        </p:sp>
        <p:sp>
          <p:nvSpPr>
            <p:cNvPr id="68" name="Rectangle 67"/>
            <p:cNvSpPr/>
            <p:nvPr/>
          </p:nvSpPr>
          <p:spPr>
            <a:xfrm>
              <a:off x="684351" y="1960351"/>
              <a:ext cx="2343012" cy="923330"/>
            </a:xfrm>
            <a:prstGeom prst="rect">
              <a:avLst/>
            </a:prstGeom>
          </p:spPr>
          <p:txBody>
            <a:bodyPr wrap="square">
              <a:spAutoFit/>
            </a:bodyPr>
            <a:lstStyle/>
            <a:p>
              <a:pPr lvl="0" algn="r">
                <a:defRPr/>
              </a:pPr>
              <a:r>
                <a:rPr lang="zh-CN" altLang="en-US" dirty="0">
                  <a:solidFill>
                    <a:srgbClr val="000000"/>
                  </a:solidFill>
                  <a:cs typeface="+mn-ea"/>
                </a:rPr>
                <a:t>爱说谎话，黑话，脏话</a:t>
              </a:r>
              <a:r>
                <a:rPr lang="en-US" altLang="zh-CN" dirty="0">
                  <a:solidFill>
                    <a:srgbClr val="000000"/>
                  </a:solidFill>
                  <a:cs typeface="+mn-ea"/>
                </a:rPr>
                <a:t>,</a:t>
              </a:r>
              <a:r>
                <a:rPr lang="zh-CN" altLang="en-US" dirty="0">
                  <a:solidFill>
                    <a:srgbClr val="000000"/>
                  </a:solidFill>
                  <a:cs typeface="+mn-ea"/>
                </a:rPr>
                <a:t>及喜欢说话时带有江湖气。</a:t>
              </a:r>
            </a:p>
          </p:txBody>
        </p:sp>
        <p:sp>
          <p:nvSpPr>
            <p:cNvPr id="69" name="Rectangle 68"/>
            <p:cNvSpPr/>
            <p:nvPr/>
          </p:nvSpPr>
          <p:spPr>
            <a:xfrm>
              <a:off x="681997" y="3288945"/>
              <a:ext cx="2343012" cy="1200329"/>
            </a:xfrm>
            <a:prstGeom prst="rect">
              <a:avLst/>
            </a:prstGeom>
          </p:spPr>
          <p:txBody>
            <a:bodyPr wrap="square">
              <a:spAutoFit/>
            </a:bodyPr>
            <a:lstStyle/>
            <a:p>
              <a:pPr lvl="0" algn="r">
                <a:defRPr/>
              </a:pPr>
              <a:r>
                <a:rPr lang="zh-CN" altLang="en-US" dirty="0">
                  <a:solidFill>
                    <a:srgbClr val="000000"/>
                  </a:solidFill>
                  <a:cs typeface="+mn-ea"/>
                </a:rPr>
                <a:t>太过于时髦，暴露，喜欢擅改衣服</a:t>
              </a:r>
              <a:r>
                <a:rPr lang="en-US" altLang="zh-CN" dirty="0">
                  <a:solidFill>
                    <a:srgbClr val="000000"/>
                  </a:solidFill>
                  <a:cs typeface="+mn-ea"/>
                </a:rPr>
                <a:t>,</a:t>
              </a:r>
              <a:r>
                <a:rPr lang="zh-CN" altLang="en-US" dirty="0">
                  <a:solidFill>
                    <a:srgbClr val="000000"/>
                  </a:solidFill>
                  <a:cs typeface="+mn-ea"/>
                </a:rPr>
                <a:t>穿制服时特别将胸前两个扣子解开。</a:t>
              </a:r>
            </a:p>
          </p:txBody>
        </p:sp>
        <p:sp>
          <p:nvSpPr>
            <p:cNvPr id="40" name="Rectangle 66">
              <a:extLst>
                <a:ext uri="{FF2B5EF4-FFF2-40B4-BE49-F238E27FC236}">
                  <a16:creationId xmlns:a16="http://schemas.microsoft.com/office/drawing/2014/main" xmlns="" id="{DEA20760-C4EC-41BF-87E5-A69368C3F404}"/>
                </a:ext>
              </a:extLst>
            </p:cNvPr>
            <p:cNvSpPr/>
            <p:nvPr/>
          </p:nvSpPr>
          <p:spPr>
            <a:xfrm>
              <a:off x="9233677" y="4772826"/>
              <a:ext cx="2343012" cy="1200329"/>
            </a:xfrm>
            <a:prstGeom prst="rect">
              <a:avLst/>
            </a:prstGeom>
          </p:spPr>
          <p:txBody>
            <a:bodyPr wrap="square">
              <a:spAutoFit/>
            </a:bodyPr>
            <a:lstStyle/>
            <a:p>
              <a:pPr lvl="0" algn="r">
                <a:defRPr/>
              </a:pPr>
              <a:r>
                <a:rPr lang="zh-CN" altLang="en-US" dirty="0">
                  <a:solidFill>
                    <a:srgbClr val="000000"/>
                  </a:solidFill>
                  <a:cs typeface="+mn-ea"/>
                </a:rPr>
                <a:t>早出晚归</a:t>
              </a:r>
              <a:r>
                <a:rPr lang="en-US" altLang="zh-CN" dirty="0">
                  <a:solidFill>
                    <a:srgbClr val="000000"/>
                  </a:solidFill>
                  <a:cs typeface="+mn-ea"/>
                </a:rPr>
                <a:t>,</a:t>
              </a:r>
              <a:r>
                <a:rPr lang="zh-CN" altLang="en-US" dirty="0">
                  <a:solidFill>
                    <a:srgbClr val="000000"/>
                  </a:solidFill>
                  <a:cs typeface="+mn-ea"/>
                </a:rPr>
                <a:t>常无端数日不归</a:t>
              </a:r>
              <a:r>
                <a:rPr lang="en-US" altLang="zh-CN" dirty="0">
                  <a:solidFill>
                    <a:srgbClr val="000000"/>
                  </a:solidFill>
                  <a:cs typeface="+mn-ea"/>
                </a:rPr>
                <a:t>,</a:t>
              </a:r>
              <a:r>
                <a:rPr lang="zh-CN" altLang="en-US" dirty="0">
                  <a:solidFill>
                    <a:srgbClr val="000000"/>
                  </a:solidFill>
                  <a:cs typeface="+mn-ea"/>
                </a:rPr>
                <a:t>白天蒙头大睡</a:t>
              </a:r>
              <a:r>
                <a:rPr lang="en-US" altLang="zh-CN" dirty="0">
                  <a:solidFill>
                    <a:srgbClr val="000000"/>
                  </a:solidFill>
                  <a:cs typeface="+mn-ea"/>
                </a:rPr>
                <a:t>,</a:t>
              </a:r>
              <a:r>
                <a:rPr lang="zh-CN" altLang="en-US" dirty="0">
                  <a:solidFill>
                    <a:srgbClr val="000000"/>
                  </a:solidFill>
                  <a:cs typeface="+mn-ea"/>
                </a:rPr>
                <a:t>夜间外出去向不交代清楚。</a:t>
              </a:r>
            </a:p>
          </p:txBody>
        </p:sp>
        <p:sp>
          <p:nvSpPr>
            <p:cNvPr id="45" name="Rectangle 68">
              <a:extLst>
                <a:ext uri="{FF2B5EF4-FFF2-40B4-BE49-F238E27FC236}">
                  <a16:creationId xmlns:a16="http://schemas.microsoft.com/office/drawing/2014/main" xmlns="" id="{875C98A0-BA22-423F-B509-D85CDADDA878}"/>
                </a:ext>
              </a:extLst>
            </p:cNvPr>
            <p:cNvSpPr/>
            <p:nvPr/>
          </p:nvSpPr>
          <p:spPr>
            <a:xfrm>
              <a:off x="648890" y="4895177"/>
              <a:ext cx="2343012" cy="646331"/>
            </a:xfrm>
            <a:prstGeom prst="rect">
              <a:avLst/>
            </a:prstGeom>
          </p:spPr>
          <p:txBody>
            <a:bodyPr wrap="square">
              <a:spAutoFit/>
            </a:bodyPr>
            <a:lstStyle/>
            <a:p>
              <a:pPr lvl="0" algn="r">
                <a:defRPr/>
              </a:pPr>
              <a:r>
                <a:rPr lang="zh-CN" altLang="en-US" dirty="0">
                  <a:solidFill>
                    <a:srgbClr val="000000"/>
                  </a:solidFill>
                  <a:cs typeface="+mn-ea"/>
                </a:rPr>
                <a:t>发型怪异</a:t>
              </a:r>
              <a:r>
                <a:rPr lang="en-US" altLang="zh-CN" dirty="0">
                  <a:solidFill>
                    <a:srgbClr val="000000"/>
                  </a:solidFill>
                  <a:cs typeface="+mn-ea"/>
                </a:rPr>
                <a:t>,</a:t>
              </a:r>
              <a:r>
                <a:rPr lang="zh-CN" altLang="en-US" dirty="0">
                  <a:solidFill>
                    <a:srgbClr val="000000"/>
                  </a:solidFill>
                  <a:cs typeface="+mn-ea"/>
                </a:rPr>
                <a:t>身上有刺青</a:t>
              </a:r>
              <a:r>
                <a:rPr lang="en-US" altLang="zh-CN" dirty="0">
                  <a:solidFill>
                    <a:srgbClr val="000000"/>
                  </a:solidFill>
                  <a:cs typeface="+mn-ea"/>
                </a:rPr>
                <a:t>,</a:t>
              </a:r>
              <a:r>
                <a:rPr lang="zh-CN" altLang="en-US" dirty="0">
                  <a:solidFill>
                    <a:srgbClr val="000000"/>
                  </a:solidFill>
                  <a:cs typeface="+mn-ea"/>
                </a:rPr>
                <a:t>常有外伤</a:t>
              </a:r>
            </a:p>
          </p:txBody>
        </p:sp>
      </p:grpSp>
      <p:grpSp>
        <p:nvGrpSpPr>
          <p:cNvPr id="47" name="组合 46">
            <a:extLst>
              <a:ext uri="{FF2B5EF4-FFF2-40B4-BE49-F238E27FC236}">
                <a16:creationId xmlns:a16="http://schemas.microsoft.com/office/drawing/2014/main" xmlns="" id="{83733CEA-4973-4364-8622-6C1021AE4CEF}"/>
              </a:ext>
            </a:extLst>
          </p:cNvPr>
          <p:cNvGrpSpPr/>
          <p:nvPr/>
        </p:nvGrpSpPr>
        <p:grpSpPr>
          <a:xfrm>
            <a:off x="3091230" y="1467434"/>
            <a:ext cx="6332945" cy="602519"/>
            <a:chOff x="3002037" y="1226050"/>
            <a:chExt cx="7067433" cy="637916"/>
          </a:xfrm>
          <a:solidFill>
            <a:schemeClr val="accent2"/>
          </a:solidFill>
        </p:grpSpPr>
        <p:sp>
          <p:nvSpPr>
            <p:cNvPr id="48" name="矩形 47">
              <a:extLst>
                <a:ext uri="{FF2B5EF4-FFF2-40B4-BE49-F238E27FC236}">
                  <a16:creationId xmlns:a16="http://schemas.microsoft.com/office/drawing/2014/main" xmlns="" id="{55BB21E2-5133-4429-A2F2-15CE4A8CCBE3}"/>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53" name="TextBox 16">
              <a:extLst>
                <a:ext uri="{FF2B5EF4-FFF2-40B4-BE49-F238E27FC236}">
                  <a16:creationId xmlns:a16="http://schemas.microsoft.com/office/drawing/2014/main" xmlns="" id="{2703B484-CB97-4F24-8E94-F9B854CEEB86}"/>
                </a:ext>
              </a:extLst>
            </p:cNvPr>
            <p:cNvSpPr txBox="1"/>
            <p:nvPr/>
          </p:nvSpPr>
          <p:spPr>
            <a:xfrm>
              <a:off x="3833456" y="1244836"/>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孩子变坏前的</a:t>
              </a:r>
              <a:r>
                <a:rPr kumimoji="0" lang="en-US" altLang="zh-CN" sz="3200" b="1" i="0" u="none" strike="noStrike" kern="1200" cap="none" spc="0" normalizeH="0" baseline="0" noProof="0" dirty="0">
                  <a:ln>
                    <a:noFill/>
                  </a:ln>
                  <a:solidFill>
                    <a:srgbClr val="F8F8F8"/>
                  </a:solidFill>
                  <a:effectLst/>
                  <a:uLnTx/>
                  <a:uFillTx/>
                  <a:latin typeface="思源黑体 CN" panose="020F0502020204030204"/>
                  <a:cs typeface="+mn-ea"/>
                  <a:sym typeface="+mn-lt"/>
                </a:rPr>
                <a:t>10</a:t>
              </a: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项征兆</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9">
            <a:extLst>
              <a:ext uri="{FF2B5EF4-FFF2-40B4-BE49-F238E27FC236}">
                <a16:creationId xmlns:a16="http://schemas.microsoft.com/office/drawing/2014/main" xmlns="" id="{D9DE09F4-83A6-4375-9040-826A76619EF6}"/>
              </a:ext>
            </a:extLst>
          </p:cNvPr>
          <p:cNvGrpSpPr/>
          <p:nvPr/>
        </p:nvGrpSpPr>
        <p:grpSpPr>
          <a:xfrm>
            <a:off x="865640" y="2139788"/>
            <a:ext cx="3009377" cy="1037589"/>
            <a:chOff x="2174724" y="2060000"/>
            <a:chExt cx="3009377" cy="1037589"/>
          </a:xfrm>
        </p:grpSpPr>
        <p:sp>
          <p:nvSpPr>
            <p:cNvPr id="37" name="矩形 36">
              <a:extLst>
                <a:ext uri="{FF2B5EF4-FFF2-40B4-BE49-F238E27FC236}">
                  <a16:creationId xmlns:a16="http://schemas.microsoft.com/office/drawing/2014/main" xmlns="" id="{DD18E4BD-F3C2-46ED-B10A-74F6A4D26D4E}"/>
                </a:ext>
              </a:extLst>
            </p:cNvPr>
            <p:cNvSpPr/>
            <p:nvPr/>
          </p:nvSpPr>
          <p:spPr>
            <a:xfrm>
              <a:off x="4266186" y="2060000"/>
              <a:ext cx="917915" cy="784427"/>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38" name="Freeform 7">
              <a:extLst>
                <a:ext uri="{FF2B5EF4-FFF2-40B4-BE49-F238E27FC236}">
                  <a16:creationId xmlns:a16="http://schemas.microsoft.com/office/drawing/2014/main" xmlns="" id="{CADFEB71-645F-4EAD-8573-9DCDC1E80BAC}"/>
                </a:ext>
              </a:extLst>
            </p:cNvPr>
            <p:cNvSpPr/>
            <p:nvPr/>
          </p:nvSpPr>
          <p:spPr bwMode="auto">
            <a:xfrm>
              <a:off x="2174724"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chemeClr val="accent2"/>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39" name="Freeform 11">
              <a:extLst>
                <a:ext uri="{FF2B5EF4-FFF2-40B4-BE49-F238E27FC236}">
                  <a16:creationId xmlns:a16="http://schemas.microsoft.com/office/drawing/2014/main" xmlns="" id="{9B334BE6-A412-4301-A167-C06F50B46215}"/>
                </a:ext>
              </a:extLst>
            </p:cNvPr>
            <p:cNvSpPr/>
            <p:nvPr/>
          </p:nvSpPr>
          <p:spPr bwMode="auto">
            <a:xfrm>
              <a:off x="4456816" y="2140998"/>
              <a:ext cx="622307" cy="553340"/>
            </a:xfrm>
            <a:custGeom>
              <a:avLst/>
              <a:gdLst>
                <a:gd name="T0" fmla="*/ 9594 w 12802"/>
                <a:gd name="T1" fmla="*/ 6548 h 11382"/>
                <a:gd name="T2" fmla="*/ 12802 w 12802"/>
                <a:gd name="T3" fmla="*/ 4139 h 11382"/>
                <a:gd name="T4" fmla="*/ 8193 w 12802"/>
                <a:gd name="T5" fmla="*/ 4139 h 11382"/>
                <a:gd name="T6" fmla="*/ 6401 w 12802"/>
                <a:gd name="T7" fmla="*/ 0 h 11382"/>
                <a:gd name="T8" fmla="*/ 4811 w 12802"/>
                <a:gd name="T9" fmla="*/ 3672 h 11382"/>
                <a:gd name="T10" fmla="*/ 4814 w 12802"/>
                <a:gd name="T11" fmla="*/ 3672 h 11382"/>
                <a:gd name="T12" fmla="*/ 3882 w 12802"/>
                <a:gd name="T13" fmla="*/ 7054 h 11382"/>
                <a:gd name="T14" fmla="*/ 3887 w 12802"/>
                <a:gd name="T15" fmla="*/ 7057 h 11382"/>
                <a:gd name="T16" fmla="*/ 3848 w 12802"/>
                <a:gd name="T17" fmla="*/ 7179 h 11382"/>
                <a:gd name="T18" fmla="*/ 3810 w 12802"/>
                <a:gd name="T19" fmla="*/ 7315 h 11382"/>
                <a:gd name="T20" fmla="*/ 3805 w 12802"/>
                <a:gd name="T21" fmla="*/ 7313 h 11382"/>
                <a:gd name="T22" fmla="*/ 2515 w 12802"/>
                <a:gd name="T23" fmla="*/ 11382 h 11382"/>
                <a:gd name="T24" fmla="*/ 5676 w 12802"/>
                <a:gd name="T25" fmla="*/ 9346 h 11382"/>
                <a:gd name="T26" fmla="*/ 9594 w 12802"/>
                <a:gd name="T27" fmla="*/ 6548 h 11382"/>
                <a:gd name="T28" fmla="*/ 4196 w 12802"/>
                <a:gd name="T29" fmla="*/ 4139 h 11382"/>
                <a:gd name="T30" fmla="*/ 0 w 12802"/>
                <a:gd name="T31" fmla="*/ 4139 h 11382"/>
                <a:gd name="T32" fmla="*/ 3461 w 12802"/>
                <a:gd name="T33" fmla="*/ 6738 h 11382"/>
                <a:gd name="T34" fmla="*/ 4196 w 12802"/>
                <a:gd name="T35" fmla="*/ 4139 h 11382"/>
                <a:gd name="T36" fmla="*/ 6755 w 12802"/>
                <a:gd name="T37" fmla="*/ 9120 h 11382"/>
                <a:gd name="T38" fmla="*/ 10059 w 12802"/>
                <a:gd name="T39" fmla="*/ 11382 h 11382"/>
                <a:gd name="T40" fmla="*/ 9039 w 12802"/>
                <a:gd name="T41" fmla="*/ 7523 h 11382"/>
                <a:gd name="T42" fmla="*/ 6755 w 12802"/>
                <a:gd name="T43" fmla="*/ 9120 h 11382"/>
                <a:gd name="T44" fmla="*/ 6755 w 12802"/>
                <a:gd name="T45" fmla="*/ 9120 h 1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02" h="11382">
                  <a:moveTo>
                    <a:pt x="9594" y="6548"/>
                  </a:moveTo>
                  <a:lnTo>
                    <a:pt x="12802" y="4139"/>
                  </a:lnTo>
                  <a:lnTo>
                    <a:pt x="8193" y="4139"/>
                  </a:lnTo>
                  <a:lnTo>
                    <a:pt x="6401" y="0"/>
                  </a:lnTo>
                  <a:lnTo>
                    <a:pt x="4811" y="3672"/>
                  </a:lnTo>
                  <a:lnTo>
                    <a:pt x="4814" y="3672"/>
                  </a:lnTo>
                  <a:lnTo>
                    <a:pt x="3882" y="7054"/>
                  </a:lnTo>
                  <a:lnTo>
                    <a:pt x="3887" y="7057"/>
                  </a:lnTo>
                  <a:lnTo>
                    <a:pt x="3848" y="7179"/>
                  </a:lnTo>
                  <a:lnTo>
                    <a:pt x="3810" y="7315"/>
                  </a:lnTo>
                  <a:lnTo>
                    <a:pt x="3805" y="7313"/>
                  </a:lnTo>
                  <a:lnTo>
                    <a:pt x="2515" y="11382"/>
                  </a:lnTo>
                  <a:lnTo>
                    <a:pt x="5676" y="9346"/>
                  </a:lnTo>
                  <a:lnTo>
                    <a:pt x="9594" y="6548"/>
                  </a:lnTo>
                  <a:close/>
                  <a:moveTo>
                    <a:pt x="4196" y="4139"/>
                  </a:moveTo>
                  <a:lnTo>
                    <a:pt x="0" y="4139"/>
                  </a:lnTo>
                  <a:lnTo>
                    <a:pt x="3461" y="6738"/>
                  </a:lnTo>
                  <a:lnTo>
                    <a:pt x="4196" y="4139"/>
                  </a:lnTo>
                  <a:close/>
                  <a:moveTo>
                    <a:pt x="6755" y="9120"/>
                  </a:moveTo>
                  <a:lnTo>
                    <a:pt x="10059" y="11382"/>
                  </a:lnTo>
                  <a:lnTo>
                    <a:pt x="9039" y="7523"/>
                  </a:lnTo>
                  <a:lnTo>
                    <a:pt x="6755" y="9120"/>
                  </a:lnTo>
                  <a:close/>
                  <a:moveTo>
                    <a:pt x="6755" y="9120"/>
                  </a:move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40" name="党">
              <a:extLst>
                <a:ext uri="{FF2B5EF4-FFF2-40B4-BE49-F238E27FC236}">
                  <a16:creationId xmlns:a16="http://schemas.microsoft.com/office/drawing/2014/main" xmlns="" id="{0761D161-23CF-4D43-824B-18A39A9958F5}"/>
                </a:ext>
              </a:extLst>
            </p:cNvPr>
            <p:cNvSpPr txBox="1"/>
            <p:nvPr/>
          </p:nvSpPr>
          <p:spPr>
            <a:xfrm>
              <a:off x="2362231" y="213274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rgbClr val="FFFFFF"/>
                  </a:solidFill>
                  <a:effectLst/>
                  <a:uLnTx/>
                  <a:uFillTx/>
                  <a:latin typeface="思源黑体 CN" panose="020F0502020204030204"/>
                  <a:cs typeface="+mn-ea"/>
                  <a:sym typeface="+mn-lt"/>
                </a:rPr>
                <a:t>7.</a:t>
              </a: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物品</a:t>
              </a:r>
            </a:p>
          </p:txBody>
        </p:sp>
      </p:grpSp>
      <p:grpSp>
        <p:nvGrpSpPr>
          <p:cNvPr id="17" name="组合 16"/>
          <p:cNvGrpSpPr/>
          <p:nvPr/>
        </p:nvGrpSpPr>
        <p:grpSpPr>
          <a:xfrm>
            <a:off x="8312314" y="2139788"/>
            <a:ext cx="3009377" cy="1037589"/>
            <a:chOff x="6801999" y="2060000"/>
            <a:chExt cx="3009377" cy="1037589"/>
          </a:xfrm>
        </p:grpSpPr>
        <p:sp>
          <p:nvSpPr>
            <p:cNvPr id="18" name="矩形 17"/>
            <p:cNvSpPr/>
            <p:nvPr/>
          </p:nvSpPr>
          <p:spPr>
            <a:xfrm>
              <a:off x="8893461" y="2060000"/>
              <a:ext cx="917915" cy="784427"/>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19" name="Freeform 7"/>
            <p:cNvSpPr/>
            <p:nvPr/>
          </p:nvSpPr>
          <p:spPr bwMode="auto">
            <a:xfrm>
              <a:off x="6801999" y="2060000"/>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0" name="Freeform 9"/>
            <p:cNvSpPr>
              <a:spLocks noEditPoints="1"/>
            </p:cNvSpPr>
            <p:nvPr/>
          </p:nvSpPr>
          <p:spPr bwMode="auto">
            <a:xfrm>
              <a:off x="9188320" y="2254333"/>
              <a:ext cx="435405" cy="427767"/>
            </a:xfrm>
            <a:custGeom>
              <a:avLst/>
              <a:gdLst>
                <a:gd name="T0" fmla="*/ 134 w 147"/>
                <a:gd name="T1" fmla="*/ 73 h 144"/>
                <a:gd name="T2" fmla="*/ 146 w 147"/>
                <a:gd name="T3" fmla="*/ 66 h 144"/>
                <a:gd name="T4" fmla="*/ 141 w 147"/>
                <a:gd name="T5" fmla="*/ 51 h 144"/>
                <a:gd name="T6" fmla="*/ 125 w 147"/>
                <a:gd name="T7" fmla="*/ 49 h 144"/>
                <a:gd name="T8" fmla="*/ 120 w 147"/>
                <a:gd name="T9" fmla="*/ 34 h 144"/>
                <a:gd name="T10" fmla="*/ 126 w 147"/>
                <a:gd name="T11" fmla="*/ 21 h 144"/>
                <a:gd name="T12" fmla="*/ 111 w 147"/>
                <a:gd name="T13" fmla="*/ 13 h 144"/>
                <a:gd name="T14" fmla="*/ 98 w 147"/>
                <a:gd name="T15" fmla="*/ 21 h 144"/>
                <a:gd name="T16" fmla="*/ 85 w 147"/>
                <a:gd name="T17" fmla="*/ 13 h 144"/>
                <a:gd name="T18" fmla="*/ 80 w 147"/>
                <a:gd name="T19" fmla="*/ 0 h 144"/>
                <a:gd name="T20" fmla="*/ 64 w 147"/>
                <a:gd name="T21" fmla="*/ 3 h 144"/>
                <a:gd name="T22" fmla="*/ 60 w 147"/>
                <a:gd name="T23" fmla="*/ 17 h 144"/>
                <a:gd name="T24" fmla="*/ 44 w 147"/>
                <a:gd name="T25" fmla="*/ 20 h 144"/>
                <a:gd name="T26" fmla="*/ 32 w 147"/>
                <a:gd name="T27" fmla="*/ 12 h 144"/>
                <a:gd name="T28" fmla="*/ 21 w 147"/>
                <a:gd name="T29" fmla="*/ 25 h 144"/>
                <a:gd name="T30" fmla="*/ 27 w 147"/>
                <a:gd name="T31" fmla="*/ 39 h 144"/>
                <a:gd name="T32" fmla="*/ 17 w 147"/>
                <a:gd name="T33" fmla="*/ 51 h 144"/>
                <a:gd name="T34" fmla="*/ 3 w 147"/>
                <a:gd name="T35" fmla="*/ 53 h 144"/>
                <a:gd name="T36" fmla="*/ 3 w 147"/>
                <a:gd name="T37" fmla="*/ 70 h 144"/>
                <a:gd name="T38" fmla="*/ 17 w 147"/>
                <a:gd name="T39" fmla="*/ 77 h 144"/>
                <a:gd name="T40" fmla="*/ 17 w 147"/>
                <a:gd name="T41" fmla="*/ 92 h 144"/>
                <a:gd name="T42" fmla="*/ 7 w 147"/>
                <a:gd name="T43" fmla="*/ 103 h 144"/>
                <a:gd name="T44" fmla="*/ 18 w 147"/>
                <a:gd name="T45" fmla="*/ 116 h 144"/>
                <a:gd name="T46" fmla="*/ 33 w 147"/>
                <a:gd name="T47" fmla="*/ 112 h 144"/>
                <a:gd name="T48" fmla="*/ 43 w 147"/>
                <a:gd name="T49" fmla="*/ 124 h 144"/>
                <a:gd name="T50" fmla="*/ 42 w 147"/>
                <a:gd name="T51" fmla="*/ 139 h 144"/>
                <a:gd name="T52" fmla="*/ 59 w 147"/>
                <a:gd name="T53" fmla="*/ 141 h 144"/>
                <a:gd name="T54" fmla="*/ 68 w 147"/>
                <a:gd name="T55" fmla="*/ 129 h 144"/>
                <a:gd name="T56" fmla="*/ 79 w 147"/>
                <a:gd name="T57" fmla="*/ 129 h 144"/>
                <a:gd name="T58" fmla="*/ 88 w 147"/>
                <a:gd name="T59" fmla="*/ 141 h 144"/>
                <a:gd name="T60" fmla="*/ 104 w 147"/>
                <a:gd name="T61" fmla="*/ 139 h 144"/>
                <a:gd name="T62" fmla="*/ 104 w 147"/>
                <a:gd name="T63" fmla="*/ 124 h 144"/>
                <a:gd name="T64" fmla="*/ 114 w 147"/>
                <a:gd name="T65" fmla="*/ 112 h 144"/>
                <a:gd name="T66" fmla="*/ 129 w 147"/>
                <a:gd name="T67" fmla="*/ 116 h 144"/>
                <a:gd name="T68" fmla="*/ 140 w 147"/>
                <a:gd name="T69" fmla="*/ 103 h 144"/>
                <a:gd name="T70" fmla="*/ 130 w 147"/>
                <a:gd name="T71" fmla="*/ 93 h 144"/>
                <a:gd name="T72" fmla="*/ 130 w 147"/>
                <a:gd name="T73" fmla="*/ 77 h 144"/>
                <a:gd name="T74" fmla="*/ 40 w 147"/>
                <a:gd name="T75" fmla="*/ 72 h 144"/>
                <a:gd name="T76" fmla="*/ 107 w 147"/>
                <a:gd name="T77" fmla="*/ 7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44">
                  <a:moveTo>
                    <a:pt x="130" y="77"/>
                  </a:moveTo>
                  <a:cubicBezTo>
                    <a:pt x="130" y="75"/>
                    <a:pt x="132" y="73"/>
                    <a:pt x="134" y="73"/>
                  </a:cubicBezTo>
                  <a:cubicBezTo>
                    <a:pt x="144" y="70"/>
                    <a:pt x="144" y="70"/>
                    <a:pt x="144" y="70"/>
                  </a:cubicBezTo>
                  <a:cubicBezTo>
                    <a:pt x="146" y="70"/>
                    <a:pt x="147" y="68"/>
                    <a:pt x="146" y="66"/>
                  </a:cubicBezTo>
                  <a:cubicBezTo>
                    <a:pt x="144" y="54"/>
                    <a:pt x="144" y="54"/>
                    <a:pt x="144" y="54"/>
                  </a:cubicBezTo>
                  <a:cubicBezTo>
                    <a:pt x="144" y="52"/>
                    <a:pt x="142" y="51"/>
                    <a:pt x="141" y="51"/>
                  </a:cubicBezTo>
                  <a:cubicBezTo>
                    <a:pt x="130" y="52"/>
                    <a:pt x="130" y="52"/>
                    <a:pt x="130" y="52"/>
                  </a:cubicBezTo>
                  <a:cubicBezTo>
                    <a:pt x="128" y="52"/>
                    <a:pt x="126" y="51"/>
                    <a:pt x="125" y="49"/>
                  </a:cubicBezTo>
                  <a:cubicBezTo>
                    <a:pt x="120" y="39"/>
                    <a:pt x="120" y="39"/>
                    <a:pt x="120" y="39"/>
                  </a:cubicBezTo>
                  <a:cubicBezTo>
                    <a:pt x="119" y="38"/>
                    <a:pt x="119" y="36"/>
                    <a:pt x="120" y="34"/>
                  </a:cubicBezTo>
                  <a:cubicBezTo>
                    <a:pt x="126" y="26"/>
                    <a:pt x="126" y="26"/>
                    <a:pt x="126" y="26"/>
                  </a:cubicBezTo>
                  <a:cubicBezTo>
                    <a:pt x="127" y="24"/>
                    <a:pt x="127" y="22"/>
                    <a:pt x="126" y="21"/>
                  </a:cubicBezTo>
                  <a:cubicBezTo>
                    <a:pt x="116" y="13"/>
                    <a:pt x="116" y="13"/>
                    <a:pt x="116" y="13"/>
                  </a:cubicBezTo>
                  <a:cubicBezTo>
                    <a:pt x="114" y="11"/>
                    <a:pt x="112" y="12"/>
                    <a:pt x="111" y="13"/>
                  </a:cubicBezTo>
                  <a:cubicBezTo>
                    <a:pt x="103" y="20"/>
                    <a:pt x="103" y="20"/>
                    <a:pt x="103" y="20"/>
                  </a:cubicBezTo>
                  <a:cubicBezTo>
                    <a:pt x="102" y="22"/>
                    <a:pt x="100" y="22"/>
                    <a:pt x="98" y="21"/>
                  </a:cubicBezTo>
                  <a:cubicBezTo>
                    <a:pt x="88" y="17"/>
                    <a:pt x="88" y="17"/>
                    <a:pt x="88" y="17"/>
                  </a:cubicBezTo>
                  <a:cubicBezTo>
                    <a:pt x="86" y="17"/>
                    <a:pt x="85" y="15"/>
                    <a:pt x="85" y="13"/>
                  </a:cubicBezTo>
                  <a:cubicBezTo>
                    <a:pt x="84" y="3"/>
                    <a:pt x="84" y="3"/>
                    <a:pt x="84" y="3"/>
                  </a:cubicBezTo>
                  <a:cubicBezTo>
                    <a:pt x="84" y="1"/>
                    <a:pt x="82" y="0"/>
                    <a:pt x="80" y="0"/>
                  </a:cubicBezTo>
                  <a:cubicBezTo>
                    <a:pt x="67" y="0"/>
                    <a:pt x="67" y="0"/>
                    <a:pt x="67" y="0"/>
                  </a:cubicBezTo>
                  <a:cubicBezTo>
                    <a:pt x="66" y="0"/>
                    <a:pt x="64" y="1"/>
                    <a:pt x="64" y="3"/>
                  </a:cubicBezTo>
                  <a:cubicBezTo>
                    <a:pt x="63" y="13"/>
                    <a:pt x="63" y="13"/>
                    <a:pt x="63" y="13"/>
                  </a:cubicBezTo>
                  <a:cubicBezTo>
                    <a:pt x="63" y="15"/>
                    <a:pt x="61" y="17"/>
                    <a:pt x="60" y="17"/>
                  </a:cubicBezTo>
                  <a:cubicBezTo>
                    <a:pt x="49" y="21"/>
                    <a:pt x="49" y="21"/>
                    <a:pt x="49" y="21"/>
                  </a:cubicBezTo>
                  <a:cubicBezTo>
                    <a:pt x="48" y="22"/>
                    <a:pt x="45" y="21"/>
                    <a:pt x="44" y="20"/>
                  </a:cubicBezTo>
                  <a:cubicBezTo>
                    <a:pt x="37" y="13"/>
                    <a:pt x="37" y="13"/>
                    <a:pt x="37" y="13"/>
                  </a:cubicBezTo>
                  <a:cubicBezTo>
                    <a:pt x="35" y="11"/>
                    <a:pt x="33" y="11"/>
                    <a:pt x="32" y="12"/>
                  </a:cubicBezTo>
                  <a:cubicBezTo>
                    <a:pt x="22" y="21"/>
                    <a:pt x="22" y="21"/>
                    <a:pt x="22" y="21"/>
                  </a:cubicBezTo>
                  <a:cubicBezTo>
                    <a:pt x="21" y="22"/>
                    <a:pt x="20" y="24"/>
                    <a:pt x="21" y="25"/>
                  </a:cubicBezTo>
                  <a:cubicBezTo>
                    <a:pt x="27" y="34"/>
                    <a:pt x="27" y="34"/>
                    <a:pt x="27" y="34"/>
                  </a:cubicBezTo>
                  <a:cubicBezTo>
                    <a:pt x="28" y="35"/>
                    <a:pt x="28" y="38"/>
                    <a:pt x="27" y="39"/>
                  </a:cubicBezTo>
                  <a:cubicBezTo>
                    <a:pt x="22" y="49"/>
                    <a:pt x="22" y="49"/>
                    <a:pt x="22" y="49"/>
                  </a:cubicBezTo>
                  <a:cubicBezTo>
                    <a:pt x="21" y="50"/>
                    <a:pt x="19" y="52"/>
                    <a:pt x="17" y="51"/>
                  </a:cubicBezTo>
                  <a:cubicBezTo>
                    <a:pt x="7" y="50"/>
                    <a:pt x="7" y="50"/>
                    <a:pt x="7" y="50"/>
                  </a:cubicBezTo>
                  <a:cubicBezTo>
                    <a:pt x="5" y="50"/>
                    <a:pt x="3" y="51"/>
                    <a:pt x="3" y="53"/>
                  </a:cubicBezTo>
                  <a:cubicBezTo>
                    <a:pt x="1" y="66"/>
                    <a:pt x="1" y="66"/>
                    <a:pt x="1" y="66"/>
                  </a:cubicBezTo>
                  <a:cubicBezTo>
                    <a:pt x="0" y="68"/>
                    <a:pt x="2" y="70"/>
                    <a:pt x="3" y="70"/>
                  </a:cubicBezTo>
                  <a:cubicBezTo>
                    <a:pt x="14" y="73"/>
                    <a:pt x="14" y="73"/>
                    <a:pt x="14" y="73"/>
                  </a:cubicBezTo>
                  <a:cubicBezTo>
                    <a:pt x="15" y="73"/>
                    <a:pt x="17" y="75"/>
                    <a:pt x="17" y="77"/>
                  </a:cubicBezTo>
                  <a:cubicBezTo>
                    <a:pt x="19" y="88"/>
                    <a:pt x="19" y="88"/>
                    <a:pt x="19" y="88"/>
                  </a:cubicBezTo>
                  <a:cubicBezTo>
                    <a:pt x="19" y="89"/>
                    <a:pt x="18" y="91"/>
                    <a:pt x="17" y="92"/>
                  </a:cubicBezTo>
                  <a:cubicBezTo>
                    <a:pt x="8" y="98"/>
                    <a:pt x="8" y="98"/>
                    <a:pt x="8" y="98"/>
                  </a:cubicBezTo>
                  <a:cubicBezTo>
                    <a:pt x="7" y="99"/>
                    <a:pt x="6" y="102"/>
                    <a:pt x="7" y="103"/>
                  </a:cubicBezTo>
                  <a:cubicBezTo>
                    <a:pt x="14" y="114"/>
                    <a:pt x="14" y="114"/>
                    <a:pt x="14" y="114"/>
                  </a:cubicBezTo>
                  <a:cubicBezTo>
                    <a:pt x="15" y="116"/>
                    <a:pt x="17" y="116"/>
                    <a:pt x="18" y="116"/>
                  </a:cubicBezTo>
                  <a:cubicBezTo>
                    <a:pt x="28" y="111"/>
                    <a:pt x="28" y="111"/>
                    <a:pt x="28" y="111"/>
                  </a:cubicBezTo>
                  <a:cubicBezTo>
                    <a:pt x="29" y="110"/>
                    <a:pt x="32" y="111"/>
                    <a:pt x="33" y="112"/>
                  </a:cubicBezTo>
                  <a:cubicBezTo>
                    <a:pt x="41" y="119"/>
                    <a:pt x="41" y="119"/>
                    <a:pt x="41" y="119"/>
                  </a:cubicBezTo>
                  <a:cubicBezTo>
                    <a:pt x="43" y="120"/>
                    <a:pt x="44" y="122"/>
                    <a:pt x="43" y="124"/>
                  </a:cubicBezTo>
                  <a:cubicBezTo>
                    <a:pt x="40" y="134"/>
                    <a:pt x="40" y="134"/>
                    <a:pt x="40" y="134"/>
                  </a:cubicBezTo>
                  <a:cubicBezTo>
                    <a:pt x="40" y="136"/>
                    <a:pt x="41" y="138"/>
                    <a:pt x="42" y="139"/>
                  </a:cubicBezTo>
                  <a:cubicBezTo>
                    <a:pt x="55" y="143"/>
                    <a:pt x="55" y="143"/>
                    <a:pt x="55" y="143"/>
                  </a:cubicBezTo>
                  <a:cubicBezTo>
                    <a:pt x="56" y="144"/>
                    <a:pt x="58" y="143"/>
                    <a:pt x="59" y="141"/>
                  </a:cubicBezTo>
                  <a:cubicBezTo>
                    <a:pt x="63" y="132"/>
                    <a:pt x="63" y="132"/>
                    <a:pt x="63" y="132"/>
                  </a:cubicBezTo>
                  <a:cubicBezTo>
                    <a:pt x="64" y="130"/>
                    <a:pt x="66" y="129"/>
                    <a:pt x="68" y="129"/>
                  </a:cubicBezTo>
                  <a:cubicBezTo>
                    <a:pt x="68" y="129"/>
                    <a:pt x="70" y="129"/>
                    <a:pt x="73" y="129"/>
                  </a:cubicBezTo>
                  <a:cubicBezTo>
                    <a:pt x="76" y="129"/>
                    <a:pt x="79" y="129"/>
                    <a:pt x="79" y="129"/>
                  </a:cubicBezTo>
                  <a:cubicBezTo>
                    <a:pt x="81" y="129"/>
                    <a:pt x="83" y="130"/>
                    <a:pt x="83" y="132"/>
                  </a:cubicBezTo>
                  <a:cubicBezTo>
                    <a:pt x="88" y="141"/>
                    <a:pt x="88" y="141"/>
                    <a:pt x="88" y="141"/>
                  </a:cubicBezTo>
                  <a:cubicBezTo>
                    <a:pt x="89" y="143"/>
                    <a:pt x="91" y="144"/>
                    <a:pt x="92" y="143"/>
                  </a:cubicBezTo>
                  <a:cubicBezTo>
                    <a:pt x="104" y="139"/>
                    <a:pt x="104" y="139"/>
                    <a:pt x="104" y="139"/>
                  </a:cubicBezTo>
                  <a:cubicBezTo>
                    <a:pt x="106" y="138"/>
                    <a:pt x="107" y="136"/>
                    <a:pt x="107" y="135"/>
                  </a:cubicBezTo>
                  <a:cubicBezTo>
                    <a:pt x="104" y="124"/>
                    <a:pt x="104" y="124"/>
                    <a:pt x="104" y="124"/>
                  </a:cubicBezTo>
                  <a:cubicBezTo>
                    <a:pt x="103" y="123"/>
                    <a:pt x="104" y="120"/>
                    <a:pt x="106" y="119"/>
                  </a:cubicBezTo>
                  <a:cubicBezTo>
                    <a:pt x="114" y="112"/>
                    <a:pt x="114" y="112"/>
                    <a:pt x="114" y="112"/>
                  </a:cubicBezTo>
                  <a:cubicBezTo>
                    <a:pt x="115" y="111"/>
                    <a:pt x="118" y="111"/>
                    <a:pt x="119" y="111"/>
                  </a:cubicBezTo>
                  <a:cubicBezTo>
                    <a:pt x="129" y="116"/>
                    <a:pt x="129" y="116"/>
                    <a:pt x="129" y="116"/>
                  </a:cubicBezTo>
                  <a:cubicBezTo>
                    <a:pt x="130" y="117"/>
                    <a:pt x="132" y="116"/>
                    <a:pt x="133" y="115"/>
                  </a:cubicBezTo>
                  <a:cubicBezTo>
                    <a:pt x="140" y="103"/>
                    <a:pt x="140" y="103"/>
                    <a:pt x="140" y="103"/>
                  </a:cubicBezTo>
                  <a:cubicBezTo>
                    <a:pt x="141" y="102"/>
                    <a:pt x="140" y="100"/>
                    <a:pt x="139" y="99"/>
                  </a:cubicBezTo>
                  <a:cubicBezTo>
                    <a:pt x="130" y="93"/>
                    <a:pt x="130" y="93"/>
                    <a:pt x="130" y="93"/>
                  </a:cubicBezTo>
                  <a:cubicBezTo>
                    <a:pt x="129" y="92"/>
                    <a:pt x="128" y="90"/>
                    <a:pt x="128" y="88"/>
                  </a:cubicBezTo>
                  <a:lnTo>
                    <a:pt x="130" y="77"/>
                  </a:lnTo>
                  <a:close/>
                  <a:moveTo>
                    <a:pt x="73" y="106"/>
                  </a:moveTo>
                  <a:cubicBezTo>
                    <a:pt x="55" y="106"/>
                    <a:pt x="40" y="91"/>
                    <a:pt x="40" y="72"/>
                  </a:cubicBezTo>
                  <a:cubicBezTo>
                    <a:pt x="40" y="54"/>
                    <a:pt x="55" y="39"/>
                    <a:pt x="74" y="39"/>
                  </a:cubicBezTo>
                  <a:cubicBezTo>
                    <a:pt x="92" y="39"/>
                    <a:pt x="107" y="54"/>
                    <a:pt x="107" y="73"/>
                  </a:cubicBezTo>
                  <a:cubicBezTo>
                    <a:pt x="107" y="91"/>
                    <a:pt x="92" y="106"/>
                    <a:pt x="73" y="10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1" name="党"/>
            <p:cNvSpPr txBox="1"/>
            <p:nvPr/>
          </p:nvSpPr>
          <p:spPr>
            <a:xfrm>
              <a:off x="6969441" y="2132745"/>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rgbClr val="FFFFFF"/>
                  </a:solidFill>
                  <a:effectLst/>
                  <a:uLnTx/>
                  <a:uFillTx/>
                  <a:latin typeface="思源黑体 CN" panose="020F0502020204030204"/>
                  <a:cs typeface="+mn-ea"/>
                  <a:sym typeface="+mn-lt"/>
                </a:rPr>
                <a:t>9.</a:t>
              </a: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交友</a:t>
              </a:r>
            </a:p>
          </p:txBody>
        </p:sp>
      </p:grpSp>
      <p:grpSp>
        <p:nvGrpSpPr>
          <p:cNvPr id="22" name="组合 21"/>
          <p:cNvGrpSpPr/>
          <p:nvPr/>
        </p:nvGrpSpPr>
        <p:grpSpPr>
          <a:xfrm>
            <a:off x="865640" y="4472630"/>
            <a:ext cx="3009377" cy="1037589"/>
            <a:chOff x="2174724" y="4392842"/>
            <a:chExt cx="3009377" cy="1037589"/>
          </a:xfrm>
        </p:grpSpPr>
        <p:sp>
          <p:nvSpPr>
            <p:cNvPr id="23" name="矩形 22"/>
            <p:cNvSpPr/>
            <p:nvPr/>
          </p:nvSpPr>
          <p:spPr>
            <a:xfrm>
              <a:off x="4266186" y="4392842"/>
              <a:ext cx="917915" cy="784427"/>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24" name="Freeform 7"/>
            <p:cNvSpPr/>
            <p:nvPr/>
          </p:nvSpPr>
          <p:spPr bwMode="auto">
            <a:xfrm>
              <a:off x="2174724"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5" name="Freeform 8"/>
            <p:cNvSpPr>
              <a:spLocks noEditPoints="1"/>
            </p:cNvSpPr>
            <p:nvPr/>
          </p:nvSpPr>
          <p:spPr bwMode="auto">
            <a:xfrm>
              <a:off x="4522918" y="4586034"/>
              <a:ext cx="474872" cy="418855"/>
            </a:xfrm>
            <a:custGeom>
              <a:avLst/>
              <a:gdLst>
                <a:gd name="T0" fmla="*/ 83 w 160"/>
                <a:gd name="T1" fmla="*/ 40 h 141"/>
                <a:gd name="T2" fmla="*/ 78 w 160"/>
                <a:gd name="T3" fmla="*/ 40 h 141"/>
                <a:gd name="T4" fmla="*/ 34 w 160"/>
                <a:gd name="T5" fmla="*/ 84 h 141"/>
                <a:gd name="T6" fmla="*/ 31 w 160"/>
                <a:gd name="T7" fmla="*/ 90 h 141"/>
                <a:gd name="T8" fmla="*/ 31 w 160"/>
                <a:gd name="T9" fmla="*/ 138 h 141"/>
                <a:gd name="T10" fmla="*/ 35 w 160"/>
                <a:gd name="T11" fmla="*/ 141 h 141"/>
                <a:gd name="T12" fmla="*/ 60 w 160"/>
                <a:gd name="T13" fmla="*/ 141 h 141"/>
                <a:gd name="T14" fmla="*/ 64 w 160"/>
                <a:gd name="T15" fmla="*/ 138 h 141"/>
                <a:gd name="T16" fmla="*/ 64 w 160"/>
                <a:gd name="T17" fmla="*/ 104 h 141"/>
                <a:gd name="T18" fmla="*/ 68 w 160"/>
                <a:gd name="T19" fmla="*/ 100 h 141"/>
                <a:gd name="T20" fmla="*/ 93 w 160"/>
                <a:gd name="T21" fmla="*/ 100 h 141"/>
                <a:gd name="T22" fmla="*/ 97 w 160"/>
                <a:gd name="T23" fmla="*/ 104 h 141"/>
                <a:gd name="T24" fmla="*/ 97 w 160"/>
                <a:gd name="T25" fmla="*/ 138 h 141"/>
                <a:gd name="T26" fmla="*/ 101 w 160"/>
                <a:gd name="T27" fmla="*/ 141 h 141"/>
                <a:gd name="T28" fmla="*/ 124 w 160"/>
                <a:gd name="T29" fmla="*/ 141 h 141"/>
                <a:gd name="T30" fmla="*/ 128 w 160"/>
                <a:gd name="T31" fmla="*/ 138 h 141"/>
                <a:gd name="T32" fmla="*/ 128 w 160"/>
                <a:gd name="T33" fmla="*/ 88 h 141"/>
                <a:gd name="T34" fmla="*/ 125 w 160"/>
                <a:gd name="T35" fmla="*/ 82 h 141"/>
                <a:gd name="T36" fmla="*/ 83 w 160"/>
                <a:gd name="T37" fmla="*/ 40 h 141"/>
                <a:gd name="T38" fmla="*/ 159 w 160"/>
                <a:gd name="T39" fmla="*/ 77 h 141"/>
                <a:gd name="T40" fmla="*/ 128 w 160"/>
                <a:gd name="T41" fmla="*/ 46 h 141"/>
                <a:gd name="T42" fmla="*/ 128 w 160"/>
                <a:gd name="T43" fmla="*/ 12 h 141"/>
                <a:gd name="T44" fmla="*/ 124 w 160"/>
                <a:gd name="T45" fmla="*/ 8 h 141"/>
                <a:gd name="T46" fmla="*/ 110 w 160"/>
                <a:gd name="T47" fmla="*/ 8 h 141"/>
                <a:gd name="T48" fmla="*/ 107 w 160"/>
                <a:gd name="T49" fmla="*/ 12 h 141"/>
                <a:gd name="T50" fmla="*/ 107 w 160"/>
                <a:gd name="T51" fmla="*/ 25 h 141"/>
                <a:gd name="T52" fmla="*/ 96 w 160"/>
                <a:gd name="T53" fmla="*/ 15 h 141"/>
                <a:gd name="T54" fmla="*/ 91 w 160"/>
                <a:gd name="T55" fmla="*/ 10 h 141"/>
                <a:gd name="T56" fmla="*/ 83 w 160"/>
                <a:gd name="T57" fmla="*/ 1 h 141"/>
                <a:gd name="T58" fmla="*/ 78 w 160"/>
                <a:gd name="T59" fmla="*/ 1 h 141"/>
                <a:gd name="T60" fmla="*/ 69 w 160"/>
                <a:gd name="T61" fmla="*/ 10 h 141"/>
                <a:gd name="T62" fmla="*/ 64 w 160"/>
                <a:gd name="T63" fmla="*/ 15 h 141"/>
                <a:gd name="T64" fmla="*/ 2 w 160"/>
                <a:gd name="T65" fmla="*/ 77 h 141"/>
                <a:gd name="T66" fmla="*/ 2 w 160"/>
                <a:gd name="T67" fmla="*/ 83 h 141"/>
                <a:gd name="T68" fmla="*/ 10 w 160"/>
                <a:gd name="T69" fmla="*/ 91 h 141"/>
                <a:gd name="T70" fmla="*/ 15 w 160"/>
                <a:gd name="T71" fmla="*/ 91 h 141"/>
                <a:gd name="T72" fmla="*/ 78 w 160"/>
                <a:gd name="T73" fmla="*/ 29 h 141"/>
                <a:gd name="T74" fmla="*/ 83 w 160"/>
                <a:gd name="T75" fmla="*/ 29 h 141"/>
                <a:gd name="T76" fmla="*/ 145 w 160"/>
                <a:gd name="T77" fmla="*/ 91 h 141"/>
                <a:gd name="T78" fmla="*/ 151 w 160"/>
                <a:gd name="T79" fmla="*/ 91 h 141"/>
                <a:gd name="T80" fmla="*/ 159 w 160"/>
                <a:gd name="T81" fmla="*/ 83 h 141"/>
                <a:gd name="T82" fmla="*/ 159 w 160"/>
                <a:gd name="T83" fmla="*/ 7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41">
                  <a:moveTo>
                    <a:pt x="83" y="40"/>
                  </a:moveTo>
                  <a:cubicBezTo>
                    <a:pt x="82" y="38"/>
                    <a:pt x="79" y="38"/>
                    <a:pt x="78" y="40"/>
                  </a:cubicBezTo>
                  <a:cubicBezTo>
                    <a:pt x="34" y="84"/>
                    <a:pt x="34" y="84"/>
                    <a:pt x="34" y="84"/>
                  </a:cubicBezTo>
                  <a:cubicBezTo>
                    <a:pt x="33" y="85"/>
                    <a:pt x="31" y="88"/>
                    <a:pt x="31" y="90"/>
                  </a:cubicBezTo>
                  <a:cubicBezTo>
                    <a:pt x="31" y="138"/>
                    <a:pt x="31" y="138"/>
                    <a:pt x="31" y="138"/>
                  </a:cubicBezTo>
                  <a:cubicBezTo>
                    <a:pt x="31" y="140"/>
                    <a:pt x="33" y="141"/>
                    <a:pt x="35" y="141"/>
                  </a:cubicBezTo>
                  <a:cubicBezTo>
                    <a:pt x="60" y="141"/>
                    <a:pt x="60" y="141"/>
                    <a:pt x="60" y="141"/>
                  </a:cubicBezTo>
                  <a:cubicBezTo>
                    <a:pt x="62" y="141"/>
                    <a:pt x="64" y="140"/>
                    <a:pt x="64" y="138"/>
                  </a:cubicBezTo>
                  <a:cubicBezTo>
                    <a:pt x="64" y="104"/>
                    <a:pt x="64" y="104"/>
                    <a:pt x="64" y="104"/>
                  </a:cubicBezTo>
                  <a:cubicBezTo>
                    <a:pt x="64" y="102"/>
                    <a:pt x="66" y="100"/>
                    <a:pt x="68" y="100"/>
                  </a:cubicBezTo>
                  <a:cubicBezTo>
                    <a:pt x="93" y="100"/>
                    <a:pt x="93" y="100"/>
                    <a:pt x="93" y="100"/>
                  </a:cubicBezTo>
                  <a:cubicBezTo>
                    <a:pt x="95" y="100"/>
                    <a:pt x="97" y="102"/>
                    <a:pt x="97" y="104"/>
                  </a:cubicBezTo>
                  <a:cubicBezTo>
                    <a:pt x="97" y="138"/>
                    <a:pt x="97" y="138"/>
                    <a:pt x="97" y="138"/>
                  </a:cubicBezTo>
                  <a:cubicBezTo>
                    <a:pt x="97" y="140"/>
                    <a:pt x="99" y="141"/>
                    <a:pt x="101" y="141"/>
                  </a:cubicBezTo>
                  <a:cubicBezTo>
                    <a:pt x="124" y="141"/>
                    <a:pt x="124" y="141"/>
                    <a:pt x="124" y="141"/>
                  </a:cubicBezTo>
                  <a:cubicBezTo>
                    <a:pt x="126" y="141"/>
                    <a:pt x="128" y="140"/>
                    <a:pt x="128" y="138"/>
                  </a:cubicBezTo>
                  <a:cubicBezTo>
                    <a:pt x="128" y="88"/>
                    <a:pt x="128" y="88"/>
                    <a:pt x="128" y="88"/>
                  </a:cubicBezTo>
                  <a:cubicBezTo>
                    <a:pt x="128" y="86"/>
                    <a:pt x="127" y="83"/>
                    <a:pt x="125" y="82"/>
                  </a:cubicBezTo>
                  <a:lnTo>
                    <a:pt x="83" y="40"/>
                  </a:lnTo>
                  <a:close/>
                  <a:moveTo>
                    <a:pt x="159" y="77"/>
                  </a:moveTo>
                  <a:cubicBezTo>
                    <a:pt x="128" y="46"/>
                    <a:pt x="128" y="46"/>
                    <a:pt x="128" y="46"/>
                  </a:cubicBezTo>
                  <a:cubicBezTo>
                    <a:pt x="128" y="12"/>
                    <a:pt x="128" y="12"/>
                    <a:pt x="128" y="12"/>
                  </a:cubicBezTo>
                  <a:cubicBezTo>
                    <a:pt x="128" y="9"/>
                    <a:pt x="126" y="8"/>
                    <a:pt x="124" y="8"/>
                  </a:cubicBezTo>
                  <a:cubicBezTo>
                    <a:pt x="110" y="8"/>
                    <a:pt x="110" y="8"/>
                    <a:pt x="110" y="8"/>
                  </a:cubicBezTo>
                  <a:cubicBezTo>
                    <a:pt x="108" y="8"/>
                    <a:pt x="107" y="9"/>
                    <a:pt x="107" y="12"/>
                  </a:cubicBezTo>
                  <a:cubicBezTo>
                    <a:pt x="107" y="25"/>
                    <a:pt x="107" y="25"/>
                    <a:pt x="107" y="25"/>
                  </a:cubicBezTo>
                  <a:cubicBezTo>
                    <a:pt x="96" y="15"/>
                    <a:pt x="96" y="15"/>
                    <a:pt x="96" y="15"/>
                  </a:cubicBezTo>
                  <a:cubicBezTo>
                    <a:pt x="95" y="14"/>
                    <a:pt x="93" y="11"/>
                    <a:pt x="91" y="10"/>
                  </a:cubicBezTo>
                  <a:cubicBezTo>
                    <a:pt x="83" y="1"/>
                    <a:pt x="83" y="1"/>
                    <a:pt x="83" y="1"/>
                  </a:cubicBezTo>
                  <a:cubicBezTo>
                    <a:pt x="81" y="0"/>
                    <a:pt x="79" y="0"/>
                    <a:pt x="78" y="1"/>
                  </a:cubicBezTo>
                  <a:cubicBezTo>
                    <a:pt x="69" y="10"/>
                    <a:pt x="69" y="10"/>
                    <a:pt x="69" y="10"/>
                  </a:cubicBezTo>
                  <a:cubicBezTo>
                    <a:pt x="68" y="11"/>
                    <a:pt x="66" y="14"/>
                    <a:pt x="64" y="15"/>
                  </a:cubicBezTo>
                  <a:cubicBezTo>
                    <a:pt x="2" y="77"/>
                    <a:pt x="2" y="77"/>
                    <a:pt x="2" y="77"/>
                  </a:cubicBezTo>
                  <a:cubicBezTo>
                    <a:pt x="0" y="79"/>
                    <a:pt x="0" y="81"/>
                    <a:pt x="2" y="83"/>
                  </a:cubicBezTo>
                  <a:cubicBezTo>
                    <a:pt x="10" y="91"/>
                    <a:pt x="10" y="91"/>
                    <a:pt x="10" y="91"/>
                  </a:cubicBezTo>
                  <a:cubicBezTo>
                    <a:pt x="11" y="92"/>
                    <a:pt x="14" y="92"/>
                    <a:pt x="15" y="91"/>
                  </a:cubicBezTo>
                  <a:cubicBezTo>
                    <a:pt x="78" y="29"/>
                    <a:pt x="78" y="29"/>
                    <a:pt x="78" y="29"/>
                  </a:cubicBezTo>
                  <a:cubicBezTo>
                    <a:pt x="79" y="27"/>
                    <a:pt x="81" y="27"/>
                    <a:pt x="83" y="29"/>
                  </a:cubicBezTo>
                  <a:cubicBezTo>
                    <a:pt x="145" y="91"/>
                    <a:pt x="145" y="91"/>
                    <a:pt x="145" y="91"/>
                  </a:cubicBezTo>
                  <a:cubicBezTo>
                    <a:pt x="147" y="92"/>
                    <a:pt x="149" y="92"/>
                    <a:pt x="151" y="91"/>
                  </a:cubicBezTo>
                  <a:cubicBezTo>
                    <a:pt x="159" y="83"/>
                    <a:pt x="159" y="83"/>
                    <a:pt x="159" y="83"/>
                  </a:cubicBezTo>
                  <a:cubicBezTo>
                    <a:pt x="160" y="81"/>
                    <a:pt x="160" y="79"/>
                    <a:pt x="159"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6" name="党"/>
            <p:cNvSpPr txBox="1"/>
            <p:nvPr/>
          </p:nvSpPr>
          <p:spPr>
            <a:xfrm>
              <a:off x="2242931" y="4455331"/>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rgbClr val="FFFFFF"/>
                  </a:solidFill>
                  <a:effectLst/>
                  <a:uLnTx/>
                  <a:uFillTx/>
                  <a:latin typeface="思源黑体 CN" panose="020F0502020204030204"/>
                  <a:cs typeface="+mn-ea"/>
                  <a:sym typeface="+mn-lt"/>
                </a:rPr>
                <a:t>8.</a:t>
              </a: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课业</a:t>
              </a:r>
            </a:p>
          </p:txBody>
        </p:sp>
      </p:grpSp>
      <p:grpSp>
        <p:nvGrpSpPr>
          <p:cNvPr id="41" name="Group 26">
            <a:extLst>
              <a:ext uri="{FF2B5EF4-FFF2-40B4-BE49-F238E27FC236}">
                <a16:creationId xmlns:a16="http://schemas.microsoft.com/office/drawing/2014/main" xmlns="" id="{8F4BCDAB-1460-4A31-AA6E-12939C695EB3}"/>
              </a:ext>
            </a:extLst>
          </p:cNvPr>
          <p:cNvGrpSpPr/>
          <p:nvPr/>
        </p:nvGrpSpPr>
        <p:grpSpPr>
          <a:xfrm>
            <a:off x="8312314" y="4472630"/>
            <a:ext cx="3009377" cy="1037589"/>
            <a:chOff x="6801999" y="4392842"/>
            <a:chExt cx="3009377" cy="1037589"/>
          </a:xfrm>
        </p:grpSpPr>
        <p:sp>
          <p:nvSpPr>
            <p:cNvPr id="45" name="矩形 44">
              <a:extLst>
                <a:ext uri="{FF2B5EF4-FFF2-40B4-BE49-F238E27FC236}">
                  <a16:creationId xmlns:a16="http://schemas.microsoft.com/office/drawing/2014/main" xmlns="" id="{123D55B8-14BB-46D1-952A-B69BC6F7CBFD}"/>
                </a:ext>
              </a:extLst>
            </p:cNvPr>
            <p:cNvSpPr/>
            <p:nvPr/>
          </p:nvSpPr>
          <p:spPr>
            <a:xfrm>
              <a:off x="8893461" y="4392842"/>
              <a:ext cx="917915" cy="784427"/>
            </a:xfrm>
            <a:prstGeom prst="rect">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思源黑体 CN" panose="020F0502020204030204"/>
                <a:cs typeface="+mn-ea"/>
                <a:sym typeface="+mn-lt"/>
              </a:endParaRPr>
            </a:p>
          </p:txBody>
        </p:sp>
        <p:sp>
          <p:nvSpPr>
            <p:cNvPr id="51" name="Freeform 7">
              <a:extLst>
                <a:ext uri="{FF2B5EF4-FFF2-40B4-BE49-F238E27FC236}">
                  <a16:creationId xmlns:a16="http://schemas.microsoft.com/office/drawing/2014/main" xmlns="" id="{7E311861-90C1-4B06-BB6E-57566BEF5152}"/>
                </a:ext>
              </a:extLst>
            </p:cNvPr>
            <p:cNvSpPr/>
            <p:nvPr/>
          </p:nvSpPr>
          <p:spPr bwMode="auto">
            <a:xfrm>
              <a:off x="6801999" y="4392842"/>
              <a:ext cx="2161884" cy="1037589"/>
            </a:xfrm>
            <a:custGeom>
              <a:avLst/>
              <a:gdLst>
                <a:gd name="T0" fmla="*/ 486 w 486"/>
                <a:gd name="T1" fmla="*/ 0 h 349"/>
                <a:gd name="T2" fmla="*/ 30 w 486"/>
                <a:gd name="T3" fmla="*/ 0 h 349"/>
                <a:gd name="T4" fmla="*/ 0 w 486"/>
                <a:gd name="T5" fmla="*/ 30 h 349"/>
                <a:gd name="T6" fmla="*/ 0 w 486"/>
                <a:gd name="T7" fmla="*/ 197 h 349"/>
                <a:gd name="T8" fmla="*/ 21 w 486"/>
                <a:gd name="T9" fmla="*/ 247 h 349"/>
                <a:gd name="T10" fmla="*/ 123 w 486"/>
                <a:gd name="T11" fmla="*/ 349 h 349"/>
                <a:gd name="T12" fmla="*/ 116 w 486"/>
                <a:gd name="T13" fmla="*/ 281 h 349"/>
                <a:gd name="T14" fmla="*/ 116 w 486"/>
                <a:gd name="T15" fmla="*/ 279 h 349"/>
                <a:gd name="T16" fmla="*/ 132 w 486"/>
                <a:gd name="T17" fmla="*/ 263 h 349"/>
                <a:gd name="T18" fmla="*/ 486 w 486"/>
                <a:gd name="T19" fmla="*/ 263 h 349"/>
                <a:gd name="T20" fmla="*/ 486 w 486"/>
                <a:gd name="T21" fmla="*/ 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349">
                  <a:moveTo>
                    <a:pt x="486" y="0"/>
                  </a:moveTo>
                  <a:cubicBezTo>
                    <a:pt x="30" y="0"/>
                    <a:pt x="30" y="0"/>
                    <a:pt x="30" y="0"/>
                  </a:cubicBezTo>
                  <a:cubicBezTo>
                    <a:pt x="14" y="0"/>
                    <a:pt x="0" y="14"/>
                    <a:pt x="0" y="30"/>
                  </a:cubicBezTo>
                  <a:cubicBezTo>
                    <a:pt x="0" y="197"/>
                    <a:pt x="0" y="197"/>
                    <a:pt x="0" y="197"/>
                  </a:cubicBezTo>
                  <a:cubicBezTo>
                    <a:pt x="0" y="213"/>
                    <a:pt x="10" y="236"/>
                    <a:pt x="21" y="247"/>
                  </a:cubicBezTo>
                  <a:cubicBezTo>
                    <a:pt x="123" y="349"/>
                    <a:pt x="123" y="349"/>
                    <a:pt x="123" y="349"/>
                  </a:cubicBezTo>
                  <a:cubicBezTo>
                    <a:pt x="116" y="281"/>
                    <a:pt x="116" y="281"/>
                    <a:pt x="116" y="281"/>
                  </a:cubicBezTo>
                  <a:cubicBezTo>
                    <a:pt x="116" y="280"/>
                    <a:pt x="116" y="280"/>
                    <a:pt x="116" y="279"/>
                  </a:cubicBezTo>
                  <a:cubicBezTo>
                    <a:pt x="116" y="270"/>
                    <a:pt x="123" y="263"/>
                    <a:pt x="132" y="263"/>
                  </a:cubicBezTo>
                  <a:cubicBezTo>
                    <a:pt x="486" y="263"/>
                    <a:pt x="486" y="263"/>
                    <a:pt x="486" y="263"/>
                  </a:cubicBezTo>
                  <a:cubicBezTo>
                    <a:pt x="486" y="0"/>
                    <a:pt x="486" y="0"/>
                    <a:pt x="486" y="0"/>
                  </a:cubicBezTo>
                </a:path>
              </a:pathLst>
            </a:custGeom>
            <a:solidFill>
              <a:schemeClr val="accent2"/>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52" name="Freeform 5">
              <a:extLst>
                <a:ext uri="{FF2B5EF4-FFF2-40B4-BE49-F238E27FC236}">
                  <a16:creationId xmlns:a16="http://schemas.microsoft.com/office/drawing/2014/main" xmlns="" id="{D9683C18-5F86-4C0C-B03F-6A043D726DB0}"/>
                </a:ext>
              </a:extLst>
            </p:cNvPr>
            <p:cNvSpPr>
              <a:spLocks noEditPoints="1"/>
            </p:cNvSpPr>
            <p:nvPr/>
          </p:nvSpPr>
          <p:spPr bwMode="auto">
            <a:xfrm>
              <a:off x="9181317" y="4569680"/>
              <a:ext cx="448136" cy="438695"/>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53" name="党">
              <a:extLst>
                <a:ext uri="{FF2B5EF4-FFF2-40B4-BE49-F238E27FC236}">
                  <a16:creationId xmlns:a16="http://schemas.microsoft.com/office/drawing/2014/main" xmlns="" id="{46F9EDDA-2527-4F8E-846D-BABC6A89AC28}"/>
                </a:ext>
              </a:extLst>
            </p:cNvPr>
            <p:cNvSpPr txBox="1"/>
            <p:nvPr/>
          </p:nvSpPr>
          <p:spPr>
            <a:xfrm>
              <a:off x="7015254" y="4455332"/>
              <a:ext cx="2094585" cy="584775"/>
            </a:xfrm>
            <a:prstGeom prst="rect">
              <a:avLst/>
            </a:prstGeom>
            <a:noFill/>
            <a:ln>
              <a:noFill/>
            </a:ln>
            <a:effectLst>
              <a:innerShdw blurRad="63500" dist="50800" dir="16200000">
                <a:prstClr val="black">
                  <a:alpha val="50000"/>
                </a:prstClr>
              </a:innerShdw>
            </a:effec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0" u="none" strike="noStrike" kern="1200" cap="none" spc="0" normalizeH="0" baseline="0" noProof="0" dirty="0">
                  <a:ln>
                    <a:noFill/>
                  </a:ln>
                  <a:solidFill>
                    <a:srgbClr val="FFFFFF"/>
                  </a:solidFill>
                  <a:effectLst/>
                  <a:uLnTx/>
                  <a:uFillTx/>
                  <a:latin typeface="思源黑体 CN" panose="020F0502020204030204"/>
                  <a:cs typeface="+mn-ea"/>
                  <a:sym typeface="+mn-lt"/>
                </a:rPr>
                <a:t>10.</a:t>
              </a:r>
              <a:r>
                <a:rPr kumimoji="0" lang="zh-CN" altLang="en-US" sz="3200" b="1" i="0" u="none" strike="noStrike" kern="1200" cap="none" spc="0" normalizeH="0" baseline="0" noProof="0" dirty="0">
                  <a:ln>
                    <a:noFill/>
                  </a:ln>
                  <a:solidFill>
                    <a:srgbClr val="FFFFFF"/>
                  </a:solidFill>
                  <a:effectLst/>
                  <a:uLnTx/>
                  <a:uFillTx/>
                  <a:latin typeface="思源黑体 CN" panose="020F0502020204030204"/>
                  <a:cs typeface="+mn-ea"/>
                  <a:sym typeface="+mn-lt"/>
                </a:rPr>
                <a:t>习惯</a:t>
              </a:r>
            </a:p>
          </p:txBody>
        </p:sp>
      </p:grpSp>
      <p:sp>
        <p:nvSpPr>
          <p:cNvPr id="32" name="矩形 6"/>
          <p:cNvSpPr>
            <a:spLocks noChangeArrowheads="1"/>
          </p:cNvSpPr>
          <p:nvPr/>
        </p:nvSpPr>
        <p:spPr bwMode="auto">
          <a:xfrm>
            <a:off x="865640" y="3213381"/>
            <a:ext cx="3571235" cy="73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just">
              <a:lnSpc>
                <a:spcPct val="120000"/>
              </a:lnSpc>
              <a:defRPr/>
            </a:pPr>
            <a:r>
              <a:rPr lang="zh-CN" altLang="en-US" dirty="0">
                <a:gradFill>
                  <a:gsLst>
                    <a:gs pos="100000">
                      <a:srgbClr val="000000">
                        <a:lumMod val="85000"/>
                        <a:lumOff val="15000"/>
                      </a:srgbClr>
                    </a:gs>
                    <a:gs pos="0">
                      <a:srgbClr val="000000">
                        <a:lumMod val="85000"/>
                        <a:lumOff val="15000"/>
                      </a:srgbClr>
                    </a:gs>
                  </a:gsLst>
                  <a:lin ang="0" scaled="0"/>
                </a:gradFill>
                <a:cs typeface="+mn-ea"/>
                <a:sym typeface="+mn-lt"/>
              </a:rPr>
              <a:t>有不良刊物、武器、药物、空胶罐、香烟酒类，甚至不明巨款。</a:t>
            </a:r>
          </a:p>
        </p:txBody>
      </p:sp>
      <p:sp>
        <p:nvSpPr>
          <p:cNvPr id="33" name="矩形 6"/>
          <p:cNvSpPr>
            <a:spLocks noChangeArrowheads="1"/>
          </p:cNvSpPr>
          <p:nvPr/>
        </p:nvSpPr>
        <p:spPr bwMode="auto">
          <a:xfrm>
            <a:off x="865640" y="5627474"/>
            <a:ext cx="3571235" cy="73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just">
              <a:lnSpc>
                <a:spcPct val="120000"/>
              </a:lnSpc>
              <a:defRPr/>
            </a:pPr>
            <a:r>
              <a:rPr lang="zh-CN" altLang="en-US" dirty="0">
                <a:gradFill>
                  <a:gsLst>
                    <a:gs pos="100000">
                      <a:srgbClr val="000000">
                        <a:lumMod val="85000"/>
                        <a:lumOff val="15000"/>
                      </a:srgbClr>
                    </a:gs>
                    <a:gs pos="0">
                      <a:srgbClr val="000000">
                        <a:lumMod val="85000"/>
                        <a:lumOff val="15000"/>
                      </a:srgbClr>
                    </a:gs>
                  </a:gsLst>
                  <a:lin ang="0" scaled="0"/>
                </a:gradFill>
                <a:cs typeface="+mn-ea"/>
                <a:sym typeface="+mn-lt"/>
              </a:rPr>
              <a:t>一下子成绩一落千丈，经常迟到早退、逃学、读书时间骤减。</a:t>
            </a:r>
          </a:p>
        </p:txBody>
      </p:sp>
      <p:sp>
        <p:nvSpPr>
          <p:cNvPr id="34" name="矩形 6"/>
          <p:cNvSpPr>
            <a:spLocks noChangeArrowheads="1"/>
          </p:cNvSpPr>
          <p:nvPr/>
        </p:nvSpPr>
        <p:spPr bwMode="auto">
          <a:xfrm>
            <a:off x="8185111" y="3213381"/>
            <a:ext cx="3571235" cy="1066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just">
              <a:lnSpc>
                <a:spcPct val="120000"/>
              </a:lnSpc>
              <a:defRPr/>
            </a:pPr>
            <a:r>
              <a:rPr lang="zh-CN" altLang="en-US" dirty="0">
                <a:gradFill>
                  <a:gsLst>
                    <a:gs pos="100000">
                      <a:srgbClr val="000000">
                        <a:lumMod val="85000"/>
                        <a:lumOff val="15000"/>
                      </a:srgbClr>
                    </a:gs>
                    <a:gs pos="0">
                      <a:srgbClr val="000000">
                        <a:lumMod val="85000"/>
                        <a:lumOff val="15000"/>
                      </a:srgbClr>
                    </a:gs>
                  </a:gsLst>
                  <a:lin ang="0" scaled="0"/>
                </a:gradFill>
                <a:cs typeface="+mn-ea"/>
                <a:sym typeface="+mn-lt"/>
              </a:rPr>
              <a:t>有社会人士的朋友，电话、</a:t>
            </a:r>
            <a:r>
              <a:rPr lang="en-US" altLang="zh-CN" dirty="0">
                <a:gradFill>
                  <a:gsLst>
                    <a:gs pos="100000">
                      <a:srgbClr val="000000">
                        <a:lumMod val="85000"/>
                        <a:lumOff val="15000"/>
                      </a:srgbClr>
                    </a:gs>
                    <a:gs pos="0">
                      <a:srgbClr val="000000">
                        <a:lumMod val="85000"/>
                        <a:lumOff val="15000"/>
                      </a:srgbClr>
                    </a:gs>
                  </a:gsLst>
                  <a:lin ang="0" scaled="0"/>
                </a:gradFill>
                <a:cs typeface="+mn-ea"/>
                <a:sym typeface="+mn-lt"/>
              </a:rPr>
              <a:t>QQ</a:t>
            </a:r>
            <a:r>
              <a:rPr lang="zh-CN" altLang="en-US" dirty="0">
                <a:gradFill>
                  <a:gsLst>
                    <a:gs pos="100000">
                      <a:srgbClr val="000000">
                        <a:lumMod val="85000"/>
                        <a:lumOff val="15000"/>
                      </a:srgbClr>
                    </a:gs>
                    <a:gs pos="0">
                      <a:srgbClr val="000000">
                        <a:lumMod val="85000"/>
                        <a:lumOff val="15000"/>
                      </a:srgbClr>
                    </a:gs>
                  </a:gsLst>
                  <a:lin ang="0" scaled="0"/>
                </a:gradFill>
                <a:cs typeface="+mn-ea"/>
                <a:sym typeface="+mn-lt"/>
              </a:rPr>
              <a:t>微信量突增，有朋友也不敢介绍给家人。</a:t>
            </a:r>
          </a:p>
        </p:txBody>
      </p:sp>
      <p:sp>
        <p:nvSpPr>
          <p:cNvPr id="35" name="矩形 6"/>
          <p:cNvSpPr>
            <a:spLocks noChangeArrowheads="1"/>
          </p:cNvSpPr>
          <p:nvPr/>
        </p:nvSpPr>
        <p:spPr bwMode="auto">
          <a:xfrm>
            <a:off x="8185111" y="5632787"/>
            <a:ext cx="3571235" cy="73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just">
              <a:lnSpc>
                <a:spcPct val="120000"/>
              </a:lnSpc>
              <a:defRPr/>
            </a:pPr>
            <a:r>
              <a:rPr lang="zh-CN" altLang="en-US" dirty="0">
                <a:gradFill>
                  <a:gsLst>
                    <a:gs pos="100000">
                      <a:srgbClr val="000000">
                        <a:lumMod val="85000"/>
                        <a:lumOff val="15000"/>
                      </a:srgbClr>
                    </a:gs>
                    <a:gs pos="0">
                      <a:srgbClr val="000000">
                        <a:lumMod val="85000"/>
                        <a:lumOff val="15000"/>
                      </a:srgbClr>
                    </a:gs>
                  </a:gsLst>
                  <a:lin ang="0" scaled="0"/>
                </a:gradFill>
                <a:cs typeface="+mn-ea"/>
                <a:sym typeface="+mn-lt"/>
              </a:rPr>
              <a:t>有吸烟喝酒习惯，生活不正常，用钱需求量突增。</a:t>
            </a:r>
          </a:p>
        </p:txBody>
      </p:sp>
      <p:pic>
        <p:nvPicPr>
          <p:cNvPr id="3" name="图片 2">
            <a:extLst>
              <a:ext uri="{FF2B5EF4-FFF2-40B4-BE49-F238E27FC236}">
                <a16:creationId xmlns:a16="http://schemas.microsoft.com/office/drawing/2014/main" xmlns="" id="{1972A262-46BE-4554-A79D-48DF7206144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67" t="-1" r="5508" b="5182"/>
          <a:stretch/>
        </p:blipFill>
        <p:spPr>
          <a:xfrm>
            <a:off x="4315829" y="2139788"/>
            <a:ext cx="3723326" cy="3840098"/>
          </a:xfrm>
          <a:prstGeom prst="rect">
            <a:avLst/>
          </a:prstGeom>
        </p:spPr>
      </p:pic>
      <p:grpSp>
        <p:nvGrpSpPr>
          <p:cNvPr id="27" name="组合 26">
            <a:extLst>
              <a:ext uri="{FF2B5EF4-FFF2-40B4-BE49-F238E27FC236}">
                <a16:creationId xmlns:a16="http://schemas.microsoft.com/office/drawing/2014/main" xmlns="" id="{BC568729-A006-4EB3-8816-D9A59788650B}"/>
              </a:ext>
            </a:extLst>
          </p:cNvPr>
          <p:cNvGrpSpPr/>
          <p:nvPr/>
        </p:nvGrpSpPr>
        <p:grpSpPr>
          <a:xfrm>
            <a:off x="3025177" y="1290753"/>
            <a:ext cx="6332945" cy="602519"/>
            <a:chOff x="3002037" y="1226050"/>
            <a:chExt cx="7067433" cy="637916"/>
          </a:xfrm>
          <a:solidFill>
            <a:schemeClr val="accent2"/>
          </a:solidFill>
        </p:grpSpPr>
        <p:sp>
          <p:nvSpPr>
            <p:cNvPr id="28" name="矩形 27">
              <a:extLst>
                <a:ext uri="{FF2B5EF4-FFF2-40B4-BE49-F238E27FC236}">
                  <a16:creationId xmlns:a16="http://schemas.microsoft.com/office/drawing/2014/main" xmlns="" id="{0FB765AA-39A2-423A-A220-2C5286F7CBF8}"/>
                </a:ext>
              </a:extLst>
            </p:cNvPr>
            <p:cNvSpPr/>
            <p:nvPr/>
          </p:nvSpPr>
          <p:spPr bwMode="auto">
            <a:xfrm>
              <a:off x="3002037" y="1226050"/>
              <a:ext cx="7067433" cy="637916"/>
            </a:xfrm>
            <a:prstGeom prst="rect">
              <a:avLst/>
            </a:prstGeom>
            <a:solidFill>
              <a:schemeClr val="accent2">
                <a:lumMod val="10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3200" b="0" i="0" u="none" strike="noStrike" kern="1200" cap="none" spc="0" normalizeH="0" baseline="0" noProof="0">
                <a:ln>
                  <a:noFill/>
                </a:ln>
                <a:solidFill>
                  <a:srgbClr val="000000"/>
                </a:solidFill>
                <a:effectLst/>
                <a:uLnTx/>
                <a:uFillTx/>
                <a:latin typeface="思源黑体 CN" panose="020F0502020204030204"/>
                <a:cs typeface="+mn-ea"/>
                <a:sym typeface="+mn-lt"/>
              </a:endParaRPr>
            </a:p>
          </p:txBody>
        </p:sp>
        <p:sp>
          <p:nvSpPr>
            <p:cNvPr id="29" name="TextBox 16">
              <a:extLst>
                <a:ext uri="{FF2B5EF4-FFF2-40B4-BE49-F238E27FC236}">
                  <a16:creationId xmlns:a16="http://schemas.microsoft.com/office/drawing/2014/main" xmlns="" id="{1E804A18-D0D5-499A-BEE3-50E7E364269C}"/>
                </a:ext>
              </a:extLst>
            </p:cNvPr>
            <p:cNvSpPr txBox="1"/>
            <p:nvPr/>
          </p:nvSpPr>
          <p:spPr>
            <a:xfrm>
              <a:off x="3833456" y="1244836"/>
              <a:ext cx="5688634" cy="6191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孩子变坏前的</a:t>
              </a:r>
              <a:r>
                <a:rPr kumimoji="0" lang="en-US" altLang="zh-CN" sz="3200" b="1" i="0" u="none" strike="noStrike" kern="1200" cap="none" spc="0" normalizeH="0" baseline="0" noProof="0" dirty="0">
                  <a:ln>
                    <a:noFill/>
                  </a:ln>
                  <a:solidFill>
                    <a:srgbClr val="F8F8F8"/>
                  </a:solidFill>
                  <a:effectLst/>
                  <a:uLnTx/>
                  <a:uFillTx/>
                  <a:latin typeface="思源黑体 CN" panose="020F0502020204030204"/>
                  <a:cs typeface="+mn-ea"/>
                  <a:sym typeface="+mn-lt"/>
                </a:rPr>
                <a:t>10</a:t>
              </a:r>
              <a:r>
                <a:rPr kumimoji="0" lang="zh-CN" altLang="en-US" sz="3200" b="1" i="0" u="none" strike="noStrike" kern="1200" cap="none" spc="0" normalizeH="0" baseline="0" noProof="0" dirty="0">
                  <a:ln>
                    <a:noFill/>
                  </a:ln>
                  <a:solidFill>
                    <a:srgbClr val="F8F8F8"/>
                  </a:solidFill>
                  <a:effectLst/>
                  <a:uLnTx/>
                  <a:uFillTx/>
                  <a:latin typeface="思源黑体 CN" panose="020F0502020204030204"/>
                  <a:cs typeface="+mn-ea"/>
                  <a:sym typeface="+mn-lt"/>
                </a:rPr>
                <a:t>项征兆</a:t>
              </a:r>
            </a:p>
          </p:txBody>
        </p:sp>
      </p:grpSp>
    </p:spTree>
    <p:custDataLst>
      <p:tags r:id="rId2"/>
    </p:custDataLst>
    <p:extLst>
      <p:ext uri="{BB962C8B-B14F-4D97-AF65-F5344CB8AC3E}">
        <p14:creationId xmlns:p14="http://schemas.microsoft.com/office/powerpoint/2010/main" val="35358806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1+#ppt_w/2"/>
                                          </p:val>
                                        </p:tav>
                                        <p:tav tm="100000">
                                          <p:val>
                                            <p:strVal val="#ppt_x"/>
                                          </p:val>
                                        </p:tav>
                                      </p:tavLst>
                                    </p:anim>
                                    <p:anim calcmode="lin" valueType="num">
                                      <p:cBhvr additive="base">
                                        <p:cTn id="14" dur="500" fill="hold"/>
                                        <p:tgtEl>
                                          <p:spTgt spid="3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500" fill="hold"/>
                                        <p:tgtEl>
                                          <p:spTgt spid="32"/>
                                        </p:tgtEl>
                                        <p:attrNameLst>
                                          <p:attrName>ppt_x</p:attrName>
                                        </p:attrNameLst>
                                      </p:cBhvr>
                                      <p:tavLst>
                                        <p:tav tm="0">
                                          <p:val>
                                            <p:strVal val="1+#ppt_w/2"/>
                                          </p:val>
                                        </p:tav>
                                        <p:tav tm="100000">
                                          <p:val>
                                            <p:strVal val="#ppt_x"/>
                                          </p:val>
                                        </p:tav>
                                      </p:tavLst>
                                    </p:anim>
                                    <p:anim calcmode="lin" valueType="num">
                                      <p:cBhvr additive="base">
                                        <p:cTn id="19" dur="500" fill="hold"/>
                                        <p:tgtEl>
                                          <p:spTgt spid="32"/>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1+#ppt_w/2"/>
                                          </p:val>
                                        </p:tav>
                                        <p:tav tm="100000">
                                          <p:val>
                                            <p:strVal val="#ppt_x"/>
                                          </p:val>
                                        </p:tav>
                                      </p:tavLst>
                                    </p:anim>
                                    <p:anim calcmode="lin" valueType="num">
                                      <p:cBhvr additive="base">
                                        <p:cTn id="24" dur="500" fill="hold"/>
                                        <p:tgtEl>
                                          <p:spTgt spid="17"/>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1+#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1+#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1+#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1+#ppt_w/2"/>
                                          </p:val>
                                        </p:tav>
                                        <p:tav tm="100000">
                                          <p:val>
                                            <p:strVal val="#ppt_x"/>
                                          </p:val>
                                        </p:tav>
                                      </p:tavLst>
                                    </p:anim>
                                    <p:anim calcmode="lin" valueType="num">
                                      <p:cBhvr additive="base">
                                        <p:cTn id="49" dur="500" fill="hold"/>
                                        <p:tgtEl>
                                          <p:spTgt spid="35"/>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2" presetClass="entr" presetSubtype="8"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wipe(left)">
                                      <p:cBhvr>
                                        <p:cTn id="53"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40B00A2A-1702-4654-968B-F93107D5DA95}"/>
              </a:ext>
            </a:extLst>
          </p:cNvPr>
          <p:cNvSpPr/>
          <p:nvPr/>
        </p:nvSpPr>
        <p:spPr>
          <a:xfrm>
            <a:off x="3919152" y="1665809"/>
            <a:ext cx="7280434" cy="4706574"/>
          </a:xfrm>
          <a:prstGeom prst="rect">
            <a:avLst/>
          </a:prstGeom>
          <a:no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gradFill>
                <a:gsLst>
                  <a:gs pos="83000">
                    <a:srgbClr val="C00000"/>
                  </a:gs>
                  <a:gs pos="100000">
                    <a:srgbClr val="C00000"/>
                  </a:gs>
                </a:gsLst>
                <a:lin ang="5400000" scaled="1"/>
              </a:gradFill>
              <a:effectLst/>
              <a:uLnTx/>
              <a:uFillTx/>
              <a:latin typeface="思源黑体 CN" panose="020F0502020204030204"/>
              <a:cs typeface="+mn-ea"/>
              <a:sym typeface="+mn-lt"/>
            </a:endParaRPr>
          </a:p>
        </p:txBody>
      </p:sp>
      <p:sp>
        <p:nvSpPr>
          <p:cNvPr id="5" name="矩形 4">
            <a:extLst>
              <a:ext uri="{FF2B5EF4-FFF2-40B4-BE49-F238E27FC236}">
                <a16:creationId xmlns:a16="http://schemas.microsoft.com/office/drawing/2014/main" xmlns="" id="{2D35BC4A-C43D-47E6-90B3-31AE50CE3579}"/>
              </a:ext>
            </a:extLst>
          </p:cNvPr>
          <p:cNvSpPr/>
          <p:nvPr/>
        </p:nvSpPr>
        <p:spPr>
          <a:xfrm>
            <a:off x="4102490" y="2095867"/>
            <a:ext cx="6913758" cy="4028026"/>
          </a:xfrm>
          <a:prstGeom prst="rect">
            <a:avLst/>
          </a:prstGeom>
        </p:spPr>
        <p:txBody>
          <a:bodyPr wrap="square">
            <a:spAutoFit/>
          </a:bodyPr>
          <a:lstStyle/>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1</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、定期了解子女的各方面情况（学习、生活、身体状况等）；</a:t>
            </a:r>
          </a:p>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2</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、营造和谐的家庭氛围，为子女提供良好的学习环境；</a:t>
            </a:r>
          </a:p>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3</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、及时与任课老师取得联系，帮助子女补好薄弱学科，使成绩得到总体提高</a:t>
            </a:r>
          </a:p>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4</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、注重言传身教，避免孩子出现一些不良倾向。</a:t>
            </a:r>
          </a:p>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5</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、加强自身的学习，重点做好子女的心理调节工作，要学会欣赏孩子，要善于发现他们的闪光点，及时给予鼓励，鼓励为主，批评为辅，使之以良好的心态进行每天的学习</a:t>
            </a:r>
          </a:p>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6</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、严爱结合，把握好教育子女的度</a:t>
            </a:r>
          </a:p>
          <a:p>
            <a:pPr lvl="0">
              <a:lnSpc>
                <a:spcPts val="3100"/>
              </a:lnSpc>
              <a:defRPr/>
            </a:pP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7</a:t>
            </a:r>
            <a:r>
              <a:rPr lang="zh-CN" altLang="en-US" dirty="0">
                <a:gradFill>
                  <a:gsLst>
                    <a:gs pos="100000">
                      <a:prstClr val="black">
                        <a:lumMod val="85000"/>
                        <a:lumOff val="15000"/>
                      </a:prstClr>
                    </a:gs>
                    <a:gs pos="0">
                      <a:prstClr val="black">
                        <a:lumMod val="85000"/>
                        <a:lumOff val="15000"/>
                      </a:prstClr>
                    </a:gs>
                  </a:gsLst>
                  <a:lin ang="0" scaled="0"/>
                </a:gradFill>
                <a:cs typeface="+mn-ea"/>
                <a:sym typeface="+mn-lt"/>
              </a:rPr>
              <a:t>、家长要培养孩子的处事能力，要让孩子自己管理自己</a:t>
            </a:r>
            <a:r>
              <a:rPr lang="en-US" altLang="zh-CN" dirty="0">
                <a:gradFill>
                  <a:gsLst>
                    <a:gs pos="100000">
                      <a:prstClr val="black">
                        <a:lumMod val="85000"/>
                        <a:lumOff val="15000"/>
                      </a:prstClr>
                    </a:gs>
                    <a:gs pos="0">
                      <a:prstClr val="black">
                        <a:lumMod val="85000"/>
                        <a:lumOff val="15000"/>
                      </a:prstClr>
                    </a:gs>
                  </a:gsLst>
                  <a:lin ang="0" scaled="0"/>
                </a:gradFill>
                <a:cs typeface="+mn-ea"/>
                <a:sym typeface="+mn-lt"/>
              </a:rPr>
              <a:t>,</a:t>
            </a:r>
          </a:p>
        </p:txBody>
      </p:sp>
      <p:grpSp>
        <p:nvGrpSpPr>
          <p:cNvPr id="6" name="组合 5">
            <a:extLst>
              <a:ext uri="{FF2B5EF4-FFF2-40B4-BE49-F238E27FC236}">
                <a16:creationId xmlns:a16="http://schemas.microsoft.com/office/drawing/2014/main" xmlns="" id="{6AA787CF-F2E3-4023-9CCB-A987D2BFEAC0}"/>
              </a:ext>
            </a:extLst>
          </p:cNvPr>
          <p:cNvGrpSpPr/>
          <p:nvPr/>
        </p:nvGrpSpPr>
        <p:grpSpPr>
          <a:xfrm>
            <a:off x="5507244" y="1406287"/>
            <a:ext cx="4104251" cy="865116"/>
            <a:chOff x="4904651" y="1612051"/>
            <a:chExt cx="2529636" cy="1155597"/>
          </a:xfrm>
        </p:grpSpPr>
        <p:sp>
          <p:nvSpPr>
            <p:cNvPr id="7" name="圆角矩形 17">
              <a:extLst>
                <a:ext uri="{FF2B5EF4-FFF2-40B4-BE49-F238E27FC236}">
                  <a16:creationId xmlns:a16="http://schemas.microsoft.com/office/drawing/2014/main" xmlns="" id="{210646AB-6F40-4992-BCDD-45A5AC75BCAB}"/>
                </a:ext>
              </a:extLst>
            </p:cNvPr>
            <p:cNvSpPr/>
            <p:nvPr/>
          </p:nvSpPr>
          <p:spPr>
            <a:xfrm>
              <a:off x="4904651" y="1612051"/>
              <a:ext cx="2529636" cy="677945"/>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gradFill>
                  <a:gsLst>
                    <a:gs pos="90000">
                      <a:srgbClr val="C00000"/>
                    </a:gs>
                    <a:gs pos="30000">
                      <a:srgbClr val="FF3300"/>
                    </a:gs>
                  </a:gsLst>
                  <a:lin ang="5400000" scaled="1"/>
                </a:gradFill>
                <a:effectLst/>
                <a:uLnTx/>
                <a:uFillTx/>
                <a:latin typeface="思源黑体 CN" panose="020F0502020204030204"/>
                <a:cs typeface="+mn-ea"/>
                <a:sym typeface="+mn-lt"/>
              </a:endParaRPr>
            </a:p>
          </p:txBody>
        </p:sp>
        <p:sp>
          <p:nvSpPr>
            <p:cNvPr id="8" name="矩形 7">
              <a:extLst>
                <a:ext uri="{FF2B5EF4-FFF2-40B4-BE49-F238E27FC236}">
                  <a16:creationId xmlns:a16="http://schemas.microsoft.com/office/drawing/2014/main" xmlns="" id="{8C69D3C5-0EBC-40D9-B7C7-7F9BB4890470}"/>
                </a:ext>
              </a:extLst>
            </p:cNvPr>
            <p:cNvSpPr/>
            <p:nvPr/>
          </p:nvSpPr>
          <p:spPr>
            <a:xfrm>
              <a:off x="5050444" y="1657627"/>
              <a:ext cx="2239192" cy="111002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83000">
                        <a:prstClr val="white"/>
                      </a:gs>
                      <a:gs pos="100000">
                        <a:prstClr val="white"/>
                      </a:gs>
                    </a:gsLst>
                    <a:lin ang="5400000" scaled="1"/>
                  </a:gradFill>
                  <a:effectLst/>
                  <a:uLnTx/>
                  <a:uFillTx/>
                  <a:latin typeface="思源黑体 CN" panose="020F0502020204030204"/>
                  <a:cs typeface="+mn-ea"/>
                  <a:sym typeface="+mn-lt"/>
                </a:rPr>
                <a:t>家长下一步怎么做？</a:t>
              </a:r>
            </a:p>
          </p:txBody>
        </p:sp>
      </p:grpSp>
      <p:pic>
        <p:nvPicPr>
          <p:cNvPr id="3" name="图片 2">
            <a:extLst>
              <a:ext uri="{FF2B5EF4-FFF2-40B4-BE49-F238E27FC236}">
                <a16:creationId xmlns:a16="http://schemas.microsoft.com/office/drawing/2014/main" xmlns="" id="{218513F3-95D7-4CBD-B8A5-4761D3AEF3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8142" y="1913818"/>
            <a:ext cx="3956684" cy="4359982"/>
          </a:xfrm>
          <a:prstGeom prst="rect">
            <a:avLst/>
          </a:prstGeom>
        </p:spPr>
      </p:pic>
    </p:spTree>
    <p:extLst>
      <p:ext uri="{BB962C8B-B14F-4D97-AF65-F5344CB8AC3E}">
        <p14:creationId xmlns:p14="http://schemas.microsoft.com/office/powerpoint/2010/main" val="19130357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heel(1)">
                                      <p:cBhvr>
                                        <p:cTn id="16" dur="1500"/>
                                        <p:tgtEl>
                                          <p:spTgt spid="4"/>
                                        </p:tgtEl>
                                      </p:cBhvr>
                                    </p:animEffect>
                                  </p:childTnLst>
                                </p:cTn>
                              </p:par>
                              <p:par>
                                <p:cTn id="17" presetID="42" presetClass="entr" presetSubtype="0" fill="hold" grpId="0" nodeType="withEffect">
                                  <p:stCondLst>
                                    <p:cond delay="1500"/>
                                  </p:stCondLst>
                                  <p:iterate type="lt">
                                    <p:tmPct val="1908"/>
                                  </p:iterate>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a:extLst>
              <a:ext uri="{FF2B5EF4-FFF2-40B4-BE49-F238E27FC236}">
                <a16:creationId xmlns:a16="http://schemas.microsoft.com/office/drawing/2014/main" xmlns="" id="{9A4AAB98-69E4-4031-B029-C2AAA7EBAA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44789" y="5509413"/>
            <a:ext cx="1594589" cy="1734710"/>
          </a:xfrm>
          <a:prstGeom prst="rect">
            <a:avLst/>
          </a:prstGeom>
        </p:spPr>
      </p:pic>
      <p:pic>
        <p:nvPicPr>
          <p:cNvPr id="30" name="图片 29">
            <a:extLst>
              <a:ext uri="{FF2B5EF4-FFF2-40B4-BE49-F238E27FC236}">
                <a16:creationId xmlns:a16="http://schemas.microsoft.com/office/drawing/2014/main" xmlns="" id="{D05D880F-69D2-4E7B-82E4-5DBB821DE01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8691" y="5509413"/>
            <a:ext cx="1594589" cy="1734710"/>
          </a:xfrm>
          <a:prstGeom prst="rect">
            <a:avLst/>
          </a:prstGeom>
        </p:spPr>
      </p:pic>
      <p:pic>
        <p:nvPicPr>
          <p:cNvPr id="28" name="图片 27">
            <a:extLst>
              <a:ext uri="{FF2B5EF4-FFF2-40B4-BE49-F238E27FC236}">
                <a16:creationId xmlns:a16="http://schemas.microsoft.com/office/drawing/2014/main" xmlns="" id="{83809D13-3849-4F03-8B3F-F19153F5D93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1623" t="10431"/>
          <a:stretch/>
        </p:blipFill>
        <p:spPr>
          <a:xfrm>
            <a:off x="-14216" y="-38700"/>
            <a:ext cx="1777903" cy="1372826"/>
          </a:xfrm>
          <a:prstGeom prst="rect">
            <a:avLst/>
          </a:prstGeom>
        </p:spPr>
      </p:pic>
      <p:grpSp>
        <p:nvGrpSpPr>
          <p:cNvPr id="4" name="组合 3">
            <a:extLst>
              <a:ext uri="{FF2B5EF4-FFF2-40B4-BE49-F238E27FC236}">
                <a16:creationId xmlns:a16="http://schemas.microsoft.com/office/drawing/2014/main" xmlns="" id="{EA69009F-A038-490C-8A4B-CFEED644B846}"/>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190B107F-D9ED-43EF-AC78-1F8906C60B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6" name="图片 5">
              <a:extLst>
                <a:ext uri="{FF2B5EF4-FFF2-40B4-BE49-F238E27FC236}">
                  <a16:creationId xmlns:a16="http://schemas.microsoft.com/office/drawing/2014/main" xmlns="" id="{6EB749F8-C46B-4C9E-BFDC-8058DBD74C2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7" name="图片 6">
              <a:extLst>
                <a:ext uri="{FF2B5EF4-FFF2-40B4-BE49-F238E27FC236}">
                  <a16:creationId xmlns:a16="http://schemas.microsoft.com/office/drawing/2014/main" xmlns="" id="{B0A2F908-BAF7-404C-B235-4A48545C20D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sp>
        <p:nvSpPr>
          <p:cNvPr id="9" name="文本框 8">
            <a:extLst>
              <a:ext uri="{FF2B5EF4-FFF2-40B4-BE49-F238E27FC236}">
                <a16:creationId xmlns:a16="http://schemas.microsoft.com/office/drawing/2014/main" xmlns="" id="{714B9FBA-85C9-4DF6-B12F-3AF80F930F97}"/>
              </a:ext>
            </a:extLst>
          </p:cNvPr>
          <p:cNvSpPr txBox="1"/>
          <p:nvPr/>
        </p:nvSpPr>
        <p:spPr>
          <a:xfrm>
            <a:off x="5287606" y="2434692"/>
            <a:ext cx="1877438" cy="461665"/>
          </a:xfrm>
          <a:prstGeom prst="rect">
            <a:avLst/>
          </a:prstGeom>
          <a:solidFill>
            <a:schemeClr val="accent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chemeClr val="bg1"/>
                </a:solidFill>
                <a:effectLst/>
                <a:uLnTx/>
                <a:uFillTx/>
                <a:latin typeface="+mn-ea"/>
                <a:cs typeface="+mn-ea"/>
                <a:sym typeface="+mn-lt"/>
              </a:rPr>
              <a:t>CONTENT</a:t>
            </a:r>
            <a:endParaRPr kumimoji="0" lang="zh-CN" altLang="en-US" sz="2400" b="0" i="0" u="none" strike="noStrike" kern="1200" cap="none" spc="0" normalizeH="0" baseline="0" noProof="0" dirty="0">
              <a:ln>
                <a:noFill/>
              </a:ln>
              <a:solidFill>
                <a:schemeClr val="bg1"/>
              </a:solidFill>
              <a:effectLst/>
              <a:uLnTx/>
              <a:uFillTx/>
              <a:latin typeface="+mn-ea"/>
              <a:cs typeface="+mn-ea"/>
              <a:sym typeface="+mn-lt"/>
            </a:endParaRPr>
          </a:p>
        </p:txBody>
      </p:sp>
      <p:sp>
        <p:nvSpPr>
          <p:cNvPr id="10" name="文本框 9">
            <a:extLst>
              <a:ext uri="{FF2B5EF4-FFF2-40B4-BE49-F238E27FC236}">
                <a16:creationId xmlns:a16="http://schemas.microsoft.com/office/drawing/2014/main" xmlns="" id="{C5C030EF-317B-4A85-AA8E-73A248EEE504}"/>
              </a:ext>
            </a:extLst>
          </p:cNvPr>
          <p:cNvSpPr txBox="1"/>
          <p:nvPr/>
        </p:nvSpPr>
        <p:spPr>
          <a:xfrm>
            <a:off x="4942112" y="1255982"/>
            <a:ext cx="2530484" cy="1200329"/>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pPr algn="dist"/>
            <a:r>
              <a:rPr lang="zh-CN" altLang="en-US" dirty="0">
                <a:sym typeface="+mn-lt"/>
              </a:rPr>
              <a:t>目录</a:t>
            </a:r>
          </a:p>
        </p:txBody>
      </p:sp>
      <p:sp>
        <p:nvSpPr>
          <p:cNvPr id="11" name="椭圆 10">
            <a:extLst>
              <a:ext uri="{FF2B5EF4-FFF2-40B4-BE49-F238E27FC236}">
                <a16:creationId xmlns:a16="http://schemas.microsoft.com/office/drawing/2014/main" xmlns="" id="{60E2CB61-451B-48EC-8D12-6A586FFA2A0D}"/>
              </a:ext>
            </a:extLst>
          </p:cNvPr>
          <p:cNvSpPr/>
          <p:nvPr/>
        </p:nvSpPr>
        <p:spPr>
          <a:xfrm>
            <a:off x="6752043" y="3451090"/>
            <a:ext cx="732748" cy="7327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3</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12" name="椭圆 11">
            <a:extLst>
              <a:ext uri="{FF2B5EF4-FFF2-40B4-BE49-F238E27FC236}">
                <a16:creationId xmlns:a16="http://schemas.microsoft.com/office/drawing/2014/main" xmlns="" id="{6FC26633-FC85-422C-A4CC-2F9FDC6244D5}"/>
              </a:ext>
            </a:extLst>
          </p:cNvPr>
          <p:cNvSpPr/>
          <p:nvPr/>
        </p:nvSpPr>
        <p:spPr>
          <a:xfrm>
            <a:off x="6752043" y="5026401"/>
            <a:ext cx="732748" cy="7327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4</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13" name="椭圆 12">
            <a:extLst>
              <a:ext uri="{FF2B5EF4-FFF2-40B4-BE49-F238E27FC236}">
                <a16:creationId xmlns:a16="http://schemas.microsoft.com/office/drawing/2014/main" xmlns="" id="{09A313AE-21D1-42E1-96D7-4A9A8795F891}"/>
              </a:ext>
            </a:extLst>
          </p:cNvPr>
          <p:cNvSpPr/>
          <p:nvPr/>
        </p:nvSpPr>
        <p:spPr>
          <a:xfrm>
            <a:off x="2129180" y="3451090"/>
            <a:ext cx="732748" cy="7327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1</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14" name="椭圆 13">
            <a:extLst>
              <a:ext uri="{FF2B5EF4-FFF2-40B4-BE49-F238E27FC236}">
                <a16:creationId xmlns:a16="http://schemas.microsoft.com/office/drawing/2014/main" xmlns="" id="{C8E5BFFA-E910-46E2-A2DF-9C47DD38E9EC}"/>
              </a:ext>
            </a:extLst>
          </p:cNvPr>
          <p:cNvSpPr/>
          <p:nvPr/>
        </p:nvSpPr>
        <p:spPr>
          <a:xfrm>
            <a:off x="2129180" y="5026401"/>
            <a:ext cx="732748" cy="73274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mn-ea"/>
                <a:cs typeface="+mn-ea"/>
                <a:sym typeface="+mn-lt"/>
              </a:rPr>
              <a:t>2</a:t>
            </a:r>
            <a:endParaRPr kumimoji="0" lang="zh-CN" altLang="en-US" sz="2400" b="0" i="0" u="none" strike="noStrike" kern="1200" cap="none" spc="0" normalizeH="0" baseline="0" noProof="0" dirty="0">
              <a:ln>
                <a:noFill/>
              </a:ln>
              <a:solidFill>
                <a:srgbClr val="FFFFFF"/>
              </a:solidFill>
              <a:effectLst/>
              <a:uLnTx/>
              <a:uFillTx/>
              <a:latin typeface="+mn-ea"/>
              <a:cs typeface="+mn-ea"/>
              <a:sym typeface="+mn-lt"/>
            </a:endParaRPr>
          </a:p>
        </p:txBody>
      </p:sp>
      <p:sp>
        <p:nvSpPr>
          <p:cNvPr id="15" name="文本框 14">
            <a:extLst>
              <a:ext uri="{FF2B5EF4-FFF2-40B4-BE49-F238E27FC236}">
                <a16:creationId xmlns:a16="http://schemas.microsoft.com/office/drawing/2014/main" xmlns="" id="{0CC95521-6120-465A-8634-9C39DA48A2B3}"/>
              </a:ext>
            </a:extLst>
          </p:cNvPr>
          <p:cNvSpPr txBox="1"/>
          <p:nvPr/>
        </p:nvSpPr>
        <p:spPr>
          <a:xfrm>
            <a:off x="3145416" y="3354249"/>
            <a:ext cx="3467616"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期中考试成绩总结</a:t>
            </a:r>
          </a:p>
        </p:txBody>
      </p:sp>
      <p:sp>
        <p:nvSpPr>
          <p:cNvPr id="16" name="文本框 15">
            <a:extLst>
              <a:ext uri="{FF2B5EF4-FFF2-40B4-BE49-F238E27FC236}">
                <a16:creationId xmlns:a16="http://schemas.microsoft.com/office/drawing/2014/main" xmlns="" id="{94AFCB20-7847-4EF7-8ED4-FB27C9C1BD74}"/>
              </a:ext>
            </a:extLst>
          </p:cNvPr>
          <p:cNvSpPr txBox="1"/>
          <p:nvPr/>
        </p:nvSpPr>
        <p:spPr>
          <a:xfrm>
            <a:off x="3345010" y="3874337"/>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
        <p:nvSpPr>
          <p:cNvPr id="17" name="文本框 16">
            <a:extLst>
              <a:ext uri="{FF2B5EF4-FFF2-40B4-BE49-F238E27FC236}">
                <a16:creationId xmlns:a16="http://schemas.microsoft.com/office/drawing/2014/main" xmlns="" id="{623135D4-E5F6-4FBF-A321-06E6A6D857BC}"/>
              </a:ext>
            </a:extLst>
          </p:cNvPr>
          <p:cNvSpPr txBox="1"/>
          <p:nvPr/>
        </p:nvSpPr>
        <p:spPr>
          <a:xfrm>
            <a:off x="3117026" y="4972534"/>
            <a:ext cx="2646878"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如何看待成绩</a:t>
            </a:r>
          </a:p>
        </p:txBody>
      </p:sp>
      <p:sp>
        <p:nvSpPr>
          <p:cNvPr id="18" name="文本框 17">
            <a:extLst>
              <a:ext uri="{FF2B5EF4-FFF2-40B4-BE49-F238E27FC236}">
                <a16:creationId xmlns:a16="http://schemas.microsoft.com/office/drawing/2014/main" xmlns="" id="{311BAE37-15A5-408C-8D3B-735418C7032D}"/>
              </a:ext>
            </a:extLst>
          </p:cNvPr>
          <p:cNvSpPr txBox="1"/>
          <p:nvPr/>
        </p:nvSpPr>
        <p:spPr>
          <a:xfrm>
            <a:off x="3345010" y="5492622"/>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
        <p:nvSpPr>
          <p:cNvPr id="19" name="文本框 18">
            <a:extLst>
              <a:ext uri="{FF2B5EF4-FFF2-40B4-BE49-F238E27FC236}">
                <a16:creationId xmlns:a16="http://schemas.microsoft.com/office/drawing/2014/main" xmlns="" id="{1006DACF-0895-43A0-92F9-E6AA07282985}"/>
              </a:ext>
            </a:extLst>
          </p:cNvPr>
          <p:cNvSpPr txBox="1"/>
          <p:nvPr/>
        </p:nvSpPr>
        <p:spPr>
          <a:xfrm>
            <a:off x="7739543" y="3354249"/>
            <a:ext cx="2646878"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初二学生特点</a:t>
            </a:r>
          </a:p>
        </p:txBody>
      </p:sp>
      <p:sp>
        <p:nvSpPr>
          <p:cNvPr id="20" name="文本框 19">
            <a:extLst>
              <a:ext uri="{FF2B5EF4-FFF2-40B4-BE49-F238E27FC236}">
                <a16:creationId xmlns:a16="http://schemas.microsoft.com/office/drawing/2014/main" xmlns="" id="{BADAE9C6-9743-4BC3-A02A-117569531FF8}"/>
              </a:ext>
            </a:extLst>
          </p:cNvPr>
          <p:cNvSpPr txBox="1"/>
          <p:nvPr/>
        </p:nvSpPr>
        <p:spPr>
          <a:xfrm>
            <a:off x="7967527" y="3874337"/>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sp>
        <p:nvSpPr>
          <p:cNvPr id="21" name="文本框 20">
            <a:extLst>
              <a:ext uri="{FF2B5EF4-FFF2-40B4-BE49-F238E27FC236}">
                <a16:creationId xmlns:a16="http://schemas.microsoft.com/office/drawing/2014/main" xmlns="" id="{95A473A6-6912-4776-A3EE-9E6F76EB8950}"/>
              </a:ext>
            </a:extLst>
          </p:cNvPr>
          <p:cNvSpPr txBox="1"/>
          <p:nvPr/>
        </p:nvSpPr>
        <p:spPr>
          <a:xfrm>
            <a:off x="7739543" y="4972534"/>
            <a:ext cx="2646878" cy="584775"/>
          </a:xfrm>
          <a:prstGeom prst="rect">
            <a:avLst/>
          </a:prstGeom>
          <a:noFill/>
        </p:spPr>
        <p:txBody>
          <a:bodyPr wrap="none" rtlCol="0">
            <a:spAutoFit/>
          </a:bodyPr>
          <a:lstStyle/>
          <a:p>
            <a:pPr lvl="0">
              <a:defRPr/>
            </a:pPr>
            <a:r>
              <a:rPr lang="zh-CN" altLang="en-US" sz="3200" b="1" dirty="0">
                <a:solidFill>
                  <a:srgbClr val="000000">
                    <a:lumMod val="75000"/>
                    <a:lumOff val="25000"/>
                  </a:srgbClr>
                </a:solidFill>
                <a:latin typeface="+mn-ea"/>
                <a:cs typeface="+mn-ea"/>
                <a:sym typeface="+mn-lt"/>
              </a:rPr>
              <a:t>探讨家庭教育</a:t>
            </a:r>
          </a:p>
        </p:txBody>
      </p:sp>
      <p:sp>
        <p:nvSpPr>
          <p:cNvPr id="22" name="文本框 21">
            <a:extLst>
              <a:ext uri="{FF2B5EF4-FFF2-40B4-BE49-F238E27FC236}">
                <a16:creationId xmlns:a16="http://schemas.microsoft.com/office/drawing/2014/main" xmlns="" id="{17673075-7B78-4614-8F18-B06129E1AB49}"/>
              </a:ext>
            </a:extLst>
          </p:cNvPr>
          <p:cNvSpPr txBox="1"/>
          <p:nvPr/>
        </p:nvSpPr>
        <p:spPr>
          <a:xfrm>
            <a:off x="7967527" y="5492622"/>
            <a:ext cx="233089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000000"/>
                </a:solidFill>
                <a:effectLst/>
                <a:uLnTx/>
                <a:uFillTx/>
                <a:latin typeface="+mn-ea"/>
                <a:cs typeface="+mn-ea"/>
                <a:sym typeface="+mn-lt"/>
              </a:rPr>
              <a:t>ADD YOUR ENGLISH TITLE</a:t>
            </a:r>
            <a:endParaRPr kumimoji="0" lang="zh-CN" altLang="en-US" sz="1600" b="0" i="0" u="none" strike="noStrike" kern="1200" cap="none" spc="0" normalizeH="0" baseline="0" noProof="0" dirty="0">
              <a:ln>
                <a:noFill/>
              </a:ln>
              <a:solidFill>
                <a:srgbClr val="000000"/>
              </a:solidFill>
              <a:effectLst/>
              <a:uLnTx/>
              <a:uFillTx/>
              <a:latin typeface="+mn-ea"/>
              <a:cs typeface="+mn-ea"/>
              <a:sym typeface="+mn-lt"/>
            </a:endParaRPr>
          </a:p>
        </p:txBody>
      </p:sp>
      <p:pic>
        <p:nvPicPr>
          <p:cNvPr id="26" name="图片 25">
            <a:extLst>
              <a:ext uri="{FF2B5EF4-FFF2-40B4-BE49-F238E27FC236}">
                <a16:creationId xmlns:a16="http://schemas.microsoft.com/office/drawing/2014/main" xmlns="" id="{89EC0A27-D8E9-46C6-BDDE-82204EC59388}"/>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4051" t="33008" r="11801" b="1463"/>
          <a:stretch/>
        </p:blipFill>
        <p:spPr>
          <a:xfrm>
            <a:off x="11224282" y="1"/>
            <a:ext cx="967717" cy="1295424"/>
          </a:xfrm>
          <a:prstGeom prst="rect">
            <a:avLst/>
          </a:prstGeom>
        </p:spPr>
      </p:pic>
    </p:spTree>
    <p:extLst>
      <p:ext uri="{BB962C8B-B14F-4D97-AF65-F5344CB8AC3E}">
        <p14:creationId xmlns:p14="http://schemas.microsoft.com/office/powerpoint/2010/main" val="3358995656"/>
      </p:ext>
    </p:extLst>
  </p:cSld>
  <p:clrMapOvr>
    <a:masterClrMapping/>
  </p:clrMapOvr>
  <p:transition spd="med" advTm="3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anim calcmode="lin" valueType="num">
                                      <p:cBhvr>
                                        <p:cTn id="36" dur="1000" fill="hold"/>
                                        <p:tgtEl>
                                          <p:spTgt spid="10"/>
                                        </p:tgtEl>
                                        <p:attrNameLst>
                                          <p:attrName>ppt_x</p:attrName>
                                        </p:attrNameLst>
                                      </p:cBhvr>
                                      <p:tavLst>
                                        <p:tav tm="0">
                                          <p:val>
                                            <p:strVal val="#ppt_x"/>
                                          </p:val>
                                        </p:tav>
                                        <p:tav tm="100000">
                                          <p:val>
                                            <p:strVal val="#ppt_x"/>
                                          </p:val>
                                        </p:tav>
                                      </p:tavLst>
                                    </p:anim>
                                    <p:anim calcmode="lin" valueType="num">
                                      <p:cBhvr>
                                        <p:cTn id="37" dur="10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ppt_x"/>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ppt_x"/>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2" presetClass="entr" presetSubtype="4"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fill="hold"/>
                                        <p:tgtEl>
                                          <p:spTgt spid="15"/>
                                        </p:tgtEl>
                                        <p:attrNameLst>
                                          <p:attrName>ppt_x</p:attrName>
                                        </p:attrNameLst>
                                      </p:cBhvr>
                                      <p:tavLst>
                                        <p:tav tm="0">
                                          <p:val>
                                            <p:strVal val="#ppt_x"/>
                                          </p:val>
                                        </p:tav>
                                        <p:tav tm="100000">
                                          <p:val>
                                            <p:strVal val="#ppt_x"/>
                                          </p:val>
                                        </p:tav>
                                      </p:tavLst>
                                    </p:anim>
                                    <p:anim calcmode="lin" valueType="num">
                                      <p:cBhvr additive="base">
                                        <p:cTn id="59" dur="500" fill="hold"/>
                                        <p:tgtEl>
                                          <p:spTgt spid="15"/>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additive="base">
                                        <p:cTn id="62" dur="500" fill="hold"/>
                                        <p:tgtEl>
                                          <p:spTgt spid="16"/>
                                        </p:tgtEl>
                                        <p:attrNameLst>
                                          <p:attrName>ppt_x</p:attrName>
                                        </p:attrNameLst>
                                      </p:cBhvr>
                                      <p:tavLst>
                                        <p:tav tm="0">
                                          <p:val>
                                            <p:strVal val="#ppt_x"/>
                                          </p:val>
                                        </p:tav>
                                        <p:tav tm="100000">
                                          <p:val>
                                            <p:strVal val="#ppt_x"/>
                                          </p:val>
                                        </p:tav>
                                      </p:tavLst>
                                    </p:anim>
                                    <p:anim calcmode="lin" valueType="num">
                                      <p:cBhvr additive="base">
                                        <p:cTn id="63" dur="500" fill="hold"/>
                                        <p:tgtEl>
                                          <p:spTgt spid="16"/>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fill="hold"/>
                                        <p:tgtEl>
                                          <p:spTgt spid="17"/>
                                        </p:tgtEl>
                                        <p:attrNameLst>
                                          <p:attrName>ppt_x</p:attrName>
                                        </p:attrNameLst>
                                      </p:cBhvr>
                                      <p:tavLst>
                                        <p:tav tm="0">
                                          <p:val>
                                            <p:strVal val="#ppt_x"/>
                                          </p:val>
                                        </p:tav>
                                        <p:tav tm="100000">
                                          <p:val>
                                            <p:strVal val="#ppt_x"/>
                                          </p:val>
                                        </p:tav>
                                      </p:tavLst>
                                    </p:anim>
                                    <p:anim calcmode="lin" valueType="num">
                                      <p:cBhvr additive="base">
                                        <p:cTn id="67" dur="500" fill="hold"/>
                                        <p:tgtEl>
                                          <p:spTgt spid="17"/>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additive="base">
                                        <p:cTn id="70" dur="500" fill="hold"/>
                                        <p:tgtEl>
                                          <p:spTgt spid="18"/>
                                        </p:tgtEl>
                                        <p:attrNameLst>
                                          <p:attrName>ppt_x</p:attrName>
                                        </p:attrNameLst>
                                      </p:cBhvr>
                                      <p:tavLst>
                                        <p:tav tm="0">
                                          <p:val>
                                            <p:strVal val="#ppt_x"/>
                                          </p:val>
                                        </p:tav>
                                        <p:tav tm="100000">
                                          <p:val>
                                            <p:strVal val="#ppt_x"/>
                                          </p:val>
                                        </p:tav>
                                      </p:tavLst>
                                    </p:anim>
                                    <p:anim calcmode="lin" valueType="num">
                                      <p:cBhvr additive="base">
                                        <p:cTn id="71" dur="500" fill="hold"/>
                                        <p:tgtEl>
                                          <p:spTgt spid="18"/>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ppt_x"/>
                                          </p:val>
                                        </p:tav>
                                        <p:tav tm="100000">
                                          <p:val>
                                            <p:strVal val="#ppt_x"/>
                                          </p:val>
                                        </p:tav>
                                      </p:tavLst>
                                    </p:anim>
                                    <p:anim calcmode="lin" valueType="num">
                                      <p:cBhvr additive="base">
                                        <p:cTn id="75" dur="500" fill="hold"/>
                                        <p:tgtEl>
                                          <p:spTgt spid="1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ppt_x"/>
                                          </p:val>
                                        </p:tav>
                                        <p:tav tm="100000">
                                          <p:val>
                                            <p:strVal val="#ppt_x"/>
                                          </p:val>
                                        </p:tav>
                                      </p:tavLst>
                                    </p:anim>
                                    <p:anim calcmode="lin" valueType="num">
                                      <p:cBhvr additive="base">
                                        <p:cTn id="79" dur="500" fill="hold"/>
                                        <p:tgtEl>
                                          <p:spTgt spid="20"/>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fill="hold"/>
                                        <p:tgtEl>
                                          <p:spTgt spid="21"/>
                                        </p:tgtEl>
                                        <p:attrNameLst>
                                          <p:attrName>ppt_x</p:attrName>
                                        </p:attrNameLst>
                                      </p:cBhvr>
                                      <p:tavLst>
                                        <p:tav tm="0">
                                          <p:val>
                                            <p:strVal val="#ppt_x"/>
                                          </p:val>
                                        </p:tav>
                                        <p:tav tm="100000">
                                          <p:val>
                                            <p:strVal val="#ppt_x"/>
                                          </p:val>
                                        </p:tav>
                                      </p:tavLst>
                                    </p:anim>
                                    <p:anim calcmode="lin" valueType="num">
                                      <p:cBhvr additive="base">
                                        <p:cTn id="83" dur="500" fill="hold"/>
                                        <p:tgtEl>
                                          <p:spTgt spid="21"/>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500" fill="hold"/>
                                        <p:tgtEl>
                                          <p:spTgt spid="22"/>
                                        </p:tgtEl>
                                        <p:attrNameLst>
                                          <p:attrName>ppt_x</p:attrName>
                                        </p:attrNameLst>
                                      </p:cBhvr>
                                      <p:tavLst>
                                        <p:tav tm="0">
                                          <p:val>
                                            <p:strVal val="#ppt_x"/>
                                          </p:val>
                                        </p:tav>
                                        <p:tav tm="100000">
                                          <p:val>
                                            <p:strVal val="#ppt_x"/>
                                          </p:val>
                                        </p:tav>
                                      </p:tavLst>
                                    </p:anim>
                                    <p:anim calcmode="lin" valueType="num">
                                      <p:cBhvr additive="base">
                                        <p:cTn id="87" dur="500" fill="hold"/>
                                        <p:tgtEl>
                                          <p:spTgt spid="22"/>
                                        </p:tgtEl>
                                        <p:attrNameLst>
                                          <p:attrName>ppt_y</p:attrName>
                                        </p:attrNameLst>
                                      </p:cBhvr>
                                      <p:tavLst>
                                        <p:tav tm="0">
                                          <p:val>
                                            <p:strVal val="1+#ppt_h/2"/>
                                          </p:val>
                                        </p:tav>
                                        <p:tav tm="100000">
                                          <p:val>
                                            <p:strVal val="#ppt_y"/>
                                          </p:val>
                                        </p:tav>
                                      </p:tavLst>
                                    </p:anim>
                                  </p:childTnLst>
                                </p:cTn>
                              </p:par>
                            </p:childTnLst>
                          </p:cTn>
                        </p:par>
                        <p:par>
                          <p:cTn id="88" fill="hold">
                            <p:stCondLst>
                              <p:cond delay="5000"/>
                            </p:stCondLst>
                            <p:childTnLst>
                              <p:par>
                                <p:cTn id="89" presetID="42" presetClass="entr" presetSubtype="0" fill="hold"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1000"/>
                                        <p:tgtEl>
                                          <p:spTgt spid="30"/>
                                        </p:tgtEl>
                                      </p:cBhvr>
                                    </p:animEffect>
                                    <p:anim calcmode="lin" valueType="num">
                                      <p:cBhvr>
                                        <p:cTn id="92" dur="1000" fill="hold"/>
                                        <p:tgtEl>
                                          <p:spTgt spid="30"/>
                                        </p:tgtEl>
                                        <p:attrNameLst>
                                          <p:attrName>ppt_x</p:attrName>
                                        </p:attrNameLst>
                                      </p:cBhvr>
                                      <p:tavLst>
                                        <p:tav tm="0">
                                          <p:val>
                                            <p:strVal val="#ppt_x"/>
                                          </p:val>
                                        </p:tav>
                                        <p:tav tm="100000">
                                          <p:val>
                                            <p:strVal val="#ppt_x"/>
                                          </p:val>
                                        </p:tav>
                                      </p:tavLst>
                                    </p:anim>
                                    <p:anim calcmode="lin" valueType="num">
                                      <p:cBhvr>
                                        <p:cTn id="9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animBg="1"/>
      <p:bldP spid="13" grpId="0" animBg="1"/>
      <p:bldP spid="14" grpId="0" animBg="1"/>
      <p:bldP spid="15" grpId="0"/>
      <p:bldP spid="16" grpId="0"/>
      <p:bldP spid="17" grpId="0"/>
      <p:bldP spid="18" grpId="0"/>
      <p:bldP spid="19" grpId="0"/>
      <p:bldP spid="20" grpId="0"/>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a:extLst>
              <a:ext uri="{FF2B5EF4-FFF2-40B4-BE49-F238E27FC236}">
                <a16:creationId xmlns:a16="http://schemas.microsoft.com/office/drawing/2014/main" xmlns="" id="{05E69683-D733-42EC-98CC-AC57FAF1E920}"/>
              </a:ext>
            </a:extLst>
          </p:cNvPr>
          <p:cNvSpPr>
            <a:spLocks/>
          </p:cNvSpPr>
          <p:nvPr/>
        </p:nvSpPr>
        <p:spPr bwMode="auto">
          <a:xfrm>
            <a:off x="1009643" y="3359144"/>
            <a:ext cx="1435724" cy="1496875"/>
          </a:xfrm>
          <a:prstGeom prst="ellipse">
            <a:avLst/>
          </a:prstGeom>
          <a:solidFill>
            <a:schemeClr val="accent1"/>
          </a:solidFill>
          <a:ln>
            <a:noFill/>
          </a:ln>
        </p:spPr>
        <p:txBody>
          <a:bodyPr vert="horz" wrap="square" lIns="91285" tIns="287510" rIns="91285" bIns="45642" numCol="1" anchor="t" anchorCtr="0" compatLnSpc="1">
            <a:prstTxWarp prst="textNoShape">
              <a:avLst/>
            </a:prstTxWarp>
          </a:bodyPr>
          <a:lstStyle/>
          <a:p>
            <a:pPr lvl="0" algn="ctr">
              <a:defRPr/>
            </a:pPr>
            <a:r>
              <a:rPr lang="zh-CN" altLang="en-US" sz="2400" b="1" dirty="0">
                <a:solidFill>
                  <a:srgbClr val="FFFFFF"/>
                </a:solidFill>
                <a:cs typeface="+mn-ea"/>
                <a:sym typeface="+mn-lt"/>
              </a:rPr>
              <a:t>温馨提示</a:t>
            </a:r>
          </a:p>
        </p:txBody>
      </p:sp>
      <p:sp>
        <p:nvSpPr>
          <p:cNvPr id="4" name="TextBox 5">
            <a:extLst>
              <a:ext uri="{FF2B5EF4-FFF2-40B4-BE49-F238E27FC236}">
                <a16:creationId xmlns:a16="http://schemas.microsoft.com/office/drawing/2014/main" xmlns="" id="{5F9CA74C-5737-46B2-BA33-A0647938CD6A}"/>
              </a:ext>
            </a:extLst>
          </p:cNvPr>
          <p:cNvSpPr txBox="1"/>
          <p:nvPr/>
        </p:nvSpPr>
        <p:spPr>
          <a:xfrm>
            <a:off x="2605023" y="2964824"/>
            <a:ext cx="3995102" cy="2285515"/>
          </a:xfrm>
          <a:prstGeom prst="rect">
            <a:avLst/>
          </a:prstGeom>
          <a:noFill/>
        </p:spPr>
        <p:txBody>
          <a:bodyPr wrap="square" lIns="91267" tIns="45633" rIns="91267" bIns="45633" rtlCol="0">
            <a:spAutoFit/>
          </a:bodyPr>
          <a:lstStyle/>
          <a:p>
            <a:pPr lvl="0" algn="just">
              <a:lnSpc>
                <a:spcPct val="130000"/>
              </a:lnSpc>
              <a:defRPr/>
            </a:pPr>
            <a:r>
              <a:rPr lang="zh-CN" altLang="en-US" sz="2800" dirty="0">
                <a:solidFill>
                  <a:schemeClr val="tx1">
                    <a:lumMod val="75000"/>
                    <a:lumOff val="25000"/>
                  </a:schemeClr>
                </a:solidFill>
                <a:cs typeface="+mn-ea"/>
                <a:sym typeface="+mn-lt"/>
              </a:rPr>
              <a:t>    </a:t>
            </a:r>
            <a:r>
              <a:rPr lang="en-US" altLang="zh-CN" sz="2800" dirty="0">
                <a:solidFill>
                  <a:schemeClr val="tx1">
                    <a:lumMod val="75000"/>
                    <a:lumOff val="25000"/>
                  </a:schemeClr>
                </a:solidFill>
                <a:cs typeface="+mn-ea"/>
                <a:sym typeface="+mn-lt"/>
              </a:rPr>
              <a:t>8</a:t>
            </a:r>
            <a:r>
              <a:rPr lang="zh-CN" altLang="en-US" sz="2800" dirty="0">
                <a:solidFill>
                  <a:schemeClr val="tx1">
                    <a:lumMod val="75000"/>
                    <a:lumOff val="25000"/>
                  </a:schemeClr>
                </a:solidFill>
                <a:cs typeface="+mn-ea"/>
                <a:sym typeface="+mn-lt"/>
              </a:rPr>
              <a:t>年下学期要进行生地会考，考试要身份证，所以家长利用假期办理好学生的身份证。</a:t>
            </a:r>
          </a:p>
        </p:txBody>
      </p:sp>
      <p:pic>
        <p:nvPicPr>
          <p:cNvPr id="5" name="图片 4">
            <a:extLst>
              <a:ext uri="{FF2B5EF4-FFF2-40B4-BE49-F238E27FC236}">
                <a16:creationId xmlns:a16="http://schemas.microsoft.com/office/drawing/2014/main" xmlns="" id="{C91C7E45-16D8-48F1-B070-74CF84EEFCD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6600125" y="1607661"/>
            <a:ext cx="4738914" cy="4738914"/>
          </a:xfrm>
          <a:prstGeom prst="rect">
            <a:avLst/>
          </a:prstGeom>
        </p:spPr>
      </p:pic>
    </p:spTree>
    <p:extLst>
      <p:ext uri="{BB962C8B-B14F-4D97-AF65-F5344CB8AC3E}">
        <p14:creationId xmlns:p14="http://schemas.microsoft.com/office/powerpoint/2010/main" val="1981822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2" presetClass="entr" presetSubtype="8" fill="hold" grpId="0" nodeType="with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Effect transition="in" filter="wipe(left)">
                                      <p:cBhvr>
                                        <p:cTn id="12" dur="200"/>
                                        <p:tgtEl>
                                          <p:spTgt spid="4"/>
                                        </p:tgtEl>
                                      </p:cBhvr>
                                    </p:animEffect>
                                  </p:childTnLst>
                                </p:cTn>
                              </p:par>
                            </p:childTnLst>
                          </p:cTn>
                        </p:par>
                        <p:par>
                          <p:cTn id="13" fill="hold">
                            <p:stCondLst>
                              <p:cond delay="940"/>
                            </p:stCondLst>
                            <p:childTnLst>
                              <p:par>
                                <p:cTn id="14" presetID="2" presetClass="entr" presetSubtype="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96323553-CB87-40D4-B175-618CE37E42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898" y="5451139"/>
            <a:ext cx="1224720" cy="1332340"/>
          </a:xfrm>
          <a:prstGeom prst="rect">
            <a:avLst/>
          </a:prstGeom>
        </p:spPr>
      </p:pic>
      <p:grpSp>
        <p:nvGrpSpPr>
          <p:cNvPr id="39" name="组合 38">
            <a:extLst>
              <a:ext uri="{FF2B5EF4-FFF2-40B4-BE49-F238E27FC236}">
                <a16:creationId xmlns:a16="http://schemas.microsoft.com/office/drawing/2014/main" xmlns="" id="{09FCAE05-C04A-48B2-B9F3-E42A53F29E81}"/>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B53B4DEA-A347-4235-8357-F741C2EFFF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7" name="图片 6">
              <a:extLst>
                <a:ext uri="{FF2B5EF4-FFF2-40B4-BE49-F238E27FC236}">
                  <a16:creationId xmlns:a16="http://schemas.microsoft.com/office/drawing/2014/main" xmlns="" id="{7879CC9C-5714-4411-8FA5-50588C3D2E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9" name="图片 8">
              <a:extLst>
                <a:ext uri="{FF2B5EF4-FFF2-40B4-BE49-F238E27FC236}">
                  <a16:creationId xmlns:a16="http://schemas.microsoft.com/office/drawing/2014/main" xmlns="" id="{32C559DE-8DB0-426C-BA0E-BDDA5B3B564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pic>
        <p:nvPicPr>
          <p:cNvPr id="11" name="图片 10">
            <a:extLst>
              <a:ext uri="{FF2B5EF4-FFF2-40B4-BE49-F238E27FC236}">
                <a16:creationId xmlns:a16="http://schemas.microsoft.com/office/drawing/2014/main" xmlns="" id="{B3C885FC-3484-49EA-880A-6CCD6D1B1A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61321" y="0"/>
            <a:ext cx="1834092" cy="740691"/>
          </a:xfrm>
          <a:prstGeom prst="rect">
            <a:avLst/>
          </a:prstGeom>
        </p:spPr>
      </p:pic>
      <p:pic>
        <p:nvPicPr>
          <p:cNvPr id="13" name="图片 12">
            <a:extLst>
              <a:ext uri="{FF2B5EF4-FFF2-40B4-BE49-F238E27FC236}">
                <a16:creationId xmlns:a16="http://schemas.microsoft.com/office/drawing/2014/main" xmlns="" id="{18DF1ACE-3FF1-4990-9631-5AA699E7D12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493717" cy="1165696"/>
          </a:xfrm>
          <a:prstGeom prst="rect">
            <a:avLst/>
          </a:prstGeom>
        </p:spPr>
      </p:pic>
      <p:pic>
        <p:nvPicPr>
          <p:cNvPr id="17" name="图片 16">
            <a:extLst>
              <a:ext uri="{FF2B5EF4-FFF2-40B4-BE49-F238E27FC236}">
                <a16:creationId xmlns:a16="http://schemas.microsoft.com/office/drawing/2014/main" xmlns="" id="{0F2124F4-2BAF-4DD4-B725-5617149D644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9266" y="2687525"/>
            <a:ext cx="862704" cy="1482949"/>
          </a:xfrm>
          <a:prstGeom prst="rect">
            <a:avLst/>
          </a:prstGeom>
        </p:spPr>
      </p:pic>
      <p:pic>
        <p:nvPicPr>
          <p:cNvPr id="19" name="图片 18">
            <a:extLst>
              <a:ext uri="{FF2B5EF4-FFF2-40B4-BE49-F238E27FC236}">
                <a16:creationId xmlns:a16="http://schemas.microsoft.com/office/drawing/2014/main" xmlns="" id="{696C43E4-6387-4435-A4CB-9E51747CF0AE}"/>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806862" y="2504052"/>
            <a:ext cx="1057579" cy="1197552"/>
          </a:xfrm>
          <a:prstGeom prst="rect">
            <a:avLst/>
          </a:prstGeom>
        </p:spPr>
      </p:pic>
      <p:pic>
        <p:nvPicPr>
          <p:cNvPr id="21" name="图片 20">
            <a:extLst>
              <a:ext uri="{FF2B5EF4-FFF2-40B4-BE49-F238E27FC236}">
                <a16:creationId xmlns:a16="http://schemas.microsoft.com/office/drawing/2014/main" xmlns="" id="{F5267634-148B-45A5-8095-44E108A9BE6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91427" y="5151006"/>
            <a:ext cx="1607697" cy="1086282"/>
          </a:xfrm>
          <a:prstGeom prst="rect">
            <a:avLst/>
          </a:prstGeom>
        </p:spPr>
      </p:pic>
      <p:sp>
        <p:nvSpPr>
          <p:cNvPr id="22" name="文本框 21">
            <a:extLst>
              <a:ext uri="{FF2B5EF4-FFF2-40B4-BE49-F238E27FC236}">
                <a16:creationId xmlns:a16="http://schemas.microsoft.com/office/drawing/2014/main" xmlns="" id="{41BEE75E-DB2B-47A6-8A71-FC1E7F5CA5A3}"/>
              </a:ext>
            </a:extLst>
          </p:cNvPr>
          <p:cNvSpPr txBox="1"/>
          <p:nvPr/>
        </p:nvSpPr>
        <p:spPr>
          <a:xfrm>
            <a:off x="3761017" y="4182677"/>
            <a:ext cx="4534776" cy="460375"/>
          </a:xfrm>
          <a:prstGeom prst="rect">
            <a:avLst/>
          </a:prstGeom>
          <a:noFill/>
          <a:ln>
            <a:solidFill>
              <a:schemeClr val="accent1"/>
            </a:solidFill>
          </a:ln>
        </p:spPr>
        <p:txBody>
          <a:bodyPr wrap="square" rtlCol="0">
            <a:spAutoFit/>
          </a:bodyPr>
          <a:lstStyle/>
          <a:p>
            <a:pPr lvl="0" algn="ctr">
              <a:defRPr/>
            </a:pPr>
            <a:r>
              <a:rPr lang="zh-CN" altLang="en-US" sz="2400" b="1" dirty="0">
                <a:solidFill>
                  <a:schemeClr val="accent1"/>
                </a:solidFill>
                <a:cs typeface="+mn-ea"/>
                <a:sym typeface="+mn-lt"/>
              </a:rPr>
              <a:t>初二上学</a:t>
            </a:r>
            <a:r>
              <a:rPr lang="zh-CN" altLang="en-US" sz="2400" b="1" dirty="0" smtClean="0">
                <a:solidFill>
                  <a:schemeClr val="accent1"/>
                </a:solidFill>
                <a:cs typeface="+mn-ea"/>
                <a:sym typeface="+mn-lt"/>
              </a:rPr>
              <a:t>期期末考试</a:t>
            </a:r>
            <a:r>
              <a:rPr lang="zh-CN" altLang="en-US" sz="2400" b="1" dirty="0">
                <a:solidFill>
                  <a:schemeClr val="accent1"/>
                </a:solidFill>
                <a:cs typeface="+mn-ea"/>
                <a:sym typeface="+mn-lt"/>
              </a:rPr>
              <a:t>家长会</a:t>
            </a:r>
          </a:p>
        </p:txBody>
      </p:sp>
      <p:sp>
        <p:nvSpPr>
          <p:cNvPr id="24" name="文本框 23">
            <a:extLst>
              <a:ext uri="{FF2B5EF4-FFF2-40B4-BE49-F238E27FC236}">
                <a16:creationId xmlns:a16="http://schemas.microsoft.com/office/drawing/2014/main" xmlns="" id="{3B72C9CE-BFF2-44D1-8AB1-703829642600}"/>
              </a:ext>
            </a:extLst>
          </p:cNvPr>
          <p:cNvSpPr txBox="1"/>
          <p:nvPr/>
        </p:nvSpPr>
        <p:spPr>
          <a:xfrm>
            <a:off x="1918244" y="2304562"/>
            <a:ext cx="8753874" cy="1323439"/>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r>
              <a:rPr lang="zh-CN" altLang="en-US" sz="8000" dirty="0">
                <a:latin typeface="汉仪雅酷黑 95W" panose="020B0A04020202020204" pitchFamily="34" charset="-122"/>
                <a:ea typeface="汉仪雅酷黑 95W" panose="020B0A04020202020204" pitchFamily="34" charset="-122"/>
                <a:sym typeface="+mn-lt"/>
              </a:rPr>
              <a:t>演讲结束</a:t>
            </a:r>
            <a:r>
              <a:rPr lang="en-US" altLang="zh-CN" sz="8000" dirty="0">
                <a:latin typeface="汉仪雅酷黑 95W" panose="020B0A04020202020204" pitchFamily="34" charset="-122"/>
                <a:ea typeface="汉仪雅酷黑 95W" panose="020B0A04020202020204" pitchFamily="34" charset="-122"/>
                <a:sym typeface="+mn-lt"/>
              </a:rPr>
              <a:t>.</a:t>
            </a:r>
            <a:r>
              <a:rPr lang="zh-CN" altLang="en-US" sz="8000" dirty="0">
                <a:latin typeface="汉仪雅酷黑 95W" panose="020B0A04020202020204" pitchFamily="34" charset="-122"/>
                <a:ea typeface="汉仪雅酷黑 95W" panose="020B0A04020202020204" pitchFamily="34" charset="-122"/>
                <a:sym typeface="+mn-lt"/>
              </a:rPr>
              <a:t>感谢参加</a:t>
            </a:r>
          </a:p>
        </p:txBody>
      </p:sp>
      <p:sp>
        <p:nvSpPr>
          <p:cNvPr id="25" name="文本框 24">
            <a:extLst>
              <a:ext uri="{FF2B5EF4-FFF2-40B4-BE49-F238E27FC236}">
                <a16:creationId xmlns:a16="http://schemas.microsoft.com/office/drawing/2014/main" xmlns="" id="{A318CC49-1D1A-409B-BEF7-FA4F10DDBC21}"/>
              </a:ext>
            </a:extLst>
          </p:cNvPr>
          <p:cNvSpPr txBox="1"/>
          <p:nvPr/>
        </p:nvSpPr>
        <p:spPr>
          <a:xfrm>
            <a:off x="1451970" y="3515721"/>
            <a:ext cx="9220148" cy="523220"/>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r>
              <a:rPr lang="en-US" altLang="zh-CN" sz="2800" dirty="0">
                <a:latin typeface="+mn-ea"/>
                <a:ea typeface="+mn-ea"/>
                <a:sym typeface="+mn-lt"/>
              </a:rPr>
              <a:t>Parent-school cooperative manages concertedly</a:t>
            </a:r>
            <a:endParaRPr lang="zh-CN" altLang="en-US" sz="2800" dirty="0">
              <a:latin typeface="+mn-ea"/>
              <a:ea typeface="+mn-ea"/>
              <a:sym typeface="+mn-lt"/>
            </a:endParaRPr>
          </a:p>
        </p:txBody>
      </p:sp>
      <p:grpSp>
        <p:nvGrpSpPr>
          <p:cNvPr id="32" name="Group 15">
            <a:extLst>
              <a:ext uri="{FF2B5EF4-FFF2-40B4-BE49-F238E27FC236}">
                <a16:creationId xmlns:a16="http://schemas.microsoft.com/office/drawing/2014/main" xmlns="" id="{9BC651A4-EF98-4925-9080-BB7D5D2DD55E}"/>
              </a:ext>
            </a:extLst>
          </p:cNvPr>
          <p:cNvGrpSpPr/>
          <p:nvPr/>
        </p:nvGrpSpPr>
        <p:grpSpPr>
          <a:xfrm>
            <a:off x="3576176" y="5299334"/>
            <a:ext cx="2724227" cy="407583"/>
            <a:chOff x="2577247" y="6274583"/>
            <a:chExt cx="2724227" cy="407583"/>
          </a:xfrm>
        </p:grpSpPr>
        <p:sp>
          <p:nvSpPr>
            <p:cNvPr id="33" name="矩形 32">
              <a:extLst>
                <a:ext uri="{FF2B5EF4-FFF2-40B4-BE49-F238E27FC236}">
                  <a16:creationId xmlns:a16="http://schemas.microsoft.com/office/drawing/2014/main" xmlns="" id="{071A5B31-1EBE-49C8-A6D9-705E7523FB69}"/>
                </a:ext>
              </a:extLst>
            </p:cNvPr>
            <p:cNvSpPr/>
            <p:nvPr/>
          </p:nvSpPr>
          <p:spPr>
            <a:xfrm>
              <a:off x="3049447" y="6278320"/>
              <a:ext cx="2252027"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rPr>
                <a:t>主持人</a:t>
              </a:r>
              <a:r>
                <a:rPr kumimoji="0" lang="zh-CN" altLang="en-US" sz="2000" b="1" i="0" u="none" strike="noStrike" kern="1200" cap="none" spc="0" normalizeH="0" baseline="0" noProof="0" dirty="0" smtClean="0">
                  <a:ln>
                    <a:noFill/>
                  </a:ln>
                  <a:solidFill>
                    <a:schemeClr val="accent1"/>
                  </a:solidFill>
                  <a:effectLst/>
                  <a:uLnTx/>
                  <a:uFillTx/>
                  <a:latin typeface="思源黑体 CN"/>
                  <a:cs typeface="+mn-ea"/>
                  <a:sym typeface="+mn-lt"/>
                </a:rPr>
                <a:t>：</a:t>
              </a:r>
              <a:r>
                <a:rPr lang="zh-CN" altLang="en-US" sz="2000" b="1" dirty="0">
                  <a:solidFill>
                    <a:schemeClr val="accent1"/>
                  </a:solidFill>
                  <a:latin typeface="思源黑体 CN"/>
                  <a:cs typeface="+mn-ea"/>
                  <a:sym typeface="+mn-lt"/>
                </a:rPr>
                <a:t>优</a:t>
              </a:r>
              <a:r>
                <a:rPr lang="zh-CN" altLang="en-US" sz="2000" b="1" dirty="0" smtClean="0">
                  <a:solidFill>
                    <a:schemeClr val="accent1"/>
                  </a:solidFill>
                  <a:latin typeface="思源黑体 CN"/>
                  <a:cs typeface="+mn-ea"/>
                  <a:sym typeface="+mn-lt"/>
                </a:rPr>
                <a:t>品</a:t>
              </a:r>
              <a:r>
                <a:rPr lang="en-US" altLang="zh-CN" sz="2000" b="1" dirty="0" smtClean="0">
                  <a:solidFill>
                    <a:schemeClr val="accent1"/>
                  </a:solidFill>
                  <a:latin typeface="思源黑体 CN"/>
                  <a:cs typeface="+mn-ea"/>
                  <a:sym typeface="+mn-lt"/>
                </a:rPr>
                <a:t>PPT</a:t>
              </a:r>
              <a:endPar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endParaRPr>
            </a:p>
          </p:txBody>
        </p:sp>
        <p:sp>
          <p:nvSpPr>
            <p:cNvPr id="34" name="delivery-package_45936">
              <a:extLst>
                <a:ext uri="{FF2B5EF4-FFF2-40B4-BE49-F238E27FC236}">
                  <a16:creationId xmlns:a16="http://schemas.microsoft.com/office/drawing/2014/main" xmlns="" id="{79BF5614-1F28-4224-AABD-84326F1457F2}"/>
                </a:ext>
              </a:extLst>
            </p:cNvPr>
            <p:cNvSpPr>
              <a:spLocks noChangeAspect="1"/>
            </p:cNvSpPr>
            <p:nvPr/>
          </p:nvSpPr>
          <p:spPr bwMode="auto">
            <a:xfrm>
              <a:off x="2577247" y="6274583"/>
              <a:ext cx="472199" cy="407583"/>
            </a:xfrm>
            <a:custGeom>
              <a:avLst/>
              <a:gdLst>
                <a:gd name="connsiteX0" fmla="*/ 222210 w 606439"/>
                <a:gd name="connsiteY0" fmla="*/ 476810 h 523454"/>
                <a:gd name="connsiteX1" fmla="*/ 591037 w 606439"/>
                <a:gd name="connsiteY1" fmla="*/ 476810 h 523454"/>
                <a:gd name="connsiteX2" fmla="*/ 606439 w 606439"/>
                <a:gd name="connsiteY2" fmla="*/ 492071 h 523454"/>
                <a:gd name="connsiteX3" fmla="*/ 591037 w 606439"/>
                <a:gd name="connsiteY3" fmla="*/ 507435 h 523454"/>
                <a:gd name="connsiteX4" fmla="*/ 222210 w 606439"/>
                <a:gd name="connsiteY4" fmla="*/ 507435 h 523454"/>
                <a:gd name="connsiteX5" fmla="*/ 15301 w 606439"/>
                <a:gd name="connsiteY5" fmla="*/ 476810 h 523454"/>
                <a:gd name="connsiteX6" fmla="*/ 163006 w 606439"/>
                <a:gd name="connsiteY6" fmla="*/ 476810 h 523454"/>
                <a:gd name="connsiteX7" fmla="*/ 163006 w 606439"/>
                <a:gd name="connsiteY7" fmla="*/ 507435 h 523454"/>
                <a:gd name="connsiteX8" fmla="*/ 15301 w 606439"/>
                <a:gd name="connsiteY8" fmla="*/ 507435 h 523454"/>
                <a:gd name="connsiteX9" fmla="*/ 0 w 606439"/>
                <a:gd name="connsiteY9" fmla="*/ 492071 h 523454"/>
                <a:gd name="connsiteX10" fmla="*/ 15301 w 606439"/>
                <a:gd name="connsiteY10" fmla="*/ 476810 h 523454"/>
                <a:gd name="connsiteX11" fmla="*/ 192556 w 606439"/>
                <a:gd name="connsiteY11" fmla="*/ 460792 h 523454"/>
                <a:gd name="connsiteX12" fmla="*/ 211061 w 606439"/>
                <a:gd name="connsiteY12" fmla="*/ 479185 h 523454"/>
                <a:gd name="connsiteX13" fmla="*/ 211061 w 606439"/>
                <a:gd name="connsiteY13" fmla="*/ 505061 h 523454"/>
                <a:gd name="connsiteX14" fmla="*/ 192556 w 606439"/>
                <a:gd name="connsiteY14" fmla="*/ 523454 h 523454"/>
                <a:gd name="connsiteX15" fmla="*/ 174155 w 606439"/>
                <a:gd name="connsiteY15" fmla="*/ 505061 h 523454"/>
                <a:gd name="connsiteX16" fmla="*/ 174155 w 606439"/>
                <a:gd name="connsiteY16" fmla="*/ 479185 h 523454"/>
                <a:gd name="connsiteX17" fmla="*/ 192556 w 606439"/>
                <a:gd name="connsiteY17" fmla="*/ 460792 h 523454"/>
                <a:gd name="connsiteX18" fmla="*/ 270917 w 606439"/>
                <a:gd name="connsiteY18" fmla="*/ 230890 h 523454"/>
                <a:gd name="connsiteX19" fmla="*/ 301415 w 606439"/>
                <a:gd name="connsiteY19" fmla="*/ 261132 h 523454"/>
                <a:gd name="connsiteX20" fmla="*/ 288300 w 606439"/>
                <a:gd name="connsiteY20" fmla="*/ 349051 h 523454"/>
                <a:gd name="connsiteX21" fmla="*/ 288508 w 606439"/>
                <a:gd name="connsiteY21" fmla="*/ 349883 h 523454"/>
                <a:gd name="connsiteX22" fmla="*/ 302248 w 606439"/>
                <a:gd name="connsiteY22" fmla="*/ 368693 h 523454"/>
                <a:gd name="connsiteX23" fmla="*/ 303184 w 606439"/>
                <a:gd name="connsiteY23" fmla="*/ 369109 h 523454"/>
                <a:gd name="connsiteX24" fmla="*/ 304121 w 606439"/>
                <a:gd name="connsiteY24" fmla="*/ 368693 h 523454"/>
                <a:gd name="connsiteX25" fmla="*/ 317965 w 606439"/>
                <a:gd name="connsiteY25" fmla="*/ 349883 h 523454"/>
                <a:gd name="connsiteX26" fmla="*/ 318173 w 606439"/>
                <a:gd name="connsiteY26" fmla="*/ 349051 h 523454"/>
                <a:gd name="connsiteX27" fmla="*/ 304954 w 606439"/>
                <a:gd name="connsiteY27" fmla="*/ 261132 h 523454"/>
                <a:gd name="connsiteX28" fmla="*/ 335452 w 606439"/>
                <a:gd name="connsiteY28" fmla="*/ 230890 h 523454"/>
                <a:gd name="connsiteX29" fmla="*/ 354500 w 606439"/>
                <a:gd name="connsiteY29" fmla="*/ 246894 h 523454"/>
                <a:gd name="connsiteX30" fmla="*/ 393950 w 606439"/>
                <a:gd name="connsiteY30" fmla="*/ 265081 h 523454"/>
                <a:gd name="connsiteX31" fmla="*/ 408522 w 606439"/>
                <a:gd name="connsiteY31" fmla="*/ 277344 h 523454"/>
                <a:gd name="connsiteX32" fmla="*/ 428091 w 606439"/>
                <a:gd name="connsiteY32" fmla="*/ 379501 h 523454"/>
                <a:gd name="connsiteX33" fmla="*/ 178278 w 606439"/>
                <a:gd name="connsiteY33" fmla="*/ 379501 h 523454"/>
                <a:gd name="connsiteX34" fmla="*/ 197951 w 606439"/>
                <a:gd name="connsiteY34" fmla="*/ 277344 h 523454"/>
                <a:gd name="connsiteX35" fmla="*/ 212419 w 606439"/>
                <a:gd name="connsiteY35" fmla="*/ 265081 h 523454"/>
                <a:gd name="connsiteX36" fmla="*/ 251973 w 606439"/>
                <a:gd name="connsiteY36" fmla="*/ 246894 h 523454"/>
                <a:gd name="connsiteX37" fmla="*/ 276624 w 606439"/>
                <a:gd name="connsiteY37" fmla="*/ 129744 h 523454"/>
                <a:gd name="connsiteX38" fmla="*/ 249081 w 606439"/>
                <a:gd name="connsiteY38" fmla="*/ 154506 h 523454"/>
                <a:gd name="connsiteX39" fmla="*/ 303203 w 606439"/>
                <a:gd name="connsiteY39" fmla="*/ 223727 h 523454"/>
                <a:gd name="connsiteX40" fmla="*/ 357324 w 606439"/>
                <a:gd name="connsiteY40" fmla="*/ 154506 h 523454"/>
                <a:gd name="connsiteX41" fmla="*/ 288944 w 606439"/>
                <a:gd name="connsiteY41" fmla="*/ 155961 h 523454"/>
                <a:gd name="connsiteX42" fmla="*/ 276624 w 606439"/>
                <a:gd name="connsiteY42" fmla="*/ 129744 h 523454"/>
                <a:gd name="connsiteX43" fmla="*/ 303203 w 606439"/>
                <a:gd name="connsiteY43" fmla="*/ 68448 h 523454"/>
                <a:gd name="connsiteX44" fmla="*/ 374498 w 606439"/>
                <a:gd name="connsiteY44" fmla="*/ 138396 h 523454"/>
                <a:gd name="connsiteX45" fmla="*/ 303203 w 606439"/>
                <a:gd name="connsiteY45" fmla="*/ 239005 h 523454"/>
                <a:gd name="connsiteX46" fmla="*/ 232012 w 606439"/>
                <a:gd name="connsiteY46" fmla="*/ 138396 h 523454"/>
                <a:gd name="connsiteX47" fmla="*/ 303203 w 606439"/>
                <a:gd name="connsiteY47" fmla="*/ 68448 h 523454"/>
                <a:gd name="connsiteX48" fmla="*/ 41630 w 606439"/>
                <a:gd name="connsiteY48" fmla="*/ 41570 h 523454"/>
                <a:gd name="connsiteX49" fmla="*/ 41630 w 606439"/>
                <a:gd name="connsiteY49" fmla="*/ 406450 h 523454"/>
                <a:gd name="connsiteX50" fmla="*/ 564809 w 606439"/>
                <a:gd name="connsiteY50" fmla="*/ 406450 h 523454"/>
                <a:gd name="connsiteX51" fmla="*/ 564809 w 606439"/>
                <a:gd name="connsiteY51" fmla="*/ 41570 h 523454"/>
                <a:gd name="connsiteX52" fmla="*/ 27788 w 606439"/>
                <a:gd name="connsiteY52" fmla="*/ 0 h 523454"/>
                <a:gd name="connsiteX53" fmla="*/ 578651 w 606439"/>
                <a:gd name="connsiteY53" fmla="*/ 0 h 523454"/>
                <a:gd name="connsiteX54" fmla="*/ 606439 w 606439"/>
                <a:gd name="connsiteY54" fmla="*/ 27644 h 523454"/>
                <a:gd name="connsiteX55" fmla="*/ 606439 w 606439"/>
                <a:gd name="connsiteY55" fmla="*/ 420376 h 523454"/>
                <a:gd name="connsiteX56" fmla="*/ 578651 w 606439"/>
                <a:gd name="connsiteY56" fmla="*/ 448020 h 523454"/>
                <a:gd name="connsiteX57" fmla="*/ 27788 w 606439"/>
                <a:gd name="connsiteY57" fmla="*/ 448020 h 523454"/>
                <a:gd name="connsiteX58" fmla="*/ 0 w 606439"/>
                <a:gd name="connsiteY58" fmla="*/ 420376 h 523454"/>
                <a:gd name="connsiteX59" fmla="*/ 0 w 606439"/>
                <a:gd name="connsiteY59" fmla="*/ 27644 h 523454"/>
                <a:gd name="connsiteX60" fmla="*/ 27788 w 606439"/>
                <a:gd name="connsiteY60" fmla="*/ 0 h 52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439" h="523454">
                  <a:moveTo>
                    <a:pt x="222210" y="476810"/>
                  </a:moveTo>
                  <a:lnTo>
                    <a:pt x="591037" y="476810"/>
                  </a:lnTo>
                  <a:cubicBezTo>
                    <a:pt x="599570" y="476810"/>
                    <a:pt x="606439" y="483662"/>
                    <a:pt x="606439" y="492071"/>
                  </a:cubicBezTo>
                  <a:cubicBezTo>
                    <a:pt x="606439" y="500583"/>
                    <a:pt x="599570" y="507435"/>
                    <a:pt x="591037" y="507435"/>
                  </a:cubicBezTo>
                  <a:lnTo>
                    <a:pt x="222210" y="507435"/>
                  </a:lnTo>
                  <a:close/>
                  <a:moveTo>
                    <a:pt x="15301" y="476810"/>
                  </a:moveTo>
                  <a:lnTo>
                    <a:pt x="163006" y="476810"/>
                  </a:lnTo>
                  <a:lnTo>
                    <a:pt x="163006" y="507435"/>
                  </a:lnTo>
                  <a:lnTo>
                    <a:pt x="15301" y="507435"/>
                  </a:lnTo>
                  <a:cubicBezTo>
                    <a:pt x="6870" y="507435"/>
                    <a:pt x="0" y="500583"/>
                    <a:pt x="0" y="492071"/>
                  </a:cubicBezTo>
                  <a:cubicBezTo>
                    <a:pt x="0" y="483662"/>
                    <a:pt x="6870" y="476810"/>
                    <a:pt x="15301" y="476810"/>
                  </a:cubicBezTo>
                  <a:close/>
                  <a:moveTo>
                    <a:pt x="192556" y="460792"/>
                  </a:moveTo>
                  <a:cubicBezTo>
                    <a:pt x="202744" y="460792"/>
                    <a:pt x="211061" y="469001"/>
                    <a:pt x="211061" y="479185"/>
                  </a:cubicBezTo>
                  <a:lnTo>
                    <a:pt x="211061" y="505061"/>
                  </a:lnTo>
                  <a:cubicBezTo>
                    <a:pt x="211061" y="515245"/>
                    <a:pt x="202744" y="523454"/>
                    <a:pt x="192556" y="523454"/>
                  </a:cubicBezTo>
                  <a:cubicBezTo>
                    <a:pt x="182472" y="523454"/>
                    <a:pt x="174155" y="515245"/>
                    <a:pt x="174155" y="505061"/>
                  </a:cubicBezTo>
                  <a:lnTo>
                    <a:pt x="174155" y="479185"/>
                  </a:lnTo>
                  <a:cubicBezTo>
                    <a:pt x="174155" y="469001"/>
                    <a:pt x="182472" y="460792"/>
                    <a:pt x="192556" y="460792"/>
                  </a:cubicBezTo>
                  <a:close/>
                  <a:moveTo>
                    <a:pt x="270917" y="230890"/>
                  </a:moveTo>
                  <a:lnTo>
                    <a:pt x="301415" y="261132"/>
                  </a:lnTo>
                  <a:lnTo>
                    <a:pt x="288300" y="349051"/>
                  </a:lnTo>
                  <a:cubicBezTo>
                    <a:pt x="288300" y="349363"/>
                    <a:pt x="288300" y="349675"/>
                    <a:pt x="288508" y="349883"/>
                  </a:cubicBezTo>
                  <a:lnTo>
                    <a:pt x="302248" y="368693"/>
                  </a:lnTo>
                  <a:cubicBezTo>
                    <a:pt x="302456" y="369005"/>
                    <a:pt x="302872" y="369109"/>
                    <a:pt x="303184" y="369109"/>
                  </a:cubicBezTo>
                  <a:cubicBezTo>
                    <a:pt x="303601" y="369109"/>
                    <a:pt x="303913" y="369005"/>
                    <a:pt x="304121" y="368693"/>
                  </a:cubicBezTo>
                  <a:lnTo>
                    <a:pt x="317965" y="349883"/>
                  </a:lnTo>
                  <a:cubicBezTo>
                    <a:pt x="318069" y="349675"/>
                    <a:pt x="318173" y="349363"/>
                    <a:pt x="318173" y="349051"/>
                  </a:cubicBezTo>
                  <a:lnTo>
                    <a:pt x="304954" y="261132"/>
                  </a:lnTo>
                  <a:lnTo>
                    <a:pt x="335452" y="230890"/>
                  </a:lnTo>
                  <a:lnTo>
                    <a:pt x="354500" y="246894"/>
                  </a:lnTo>
                  <a:lnTo>
                    <a:pt x="393950" y="265081"/>
                  </a:lnTo>
                  <a:cubicBezTo>
                    <a:pt x="399779" y="267471"/>
                    <a:pt x="405920" y="271316"/>
                    <a:pt x="408522" y="277344"/>
                  </a:cubicBezTo>
                  <a:cubicBezTo>
                    <a:pt x="408522" y="277344"/>
                    <a:pt x="451407" y="379501"/>
                    <a:pt x="428091" y="379501"/>
                  </a:cubicBezTo>
                  <a:lnTo>
                    <a:pt x="178278" y="379501"/>
                  </a:lnTo>
                  <a:cubicBezTo>
                    <a:pt x="154962" y="379501"/>
                    <a:pt x="197951" y="277344"/>
                    <a:pt x="197951" y="277344"/>
                  </a:cubicBezTo>
                  <a:cubicBezTo>
                    <a:pt x="200865" y="271108"/>
                    <a:pt x="206590" y="267471"/>
                    <a:pt x="212419" y="265081"/>
                  </a:cubicBezTo>
                  <a:lnTo>
                    <a:pt x="251973" y="246894"/>
                  </a:lnTo>
                  <a:close/>
                  <a:moveTo>
                    <a:pt x="276624" y="129744"/>
                  </a:moveTo>
                  <a:cubicBezTo>
                    <a:pt x="263028" y="128497"/>
                    <a:pt x="246896" y="135746"/>
                    <a:pt x="249081" y="154506"/>
                  </a:cubicBezTo>
                  <a:cubicBezTo>
                    <a:pt x="253245" y="189116"/>
                    <a:pt x="273644" y="223727"/>
                    <a:pt x="303203" y="223727"/>
                  </a:cubicBezTo>
                  <a:cubicBezTo>
                    <a:pt x="331409" y="223727"/>
                    <a:pt x="357012" y="182049"/>
                    <a:pt x="357324" y="154506"/>
                  </a:cubicBezTo>
                  <a:cubicBezTo>
                    <a:pt x="357845" y="108463"/>
                    <a:pt x="325788" y="159911"/>
                    <a:pt x="288944" y="155961"/>
                  </a:cubicBezTo>
                  <a:cubicBezTo>
                    <a:pt x="301278" y="140735"/>
                    <a:pt x="290219" y="130991"/>
                    <a:pt x="276624" y="129744"/>
                  </a:cubicBezTo>
                  <a:close/>
                  <a:moveTo>
                    <a:pt x="303203" y="68448"/>
                  </a:moveTo>
                  <a:cubicBezTo>
                    <a:pt x="354098" y="68448"/>
                    <a:pt x="374914" y="94640"/>
                    <a:pt x="374498" y="138396"/>
                  </a:cubicBezTo>
                  <a:cubicBezTo>
                    <a:pt x="373769" y="201381"/>
                    <a:pt x="333386" y="239005"/>
                    <a:pt x="303203" y="239005"/>
                  </a:cubicBezTo>
                  <a:cubicBezTo>
                    <a:pt x="268024" y="239005"/>
                    <a:pt x="232637" y="201381"/>
                    <a:pt x="232012" y="138396"/>
                  </a:cubicBezTo>
                  <a:cubicBezTo>
                    <a:pt x="231596" y="94640"/>
                    <a:pt x="252412" y="68448"/>
                    <a:pt x="303203" y="68448"/>
                  </a:cubicBezTo>
                  <a:close/>
                  <a:moveTo>
                    <a:pt x="41630" y="41570"/>
                  </a:moveTo>
                  <a:lnTo>
                    <a:pt x="41630" y="406450"/>
                  </a:lnTo>
                  <a:lnTo>
                    <a:pt x="564809" y="406450"/>
                  </a:lnTo>
                  <a:lnTo>
                    <a:pt x="564809" y="41570"/>
                  </a:lnTo>
                  <a:close/>
                  <a:moveTo>
                    <a:pt x="27788" y="0"/>
                  </a:moveTo>
                  <a:lnTo>
                    <a:pt x="578651" y="0"/>
                  </a:lnTo>
                  <a:cubicBezTo>
                    <a:pt x="593950" y="0"/>
                    <a:pt x="606439" y="12367"/>
                    <a:pt x="606439" y="27644"/>
                  </a:cubicBezTo>
                  <a:lnTo>
                    <a:pt x="606439" y="420376"/>
                  </a:lnTo>
                  <a:cubicBezTo>
                    <a:pt x="606439" y="435653"/>
                    <a:pt x="593950" y="448020"/>
                    <a:pt x="578651" y="448020"/>
                  </a:cubicBezTo>
                  <a:lnTo>
                    <a:pt x="27788" y="448020"/>
                  </a:lnTo>
                  <a:cubicBezTo>
                    <a:pt x="12385" y="448020"/>
                    <a:pt x="0" y="435653"/>
                    <a:pt x="0" y="420376"/>
                  </a:cubicBezTo>
                  <a:lnTo>
                    <a:pt x="0" y="27644"/>
                  </a:lnTo>
                  <a:cubicBezTo>
                    <a:pt x="0" y="12367"/>
                    <a:pt x="12385" y="0"/>
                    <a:pt x="27788" y="0"/>
                  </a:cubicBezTo>
                  <a:close/>
                </a:path>
              </a:pathLst>
            </a:custGeom>
            <a:solidFill>
              <a:schemeClr val="accent2"/>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accent1"/>
                </a:solidFill>
                <a:effectLst/>
                <a:uLnTx/>
                <a:uFillTx/>
                <a:latin typeface="思源黑体 CN" panose="020F0502020204030204"/>
                <a:cs typeface="+mn-cs"/>
              </a:endParaRPr>
            </a:p>
          </p:txBody>
        </p:sp>
      </p:grpSp>
      <p:grpSp>
        <p:nvGrpSpPr>
          <p:cNvPr id="35" name="Group 18">
            <a:extLst>
              <a:ext uri="{FF2B5EF4-FFF2-40B4-BE49-F238E27FC236}">
                <a16:creationId xmlns:a16="http://schemas.microsoft.com/office/drawing/2014/main" xmlns="" id="{5F122717-FFCF-4EAC-8F79-A10D2500A498}"/>
              </a:ext>
            </a:extLst>
          </p:cNvPr>
          <p:cNvGrpSpPr/>
          <p:nvPr/>
        </p:nvGrpSpPr>
        <p:grpSpPr>
          <a:xfrm>
            <a:off x="6256614" y="5245729"/>
            <a:ext cx="2384674" cy="439404"/>
            <a:chOff x="5559356" y="6256588"/>
            <a:chExt cx="2384674" cy="439404"/>
          </a:xfrm>
        </p:grpSpPr>
        <p:sp>
          <p:nvSpPr>
            <p:cNvPr id="36" name="矩形 35">
              <a:extLst>
                <a:ext uri="{FF2B5EF4-FFF2-40B4-BE49-F238E27FC236}">
                  <a16:creationId xmlns:a16="http://schemas.microsoft.com/office/drawing/2014/main" xmlns="" id="{D0280A57-05DC-49A5-B37E-CD0D6AACA67C}"/>
                </a:ext>
              </a:extLst>
            </p:cNvPr>
            <p:cNvSpPr/>
            <p:nvPr/>
          </p:nvSpPr>
          <p:spPr>
            <a:xfrm>
              <a:off x="5904689" y="6295882"/>
              <a:ext cx="2039341"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rPr>
                <a:t>时间：</a:t>
              </a:r>
              <a:r>
                <a:rPr kumimoji="0" lang="en-US" altLang="zh-CN" sz="2000" b="1" i="0" u="none" strike="noStrike" kern="1200" cap="none" spc="0" normalizeH="0" baseline="0" noProof="0" dirty="0" smtClean="0">
                  <a:ln>
                    <a:noFill/>
                  </a:ln>
                  <a:solidFill>
                    <a:schemeClr val="accent1"/>
                  </a:solidFill>
                  <a:effectLst/>
                  <a:uLnTx/>
                  <a:uFillTx/>
                  <a:latin typeface="思源黑体 CN"/>
                  <a:cs typeface="+mn-ea"/>
                  <a:sym typeface="+mn-lt"/>
                </a:rPr>
                <a:t>202X.X.X</a:t>
              </a:r>
              <a:endParaRPr kumimoji="0" lang="zh-CN" altLang="en-US" sz="2000" b="1" i="0" u="none" strike="noStrike" kern="1200" cap="none" spc="0" normalizeH="0" baseline="0" noProof="0" dirty="0">
                <a:ln>
                  <a:noFill/>
                </a:ln>
                <a:solidFill>
                  <a:schemeClr val="accent1"/>
                </a:solidFill>
                <a:effectLst/>
                <a:uLnTx/>
                <a:uFillTx/>
                <a:latin typeface="思源黑体 CN"/>
                <a:cs typeface="+mn-ea"/>
                <a:sym typeface="+mn-lt"/>
              </a:endParaRPr>
            </a:p>
          </p:txBody>
        </p:sp>
        <p:sp>
          <p:nvSpPr>
            <p:cNvPr id="37" name="24-hours-phone-service_45765">
              <a:extLst>
                <a:ext uri="{FF2B5EF4-FFF2-40B4-BE49-F238E27FC236}">
                  <a16:creationId xmlns:a16="http://schemas.microsoft.com/office/drawing/2014/main" xmlns="" id="{1EB56589-5530-4B11-88EF-8301C4B1BF77}"/>
                </a:ext>
              </a:extLst>
            </p:cNvPr>
            <p:cNvSpPr>
              <a:spLocks noChangeAspect="1"/>
            </p:cNvSpPr>
            <p:nvPr/>
          </p:nvSpPr>
          <p:spPr bwMode="auto">
            <a:xfrm>
              <a:off x="5559356" y="6256588"/>
              <a:ext cx="345333" cy="415849"/>
            </a:xfrm>
            <a:custGeom>
              <a:avLst/>
              <a:gdLst>
                <a:gd name="T0" fmla="*/ 3134 w 10630"/>
                <a:gd name="T1" fmla="*/ 10106 h 12800"/>
                <a:gd name="T2" fmla="*/ 3134 w 10630"/>
                <a:gd name="T3" fmla="*/ 5744 h 12800"/>
                <a:gd name="T4" fmla="*/ 7496 w 10630"/>
                <a:gd name="T5" fmla="*/ 5744 h 12800"/>
                <a:gd name="T6" fmla="*/ 7496 w 10630"/>
                <a:gd name="T7" fmla="*/ 10106 h 12800"/>
                <a:gd name="T8" fmla="*/ 5315 w 10630"/>
                <a:gd name="T9" fmla="*/ 5340 h 12800"/>
                <a:gd name="T10" fmla="*/ 5315 w 10630"/>
                <a:gd name="T11" fmla="*/ 10510 h 12800"/>
                <a:gd name="T12" fmla="*/ 5315 w 10630"/>
                <a:gd name="T13" fmla="*/ 5340 h 12800"/>
                <a:gd name="T14" fmla="*/ 5550 w 10630"/>
                <a:gd name="T15" fmla="*/ 5728 h 12800"/>
                <a:gd name="T16" fmla="*/ 5080 w 10630"/>
                <a:gd name="T17" fmla="*/ 7925 h 12800"/>
                <a:gd name="T18" fmla="*/ 5080 w 10630"/>
                <a:gd name="T19" fmla="*/ 7690 h 12800"/>
                <a:gd name="T20" fmla="*/ 6727 w 10630"/>
                <a:gd name="T21" fmla="*/ 8160 h 12800"/>
                <a:gd name="T22" fmla="*/ 5080 w 10630"/>
                <a:gd name="T23" fmla="*/ 7690 h 12800"/>
                <a:gd name="T24" fmla="*/ 8118 w 10630"/>
                <a:gd name="T25" fmla="*/ 2038 h 12800"/>
                <a:gd name="T26" fmla="*/ 5977 w 10630"/>
                <a:gd name="T27" fmla="*/ 0 h 12800"/>
                <a:gd name="T28" fmla="*/ 3575 w 10630"/>
                <a:gd name="T29" fmla="*/ 970 h 12800"/>
                <a:gd name="T30" fmla="*/ 1063 w 10630"/>
                <a:gd name="T31" fmla="*/ 2038 h 12800"/>
                <a:gd name="T32" fmla="*/ 0 w 10630"/>
                <a:gd name="T33" fmla="*/ 11737 h 12800"/>
                <a:gd name="T34" fmla="*/ 9567 w 10630"/>
                <a:gd name="T35" fmla="*/ 12800 h 12800"/>
                <a:gd name="T36" fmla="*/ 10630 w 10630"/>
                <a:gd name="T37" fmla="*/ 3101 h 12800"/>
                <a:gd name="T38" fmla="*/ 3262 w 10630"/>
                <a:gd name="T39" fmla="*/ 2788 h 12800"/>
                <a:gd name="T40" fmla="*/ 3262 w 10630"/>
                <a:gd name="T41" fmla="*/ 2038 h 12800"/>
                <a:gd name="T42" fmla="*/ 3944 w 10630"/>
                <a:gd name="T43" fmla="*/ 1720 h 12800"/>
                <a:gd name="T44" fmla="*/ 4319 w 10630"/>
                <a:gd name="T45" fmla="*/ 1084 h 12800"/>
                <a:gd name="T46" fmla="*/ 5977 w 10630"/>
                <a:gd name="T47" fmla="*/ 750 h 12800"/>
                <a:gd name="T48" fmla="*/ 6311 w 10630"/>
                <a:gd name="T49" fmla="*/ 1345 h 12800"/>
                <a:gd name="T50" fmla="*/ 7034 w 10630"/>
                <a:gd name="T51" fmla="*/ 1720 h 12800"/>
                <a:gd name="T52" fmla="*/ 7368 w 10630"/>
                <a:gd name="T53" fmla="*/ 2054 h 12800"/>
                <a:gd name="T54" fmla="*/ 7034 w 10630"/>
                <a:gd name="T55" fmla="*/ 3250 h 12800"/>
                <a:gd name="T56" fmla="*/ 3262 w 10630"/>
                <a:gd name="T57" fmla="*/ 2916 h 12800"/>
                <a:gd name="T58" fmla="*/ 9880 w 10630"/>
                <a:gd name="T59" fmla="*/ 11737 h 12800"/>
                <a:gd name="T60" fmla="*/ 1063 w 10630"/>
                <a:gd name="T61" fmla="*/ 12050 h 12800"/>
                <a:gd name="T62" fmla="*/ 750 w 10630"/>
                <a:gd name="T63" fmla="*/ 3101 h 12800"/>
                <a:gd name="T64" fmla="*/ 2512 w 10630"/>
                <a:gd name="T65" fmla="*/ 2788 h 12800"/>
                <a:gd name="T66" fmla="*/ 3596 w 10630"/>
                <a:gd name="T67" fmla="*/ 4000 h 12800"/>
                <a:gd name="T68" fmla="*/ 8118 w 10630"/>
                <a:gd name="T69" fmla="*/ 2916 h 12800"/>
                <a:gd name="T70" fmla="*/ 9567 w 10630"/>
                <a:gd name="T71" fmla="*/ 2788 h 12800"/>
                <a:gd name="T72" fmla="*/ 9880 w 10630"/>
                <a:gd name="T73" fmla="*/ 11737 h 1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630" h="12800">
                  <a:moveTo>
                    <a:pt x="5315" y="11010"/>
                  </a:moveTo>
                  <a:cubicBezTo>
                    <a:pt x="4491" y="11010"/>
                    <a:pt x="3716" y="10689"/>
                    <a:pt x="3134" y="10106"/>
                  </a:cubicBezTo>
                  <a:cubicBezTo>
                    <a:pt x="2551" y="9524"/>
                    <a:pt x="2230" y="8749"/>
                    <a:pt x="2230" y="7925"/>
                  </a:cubicBezTo>
                  <a:cubicBezTo>
                    <a:pt x="2230" y="7101"/>
                    <a:pt x="2551" y="6326"/>
                    <a:pt x="3134" y="5744"/>
                  </a:cubicBezTo>
                  <a:cubicBezTo>
                    <a:pt x="3716" y="5161"/>
                    <a:pt x="4491" y="4840"/>
                    <a:pt x="5315" y="4840"/>
                  </a:cubicBezTo>
                  <a:cubicBezTo>
                    <a:pt x="6139" y="4840"/>
                    <a:pt x="6914" y="5161"/>
                    <a:pt x="7496" y="5744"/>
                  </a:cubicBezTo>
                  <a:cubicBezTo>
                    <a:pt x="8079" y="6326"/>
                    <a:pt x="8400" y="7101"/>
                    <a:pt x="8400" y="7925"/>
                  </a:cubicBezTo>
                  <a:cubicBezTo>
                    <a:pt x="8400" y="8749"/>
                    <a:pt x="8079" y="9524"/>
                    <a:pt x="7496" y="10106"/>
                  </a:cubicBezTo>
                  <a:cubicBezTo>
                    <a:pt x="6914" y="10689"/>
                    <a:pt x="6139" y="11010"/>
                    <a:pt x="5315" y="11010"/>
                  </a:cubicBezTo>
                  <a:close/>
                  <a:moveTo>
                    <a:pt x="5315" y="5340"/>
                  </a:moveTo>
                  <a:cubicBezTo>
                    <a:pt x="3890" y="5340"/>
                    <a:pt x="2730" y="6500"/>
                    <a:pt x="2730" y="7925"/>
                  </a:cubicBezTo>
                  <a:cubicBezTo>
                    <a:pt x="2730" y="9350"/>
                    <a:pt x="3890" y="10510"/>
                    <a:pt x="5315" y="10510"/>
                  </a:cubicBezTo>
                  <a:cubicBezTo>
                    <a:pt x="6740" y="10510"/>
                    <a:pt x="7900" y="9350"/>
                    <a:pt x="7900" y="7925"/>
                  </a:cubicBezTo>
                  <a:cubicBezTo>
                    <a:pt x="7900" y="6500"/>
                    <a:pt x="6740" y="5340"/>
                    <a:pt x="5315" y="5340"/>
                  </a:cubicBezTo>
                  <a:close/>
                  <a:moveTo>
                    <a:pt x="5080" y="5728"/>
                  </a:moveTo>
                  <a:lnTo>
                    <a:pt x="5550" y="5728"/>
                  </a:lnTo>
                  <a:lnTo>
                    <a:pt x="5550" y="7925"/>
                  </a:lnTo>
                  <a:lnTo>
                    <a:pt x="5080" y="7925"/>
                  </a:lnTo>
                  <a:lnTo>
                    <a:pt x="5080" y="5728"/>
                  </a:lnTo>
                  <a:close/>
                  <a:moveTo>
                    <a:pt x="5080" y="7690"/>
                  </a:moveTo>
                  <a:lnTo>
                    <a:pt x="6727" y="7690"/>
                  </a:lnTo>
                  <a:lnTo>
                    <a:pt x="6727" y="8160"/>
                  </a:lnTo>
                  <a:lnTo>
                    <a:pt x="5080" y="8160"/>
                  </a:lnTo>
                  <a:lnTo>
                    <a:pt x="5080" y="7690"/>
                  </a:lnTo>
                  <a:close/>
                  <a:moveTo>
                    <a:pt x="9567" y="2038"/>
                  </a:moveTo>
                  <a:lnTo>
                    <a:pt x="8118" y="2038"/>
                  </a:lnTo>
                  <a:cubicBezTo>
                    <a:pt x="8109" y="1454"/>
                    <a:pt x="7638" y="981"/>
                    <a:pt x="7055" y="970"/>
                  </a:cubicBezTo>
                  <a:cubicBezTo>
                    <a:pt x="6998" y="426"/>
                    <a:pt x="6537" y="0"/>
                    <a:pt x="5977" y="0"/>
                  </a:cubicBezTo>
                  <a:lnTo>
                    <a:pt x="4652" y="0"/>
                  </a:lnTo>
                  <a:cubicBezTo>
                    <a:pt x="4093" y="0"/>
                    <a:pt x="3632" y="426"/>
                    <a:pt x="3575" y="970"/>
                  </a:cubicBezTo>
                  <a:cubicBezTo>
                    <a:pt x="2992" y="981"/>
                    <a:pt x="2521" y="1454"/>
                    <a:pt x="2512" y="2038"/>
                  </a:cubicBezTo>
                  <a:lnTo>
                    <a:pt x="1063" y="2038"/>
                  </a:lnTo>
                  <a:cubicBezTo>
                    <a:pt x="476" y="2038"/>
                    <a:pt x="0" y="2513"/>
                    <a:pt x="0" y="3101"/>
                  </a:cubicBezTo>
                  <a:lnTo>
                    <a:pt x="0" y="11737"/>
                  </a:lnTo>
                  <a:cubicBezTo>
                    <a:pt x="0" y="12324"/>
                    <a:pt x="476" y="12800"/>
                    <a:pt x="1063" y="12800"/>
                  </a:cubicBezTo>
                  <a:lnTo>
                    <a:pt x="9567" y="12800"/>
                  </a:lnTo>
                  <a:cubicBezTo>
                    <a:pt x="10154" y="12800"/>
                    <a:pt x="10630" y="12324"/>
                    <a:pt x="10630" y="11737"/>
                  </a:cubicBezTo>
                  <a:lnTo>
                    <a:pt x="10630" y="3101"/>
                  </a:lnTo>
                  <a:cubicBezTo>
                    <a:pt x="10630" y="2513"/>
                    <a:pt x="10154" y="2038"/>
                    <a:pt x="9567" y="2038"/>
                  </a:cubicBezTo>
                  <a:close/>
                  <a:moveTo>
                    <a:pt x="3262" y="2788"/>
                  </a:moveTo>
                  <a:lnTo>
                    <a:pt x="3262" y="2054"/>
                  </a:lnTo>
                  <a:cubicBezTo>
                    <a:pt x="3262" y="2048"/>
                    <a:pt x="3262" y="2043"/>
                    <a:pt x="3262" y="2038"/>
                  </a:cubicBezTo>
                  <a:cubicBezTo>
                    <a:pt x="3271" y="1861"/>
                    <a:pt x="3417" y="1720"/>
                    <a:pt x="3596" y="1720"/>
                  </a:cubicBezTo>
                  <a:lnTo>
                    <a:pt x="3944" y="1720"/>
                  </a:lnTo>
                  <a:cubicBezTo>
                    <a:pt x="4151" y="1720"/>
                    <a:pt x="4319" y="1552"/>
                    <a:pt x="4319" y="1345"/>
                  </a:cubicBezTo>
                  <a:lnTo>
                    <a:pt x="4319" y="1084"/>
                  </a:lnTo>
                  <a:cubicBezTo>
                    <a:pt x="4319" y="900"/>
                    <a:pt x="4469" y="750"/>
                    <a:pt x="4652" y="750"/>
                  </a:cubicBezTo>
                  <a:lnTo>
                    <a:pt x="5977" y="750"/>
                  </a:lnTo>
                  <a:cubicBezTo>
                    <a:pt x="6161" y="750"/>
                    <a:pt x="6311" y="900"/>
                    <a:pt x="6311" y="1084"/>
                  </a:cubicBezTo>
                  <a:lnTo>
                    <a:pt x="6311" y="1345"/>
                  </a:lnTo>
                  <a:cubicBezTo>
                    <a:pt x="6311" y="1552"/>
                    <a:pt x="6479" y="1720"/>
                    <a:pt x="6686" y="1720"/>
                  </a:cubicBezTo>
                  <a:lnTo>
                    <a:pt x="7034" y="1720"/>
                  </a:lnTo>
                  <a:cubicBezTo>
                    <a:pt x="7213" y="1720"/>
                    <a:pt x="7359" y="1861"/>
                    <a:pt x="7368" y="2038"/>
                  </a:cubicBezTo>
                  <a:cubicBezTo>
                    <a:pt x="7368" y="2043"/>
                    <a:pt x="7368" y="2048"/>
                    <a:pt x="7368" y="2054"/>
                  </a:cubicBezTo>
                  <a:lnTo>
                    <a:pt x="7368" y="2916"/>
                  </a:lnTo>
                  <a:cubicBezTo>
                    <a:pt x="7368" y="3100"/>
                    <a:pt x="7218" y="3250"/>
                    <a:pt x="7034" y="3250"/>
                  </a:cubicBezTo>
                  <a:lnTo>
                    <a:pt x="3596" y="3250"/>
                  </a:lnTo>
                  <a:cubicBezTo>
                    <a:pt x="3412" y="3250"/>
                    <a:pt x="3262" y="3100"/>
                    <a:pt x="3262" y="2916"/>
                  </a:cubicBezTo>
                  <a:lnTo>
                    <a:pt x="3262" y="2788"/>
                  </a:lnTo>
                  <a:close/>
                  <a:moveTo>
                    <a:pt x="9880" y="11737"/>
                  </a:moveTo>
                  <a:cubicBezTo>
                    <a:pt x="9880" y="11910"/>
                    <a:pt x="9740" y="12050"/>
                    <a:pt x="9567" y="12050"/>
                  </a:cubicBezTo>
                  <a:lnTo>
                    <a:pt x="1063" y="12050"/>
                  </a:lnTo>
                  <a:cubicBezTo>
                    <a:pt x="890" y="12050"/>
                    <a:pt x="750" y="11910"/>
                    <a:pt x="750" y="11737"/>
                  </a:cubicBezTo>
                  <a:lnTo>
                    <a:pt x="750" y="3101"/>
                  </a:lnTo>
                  <a:cubicBezTo>
                    <a:pt x="750" y="2928"/>
                    <a:pt x="890" y="2788"/>
                    <a:pt x="1063" y="2788"/>
                  </a:cubicBezTo>
                  <a:lnTo>
                    <a:pt x="2512" y="2788"/>
                  </a:lnTo>
                  <a:lnTo>
                    <a:pt x="2512" y="2916"/>
                  </a:lnTo>
                  <a:cubicBezTo>
                    <a:pt x="2512" y="3514"/>
                    <a:pt x="2998" y="4000"/>
                    <a:pt x="3596" y="4000"/>
                  </a:cubicBezTo>
                  <a:lnTo>
                    <a:pt x="7034" y="4000"/>
                  </a:lnTo>
                  <a:cubicBezTo>
                    <a:pt x="7632" y="4000"/>
                    <a:pt x="8118" y="3514"/>
                    <a:pt x="8118" y="2916"/>
                  </a:cubicBezTo>
                  <a:lnTo>
                    <a:pt x="8118" y="2788"/>
                  </a:lnTo>
                  <a:lnTo>
                    <a:pt x="9567" y="2788"/>
                  </a:lnTo>
                  <a:cubicBezTo>
                    <a:pt x="9740" y="2788"/>
                    <a:pt x="9880" y="2928"/>
                    <a:pt x="9880" y="3101"/>
                  </a:cubicBezTo>
                  <a:lnTo>
                    <a:pt x="9880" y="11737"/>
                  </a:lnTo>
                  <a:close/>
                </a:path>
              </a:pathLst>
            </a:custGeom>
            <a:solidFill>
              <a:schemeClr val="accent2"/>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chemeClr val="accent1"/>
                </a:solidFill>
                <a:effectLst/>
                <a:uLnTx/>
                <a:uFillTx/>
                <a:latin typeface="思源黑体 CN" panose="020F0502020204030204"/>
                <a:cs typeface="+mn-cs"/>
              </a:endParaRPr>
            </a:p>
          </p:txBody>
        </p:sp>
      </p:grpSp>
      <p:sp>
        <p:nvSpPr>
          <p:cNvPr id="38" name="文本框 37">
            <a:extLst>
              <a:ext uri="{FF2B5EF4-FFF2-40B4-BE49-F238E27FC236}">
                <a16:creationId xmlns:a16="http://schemas.microsoft.com/office/drawing/2014/main" xmlns="" id="{DE534EE3-1A48-4335-A45C-E6AFBE9D536D}"/>
              </a:ext>
            </a:extLst>
          </p:cNvPr>
          <p:cNvSpPr txBox="1"/>
          <p:nvPr/>
        </p:nvSpPr>
        <p:spPr>
          <a:xfrm>
            <a:off x="4757000" y="1449349"/>
            <a:ext cx="2915040" cy="646331"/>
          </a:xfrm>
          <a:prstGeom prst="rect">
            <a:avLst/>
          </a:prstGeom>
          <a:noFill/>
        </p:spPr>
        <p:txBody>
          <a:bodyPr wrap="square" rtlCol="0">
            <a:spAutoFit/>
          </a:bodyPr>
          <a:lstStyle>
            <a:defPPr>
              <a:defRPr lang="zh-CN"/>
            </a:defPPr>
            <a:lvl1pPr algn="ctr">
              <a:defRPr sz="7200" b="1">
                <a:ln>
                  <a:solidFill>
                    <a:srgbClr val="60D0E8">
                      <a:lumMod val="50000"/>
                    </a:srgbClr>
                  </a:solidFill>
                </a:ln>
                <a:gradFill>
                  <a:gsLst>
                    <a:gs pos="0">
                      <a:srgbClr val="60D0E8">
                        <a:lumMod val="5000"/>
                        <a:lumOff val="95000"/>
                      </a:srgbClr>
                    </a:gs>
                    <a:gs pos="74000">
                      <a:srgbClr val="60D0E8">
                        <a:lumMod val="40000"/>
                        <a:lumOff val="60000"/>
                      </a:srgbClr>
                    </a:gs>
                    <a:gs pos="83000">
                      <a:srgbClr val="60D0E8">
                        <a:lumMod val="60000"/>
                        <a:lumOff val="40000"/>
                      </a:srgbClr>
                    </a:gs>
                    <a:gs pos="100000">
                      <a:srgbClr val="60D0E8"/>
                    </a:gs>
                  </a:gsLst>
                  <a:lin ang="5400000" scaled="1"/>
                </a:gradFill>
                <a:effectLst>
                  <a:outerShdw blurRad="12700" dist="38100" dir="2700000" algn="tl">
                    <a:srgbClr val="60D0E8">
                      <a:lumMod val="50000"/>
                    </a:srgbClr>
                  </a:outerShdw>
                </a:effectLst>
                <a:latin typeface="汉仪铸字超然体W" panose="00020600040101010101" pitchFamily="18" charset="-122"/>
                <a:ea typeface="汉仪铸字超然体W" panose="00020600040101010101" pitchFamily="18" charset="-122"/>
                <a:cs typeface="+mn-ea"/>
              </a:defRPr>
            </a:lvl1pPr>
          </a:lstStyle>
          <a:p>
            <a:pPr algn="dist"/>
            <a:r>
              <a:rPr lang="en-US" altLang="zh-CN" sz="3600" dirty="0">
                <a:latin typeface="汉仪雅酷黑 95W" panose="020B0A04020202020204" pitchFamily="34" charset="-122"/>
                <a:ea typeface="汉仪雅酷黑 95W" panose="020B0A04020202020204" pitchFamily="34" charset="-122"/>
                <a:sym typeface="+mn-lt"/>
              </a:rPr>
              <a:t>[</a:t>
            </a:r>
            <a:r>
              <a:rPr lang="zh-CN" altLang="en-US" sz="3600" dirty="0">
                <a:latin typeface="汉仪雅酷黑 95W" panose="020B0A04020202020204" pitchFamily="34" charset="-122"/>
                <a:ea typeface="汉仪雅酷黑 95W" panose="020B0A04020202020204" pitchFamily="34" charset="-122"/>
                <a:sym typeface="+mn-lt"/>
              </a:rPr>
              <a:t>初二六班</a:t>
            </a:r>
            <a:r>
              <a:rPr lang="en-US" altLang="zh-CN" sz="3600" dirty="0">
                <a:latin typeface="汉仪雅酷黑 95W" panose="020B0A04020202020204" pitchFamily="34" charset="-122"/>
                <a:ea typeface="汉仪雅酷黑 95W" panose="020B0A04020202020204" pitchFamily="34" charset="-122"/>
                <a:sym typeface="+mn-lt"/>
              </a:rPr>
              <a:t>]</a:t>
            </a:r>
            <a:endParaRPr lang="zh-CN" altLang="en-US" sz="3600" dirty="0">
              <a:latin typeface="汉仪雅酷黑 95W" panose="020B0A04020202020204" pitchFamily="34" charset="-122"/>
              <a:ea typeface="汉仪雅酷黑 95W" panose="020B0A04020202020204" pitchFamily="34" charset="-122"/>
              <a:sym typeface="+mn-lt"/>
            </a:endParaRPr>
          </a:p>
        </p:txBody>
      </p:sp>
    </p:spTree>
    <p:extLst>
      <p:ext uri="{BB962C8B-B14F-4D97-AF65-F5344CB8AC3E}">
        <p14:creationId xmlns:p14="http://schemas.microsoft.com/office/powerpoint/2010/main" val="165940497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2000"/>
                            </p:stCondLst>
                            <p:childTnLst>
                              <p:par>
                                <p:cTn id="19" presetID="17" presetClass="entr" presetSubtype="10" fill="hold" nodeType="afterEffect">
                                  <p:stCondLst>
                                    <p:cond delay="0"/>
                                  </p:stCondLst>
                                  <p:childTnLst>
                                    <p:set>
                                      <p:cBhvr>
                                        <p:cTn id="20" dur="1" fill="hold">
                                          <p:stCondLst>
                                            <p:cond delay="0"/>
                                          </p:stCondLst>
                                        </p:cTn>
                                        <p:tgtEl>
                                          <p:spTgt spid="38">
                                            <p:txEl>
                                              <p:pRg st="0" end="0"/>
                                            </p:txEl>
                                          </p:spTgt>
                                        </p:tgtEl>
                                        <p:attrNameLst>
                                          <p:attrName>style.visibility</p:attrName>
                                        </p:attrNameLst>
                                      </p:cBhvr>
                                      <p:to>
                                        <p:strVal val="visible"/>
                                      </p:to>
                                    </p:set>
                                    <p:anim calcmode="lin" valueType="num">
                                      <p:cBhvr>
                                        <p:cTn id="21"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38">
                                            <p:txEl>
                                              <p:pRg st="0" end="0"/>
                                            </p:txEl>
                                          </p:spTgt>
                                        </p:tgtEl>
                                        <p:attrNameLst>
                                          <p:attrName>ppt_h</p:attrName>
                                        </p:attrNameLst>
                                      </p:cBhvr>
                                      <p:tavLst>
                                        <p:tav tm="0">
                                          <p:val>
                                            <p:strVal val="#ppt_h"/>
                                          </p:val>
                                        </p:tav>
                                        <p:tav tm="100000">
                                          <p:val>
                                            <p:strVal val="#ppt_h"/>
                                          </p:val>
                                        </p:tav>
                                      </p:tavLst>
                                    </p:anim>
                                  </p:childTnLst>
                                </p:cTn>
                              </p:par>
                            </p:childTnLst>
                          </p:cTn>
                        </p:par>
                        <p:par>
                          <p:cTn id="23" fill="hold">
                            <p:stCondLst>
                              <p:cond delay="2500"/>
                            </p:stCondLst>
                            <p:childTnLst>
                              <p:par>
                                <p:cTn id="24" presetID="17" presetClass="entr" presetSubtype="10" fill="hold" nodeType="afterEffect">
                                  <p:stCondLst>
                                    <p:cond delay="0"/>
                                  </p:stCondLst>
                                  <p:childTnLst>
                                    <p:set>
                                      <p:cBhvr>
                                        <p:cTn id="25" dur="1" fill="hold">
                                          <p:stCondLst>
                                            <p:cond delay="0"/>
                                          </p:stCondLst>
                                        </p:cTn>
                                        <p:tgtEl>
                                          <p:spTgt spid="24">
                                            <p:txEl>
                                              <p:pRg st="0" end="0"/>
                                            </p:txEl>
                                          </p:spTgt>
                                        </p:tgtEl>
                                        <p:attrNameLst>
                                          <p:attrName>style.visibility</p:attrName>
                                        </p:attrNameLst>
                                      </p:cBhvr>
                                      <p:to>
                                        <p:strVal val="visible"/>
                                      </p:to>
                                    </p:set>
                                    <p:anim calcmode="lin" valueType="num">
                                      <p:cBhvr>
                                        <p:cTn id="26"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24">
                                            <p:txEl>
                                              <p:pRg st="0" end="0"/>
                                            </p:txEl>
                                          </p:spTgt>
                                        </p:tgtEl>
                                        <p:attrNameLst>
                                          <p:attrName>ppt_h</p:attrName>
                                        </p:attrNameLst>
                                      </p:cBhvr>
                                      <p:tavLst>
                                        <p:tav tm="0">
                                          <p:val>
                                            <p:strVal val="#ppt_h"/>
                                          </p:val>
                                        </p:tav>
                                        <p:tav tm="100000">
                                          <p:val>
                                            <p:strVal val="#ppt_h"/>
                                          </p:val>
                                        </p:tav>
                                      </p:tavLst>
                                    </p:anim>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5">
                                            <p:txEl>
                                              <p:pRg st="0" end="0"/>
                                            </p:txEl>
                                          </p:spTgt>
                                        </p:tgtEl>
                                        <p:attrNameLst>
                                          <p:attrName>style.visibility</p:attrName>
                                        </p:attrNameLst>
                                      </p:cBhvr>
                                      <p:to>
                                        <p:strVal val="visible"/>
                                      </p:to>
                                    </p:set>
                                    <p:animEffect transition="in" filter="wipe(left)">
                                      <p:cBhvr>
                                        <p:cTn id="31" dur="500"/>
                                        <p:tgtEl>
                                          <p:spTgt spid="25">
                                            <p:txEl>
                                              <p:pRg st="0" end="0"/>
                                            </p:txEl>
                                          </p:spTgt>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blinds(horizontal)">
                                      <p:cBhvr>
                                        <p:cTn id="35" dur="500"/>
                                        <p:tgtEl>
                                          <p:spTgt spid="22"/>
                                        </p:tgtEl>
                                      </p:cBhvr>
                                    </p:animEffect>
                                  </p:childTnLst>
                                </p:cTn>
                              </p:par>
                            </p:childTnLst>
                          </p:cTn>
                        </p:par>
                        <p:par>
                          <p:cTn id="36" fill="hold">
                            <p:stCondLst>
                              <p:cond delay="4000"/>
                            </p:stCondLst>
                            <p:childTnLst>
                              <p:par>
                                <p:cTn id="37" presetID="16" presetClass="entr" presetSubtype="21" fill="hold" nodeType="afterEffect">
                                  <p:stCondLst>
                                    <p:cond delay="0"/>
                                  </p:stCondLst>
                                  <p:childTnLst>
                                    <p:set>
                                      <p:cBhvr>
                                        <p:cTn id="38" dur="1" fill="hold">
                                          <p:stCondLst>
                                            <p:cond delay="0"/>
                                          </p:stCondLst>
                                        </p:cTn>
                                        <p:tgtEl>
                                          <p:spTgt spid="22">
                                            <p:txEl>
                                              <p:pRg st="0" end="0"/>
                                            </p:txEl>
                                          </p:spTgt>
                                        </p:tgtEl>
                                        <p:attrNameLst>
                                          <p:attrName>style.visibility</p:attrName>
                                        </p:attrNameLst>
                                      </p:cBhvr>
                                      <p:to>
                                        <p:strVal val="visible"/>
                                      </p:to>
                                    </p:set>
                                    <p:animEffect transition="in" filter="barn(inVertical)">
                                      <p:cBhvr>
                                        <p:cTn id="39" dur="500"/>
                                        <p:tgtEl>
                                          <p:spTgt spid="22">
                                            <p:txEl>
                                              <p:pRg st="0" end="0"/>
                                            </p:txEl>
                                          </p:spTgt>
                                        </p:tgtEl>
                                      </p:cBhvr>
                                    </p:animEffect>
                                  </p:childTnLst>
                                </p:cTn>
                              </p:par>
                            </p:childTnLst>
                          </p:cTn>
                        </p:par>
                        <p:par>
                          <p:cTn id="40" fill="hold">
                            <p:stCondLst>
                              <p:cond delay="4500"/>
                            </p:stCondLst>
                            <p:childTnLst>
                              <p:par>
                                <p:cTn id="41" presetID="2" presetClass="entr" presetSubtype="8"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0-#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 presetClass="entr" presetSubtype="8"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0-#ppt_w/2"/>
                                          </p:val>
                                        </p:tav>
                                        <p:tav tm="100000">
                                          <p:val>
                                            <p:strVal val="#ppt_x"/>
                                          </p:val>
                                        </p:tav>
                                      </p:tavLst>
                                    </p:anim>
                                    <p:anim calcmode="lin" valueType="num">
                                      <p:cBhvr additive="base">
                                        <p:cTn id="49" dur="500" fill="hold"/>
                                        <p:tgtEl>
                                          <p:spTgt spid="35"/>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42" presetClass="entr" presetSubtype="0"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1000"/>
                                        <p:tgtEl>
                                          <p:spTgt spid="17"/>
                                        </p:tgtEl>
                                      </p:cBhvr>
                                    </p:animEffect>
                                    <p:anim calcmode="lin" valueType="num">
                                      <p:cBhvr>
                                        <p:cTn id="54" dur="1000" fill="hold"/>
                                        <p:tgtEl>
                                          <p:spTgt spid="17"/>
                                        </p:tgtEl>
                                        <p:attrNameLst>
                                          <p:attrName>ppt_x</p:attrName>
                                        </p:attrNameLst>
                                      </p:cBhvr>
                                      <p:tavLst>
                                        <p:tav tm="0">
                                          <p:val>
                                            <p:strVal val="#ppt_x"/>
                                          </p:val>
                                        </p:tav>
                                        <p:tav tm="100000">
                                          <p:val>
                                            <p:strVal val="#ppt_x"/>
                                          </p:val>
                                        </p:tav>
                                      </p:tavLst>
                                    </p:anim>
                                    <p:anim calcmode="lin" valueType="num">
                                      <p:cBhvr>
                                        <p:cTn id="55" dur="1000" fill="hold"/>
                                        <p:tgtEl>
                                          <p:spTgt spid="17"/>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anim calcmode="lin" valueType="num">
                                      <p:cBhvr>
                                        <p:cTn id="60" dur="1000" fill="hold"/>
                                        <p:tgtEl>
                                          <p:spTgt spid="15"/>
                                        </p:tgtEl>
                                        <p:attrNameLst>
                                          <p:attrName>ppt_x</p:attrName>
                                        </p:attrNameLst>
                                      </p:cBhvr>
                                      <p:tavLst>
                                        <p:tav tm="0">
                                          <p:val>
                                            <p:strVal val="#ppt_x"/>
                                          </p:val>
                                        </p:tav>
                                        <p:tav tm="100000">
                                          <p:val>
                                            <p:strVal val="#ppt_x"/>
                                          </p:val>
                                        </p:tav>
                                      </p:tavLst>
                                    </p:anim>
                                    <p:anim calcmode="lin" valueType="num">
                                      <p:cBhvr>
                                        <p:cTn id="61" dur="1000" fill="hold"/>
                                        <p:tgtEl>
                                          <p:spTgt spid="15"/>
                                        </p:tgtEl>
                                        <p:attrNameLst>
                                          <p:attrName>ppt_y</p:attrName>
                                        </p:attrNameLst>
                                      </p:cBhvr>
                                      <p:tavLst>
                                        <p:tav tm="0">
                                          <p:val>
                                            <p:strVal val="#ppt_y+.1"/>
                                          </p:val>
                                        </p:tav>
                                        <p:tav tm="100000">
                                          <p:val>
                                            <p:strVal val="#ppt_y"/>
                                          </p:val>
                                        </p:tav>
                                      </p:tavLst>
                                    </p:anim>
                                  </p:childTnLst>
                                </p:cTn>
                              </p:par>
                            </p:childTnLst>
                          </p:cTn>
                        </p:par>
                        <p:par>
                          <p:cTn id="62" fill="hold">
                            <p:stCondLst>
                              <p:cond delay="7500"/>
                            </p:stCondLst>
                            <p:childTnLst>
                              <p:par>
                                <p:cTn id="63" presetID="42" presetClass="entr" presetSubtype="0" fill="hold" nodeType="after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1000"/>
                                        <p:tgtEl>
                                          <p:spTgt spid="21"/>
                                        </p:tgtEl>
                                      </p:cBhvr>
                                    </p:animEffect>
                                    <p:anim calcmode="lin" valueType="num">
                                      <p:cBhvr>
                                        <p:cTn id="66" dur="1000" fill="hold"/>
                                        <p:tgtEl>
                                          <p:spTgt spid="21"/>
                                        </p:tgtEl>
                                        <p:attrNameLst>
                                          <p:attrName>ppt_x</p:attrName>
                                        </p:attrNameLst>
                                      </p:cBhvr>
                                      <p:tavLst>
                                        <p:tav tm="0">
                                          <p:val>
                                            <p:strVal val="#ppt_x"/>
                                          </p:val>
                                        </p:tav>
                                        <p:tav tm="100000">
                                          <p:val>
                                            <p:strVal val="#ppt_x"/>
                                          </p:val>
                                        </p:tav>
                                      </p:tavLst>
                                    </p:anim>
                                    <p:anim calcmode="lin" valueType="num">
                                      <p:cBhvr>
                                        <p:cTn id="67" dur="1000" fill="hold"/>
                                        <p:tgtEl>
                                          <p:spTgt spid="21"/>
                                        </p:tgtEl>
                                        <p:attrNameLst>
                                          <p:attrName>ppt_y</p:attrName>
                                        </p:attrNameLst>
                                      </p:cBhvr>
                                      <p:tavLst>
                                        <p:tav tm="0">
                                          <p:val>
                                            <p:strVal val="#ppt_y+.1"/>
                                          </p:val>
                                        </p:tav>
                                        <p:tav tm="100000">
                                          <p:val>
                                            <p:strVal val="#ppt_y"/>
                                          </p:val>
                                        </p:tav>
                                      </p:tavLst>
                                    </p:anim>
                                  </p:childTnLst>
                                </p:cTn>
                              </p:par>
                            </p:childTnLst>
                          </p:cTn>
                        </p:par>
                        <p:par>
                          <p:cTn id="68" fill="hold">
                            <p:stCondLst>
                              <p:cond delay="8500"/>
                            </p:stCondLst>
                            <p:childTnLst>
                              <p:par>
                                <p:cTn id="69" presetID="42" presetClass="entr" presetSubtype="0"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59392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38B58B3F-613F-43FA-8AA8-76680AF63E80}"/>
              </a:ext>
            </a:extLst>
          </p:cNvPr>
          <p:cNvGrpSpPr/>
          <p:nvPr/>
        </p:nvGrpSpPr>
        <p:grpSpPr>
          <a:xfrm>
            <a:off x="849916" y="145143"/>
            <a:ext cx="10752818" cy="6458857"/>
            <a:chOff x="849916" y="145143"/>
            <a:chExt cx="10752818" cy="6458857"/>
          </a:xfrm>
        </p:grpSpPr>
        <p:pic>
          <p:nvPicPr>
            <p:cNvPr id="5" name="图片 4">
              <a:extLst>
                <a:ext uri="{FF2B5EF4-FFF2-40B4-BE49-F238E27FC236}">
                  <a16:creationId xmlns:a16="http://schemas.microsoft.com/office/drawing/2014/main" xmlns="" id="{E8A85488-42C2-4CFA-A3C5-E7D091CD38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9916" y="740691"/>
              <a:ext cx="10752818" cy="5863309"/>
            </a:xfrm>
            <a:prstGeom prst="rect">
              <a:avLst/>
            </a:prstGeom>
          </p:spPr>
        </p:pic>
        <p:pic>
          <p:nvPicPr>
            <p:cNvPr id="6" name="图片 5">
              <a:extLst>
                <a:ext uri="{FF2B5EF4-FFF2-40B4-BE49-F238E27FC236}">
                  <a16:creationId xmlns:a16="http://schemas.microsoft.com/office/drawing/2014/main" xmlns="" id="{124E7D25-3A1C-453C-8378-67F8FB6029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0183" y="145143"/>
              <a:ext cx="778102" cy="1165696"/>
            </a:xfrm>
            <a:prstGeom prst="rect">
              <a:avLst/>
            </a:prstGeom>
          </p:spPr>
        </p:pic>
        <p:pic>
          <p:nvPicPr>
            <p:cNvPr id="7" name="图片 6">
              <a:extLst>
                <a:ext uri="{FF2B5EF4-FFF2-40B4-BE49-F238E27FC236}">
                  <a16:creationId xmlns:a16="http://schemas.microsoft.com/office/drawing/2014/main" xmlns="" id="{0B7B0D10-0434-4CEC-BF23-7969B68CE1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0733" y="157843"/>
              <a:ext cx="778103" cy="1165696"/>
            </a:xfrm>
            <a:prstGeom prst="rect">
              <a:avLst/>
            </a:prstGeom>
          </p:spPr>
        </p:pic>
      </p:grpSp>
      <p:sp>
        <p:nvSpPr>
          <p:cNvPr id="8" name="文本框 7">
            <a:extLst>
              <a:ext uri="{FF2B5EF4-FFF2-40B4-BE49-F238E27FC236}">
                <a16:creationId xmlns:a16="http://schemas.microsoft.com/office/drawing/2014/main" xmlns="" id="{2F8EA9E1-B378-486D-9F45-68C461B8193C}"/>
              </a:ext>
            </a:extLst>
          </p:cNvPr>
          <p:cNvSpPr txBox="1"/>
          <p:nvPr/>
        </p:nvSpPr>
        <p:spPr>
          <a:xfrm>
            <a:off x="2445105" y="3192163"/>
            <a:ext cx="7526077" cy="1200329"/>
          </a:xfrm>
          <a:prstGeom prst="rect">
            <a:avLst/>
          </a:prstGeom>
          <a:noFill/>
        </p:spPr>
        <p:txBody>
          <a:bodyPr wrap="square" rtlCol="0">
            <a:spAutoFit/>
            <a:scene3d>
              <a:camera prst="orthographicFront"/>
              <a:lightRig rig="threePt" dir="t"/>
            </a:scene3d>
            <a:sp3d contourW="12700"/>
          </a:bodyPr>
          <a:lstStyle/>
          <a:p>
            <a:pPr lvl="0" algn="ctr">
              <a:defRPr/>
            </a:pPr>
            <a:r>
              <a:rPr lang="zh-CN" altLang="en-US" sz="7200" dirty="0">
                <a:solidFill>
                  <a:schemeClr val="accent1"/>
                </a:solidFill>
                <a:latin typeface="阿里汉仪智能黑体" panose="00020600040101010101" pitchFamily="18" charset="-122"/>
                <a:ea typeface="阿里汉仪智能黑体" panose="00020600040101010101" pitchFamily="18" charset="-122"/>
                <a:cs typeface="+mn-ea"/>
                <a:sym typeface="+mn-lt"/>
              </a:rPr>
              <a:t>期中考试成绩总结</a:t>
            </a:r>
          </a:p>
        </p:txBody>
      </p:sp>
      <p:sp>
        <p:nvSpPr>
          <p:cNvPr id="9" name="文本框 8">
            <a:extLst>
              <a:ext uri="{FF2B5EF4-FFF2-40B4-BE49-F238E27FC236}">
                <a16:creationId xmlns:a16="http://schemas.microsoft.com/office/drawing/2014/main" xmlns="" id="{D0B26A4F-0824-4F45-878A-F7EA103238C9}"/>
              </a:ext>
            </a:extLst>
          </p:cNvPr>
          <p:cNvSpPr txBox="1"/>
          <p:nvPr/>
        </p:nvSpPr>
        <p:spPr>
          <a:xfrm>
            <a:off x="2606154" y="4344660"/>
            <a:ext cx="7203978" cy="52322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0B2241"/>
                </a:solidFill>
                <a:effectLst/>
                <a:uLnTx/>
                <a:uFillTx/>
                <a:latin typeface="阿里汉仪智能黑体" panose="00020600040101010101" pitchFamily="18" charset="-122"/>
                <a:ea typeface="阿里汉仪智能黑体" panose="00020600040101010101" pitchFamily="18" charset="-122"/>
                <a:cs typeface="+mn-ea"/>
                <a:sym typeface="+mn-lt"/>
              </a:rPr>
              <a:t>The user can demonstrate on a projector or computer, or print the presentation and make it into a film to be used in a wider field</a:t>
            </a:r>
          </a:p>
        </p:txBody>
      </p:sp>
      <p:sp>
        <p:nvSpPr>
          <p:cNvPr id="10" name="文本框 9">
            <a:extLst>
              <a:ext uri="{FF2B5EF4-FFF2-40B4-BE49-F238E27FC236}">
                <a16:creationId xmlns:a16="http://schemas.microsoft.com/office/drawing/2014/main" xmlns="" id="{71D5E358-0C78-460B-88D7-9B53EE056C5C}"/>
              </a:ext>
            </a:extLst>
          </p:cNvPr>
          <p:cNvSpPr txBox="1"/>
          <p:nvPr/>
        </p:nvSpPr>
        <p:spPr>
          <a:xfrm>
            <a:off x="4844352" y="1962722"/>
            <a:ext cx="2492990" cy="1015663"/>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rPr>
              <a:t>第一章</a:t>
            </a:r>
            <a:endParaRPr kumimoji="0" lang="en-US" altLang="zh-CN" sz="6000" b="0" i="0" u="none" strike="noStrike" kern="1200" cap="none" spc="0" normalizeH="0" baseline="0" noProof="0" dirty="0">
              <a:ln>
                <a:noFill/>
              </a:ln>
              <a:solidFill>
                <a:schemeClr val="accent1"/>
              </a:solidFill>
              <a:effectLst/>
              <a:uLnTx/>
              <a:uFillTx/>
              <a:latin typeface="阿里汉仪智能黑体" panose="00020600040101010101" pitchFamily="18" charset="-122"/>
              <a:ea typeface="阿里汉仪智能黑体" panose="00020600040101010101" pitchFamily="18" charset="-122"/>
              <a:cs typeface="+mn-ea"/>
              <a:sym typeface="+mn-lt"/>
            </a:endParaRPr>
          </a:p>
        </p:txBody>
      </p:sp>
      <p:pic>
        <p:nvPicPr>
          <p:cNvPr id="11" name="图片 10">
            <a:extLst>
              <a:ext uri="{FF2B5EF4-FFF2-40B4-BE49-F238E27FC236}">
                <a16:creationId xmlns:a16="http://schemas.microsoft.com/office/drawing/2014/main" xmlns="" id="{3ED82738-5F40-41B6-8FA9-9B04103EA7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flipV="1">
            <a:off x="589266" y="2919740"/>
            <a:ext cx="1224720" cy="1332340"/>
          </a:xfrm>
          <a:prstGeom prst="rect">
            <a:avLst/>
          </a:prstGeom>
        </p:spPr>
      </p:pic>
      <p:pic>
        <p:nvPicPr>
          <p:cNvPr id="12" name="图片 11">
            <a:extLst>
              <a:ext uri="{FF2B5EF4-FFF2-40B4-BE49-F238E27FC236}">
                <a16:creationId xmlns:a16="http://schemas.microsoft.com/office/drawing/2014/main" xmlns="" id="{18790D1B-4697-4281-8734-8B6B4A5663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10621177" y="3012320"/>
            <a:ext cx="1224720" cy="1332340"/>
          </a:xfrm>
          <a:prstGeom prst="rect">
            <a:avLst/>
          </a:prstGeom>
        </p:spPr>
      </p:pic>
      <p:pic>
        <p:nvPicPr>
          <p:cNvPr id="13" name="图片 12">
            <a:extLst>
              <a:ext uri="{FF2B5EF4-FFF2-40B4-BE49-F238E27FC236}">
                <a16:creationId xmlns:a16="http://schemas.microsoft.com/office/drawing/2014/main" xmlns="" id="{C2C18639-B115-462F-8626-AD398247463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61321" y="0"/>
            <a:ext cx="1834092" cy="740691"/>
          </a:xfrm>
          <a:prstGeom prst="rect">
            <a:avLst/>
          </a:prstGeom>
        </p:spPr>
      </p:pic>
      <p:pic>
        <p:nvPicPr>
          <p:cNvPr id="14" name="图片 13">
            <a:extLst>
              <a:ext uri="{FF2B5EF4-FFF2-40B4-BE49-F238E27FC236}">
                <a16:creationId xmlns:a16="http://schemas.microsoft.com/office/drawing/2014/main" xmlns="" id="{3BC1C988-38F0-4038-8065-9A5E4F43C56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493717" cy="1165696"/>
          </a:xfrm>
          <a:prstGeom prst="rect">
            <a:avLst/>
          </a:prstGeom>
        </p:spPr>
      </p:pic>
      <p:pic>
        <p:nvPicPr>
          <p:cNvPr id="15" name="图片 14">
            <a:extLst>
              <a:ext uri="{FF2B5EF4-FFF2-40B4-BE49-F238E27FC236}">
                <a16:creationId xmlns:a16="http://schemas.microsoft.com/office/drawing/2014/main" xmlns="" id="{FF3E215B-DE1F-4FAC-B296-58FFE2F308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flipV="1">
            <a:off x="-20106" y="6117309"/>
            <a:ext cx="1834092" cy="740691"/>
          </a:xfrm>
          <a:prstGeom prst="rect">
            <a:avLst/>
          </a:prstGeom>
        </p:spPr>
      </p:pic>
      <p:pic>
        <p:nvPicPr>
          <p:cNvPr id="16" name="图片 15">
            <a:extLst>
              <a:ext uri="{FF2B5EF4-FFF2-40B4-BE49-F238E27FC236}">
                <a16:creationId xmlns:a16="http://schemas.microsoft.com/office/drawing/2014/main" xmlns="" id="{345541F6-46E2-4369-B7B2-C887376DD3F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flipV="1">
            <a:off x="10712714" y="5728127"/>
            <a:ext cx="1493717" cy="1165696"/>
          </a:xfrm>
          <a:prstGeom prst="rect">
            <a:avLst/>
          </a:prstGeom>
        </p:spPr>
      </p:pic>
    </p:spTree>
    <p:extLst>
      <p:ext uri="{BB962C8B-B14F-4D97-AF65-F5344CB8AC3E}">
        <p14:creationId xmlns:p14="http://schemas.microsoft.com/office/powerpoint/2010/main" val="4166980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inVertical)">
                                      <p:cBhvr>
                                        <p:cTn id="24" dur="500"/>
                                        <p:tgtEl>
                                          <p:spTgt spid="9"/>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5500"/>
                            </p:stCondLst>
                            <p:childTnLst>
                              <p:par>
                                <p:cTn id="42" presetID="10" presetClass="entr" presetSubtype="0"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6000"/>
                            </p:stCondLst>
                            <p:childTnLst>
                              <p:par>
                                <p:cTn id="46" presetID="10"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6500"/>
                            </p:stCondLst>
                            <p:childTnLst>
                              <p:par>
                                <p:cTn id="50" presetID="10"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a:extLst>
              <a:ext uri="{FF2B5EF4-FFF2-40B4-BE49-F238E27FC236}">
                <a16:creationId xmlns:a16="http://schemas.microsoft.com/office/drawing/2014/main" xmlns="" id="{F6A1C522-29B7-4B1D-A280-CA220482CC7B}"/>
              </a:ext>
            </a:extLst>
          </p:cNvPr>
          <p:cNvGrpSpPr/>
          <p:nvPr/>
        </p:nvGrpSpPr>
        <p:grpSpPr>
          <a:xfrm>
            <a:off x="3541982" y="1560788"/>
            <a:ext cx="5108036" cy="784028"/>
            <a:chOff x="3401570" y="1101350"/>
            <a:chExt cx="5388859" cy="646331"/>
          </a:xfrm>
        </p:grpSpPr>
        <p:sp>
          <p:nvSpPr>
            <p:cNvPr id="50" name="矩形: 圆角 49">
              <a:extLst>
                <a:ext uri="{FF2B5EF4-FFF2-40B4-BE49-F238E27FC236}">
                  <a16:creationId xmlns:a16="http://schemas.microsoft.com/office/drawing/2014/main" xmlns="" id="{B1D9E125-51C5-4130-96C4-46709E8E7D0F}"/>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51" name="文本框 50">
              <a:extLst>
                <a:ext uri="{FF2B5EF4-FFF2-40B4-BE49-F238E27FC236}">
                  <a16:creationId xmlns:a16="http://schemas.microsoft.com/office/drawing/2014/main" xmlns="" id="{F57E3B33-89DD-4590-8F9D-260CF97C5C33}"/>
                </a:ext>
              </a:extLst>
            </p:cNvPr>
            <p:cNvSpPr txBox="1"/>
            <p:nvPr/>
          </p:nvSpPr>
          <p:spPr>
            <a:xfrm>
              <a:off x="3401570" y="1183479"/>
              <a:ext cx="5388858" cy="482072"/>
            </a:xfrm>
            <a:prstGeom prst="rect">
              <a:avLst/>
            </a:prstGeom>
            <a:noFill/>
          </p:spPr>
          <p:txBody>
            <a:bodyPr wrap="square" rtlCol="0">
              <a:spAutoFit/>
            </a:bodyPr>
            <a:lstStyle/>
            <a:p>
              <a:pPr algn="ctr"/>
              <a:r>
                <a:rPr lang="zh-CN" altLang="en-US" sz="3200" b="1" dirty="0">
                  <a:solidFill>
                    <a:schemeClr val="bg1"/>
                  </a:solidFill>
                  <a:cs typeface="+mn-ea"/>
                  <a:sym typeface="+mn-lt"/>
                </a:rPr>
                <a:t>本次班级前十名及总分</a:t>
              </a:r>
            </a:p>
          </p:txBody>
        </p:sp>
      </p:grpSp>
      <p:graphicFrame>
        <p:nvGraphicFramePr>
          <p:cNvPr id="53" name="表格 53">
            <a:extLst>
              <a:ext uri="{FF2B5EF4-FFF2-40B4-BE49-F238E27FC236}">
                <a16:creationId xmlns:a16="http://schemas.microsoft.com/office/drawing/2014/main" xmlns="" id="{9F568A7C-5E22-47AB-98E6-844F42A19607}"/>
              </a:ext>
            </a:extLst>
          </p:cNvPr>
          <p:cNvGraphicFramePr>
            <a:graphicFrameLocks noGrp="1"/>
          </p:cNvGraphicFramePr>
          <p:nvPr>
            <p:extLst>
              <p:ext uri="{D42A27DB-BD31-4B8C-83A1-F6EECF244321}">
                <p14:modId xmlns:p14="http://schemas.microsoft.com/office/powerpoint/2010/main" val="2119273029"/>
              </p:ext>
            </p:extLst>
          </p:nvPr>
        </p:nvGraphicFramePr>
        <p:xfrm>
          <a:off x="1427438" y="2793273"/>
          <a:ext cx="9337125" cy="3291840"/>
        </p:xfrm>
        <a:graphic>
          <a:graphicData uri="http://schemas.openxmlformats.org/drawingml/2006/table">
            <a:tbl>
              <a:tblPr firstRow="1" bandRow="1">
                <a:tableStyleId>{5C22544A-7EE6-4342-B048-85BDC9FD1C3A}</a:tableStyleId>
              </a:tblPr>
              <a:tblGrid>
                <a:gridCol w="1867425">
                  <a:extLst>
                    <a:ext uri="{9D8B030D-6E8A-4147-A177-3AD203B41FA5}">
                      <a16:colId xmlns:a16="http://schemas.microsoft.com/office/drawing/2014/main" xmlns="" val="2435053005"/>
                    </a:ext>
                  </a:extLst>
                </a:gridCol>
                <a:gridCol w="1867425">
                  <a:extLst>
                    <a:ext uri="{9D8B030D-6E8A-4147-A177-3AD203B41FA5}">
                      <a16:colId xmlns:a16="http://schemas.microsoft.com/office/drawing/2014/main" xmlns="" val="1917357011"/>
                    </a:ext>
                  </a:extLst>
                </a:gridCol>
                <a:gridCol w="1867425">
                  <a:extLst>
                    <a:ext uri="{9D8B030D-6E8A-4147-A177-3AD203B41FA5}">
                      <a16:colId xmlns:a16="http://schemas.microsoft.com/office/drawing/2014/main" xmlns="" val="1324795174"/>
                    </a:ext>
                  </a:extLst>
                </a:gridCol>
                <a:gridCol w="1867425">
                  <a:extLst>
                    <a:ext uri="{9D8B030D-6E8A-4147-A177-3AD203B41FA5}">
                      <a16:colId xmlns:a16="http://schemas.microsoft.com/office/drawing/2014/main" xmlns="" val="1833517535"/>
                    </a:ext>
                  </a:extLst>
                </a:gridCol>
                <a:gridCol w="1867425">
                  <a:extLst>
                    <a:ext uri="{9D8B030D-6E8A-4147-A177-3AD203B41FA5}">
                      <a16:colId xmlns:a16="http://schemas.microsoft.com/office/drawing/2014/main" xmlns="" val="1391599357"/>
                    </a:ext>
                  </a:extLst>
                </a:gridCol>
              </a:tblGrid>
              <a:tr h="632810">
                <a:tc>
                  <a:txBody>
                    <a:bodyPr/>
                    <a:lstStyle/>
                    <a:p>
                      <a:pPr algn="ctr">
                        <a:lnSpc>
                          <a:spcPct val="150000"/>
                        </a:lnSpc>
                      </a:pPr>
                      <a:r>
                        <a:rPr lang="en-US" altLang="zh-CN" sz="2400" dirty="0"/>
                        <a:t>1</a:t>
                      </a:r>
                      <a:endParaRPr lang="zh-CN" altLang="en-US" sz="2400" dirty="0"/>
                    </a:p>
                  </a:txBody>
                  <a:tcPr/>
                </a:tc>
                <a:tc>
                  <a:txBody>
                    <a:bodyPr/>
                    <a:lstStyle/>
                    <a:p>
                      <a:pPr algn="ctr">
                        <a:lnSpc>
                          <a:spcPct val="150000"/>
                        </a:lnSpc>
                      </a:pPr>
                      <a:r>
                        <a:rPr lang="en-US" altLang="zh-CN" sz="2400" dirty="0"/>
                        <a:t>2</a:t>
                      </a:r>
                      <a:endParaRPr lang="zh-CN" altLang="en-US" sz="2400" dirty="0"/>
                    </a:p>
                  </a:txBody>
                  <a:tcPr/>
                </a:tc>
                <a:tc>
                  <a:txBody>
                    <a:bodyPr/>
                    <a:lstStyle/>
                    <a:p>
                      <a:pPr algn="ctr">
                        <a:lnSpc>
                          <a:spcPct val="150000"/>
                        </a:lnSpc>
                      </a:pPr>
                      <a:r>
                        <a:rPr lang="en-US" altLang="zh-CN" sz="2400" dirty="0"/>
                        <a:t>3</a:t>
                      </a:r>
                      <a:endParaRPr lang="zh-CN" altLang="en-US" sz="2400" dirty="0"/>
                    </a:p>
                  </a:txBody>
                  <a:tcPr/>
                </a:tc>
                <a:tc>
                  <a:txBody>
                    <a:bodyPr/>
                    <a:lstStyle/>
                    <a:p>
                      <a:pPr algn="ctr">
                        <a:lnSpc>
                          <a:spcPct val="150000"/>
                        </a:lnSpc>
                      </a:pPr>
                      <a:r>
                        <a:rPr lang="en-US" altLang="zh-CN" sz="2400" dirty="0"/>
                        <a:t>4</a:t>
                      </a:r>
                      <a:endParaRPr lang="zh-CN" altLang="en-US" sz="2400" dirty="0"/>
                    </a:p>
                  </a:txBody>
                  <a:tcPr/>
                </a:tc>
                <a:tc>
                  <a:txBody>
                    <a:bodyPr/>
                    <a:lstStyle/>
                    <a:p>
                      <a:pPr algn="ctr">
                        <a:lnSpc>
                          <a:spcPct val="150000"/>
                        </a:lnSpc>
                      </a:pPr>
                      <a:r>
                        <a:rPr lang="en-US" altLang="zh-CN" sz="2400" dirty="0"/>
                        <a:t>5</a:t>
                      </a:r>
                      <a:endParaRPr lang="zh-CN" altLang="en-US" sz="2400" dirty="0"/>
                    </a:p>
                  </a:txBody>
                  <a:tcPr/>
                </a:tc>
                <a:extLst>
                  <a:ext uri="{0D108BD9-81ED-4DB2-BD59-A6C34878D82A}">
                    <a16:rowId xmlns:a16="http://schemas.microsoft.com/office/drawing/2014/main" xmlns="" val="4125211564"/>
                  </a:ext>
                </a:extLst>
              </a:tr>
              <a:tr h="0">
                <a:tc>
                  <a:txBody>
                    <a:bodyPr/>
                    <a:lstStyle/>
                    <a:p>
                      <a:pPr algn="ctr">
                        <a:lnSpc>
                          <a:spcPct val="200000"/>
                        </a:lnSpc>
                      </a:pPr>
                      <a:r>
                        <a:rPr lang="zh-CN" altLang="en-US" sz="2400" dirty="0"/>
                        <a:t>第一名</a:t>
                      </a:r>
                    </a:p>
                  </a:txBody>
                  <a:tcPr/>
                </a:tc>
                <a:tc>
                  <a:txBody>
                    <a:bodyPr/>
                    <a:lstStyle/>
                    <a:p>
                      <a:pPr algn="ctr">
                        <a:lnSpc>
                          <a:spcPct val="200000"/>
                        </a:lnSpc>
                      </a:pPr>
                      <a:r>
                        <a:rPr lang="zh-CN" altLang="en-US" sz="2400" dirty="0"/>
                        <a:t>第二名</a:t>
                      </a:r>
                    </a:p>
                  </a:txBody>
                  <a:tcPr/>
                </a:tc>
                <a:tc>
                  <a:txBody>
                    <a:bodyPr/>
                    <a:lstStyle/>
                    <a:p>
                      <a:pPr algn="ctr">
                        <a:lnSpc>
                          <a:spcPct val="200000"/>
                        </a:lnSpc>
                      </a:pPr>
                      <a:r>
                        <a:rPr lang="zh-CN" altLang="en-US" sz="2400" dirty="0"/>
                        <a:t>第三名</a:t>
                      </a:r>
                    </a:p>
                    <a:p>
                      <a:pPr algn="ctr">
                        <a:lnSpc>
                          <a:spcPct val="150000"/>
                        </a:lnSpc>
                      </a:pPr>
                      <a:endParaRPr lang="zh-CN" altLang="en-US" sz="2400" dirty="0"/>
                    </a:p>
                  </a:txBody>
                  <a:tcPr/>
                </a:tc>
                <a:tc>
                  <a:txBody>
                    <a:bodyPr/>
                    <a:lstStyle/>
                    <a:p>
                      <a:pPr algn="ctr">
                        <a:lnSpc>
                          <a:spcPct val="200000"/>
                        </a:lnSpc>
                      </a:pPr>
                      <a:r>
                        <a:rPr lang="zh-CN" altLang="en-US" sz="2400" dirty="0"/>
                        <a:t>第四名</a:t>
                      </a:r>
                    </a:p>
                  </a:txBody>
                  <a:tcPr/>
                </a:tc>
                <a:tc>
                  <a:txBody>
                    <a:bodyPr/>
                    <a:lstStyle/>
                    <a:p>
                      <a:pPr algn="ctr">
                        <a:lnSpc>
                          <a:spcPct val="200000"/>
                        </a:lnSpc>
                      </a:pPr>
                      <a:r>
                        <a:rPr lang="zh-CN" altLang="en-US" sz="2400" dirty="0"/>
                        <a:t>第五名</a:t>
                      </a:r>
                    </a:p>
                  </a:txBody>
                  <a:tcPr/>
                </a:tc>
                <a:extLst>
                  <a:ext uri="{0D108BD9-81ED-4DB2-BD59-A6C34878D82A}">
                    <a16:rowId xmlns:a16="http://schemas.microsoft.com/office/drawing/2014/main" xmlns="" val="3601593819"/>
                  </a:ext>
                </a:extLst>
              </a:tr>
              <a:tr h="632810">
                <a:tc>
                  <a:txBody>
                    <a:bodyPr/>
                    <a:lstStyle/>
                    <a:p>
                      <a:pPr algn="ctr">
                        <a:lnSpc>
                          <a:spcPct val="150000"/>
                        </a:lnSpc>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extLst>
                  <a:ext uri="{0D108BD9-81ED-4DB2-BD59-A6C34878D82A}">
                    <a16:rowId xmlns:a16="http://schemas.microsoft.com/office/drawing/2014/main" xmlns="" val="3236535574"/>
                  </a:ext>
                </a:extLst>
              </a:tr>
              <a:tr h="632810">
                <a:tc>
                  <a:txBody>
                    <a:bodyPr/>
                    <a:lstStyle/>
                    <a:p>
                      <a:pPr algn="ctr">
                        <a:lnSpc>
                          <a:spcPct val="150000"/>
                        </a:lnSpc>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extLst>
                  <a:ext uri="{0D108BD9-81ED-4DB2-BD59-A6C34878D82A}">
                    <a16:rowId xmlns:a16="http://schemas.microsoft.com/office/drawing/2014/main" xmlns="" val="529646303"/>
                  </a:ext>
                </a:extLst>
              </a:tr>
            </a:tbl>
          </a:graphicData>
        </a:graphic>
      </p:graphicFrame>
    </p:spTree>
    <p:extLst>
      <p:ext uri="{BB962C8B-B14F-4D97-AF65-F5344CB8AC3E}">
        <p14:creationId xmlns:p14="http://schemas.microsoft.com/office/powerpoint/2010/main" val="2841459228"/>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a:extLst>
              <a:ext uri="{FF2B5EF4-FFF2-40B4-BE49-F238E27FC236}">
                <a16:creationId xmlns:a16="http://schemas.microsoft.com/office/drawing/2014/main" xmlns="" id="{F6A1C522-29B7-4B1D-A280-CA220482CC7B}"/>
              </a:ext>
            </a:extLst>
          </p:cNvPr>
          <p:cNvGrpSpPr/>
          <p:nvPr/>
        </p:nvGrpSpPr>
        <p:grpSpPr>
          <a:xfrm>
            <a:off x="3541982" y="1657447"/>
            <a:ext cx="5108036" cy="784028"/>
            <a:chOff x="3401570" y="1101350"/>
            <a:chExt cx="5388859" cy="646331"/>
          </a:xfrm>
        </p:grpSpPr>
        <p:sp>
          <p:nvSpPr>
            <p:cNvPr id="50" name="矩形: 圆角 49">
              <a:extLst>
                <a:ext uri="{FF2B5EF4-FFF2-40B4-BE49-F238E27FC236}">
                  <a16:creationId xmlns:a16="http://schemas.microsoft.com/office/drawing/2014/main" xmlns="" id="{B1D9E125-51C5-4130-96C4-46709E8E7D0F}"/>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51" name="文本框 50">
              <a:extLst>
                <a:ext uri="{FF2B5EF4-FFF2-40B4-BE49-F238E27FC236}">
                  <a16:creationId xmlns:a16="http://schemas.microsoft.com/office/drawing/2014/main" xmlns="" id="{F57E3B33-89DD-4590-8F9D-260CF97C5C33}"/>
                </a:ext>
              </a:extLst>
            </p:cNvPr>
            <p:cNvSpPr txBox="1"/>
            <p:nvPr/>
          </p:nvSpPr>
          <p:spPr>
            <a:xfrm>
              <a:off x="3401570" y="1183479"/>
              <a:ext cx="5388858" cy="482072"/>
            </a:xfrm>
            <a:prstGeom prst="rect">
              <a:avLst/>
            </a:prstGeom>
            <a:noFill/>
          </p:spPr>
          <p:txBody>
            <a:bodyPr wrap="square" rtlCol="0">
              <a:spAutoFit/>
            </a:bodyPr>
            <a:lstStyle/>
            <a:p>
              <a:pPr algn="ctr"/>
              <a:r>
                <a:rPr lang="zh-CN" altLang="en-US" sz="3200" b="1" dirty="0">
                  <a:solidFill>
                    <a:schemeClr val="bg1"/>
                  </a:solidFill>
                  <a:cs typeface="+mn-ea"/>
                  <a:sym typeface="+mn-lt"/>
                </a:rPr>
                <a:t>本次班级前十名及总分</a:t>
              </a:r>
            </a:p>
          </p:txBody>
        </p:sp>
      </p:grpSp>
      <p:graphicFrame>
        <p:nvGraphicFramePr>
          <p:cNvPr id="53" name="表格 53">
            <a:extLst>
              <a:ext uri="{FF2B5EF4-FFF2-40B4-BE49-F238E27FC236}">
                <a16:creationId xmlns:a16="http://schemas.microsoft.com/office/drawing/2014/main" xmlns="" id="{9F568A7C-5E22-47AB-98E6-844F42A19607}"/>
              </a:ext>
            </a:extLst>
          </p:cNvPr>
          <p:cNvGraphicFramePr>
            <a:graphicFrameLocks noGrp="1"/>
          </p:cNvGraphicFramePr>
          <p:nvPr>
            <p:extLst>
              <p:ext uri="{D42A27DB-BD31-4B8C-83A1-F6EECF244321}">
                <p14:modId xmlns:p14="http://schemas.microsoft.com/office/powerpoint/2010/main" val="1652964634"/>
              </p:ext>
            </p:extLst>
          </p:nvPr>
        </p:nvGraphicFramePr>
        <p:xfrm>
          <a:off x="1427438" y="2889932"/>
          <a:ext cx="9337125" cy="3291840"/>
        </p:xfrm>
        <a:graphic>
          <a:graphicData uri="http://schemas.openxmlformats.org/drawingml/2006/table">
            <a:tbl>
              <a:tblPr firstRow="1" bandRow="1">
                <a:tableStyleId>{5C22544A-7EE6-4342-B048-85BDC9FD1C3A}</a:tableStyleId>
              </a:tblPr>
              <a:tblGrid>
                <a:gridCol w="1867425">
                  <a:extLst>
                    <a:ext uri="{9D8B030D-6E8A-4147-A177-3AD203B41FA5}">
                      <a16:colId xmlns:a16="http://schemas.microsoft.com/office/drawing/2014/main" xmlns="" val="2435053005"/>
                    </a:ext>
                  </a:extLst>
                </a:gridCol>
                <a:gridCol w="1867425">
                  <a:extLst>
                    <a:ext uri="{9D8B030D-6E8A-4147-A177-3AD203B41FA5}">
                      <a16:colId xmlns:a16="http://schemas.microsoft.com/office/drawing/2014/main" xmlns="" val="1917357011"/>
                    </a:ext>
                  </a:extLst>
                </a:gridCol>
                <a:gridCol w="1867425">
                  <a:extLst>
                    <a:ext uri="{9D8B030D-6E8A-4147-A177-3AD203B41FA5}">
                      <a16:colId xmlns:a16="http://schemas.microsoft.com/office/drawing/2014/main" xmlns="" val="1324795174"/>
                    </a:ext>
                  </a:extLst>
                </a:gridCol>
                <a:gridCol w="1867425">
                  <a:extLst>
                    <a:ext uri="{9D8B030D-6E8A-4147-A177-3AD203B41FA5}">
                      <a16:colId xmlns:a16="http://schemas.microsoft.com/office/drawing/2014/main" xmlns="" val="1833517535"/>
                    </a:ext>
                  </a:extLst>
                </a:gridCol>
                <a:gridCol w="1867425">
                  <a:extLst>
                    <a:ext uri="{9D8B030D-6E8A-4147-A177-3AD203B41FA5}">
                      <a16:colId xmlns:a16="http://schemas.microsoft.com/office/drawing/2014/main" xmlns="" val="1391599357"/>
                    </a:ext>
                  </a:extLst>
                </a:gridCol>
              </a:tblGrid>
              <a:tr h="632810">
                <a:tc>
                  <a:txBody>
                    <a:bodyPr/>
                    <a:lstStyle/>
                    <a:p>
                      <a:pPr algn="ctr">
                        <a:lnSpc>
                          <a:spcPct val="150000"/>
                        </a:lnSpc>
                      </a:pPr>
                      <a:r>
                        <a:rPr lang="en-US" altLang="zh-CN" sz="2400" dirty="0"/>
                        <a:t>6</a:t>
                      </a:r>
                      <a:endParaRPr lang="zh-CN" altLang="en-US" sz="2400" dirty="0"/>
                    </a:p>
                  </a:txBody>
                  <a:tcPr/>
                </a:tc>
                <a:tc>
                  <a:txBody>
                    <a:bodyPr/>
                    <a:lstStyle/>
                    <a:p>
                      <a:pPr algn="ctr">
                        <a:lnSpc>
                          <a:spcPct val="150000"/>
                        </a:lnSpc>
                      </a:pPr>
                      <a:r>
                        <a:rPr lang="en-US" altLang="zh-CN" sz="2400" dirty="0"/>
                        <a:t>7</a:t>
                      </a:r>
                      <a:endParaRPr lang="zh-CN" altLang="en-US" sz="2400" dirty="0"/>
                    </a:p>
                  </a:txBody>
                  <a:tcPr/>
                </a:tc>
                <a:tc>
                  <a:txBody>
                    <a:bodyPr/>
                    <a:lstStyle/>
                    <a:p>
                      <a:pPr algn="ctr">
                        <a:lnSpc>
                          <a:spcPct val="150000"/>
                        </a:lnSpc>
                      </a:pPr>
                      <a:r>
                        <a:rPr lang="en-US" altLang="zh-CN" sz="2400" dirty="0"/>
                        <a:t>8</a:t>
                      </a:r>
                      <a:endParaRPr lang="zh-CN" altLang="en-US" sz="2400" dirty="0"/>
                    </a:p>
                  </a:txBody>
                  <a:tcPr/>
                </a:tc>
                <a:tc>
                  <a:txBody>
                    <a:bodyPr/>
                    <a:lstStyle/>
                    <a:p>
                      <a:pPr algn="ctr">
                        <a:lnSpc>
                          <a:spcPct val="150000"/>
                        </a:lnSpc>
                      </a:pPr>
                      <a:r>
                        <a:rPr lang="en-US" altLang="zh-CN" sz="2400" dirty="0"/>
                        <a:t>9</a:t>
                      </a:r>
                      <a:endParaRPr lang="zh-CN" altLang="en-US" sz="2400" dirty="0"/>
                    </a:p>
                  </a:txBody>
                  <a:tcPr/>
                </a:tc>
                <a:tc>
                  <a:txBody>
                    <a:bodyPr/>
                    <a:lstStyle/>
                    <a:p>
                      <a:pPr algn="ctr">
                        <a:lnSpc>
                          <a:spcPct val="150000"/>
                        </a:lnSpc>
                      </a:pPr>
                      <a:r>
                        <a:rPr lang="en-US" altLang="zh-CN" sz="2400" dirty="0"/>
                        <a:t>10</a:t>
                      </a:r>
                      <a:endParaRPr lang="zh-CN" altLang="en-US" sz="2400" dirty="0"/>
                    </a:p>
                  </a:txBody>
                  <a:tcPr/>
                </a:tc>
                <a:extLst>
                  <a:ext uri="{0D108BD9-81ED-4DB2-BD59-A6C34878D82A}">
                    <a16:rowId xmlns:a16="http://schemas.microsoft.com/office/drawing/2014/main" xmlns="" val="4125211564"/>
                  </a:ext>
                </a:extLst>
              </a:tr>
              <a:tr h="0">
                <a:tc>
                  <a:txBody>
                    <a:bodyPr/>
                    <a:lstStyle/>
                    <a:p>
                      <a:pPr algn="ctr">
                        <a:lnSpc>
                          <a:spcPct val="200000"/>
                        </a:lnSpc>
                      </a:pPr>
                      <a:r>
                        <a:rPr lang="zh-CN" altLang="en-US" sz="2400" dirty="0"/>
                        <a:t>第六名</a:t>
                      </a:r>
                    </a:p>
                  </a:txBody>
                  <a:tcPr/>
                </a:tc>
                <a:tc>
                  <a:txBody>
                    <a:bodyPr/>
                    <a:lstStyle/>
                    <a:p>
                      <a:pPr algn="ctr">
                        <a:lnSpc>
                          <a:spcPct val="200000"/>
                        </a:lnSpc>
                      </a:pPr>
                      <a:r>
                        <a:rPr lang="zh-CN" altLang="en-US" sz="2400" dirty="0"/>
                        <a:t>第七名</a:t>
                      </a:r>
                    </a:p>
                  </a:txBody>
                  <a:tcPr/>
                </a:tc>
                <a:tc>
                  <a:txBody>
                    <a:bodyPr/>
                    <a:lstStyle/>
                    <a:p>
                      <a:pPr algn="ctr">
                        <a:lnSpc>
                          <a:spcPct val="200000"/>
                        </a:lnSpc>
                      </a:pPr>
                      <a:r>
                        <a:rPr lang="zh-CN" altLang="en-US" sz="2400" dirty="0"/>
                        <a:t>第八名</a:t>
                      </a:r>
                    </a:p>
                    <a:p>
                      <a:pPr algn="ctr">
                        <a:lnSpc>
                          <a:spcPct val="150000"/>
                        </a:lnSpc>
                      </a:pPr>
                      <a:endParaRPr lang="zh-CN" altLang="en-US" sz="2400" dirty="0"/>
                    </a:p>
                  </a:txBody>
                  <a:tcPr/>
                </a:tc>
                <a:tc>
                  <a:txBody>
                    <a:bodyPr/>
                    <a:lstStyle/>
                    <a:p>
                      <a:pPr algn="ctr">
                        <a:lnSpc>
                          <a:spcPct val="200000"/>
                        </a:lnSpc>
                      </a:pPr>
                      <a:r>
                        <a:rPr lang="zh-CN" altLang="en-US" sz="2400" dirty="0"/>
                        <a:t>第九名</a:t>
                      </a:r>
                    </a:p>
                  </a:txBody>
                  <a:tcPr/>
                </a:tc>
                <a:tc>
                  <a:txBody>
                    <a:bodyPr/>
                    <a:lstStyle/>
                    <a:p>
                      <a:pPr algn="ctr">
                        <a:lnSpc>
                          <a:spcPct val="200000"/>
                        </a:lnSpc>
                      </a:pPr>
                      <a:r>
                        <a:rPr lang="zh-CN" altLang="en-US" sz="2400" dirty="0"/>
                        <a:t>第十名</a:t>
                      </a:r>
                    </a:p>
                  </a:txBody>
                  <a:tcPr/>
                </a:tc>
                <a:extLst>
                  <a:ext uri="{0D108BD9-81ED-4DB2-BD59-A6C34878D82A}">
                    <a16:rowId xmlns:a16="http://schemas.microsoft.com/office/drawing/2014/main" xmlns="" val="3601593819"/>
                  </a:ext>
                </a:extLst>
              </a:tr>
              <a:tr h="632810">
                <a:tc>
                  <a:txBody>
                    <a:bodyPr/>
                    <a:lstStyle/>
                    <a:p>
                      <a:pPr algn="ctr">
                        <a:lnSpc>
                          <a:spcPct val="150000"/>
                        </a:lnSpc>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zh-CN" altLang="en-US" sz="2400" dirty="0"/>
                        <a:t>熊猫</a:t>
                      </a:r>
                    </a:p>
                  </a:txBody>
                  <a:tcPr/>
                </a:tc>
                <a:extLst>
                  <a:ext uri="{0D108BD9-81ED-4DB2-BD59-A6C34878D82A}">
                    <a16:rowId xmlns:a16="http://schemas.microsoft.com/office/drawing/2014/main" xmlns="" val="3236535574"/>
                  </a:ext>
                </a:extLst>
              </a:tr>
              <a:tr h="632810">
                <a:tc>
                  <a:txBody>
                    <a:bodyPr/>
                    <a:lstStyle/>
                    <a:p>
                      <a:pPr algn="ctr">
                        <a:lnSpc>
                          <a:spcPct val="150000"/>
                        </a:lnSpc>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tc>
                  <a:txBody>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lang="en-US" altLang="zh-CN" sz="2400" dirty="0"/>
                        <a:t>650</a:t>
                      </a:r>
                      <a:r>
                        <a:rPr lang="zh-CN" altLang="en-US" sz="2400" dirty="0"/>
                        <a:t>分</a:t>
                      </a:r>
                    </a:p>
                  </a:txBody>
                  <a:tcPr/>
                </a:tc>
                <a:extLst>
                  <a:ext uri="{0D108BD9-81ED-4DB2-BD59-A6C34878D82A}">
                    <a16:rowId xmlns:a16="http://schemas.microsoft.com/office/drawing/2014/main" xmlns="" val="529646303"/>
                  </a:ext>
                </a:extLst>
              </a:tr>
            </a:tbl>
          </a:graphicData>
        </a:graphic>
      </p:graphicFrame>
    </p:spTree>
    <p:extLst>
      <p:ext uri="{BB962C8B-B14F-4D97-AF65-F5344CB8AC3E}">
        <p14:creationId xmlns:p14="http://schemas.microsoft.com/office/powerpoint/2010/main" val="3324275660"/>
      </p:ext>
    </p:extLst>
  </p:cSld>
  <p:clrMapOvr>
    <a:masterClrMapping/>
  </p:clrMapOvr>
  <p:transition spd="med" advTm="3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1000"/>
                                        <p:tgtEl>
                                          <p:spTgt spid="49"/>
                                        </p:tgtEl>
                                      </p:cBhvr>
                                    </p:animEffect>
                                    <p:anim calcmode="lin" valueType="num">
                                      <p:cBhvr>
                                        <p:cTn id="8" dur="1000" fill="hold"/>
                                        <p:tgtEl>
                                          <p:spTgt spid="49"/>
                                        </p:tgtEl>
                                        <p:attrNameLst>
                                          <p:attrName>ppt_x</p:attrName>
                                        </p:attrNameLst>
                                      </p:cBhvr>
                                      <p:tavLst>
                                        <p:tav tm="0">
                                          <p:val>
                                            <p:strVal val="#ppt_x"/>
                                          </p:val>
                                        </p:tav>
                                        <p:tav tm="100000">
                                          <p:val>
                                            <p:strVal val="#ppt_x"/>
                                          </p:val>
                                        </p:tav>
                                      </p:tavLst>
                                    </p:anim>
                                    <p:anim calcmode="lin" valueType="num">
                                      <p:cBhvr>
                                        <p:cTn id="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
            <a:extLst>
              <a:ext uri="{FF2B5EF4-FFF2-40B4-BE49-F238E27FC236}">
                <a16:creationId xmlns:a16="http://schemas.microsoft.com/office/drawing/2014/main" xmlns="" id="{99EDA4FA-D15B-4A55-87D3-5C2B51EBD4BA}"/>
              </a:ext>
            </a:extLst>
          </p:cNvPr>
          <p:cNvSpPr txBox="1"/>
          <p:nvPr/>
        </p:nvSpPr>
        <p:spPr>
          <a:xfrm>
            <a:off x="6095999" y="3417670"/>
            <a:ext cx="1860602" cy="2081737"/>
          </a:xfrm>
          <a:prstGeom prst="rect">
            <a:avLst/>
          </a:prstGeom>
          <a:noFill/>
          <a:ln>
            <a:noFill/>
          </a:ln>
        </p:spPr>
        <p:txBody>
          <a:bodyPr spcFirstLastPara="1" wrap="square" lIns="121900" tIns="121900" rIns="121900" bIns="121900" anchor="ctr" anchorCtr="0">
            <a:noAutofit/>
          </a:bodyPr>
          <a:lstStyle/>
          <a:p>
            <a:pPr lvl="0" algn="ctr" defTabSz="1219170">
              <a:lnSpc>
                <a:spcPct val="150000"/>
              </a:lnSpc>
              <a:buClr>
                <a:srgbClr val="000000"/>
              </a:buClr>
              <a:defRPr/>
            </a:pPr>
            <a:r>
              <a:rPr lang="zh-CN" altLang="en-US" sz="2400" b="1" kern="0" dirty="0">
                <a:solidFill>
                  <a:schemeClr val="tx1">
                    <a:lumMod val="65000"/>
                    <a:lumOff val="35000"/>
                  </a:schemeClr>
                </a:solidFill>
                <a:cs typeface="+mn-ea"/>
                <a:sym typeface="+mn-lt"/>
              </a:rPr>
              <a:t>熊猫网</a:t>
            </a:r>
            <a:endParaRPr kumimoji="0" lang="en-US" altLang="zh-CN" sz="2400" b="1" i="0" u="none" strike="noStrike" kern="0" cap="none" spc="0" normalizeH="0" baseline="0" noProof="0" dirty="0">
              <a:ln>
                <a:noFill/>
              </a:ln>
              <a:solidFill>
                <a:schemeClr val="tx1">
                  <a:lumMod val="65000"/>
                  <a:lumOff val="35000"/>
                </a:schemeClr>
              </a:solidFill>
              <a:effectLst/>
              <a:uLnTx/>
              <a:uFillTx/>
              <a:cs typeface="+mn-ea"/>
              <a:sym typeface="+mn-lt"/>
            </a:endParaRPr>
          </a:p>
          <a:p>
            <a:pPr marL="0" marR="0" lvl="0" indent="0" algn="ctr" defTabSz="1219170" rtl="0" eaLnBrk="1" fontAlgn="auto" latinLnBrk="0" hangingPunct="1">
              <a:lnSpc>
                <a:spcPct val="150000"/>
              </a:lnSpc>
              <a:spcBef>
                <a:spcPts val="0"/>
              </a:spcBef>
              <a:spcAft>
                <a:spcPts val="0"/>
              </a:spcAft>
              <a:buClr>
                <a:srgbClr val="000000"/>
              </a:buClr>
              <a:buSzTx/>
              <a:buFontTx/>
              <a:buNone/>
              <a:tabLst/>
              <a:defRPr/>
            </a:pPr>
            <a:r>
              <a:rPr kumimoji="0" lang="zh-CN" altLang="en-US" sz="2400" b="1" i="0" u="none" strike="noStrike" kern="0" cap="none" spc="0" normalizeH="0" baseline="0" noProof="0" dirty="0">
                <a:ln>
                  <a:noFill/>
                </a:ln>
                <a:solidFill>
                  <a:schemeClr val="tx1">
                    <a:lumMod val="65000"/>
                    <a:lumOff val="35000"/>
                  </a:schemeClr>
                </a:solidFill>
                <a:effectLst/>
                <a:uLnTx/>
                <a:uFillTx/>
                <a:cs typeface="+mn-ea"/>
                <a:sym typeface="+mn-lt"/>
              </a:rPr>
              <a:t>小</a:t>
            </a:r>
            <a:r>
              <a:rPr lang="zh-CN" altLang="en-US" sz="2400" b="1" kern="0" dirty="0">
                <a:solidFill>
                  <a:schemeClr val="tx1">
                    <a:lumMod val="65000"/>
                    <a:lumOff val="35000"/>
                  </a:schemeClr>
                </a:solidFill>
                <a:cs typeface="+mn-ea"/>
                <a:sym typeface="+mn-lt"/>
              </a:rPr>
              <a:t>熊猫</a:t>
            </a:r>
            <a:endParaRPr kumimoji="0" lang="en-US" altLang="zh-CN" sz="2400" b="1" i="0" u="none" strike="noStrike" kern="0" cap="none" spc="0" normalizeH="0" baseline="0" noProof="0" dirty="0">
              <a:ln>
                <a:noFill/>
              </a:ln>
              <a:solidFill>
                <a:schemeClr val="tx1">
                  <a:lumMod val="65000"/>
                  <a:lumOff val="35000"/>
                </a:schemeClr>
              </a:solidFill>
              <a:effectLst/>
              <a:uLnTx/>
              <a:uFillTx/>
              <a:cs typeface="+mn-ea"/>
              <a:sym typeface="+mn-lt"/>
            </a:endParaRPr>
          </a:p>
          <a:p>
            <a:pPr marL="0" marR="0" lvl="0" indent="0" algn="ctr" defTabSz="1219170" rtl="0" eaLnBrk="1" fontAlgn="auto" latinLnBrk="0" hangingPunct="1">
              <a:lnSpc>
                <a:spcPct val="150000"/>
              </a:lnSpc>
              <a:spcBef>
                <a:spcPts val="0"/>
              </a:spcBef>
              <a:spcAft>
                <a:spcPts val="0"/>
              </a:spcAft>
              <a:buClr>
                <a:srgbClr val="000000"/>
              </a:buClr>
              <a:buSzTx/>
              <a:buFontTx/>
              <a:buNone/>
              <a:tabLst/>
              <a:defRPr/>
            </a:pPr>
            <a:r>
              <a:rPr lang="zh-CN" altLang="en-US" sz="2400" b="1" kern="0" dirty="0">
                <a:solidFill>
                  <a:schemeClr val="tx1">
                    <a:lumMod val="65000"/>
                    <a:lumOff val="35000"/>
                  </a:schemeClr>
                </a:solidFill>
                <a:cs typeface="+mn-ea"/>
                <a:sym typeface="+mn-lt"/>
              </a:rPr>
              <a:t>小黑熊</a:t>
            </a:r>
            <a:endParaRPr kumimoji="0" lang="zh-CN" altLang="en-US" sz="2400" b="1" i="0" u="none" strike="noStrike" kern="0" cap="none" spc="0" normalizeH="0" baseline="0" noProof="0" dirty="0">
              <a:ln>
                <a:noFill/>
              </a:ln>
              <a:solidFill>
                <a:schemeClr val="tx1">
                  <a:lumMod val="65000"/>
                  <a:lumOff val="35000"/>
                </a:schemeClr>
              </a:solidFill>
              <a:effectLst/>
              <a:uLnTx/>
              <a:uFillTx/>
              <a:cs typeface="+mn-ea"/>
              <a:sym typeface="+mn-lt"/>
            </a:endParaRPr>
          </a:p>
        </p:txBody>
      </p:sp>
      <p:sp>
        <p:nvSpPr>
          <p:cNvPr id="9" name="1">
            <a:extLst>
              <a:ext uri="{FF2B5EF4-FFF2-40B4-BE49-F238E27FC236}">
                <a16:creationId xmlns:a16="http://schemas.microsoft.com/office/drawing/2014/main" xmlns="" id="{3AE78BDE-CCA3-48B2-A62F-505864A83FD8}"/>
              </a:ext>
            </a:extLst>
          </p:cNvPr>
          <p:cNvSpPr txBox="1"/>
          <p:nvPr/>
        </p:nvSpPr>
        <p:spPr>
          <a:xfrm>
            <a:off x="7974855" y="3417670"/>
            <a:ext cx="1860602" cy="2081737"/>
          </a:xfrm>
          <a:prstGeom prst="rect">
            <a:avLst/>
          </a:prstGeom>
          <a:noFill/>
          <a:ln>
            <a:noFill/>
          </a:ln>
        </p:spPr>
        <p:txBody>
          <a:bodyPr spcFirstLastPara="1" wrap="square" lIns="121900" tIns="121900" rIns="121900" bIns="121900" anchor="ctr" anchorCtr="0">
            <a:noAutofit/>
          </a:bodyPr>
          <a:lstStyle/>
          <a:p>
            <a:pPr marL="0" marR="0" lvl="0" indent="0" algn="ctr" defTabSz="1219170" rtl="0" eaLnBrk="1" fontAlgn="auto" latinLnBrk="0" hangingPunct="1">
              <a:lnSpc>
                <a:spcPct val="150000"/>
              </a:lnSpc>
              <a:spcBef>
                <a:spcPts val="0"/>
              </a:spcBef>
              <a:spcAft>
                <a:spcPts val="0"/>
              </a:spcAft>
              <a:buClr>
                <a:srgbClr val="000000"/>
              </a:buClr>
              <a:buSzTx/>
              <a:buFontTx/>
              <a:buNone/>
              <a:tabLst/>
              <a:defRPr/>
            </a:pPr>
            <a:r>
              <a:rPr lang="zh-CN" altLang="en-US" sz="2400" b="1" kern="0" dirty="0">
                <a:solidFill>
                  <a:schemeClr val="tx1">
                    <a:lumMod val="65000"/>
                    <a:lumOff val="35000"/>
                  </a:schemeClr>
                </a:solidFill>
                <a:cs typeface="+mn-ea"/>
                <a:sym typeface="+mn-lt"/>
              </a:rPr>
              <a:t>小白熊</a:t>
            </a:r>
            <a:endParaRPr kumimoji="0" lang="en-US" altLang="zh-CN" sz="2400" b="1" i="0" u="none" strike="noStrike" kern="0" cap="none" spc="0" normalizeH="0" baseline="0" noProof="0" dirty="0">
              <a:ln>
                <a:noFill/>
              </a:ln>
              <a:solidFill>
                <a:schemeClr val="tx1">
                  <a:lumMod val="65000"/>
                  <a:lumOff val="35000"/>
                </a:schemeClr>
              </a:solidFill>
              <a:effectLst/>
              <a:uLnTx/>
              <a:uFillTx/>
              <a:cs typeface="+mn-ea"/>
              <a:sym typeface="+mn-lt"/>
            </a:endParaRPr>
          </a:p>
          <a:p>
            <a:pPr marL="0" marR="0" lvl="0" indent="0" algn="ctr" defTabSz="1219170" rtl="0" eaLnBrk="1" fontAlgn="auto" latinLnBrk="0" hangingPunct="1">
              <a:lnSpc>
                <a:spcPct val="150000"/>
              </a:lnSpc>
              <a:spcBef>
                <a:spcPts val="0"/>
              </a:spcBef>
              <a:spcAft>
                <a:spcPts val="0"/>
              </a:spcAft>
              <a:buClr>
                <a:srgbClr val="000000"/>
              </a:buClr>
              <a:buSzTx/>
              <a:buFontTx/>
              <a:buNone/>
              <a:tabLst/>
              <a:defRPr/>
            </a:pPr>
            <a:r>
              <a:rPr kumimoji="0" lang="zh-CN" altLang="en-US" sz="2400" b="1" i="0" u="none" strike="noStrike" kern="0" cap="none" spc="0" normalizeH="0" baseline="0" noProof="0" dirty="0">
                <a:ln>
                  <a:noFill/>
                </a:ln>
                <a:solidFill>
                  <a:schemeClr val="tx1">
                    <a:lumMod val="65000"/>
                    <a:lumOff val="35000"/>
                  </a:schemeClr>
                </a:solidFill>
                <a:effectLst/>
                <a:uLnTx/>
                <a:uFillTx/>
                <a:cs typeface="+mn-ea"/>
                <a:sym typeface="+mn-lt"/>
              </a:rPr>
              <a:t>小树熊</a:t>
            </a:r>
            <a:endParaRPr kumimoji="0" lang="en-US" altLang="zh-CN" sz="2400" b="1" i="0" u="none" strike="noStrike" kern="0" cap="none" spc="0" normalizeH="0" baseline="0" noProof="0" dirty="0">
              <a:ln>
                <a:noFill/>
              </a:ln>
              <a:solidFill>
                <a:schemeClr val="tx1">
                  <a:lumMod val="65000"/>
                  <a:lumOff val="35000"/>
                </a:schemeClr>
              </a:solidFill>
              <a:effectLst/>
              <a:uLnTx/>
              <a:uFillTx/>
              <a:cs typeface="+mn-ea"/>
              <a:sym typeface="+mn-lt"/>
            </a:endParaRPr>
          </a:p>
          <a:p>
            <a:pPr marL="0" marR="0" lvl="0" indent="0" algn="ctr" defTabSz="1219170" rtl="0" eaLnBrk="1" fontAlgn="auto" latinLnBrk="0" hangingPunct="1">
              <a:lnSpc>
                <a:spcPct val="150000"/>
              </a:lnSpc>
              <a:spcBef>
                <a:spcPts val="0"/>
              </a:spcBef>
              <a:spcAft>
                <a:spcPts val="0"/>
              </a:spcAft>
              <a:buClr>
                <a:srgbClr val="000000"/>
              </a:buClr>
              <a:buSzTx/>
              <a:buFontTx/>
              <a:buNone/>
              <a:tabLst/>
              <a:defRPr/>
            </a:pPr>
            <a:r>
              <a:rPr lang="zh-CN" altLang="en-US" sz="2400" b="1" kern="0" dirty="0">
                <a:solidFill>
                  <a:schemeClr val="tx1">
                    <a:lumMod val="65000"/>
                    <a:lumOff val="35000"/>
                  </a:schemeClr>
                </a:solidFill>
                <a:cs typeface="+mn-ea"/>
                <a:sym typeface="+mn-lt"/>
              </a:rPr>
              <a:t>小懒熊</a:t>
            </a:r>
            <a:endParaRPr kumimoji="0" lang="zh-CN" altLang="en-US" sz="2400" b="1" i="0" u="none" strike="noStrike" kern="0" cap="none" spc="0" normalizeH="0" baseline="0" noProof="0" dirty="0">
              <a:ln>
                <a:noFill/>
              </a:ln>
              <a:solidFill>
                <a:schemeClr val="tx1">
                  <a:lumMod val="65000"/>
                  <a:lumOff val="35000"/>
                </a:schemeClr>
              </a:solidFill>
              <a:effectLst/>
              <a:uLnTx/>
              <a:uFillTx/>
              <a:cs typeface="+mn-ea"/>
              <a:sym typeface="+mn-lt"/>
            </a:endParaRPr>
          </a:p>
        </p:txBody>
      </p:sp>
      <p:grpSp>
        <p:nvGrpSpPr>
          <p:cNvPr id="10" name="组合 9">
            <a:extLst>
              <a:ext uri="{FF2B5EF4-FFF2-40B4-BE49-F238E27FC236}">
                <a16:creationId xmlns:a16="http://schemas.microsoft.com/office/drawing/2014/main" xmlns="" id="{63EEAB1D-DD8D-4C70-99C6-C88B8C5CCC83}"/>
              </a:ext>
            </a:extLst>
          </p:cNvPr>
          <p:cNvGrpSpPr/>
          <p:nvPr/>
        </p:nvGrpSpPr>
        <p:grpSpPr>
          <a:xfrm>
            <a:off x="2428616" y="4864051"/>
            <a:ext cx="3152236" cy="784028"/>
            <a:chOff x="3401570" y="1101349"/>
            <a:chExt cx="5388859" cy="646331"/>
          </a:xfrm>
        </p:grpSpPr>
        <p:sp>
          <p:nvSpPr>
            <p:cNvPr id="11" name="矩形: 圆角 10">
              <a:extLst>
                <a:ext uri="{FF2B5EF4-FFF2-40B4-BE49-F238E27FC236}">
                  <a16:creationId xmlns:a16="http://schemas.microsoft.com/office/drawing/2014/main" xmlns="" id="{4EE37D50-BD8D-484A-8111-57AEDFAB752B}"/>
                </a:ext>
              </a:extLst>
            </p:cNvPr>
            <p:cNvSpPr/>
            <p:nvPr/>
          </p:nvSpPr>
          <p:spPr>
            <a:xfrm>
              <a:off x="3401570" y="1101349"/>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12" name="文本框 11">
              <a:extLst>
                <a:ext uri="{FF2B5EF4-FFF2-40B4-BE49-F238E27FC236}">
                  <a16:creationId xmlns:a16="http://schemas.microsoft.com/office/drawing/2014/main" xmlns="" id="{FA0A01EB-D3AD-44B9-AB51-55B9EC859ADF}"/>
                </a:ext>
              </a:extLst>
            </p:cNvPr>
            <p:cNvSpPr txBox="1"/>
            <p:nvPr/>
          </p:nvSpPr>
          <p:spPr>
            <a:xfrm>
              <a:off x="3401570" y="1183479"/>
              <a:ext cx="5388858" cy="482072"/>
            </a:xfrm>
            <a:prstGeom prst="rect">
              <a:avLst/>
            </a:prstGeom>
            <a:noFill/>
          </p:spPr>
          <p:txBody>
            <a:bodyPr wrap="square" rtlCol="0">
              <a:spAutoFit/>
            </a:bodyPr>
            <a:lstStyle/>
            <a:p>
              <a:pPr algn="ctr"/>
              <a:r>
                <a:rPr lang="zh-CN" altLang="en-US" sz="3200" b="1" dirty="0">
                  <a:solidFill>
                    <a:schemeClr val="bg1"/>
                  </a:solidFill>
                  <a:cs typeface="+mn-ea"/>
                  <a:sym typeface="+mn-lt"/>
                </a:rPr>
                <a:t>进步之星</a:t>
              </a:r>
            </a:p>
          </p:txBody>
        </p:sp>
      </p:grpSp>
      <p:grpSp>
        <p:nvGrpSpPr>
          <p:cNvPr id="19" name="组合 18">
            <a:extLst>
              <a:ext uri="{FF2B5EF4-FFF2-40B4-BE49-F238E27FC236}">
                <a16:creationId xmlns:a16="http://schemas.microsoft.com/office/drawing/2014/main" xmlns="" id="{79A96C8D-FADC-4834-BF97-51C498EF6696}"/>
              </a:ext>
            </a:extLst>
          </p:cNvPr>
          <p:cNvGrpSpPr/>
          <p:nvPr/>
        </p:nvGrpSpPr>
        <p:grpSpPr>
          <a:xfrm>
            <a:off x="6096000" y="2534016"/>
            <a:ext cx="3694108" cy="3114063"/>
            <a:chOff x="6884248" y="2392403"/>
            <a:chExt cx="3694108" cy="3114063"/>
          </a:xfrm>
        </p:grpSpPr>
        <p:grpSp>
          <p:nvGrpSpPr>
            <p:cNvPr id="17" name="组合 16">
              <a:extLst>
                <a:ext uri="{FF2B5EF4-FFF2-40B4-BE49-F238E27FC236}">
                  <a16:creationId xmlns:a16="http://schemas.microsoft.com/office/drawing/2014/main" xmlns="" id="{7D73D6BE-6327-4F8C-98E1-6C026C955E63}"/>
                </a:ext>
              </a:extLst>
            </p:cNvPr>
            <p:cNvGrpSpPr/>
            <p:nvPr/>
          </p:nvGrpSpPr>
          <p:grpSpPr>
            <a:xfrm>
              <a:off x="6884248" y="2392403"/>
              <a:ext cx="3694108" cy="784028"/>
              <a:chOff x="6884248" y="2392403"/>
              <a:chExt cx="3694108" cy="784028"/>
            </a:xfrm>
          </p:grpSpPr>
          <p:grpSp>
            <p:nvGrpSpPr>
              <p:cNvPr id="13" name="组合 12">
                <a:extLst>
                  <a:ext uri="{FF2B5EF4-FFF2-40B4-BE49-F238E27FC236}">
                    <a16:creationId xmlns:a16="http://schemas.microsoft.com/office/drawing/2014/main" xmlns="" id="{66D5FCE4-5431-4DA2-8947-09332003A334}"/>
                  </a:ext>
                </a:extLst>
              </p:cNvPr>
              <p:cNvGrpSpPr/>
              <p:nvPr/>
            </p:nvGrpSpPr>
            <p:grpSpPr>
              <a:xfrm>
                <a:off x="6884248" y="2392403"/>
                <a:ext cx="3694108" cy="784028"/>
                <a:chOff x="3401570" y="1101350"/>
                <a:chExt cx="5025058" cy="646331"/>
              </a:xfrm>
            </p:grpSpPr>
            <p:sp>
              <p:nvSpPr>
                <p:cNvPr id="14" name="矩形: 圆角 13">
                  <a:extLst>
                    <a:ext uri="{FF2B5EF4-FFF2-40B4-BE49-F238E27FC236}">
                      <a16:creationId xmlns:a16="http://schemas.microsoft.com/office/drawing/2014/main" xmlns="" id="{1AE6DE9B-DB57-4778-A83A-BFEDC6FF71FE}"/>
                    </a:ext>
                  </a:extLst>
                </p:cNvPr>
                <p:cNvSpPr/>
                <p:nvPr/>
              </p:nvSpPr>
              <p:spPr>
                <a:xfrm>
                  <a:off x="3401570" y="1101350"/>
                  <a:ext cx="5025058"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600" dirty="0">
                    <a:cs typeface="+mn-ea"/>
                    <a:sym typeface="+mn-lt"/>
                  </a:endParaRPr>
                </a:p>
              </p:txBody>
            </p:sp>
            <p:sp>
              <p:nvSpPr>
                <p:cNvPr id="15" name="文本框 14">
                  <a:extLst>
                    <a:ext uri="{FF2B5EF4-FFF2-40B4-BE49-F238E27FC236}">
                      <a16:creationId xmlns:a16="http://schemas.microsoft.com/office/drawing/2014/main" xmlns="" id="{98BFC142-0EEB-432E-A572-41759E276B66}"/>
                    </a:ext>
                  </a:extLst>
                </p:cNvPr>
                <p:cNvSpPr txBox="1"/>
                <p:nvPr/>
              </p:nvSpPr>
              <p:spPr>
                <a:xfrm>
                  <a:off x="3631543" y="1183479"/>
                  <a:ext cx="3747669" cy="482072"/>
                </a:xfrm>
                <a:prstGeom prst="rect">
                  <a:avLst/>
                </a:prstGeom>
                <a:noFill/>
              </p:spPr>
              <p:txBody>
                <a:bodyPr wrap="square" rtlCol="0">
                  <a:spAutoFit/>
                </a:bodyPr>
                <a:lstStyle/>
                <a:p>
                  <a:r>
                    <a:rPr lang="zh-CN" altLang="en-US" sz="3200" b="1" dirty="0">
                      <a:solidFill>
                        <a:schemeClr val="bg1"/>
                      </a:solidFill>
                      <a:cs typeface="+mn-ea"/>
                      <a:sym typeface="+mn-lt"/>
                    </a:rPr>
                    <a:t>名次上升较大</a:t>
                  </a:r>
                </a:p>
              </p:txBody>
            </p:sp>
          </p:grpSp>
          <p:sp>
            <p:nvSpPr>
              <p:cNvPr id="16" name="箭头: 上 15">
                <a:extLst>
                  <a:ext uri="{FF2B5EF4-FFF2-40B4-BE49-F238E27FC236}">
                    <a16:creationId xmlns:a16="http://schemas.microsoft.com/office/drawing/2014/main" xmlns="" id="{C74A8F02-4332-42D8-BDB6-C8DB984AE400}"/>
                  </a:ext>
                </a:extLst>
              </p:cNvPr>
              <p:cNvSpPr/>
              <p:nvPr/>
            </p:nvSpPr>
            <p:spPr>
              <a:xfrm>
                <a:off x="9727386" y="2530416"/>
                <a:ext cx="500076" cy="508000"/>
              </a:xfrm>
              <a:prstGeom prs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a:extLst>
                <a:ext uri="{FF2B5EF4-FFF2-40B4-BE49-F238E27FC236}">
                  <a16:creationId xmlns:a16="http://schemas.microsoft.com/office/drawing/2014/main" xmlns="" id="{5A6D4E91-8264-4AEF-A325-29E95F51CDEB}"/>
                </a:ext>
              </a:extLst>
            </p:cNvPr>
            <p:cNvSpPr/>
            <p:nvPr/>
          </p:nvSpPr>
          <p:spPr>
            <a:xfrm>
              <a:off x="6884248" y="2392403"/>
              <a:ext cx="3694108" cy="3114063"/>
            </a:xfrm>
            <a:prstGeom prst="rect">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 name="图片 2">
            <a:extLst>
              <a:ext uri="{FF2B5EF4-FFF2-40B4-BE49-F238E27FC236}">
                <a16:creationId xmlns:a16="http://schemas.microsoft.com/office/drawing/2014/main" xmlns="" id="{6D769517-2C3B-4BB5-A1AB-9511468B49E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010604" y="1420585"/>
            <a:ext cx="3694108" cy="3694108"/>
          </a:xfrm>
          <a:prstGeom prst="rect">
            <a:avLst/>
          </a:prstGeom>
        </p:spPr>
      </p:pic>
    </p:spTree>
    <p:extLst>
      <p:ext uri="{BB962C8B-B14F-4D97-AF65-F5344CB8AC3E}">
        <p14:creationId xmlns:p14="http://schemas.microsoft.com/office/powerpoint/2010/main" val="2585205621"/>
      </p:ext>
    </p:extLst>
  </p:cSld>
  <p:clrMapOvr>
    <a:masterClrMapping/>
  </p:clrMapOvr>
  <p:transition spd="slow" advTm="3000">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up)">
                                      <p:cBhvr>
                                        <p:cTn id="19" dur="500"/>
                                        <p:tgtEl>
                                          <p:spTgt spid="8"/>
                                        </p:tgtEl>
                                      </p:cBhvr>
                                    </p:animEffect>
                                  </p:childTnLst>
                                </p:cTn>
                              </p:par>
                            </p:childTnLst>
                          </p:cTn>
                        </p:par>
                        <p:par>
                          <p:cTn id="20" fill="hold">
                            <p:stCondLst>
                              <p:cond delay="2500"/>
                            </p:stCondLst>
                            <p:childTnLst>
                              <p:par>
                                <p:cTn id="21" presetID="22" presetClass="entr" presetSubtype="1"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5">
            <a:extLst>
              <a:ext uri="{FF2B5EF4-FFF2-40B4-BE49-F238E27FC236}">
                <a16:creationId xmlns:a16="http://schemas.microsoft.com/office/drawing/2014/main" xmlns="" id="{39F14180-7D82-45DC-8886-34D4688505EE}"/>
              </a:ext>
            </a:extLst>
          </p:cNvPr>
          <p:cNvGraphicFramePr>
            <a:graphicFrameLocks noGrp="1"/>
          </p:cNvGraphicFramePr>
          <p:nvPr>
            <p:extLst>
              <p:ext uri="{D42A27DB-BD31-4B8C-83A1-F6EECF244321}">
                <p14:modId xmlns:p14="http://schemas.microsoft.com/office/powerpoint/2010/main" val="2557451988"/>
              </p:ext>
            </p:extLst>
          </p:nvPr>
        </p:nvGraphicFramePr>
        <p:xfrm>
          <a:off x="731838" y="2900680"/>
          <a:ext cx="5057776" cy="2560320"/>
        </p:xfrm>
        <a:graphic>
          <a:graphicData uri="http://schemas.openxmlformats.org/drawingml/2006/table">
            <a:tbl>
              <a:tblPr firstRow="1" bandRow="1">
                <a:tableStyleId>{5C22544A-7EE6-4342-B048-85BDC9FD1C3A}</a:tableStyleId>
              </a:tblPr>
              <a:tblGrid>
                <a:gridCol w="1264444">
                  <a:extLst>
                    <a:ext uri="{9D8B030D-6E8A-4147-A177-3AD203B41FA5}">
                      <a16:colId xmlns:a16="http://schemas.microsoft.com/office/drawing/2014/main" xmlns="" val="3967197758"/>
                    </a:ext>
                  </a:extLst>
                </a:gridCol>
                <a:gridCol w="1264444">
                  <a:extLst>
                    <a:ext uri="{9D8B030D-6E8A-4147-A177-3AD203B41FA5}">
                      <a16:colId xmlns:a16="http://schemas.microsoft.com/office/drawing/2014/main" xmlns="" val="448497622"/>
                    </a:ext>
                  </a:extLst>
                </a:gridCol>
                <a:gridCol w="1264444">
                  <a:extLst>
                    <a:ext uri="{9D8B030D-6E8A-4147-A177-3AD203B41FA5}">
                      <a16:colId xmlns:a16="http://schemas.microsoft.com/office/drawing/2014/main" xmlns="" val="1362473735"/>
                    </a:ext>
                  </a:extLst>
                </a:gridCol>
                <a:gridCol w="1264444">
                  <a:extLst>
                    <a:ext uri="{9D8B030D-6E8A-4147-A177-3AD203B41FA5}">
                      <a16:colId xmlns:a16="http://schemas.microsoft.com/office/drawing/2014/main" xmlns="" val="1513286248"/>
                    </a:ext>
                  </a:extLst>
                </a:gridCol>
              </a:tblGrid>
              <a:tr h="370840">
                <a:tc>
                  <a:txBody>
                    <a:bodyPr/>
                    <a:lstStyle/>
                    <a:p>
                      <a:pPr algn="ctr"/>
                      <a:r>
                        <a:rPr lang="zh-CN" altLang="en-US" sz="3600" b="1" dirty="0">
                          <a:solidFill>
                            <a:schemeClr val="bg1"/>
                          </a:solidFill>
                        </a:rPr>
                        <a:t>语文</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1234825495"/>
                  </a:ext>
                </a:extLst>
              </a:tr>
              <a:tr h="370840">
                <a:tc>
                  <a:txBody>
                    <a:bodyPr/>
                    <a:lstStyle/>
                    <a:p>
                      <a:pPr algn="ctr"/>
                      <a:r>
                        <a:rPr lang="zh-CN" altLang="en-US" sz="3600" b="1" dirty="0">
                          <a:solidFill>
                            <a:schemeClr val="bg1"/>
                          </a:solidFill>
                        </a:rPr>
                        <a:t>数学</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178570616"/>
                  </a:ext>
                </a:extLst>
              </a:tr>
              <a:tr h="370840">
                <a:tc>
                  <a:txBody>
                    <a:bodyPr/>
                    <a:lstStyle/>
                    <a:p>
                      <a:pPr algn="ctr"/>
                      <a:r>
                        <a:rPr lang="zh-CN" altLang="en-US" sz="3600" b="1" dirty="0">
                          <a:solidFill>
                            <a:schemeClr val="bg1"/>
                          </a:solidFill>
                        </a:rPr>
                        <a:t>英语</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975258688"/>
                  </a:ext>
                </a:extLst>
              </a:tr>
              <a:tr h="370840">
                <a:tc>
                  <a:txBody>
                    <a:bodyPr/>
                    <a:lstStyle/>
                    <a:p>
                      <a:pPr algn="ctr"/>
                      <a:r>
                        <a:rPr lang="zh-CN" altLang="en-US" sz="3600" b="1" dirty="0">
                          <a:solidFill>
                            <a:schemeClr val="bg1"/>
                          </a:solidFill>
                        </a:rPr>
                        <a:t>物理</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2623238944"/>
                  </a:ext>
                </a:extLst>
              </a:tr>
            </a:tbl>
          </a:graphicData>
        </a:graphic>
      </p:graphicFrame>
      <p:graphicFrame>
        <p:nvGraphicFramePr>
          <p:cNvPr id="6" name="表格 5">
            <a:extLst>
              <a:ext uri="{FF2B5EF4-FFF2-40B4-BE49-F238E27FC236}">
                <a16:creationId xmlns:a16="http://schemas.microsoft.com/office/drawing/2014/main" xmlns="" id="{19596D24-C944-425F-9480-9694930C152D}"/>
              </a:ext>
            </a:extLst>
          </p:cNvPr>
          <p:cNvGraphicFramePr>
            <a:graphicFrameLocks noGrp="1"/>
          </p:cNvGraphicFramePr>
          <p:nvPr>
            <p:extLst>
              <p:ext uri="{D42A27DB-BD31-4B8C-83A1-F6EECF244321}">
                <p14:modId xmlns:p14="http://schemas.microsoft.com/office/powerpoint/2010/main" val="3931075027"/>
              </p:ext>
            </p:extLst>
          </p:nvPr>
        </p:nvGraphicFramePr>
        <p:xfrm>
          <a:off x="6475412" y="2918460"/>
          <a:ext cx="5057776" cy="2560320"/>
        </p:xfrm>
        <a:graphic>
          <a:graphicData uri="http://schemas.openxmlformats.org/drawingml/2006/table">
            <a:tbl>
              <a:tblPr firstRow="1" bandRow="1">
                <a:tableStyleId>{5C22544A-7EE6-4342-B048-85BDC9FD1C3A}</a:tableStyleId>
              </a:tblPr>
              <a:tblGrid>
                <a:gridCol w="1264444">
                  <a:extLst>
                    <a:ext uri="{9D8B030D-6E8A-4147-A177-3AD203B41FA5}">
                      <a16:colId xmlns:a16="http://schemas.microsoft.com/office/drawing/2014/main" xmlns="" val="3967197758"/>
                    </a:ext>
                  </a:extLst>
                </a:gridCol>
                <a:gridCol w="1264444">
                  <a:extLst>
                    <a:ext uri="{9D8B030D-6E8A-4147-A177-3AD203B41FA5}">
                      <a16:colId xmlns:a16="http://schemas.microsoft.com/office/drawing/2014/main" xmlns="" val="448497622"/>
                    </a:ext>
                  </a:extLst>
                </a:gridCol>
                <a:gridCol w="1264444">
                  <a:extLst>
                    <a:ext uri="{9D8B030D-6E8A-4147-A177-3AD203B41FA5}">
                      <a16:colId xmlns:a16="http://schemas.microsoft.com/office/drawing/2014/main" xmlns="" val="1362473735"/>
                    </a:ext>
                  </a:extLst>
                </a:gridCol>
                <a:gridCol w="1264444">
                  <a:extLst>
                    <a:ext uri="{9D8B030D-6E8A-4147-A177-3AD203B41FA5}">
                      <a16:colId xmlns:a16="http://schemas.microsoft.com/office/drawing/2014/main" xmlns="" val="1513286248"/>
                    </a:ext>
                  </a:extLst>
                </a:gridCol>
              </a:tblGrid>
              <a:tr h="370840">
                <a:tc>
                  <a:txBody>
                    <a:bodyPr/>
                    <a:lstStyle/>
                    <a:p>
                      <a:pPr algn="ctr"/>
                      <a:r>
                        <a:rPr lang="zh-CN" altLang="en-US" sz="3600" b="1" dirty="0">
                          <a:solidFill>
                            <a:schemeClr val="bg1"/>
                          </a:solidFill>
                        </a:rPr>
                        <a:t>化学</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1234825495"/>
                  </a:ext>
                </a:extLst>
              </a:tr>
              <a:tr h="370840">
                <a:tc>
                  <a:txBody>
                    <a:bodyPr/>
                    <a:lstStyle/>
                    <a:p>
                      <a:pPr algn="ctr"/>
                      <a:r>
                        <a:rPr lang="zh-CN" altLang="en-US" sz="3600" b="1" dirty="0">
                          <a:solidFill>
                            <a:schemeClr val="bg1"/>
                          </a:solidFill>
                        </a:rPr>
                        <a:t>生物</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178570616"/>
                  </a:ext>
                </a:extLst>
              </a:tr>
              <a:tr h="370840">
                <a:tc>
                  <a:txBody>
                    <a:bodyPr/>
                    <a:lstStyle/>
                    <a:p>
                      <a:pPr algn="ctr"/>
                      <a:r>
                        <a:rPr lang="zh-CN" altLang="en-US" sz="3600" b="1" dirty="0">
                          <a:solidFill>
                            <a:schemeClr val="bg1"/>
                          </a:solidFill>
                        </a:rPr>
                        <a:t>政治</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975258688"/>
                  </a:ext>
                </a:extLst>
              </a:tr>
              <a:tr h="370840">
                <a:tc>
                  <a:txBody>
                    <a:bodyPr/>
                    <a:lstStyle/>
                    <a:p>
                      <a:pPr algn="ctr"/>
                      <a:r>
                        <a:rPr lang="zh-CN" altLang="en-US" sz="3600" b="1" dirty="0">
                          <a:solidFill>
                            <a:schemeClr val="bg1"/>
                          </a:solidFill>
                        </a:rPr>
                        <a:t>历史</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pPr algn="ctr"/>
                      <a:r>
                        <a:rPr lang="zh-CN" altLang="en-US" sz="2400" b="0" dirty="0">
                          <a:solidFill>
                            <a:schemeClr val="tx1">
                              <a:lumMod val="85000"/>
                              <a:lumOff val="15000"/>
                            </a:schemeClr>
                          </a:solidFill>
                        </a:rPr>
                        <a:t>小黑熊</a:t>
                      </a:r>
                    </a:p>
                  </a:txBody>
                  <a:tcPr>
                    <a:lnL w="1270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小白熊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zh-CN" altLang="en-US" sz="2400" b="0" dirty="0">
                          <a:solidFill>
                            <a:schemeClr val="tx1">
                              <a:lumMod val="85000"/>
                              <a:lumOff val="15000"/>
                            </a:schemeClr>
                          </a:solidFill>
                        </a:rPr>
                        <a:t>小胖熊</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2623238944"/>
                  </a:ext>
                </a:extLst>
              </a:tr>
            </a:tbl>
          </a:graphicData>
        </a:graphic>
      </p:graphicFrame>
      <p:grpSp>
        <p:nvGrpSpPr>
          <p:cNvPr id="7" name="组合 6">
            <a:extLst>
              <a:ext uri="{FF2B5EF4-FFF2-40B4-BE49-F238E27FC236}">
                <a16:creationId xmlns:a16="http://schemas.microsoft.com/office/drawing/2014/main" xmlns="" id="{870B1D05-062A-4FE7-A9CC-3B2ED94EBF78}"/>
              </a:ext>
            </a:extLst>
          </p:cNvPr>
          <p:cNvGrpSpPr/>
          <p:nvPr/>
        </p:nvGrpSpPr>
        <p:grpSpPr>
          <a:xfrm>
            <a:off x="3896264" y="1542645"/>
            <a:ext cx="5108036" cy="784028"/>
            <a:chOff x="3401570" y="1101350"/>
            <a:chExt cx="5388859" cy="646331"/>
          </a:xfrm>
        </p:grpSpPr>
        <p:sp>
          <p:nvSpPr>
            <p:cNvPr id="8" name="矩形: 圆角 7">
              <a:extLst>
                <a:ext uri="{FF2B5EF4-FFF2-40B4-BE49-F238E27FC236}">
                  <a16:creationId xmlns:a16="http://schemas.microsoft.com/office/drawing/2014/main" xmlns="" id="{1259F9BC-6AE4-44E0-A276-0CB79960D418}"/>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cs typeface="+mn-ea"/>
                <a:sym typeface="+mn-lt"/>
              </a:endParaRPr>
            </a:p>
          </p:txBody>
        </p:sp>
        <p:sp>
          <p:nvSpPr>
            <p:cNvPr id="9" name="文本框 8">
              <a:extLst>
                <a:ext uri="{FF2B5EF4-FFF2-40B4-BE49-F238E27FC236}">
                  <a16:creationId xmlns:a16="http://schemas.microsoft.com/office/drawing/2014/main" xmlns="" id="{3E1B0004-D080-4EB8-AE7C-90BFBF7AA8E5}"/>
                </a:ext>
              </a:extLst>
            </p:cNvPr>
            <p:cNvSpPr txBox="1"/>
            <p:nvPr/>
          </p:nvSpPr>
          <p:spPr>
            <a:xfrm>
              <a:off x="3401570" y="1183479"/>
              <a:ext cx="5388858" cy="482072"/>
            </a:xfrm>
            <a:prstGeom prst="rect">
              <a:avLst/>
            </a:prstGeom>
            <a:noFill/>
          </p:spPr>
          <p:txBody>
            <a:bodyPr wrap="square" rtlCol="0">
              <a:spAutoFit/>
            </a:bodyPr>
            <a:lstStyle/>
            <a:p>
              <a:pPr algn="ctr"/>
              <a:r>
                <a:rPr lang="zh-CN" altLang="en-US" sz="3200" b="1" dirty="0">
                  <a:solidFill>
                    <a:schemeClr val="bg1"/>
                  </a:solidFill>
                  <a:cs typeface="+mn-ea"/>
                  <a:sym typeface="+mn-lt"/>
                </a:rPr>
                <a:t>各科成绩前三名</a:t>
              </a:r>
            </a:p>
          </p:txBody>
        </p:sp>
      </p:grpSp>
    </p:spTree>
    <p:extLst>
      <p:ext uri="{BB962C8B-B14F-4D97-AF65-F5344CB8AC3E}">
        <p14:creationId xmlns:p14="http://schemas.microsoft.com/office/powerpoint/2010/main" val="64528798"/>
      </p:ext>
    </p:extLst>
  </p:cSld>
  <p:clrMapOvr>
    <a:masterClrMapping/>
  </p:clrMapOvr>
  <p:transition spd="med" advTm="3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82198223-6333-4A65-8378-1515376FC494}"/>
              </a:ext>
            </a:extLst>
          </p:cNvPr>
          <p:cNvGrpSpPr/>
          <p:nvPr/>
        </p:nvGrpSpPr>
        <p:grpSpPr>
          <a:xfrm>
            <a:off x="1172483" y="3777343"/>
            <a:ext cx="3261631" cy="784028"/>
            <a:chOff x="3401570" y="1101350"/>
            <a:chExt cx="5388859" cy="646331"/>
          </a:xfrm>
        </p:grpSpPr>
        <p:sp>
          <p:nvSpPr>
            <p:cNvPr id="5" name="矩形: 圆角 4">
              <a:extLst>
                <a:ext uri="{FF2B5EF4-FFF2-40B4-BE49-F238E27FC236}">
                  <a16:creationId xmlns:a16="http://schemas.microsoft.com/office/drawing/2014/main" xmlns="" id="{DE60EF85-49EC-4D7B-9C3B-F0F920B0E69B}"/>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6" name="文本框 5">
              <a:extLst>
                <a:ext uri="{FF2B5EF4-FFF2-40B4-BE49-F238E27FC236}">
                  <a16:creationId xmlns:a16="http://schemas.microsoft.com/office/drawing/2014/main" xmlns="" id="{451E5B33-3FA3-4876-BD45-867B212B46FC}"/>
                </a:ext>
              </a:extLst>
            </p:cNvPr>
            <p:cNvSpPr txBox="1"/>
            <p:nvPr/>
          </p:nvSpPr>
          <p:spPr>
            <a:xfrm>
              <a:off x="3401570" y="1183479"/>
              <a:ext cx="5388857" cy="431328"/>
            </a:xfrm>
            <a:prstGeom prst="rect">
              <a:avLst/>
            </a:prstGeom>
            <a:noFill/>
          </p:spPr>
          <p:txBody>
            <a:bodyPr wrap="square" rtlCol="0">
              <a:spAutoFit/>
            </a:bodyPr>
            <a:lstStyle/>
            <a:p>
              <a:pPr algn="ctr"/>
              <a:r>
                <a:rPr lang="zh-CN" altLang="en-US" sz="2800" b="1" dirty="0">
                  <a:solidFill>
                    <a:schemeClr val="bg1"/>
                  </a:solidFill>
                  <a:cs typeface="+mn-ea"/>
                  <a:sym typeface="+mn-lt"/>
                </a:rPr>
                <a:t>学习榜样</a:t>
              </a:r>
            </a:p>
          </p:txBody>
        </p:sp>
      </p:grpSp>
      <p:grpSp>
        <p:nvGrpSpPr>
          <p:cNvPr id="7" name="组合 6">
            <a:extLst>
              <a:ext uri="{FF2B5EF4-FFF2-40B4-BE49-F238E27FC236}">
                <a16:creationId xmlns:a16="http://schemas.microsoft.com/office/drawing/2014/main" xmlns="" id="{C6FCF859-7F50-40B6-9B90-AA699C492F9D}"/>
              </a:ext>
            </a:extLst>
          </p:cNvPr>
          <p:cNvGrpSpPr/>
          <p:nvPr/>
        </p:nvGrpSpPr>
        <p:grpSpPr>
          <a:xfrm>
            <a:off x="4484914" y="3777342"/>
            <a:ext cx="3261631" cy="784028"/>
            <a:chOff x="3401570" y="1101350"/>
            <a:chExt cx="5388859" cy="646331"/>
          </a:xfrm>
        </p:grpSpPr>
        <p:sp>
          <p:nvSpPr>
            <p:cNvPr id="8" name="矩形: 圆角 7">
              <a:extLst>
                <a:ext uri="{FF2B5EF4-FFF2-40B4-BE49-F238E27FC236}">
                  <a16:creationId xmlns:a16="http://schemas.microsoft.com/office/drawing/2014/main" xmlns="" id="{284FA1FB-6964-4C19-83BF-8C39BF40D8E3}"/>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9" name="文本框 8">
              <a:extLst>
                <a:ext uri="{FF2B5EF4-FFF2-40B4-BE49-F238E27FC236}">
                  <a16:creationId xmlns:a16="http://schemas.microsoft.com/office/drawing/2014/main" xmlns="" id="{DEC767C0-BAE2-40B8-B208-D7F47EA31B36}"/>
                </a:ext>
              </a:extLst>
            </p:cNvPr>
            <p:cNvSpPr txBox="1"/>
            <p:nvPr/>
          </p:nvSpPr>
          <p:spPr>
            <a:xfrm>
              <a:off x="3401570" y="1183479"/>
              <a:ext cx="5388857" cy="431328"/>
            </a:xfrm>
            <a:prstGeom prst="rect">
              <a:avLst/>
            </a:prstGeom>
            <a:noFill/>
          </p:spPr>
          <p:txBody>
            <a:bodyPr wrap="square" rtlCol="0">
              <a:spAutoFit/>
            </a:bodyPr>
            <a:lstStyle/>
            <a:p>
              <a:pPr algn="ctr"/>
              <a:r>
                <a:rPr lang="zh-CN" altLang="en-US" sz="2800" b="1" dirty="0">
                  <a:solidFill>
                    <a:schemeClr val="bg1"/>
                  </a:solidFill>
                  <a:cs typeface="+mn-ea"/>
                  <a:sym typeface="+mn-lt"/>
                </a:rPr>
                <a:t>聪明但缺乏坚持</a:t>
              </a:r>
            </a:p>
          </p:txBody>
        </p:sp>
      </p:grpSp>
      <p:grpSp>
        <p:nvGrpSpPr>
          <p:cNvPr id="10" name="组合 9">
            <a:extLst>
              <a:ext uri="{FF2B5EF4-FFF2-40B4-BE49-F238E27FC236}">
                <a16:creationId xmlns:a16="http://schemas.microsoft.com/office/drawing/2014/main" xmlns="" id="{EF70CEEA-6CD8-4F39-9899-64233B809075}"/>
              </a:ext>
            </a:extLst>
          </p:cNvPr>
          <p:cNvGrpSpPr/>
          <p:nvPr/>
        </p:nvGrpSpPr>
        <p:grpSpPr>
          <a:xfrm>
            <a:off x="7797344" y="3777342"/>
            <a:ext cx="3261631" cy="1053733"/>
            <a:chOff x="3401570" y="1101350"/>
            <a:chExt cx="5388859" cy="868668"/>
          </a:xfrm>
        </p:grpSpPr>
        <p:sp>
          <p:nvSpPr>
            <p:cNvPr id="11" name="矩形: 圆角 10">
              <a:extLst>
                <a:ext uri="{FF2B5EF4-FFF2-40B4-BE49-F238E27FC236}">
                  <a16:creationId xmlns:a16="http://schemas.microsoft.com/office/drawing/2014/main" xmlns="" id="{DB2C102A-F833-44FC-B980-DD90AEFDC2FC}"/>
                </a:ext>
              </a:extLst>
            </p:cNvPr>
            <p:cNvSpPr/>
            <p:nvPr/>
          </p:nvSpPr>
          <p:spPr>
            <a:xfrm>
              <a:off x="3401570" y="1101350"/>
              <a:ext cx="5388859" cy="646331"/>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文本框 11">
              <a:extLst>
                <a:ext uri="{FF2B5EF4-FFF2-40B4-BE49-F238E27FC236}">
                  <a16:creationId xmlns:a16="http://schemas.microsoft.com/office/drawing/2014/main" xmlns="" id="{E5EE9D56-1DEF-45A5-98DA-59D6272BC9A0}"/>
                </a:ext>
              </a:extLst>
            </p:cNvPr>
            <p:cNvSpPr txBox="1"/>
            <p:nvPr/>
          </p:nvSpPr>
          <p:spPr>
            <a:xfrm>
              <a:off x="3401570" y="1183479"/>
              <a:ext cx="5388857" cy="786539"/>
            </a:xfrm>
            <a:prstGeom prst="rect">
              <a:avLst/>
            </a:prstGeom>
            <a:noFill/>
          </p:spPr>
          <p:txBody>
            <a:bodyPr wrap="square" rtlCol="0">
              <a:spAutoFit/>
            </a:bodyPr>
            <a:lstStyle/>
            <a:p>
              <a:pPr algn="ctr"/>
              <a:r>
                <a:rPr lang="zh-CN" altLang="en-US" sz="2800" b="1" dirty="0">
                  <a:solidFill>
                    <a:schemeClr val="bg1"/>
                  </a:solidFill>
                  <a:cs typeface="+mn-ea"/>
                  <a:sym typeface="+mn-lt"/>
                </a:rPr>
                <a:t>学习踏实缺乏钻研</a:t>
              </a:r>
            </a:p>
          </p:txBody>
        </p:sp>
      </p:grpSp>
      <p:graphicFrame>
        <p:nvGraphicFramePr>
          <p:cNvPr id="13" name="表格 12">
            <a:extLst>
              <a:ext uri="{FF2B5EF4-FFF2-40B4-BE49-F238E27FC236}">
                <a16:creationId xmlns:a16="http://schemas.microsoft.com/office/drawing/2014/main" xmlns="" id="{53F67A18-6499-4CF6-9EAD-7D0EF4F0D89C}"/>
              </a:ext>
            </a:extLst>
          </p:cNvPr>
          <p:cNvGraphicFramePr>
            <a:graphicFrameLocks noGrp="1"/>
          </p:cNvGraphicFramePr>
          <p:nvPr>
            <p:extLst>
              <p:ext uri="{D42A27DB-BD31-4B8C-83A1-F6EECF244321}">
                <p14:modId xmlns:p14="http://schemas.microsoft.com/office/powerpoint/2010/main" val="585492505"/>
              </p:ext>
            </p:extLst>
          </p:nvPr>
        </p:nvGraphicFramePr>
        <p:xfrm>
          <a:off x="1133026" y="4660997"/>
          <a:ext cx="3222174" cy="1576291"/>
        </p:xfrm>
        <a:graphic>
          <a:graphicData uri="http://schemas.openxmlformats.org/drawingml/2006/table">
            <a:tbl>
              <a:tblPr firstRow="1" bandRow="1">
                <a:tableStyleId>{5C22544A-7EE6-4342-B048-85BDC9FD1C3A}</a:tableStyleId>
              </a:tblPr>
              <a:tblGrid>
                <a:gridCol w="1074058">
                  <a:extLst>
                    <a:ext uri="{9D8B030D-6E8A-4147-A177-3AD203B41FA5}">
                      <a16:colId xmlns:a16="http://schemas.microsoft.com/office/drawing/2014/main" xmlns="" val="968997595"/>
                    </a:ext>
                  </a:extLst>
                </a:gridCol>
                <a:gridCol w="1074058">
                  <a:extLst>
                    <a:ext uri="{9D8B030D-6E8A-4147-A177-3AD203B41FA5}">
                      <a16:colId xmlns:a16="http://schemas.microsoft.com/office/drawing/2014/main" xmlns="" val="3277681655"/>
                    </a:ext>
                  </a:extLst>
                </a:gridCol>
                <a:gridCol w="1074058">
                  <a:extLst>
                    <a:ext uri="{9D8B030D-6E8A-4147-A177-3AD203B41FA5}">
                      <a16:colId xmlns:a16="http://schemas.microsoft.com/office/drawing/2014/main" xmlns="" val="410331194"/>
                    </a:ext>
                  </a:extLst>
                </a:gridCol>
              </a:tblGrid>
              <a:tr h="1576291">
                <a:tc>
                  <a:txBody>
                    <a:bodyPr/>
                    <a:lstStyle/>
                    <a:p>
                      <a:pPr algn="ctr">
                        <a:lnSpc>
                          <a:spcPct val="150000"/>
                        </a:lnSpc>
                      </a:pPr>
                      <a:r>
                        <a:rPr lang="zh-CN" altLang="en-US" sz="2800" b="0" spc="300" dirty="0">
                          <a:solidFill>
                            <a:schemeClr val="tx1">
                              <a:lumMod val="85000"/>
                              <a:lumOff val="15000"/>
                            </a:schemeClr>
                          </a:solidFill>
                        </a:rPr>
                        <a:t>小黑熊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lnSpc>
                          <a:spcPct val="150000"/>
                        </a:lnSpc>
                      </a:pPr>
                      <a:r>
                        <a:rPr lang="zh-CN" altLang="en-US" sz="2800" b="0" spc="300" dirty="0">
                          <a:solidFill>
                            <a:schemeClr val="tx1">
                              <a:lumMod val="85000"/>
                              <a:lumOff val="15000"/>
                            </a:schemeClr>
                          </a:solidFill>
                        </a:rPr>
                        <a:t>小白熊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lnSpc>
                          <a:spcPct val="150000"/>
                        </a:lnSpc>
                      </a:pPr>
                      <a:r>
                        <a:rPr lang="zh-CN" altLang="en-US" sz="2800" b="0" spc="300" dirty="0">
                          <a:solidFill>
                            <a:schemeClr val="tx1">
                              <a:lumMod val="85000"/>
                              <a:lumOff val="15000"/>
                            </a:schemeClr>
                          </a:solidFill>
                        </a:rPr>
                        <a:t>小胖熊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3776451977"/>
                  </a:ext>
                </a:extLst>
              </a:tr>
            </a:tbl>
          </a:graphicData>
        </a:graphic>
      </p:graphicFrame>
      <p:graphicFrame>
        <p:nvGraphicFramePr>
          <p:cNvPr id="14" name="表格 13">
            <a:extLst>
              <a:ext uri="{FF2B5EF4-FFF2-40B4-BE49-F238E27FC236}">
                <a16:creationId xmlns:a16="http://schemas.microsoft.com/office/drawing/2014/main" xmlns="" id="{83267B6B-93C4-40A4-9BA5-FE654BF7D310}"/>
              </a:ext>
            </a:extLst>
          </p:cNvPr>
          <p:cNvGraphicFramePr>
            <a:graphicFrameLocks noGrp="1"/>
          </p:cNvGraphicFramePr>
          <p:nvPr>
            <p:extLst>
              <p:ext uri="{D42A27DB-BD31-4B8C-83A1-F6EECF244321}">
                <p14:modId xmlns:p14="http://schemas.microsoft.com/office/powerpoint/2010/main" val="3839748444"/>
              </p:ext>
            </p:extLst>
          </p:nvPr>
        </p:nvGraphicFramePr>
        <p:xfrm>
          <a:off x="4465184" y="4660997"/>
          <a:ext cx="3222174" cy="1576291"/>
        </p:xfrm>
        <a:graphic>
          <a:graphicData uri="http://schemas.openxmlformats.org/drawingml/2006/table">
            <a:tbl>
              <a:tblPr firstRow="1" bandRow="1">
                <a:tableStyleId>{5C22544A-7EE6-4342-B048-85BDC9FD1C3A}</a:tableStyleId>
              </a:tblPr>
              <a:tblGrid>
                <a:gridCol w="1074058">
                  <a:extLst>
                    <a:ext uri="{9D8B030D-6E8A-4147-A177-3AD203B41FA5}">
                      <a16:colId xmlns:a16="http://schemas.microsoft.com/office/drawing/2014/main" xmlns="" val="968997595"/>
                    </a:ext>
                  </a:extLst>
                </a:gridCol>
                <a:gridCol w="1074058">
                  <a:extLst>
                    <a:ext uri="{9D8B030D-6E8A-4147-A177-3AD203B41FA5}">
                      <a16:colId xmlns:a16="http://schemas.microsoft.com/office/drawing/2014/main" xmlns="" val="3277681655"/>
                    </a:ext>
                  </a:extLst>
                </a:gridCol>
                <a:gridCol w="1074058">
                  <a:extLst>
                    <a:ext uri="{9D8B030D-6E8A-4147-A177-3AD203B41FA5}">
                      <a16:colId xmlns:a16="http://schemas.microsoft.com/office/drawing/2014/main" xmlns="" val="410331194"/>
                    </a:ext>
                  </a:extLst>
                </a:gridCol>
              </a:tblGrid>
              <a:tr h="1576291">
                <a:tc>
                  <a:txBody>
                    <a:bodyPr/>
                    <a:lstStyle/>
                    <a:p>
                      <a:pPr algn="ctr">
                        <a:lnSpc>
                          <a:spcPct val="150000"/>
                        </a:lnSpc>
                      </a:pPr>
                      <a:r>
                        <a:rPr lang="zh-CN" altLang="en-US" sz="2800" b="0" spc="300" dirty="0">
                          <a:solidFill>
                            <a:schemeClr val="tx1">
                              <a:lumMod val="85000"/>
                              <a:lumOff val="15000"/>
                            </a:schemeClr>
                          </a:solidFill>
                        </a:rPr>
                        <a:t>小黑熊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lnSpc>
                          <a:spcPct val="150000"/>
                        </a:lnSpc>
                      </a:pPr>
                      <a:r>
                        <a:rPr lang="zh-CN" altLang="en-US" sz="2800" b="0" spc="300" dirty="0">
                          <a:solidFill>
                            <a:schemeClr val="tx1">
                              <a:lumMod val="85000"/>
                              <a:lumOff val="15000"/>
                            </a:schemeClr>
                          </a:solidFill>
                        </a:rPr>
                        <a:t>小白熊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lnSpc>
                          <a:spcPct val="150000"/>
                        </a:lnSpc>
                      </a:pPr>
                      <a:r>
                        <a:rPr lang="zh-CN" altLang="en-US" sz="2800" b="0" spc="300" dirty="0">
                          <a:solidFill>
                            <a:schemeClr val="tx1">
                              <a:lumMod val="85000"/>
                              <a:lumOff val="15000"/>
                            </a:schemeClr>
                          </a:solidFill>
                        </a:rPr>
                        <a:t>小胖熊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3776451977"/>
                  </a:ext>
                </a:extLst>
              </a:tr>
            </a:tbl>
          </a:graphicData>
        </a:graphic>
      </p:graphicFrame>
      <p:graphicFrame>
        <p:nvGraphicFramePr>
          <p:cNvPr id="15" name="表格 14">
            <a:extLst>
              <a:ext uri="{FF2B5EF4-FFF2-40B4-BE49-F238E27FC236}">
                <a16:creationId xmlns:a16="http://schemas.microsoft.com/office/drawing/2014/main" xmlns="" id="{9E9C12EA-BCC5-4452-9F33-EB953E1FD872}"/>
              </a:ext>
            </a:extLst>
          </p:cNvPr>
          <p:cNvGraphicFramePr>
            <a:graphicFrameLocks noGrp="1"/>
          </p:cNvGraphicFramePr>
          <p:nvPr>
            <p:extLst>
              <p:ext uri="{D42A27DB-BD31-4B8C-83A1-F6EECF244321}">
                <p14:modId xmlns:p14="http://schemas.microsoft.com/office/powerpoint/2010/main" val="3548848401"/>
              </p:ext>
            </p:extLst>
          </p:nvPr>
        </p:nvGraphicFramePr>
        <p:xfrm>
          <a:off x="7797343" y="4670068"/>
          <a:ext cx="3222174" cy="1576291"/>
        </p:xfrm>
        <a:graphic>
          <a:graphicData uri="http://schemas.openxmlformats.org/drawingml/2006/table">
            <a:tbl>
              <a:tblPr firstRow="1" bandRow="1">
                <a:tableStyleId>{5C22544A-7EE6-4342-B048-85BDC9FD1C3A}</a:tableStyleId>
              </a:tblPr>
              <a:tblGrid>
                <a:gridCol w="1074058">
                  <a:extLst>
                    <a:ext uri="{9D8B030D-6E8A-4147-A177-3AD203B41FA5}">
                      <a16:colId xmlns:a16="http://schemas.microsoft.com/office/drawing/2014/main" xmlns="" val="968997595"/>
                    </a:ext>
                  </a:extLst>
                </a:gridCol>
                <a:gridCol w="1074058">
                  <a:extLst>
                    <a:ext uri="{9D8B030D-6E8A-4147-A177-3AD203B41FA5}">
                      <a16:colId xmlns:a16="http://schemas.microsoft.com/office/drawing/2014/main" xmlns="" val="3277681655"/>
                    </a:ext>
                  </a:extLst>
                </a:gridCol>
                <a:gridCol w="1074058">
                  <a:extLst>
                    <a:ext uri="{9D8B030D-6E8A-4147-A177-3AD203B41FA5}">
                      <a16:colId xmlns:a16="http://schemas.microsoft.com/office/drawing/2014/main" xmlns="" val="410331194"/>
                    </a:ext>
                  </a:extLst>
                </a:gridCol>
              </a:tblGrid>
              <a:tr h="1576291">
                <a:tc>
                  <a:txBody>
                    <a:bodyPr/>
                    <a:lstStyle/>
                    <a:p>
                      <a:pPr algn="ctr">
                        <a:lnSpc>
                          <a:spcPct val="150000"/>
                        </a:lnSpc>
                      </a:pPr>
                      <a:r>
                        <a:rPr lang="zh-CN" altLang="en-US" sz="2800" b="0" spc="300" dirty="0">
                          <a:solidFill>
                            <a:schemeClr val="tx1">
                              <a:lumMod val="85000"/>
                              <a:lumOff val="15000"/>
                            </a:schemeClr>
                          </a:solidFill>
                        </a:rPr>
                        <a:t>小黑熊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lnSpc>
                          <a:spcPct val="150000"/>
                        </a:lnSpc>
                      </a:pPr>
                      <a:r>
                        <a:rPr lang="zh-CN" altLang="en-US" sz="2800" b="0" spc="300" dirty="0">
                          <a:solidFill>
                            <a:schemeClr val="tx1">
                              <a:lumMod val="85000"/>
                              <a:lumOff val="15000"/>
                            </a:schemeClr>
                          </a:solidFill>
                        </a:rPr>
                        <a:t>小白熊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lnSpc>
                          <a:spcPct val="150000"/>
                        </a:lnSpc>
                      </a:pPr>
                      <a:r>
                        <a:rPr lang="zh-CN" altLang="en-US" sz="2800" b="0" spc="300" dirty="0">
                          <a:solidFill>
                            <a:schemeClr val="tx1">
                              <a:lumMod val="85000"/>
                              <a:lumOff val="15000"/>
                            </a:schemeClr>
                          </a:solidFill>
                        </a:rPr>
                        <a:t>小胖熊</a:t>
                      </a:r>
                    </a:p>
                  </a:txBody>
                  <a:tcPr vert="eaVert">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xmlns="" val="3776451977"/>
                  </a:ext>
                </a:extLst>
              </a:tr>
            </a:tbl>
          </a:graphicData>
        </a:graphic>
      </p:graphicFrame>
      <p:pic>
        <p:nvPicPr>
          <p:cNvPr id="17" name="图片 16">
            <a:extLst>
              <a:ext uri="{FF2B5EF4-FFF2-40B4-BE49-F238E27FC236}">
                <a16:creationId xmlns:a16="http://schemas.microsoft.com/office/drawing/2014/main" xmlns="" id="{6257B641-4965-4A0D-B8BD-2E5526DD78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51656" y="1251858"/>
            <a:ext cx="2703286" cy="2703286"/>
          </a:xfrm>
          <a:prstGeom prst="rect">
            <a:avLst/>
          </a:prstGeom>
        </p:spPr>
      </p:pic>
      <p:pic>
        <p:nvPicPr>
          <p:cNvPr id="21" name="图片 20">
            <a:extLst>
              <a:ext uri="{FF2B5EF4-FFF2-40B4-BE49-F238E27FC236}">
                <a16:creationId xmlns:a16="http://schemas.microsoft.com/office/drawing/2014/main" xmlns="" id="{4901729A-0E23-4AC9-BDEB-3BDD1434A67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8799" y="1522025"/>
            <a:ext cx="2354943" cy="2354943"/>
          </a:xfrm>
          <a:prstGeom prst="rect">
            <a:avLst/>
          </a:prstGeom>
        </p:spPr>
      </p:pic>
      <p:pic>
        <p:nvPicPr>
          <p:cNvPr id="22" name="图片 21">
            <a:extLst>
              <a:ext uri="{FF2B5EF4-FFF2-40B4-BE49-F238E27FC236}">
                <a16:creationId xmlns:a16="http://schemas.microsoft.com/office/drawing/2014/main" xmlns="" id="{3D1D866D-0E54-4B3C-BDE0-BB63A1B4BA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0429" y="1522025"/>
            <a:ext cx="2354943" cy="2354943"/>
          </a:xfrm>
          <a:prstGeom prst="rect">
            <a:avLst/>
          </a:prstGeom>
        </p:spPr>
      </p:pic>
    </p:spTree>
    <p:extLst>
      <p:ext uri="{BB962C8B-B14F-4D97-AF65-F5344CB8AC3E}">
        <p14:creationId xmlns:p14="http://schemas.microsoft.com/office/powerpoint/2010/main" val="1967281368"/>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2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35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450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65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7500"/>
                            </p:stCondLst>
                            <p:childTnLst>
                              <p:par>
                                <p:cTn id="33" presetID="42"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8500"/>
                            </p:stCondLst>
                            <p:childTnLst>
                              <p:par>
                                <p:cTn id="39" presetID="42" presetClass="entr" presetSubtype="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1000"/>
                                        <p:tgtEl>
                                          <p:spTgt spid="22"/>
                                        </p:tgtEl>
                                      </p:cBhvr>
                                    </p:animEffect>
                                    <p:anim calcmode="lin" valueType="num">
                                      <p:cBhvr>
                                        <p:cTn id="42" dur="1000" fill="hold"/>
                                        <p:tgtEl>
                                          <p:spTgt spid="22"/>
                                        </p:tgtEl>
                                        <p:attrNameLst>
                                          <p:attrName>ppt_x</p:attrName>
                                        </p:attrNameLst>
                                      </p:cBhvr>
                                      <p:tavLst>
                                        <p:tav tm="0">
                                          <p:val>
                                            <p:strVal val="#ppt_x"/>
                                          </p:val>
                                        </p:tav>
                                        <p:tav tm="100000">
                                          <p:val>
                                            <p:strVal val="#ppt_x"/>
                                          </p:val>
                                        </p:tav>
                                      </p:tavLst>
                                    </p:anim>
                                    <p:anim calcmode="lin" valueType="num">
                                      <p:cBhvr>
                                        <p:cTn id="43" dur="100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9500"/>
                            </p:stCondLst>
                            <p:childTnLst>
                              <p:par>
                                <p:cTn id="45" presetID="42" presetClass="entr" presetSubtype="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par>
                          <p:cTn id="50" fill="hold">
                            <p:stCondLst>
                              <p:cond delay="10500"/>
                            </p:stCondLst>
                            <p:childTnLst>
                              <p:par>
                                <p:cTn id="51" presetID="42" presetClass="entr" presetSubtype="0"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LIDE.ICON" val="#407018;#407321;#405318;#405095;"/>
</p:tagLst>
</file>

<file path=ppt/tags/tag2.xml><?xml version="1.0" encoding="utf-8"?>
<p:tagLst xmlns:a="http://schemas.openxmlformats.org/drawingml/2006/main" xmlns:r="http://schemas.openxmlformats.org/officeDocument/2006/relationships" xmlns:p="http://schemas.openxmlformats.org/presentationml/2006/main">
  <p:tag name="ISLIDE.ICON" val="#407018;#407321;#405318;#405095;"/>
</p:tagLst>
</file>

<file path=ppt/tags/tag3.xml><?xml version="1.0" encoding="utf-8"?>
<p:tagLst xmlns:a="http://schemas.openxmlformats.org/drawingml/2006/main" xmlns:r="http://schemas.openxmlformats.org/officeDocument/2006/relationships" xmlns:p="http://schemas.openxmlformats.org/presentationml/2006/main">
  <p:tag name="ISLIDE.ICON" val="#405344;#405337;"/>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fontScheme name="km30hlse">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157A8F"/>
    </a:accent1>
    <a:accent2>
      <a:srgbClr val="157A8F"/>
    </a:accent2>
    <a:accent3>
      <a:srgbClr val="8CCBC5"/>
    </a:accent3>
    <a:accent4>
      <a:srgbClr val="FAD25F"/>
    </a:accent4>
    <a:accent5>
      <a:srgbClr val="F57364"/>
    </a:accent5>
    <a:accent6>
      <a:srgbClr val="8491CB"/>
    </a:accent6>
    <a:hlink>
      <a:srgbClr val="7DC8EB"/>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280</TotalTime>
  <Words>2068</Words>
  <Application>Microsoft Office PowerPoint</Application>
  <PresentationFormat>宽屏</PresentationFormat>
  <Paragraphs>275</Paragraphs>
  <Slides>32</Slides>
  <Notes>15</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32</vt:i4>
      </vt:variant>
    </vt:vector>
  </HeadingPairs>
  <TitlesOfParts>
    <vt:vector size="46" baseType="lpstr">
      <vt:lpstr>Meiryo</vt:lpstr>
      <vt:lpstr>阿里汉仪智能黑体</vt:lpstr>
      <vt:lpstr>等线</vt:lpstr>
      <vt:lpstr>汉仪雅酷黑 95W</vt:lpstr>
      <vt:lpstr>汉仪铸字超然体W</vt:lpstr>
      <vt:lpstr>思源黑体 CN</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25</cp:revision>
  <dcterms:created xsi:type="dcterms:W3CDTF">2020-11-19T01:37:25Z</dcterms:created>
  <dcterms:modified xsi:type="dcterms:W3CDTF">2021-01-06T01:53:54Z</dcterms:modified>
</cp:coreProperties>
</file>