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4.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5.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7" r:id="rId3"/>
  </p:sldMasterIdLst>
  <p:notesMasterIdLst>
    <p:notesMasterId r:id="rId38"/>
  </p:notesMasterIdLst>
  <p:handoutMasterIdLst>
    <p:handoutMasterId r:id="rId39"/>
  </p:handoutMasterIdLst>
  <p:sldIdLst>
    <p:sldId id="774" r:id="rId4"/>
    <p:sldId id="735" r:id="rId5"/>
    <p:sldId id="747" r:id="rId6"/>
    <p:sldId id="527" r:id="rId7"/>
    <p:sldId id="748" r:id="rId8"/>
    <p:sldId id="746" r:id="rId9"/>
    <p:sldId id="682" r:id="rId10"/>
    <p:sldId id="749" r:id="rId11"/>
    <p:sldId id="765" r:id="rId12"/>
    <p:sldId id="736" r:id="rId13"/>
    <p:sldId id="737" r:id="rId14"/>
    <p:sldId id="745" r:id="rId15"/>
    <p:sldId id="750" r:id="rId16"/>
    <p:sldId id="751" r:id="rId17"/>
    <p:sldId id="756" r:id="rId18"/>
    <p:sldId id="738" r:id="rId19"/>
    <p:sldId id="739" r:id="rId20"/>
    <p:sldId id="766" r:id="rId21"/>
    <p:sldId id="744" r:id="rId22"/>
    <p:sldId id="752" r:id="rId23"/>
    <p:sldId id="753" r:id="rId24"/>
    <p:sldId id="758" r:id="rId25"/>
    <p:sldId id="759" r:id="rId26"/>
    <p:sldId id="760" r:id="rId27"/>
    <p:sldId id="762" r:id="rId28"/>
    <p:sldId id="763" r:id="rId29"/>
    <p:sldId id="740" r:id="rId30"/>
    <p:sldId id="764" r:id="rId31"/>
    <p:sldId id="741" r:id="rId32"/>
    <p:sldId id="743" r:id="rId33"/>
    <p:sldId id="754" r:id="rId34"/>
    <p:sldId id="769" r:id="rId35"/>
    <p:sldId id="775" r:id="rId36"/>
    <p:sldId id="776" r:id="rId37"/>
  </p:sldIdLst>
  <p:sldSz cx="12196763" cy="6858000"/>
  <p:notesSz cx="6858000" cy="9144000"/>
  <p:custDataLst>
    <p:tags r:id="rId40"/>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384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A241C"/>
    <a:srgbClr val="F1F1F1"/>
    <a:srgbClr val="F8F8F8"/>
    <a:srgbClr val="AF2019"/>
    <a:srgbClr val="BB231B"/>
    <a:srgbClr val="C2241C"/>
    <a:srgbClr val="DF2E25"/>
    <a:srgbClr val="FFB13F"/>
    <a:srgbClr val="EA8B00"/>
    <a:srgbClr val="A9BE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04" autoAdjust="0"/>
    <p:restoredTop sz="96314" autoAdjust="0"/>
  </p:normalViewPr>
  <p:slideViewPr>
    <p:cSldViewPr snapToObjects="1">
      <p:cViewPr varScale="1">
        <p:scale>
          <a:sx n="108" d="100"/>
          <a:sy n="108" d="100"/>
        </p:scale>
        <p:origin x="696" y="114"/>
      </p:cViewPr>
      <p:guideLst>
        <p:guide orient="horz" pos="2142"/>
        <p:guide pos="3841"/>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7734"/>
    </p:cViewPr>
  </p:sorterViewPr>
  <p:notesViewPr>
    <p:cSldViewPr snapToObjects="1">
      <p:cViewPr varScale="1">
        <p:scale>
          <a:sx n="81" d="100"/>
          <a:sy n="81" d="100"/>
        </p:scale>
        <p:origin x="-20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handoutMaster" Target="handoutMasters/handoutMaster1.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tags" Target="tags/tag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heme" Target="theme/theme1.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A66804-583B-42BE-962B-441699487C40}" type="datetimeFigureOut">
              <a:rPr lang="zh-CN" altLang="en-US" smtClean="0"/>
              <a:t>2021/1/7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920FDFD-A5D4-42F3-BCC8-12887DAA73C1}" type="slidenum">
              <a:rPr lang="zh-CN" altLang="en-US" smtClean="0"/>
              <a:t>‹#›</a:t>
            </a:fld>
            <a:endParaRPr lang="zh-CN" altLang="en-US"/>
          </a:p>
        </p:txBody>
      </p:sp>
    </p:spTree>
    <p:extLst>
      <p:ext uri="{BB962C8B-B14F-4D97-AF65-F5344CB8AC3E}">
        <p14:creationId xmlns:p14="http://schemas.microsoft.com/office/powerpoint/2010/main" val="39860476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t>2021/1/7</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t>‹#›</a:t>
            </a:fld>
            <a:endParaRPr lang="en-US"/>
          </a:p>
        </p:txBody>
      </p:sp>
    </p:spTree>
    <p:extLst>
      <p:ext uri="{BB962C8B-B14F-4D97-AF65-F5344CB8AC3E}">
        <p14:creationId xmlns:p14="http://schemas.microsoft.com/office/powerpoint/2010/main" val="289436095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F48F07-6AC5-47AF-9B36-9B4E83AB260F}"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40762978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10</a:t>
            </a:fld>
            <a:endParaRPr lang="en-US">
              <a:solidFill>
                <a:prstClr val="black"/>
              </a:solidFill>
            </a:endParaRPr>
          </a:p>
        </p:txBody>
      </p:sp>
    </p:spTree>
    <p:extLst>
      <p:ext uri="{BB962C8B-B14F-4D97-AF65-F5344CB8AC3E}">
        <p14:creationId xmlns:p14="http://schemas.microsoft.com/office/powerpoint/2010/main" val="16529610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11</a:t>
            </a:fld>
            <a:endParaRPr lang="en-US">
              <a:solidFill>
                <a:prstClr val="black"/>
              </a:solidFill>
            </a:endParaRPr>
          </a:p>
        </p:txBody>
      </p:sp>
    </p:spTree>
    <p:extLst>
      <p:ext uri="{BB962C8B-B14F-4D97-AF65-F5344CB8AC3E}">
        <p14:creationId xmlns:p14="http://schemas.microsoft.com/office/powerpoint/2010/main" val="22507049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12</a:t>
            </a:fld>
            <a:endParaRPr lang="en-US">
              <a:solidFill>
                <a:prstClr val="black"/>
              </a:solidFill>
            </a:endParaRPr>
          </a:p>
        </p:txBody>
      </p:sp>
    </p:spTree>
    <p:extLst>
      <p:ext uri="{BB962C8B-B14F-4D97-AF65-F5344CB8AC3E}">
        <p14:creationId xmlns:p14="http://schemas.microsoft.com/office/powerpoint/2010/main" val="25193188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13</a:t>
            </a:fld>
            <a:endParaRPr lang="en-US">
              <a:solidFill>
                <a:prstClr val="black"/>
              </a:solidFill>
            </a:endParaRPr>
          </a:p>
        </p:txBody>
      </p:sp>
    </p:spTree>
    <p:extLst>
      <p:ext uri="{BB962C8B-B14F-4D97-AF65-F5344CB8AC3E}">
        <p14:creationId xmlns:p14="http://schemas.microsoft.com/office/powerpoint/2010/main" val="29768771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14</a:t>
            </a:fld>
            <a:endParaRPr lang="en-US">
              <a:solidFill>
                <a:prstClr val="black"/>
              </a:solidFill>
            </a:endParaRPr>
          </a:p>
        </p:txBody>
      </p:sp>
    </p:spTree>
    <p:extLst>
      <p:ext uri="{BB962C8B-B14F-4D97-AF65-F5344CB8AC3E}">
        <p14:creationId xmlns:p14="http://schemas.microsoft.com/office/powerpoint/2010/main" val="8544328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15</a:t>
            </a:fld>
            <a:endParaRPr lang="en-US">
              <a:solidFill>
                <a:prstClr val="black"/>
              </a:solidFill>
            </a:endParaRPr>
          </a:p>
        </p:txBody>
      </p:sp>
    </p:spTree>
    <p:extLst>
      <p:ext uri="{BB962C8B-B14F-4D97-AF65-F5344CB8AC3E}">
        <p14:creationId xmlns:p14="http://schemas.microsoft.com/office/powerpoint/2010/main" val="23837591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16</a:t>
            </a:fld>
            <a:endParaRPr lang="en-US">
              <a:solidFill>
                <a:prstClr val="black"/>
              </a:solidFill>
            </a:endParaRPr>
          </a:p>
        </p:txBody>
      </p:sp>
    </p:spTree>
    <p:extLst>
      <p:ext uri="{BB962C8B-B14F-4D97-AF65-F5344CB8AC3E}">
        <p14:creationId xmlns:p14="http://schemas.microsoft.com/office/powerpoint/2010/main" val="3782250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17</a:t>
            </a:fld>
            <a:endParaRPr lang="en-US">
              <a:solidFill>
                <a:prstClr val="black"/>
              </a:solidFill>
            </a:endParaRPr>
          </a:p>
        </p:txBody>
      </p:sp>
    </p:spTree>
    <p:extLst>
      <p:ext uri="{BB962C8B-B14F-4D97-AF65-F5344CB8AC3E}">
        <p14:creationId xmlns:p14="http://schemas.microsoft.com/office/powerpoint/2010/main" val="2720093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18</a:t>
            </a:fld>
            <a:endParaRPr lang="en-US">
              <a:solidFill>
                <a:prstClr val="black"/>
              </a:solidFill>
            </a:endParaRPr>
          </a:p>
        </p:txBody>
      </p:sp>
    </p:spTree>
    <p:extLst>
      <p:ext uri="{BB962C8B-B14F-4D97-AF65-F5344CB8AC3E}">
        <p14:creationId xmlns:p14="http://schemas.microsoft.com/office/powerpoint/2010/main" val="41956329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19</a:t>
            </a:fld>
            <a:endParaRPr lang="en-US">
              <a:solidFill>
                <a:prstClr val="black"/>
              </a:solidFill>
            </a:endParaRPr>
          </a:p>
        </p:txBody>
      </p:sp>
    </p:spTree>
    <p:extLst>
      <p:ext uri="{BB962C8B-B14F-4D97-AF65-F5344CB8AC3E}">
        <p14:creationId xmlns:p14="http://schemas.microsoft.com/office/powerpoint/2010/main" val="37408709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a:t>
            </a:fld>
            <a:endParaRPr lang="en-US">
              <a:solidFill>
                <a:prstClr val="black"/>
              </a:solidFill>
            </a:endParaRPr>
          </a:p>
        </p:txBody>
      </p:sp>
    </p:spTree>
    <p:extLst>
      <p:ext uri="{BB962C8B-B14F-4D97-AF65-F5344CB8AC3E}">
        <p14:creationId xmlns:p14="http://schemas.microsoft.com/office/powerpoint/2010/main" val="15871199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20</a:t>
            </a:fld>
            <a:endParaRPr lang="en-US">
              <a:solidFill>
                <a:prstClr val="black"/>
              </a:solidFill>
            </a:endParaRPr>
          </a:p>
        </p:txBody>
      </p:sp>
    </p:spTree>
    <p:extLst>
      <p:ext uri="{BB962C8B-B14F-4D97-AF65-F5344CB8AC3E}">
        <p14:creationId xmlns:p14="http://schemas.microsoft.com/office/powerpoint/2010/main" val="33303866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21</a:t>
            </a:fld>
            <a:endParaRPr lang="en-US">
              <a:solidFill>
                <a:prstClr val="black"/>
              </a:solidFill>
            </a:endParaRPr>
          </a:p>
        </p:txBody>
      </p:sp>
    </p:spTree>
    <p:extLst>
      <p:ext uri="{BB962C8B-B14F-4D97-AF65-F5344CB8AC3E}">
        <p14:creationId xmlns:p14="http://schemas.microsoft.com/office/powerpoint/2010/main" val="23955014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22</a:t>
            </a:fld>
            <a:endParaRPr lang="en-US">
              <a:solidFill>
                <a:prstClr val="black"/>
              </a:solidFill>
            </a:endParaRPr>
          </a:p>
        </p:txBody>
      </p:sp>
    </p:spTree>
    <p:extLst>
      <p:ext uri="{BB962C8B-B14F-4D97-AF65-F5344CB8AC3E}">
        <p14:creationId xmlns:p14="http://schemas.microsoft.com/office/powerpoint/2010/main" val="17847654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23</a:t>
            </a:fld>
            <a:endParaRPr lang="en-US">
              <a:solidFill>
                <a:prstClr val="black"/>
              </a:solidFill>
            </a:endParaRPr>
          </a:p>
        </p:txBody>
      </p:sp>
    </p:spTree>
    <p:extLst>
      <p:ext uri="{BB962C8B-B14F-4D97-AF65-F5344CB8AC3E}">
        <p14:creationId xmlns:p14="http://schemas.microsoft.com/office/powerpoint/2010/main" val="1102090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24</a:t>
            </a:fld>
            <a:endParaRPr lang="en-US">
              <a:solidFill>
                <a:prstClr val="black"/>
              </a:solidFill>
            </a:endParaRPr>
          </a:p>
        </p:txBody>
      </p:sp>
    </p:spTree>
    <p:extLst>
      <p:ext uri="{BB962C8B-B14F-4D97-AF65-F5344CB8AC3E}">
        <p14:creationId xmlns:p14="http://schemas.microsoft.com/office/powerpoint/2010/main" val="34466470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25</a:t>
            </a:fld>
            <a:endParaRPr lang="en-US">
              <a:solidFill>
                <a:prstClr val="black"/>
              </a:solidFill>
            </a:endParaRPr>
          </a:p>
        </p:txBody>
      </p:sp>
    </p:spTree>
    <p:extLst>
      <p:ext uri="{BB962C8B-B14F-4D97-AF65-F5344CB8AC3E}">
        <p14:creationId xmlns:p14="http://schemas.microsoft.com/office/powerpoint/2010/main" val="33781559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26</a:t>
            </a:fld>
            <a:endParaRPr lang="en-US">
              <a:solidFill>
                <a:prstClr val="black"/>
              </a:solidFill>
            </a:endParaRPr>
          </a:p>
        </p:txBody>
      </p:sp>
    </p:spTree>
    <p:extLst>
      <p:ext uri="{BB962C8B-B14F-4D97-AF65-F5344CB8AC3E}">
        <p14:creationId xmlns:p14="http://schemas.microsoft.com/office/powerpoint/2010/main" val="11687444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27</a:t>
            </a:fld>
            <a:endParaRPr lang="en-US">
              <a:solidFill>
                <a:prstClr val="black"/>
              </a:solidFill>
            </a:endParaRPr>
          </a:p>
        </p:txBody>
      </p:sp>
    </p:spTree>
    <p:extLst>
      <p:ext uri="{BB962C8B-B14F-4D97-AF65-F5344CB8AC3E}">
        <p14:creationId xmlns:p14="http://schemas.microsoft.com/office/powerpoint/2010/main" val="33525210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28</a:t>
            </a:fld>
            <a:endParaRPr lang="en-US">
              <a:solidFill>
                <a:prstClr val="black"/>
              </a:solidFill>
            </a:endParaRPr>
          </a:p>
        </p:txBody>
      </p:sp>
    </p:spTree>
    <p:extLst>
      <p:ext uri="{BB962C8B-B14F-4D97-AF65-F5344CB8AC3E}">
        <p14:creationId xmlns:p14="http://schemas.microsoft.com/office/powerpoint/2010/main" val="30068448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29</a:t>
            </a:fld>
            <a:endParaRPr lang="en-US">
              <a:solidFill>
                <a:prstClr val="black"/>
              </a:solidFill>
            </a:endParaRPr>
          </a:p>
        </p:txBody>
      </p:sp>
    </p:spTree>
    <p:extLst>
      <p:ext uri="{BB962C8B-B14F-4D97-AF65-F5344CB8AC3E}">
        <p14:creationId xmlns:p14="http://schemas.microsoft.com/office/powerpoint/2010/main" val="37086547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a:t>
            </a:fld>
            <a:endParaRPr lang="en-US">
              <a:solidFill>
                <a:prstClr val="black"/>
              </a:solidFill>
            </a:endParaRPr>
          </a:p>
        </p:txBody>
      </p:sp>
    </p:spTree>
    <p:extLst>
      <p:ext uri="{BB962C8B-B14F-4D97-AF65-F5344CB8AC3E}">
        <p14:creationId xmlns:p14="http://schemas.microsoft.com/office/powerpoint/2010/main" val="37331397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30</a:t>
            </a:fld>
            <a:endParaRPr lang="en-US">
              <a:solidFill>
                <a:prstClr val="black"/>
              </a:solidFill>
            </a:endParaRPr>
          </a:p>
        </p:txBody>
      </p:sp>
    </p:spTree>
    <p:extLst>
      <p:ext uri="{BB962C8B-B14F-4D97-AF65-F5344CB8AC3E}">
        <p14:creationId xmlns:p14="http://schemas.microsoft.com/office/powerpoint/2010/main" val="15494787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31</a:t>
            </a:fld>
            <a:endParaRPr lang="en-US">
              <a:solidFill>
                <a:prstClr val="black"/>
              </a:solidFill>
            </a:endParaRPr>
          </a:p>
        </p:txBody>
      </p:sp>
    </p:spTree>
    <p:extLst>
      <p:ext uri="{BB962C8B-B14F-4D97-AF65-F5344CB8AC3E}">
        <p14:creationId xmlns:p14="http://schemas.microsoft.com/office/powerpoint/2010/main" val="4120440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CE1689F0-D8FB-450F-A36F-553F26501FEE}" type="slidenum">
              <a:rPr kumimoji="0" lang="zh-CN" altLang="en-US" sz="1800" b="0" i="0" u="none" strike="noStrike" kern="0" cap="none" spc="0" normalizeH="0" baseline="0" noProof="0" smtClean="0">
                <a:ln>
                  <a:noFill/>
                </a:ln>
                <a:solidFill>
                  <a:prstClr val="black"/>
                </a:solidFill>
                <a:effectLst/>
                <a:uLnTx/>
                <a:uFillTx/>
              </a:rPr>
              <a:t>32</a:t>
            </a:fld>
            <a:endParaRPr kumimoji="0" 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657444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F48F07-6AC5-47AF-9B36-9B4E83AB260F}"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31496746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710141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a:t>
            </a:fld>
            <a:endParaRPr lang="en-US">
              <a:solidFill>
                <a:prstClr val="black"/>
              </a:solidFill>
            </a:endParaRPr>
          </a:p>
        </p:txBody>
      </p:sp>
    </p:spTree>
    <p:extLst>
      <p:ext uri="{BB962C8B-B14F-4D97-AF65-F5344CB8AC3E}">
        <p14:creationId xmlns:p14="http://schemas.microsoft.com/office/powerpoint/2010/main" val="2640170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5</a:t>
            </a:fld>
            <a:endParaRPr lang="en-US">
              <a:solidFill>
                <a:prstClr val="black"/>
              </a:solidFill>
            </a:endParaRPr>
          </a:p>
        </p:txBody>
      </p:sp>
    </p:spTree>
    <p:extLst>
      <p:ext uri="{BB962C8B-B14F-4D97-AF65-F5344CB8AC3E}">
        <p14:creationId xmlns:p14="http://schemas.microsoft.com/office/powerpoint/2010/main" val="29904132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6</a:t>
            </a:fld>
            <a:endParaRPr lang="en-US">
              <a:solidFill>
                <a:prstClr val="black"/>
              </a:solidFill>
            </a:endParaRPr>
          </a:p>
        </p:txBody>
      </p:sp>
    </p:spTree>
    <p:extLst>
      <p:ext uri="{BB962C8B-B14F-4D97-AF65-F5344CB8AC3E}">
        <p14:creationId xmlns:p14="http://schemas.microsoft.com/office/powerpoint/2010/main" val="34908615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7</a:t>
            </a:fld>
            <a:endParaRPr lang="en-US">
              <a:solidFill>
                <a:prstClr val="black"/>
              </a:solidFill>
            </a:endParaRPr>
          </a:p>
        </p:txBody>
      </p:sp>
    </p:spTree>
    <p:extLst>
      <p:ext uri="{BB962C8B-B14F-4D97-AF65-F5344CB8AC3E}">
        <p14:creationId xmlns:p14="http://schemas.microsoft.com/office/powerpoint/2010/main" val="24058520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8</a:t>
            </a:fld>
            <a:endParaRPr lang="en-US">
              <a:solidFill>
                <a:prstClr val="black"/>
              </a:solidFill>
            </a:endParaRPr>
          </a:p>
        </p:txBody>
      </p:sp>
    </p:spTree>
    <p:extLst>
      <p:ext uri="{BB962C8B-B14F-4D97-AF65-F5344CB8AC3E}">
        <p14:creationId xmlns:p14="http://schemas.microsoft.com/office/powerpoint/2010/main" val="16820666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9</a:t>
            </a:fld>
            <a:endParaRPr lang="en-US">
              <a:solidFill>
                <a:prstClr val="black"/>
              </a:solidFill>
            </a:endParaRPr>
          </a:p>
        </p:txBody>
      </p:sp>
    </p:spTree>
    <p:extLst>
      <p:ext uri="{BB962C8B-B14F-4D97-AF65-F5344CB8AC3E}">
        <p14:creationId xmlns:p14="http://schemas.microsoft.com/office/powerpoint/2010/main" val="19384256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auto">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946650" y="2565400"/>
            <a:ext cx="6334125" cy="863600"/>
          </a:xfrm>
        </p:spPr>
        <p:txBody>
          <a:bodyPr/>
          <a:lstStyle>
            <a:lvl1pPr>
              <a:defRPr sz="3600"/>
            </a:lvl1pPr>
          </a:lstStyle>
          <a:p>
            <a:pPr lvl="0"/>
            <a:r>
              <a:rPr lang="zh-CN" noProof="0"/>
              <a:t>单击此处编辑母版标题样式</a:t>
            </a:r>
          </a:p>
        </p:txBody>
      </p:sp>
      <p:sp>
        <p:nvSpPr>
          <p:cNvPr id="2051" name="Rectangle 3"/>
          <p:cNvSpPr>
            <a:spLocks noGrp="1" noChangeArrowheads="1"/>
          </p:cNvSpPr>
          <p:nvPr>
            <p:ph type="subTitle" idx="1"/>
          </p:nvPr>
        </p:nvSpPr>
        <p:spPr>
          <a:xfrm>
            <a:off x="4948238" y="3644900"/>
            <a:ext cx="6335712" cy="647700"/>
          </a:xfrm>
        </p:spPr>
        <p:txBody>
          <a:bodyPr/>
          <a:lstStyle>
            <a:lvl1pPr marL="0" indent="0">
              <a:buFontTx/>
              <a:buNone/>
              <a:defRPr sz="2400"/>
            </a:lvl1pPr>
          </a:lstStyle>
          <a:p>
            <a:pPr lvl="0"/>
            <a:r>
              <a:rPr lang="zh-CN" noProof="0"/>
              <a:t>单击此处编辑母版副标题样式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331" y="1121487"/>
            <a:ext cx="9148102" cy="2388980"/>
          </a:xfrm>
          <a:prstGeom prst="rect">
            <a:avLst/>
          </a:prstGeom>
        </p:spPr>
        <p:txBody>
          <a:bodyPr anchor="b"/>
          <a:lstStyle>
            <a:lvl1pPr algn="ctr">
              <a:defRPr sz="7997"/>
            </a:lvl1pPr>
          </a:lstStyle>
          <a:p>
            <a:r>
              <a:rPr lang="zh-CN" altLang="en-US"/>
              <a:t>单击此处编辑母版标题样式</a:t>
            </a:r>
          </a:p>
        </p:txBody>
      </p:sp>
      <p:sp>
        <p:nvSpPr>
          <p:cNvPr id="3" name="副标题 2"/>
          <p:cNvSpPr>
            <a:spLocks noGrp="1"/>
          </p:cNvSpPr>
          <p:nvPr>
            <p:ph type="subTitle" idx="1"/>
          </p:nvPr>
        </p:nvSpPr>
        <p:spPr>
          <a:xfrm>
            <a:off x="1524331" y="3601455"/>
            <a:ext cx="9148102" cy="1656839"/>
          </a:xfrm>
          <a:prstGeom prst="rect">
            <a:avLst/>
          </a:prstGeom>
        </p:spPr>
        <p:txBody>
          <a:bodyPr/>
          <a:lstStyle>
            <a:lvl1pPr marL="0" indent="0" algn="ctr">
              <a:buNone/>
              <a:defRPr sz="3199"/>
            </a:lvl1pPr>
            <a:lvl2pPr marL="609402" indent="0" algn="ctr">
              <a:buNone/>
              <a:defRPr sz="2666"/>
            </a:lvl2pPr>
            <a:lvl3pPr marL="1218804" indent="0" algn="ctr">
              <a:buNone/>
              <a:defRPr sz="2399"/>
            </a:lvl3pPr>
            <a:lvl4pPr marL="1828206" indent="0" algn="ctr">
              <a:buNone/>
              <a:defRPr sz="2133"/>
            </a:lvl4pPr>
            <a:lvl5pPr marL="2437608" indent="0" algn="ctr">
              <a:buNone/>
              <a:defRPr sz="2133"/>
            </a:lvl5pPr>
            <a:lvl6pPr marL="3047009" indent="0" algn="ctr">
              <a:buNone/>
              <a:defRPr sz="2133"/>
            </a:lvl6pPr>
            <a:lvl7pPr marL="3656411" indent="0" algn="ctr">
              <a:buNone/>
              <a:defRPr sz="2133"/>
            </a:lvl7pPr>
            <a:lvl8pPr marL="4265813" indent="0" algn="ctr">
              <a:buNone/>
              <a:defRPr sz="2133"/>
            </a:lvl8pPr>
            <a:lvl9pPr marL="4875215" indent="0" algn="ctr">
              <a:buNone/>
              <a:defRPr sz="2133"/>
            </a:lvl9pPr>
          </a:lstStyle>
          <a:p>
            <a:r>
              <a:rPr lang="zh-CN" altLang="en-US"/>
              <a:t>单击此处编辑母版副标题样式</a:t>
            </a:r>
          </a:p>
        </p:txBody>
      </p:sp>
      <p:sp>
        <p:nvSpPr>
          <p:cNvPr id="4" name="日期占位符 3"/>
          <p:cNvSpPr>
            <a:spLocks noGrp="1"/>
          </p:cNvSpPr>
          <p:nvPr>
            <p:ph type="dt" sz="half" idx="10"/>
          </p:nvPr>
        </p:nvSpPr>
        <p:spPr>
          <a:xfrm>
            <a:off x="838382" y="6356504"/>
            <a:ext cx="2743795" cy="363954"/>
          </a:xfrm>
          <a:prstGeom prst="rect">
            <a:avLst/>
          </a:prstGeom>
        </p:spPr>
        <p:txBody>
          <a:bodyPr/>
          <a:lstStyle/>
          <a:p>
            <a:pPr defTabSz="914224" fontAlgn="auto">
              <a:spcBef>
                <a:spcPts val="0"/>
              </a:spcBef>
              <a:spcAft>
                <a:spcPts val="0"/>
              </a:spcAft>
            </a:pPr>
            <a:fld id="{07A98F28-F51A-48F1-ABE5-3CCEF53BCA4D}" type="datetimeFigureOut">
              <a:rPr lang="zh-CN" altLang="en-US" sz="1866" smtClean="0">
                <a:solidFill>
                  <a:prstClr val="black"/>
                </a:solidFill>
                <a:latin typeface="Calibri" panose="020F0502020204030204"/>
              </a:rPr>
              <a:pPr defTabSz="914224" fontAlgn="auto">
                <a:spcBef>
                  <a:spcPts val="0"/>
                </a:spcBef>
                <a:spcAft>
                  <a:spcPts val="0"/>
                </a:spcAft>
              </a:pPr>
              <a:t>2021/1/7</a:t>
            </a:fld>
            <a:endParaRPr lang="zh-CN" altLang="en-US" sz="1866">
              <a:solidFill>
                <a:prstClr val="black"/>
              </a:solidFill>
              <a:latin typeface="Calibri" panose="020F0502020204030204"/>
            </a:endParaRPr>
          </a:p>
        </p:txBody>
      </p:sp>
      <p:sp>
        <p:nvSpPr>
          <p:cNvPr id="5" name="页脚占位符 4"/>
          <p:cNvSpPr>
            <a:spLocks noGrp="1"/>
          </p:cNvSpPr>
          <p:nvPr>
            <p:ph type="ftr" sz="quarter" idx="11"/>
          </p:nvPr>
        </p:nvSpPr>
        <p:spPr>
          <a:xfrm>
            <a:off x="4039476" y="6356504"/>
            <a:ext cx="4117811" cy="363954"/>
          </a:xfrm>
          <a:prstGeom prst="rect">
            <a:avLst/>
          </a:prstGeom>
        </p:spPr>
        <p:txBody>
          <a:bodyPr/>
          <a:lstStyle/>
          <a:p>
            <a:pPr defTabSz="914224" fontAlgn="auto">
              <a:spcBef>
                <a:spcPts val="0"/>
              </a:spcBef>
              <a:spcAft>
                <a:spcPts val="0"/>
              </a:spcAft>
            </a:pPr>
            <a:endParaRPr lang="zh-CN" altLang="en-US" sz="1866">
              <a:solidFill>
                <a:prstClr val="black"/>
              </a:solidFill>
              <a:latin typeface="Calibri" panose="020F0502020204030204"/>
            </a:endParaRPr>
          </a:p>
        </p:txBody>
      </p:sp>
      <p:sp>
        <p:nvSpPr>
          <p:cNvPr id="6" name="灯片编号占位符 5"/>
          <p:cNvSpPr>
            <a:spLocks noGrp="1"/>
          </p:cNvSpPr>
          <p:nvPr>
            <p:ph type="sldNum" sz="quarter" idx="12"/>
          </p:nvPr>
        </p:nvSpPr>
        <p:spPr>
          <a:xfrm>
            <a:off x="8614586" y="6356504"/>
            <a:ext cx="2743795" cy="363954"/>
          </a:xfrm>
          <a:prstGeom prst="rect">
            <a:avLst/>
          </a:prstGeom>
        </p:spPr>
        <p:txBody>
          <a:bodyPr/>
          <a:lstStyle/>
          <a:p>
            <a:pPr defTabSz="914224" fontAlgn="auto">
              <a:spcBef>
                <a:spcPts val="0"/>
              </a:spcBef>
              <a:spcAft>
                <a:spcPts val="0"/>
              </a:spcAft>
            </a:pPr>
            <a:fld id="{4567214F-2987-4210-BDF4-A85B122BFA7F}" type="slidenum">
              <a:rPr lang="zh-CN" altLang="en-US" sz="1866" smtClean="0">
                <a:solidFill>
                  <a:prstClr val="black"/>
                </a:solidFill>
                <a:latin typeface="Calibri" panose="020F0502020204030204"/>
              </a:rPr>
              <a:pPr defTabSz="914224" fontAlgn="auto">
                <a:spcBef>
                  <a:spcPts val="0"/>
                </a:spcBef>
                <a:spcAft>
                  <a:spcPts val="0"/>
                </a:spcAft>
              </a:pPr>
              <a:t>‹#›</a:t>
            </a:fld>
            <a:endParaRPr lang="zh-CN" altLang="en-US" sz="1866">
              <a:solidFill>
                <a:prstClr val="black"/>
              </a:solidFill>
              <a:latin typeface="Calibri" panose="020F0502020204030204"/>
            </a:endParaRPr>
          </a:p>
        </p:txBody>
      </p:sp>
    </p:spTree>
    <p:extLst>
      <p:ext uri="{BB962C8B-B14F-4D97-AF65-F5344CB8AC3E}">
        <p14:creationId xmlns:p14="http://schemas.microsoft.com/office/powerpoint/2010/main" val="19061930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382" y="366072"/>
            <a:ext cx="10519999" cy="1324624"/>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382" y="1826120"/>
            <a:ext cx="10519999" cy="435052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382" y="6356504"/>
            <a:ext cx="2743795" cy="363954"/>
          </a:xfrm>
          <a:prstGeom prst="rect">
            <a:avLst/>
          </a:prstGeom>
        </p:spPr>
        <p:txBody>
          <a:bodyPr/>
          <a:lstStyle/>
          <a:p>
            <a:pPr defTabSz="914224" fontAlgn="auto">
              <a:spcBef>
                <a:spcPts val="0"/>
              </a:spcBef>
              <a:spcAft>
                <a:spcPts val="0"/>
              </a:spcAft>
            </a:pPr>
            <a:fld id="{07A98F28-F51A-48F1-ABE5-3CCEF53BCA4D}" type="datetimeFigureOut">
              <a:rPr lang="zh-CN" altLang="en-US" sz="1866" smtClean="0">
                <a:solidFill>
                  <a:prstClr val="black"/>
                </a:solidFill>
                <a:latin typeface="Calibri" panose="020F0502020204030204"/>
              </a:rPr>
              <a:pPr defTabSz="914224" fontAlgn="auto">
                <a:spcBef>
                  <a:spcPts val="0"/>
                </a:spcBef>
                <a:spcAft>
                  <a:spcPts val="0"/>
                </a:spcAft>
              </a:pPr>
              <a:t>2021/1/7</a:t>
            </a:fld>
            <a:endParaRPr lang="zh-CN" altLang="en-US" sz="1866">
              <a:solidFill>
                <a:prstClr val="black"/>
              </a:solidFill>
              <a:latin typeface="Calibri" panose="020F0502020204030204"/>
            </a:endParaRPr>
          </a:p>
        </p:txBody>
      </p:sp>
      <p:sp>
        <p:nvSpPr>
          <p:cNvPr id="5" name="页脚占位符 4"/>
          <p:cNvSpPr>
            <a:spLocks noGrp="1"/>
          </p:cNvSpPr>
          <p:nvPr>
            <p:ph type="ftr" sz="quarter" idx="11"/>
          </p:nvPr>
        </p:nvSpPr>
        <p:spPr>
          <a:xfrm>
            <a:off x="4039476" y="6356504"/>
            <a:ext cx="4117811" cy="363954"/>
          </a:xfrm>
          <a:prstGeom prst="rect">
            <a:avLst/>
          </a:prstGeom>
        </p:spPr>
        <p:txBody>
          <a:bodyPr/>
          <a:lstStyle/>
          <a:p>
            <a:pPr defTabSz="914224" fontAlgn="auto">
              <a:spcBef>
                <a:spcPts val="0"/>
              </a:spcBef>
              <a:spcAft>
                <a:spcPts val="0"/>
              </a:spcAft>
            </a:pPr>
            <a:endParaRPr lang="zh-CN" altLang="en-US" sz="1866">
              <a:solidFill>
                <a:prstClr val="black"/>
              </a:solidFill>
              <a:latin typeface="Calibri" panose="020F0502020204030204"/>
            </a:endParaRPr>
          </a:p>
        </p:txBody>
      </p:sp>
      <p:sp>
        <p:nvSpPr>
          <p:cNvPr id="6" name="灯片编号占位符 5"/>
          <p:cNvSpPr>
            <a:spLocks noGrp="1"/>
          </p:cNvSpPr>
          <p:nvPr>
            <p:ph type="sldNum" sz="quarter" idx="12"/>
          </p:nvPr>
        </p:nvSpPr>
        <p:spPr>
          <a:xfrm>
            <a:off x="8614586" y="6356504"/>
            <a:ext cx="2743795" cy="363954"/>
          </a:xfrm>
          <a:prstGeom prst="rect">
            <a:avLst/>
          </a:prstGeom>
        </p:spPr>
        <p:txBody>
          <a:bodyPr/>
          <a:lstStyle/>
          <a:p>
            <a:pPr defTabSz="914224" fontAlgn="auto">
              <a:spcBef>
                <a:spcPts val="0"/>
              </a:spcBef>
              <a:spcAft>
                <a:spcPts val="0"/>
              </a:spcAft>
            </a:pPr>
            <a:fld id="{4567214F-2987-4210-BDF4-A85B122BFA7F}" type="slidenum">
              <a:rPr lang="zh-CN" altLang="en-US" sz="1866" smtClean="0">
                <a:solidFill>
                  <a:prstClr val="black"/>
                </a:solidFill>
                <a:latin typeface="Calibri" panose="020F0502020204030204"/>
              </a:rPr>
              <a:pPr defTabSz="914224" fontAlgn="auto">
                <a:spcBef>
                  <a:spcPts val="0"/>
                </a:spcBef>
                <a:spcAft>
                  <a:spcPts val="0"/>
                </a:spcAft>
              </a:pPr>
              <a:t>‹#›</a:t>
            </a:fld>
            <a:endParaRPr lang="zh-CN" altLang="en-US" sz="1866">
              <a:solidFill>
                <a:prstClr val="black"/>
              </a:solidFill>
              <a:latin typeface="Calibri" panose="020F0502020204030204"/>
            </a:endParaRPr>
          </a:p>
        </p:txBody>
      </p:sp>
    </p:spTree>
    <p:extLst>
      <p:ext uri="{BB962C8B-B14F-4D97-AF65-F5344CB8AC3E}">
        <p14:creationId xmlns:p14="http://schemas.microsoft.com/office/powerpoint/2010/main" val="10879089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032" y="1709739"/>
            <a:ext cx="10519998" cy="2852386"/>
          </a:xfrm>
          <a:prstGeom prst="rect">
            <a:avLst/>
          </a:prstGeom>
        </p:spPr>
        <p:txBody>
          <a:bodyPr anchor="b"/>
          <a:lstStyle>
            <a:lvl1pPr>
              <a:defRPr sz="7997"/>
            </a:lvl1pPr>
          </a:lstStyle>
          <a:p>
            <a:r>
              <a:rPr lang="zh-CN" altLang="en-US"/>
              <a:t>单击此处编辑母版标题样式</a:t>
            </a:r>
          </a:p>
        </p:txBody>
      </p:sp>
      <p:sp>
        <p:nvSpPr>
          <p:cNvPr id="3" name="文本占位符 2"/>
          <p:cNvSpPr>
            <a:spLocks noGrp="1"/>
          </p:cNvSpPr>
          <p:nvPr>
            <p:ph type="body" idx="1"/>
          </p:nvPr>
        </p:nvSpPr>
        <p:spPr>
          <a:xfrm>
            <a:off x="832032" y="4589634"/>
            <a:ext cx="10519998" cy="1500253"/>
          </a:xfrm>
          <a:prstGeom prst="rect">
            <a:avLst/>
          </a:prstGeom>
        </p:spPr>
        <p:txBody>
          <a:bodyPr/>
          <a:lstStyle>
            <a:lvl1pPr marL="0" indent="0">
              <a:buNone/>
              <a:defRPr sz="3199">
                <a:solidFill>
                  <a:schemeClr val="tx1">
                    <a:tint val="75000"/>
                  </a:schemeClr>
                </a:solidFill>
              </a:defRPr>
            </a:lvl1pPr>
            <a:lvl2pPr marL="609402" indent="0">
              <a:buNone/>
              <a:defRPr sz="2666">
                <a:solidFill>
                  <a:schemeClr val="tx1">
                    <a:tint val="75000"/>
                  </a:schemeClr>
                </a:solidFill>
              </a:defRPr>
            </a:lvl2pPr>
            <a:lvl3pPr marL="1218804" indent="0">
              <a:buNone/>
              <a:defRPr sz="2399">
                <a:solidFill>
                  <a:schemeClr val="tx1">
                    <a:tint val="75000"/>
                  </a:schemeClr>
                </a:solidFill>
              </a:defRPr>
            </a:lvl3pPr>
            <a:lvl4pPr marL="1828206" indent="0">
              <a:buNone/>
              <a:defRPr sz="2133">
                <a:solidFill>
                  <a:schemeClr val="tx1">
                    <a:tint val="75000"/>
                  </a:schemeClr>
                </a:solidFill>
              </a:defRPr>
            </a:lvl4pPr>
            <a:lvl5pPr marL="2437608" indent="0">
              <a:buNone/>
              <a:defRPr sz="2133">
                <a:solidFill>
                  <a:schemeClr val="tx1">
                    <a:tint val="75000"/>
                  </a:schemeClr>
                </a:solidFill>
              </a:defRPr>
            </a:lvl5pPr>
            <a:lvl6pPr marL="3047009" indent="0">
              <a:buNone/>
              <a:defRPr sz="2133">
                <a:solidFill>
                  <a:schemeClr val="tx1">
                    <a:tint val="75000"/>
                  </a:schemeClr>
                </a:solidFill>
              </a:defRPr>
            </a:lvl6pPr>
            <a:lvl7pPr marL="3656411" indent="0">
              <a:buNone/>
              <a:defRPr sz="2133">
                <a:solidFill>
                  <a:schemeClr val="tx1">
                    <a:tint val="75000"/>
                  </a:schemeClr>
                </a:solidFill>
              </a:defRPr>
            </a:lvl7pPr>
            <a:lvl8pPr marL="4265813" indent="0">
              <a:buNone/>
              <a:defRPr sz="2133">
                <a:solidFill>
                  <a:schemeClr val="tx1">
                    <a:tint val="75000"/>
                  </a:schemeClr>
                </a:solidFill>
              </a:defRPr>
            </a:lvl8pPr>
            <a:lvl9pPr marL="4875215" indent="0">
              <a:buNone/>
              <a:defRPr sz="2133">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382" y="6356504"/>
            <a:ext cx="2743795" cy="363954"/>
          </a:xfrm>
          <a:prstGeom prst="rect">
            <a:avLst/>
          </a:prstGeom>
        </p:spPr>
        <p:txBody>
          <a:bodyPr/>
          <a:lstStyle/>
          <a:p>
            <a:pPr defTabSz="914224" fontAlgn="auto">
              <a:spcBef>
                <a:spcPts val="0"/>
              </a:spcBef>
              <a:spcAft>
                <a:spcPts val="0"/>
              </a:spcAft>
            </a:pPr>
            <a:fld id="{07A98F28-F51A-48F1-ABE5-3CCEF53BCA4D}" type="datetimeFigureOut">
              <a:rPr lang="zh-CN" altLang="en-US" sz="1866" smtClean="0">
                <a:solidFill>
                  <a:prstClr val="black"/>
                </a:solidFill>
                <a:latin typeface="Calibri" panose="020F0502020204030204"/>
              </a:rPr>
              <a:pPr defTabSz="914224" fontAlgn="auto">
                <a:spcBef>
                  <a:spcPts val="0"/>
                </a:spcBef>
                <a:spcAft>
                  <a:spcPts val="0"/>
                </a:spcAft>
              </a:pPr>
              <a:t>2021/1/7</a:t>
            </a:fld>
            <a:endParaRPr lang="zh-CN" altLang="en-US" sz="1866">
              <a:solidFill>
                <a:prstClr val="black"/>
              </a:solidFill>
              <a:latin typeface="Calibri" panose="020F0502020204030204"/>
            </a:endParaRPr>
          </a:p>
        </p:txBody>
      </p:sp>
      <p:sp>
        <p:nvSpPr>
          <p:cNvPr id="5" name="页脚占位符 4"/>
          <p:cNvSpPr>
            <a:spLocks noGrp="1"/>
          </p:cNvSpPr>
          <p:nvPr>
            <p:ph type="ftr" sz="quarter" idx="11"/>
          </p:nvPr>
        </p:nvSpPr>
        <p:spPr>
          <a:xfrm>
            <a:off x="4039476" y="6356504"/>
            <a:ext cx="4117811" cy="363954"/>
          </a:xfrm>
          <a:prstGeom prst="rect">
            <a:avLst/>
          </a:prstGeom>
        </p:spPr>
        <p:txBody>
          <a:bodyPr/>
          <a:lstStyle/>
          <a:p>
            <a:pPr defTabSz="914224" fontAlgn="auto">
              <a:spcBef>
                <a:spcPts val="0"/>
              </a:spcBef>
              <a:spcAft>
                <a:spcPts val="0"/>
              </a:spcAft>
            </a:pPr>
            <a:endParaRPr lang="zh-CN" altLang="en-US" sz="1866">
              <a:solidFill>
                <a:prstClr val="black"/>
              </a:solidFill>
              <a:latin typeface="Calibri" panose="020F0502020204030204"/>
            </a:endParaRPr>
          </a:p>
        </p:txBody>
      </p:sp>
      <p:sp>
        <p:nvSpPr>
          <p:cNvPr id="6" name="灯片编号占位符 5"/>
          <p:cNvSpPr>
            <a:spLocks noGrp="1"/>
          </p:cNvSpPr>
          <p:nvPr>
            <p:ph type="sldNum" sz="quarter" idx="12"/>
          </p:nvPr>
        </p:nvSpPr>
        <p:spPr>
          <a:xfrm>
            <a:off x="8614586" y="6356504"/>
            <a:ext cx="2743795" cy="363954"/>
          </a:xfrm>
          <a:prstGeom prst="rect">
            <a:avLst/>
          </a:prstGeom>
        </p:spPr>
        <p:txBody>
          <a:bodyPr/>
          <a:lstStyle/>
          <a:p>
            <a:pPr defTabSz="914224" fontAlgn="auto">
              <a:spcBef>
                <a:spcPts val="0"/>
              </a:spcBef>
              <a:spcAft>
                <a:spcPts val="0"/>
              </a:spcAft>
            </a:pPr>
            <a:fld id="{4567214F-2987-4210-BDF4-A85B122BFA7F}" type="slidenum">
              <a:rPr lang="zh-CN" altLang="en-US" sz="1866" smtClean="0">
                <a:solidFill>
                  <a:prstClr val="black"/>
                </a:solidFill>
                <a:latin typeface="Calibri" panose="020F0502020204030204"/>
              </a:rPr>
              <a:pPr defTabSz="914224" fontAlgn="auto">
                <a:spcBef>
                  <a:spcPts val="0"/>
                </a:spcBef>
                <a:spcAft>
                  <a:spcPts val="0"/>
                </a:spcAft>
              </a:pPr>
              <a:t>‹#›</a:t>
            </a:fld>
            <a:endParaRPr lang="zh-CN" altLang="en-US" sz="1866">
              <a:solidFill>
                <a:prstClr val="black"/>
              </a:solidFill>
              <a:latin typeface="Calibri" panose="020F0502020204030204"/>
            </a:endParaRPr>
          </a:p>
        </p:txBody>
      </p:sp>
    </p:spTree>
    <p:extLst>
      <p:ext uri="{BB962C8B-B14F-4D97-AF65-F5344CB8AC3E}">
        <p14:creationId xmlns:p14="http://schemas.microsoft.com/office/powerpoint/2010/main" val="7702575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382" y="366072"/>
            <a:ext cx="10519999" cy="1324624"/>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382" y="1826120"/>
            <a:ext cx="5157319" cy="435052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8945" y="1826120"/>
            <a:ext cx="5159436" cy="435052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382" y="6356504"/>
            <a:ext cx="2743795" cy="363954"/>
          </a:xfrm>
          <a:prstGeom prst="rect">
            <a:avLst/>
          </a:prstGeom>
        </p:spPr>
        <p:txBody>
          <a:bodyPr/>
          <a:lstStyle/>
          <a:p>
            <a:pPr defTabSz="914224" fontAlgn="auto">
              <a:spcBef>
                <a:spcPts val="0"/>
              </a:spcBef>
              <a:spcAft>
                <a:spcPts val="0"/>
              </a:spcAft>
            </a:pPr>
            <a:fld id="{07A98F28-F51A-48F1-ABE5-3CCEF53BCA4D}" type="datetimeFigureOut">
              <a:rPr lang="zh-CN" altLang="en-US" sz="1866" smtClean="0">
                <a:solidFill>
                  <a:prstClr val="black"/>
                </a:solidFill>
                <a:latin typeface="Calibri" panose="020F0502020204030204"/>
              </a:rPr>
              <a:pPr defTabSz="914224" fontAlgn="auto">
                <a:spcBef>
                  <a:spcPts val="0"/>
                </a:spcBef>
                <a:spcAft>
                  <a:spcPts val="0"/>
                </a:spcAft>
              </a:pPr>
              <a:t>2021/1/7</a:t>
            </a:fld>
            <a:endParaRPr lang="zh-CN" altLang="en-US" sz="1866">
              <a:solidFill>
                <a:prstClr val="black"/>
              </a:solidFill>
              <a:latin typeface="Calibri" panose="020F0502020204030204"/>
            </a:endParaRPr>
          </a:p>
        </p:txBody>
      </p:sp>
      <p:sp>
        <p:nvSpPr>
          <p:cNvPr id="6" name="页脚占位符 5"/>
          <p:cNvSpPr>
            <a:spLocks noGrp="1"/>
          </p:cNvSpPr>
          <p:nvPr>
            <p:ph type="ftr" sz="quarter" idx="11"/>
          </p:nvPr>
        </p:nvSpPr>
        <p:spPr>
          <a:xfrm>
            <a:off x="4039476" y="6356504"/>
            <a:ext cx="4117811" cy="363954"/>
          </a:xfrm>
          <a:prstGeom prst="rect">
            <a:avLst/>
          </a:prstGeom>
        </p:spPr>
        <p:txBody>
          <a:bodyPr/>
          <a:lstStyle/>
          <a:p>
            <a:pPr defTabSz="914224" fontAlgn="auto">
              <a:spcBef>
                <a:spcPts val="0"/>
              </a:spcBef>
              <a:spcAft>
                <a:spcPts val="0"/>
              </a:spcAft>
            </a:pPr>
            <a:endParaRPr lang="zh-CN" altLang="en-US" sz="1866">
              <a:solidFill>
                <a:prstClr val="black"/>
              </a:solidFill>
              <a:latin typeface="Calibri" panose="020F0502020204030204"/>
            </a:endParaRPr>
          </a:p>
        </p:txBody>
      </p:sp>
      <p:sp>
        <p:nvSpPr>
          <p:cNvPr id="7" name="灯片编号占位符 6"/>
          <p:cNvSpPr>
            <a:spLocks noGrp="1"/>
          </p:cNvSpPr>
          <p:nvPr>
            <p:ph type="sldNum" sz="quarter" idx="12"/>
          </p:nvPr>
        </p:nvSpPr>
        <p:spPr>
          <a:xfrm>
            <a:off x="8614586" y="6356504"/>
            <a:ext cx="2743795" cy="363954"/>
          </a:xfrm>
          <a:prstGeom prst="rect">
            <a:avLst/>
          </a:prstGeom>
        </p:spPr>
        <p:txBody>
          <a:bodyPr/>
          <a:lstStyle/>
          <a:p>
            <a:pPr defTabSz="914224" fontAlgn="auto">
              <a:spcBef>
                <a:spcPts val="0"/>
              </a:spcBef>
              <a:spcAft>
                <a:spcPts val="0"/>
              </a:spcAft>
            </a:pPr>
            <a:fld id="{4567214F-2987-4210-BDF4-A85B122BFA7F}" type="slidenum">
              <a:rPr lang="zh-CN" altLang="en-US" sz="1866" smtClean="0">
                <a:solidFill>
                  <a:prstClr val="black"/>
                </a:solidFill>
                <a:latin typeface="Calibri" panose="020F0502020204030204"/>
              </a:rPr>
              <a:pPr defTabSz="914224" fontAlgn="auto">
                <a:spcBef>
                  <a:spcPts val="0"/>
                </a:spcBef>
                <a:spcAft>
                  <a:spcPts val="0"/>
                </a:spcAft>
              </a:pPr>
              <a:t>‹#›</a:t>
            </a:fld>
            <a:endParaRPr lang="zh-CN" altLang="en-US" sz="1866">
              <a:solidFill>
                <a:prstClr val="black"/>
              </a:solidFill>
              <a:latin typeface="Calibri" panose="020F0502020204030204"/>
            </a:endParaRPr>
          </a:p>
        </p:txBody>
      </p:sp>
    </p:spTree>
    <p:extLst>
      <p:ext uri="{BB962C8B-B14F-4D97-AF65-F5344CB8AC3E}">
        <p14:creationId xmlns:p14="http://schemas.microsoft.com/office/powerpoint/2010/main" val="13873753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矩形 8"/>
          <p:cNvSpPr/>
          <p:nvPr userDrawn="1"/>
        </p:nvSpPr>
        <p:spPr>
          <a:xfrm>
            <a:off x="192957" y="692696"/>
            <a:ext cx="12003807" cy="443837"/>
          </a:xfrm>
          <a:prstGeom prst="rect">
            <a:avLst/>
          </a:prstGeom>
          <a:solidFill>
            <a:srgbClr val="BA241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 name="矩形 9"/>
          <p:cNvSpPr/>
          <p:nvPr userDrawn="1"/>
        </p:nvSpPr>
        <p:spPr>
          <a:xfrm>
            <a:off x="1" y="476672"/>
            <a:ext cx="12196763" cy="576064"/>
          </a:xfrm>
          <a:prstGeom prst="rect">
            <a:avLst/>
          </a:prstGeom>
          <a:solidFill>
            <a:sysClr val="windowText" lastClr="000000">
              <a:lumMod val="75000"/>
              <a:lumOff val="2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userDrawn="1"/>
        </p:nvSpPr>
        <p:spPr>
          <a:xfrm>
            <a:off x="192957" y="476671"/>
            <a:ext cx="4289561" cy="587854"/>
          </a:xfrm>
          <a:prstGeom prst="rect">
            <a:avLst/>
          </a:prstGeom>
          <a:solidFill>
            <a:srgbClr val="BA241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TextBox 52"/>
          <p:cNvSpPr txBox="1"/>
          <p:nvPr userDrawn="1"/>
        </p:nvSpPr>
        <p:spPr>
          <a:xfrm>
            <a:off x="8546972" y="529516"/>
            <a:ext cx="3528851" cy="1005403"/>
          </a:xfrm>
          <a:prstGeom prst="rect">
            <a:avLst/>
          </a:prstGeom>
          <a:noFill/>
        </p:spPr>
        <p:txBody>
          <a:bodyPr wrap="square">
            <a:spAutoFit/>
          </a:bodyPr>
          <a:lstStyle/>
          <a:p>
            <a:pPr algn="ctr" fontAlgn="auto">
              <a:spcBef>
                <a:spcPts val="400"/>
              </a:spcBef>
              <a:spcAft>
                <a:spcPts val="0"/>
              </a:spcAft>
              <a:buFontTx/>
              <a:buNone/>
              <a:defRPr/>
            </a:pPr>
            <a:r>
              <a:rPr lang="zh-CN" altLang="en-US" dirty="0">
                <a:solidFill>
                  <a:prstClr val="white"/>
                </a:solidFill>
                <a:latin typeface="微软雅黑" pitchFamily="34" charset="-122"/>
                <a:ea typeface="微软雅黑" pitchFamily="34" charset="-122"/>
              </a:rPr>
              <a:t>第</a:t>
            </a:r>
            <a:r>
              <a:rPr lang="en-US" altLang="zh-CN" dirty="0">
                <a:solidFill>
                  <a:prstClr val="white"/>
                </a:solidFill>
                <a:latin typeface="微软雅黑" pitchFamily="34" charset="-122"/>
                <a:ea typeface="微软雅黑" pitchFamily="34" charset="-122"/>
              </a:rPr>
              <a:t>1</a:t>
            </a:r>
            <a:r>
              <a:rPr lang="zh-CN" altLang="en-US" dirty="0">
                <a:solidFill>
                  <a:prstClr val="white"/>
                </a:solidFill>
                <a:latin typeface="微软雅黑" pitchFamily="34" charset="-122"/>
                <a:ea typeface="微软雅黑" pitchFamily="34" charset="-122"/>
              </a:rPr>
              <a:t>章  </a:t>
            </a:r>
            <a:r>
              <a:rPr lang="zh-CN" altLang="en-US" sz="2800" b="1" dirty="0">
                <a:solidFill>
                  <a:prstClr val="white"/>
                </a:solidFill>
                <a:latin typeface="微软雅黑" pitchFamily="34" charset="-122"/>
                <a:ea typeface="微软雅黑" pitchFamily="34" charset="-122"/>
              </a:rPr>
              <a:t>什么是狼性文化</a:t>
            </a:r>
          </a:p>
          <a:p>
            <a:pPr algn="ctr" fontAlgn="auto">
              <a:spcBef>
                <a:spcPts val="400"/>
              </a:spcBef>
              <a:spcAft>
                <a:spcPts val="0"/>
              </a:spcAft>
              <a:buFontTx/>
              <a:buNone/>
              <a:defRPr/>
            </a:pPr>
            <a:endParaRPr lang="zh-CN" altLang="en-US" sz="2800" b="1" dirty="0">
              <a:solidFill>
                <a:prstClr val="white"/>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00" fill="hold"/>
                                        <p:tgtEl>
                                          <p:spTgt spid="10"/>
                                        </p:tgtEl>
                                        <p:attrNameLst>
                                          <p:attrName>ppt_w</p:attrName>
                                        </p:attrNameLst>
                                      </p:cBhvr>
                                      <p:tavLst>
                                        <p:tav tm="0">
                                          <p:val>
                                            <p:fltVal val="0"/>
                                          </p:val>
                                        </p:tav>
                                        <p:tav tm="100000">
                                          <p:val>
                                            <p:strVal val="#ppt_w"/>
                                          </p:val>
                                        </p:tav>
                                      </p:tavLst>
                                    </p:anim>
                                    <p:anim calcmode="lin" valueType="num">
                                      <p:cBhvr>
                                        <p:cTn id="8" dur="200" fill="hold"/>
                                        <p:tgtEl>
                                          <p:spTgt spid="10"/>
                                        </p:tgtEl>
                                        <p:attrNameLst>
                                          <p:attrName>ppt_h</p:attrName>
                                        </p:attrNameLst>
                                      </p:cBhvr>
                                      <p:tavLst>
                                        <p:tav tm="0">
                                          <p:val>
                                            <p:fltVal val="0"/>
                                          </p:val>
                                        </p:tav>
                                        <p:tav tm="100000">
                                          <p:val>
                                            <p:strVal val="#ppt_h"/>
                                          </p:val>
                                        </p:tav>
                                      </p:tavLst>
                                    </p:anim>
                                    <p:animEffect transition="in" filter="fade">
                                      <p:cBhvr>
                                        <p:cTn id="9" dur="200"/>
                                        <p:tgtEl>
                                          <p:spTgt spid="10"/>
                                        </p:tgtEl>
                                      </p:cBhvr>
                                    </p:animEffect>
                                  </p:childTnLst>
                                </p:cTn>
                              </p:par>
                            </p:childTnLst>
                          </p:cTn>
                        </p:par>
                        <p:par>
                          <p:cTn id="10" fill="hold">
                            <p:stCondLst>
                              <p:cond delay="200"/>
                            </p:stCondLst>
                            <p:childTnLst>
                              <p:par>
                                <p:cTn id="11" presetID="2" presetClass="entr" presetSubtype="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300" fill="hold"/>
                                        <p:tgtEl>
                                          <p:spTgt spid="9"/>
                                        </p:tgtEl>
                                        <p:attrNameLst>
                                          <p:attrName>ppt_x</p:attrName>
                                        </p:attrNameLst>
                                      </p:cBhvr>
                                      <p:tavLst>
                                        <p:tav tm="0">
                                          <p:val>
                                            <p:strVal val="1+#ppt_w/2"/>
                                          </p:val>
                                        </p:tav>
                                        <p:tav tm="100000">
                                          <p:val>
                                            <p:strVal val="#ppt_x"/>
                                          </p:val>
                                        </p:tav>
                                      </p:tavLst>
                                    </p:anim>
                                    <p:anim calcmode="lin" valueType="num">
                                      <p:cBhvr additive="base">
                                        <p:cTn id="14" dur="3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300" fill="hold"/>
                                        <p:tgtEl>
                                          <p:spTgt spid="11"/>
                                        </p:tgtEl>
                                        <p:attrNameLst>
                                          <p:attrName>ppt_x</p:attrName>
                                        </p:attrNameLst>
                                      </p:cBhvr>
                                      <p:tavLst>
                                        <p:tav tm="0">
                                          <p:val>
                                            <p:strVal val="0-#ppt_w/2"/>
                                          </p:val>
                                        </p:tav>
                                        <p:tav tm="100000">
                                          <p:val>
                                            <p:strVal val="#ppt_x"/>
                                          </p:val>
                                        </p:tav>
                                      </p:tavLst>
                                    </p:anim>
                                    <p:anim calcmode="lin" valueType="num">
                                      <p:cBhvr additive="base">
                                        <p:cTn id="19" dur="300" fill="hold"/>
                                        <p:tgtEl>
                                          <p:spTgt spid="11"/>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300" fill="hold"/>
                                        <p:tgtEl>
                                          <p:spTgt spid="12"/>
                                        </p:tgtEl>
                                        <p:attrNameLst>
                                          <p:attrName>ppt_x</p:attrName>
                                        </p:attrNameLst>
                                      </p:cBhvr>
                                      <p:tavLst>
                                        <p:tav tm="0">
                                          <p:val>
                                            <p:strVal val="1+#ppt_w/2"/>
                                          </p:val>
                                        </p:tav>
                                        <p:tav tm="100000">
                                          <p:val>
                                            <p:strVal val="#ppt_x"/>
                                          </p:val>
                                        </p:tav>
                                      </p:tavLst>
                                    </p:anim>
                                    <p:anim calcmode="lin" valueType="num">
                                      <p:cBhvr additive="base">
                                        <p:cTn id="23" dur="3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500" y="366072"/>
            <a:ext cx="10519998" cy="1324624"/>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40500" y="1680115"/>
            <a:ext cx="5159435" cy="825245"/>
          </a:xfrm>
          <a:prstGeom prst="rect">
            <a:avLst/>
          </a:prstGeom>
        </p:spPr>
        <p:txBody>
          <a:bodyPr anchor="b"/>
          <a:lstStyle>
            <a:lvl1pPr marL="0" indent="0">
              <a:buNone/>
              <a:defRPr sz="3199" b="1"/>
            </a:lvl1pPr>
            <a:lvl2pPr marL="609402" indent="0">
              <a:buNone/>
              <a:defRPr sz="2666" b="1"/>
            </a:lvl2pPr>
            <a:lvl3pPr marL="1218804" indent="0">
              <a:buNone/>
              <a:defRPr sz="2399" b="1"/>
            </a:lvl3pPr>
            <a:lvl4pPr marL="1828206" indent="0">
              <a:buNone/>
              <a:defRPr sz="2133" b="1"/>
            </a:lvl4pPr>
            <a:lvl5pPr marL="2437608" indent="0">
              <a:buNone/>
              <a:defRPr sz="2133" b="1"/>
            </a:lvl5pPr>
            <a:lvl6pPr marL="3047009" indent="0">
              <a:buNone/>
              <a:defRPr sz="2133" b="1"/>
            </a:lvl6pPr>
            <a:lvl7pPr marL="3656411" indent="0">
              <a:buNone/>
              <a:defRPr sz="2133" b="1"/>
            </a:lvl7pPr>
            <a:lvl8pPr marL="4265813" indent="0">
              <a:buNone/>
              <a:defRPr sz="2133" b="1"/>
            </a:lvl8pPr>
            <a:lvl9pPr marL="4875215" indent="0">
              <a:buNone/>
              <a:defRPr sz="2133" b="1"/>
            </a:lvl9pPr>
          </a:lstStyle>
          <a:p>
            <a:pPr lvl="0"/>
            <a:r>
              <a:rPr lang="zh-CN" altLang="en-US"/>
              <a:t>单击此处编辑母版文本样式</a:t>
            </a:r>
          </a:p>
        </p:txBody>
      </p:sp>
      <p:sp>
        <p:nvSpPr>
          <p:cNvPr id="4" name="内容占位符 3"/>
          <p:cNvSpPr>
            <a:spLocks noGrp="1"/>
          </p:cNvSpPr>
          <p:nvPr>
            <p:ph sz="half" idx="2"/>
          </p:nvPr>
        </p:nvSpPr>
        <p:spPr>
          <a:xfrm>
            <a:off x="840500" y="2505360"/>
            <a:ext cx="5159435" cy="36839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5657" y="1680115"/>
            <a:ext cx="5184841" cy="825245"/>
          </a:xfrm>
          <a:prstGeom prst="rect">
            <a:avLst/>
          </a:prstGeom>
        </p:spPr>
        <p:txBody>
          <a:bodyPr anchor="b"/>
          <a:lstStyle>
            <a:lvl1pPr marL="0" indent="0">
              <a:buNone/>
              <a:defRPr sz="3199" b="1"/>
            </a:lvl1pPr>
            <a:lvl2pPr marL="609402" indent="0">
              <a:buNone/>
              <a:defRPr sz="2666" b="1"/>
            </a:lvl2pPr>
            <a:lvl3pPr marL="1218804" indent="0">
              <a:buNone/>
              <a:defRPr sz="2399" b="1"/>
            </a:lvl3pPr>
            <a:lvl4pPr marL="1828206" indent="0">
              <a:buNone/>
              <a:defRPr sz="2133" b="1"/>
            </a:lvl4pPr>
            <a:lvl5pPr marL="2437608" indent="0">
              <a:buNone/>
              <a:defRPr sz="2133" b="1"/>
            </a:lvl5pPr>
            <a:lvl6pPr marL="3047009" indent="0">
              <a:buNone/>
              <a:defRPr sz="2133" b="1"/>
            </a:lvl6pPr>
            <a:lvl7pPr marL="3656411" indent="0">
              <a:buNone/>
              <a:defRPr sz="2133" b="1"/>
            </a:lvl7pPr>
            <a:lvl8pPr marL="4265813" indent="0">
              <a:buNone/>
              <a:defRPr sz="2133" b="1"/>
            </a:lvl8pPr>
            <a:lvl9pPr marL="4875215" indent="0">
              <a:buNone/>
              <a:defRPr sz="2133" b="1"/>
            </a:lvl9pPr>
          </a:lstStyle>
          <a:p>
            <a:pPr lvl="0"/>
            <a:r>
              <a:rPr lang="zh-CN" altLang="en-US"/>
              <a:t>单击此处编辑母版文本样式</a:t>
            </a:r>
          </a:p>
        </p:txBody>
      </p:sp>
      <p:sp>
        <p:nvSpPr>
          <p:cNvPr id="6" name="内容占位符 5"/>
          <p:cNvSpPr>
            <a:spLocks noGrp="1"/>
          </p:cNvSpPr>
          <p:nvPr>
            <p:ph sz="quarter" idx="4"/>
          </p:nvPr>
        </p:nvSpPr>
        <p:spPr>
          <a:xfrm>
            <a:off x="6175657" y="2505360"/>
            <a:ext cx="5184841" cy="36839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382" y="6356504"/>
            <a:ext cx="2743795" cy="363954"/>
          </a:xfrm>
          <a:prstGeom prst="rect">
            <a:avLst/>
          </a:prstGeom>
        </p:spPr>
        <p:txBody>
          <a:bodyPr/>
          <a:lstStyle/>
          <a:p>
            <a:pPr defTabSz="914224" fontAlgn="auto">
              <a:spcBef>
                <a:spcPts val="0"/>
              </a:spcBef>
              <a:spcAft>
                <a:spcPts val="0"/>
              </a:spcAft>
            </a:pPr>
            <a:fld id="{07A98F28-F51A-48F1-ABE5-3CCEF53BCA4D}" type="datetimeFigureOut">
              <a:rPr lang="zh-CN" altLang="en-US" sz="1866" smtClean="0">
                <a:solidFill>
                  <a:prstClr val="black"/>
                </a:solidFill>
                <a:latin typeface="Calibri" panose="020F0502020204030204"/>
              </a:rPr>
              <a:pPr defTabSz="914224" fontAlgn="auto">
                <a:spcBef>
                  <a:spcPts val="0"/>
                </a:spcBef>
                <a:spcAft>
                  <a:spcPts val="0"/>
                </a:spcAft>
              </a:pPr>
              <a:t>2021/1/7</a:t>
            </a:fld>
            <a:endParaRPr lang="zh-CN" altLang="en-US" sz="1866">
              <a:solidFill>
                <a:prstClr val="black"/>
              </a:solidFill>
              <a:latin typeface="Calibri" panose="020F0502020204030204"/>
            </a:endParaRPr>
          </a:p>
        </p:txBody>
      </p:sp>
      <p:sp>
        <p:nvSpPr>
          <p:cNvPr id="8" name="页脚占位符 7"/>
          <p:cNvSpPr>
            <a:spLocks noGrp="1"/>
          </p:cNvSpPr>
          <p:nvPr>
            <p:ph type="ftr" sz="quarter" idx="11"/>
          </p:nvPr>
        </p:nvSpPr>
        <p:spPr>
          <a:xfrm>
            <a:off x="4039476" y="6356504"/>
            <a:ext cx="4117811" cy="363954"/>
          </a:xfrm>
          <a:prstGeom prst="rect">
            <a:avLst/>
          </a:prstGeom>
        </p:spPr>
        <p:txBody>
          <a:bodyPr/>
          <a:lstStyle/>
          <a:p>
            <a:pPr defTabSz="914224" fontAlgn="auto">
              <a:spcBef>
                <a:spcPts val="0"/>
              </a:spcBef>
              <a:spcAft>
                <a:spcPts val="0"/>
              </a:spcAft>
            </a:pPr>
            <a:endParaRPr lang="zh-CN" altLang="en-US" sz="1866">
              <a:solidFill>
                <a:prstClr val="black"/>
              </a:solidFill>
              <a:latin typeface="Calibri" panose="020F0502020204030204"/>
            </a:endParaRPr>
          </a:p>
        </p:txBody>
      </p:sp>
      <p:sp>
        <p:nvSpPr>
          <p:cNvPr id="9" name="灯片编号占位符 8"/>
          <p:cNvSpPr>
            <a:spLocks noGrp="1"/>
          </p:cNvSpPr>
          <p:nvPr>
            <p:ph type="sldNum" sz="quarter" idx="12"/>
          </p:nvPr>
        </p:nvSpPr>
        <p:spPr>
          <a:xfrm>
            <a:off x="8614586" y="6356504"/>
            <a:ext cx="2743795" cy="363954"/>
          </a:xfrm>
          <a:prstGeom prst="rect">
            <a:avLst/>
          </a:prstGeom>
        </p:spPr>
        <p:txBody>
          <a:bodyPr/>
          <a:lstStyle/>
          <a:p>
            <a:pPr defTabSz="914224" fontAlgn="auto">
              <a:spcBef>
                <a:spcPts val="0"/>
              </a:spcBef>
              <a:spcAft>
                <a:spcPts val="0"/>
              </a:spcAft>
            </a:pPr>
            <a:fld id="{4567214F-2987-4210-BDF4-A85B122BFA7F}" type="slidenum">
              <a:rPr lang="zh-CN" altLang="en-US" sz="1866" smtClean="0">
                <a:solidFill>
                  <a:prstClr val="black"/>
                </a:solidFill>
                <a:latin typeface="Calibri" panose="020F0502020204030204"/>
              </a:rPr>
              <a:pPr defTabSz="914224" fontAlgn="auto">
                <a:spcBef>
                  <a:spcPts val="0"/>
                </a:spcBef>
                <a:spcAft>
                  <a:spcPts val="0"/>
                </a:spcAft>
              </a:pPr>
              <a:t>‹#›</a:t>
            </a:fld>
            <a:endParaRPr lang="zh-CN" altLang="en-US" sz="1866">
              <a:solidFill>
                <a:prstClr val="black"/>
              </a:solidFill>
              <a:latin typeface="Calibri" panose="020F0502020204030204"/>
            </a:endParaRPr>
          </a:p>
        </p:txBody>
      </p:sp>
    </p:spTree>
    <p:extLst>
      <p:ext uri="{BB962C8B-B14F-4D97-AF65-F5344CB8AC3E}">
        <p14:creationId xmlns:p14="http://schemas.microsoft.com/office/powerpoint/2010/main" val="6769160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382" y="366072"/>
            <a:ext cx="10519999" cy="1324624"/>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382" y="6356504"/>
            <a:ext cx="2743795" cy="363954"/>
          </a:xfrm>
          <a:prstGeom prst="rect">
            <a:avLst/>
          </a:prstGeom>
        </p:spPr>
        <p:txBody>
          <a:bodyPr/>
          <a:lstStyle/>
          <a:p>
            <a:pPr defTabSz="914224" fontAlgn="auto">
              <a:spcBef>
                <a:spcPts val="0"/>
              </a:spcBef>
              <a:spcAft>
                <a:spcPts val="0"/>
              </a:spcAft>
            </a:pPr>
            <a:fld id="{07A98F28-F51A-48F1-ABE5-3CCEF53BCA4D}" type="datetimeFigureOut">
              <a:rPr lang="zh-CN" altLang="en-US" sz="1866" smtClean="0">
                <a:solidFill>
                  <a:prstClr val="black"/>
                </a:solidFill>
                <a:latin typeface="Calibri" panose="020F0502020204030204"/>
              </a:rPr>
              <a:pPr defTabSz="914224" fontAlgn="auto">
                <a:spcBef>
                  <a:spcPts val="0"/>
                </a:spcBef>
                <a:spcAft>
                  <a:spcPts val="0"/>
                </a:spcAft>
              </a:pPr>
              <a:t>2021/1/7</a:t>
            </a:fld>
            <a:endParaRPr lang="zh-CN" altLang="en-US" sz="1866">
              <a:solidFill>
                <a:prstClr val="black"/>
              </a:solidFill>
              <a:latin typeface="Calibri" panose="020F0502020204030204"/>
            </a:endParaRPr>
          </a:p>
        </p:txBody>
      </p:sp>
      <p:sp>
        <p:nvSpPr>
          <p:cNvPr id="4" name="页脚占位符 3"/>
          <p:cNvSpPr>
            <a:spLocks noGrp="1"/>
          </p:cNvSpPr>
          <p:nvPr>
            <p:ph type="ftr" sz="quarter" idx="11"/>
          </p:nvPr>
        </p:nvSpPr>
        <p:spPr>
          <a:xfrm>
            <a:off x="4039476" y="6356504"/>
            <a:ext cx="4117811" cy="363954"/>
          </a:xfrm>
          <a:prstGeom prst="rect">
            <a:avLst/>
          </a:prstGeom>
        </p:spPr>
        <p:txBody>
          <a:bodyPr/>
          <a:lstStyle/>
          <a:p>
            <a:pPr defTabSz="914224" fontAlgn="auto">
              <a:spcBef>
                <a:spcPts val="0"/>
              </a:spcBef>
              <a:spcAft>
                <a:spcPts val="0"/>
              </a:spcAft>
            </a:pPr>
            <a:endParaRPr lang="zh-CN" altLang="en-US" sz="1866">
              <a:solidFill>
                <a:prstClr val="black"/>
              </a:solidFill>
              <a:latin typeface="Calibri" panose="020F0502020204030204"/>
            </a:endParaRPr>
          </a:p>
        </p:txBody>
      </p:sp>
      <p:sp>
        <p:nvSpPr>
          <p:cNvPr id="5" name="灯片编号占位符 4"/>
          <p:cNvSpPr>
            <a:spLocks noGrp="1"/>
          </p:cNvSpPr>
          <p:nvPr>
            <p:ph type="sldNum" sz="quarter" idx="12"/>
          </p:nvPr>
        </p:nvSpPr>
        <p:spPr>
          <a:xfrm>
            <a:off x="8614586" y="6356504"/>
            <a:ext cx="2743795" cy="363954"/>
          </a:xfrm>
          <a:prstGeom prst="rect">
            <a:avLst/>
          </a:prstGeom>
        </p:spPr>
        <p:txBody>
          <a:bodyPr/>
          <a:lstStyle/>
          <a:p>
            <a:pPr defTabSz="914224" fontAlgn="auto">
              <a:spcBef>
                <a:spcPts val="0"/>
              </a:spcBef>
              <a:spcAft>
                <a:spcPts val="0"/>
              </a:spcAft>
            </a:pPr>
            <a:fld id="{4567214F-2987-4210-BDF4-A85B122BFA7F}" type="slidenum">
              <a:rPr lang="zh-CN" altLang="en-US" sz="1866" smtClean="0">
                <a:solidFill>
                  <a:prstClr val="black"/>
                </a:solidFill>
                <a:latin typeface="Calibri" panose="020F0502020204030204"/>
              </a:rPr>
              <a:pPr defTabSz="914224" fontAlgn="auto">
                <a:spcBef>
                  <a:spcPts val="0"/>
                </a:spcBef>
                <a:spcAft>
                  <a:spcPts val="0"/>
                </a:spcAft>
              </a:pPr>
              <a:t>‹#›</a:t>
            </a:fld>
            <a:endParaRPr lang="zh-CN" altLang="en-US" sz="1866">
              <a:solidFill>
                <a:prstClr val="black"/>
              </a:solidFill>
              <a:latin typeface="Calibri" panose="020F0502020204030204"/>
            </a:endParaRPr>
          </a:p>
        </p:txBody>
      </p:sp>
    </p:spTree>
    <p:extLst>
      <p:ext uri="{BB962C8B-B14F-4D97-AF65-F5344CB8AC3E}">
        <p14:creationId xmlns:p14="http://schemas.microsoft.com/office/powerpoint/2010/main" val="19542059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382" y="6356504"/>
            <a:ext cx="2743795" cy="363954"/>
          </a:xfrm>
          <a:prstGeom prst="rect">
            <a:avLst/>
          </a:prstGeom>
        </p:spPr>
        <p:txBody>
          <a:bodyPr/>
          <a:lstStyle/>
          <a:p>
            <a:pPr defTabSz="914224" fontAlgn="auto">
              <a:spcBef>
                <a:spcPts val="0"/>
              </a:spcBef>
              <a:spcAft>
                <a:spcPts val="0"/>
              </a:spcAft>
            </a:pPr>
            <a:fld id="{07A98F28-F51A-48F1-ABE5-3CCEF53BCA4D}" type="datetimeFigureOut">
              <a:rPr lang="zh-CN" altLang="en-US" sz="1866" smtClean="0">
                <a:solidFill>
                  <a:prstClr val="black"/>
                </a:solidFill>
                <a:latin typeface="Calibri" panose="020F0502020204030204"/>
              </a:rPr>
              <a:pPr defTabSz="914224" fontAlgn="auto">
                <a:spcBef>
                  <a:spcPts val="0"/>
                </a:spcBef>
                <a:spcAft>
                  <a:spcPts val="0"/>
                </a:spcAft>
              </a:pPr>
              <a:t>2021/1/7</a:t>
            </a:fld>
            <a:endParaRPr lang="zh-CN" altLang="en-US" sz="1866">
              <a:solidFill>
                <a:prstClr val="black"/>
              </a:solidFill>
              <a:latin typeface="Calibri" panose="020F0502020204030204"/>
            </a:endParaRPr>
          </a:p>
        </p:txBody>
      </p:sp>
      <p:sp>
        <p:nvSpPr>
          <p:cNvPr id="3" name="页脚占位符 2"/>
          <p:cNvSpPr>
            <a:spLocks noGrp="1"/>
          </p:cNvSpPr>
          <p:nvPr>
            <p:ph type="ftr" sz="quarter" idx="11"/>
          </p:nvPr>
        </p:nvSpPr>
        <p:spPr>
          <a:xfrm>
            <a:off x="4039476" y="6356504"/>
            <a:ext cx="4117811" cy="363954"/>
          </a:xfrm>
          <a:prstGeom prst="rect">
            <a:avLst/>
          </a:prstGeom>
        </p:spPr>
        <p:txBody>
          <a:bodyPr/>
          <a:lstStyle/>
          <a:p>
            <a:pPr defTabSz="914224" fontAlgn="auto">
              <a:spcBef>
                <a:spcPts val="0"/>
              </a:spcBef>
              <a:spcAft>
                <a:spcPts val="0"/>
              </a:spcAft>
            </a:pPr>
            <a:endParaRPr lang="zh-CN" altLang="en-US" sz="1866">
              <a:solidFill>
                <a:prstClr val="black"/>
              </a:solidFill>
              <a:latin typeface="Calibri" panose="020F0502020204030204"/>
            </a:endParaRPr>
          </a:p>
        </p:txBody>
      </p:sp>
      <p:sp>
        <p:nvSpPr>
          <p:cNvPr id="4" name="灯片编号占位符 3"/>
          <p:cNvSpPr>
            <a:spLocks noGrp="1"/>
          </p:cNvSpPr>
          <p:nvPr>
            <p:ph type="sldNum" sz="quarter" idx="12"/>
          </p:nvPr>
        </p:nvSpPr>
        <p:spPr>
          <a:xfrm>
            <a:off x="8614586" y="6356504"/>
            <a:ext cx="2743795" cy="363954"/>
          </a:xfrm>
          <a:prstGeom prst="rect">
            <a:avLst/>
          </a:prstGeom>
        </p:spPr>
        <p:txBody>
          <a:bodyPr/>
          <a:lstStyle/>
          <a:p>
            <a:pPr defTabSz="914224" fontAlgn="auto">
              <a:spcBef>
                <a:spcPts val="0"/>
              </a:spcBef>
              <a:spcAft>
                <a:spcPts val="0"/>
              </a:spcAft>
            </a:pPr>
            <a:fld id="{4567214F-2987-4210-BDF4-A85B122BFA7F}" type="slidenum">
              <a:rPr lang="zh-CN" altLang="en-US" sz="1866" smtClean="0">
                <a:solidFill>
                  <a:prstClr val="black"/>
                </a:solidFill>
                <a:latin typeface="Calibri" panose="020F0502020204030204"/>
              </a:rPr>
              <a:pPr defTabSz="914224" fontAlgn="auto">
                <a:spcBef>
                  <a:spcPts val="0"/>
                </a:spcBef>
                <a:spcAft>
                  <a:spcPts val="0"/>
                </a:spcAft>
              </a:pPr>
              <a:t>‹#›</a:t>
            </a:fld>
            <a:endParaRPr lang="zh-CN" altLang="en-US" sz="1866">
              <a:solidFill>
                <a:prstClr val="black"/>
              </a:solidFill>
              <a:latin typeface="Calibri" panose="020F0502020204030204"/>
            </a:endParaRPr>
          </a:p>
        </p:txBody>
      </p:sp>
    </p:spTree>
    <p:extLst>
      <p:ext uri="{BB962C8B-B14F-4D97-AF65-F5344CB8AC3E}">
        <p14:creationId xmlns:p14="http://schemas.microsoft.com/office/powerpoint/2010/main" val="27915747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500" y="457059"/>
            <a:ext cx="3933620" cy="1599706"/>
          </a:xfrm>
          <a:prstGeom prst="rect">
            <a:avLst/>
          </a:prstGeom>
        </p:spPr>
        <p:txBody>
          <a:bodyPr anchor="b"/>
          <a:lstStyle>
            <a:lvl1pPr>
              <a:defRPr sz="4265"/>
            </a:lvl1pPr>
          </a:lstStyle>
          <a:p>
            <a:r>
              <a:rPr lang="zh-CN" altLang="en-US"/>
              <a:t>单击此处编辑母版标题样式</a:t>
            </a:r>
          </a:p>
        </p:txBody>
      </p:sp>
      <p:sp>
        <p:nvSpPr>
          <p:cNvPr id="3" name="内容占位符 2"/>
          <p:cNvSpPr>
            <a:spLocks noGrp="1"/>
          </p:cNvSpPr>
          <p:nvPr>
            <p:ph idx="1"/>
          </p:nvPr>
        </p:nvSpPr>
        <p:spPr>
          <a:xfrm>
            <a:off x="5184842" y="988179"/>
            <a:ext cx="6175656" cy="4873178"/>
          </a:xfrm>
          <a:prstGeom prst="rect">
            <a:avLst/>
          </a:prstGeom>
        </p:spPr>
        <p:txBody>
          <a:bodyPr/>
          <a:lstStyle>
            <a:lvl1pPr>
              <a:defRPr sz="4265"/>
            </a:lvl1pPr>
            <a:lvl2pPr>
              <a:defRPr sz="3732"/>
            </a:lvl2pPr>
            <a:lvl3pPr>
              <a:defRPr sz="3199"/>
            </a:lvl3pPr>
            <a:lvl4pPr>
              <a:defRPr sz="2666"/>
            </a:lvl4pPr>
            <a:lvl5pPr>
              <a:defRPr sz="2666"/>
            </a:lvl5pPr>
            <a:lvl6pPr>
              <a:defRPr sz="2666"/>
            </a:lvl6pPr>
            <a:lvl7pPr>
              <a:defRPr sz="2666"/>
            </a:lvl7pPr>
            <a:lvl8pPr>
              <a:defRPr sz="2666"/>
            </a:lvl8pPr>
            <a:lvl9pPr>
              <a:defRPr sz="2666"/>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40500" y="2056766"/>
            <a:ext cx="3933620" cy="3813056"/>
          </a:xfrm>
          <a:prstGeom prst="rect">
            <a:avLst/>
          </a:prstGeom>
        </p:spPr>
        <p:txBody>
          <a:bodyPr/>
          <a:lstStyle>
            <a:lvl1pPr marL="0" indent="0">
              <a:buNone/>
              <a:defRPr sz="2133"/>
            </a:lvl1pPr>
            <a:lvl2pPr marL="609402" indent="0">
              <a:buNone/>
              <a:defRPr sz="1866"/>
            </a:lvl2pPr>
            <a:lvl3pPr marL="1218804" indent="0">
              <a:buNone/>
              <a:defRPr sz="1599"/>
            </a:lvl3pPr>
            <a:lvl4pPr marL="1828206" indent="0">
              <a:buNone/>
              <a:defRPr sz="1333"/>
            </a:lvl4pPr>
            <a:lvl5pPr marL="2437608" indent="0">
              <a:buNone/>
              <a:defRPr sz="1333"/>
            </a:lvl5pPr>
            <a:lvl6pPr marL="3047009" indent="0">
              <a:buNone/>
              <a:defRPr sz="1333"/>
            </a:lvl6pPr>
            <a:lvl7pPr marL="3656411" indent="0">
              <a:buNone/>
              <a:defRPr sz="1333"/>
            </a:lvl7pPr>
            <a:lvl8pPr marL="4265813" indent="0">
              <a:buNone/>
              <a:defRPr sz="1333"/>
            </a:lvl8pPr>
            <a:lvl9pPr marL="4875215" indent="0">
              <a:buNone/>
              <a:defRPr sz="1333"/>
            </a:lvl9pPr>
          </a:lstStyle>
          <a:p>
            <a:pPr lvl="0"/>
            <a:r>
              <a:rPr lang="zh-CN" altLang="en-US"/>
              <a:t>单击此处编辑母版文本样式</a:t>
            </a:r>
          </a:p>
        </p:txBody>
      </p:sp>
      <p:sp>
        <p:nvSpPr>
          <p:cNvPr id="5" name="日期占位符 4"/>
          <p:cNvSpPr>
            <a:spLocks noGrp="1"/>
          </p:cNvSpPr>
          <p:nvPr>
            <p:ph type="dt" sz="half" idx="10"/>
          </p:nvPr>
        </p:nvSpPr>
        <p:spPr>
          <a:xfrm>
            <a:off x="838382" y="6356504"/>
            <a:ext cx="2743795" cy="363954"/>
          </a:xfrm>
          <a:prstGeom prst="rect">
            <a:avLst/>
          </a:prstGeom>
        </p:spPr>
        <p:txBody>
          <a:bodyPr/>
          <a:lstStyle/>
          <a:p>
            <a:pPr defTabSz="914224" fontAlgn="auto">
              <a:spcBef>
                <a:spcPts val="0"/>
              </a:spcBef>
              <a:spcAft>
                <a:spcPts val="0"/>
              </a:spcAft>
            </a:pPr>
            <a:fld id="{07A98F28-F51A-48F1-ABE5-3CCEF53BCA4D}" type="datetimeFigureOut">
              <a:rPr lang="zh-CN" altLang="en-US" sz="1866" smtClean="0">
                <a:solidFill>
                  <a:prstClr val="black"/>
                </a:solidFill>
                <a:latin typeface="Calibri" panose="020F0502020204030204"/>
              </a:rPr>
              <a:pPr defTabSz="914224" fontAlgn="auto">
                <a:spcBef>
                  <a:spcPts val="0"/>
                </a:spcBef>
                <a:spcAft>
                  <a:spcPts val="0"/>
                </a:spcAft>
              </a:pPr>
              <a:t>2021/1/7</a:t>
            </a:fld>
            <a:endParaRPr lang="zh-CN" altLang="en-US" sz="1866">
              <a:solidFill>
                <a:prstClr val="black"/>
              </a:solidFill>
              <a:latin typeface="Calibri" panose="020F0502020204030204"/>
            </a:endParaRPr>
          </a:p>
        </p:txBody>
      </p:sp>
      <p:sp>
        <p:nvSpPr>
          <p:cNvPr id="6" name="页脚占位符 5"/>
          <p:cNvSpPr>
            <a:spLocks noGrp="1"/>
          </p:cNvSpPr>
          <p:nvPr>
            <p:ph type="ftr" sz="quarter" idx="11"/>
          </p:nvPr>
        </p:nvSpPr>
        <p:spPr>
          <a:xfrm>
            <a:off x="4039476" y="6356504"/>
            <a:ext cx="4117811" cy="363954"/>
          </a:xfrm>
          <a:prstGeom prst="rect">
            <a:avLst/>
          </a:prstGeom>
        </p:spPr>
        <p:txBody>
          <a:bodyPr/>
          <a:lstStyle/>
          <a:p>
            <a:pPr defTabSz="914224" fontAlgn="auto">
              <a:spcBef>
                <a:spcPts val="0"/>
              </a:spcBef>
              <a:spcAft>
                <a:spcPts val="0"/>
              </a:spcAft>
            </a:pPr>
            <a:endParaRPr lang="zh-CN" altLang="en-US" sz="1866">
              <a:solidFill>
                <a:prstClr val="black"/>
              </a:solidFill>
              <a:latin typeface="Calibri" panose="020F0502020204030204"/>
            </a:endParaRPr>
          </a:p>
        </p:txBody>
      </p:sp>
      <p:sp>
        <p:nvSpPr>
          <p:cNvPr id="7" name="灯片编号占位符 6"/>
          <p:cNvSpPr>
            <a:spLocks noGrp="1"/>
          </p:cNvSpPr>
          <p:nvPr>
            <p:ph type="sldNum" sz="quarter" idx="12"/>
          </p:nvPr>
        </p:nvSpPr>
        <p:spPr>
          <a:xfrm>
            <a:off x="8614586" y="6356504"/>
            <a:ext cx="2743795" cy="363954"/>
          </a:xfrm>
          <a:prstGeom prst="rect">
            <a:avLst/>
          </a:prstGeom>
        </p:spPr>
        <p:txBody>
          <a:bodyPr/>
          <a:lstStyle/>
          <a:p>
            <a:pPr defTabSz="914224" fontAlgn="auto">
              <a:spcBef>
                <a:spcPts val="0"/>
              </a:spcBef>
              <a:spcAft>
                <a:spcPts val="0"/>
              </a:spcAft>
            </a:pPr>
            <a:fld id="{4567214F-2987-4210-BDF4-A85B122BFA7F}" type="slidenum">
              <a:rPr lang="zh-CN" altLang="en-US" sz="1866" smtClean="0">
                <a:solidFill>
                  <a:prstClr val="black"/>
                </a:solidFill>
                <a:latin typeface="Calibri" panose="020F0502020204030204"/>
              </a:rPr>
              <a:pPr defTabSz="914224" fontAlgn="auto">
                <a:spcBef>
                  <a:spcPts val="0"/>
                </a:spcBef>
                <a:spcAft>
                  <a:spcPts val="0"/>
                </a:spcAft>
              </a:pPr>
              <a:t>‹#›</a:t>
            </a:fld>
            <a:endParaRPr lang="zh-CN" altLang="en-US" sz="1866">
              <a:solidFill>
                <a:prstClr val="black"/>
              </a:solidFill>
              <a:latin typeface="Calibri" panose="020F0502020204030204"/>
            </a:endParaRPr>
          </a:p>
        </p:txBody>
      </p:sp>
    </p:spTree>
    <p:extLst>
      <p:ext uri="{BB962C8B-B14F-4D97-AF65-F5344CB8AC3E}">
        <p14:creationId xmlns:p14="http://schemas.microsoft.com/office/powerpoint/2010/main" val="26977875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500" y="457059"/>
            <a:ext cx="3933620" cy="1599706"/>
          </a:xfrm>
          <a:prstGeom prst="rect">
            <a:avLst/>
          </a:prstGeom>
        </p:spPr>
        <p:txBody>
          <a:bodyPr anchor="b"/>
          <a:lstStyle>
            <a:lvl1pPr>
              <a:defRPr sz="4265"/>
            </a:lvl1pPr>
          </a:lstStyle>
          <a:p>
            <a:r>
              <a:rPr lang="zh-CN" altLang="en-US"/>
              <a:t>单击此处编辑母版标题样式</a:t>
            </a:r>
          </a:p>
        </p:txBody>
      </p:sp>
      <p:sp>
        <p:nvSpPr>
          <p:cNvPr id="3" name="图片占位符 2"/>
          <p:cNvSpPr>
            <a:spLocks noGrp="1"/>
          </p:cNvSpPr>
          <p:nvPr>
            <p:ph type="pic" idx="1"/>
          </p:nvPr>
        </p:nvSpPr>
        <p:spPr>
          <a:xfrm>
            <a:off x="5184842" y="988179"/>
            <a:ext cx="6175656" cy="4873178"/>
          </a:xfrm>
          <a:prstGeom prst="rect">
            <a:avLst/>
          </a:prstGeom>
        </p:spPr>
        <p:txBody>
          <a:bodyPr/>
          <a:lstStyle>
            <a:lvl1pPr marL="0" indent="0">
              <a:buNone/>
              <a:defRPr sz="4265"/>
            </a:lvl1pPr>
            <a:lvl2pPr marL="609402" indent="0">
              <a:buNone/>
              <a:defRPr sz="3732"/>
            </a:lvl2pPr>
            <a:lvl3pPr marL="1218804" indent="0">
              <a:buNone/>
              <a:defRPr sz="3199"/>
            </a:lvl3pPr>
            <a:lvl4pPr marL="1828206" indent="0">
              <a:buNone/>
              <a:defRPr sz="2666"/>
            </a:lvl4pPr>
            <a:lvl5pPr marL="2437608" indent="0">
              <a:buNone/>
              <a:defRPr sz="2666"/>
            </a:lvl5pPr>
            <a:lvl6pPr marL="3047009" indent="0">
              <a:buNone/>
              <a:defRPr sz="2666"/>
            </a:lvl6pPr>
            <a:lvl7pPr marL="3656411" indent="0">
              <a:buNone/>
              <a:defRPr sz="2666"/>
            </a:lvl7pPr>
            <a:lvl8pPr marL="4265813" indent="0">
              <a:buNone/>
              <a:defRPr sz="2666"/>
            </a:lvl8pPr>
            <a:lvl9pPr marL="4875215" indent="0">
              <a:buNone/>
              <a:defRPr sz="2666"/>
            </a:lvl9pPr>
          </a:lstStyle>
          <a:p>
            <a:endParaRPr lang="zh-CN" altLang="en-US"/>
          </a:p>
        </p:txBody>
      </p:sp>
      <p:sp>
        <p:nvSpPr>
          <p:cNvPr id="4" name="文本占位符 3"/>
          <p:cNvSpPr>
            <a:spLocks noGrp="1"/>
          </p:cNvSpPr>
          <p:nvPr>
            <p:ph type="body" sz="half" idx="2"/>
          </p:nvPr>
        </p:nvSpPr>
        <p:spPr>
          <a:xfrm>
            <a:off x="840500" y="2056766"/>
            <a:ext cx="3933620" cy="3813056"/>
          </a:xfrm>
          <a:prstGeom prst="rect">
            <a:avLst/>
          </a:prstGeom>
        </p:spPr>
        <p:txBody>
          <a:bodyPr/>
          <a:lstStyle>
            <a:lvl1pPr marL="0" indent="0">
              <a:buNone/>
              <a:defRPr sz="2133"/>
            </a:lvl1pPr>
            <a:lvl2pPr marL="609402" indent="0">
              <a:buNone/>
              <a:defRPr sz="1866"/>
            </a:lvl2pPr>
            <a:lvl3pPr marL="1218804" indent="0">
              <a:buNone/>
              <a:defRPr sz="1599"/>
            </a:lvl3pPr>
            <a:lvl4pPr marL="1828206" indent="0">
              <a:buNone/>
              <a:defRPr sz="1333"/>
            </a:lvl4pPr>
            <a:lvl5pPr marL="2437608" indent="0">
              <a:buNone/>
              <a:defRPr sz="1333"/>
            </a:lvl5pPr>
            <a:lvl6pPr marL="3047009" indent="0">
              <a:buNone/>
              <a:defRPr sz="1333"/>
            </a:lvl6pPr>
            <a:lvl7pPr marL="3656411" indent="0">
              <a:buNone/>
              <a:defRPr sz="1333"/>
            </a:lvl7pPr>
            <a:lvl8pPr marL="4265813" indent="0">
              <a:buNone/>
              <a:defRPr sz="1333"/>
            </a:lvl8pPr>
            <a:lvl9pPr marL="4875215" indent="0">
              <a:buNone/>
              <a:defRPr sz="1333"/>
            </a:lvl9pPr>
          </a:lstStyle>
          <a:p>
            <a:pPr lvl="0"/>
            <a:r>
              <a:rPr lang="zh-CN" altLang="en-US"/>
              <a:t>单击此处编辑母版文本样式</a:t>
            </a:r>
          </a:p>
        </p:txBody>
      </p:sp>
      <p:sp>
        <p:nvSpPr>
          <p:cNvPr id="5" name="日期占位符 4"/>
          <p:cNvSpPr>
            <a:spLocks noGrp="1"/>
          </p:cNvSpPr>
          <p:nvPr>
            <p:ph type="dt" sz="half" idx="10"/>
          </p:nvPr>
        </p:nvSpPr>
        <p:spPr>
          <a:xfrm>
            <a:off x="838382" y="6356504"/>
            <a:ext cx="2743795" cy="363954"/>
          </a:xfrm>
          <a:prstGeom prst="rect">
            <a:avLst/>
          </a:prstGeom>
        </p:spPr>
        <p:txBody>
          <a:bodyPr/>
          <a:lstStyle/>
          <a:p>
            <a:pPr defTabSz="914224" fontAlgn="auto">
              <a:spcBef>
                <a:spcPts val="0"/>
              </a:spcBef>
              <a:spcAft>
                <a:spcPts val="0"/>
              </a:spcAft>
            </a:pPr>
            <a:fld id="{07A98F28-F51A-48F1-ABE5-3CCEF53BCA4D}" type="datetimeFigureOut">
              <a:rPr lang="zh-CN" altLang="en-US" sz="1866" smtClean="0">
                <a:solidFill>
                  <a:prstClr val="black"/>
                </a:solidFill>
                <a:latin typeface="Calibri" panose="020F0502020204030204"/>
              </a:rPr>
              <a:pPr defTabSz="914224" fontAlgn="auto">
                <a:spcBef>
                  <a:spcPts val="0"/>
                </a:spcBef>
                <a:spcAft>
                  <a:spcPts val="0"/>
                </a:spcAft>
              </a:pPr>
              <a:t>2021/1/7</a:t>
            </a:fld>
            <a:endParaRPr lang="zh-CN" altLang="en-US" sz="1866">
              <a:solidFill>
                <a:prstClr val="black"/>
              </a:solidFill>
              <a:latin typeface="Calibri" panose="020F0502020204030204"/>
            </a:endParaRPr>
          </a:p>
        </p:txBody>
      </p:sp>
      <p:sp>
        <p:nvSpPr>
          <p:cNvPr id="6" name="页脚占位符 5"/>
          <p:cNvSpPr>
            <a:spLocks noGrp="1"/>
          </p:cNvSpPr>
          <p:nvPr>
            <p:ph type="ftr" sz="quarter" idx="11"/>
          </p:nvPr>
        </p:nvSpPr>
        <p:spPr>
          <a:xfrm>
            <a:off x="4039476" y="6356504"/>
            <a:ext cx="4117811" cy="363954"/>
          </a:xfrm>
          <a:prstGeom prst="rect">
            <a:avLst/>
          </a:prstGeom>
        </p:spPr>
        <p:txBody>
          <a:bodyPr/>
          <a:lstStyle/>
          <a:p>
            <a:pPr defTabSz="914224" fontAlgn="auto">
              <a:spcBef>
                <a:spcPts val="0"/>
              </a:spcBef>
              <a:spcAft>
                <a:spcPts val="0"/>
              </a:spcAft>
            </a:pPr>
            <a:endParaRPr lang="zh-CN" altLang="en-US" sz="1866">
              <a:solidFill>
                <a:prstClr val="black"/>
              </a:solidFill>
              <a:latin typeface="Calibri" panose="020F0502020204030204"/>
            </a:endParaRPr>
          </a:p>
        </p:txBody>
      </p:sp>
      <p:sp>
        <p:nvSpPr>
          <p:cNvPr id="7" name="灯片编号占位符 6"/>
          <p:cNvSpPr>
            <a:spLocks noGrp="1"/>
          </p:cNvSpPr>
          <p:nvPr>
            <p:ph type="sldNum" sz="quarter" idx="12"/>
          </p:nvPr>
        </p:nvSpPr>
        <p:spPr>
          <a:xfrm>
            <a:off x="8614586" y="6356504"/>
            <a:ext cx="2743795" cy="363954"/>
          </a:xfrm>
          <a:prstGeom prst="rect">
            <a:avLst/>
          </a:prstGeom>
        </p:spPr>
        <p:txBody>
          <a:bodyPr/>
          <a:lstStyle/>
          <a:p>
            <a:pPr defTabSz="914224" fontAlgn="auto">
              <a:spcBef>
                <a:spcPts val="0"/>
              </a:spcBef>
              <a:spcAft>
                <a:spcPts val="0"/>
              </a:spcAft>
            </a:pPr>
            <a:fld id="{4567214F-2987-4210-BDF4-A85B122BFA7F}" type="slidenum">
              <a:rPr lang="zh-CN" altLang="en-US" sz="1866" smtClean="0">
                <a:solidFill>
                  <a:prstClr val="black"/>
                </a:solidFill>
                <a:latin typeface="Calibri" panose="020F0502020204030204"/>
              </a:rPr>
              <a:pPr defTabSz="914224" fontAlgn="auto">
                <a:spcBef>
                  <a:spcPts val="0"/>
                </a:spcBef>
                <a:spcAft>
                  <a:spcPts val="0"/>
                </a:spcAft>
              </a:pPr>
              <a:t>‹#›</a:t>
            </a:fld>
            <a:endParaRPr lang="zh-CN" altLang="en-US" sz="1866">
              <a:solidFill>
                <a:prstClr val="black"/>
              </a:solidFill>
              <a:latin typeface="Calibri" panose="020F0502020204030204"/>
            </a:endParaRPr>
          </a:p>
        </p:txBody>
      </p:sp>
    </p:spTree>
    <p:extLst>
      <p:ext uri="{BB962C8B-B14F-4D97-AF65-F5344CB8AC3E}">
        <p14:creationId xmlns:p14="http://schemas.microsoft.com/office/powerpoint/2010/main" val="33210690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382" y="366072"/>
            <a:ext cx="10519999" cy="1324624"/>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382" y="1826120"/>
            <a:ext cx="10519999" cy="435052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382" y="6356504"/>
            <a:ext cx="2743795" cy="363954"/>
          </a:xfrm>
          <a:prstGeom prst="rect">
            <a:avLst/>
          </a:prstGeom>
        </p:spPr>
        <p:txBody>
          <a:bodyPr/>
          <a:lstStyle/>
          <a:p>
            <a:pPr defTabSz="914224" fontAlgn="auto">
              <a:spcBef>
                <a:spcPts val="0"/>
              </a:spcBef>
              <a:spcAft>
                <a:spcPts val="0"/>
              </a:spcAft>
            </a:pPr>
            <a:fld id="{07A98F28-F51A-48F1-ABE5-3CCEF53BCA4D}" type="datetimeFigureOut">
              <a:rPr lang="zh-CN" altLang="en-US" sz="1866" smtClean="0">
                <a:solidFill>
                  <a:prstClr val="black"/>
                </a:solidFill>
                <a:latin typeface="Calibri" panose="020F0502020204030204"/>
              </a:rPr>
              <a:pPr defTabSz="914224" fontAlgn="auto">
                <a:spcBef>
                  <a:spcPts val="0"/>
                </a:spcBef>
                <a:spcAft>
                  <a:spcPts val="0"/>
                </a:spcAft>
              </a:pPr>
              <a:t>2021/1/7</a:t>
            </a:fld>
            <a:endParaRPr lang="zh-CN" altLang="en-US" sz="1866">
              <a:solidFill>
                <a:prstClr val="black"/>
              </a:solidFill>
              <a:latin typeface="Calibri" panose="020F0502020204030204"/>
            </a:endParaRPr>
          </a:p>
        </p:txBody>
      </p:sp>
      <p:sp>
        <p:nvSpPr>
          <p:cNvPr id="5" name="页脚占位符 4"/>
          <p:cNvSpPr>
            <a:spLocks noGrp="1"/>
          </p:cNvSpPr>
          <p:nvPr>
            <p:ph type="ftr" sz="quarter" idx="11"/>
          </p:nvPr>
        </p:nvSpPr>
        <p:spPr>
          <a:xfrm>
            <a:off x="4039476" y="6356504"/>
            <a:ext cx="4117811" cy="363954"/>
          </a:xfrm>
          <a:prstGeom prst="rect">
            <a:avLst/>
          </a:prstGeom>
        </p:spPr>
        <p:txBody>
          <a:bodyPr/>
          <a:lstStyle/>
          <a:p>
            <a:pPr defTabSz="914224" fontAlgn="auto">
              <a:spcBef>
                <a:spcPts val="0"/>
              </a:spcBef>
              <a:spcAft>
                <a:spcPts val="0"/>
              </a:spcAft>
            </a:pPr>
            <a:endParaRPr lang="zh-CN" altLang="en-US" sz="1866">
              <a:solidFill>
                <a:prstClr val="black"/>
              </a:solidFill>
              <a:latin typeface="Calibri" panose="020F0502020204030204"/>
            </a:endParaRPr>
          </a:p>
        </p:txBody>
      </p:sp>
      <p:sp>
        <p:nvSpPr>
          <p:cNvPr id="6" name="灯片编号占位符 5"/>
          <p:cNvSpPr>
            <a:spLocks noGrp="1"/>
          </p:cNvSpPr>
          <p:nvPr>
            <p:ph type="sldNum" sz="quarter" idx="12"/>
          </p:nvPr>
        </p:nvSpPr>
        <p:spPr>
          <a:xfrm>
            <a:off x="8614586" y="6356504"/>
            <a:ext cx="2743795" cy="363954"/>
          </a:xfrm>
          <a:prstGeom prst="rect">
            <a:avLst/>
          </a:prstGeom>
        </p:spPr>
        <p:txBody>
          <a:bodyPr/>
          <a:lstStyle/>
          <a:p>
            <a:pPr defTabSz="914224" fontAlgn="auto">
              <a:spcBef>
                <a:spcPts val="0"/>
              </a:spcBef>
              <a:spcAft>
                <a:spcPts val="0"/>
              </a:spcAft>
            </a:pPr>
            <a:fld id="{4567214F-2987-4210-BDF4-A85B122BFA7F}" type="slidenum">
              <a:rPr lang="zh-CN" altLang="en-US" sz="1866" smtClean="0">
                <a:solidFill>
                  <a:prstClr val="black"/>
                </a:solidFill>
                <a:latin typeface="Calibri" panose="020F0502020204030204"/>
              </a:rPr>
              <a:pPr defTabSz="914224" fontAlgn="auto">
                <a:spcBef>
                  <a:spcPts val="0"/>
                </a:spcBef>
                <a:spcAft>
                  <a:spcPts val="0"/>
                </a:spcAft>
              </a:pPr>
              <a:t>‹#›</a:t>
            </a:fld>
            <a:endParaRPr lang="zh-CN" altLang="en-US" sz="1866">
              <a:solidFill>
                <a:prstClr val="black"/>
              </a:solidFill>
              <a:latin typeface="Calibri" panose="020F0502020204030204"/>
            </a:endParaRPr>
          </a:p>
        </p:txBody>
      </p:sp>
    </p:spTree>
    <p:extLst>
      <p:ext uri="{BB962C8B-B14F-4D97-AF65-F5344CB8AC3E}">
        <p14:creationId xmlns:p14="http://schemas.microsoft.com/office/powerpoint/2010/main" val="34542229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8912" y="366072"/>
            <a:ext cx="2629470" cy="5810573"/>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382" y="366072"/>
            <a:ext cx="7687285" cy="581057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382" y="6356504"/>
            <a:ext cx="2743795" cy="363954"/>
          </a:xfrm>
          <a:prstGeom prst="rect">
            <a:avLst/>
          </a:prstGeom>
        </p:spPr>
        <p:txBody>
          <a:bodyPr/>
          <a:lstStyle/>
          <a:p>
            <a:pPr defTabSz="914224" fontAlgn="auto">
              <a:spcBef>
                <a:spcPts val="0"/>
              </a:spcBef>
              <a:spcAft>
                <a:spcPts val="0"/>
              </a:spcAft>
            </a:pPr>
            <a:fld id="{07A98F28-F51A-48F1-ABE5-3CCEF53BCA4D}" type="datetimeFigureOut">
              <a:rPr lang="zh-CN" altLang="en-US" sz="1866" smtClean="0">
                <a:solidFill>
                  <a:prstClr val="black"/>
                </a:solidFill>
                <a:latin typeface="Calibri" panose="020F0502020204030204"/>
              </a:rPr>
              <a:pPr defTabSz="914224" fontAlgn="auto">
                <a:spcBef>
                  <a:spcPts val="0"/>
                </a:spcBef>
                <a:spcAft>
                  <a:spcPts val="0"/>
                </a:spcAft>
              </a:pPr>
              <a:t>2021/1/7</a:t>
            </a:fld>
            <a:endParaRPr lang="zh-CN" altLang="en-US" sz="1866">
              <a:solidFill>
                <a:prstClr val="black"/>
              </a:solidFill>
              <a:latin typeface="Calibri" panose="020F0502020204030204"/>
            </a:endParaRPr>
          </a:p>
        </p:txBody>
      </p:sp>
      <p:sp>
        <p:nvSpPr>
          <p:cNvPr id="5" name="页脚占位符 4"/>
          <p:cNvSpPr>
            <a:spLocks noGrp="1"/>
          </p:cNvSpPr>
          <p:nvPr>
            <p:ph type="ftr" sz="quarter" idx="11"/>
          </p:nvPr>
        </p:nvSpPr>
        <p:spPr>
          <a:xfrm>
            <a:off x="4039476" y="6356504"/>
            <a:ext cx="4117811" cy="363954"/>
          </a:xfrm>
          <a:prstGeom prst="rect">
            <a:avLst/>
          </a:prstGeom>
        </p:spPr>
        <p:txBody>
          <a:bodyPr/>
          <a:lstStyle/>
          <a:p>
            <a:pPr defTabSz="914224" fontAlgn="auto">
              <a:spcBef>
                <a:spcPts val="0"/>
              </a:spcBef>
              <a:spcAft>
                <a:spcPts val="0"/>
              </a:spcAft>
            </a:pPr>
            <a:endParaRPr lang="zh-CN" altLang="en-US" sz="1866">
              <a:solidFill>
                <a:prstClr val="black"/>
              </a:solidFill>
              <a:latin typeface="Calibri" panose="020F0502020204030204"/>
            </a:endParaRPr>
          </a:p>
        </p:txBody>
      </p:sp>
      <p:sp>
        <p:nvSpPr>
          <p:cNvPr id="6" name="灯片编号占位符 5"/>
          <p:cNvSpPr>
            <a:spLocks noGrp="1"/>
          </p:cNvSpPr>
          <p:nvPr>
            <p:ph type="sldNum" sz="quarter" idx="12"/>
          </p:nvPr>
        </p:nvSpPr>
        <p:spPr>
          <a:xfrm>
            <a:off x="8614586" y="6356504"/>
            <a:ext cx="2743795" cy="363954"/>
          </a:xfrm>
          <a:prstGeom prst="rect">
            <a:avLst/>
          </a:prstGeom>
        </p:spPr>
        <p:txBody>
          <a:bodyPr/>
          <a:lstStyle/>
          <a:p>
            <a:pPr defTabSz="914224" fontAlgn="auto">
              <a:spcBef>
                <a:spcPts val="0"/>
              </a:spcBef>
              <a:spcAft>
                <a:spcPts val="0"/>
              </a:spcAft>
            </a:pPr>
            <a:fld id="{4567214F-2987-4210-BDF4-A85B122BFA7F}" type="slidenum">
              <a:rPr lang="zh-CN" altLang="en-US" sz="1866" smtClean="0">
                <a:solidFill>
                  <a:prstClr val="black"/>
                </a:solidFill>
                <a:latin typeface="Calibri" panose="020F0502020204030204"/>
              </a:rPr>
              <a:pPr defTabSz="914224" fontAlgn="auto">
                <a:spcBef>
                  <a:spcPts val="0"/>
                </a:spcBef>
                <a:spcAft>
                  <a:spcPts val="0"/>
                </a:spcAft>
              </a:pPr>
              <a:t>‹#›</a:t>
            </a:fld>
            <a:endParaRPr lang="zh-CN" altLang="en-US" sz="1866">
              <a:solidFill>
                <a:prstClr val="black"/>
              </a:solidFill>
              <a:latin typeface="Calibri" panose="020F0502020204030204"/>
            </a:endParaRPr>
          </a:p>
        </p:txBody>
      </p:sp>
    </p:spTree>
    <p:extLst>
      <p:ext uri="{BB962C8B-B14F-4D97-AF65-F5344CB8AC3E}">
        <p14:creationId xmlns:p14="http://schemas.microsoft.com/office/powerpoint/2010/main" val="80639469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07084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596" y="1122363"/>
            <a:ext cx="9147572"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596" y="3602038"/>
            <a:ext cx="914757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8998654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9789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矩形 8"/>
          <p:cNvSpPr/>
          <p:nvPr userDrawn="1"/>
        </p:nvSpPr>
        <p:spPr>
          <a:xfrm>
            <a:off x="192957" y="692696"/>
            <a:ext cx="12003807" cy="443837"/>
          </a:xfrm>
          <a:prstGeom prst="rect">
            <a:avLst/>
          </a:prstGeom>
          <a:solidFill>
            <a:srgbClr val="BA241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 name="矩形 9"/>
          <p:cNvSpPr/>
          <p:nvPr userDrawn="1"/>
        </p:nvSpPr>
        <p:spPr>
          <a:xfrm>
            <a:off x="1" y="476672"/>
            <a:ext cx="12196763" cy="576064"/>
          </a:xfrm>
          <a:prstGeom prst="rect">
            <a:avLst/>
          </a:prstGeom>
          <a:solidFill>
            <a:sysClr val="windowText" lastClr="000000">
              <a:lumMod val="75000"/>
              <a:lumOff val="2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userDrawn="1"/>
        </p:nvSpPr>
        <p:spPr>
          <a:xfrm>
            <a:off x="192957" y="476671"/>
            <a:ext cx="4289561" cy="587854"/>
          </a:xfrm>
          <a:prstGeom prst="rect">
            <a:avLst/>
          </a:prstGeom>
          <a:solidFill>
            <a:srgbClr val="BA241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TextBox 52"/>
          <p:cNvSpPr txBox="1"/>
          <p:nvPr userDrawn="1"/>
        </p:nvSpPr>
        <p:spPr>
          <a:xfrm>
            <a:off x="8186614" y="529516"/>
            <a:ext cx="3874758" cy="1005403"/>
          </a:xfrm>
          <a:prstGeom prst="rect">
            <a:avLst/>
          </a:prstGeom>
          <a:noFill/>
        </p:spPr>
        <p:txBody>
          <a:bodyPr wrap="square">
            <a:spAutoFit/>
          </a:bodyPr>
          <a:lstStyle/>
          <a:p>
            <a:pPr algn="ctr" fontAlgn="auto">
              <a:spcBef>
                <a:spcPts val="400"/>
              </a:spcBef>
              <a:spcAft>
                <a:spcPts val="0"/>
              </a:spcAft>
              <a:buFontTx/>
              <a:buNone/>
              <a:defRPr/>
            </a:pPr>
            <a:r>
              <a:rPr lang="zh-CN" altLang="en-US" dirty="0">
                <a:solidFill>
                  <a:prstClr val="white"/>
                </a:solidFill>
                <a:latin typeface="微软雅黑" pitchFamily="34" charset="-122"/>
                <a:ea typeface="微软雅黑" pitchFamily="34" charset="-122"/>
              </a:rPr>
              <a:t>第</a:t>
            </a:r>
            <a:r>
              <a:rPr lang="en-US" altLang="zh-CN" dirty="0">
                <a:solidFill>
                  <a:prstClr val="white"/>
                </a:solidFill>
                <a:latin typeface="微软雅黑" pitchFamily="34" charset="-122"/>
                <a:ea typeface="微软雅黑" pitchFamily="34" charset="-122"/>
              </a:rPr>
              <a:t>2</a:t>
            </a:r>
            <a:r>
              <a:rPr lang="zh-CN" altLang="en-US" dirty="0">
                <a:solidFill>
                  <a:prstClr val="white"/>
                </a:solidFill>
                <a:latin typeface="微软雅黑" pitchFamily="34" charset="-122"/>
                <a:ea typeface="微软雅黑" pitchFamily="34" charset="-122"/>
              </a:rPr>
              <a:t>章  </a:t>
            </a:r>
            <a:r>
              <a:rPr lang="zh-CN" altLang="en-US" sz="2800" b="1" dirty="0">
                <a:solidFill>
                  <a:prstClr val="white"/>
                </a:solidFill>
                <a:latin typeface="微软雅黑" pitchFamily="34" charset="-122"/>
                <a:ea typeface="微软雅黑" pitchFamily="34" charset="-122"/>
              </a:rPr>
              <a:t>为何呼唤狼性文化</a:t>
            </a:r>
          </a:p>
          <a:p>
            <a:pPr algn="ctr" fontAlgn="auto">
              <a:spcBef>
                <a:spcPts val="400"/>
              </a:spcBef>
              <a:spcAft>
                <a:spcPts val="0"/>
              </a:spcAft>
              <a:buFontTx/>
              <a:buNone/>
              <a:defRPr/>
            </a:pPr>
            <a:endParaRPr lang="zh-CN" altLang="en-US" sz="2800" b="1" dirty="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val="271569235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00" fill="hold"/>
                                        <p:tgtEl>
                                          <p:spTgt spid="10"/>
                                        </p:tgtEl>
                                        <p:attrNameLst>
                                          <p:attrName>ppt_w</p:attrName>
                                        </p:attrNameLst>
                                      </p:cBhvr>
                                      <p:tavLst>
                                        <p:tav tm="0">
                                          <p:val>
                                            <p:fltVal val="0"/>
                                          </p:val>
                                        </p:tav>
                                        <p:tav tm="100000">
                                          <p:val>
                                            <p:strVal val="#ppt_w"/>
                                          </p:val>
                                        </p:tav>
                                      </p:tavLst>
                                    </p:anim>
                                    <p:anim calcmode="lin" valueType="num">
                                      <p:cBhvr>
                                        <p:cTn id="8" dur="200" fill="hold"/>
                                        <p:tgtEl>
                                          <p:spTgt spid="10"/>
                                        </p:tgtEl>
                                        <p:attrNameLst>
                                          <p:attrName>ppt_h</p:attrName>
                                        </p:attrNameLst>
                                      </p:cBhvr>
                                      <p:tavLst>
                                        <p:tav tm="0">
                                          <p:val>
                                            <p:fltVal val="0"/>
                                          </p:val>
                                        </p:tav>
                                        <p:tav tm="100000">
                                          <p:val>
                                            <p:strVal val="#ppt_h"/>
                                          </p:val>
                                        </p:tav>
                                      </p:tavLst>
                                    </p:anim>
                                    <p:animEffect transition="in" filter="fade">
                                      <p:cBhvr>
                                        <p:cTn id="9" dur="200"/>
                                        <p:tgtEl>
                                          <p:spTgt spid="10"/>
                                        </p:tgtEl>
                                      </p:cBhvr>
                                    </p:animEffect>
                                  </p:childTnLst>
                                </p:cTn>
                              </p:par>
                            </p:childTnLst>
                          </p:cTn>
                        </p:par>
                        <p:par>
                          <p:cTn id="10" fill="hold">
                            <p:stCondLst>
                              <p:cond delay="200"/>
                            </p:stCondLst>
                            <p:childTnLst>
                              <p:par>
                                <p:cTn id="11" presetID="2" presetClass="entr" presetSubtype="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300" fill="hold"/>
                                        <p:tgtEl>
                                          <p:spTgt spid="9"/>
                                        </p:tgtEl>
                                        <p:attrNameLst>
                                          <p:attrName>ppt_x</p:attrName>
                                        </p:attrNameLst>
                                      </p:cBhvr>
                                      <p:tavLst>
                                        <p:tav tm="0">
                                          <p:val>
                                            <p:strVal val="1+#ppt_w/2"/>
                                          </p:val>
                                        </p:tav>
                                        <p:tav tm="100000">
                                          <p:val>
                                            <p:strVal val="#ppt_x"/>
                                          </p:val>
                                        </p:tav>
                                      </p:tavLst>
                                    </p:anim>
                                    <p:anim calcmode="lin" valueType="num">
                                      <p:cBhvr additive="base">
                                        <p:cTn id="14" dur="3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300" fill="hold"/>
                                        <p:tgtEl>
                                          <p:spTgt spid="11"/>
                                        </p:tgtEl>
                                        <p:attrNameLst>
                                          <p:attrName>ppt_x</p:attrName>
                                        </p:attrNameLst>
                                      </p:cBhvr>
                                      <p:tavLst>
                                        <p:tav tm="0">
                                          <p:val>
                                            <p:strVal val="0-#ppt_w/2"/>
                                          </p:val>
                                        </p:tav>
                                        <p:tav tm="100000">
                                          <p:val>
                                            <p:strVal val="#ppt_x"/>
                                          </p:val>
                                        </p:tav>
                                      </p:tavLst>
                                    </p:anim>
                                    <p:anim calcmode="lin" valueType="num">
                                      <p:cBhvr additive="base">
                                        <p:cTn id="19" dur="300" fill="hold"/>
                                        <p:tgtEl>
                                          <p:spTgt spid="11"/>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300" fill="hold"/>
                                        <p:tgtEl>
                                          <p:spTgt spid="12"/>
                                        </p:tgtEl>
                                        <p:attrNameLst>
                                          <p:attrName>ppt_x</p:attrName>
                                        </p:attrNameLst>
                                      </p:cBhvr>
                                      <p:tavLst>
                                        <p:tav tm="0">
                                          <p:val>
                                            <p:strVal val="1+#ppt_w/2"/>
                                          </p:val>
                                        </p:tav>
                                        <p:tav tm="100000">
                                          <p:val>
                                            <p:strVal val="#ppt_x"/>
                                          </p:val>
                                        </p:tav>
                                      </p:tavLst>
                                    </p:anim>
                                    <p:anim calcmode="lin" valueType="num">
                                      <p:cBhvr additive="base">
                                        <p:cTn id="23" dur="3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2175" y="1709739"/>
            <a:ext cx="10519708"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2175" y="4589464"/>
            <a:ext cx="1051970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1748812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528"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4611"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4170547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0116" y="365126"/>
            <a:ext cx="10519708"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0117" y="1681163"/>
            <a:ext cx="51598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0117" y="2505075"/>
            <a:ext cx="5159802"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4611" y="1681163"/>
            <a:ext cx="51852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4611" y="2505075"/>
            <a:ext cx="518521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95802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65176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81429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5213" y="987426"/>
            <a:ext cx="617461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027534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5213" y="987426"/>
            <a:ext cx="6174611"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795456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2551519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8309" y="365125"/>
            <a:ext cx="2629927"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527" y="365125"/>
            <a:ext cx="7737322"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53929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矩形 8"/>
          <p:cNvSpPr/>
          <p:nvPr userDrawn="1"/>
        </p:nvSpPr>
        <p:spPr>
          <a:xfrm>
            <a:off x="192957" y="692696"/>
            <a:ext cx="12003807" cy="443837"/>
          </a:xfrm>
          <a:prstGeom prst="rect">
            <a:avLst/>
          </a:prstGeom>
          <a:solidFill>
            <a:srgbClr val="BA241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 name="矩形 9"/>
          <p:cNvSpPr/>
          <p:nvPr userDrawn="1"/>
        </p:nvSpPr>
        <p:spPr>
          <a:xfrm>
            <a:off x="1" y="476672"/>
            <a:ext cx="12196763" cy="576064"/>
          </a:xfrm>
          <a:prstGeom prst="rect">
            <a:avLst/>
          </a:prstGeom>
          <a:solidFill>
            <a:sysClr val="windowText" lastClr="000000">
              <a:lumMod val="75000"/>
              <a:lumOff val="2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userDrawn="1"/>
        </p:nvSpPr>
        <p:spPr>
          <a:xfrm>
            <a:off x="192957" y="476671"/>
            <a:ext cx="4289561" cy="587854"/>
          </a:xfrm>
          <a:prstGeom prst="rect">
            <a:avLst/>
          </a:prstGeom>
          <a:solidFill>
            <a:srgbClr val="BA241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TextBox 52"/>
          <p:cNvSpPr txBox="1"/>
          <p:nvPr userDrawn="1"/>
        </p:nvSpPr>
        <p:spPr>
          <a:xfrm>
            <a:off x="8258622" y="529516"/>
            <a:ext cx="3817202" cy="1005403"/>
          </a:xfrm>
          <a:prstGeom prst="rect">
            <a:avLst/>
          </a:prstGeom>
          <a:noFill/>
        </p:spPr>
        <p:txBody>
          <a:bodyPr wrap="square">
            <a:spAutoFit/>
          </a:bodyPr>
          <a:lstStyle/>
          <a:p>
            <a:pPr algn="ctr" fontAlgn="auto">
              <a:spcBef>
                <a:spcPts val="400"/>
              </a:spcBef>
              <a:spcAft>
                <a:spcPts val="0"/>
              </a:spcAft>
              <a:buFontTx/>
              <a:buNone/>
              <a:defRPr/>
            </a:pPr>
            <a:r>
              <a:rPr lang="zh-CN" altLang="en-US" dirty="0">
                <a:solidFill>
                  <a:prstClr val="white"/>
                </a:solidFill>
                <a:latin typeface="微软雅黑" pitchFamily="34" charset="-122"/>
                <a:ea typeface="微软雅黑" pitchFamily="34" charset="-122"/>
              </a:rPr>
              <a:t>第</a:t>
            </a:r>
            <a:r>
              <a:rPr lang="en-US" altLang="zh-CN" dirty="0">
                <a:solidFill>
                  <a:prstClr val="white"/>
                </a:solidFill>
                <a:latin typeface="微软雅黑" pitchFamily="34" charset="-122"/>
                <a:ea typeface="微软雅黑" pitchFamily="34" charset="-122"/>
              </a:rPr>
              <a:t>3</a:t>
            </a:r>
            <a:r>
              <a:rPr lang="zh-CN" altLang="en-US" dirty="0">
                <a:solidFill>
                  <a:prstClr val="white"/>
                </a:solidFill>
                <a:latin typeface="微软雅黑" pitchFamily="34" charset="-122"/>
                <a:ea typeface="微软雅黑" pitchFamily="34" charset="-122"/>
              </a:rPr>
              <a:t>章  </a:t>
            </a:r>
            <a:r>
              <a:rPr lang="zh-CN" altLang="en-US" sz="2800" b="1" dirty="0">
                <a:solidFill>
                  <a:prstClr val="white"/>
                </a:solidFill>
                <a:latin typeface="微软雅黑" pitchFamily="34" charset="-122"/>
                <a:ea typeface="微软雅黑" pitchFamily="34" charset="-122"/>
              </a:rPr>
              <a:t>如何培养狼性文化</a:t>
            </a:r>
          </a:p>
          <a:p>
            <a:pPr algn="ctr" fontAlgn="auto">
              <a:spcBef>
                <a:spcPts val="400"/>
              </a:spcBef>
              <a:spcAft>
                <a:spcPts val="0"/>
              </a:spcAft>
              <a:buFontTx/>
              <a:buNone/>
              <a:defRPr/>
            </a:pPr>
            <a:endParaRPr lang="zh-CN" altLang="en-US" sz="2800" b="1" dirty="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val="208097881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00" fill="hold"/>
                                        <p:tgtEl>
                                          <p:spTgt spid="10"/>
                                        </p:tgtEl>
                                        <p:attrNameLst>
                                          <p:attrName>ppt_w</p:attrName>
                                        </p:attrNameLst>
                                      </p:cBhvr>
                                      <p:tavLst>
                                        <p:tav tm="0">
                                          <p:val>
                                            <p:fltVal val="0"/>
                                          </p:val>
                                        </p:tav>
                                        <p:tav tm="100000">
                                          <p:val>
                                            <p:strVal val="#ppt_w"/>
                                          </p:val>
                                        </p:tav>
                                      </p:tavLst>
                                    </p:anim>
                                    <p:anim calcmode="lin" valueType="num">
                                      <p:cBhvr>
                                        <p:cTn id="8" dur="200" fill="hold"/>
                                        <p:tgtEl>
                                          <p:spTgt spid="10"/>
                                        </p:tgtEl>
                                        <p:attrNameLst>
                                          <p:attrName>ppt_h</p:attrName>
                                        </p:attrNameLst>
                                      </p:cBhvr>
                                      <p:tavLst>
                                        <p:tav tm="0">
                                          <p:val>
                                            <p:fltVal val="0"/>
                                          </p:val>
                                        </p:tav>
                                        <p:tav tm="100000">
                                          <p:val>
                                            <p:strVal val="#ppt_h"/>
                                          </p:val>
                                        </p:tav>
                                      </p:tavLst>
                                    </p:anim>
                                    <p:animEffect transition="in" filter="fade">
                                      <p:cBhvr>
                                        <p:cTn id="9" dur="200"/>
                                        <p:tgtEl>
                                          <p:spTgt spid="10"/>
                                        </p:tgtEl>
                                      </p:cBhvr>
                                    </p:animEffect>
                                  </p:childTnLst>
                                </p:cTn>
                              </p:par>
                            </p:childTnLst>
                          </p:cTn>
                        </p:par>
                        <p:par>
                          <p:cTn id="10" fill="hold">
                            <p:stCondLst>
                              <p:cond delay="200"/>
                            </p:stCondLst>
                            <p:childTnLst>
                              <p:par>
                                <p:cTn id="11" presetID="2" presetClass="entr" presetSubtype="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300" fill="hold"/>
                                        <p:tgtEl>
                                          <p:spTgt spid="9"/>
                                        </p:tgtEl>
                                        <p:attrNameLst>
                                          <p:attrName>ppt_x</p:attrName>
                                        </p:attrNameLst>
                                      </p:cBhvr>
                                      <p:tavLst>
                                        <p:tav tm="0">
                                          <p:val>
                                            <p:strVal val="1+#ppt_w/2"/>
                                          </p:val>
                                        </p:tav>
                                        <p:tav tm="100000">
                                          <p:val>
                                            <p:strVal val="#ppt_x"/>
                                          </p:val>
                                        </p:tav>
                                      </p:tavLst>
                                    </p:anim>
                                    <p:anim calcmode="lin" valueType="num">
                                      <p:cBhvr additive="base">
                                        <p:cTn id="14" dur="3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300" fill="hold"/>
                                        <p:tgtEl>
                                          <p:spTgt spid="11"/>
                                        </p:tgtEl>
                                        <p:attrNameLst>
                                          <p:attrName>ppt_x</p:attrName>
                                        </p:attrNameLst>
                                      </p:cBhvr>
                                      <p:tavLst>
                                        <p:tav tm="0">
                                          <p:val>
                                            <p:strVal val="0-#ppt_w/2"/>
                                          </p:val>
                                        </p:tav>
                                        <p:tav tm="100000">
                                          <p:val>
                                            <p:strVal val="#ppt_x"/>
                                          </p:val>
                                        </p:tav>
                                      </p:tavLst>
                                    </p:anim>
                                    <p:anim calcmode="lin" valueType="num">
                                      <p:cBhvr additive="base">
                                        <p:cTn id="19" dur="300" fill="hold"/>
                                        <p:tgtEl>
                                          <p:spTgt spid="11"/>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300" fill="hold"/>
                                        <p:tgtEl>
                                          <p:spTgt spid="12"/>
                                        </p:tgtEl>
                                        <p:attrNameLst>
                                          <p:attrName>ppt_x</p:attrName>
                                        </p:attrNameLst>
                                      </p:cBhvr>
                                      <p:tavLst>
                                        <p:tav tm="0">
                                          <p:val>
                                            <p:strVal val="1+#ppt_w/2"/>
                                          </p:val>
                                        </p:tav>
                                        <p:tav tm="100000">
                                          <p:val>
                                            <p:strVal val="#ppt_x"/>
                                          </p:val>
                                        </p:tav>
                                      </p:tavLst>
                                    </p:anim>
                                    <p:anim calcmode="lin" valueType="num">
                                      <p:cBhvr additive="base">
                                        <p:cTn id="23" dur="3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矩形 8"/>
          <p:cNvSpPr/>
          <p:nvPr userDrawn="1"/>
        </p:nvSpPr>
        <p:spPr>
          <a:xfrm>
            <a:off x="192957" y="692696"/>
            <a:ext cx="12003807" cy="443837"/>
          </a:xfrm>
          <a:prstGeom prst="rect">
            <a:avLst/>
          </a:prstGeom>
          <a:solidFill>
            <a:srgbClr val="BA241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 name="矩形 9"/>
          <p:cNvSpPr/>
          <p:nvPr userDrawn="1"/>
        </p:nvSpPr>
        <p:spPr>
          <a:xfrm>
            <a:off x="1" y="476672"/>
            <a:ext cx="12196763" cy="576064"/>
          </a:xfrm>
          <a:prstGeom prst="rect">
            <a:avLst/>
          </a:prstGeom>
          <a:solidFill>
            <a:sysClr val="windowText" lastClr="000000">
              <a:lumMod val="75000"/>
              <a:lumOff val="2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userDrawn="1"/>
        </p:nvSpPr>
        <p:spPr>
          <a:xfrm>
            <a:off x="192957" y="476671"/>
            <a:ext cx="4289561" cy="587854"/>
          </a:xfrm>
          <a:prstGeom prst="rect">
            <a:avLst/>
          </a:prstGeom>
          <a:solidFill>
            <a:srgbClr val="BA241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TextBox 52"/>
          <p:cNvSpPr txBox="1"/>
          <p:nvPr userDrawn="1"/>
        </p:nvSpPr>
        <p:spPr>
          <a:xfrm>
            <a:off x="7538542" y="529516"/>
            <a:ext cx="4537282" cy="1005403"/>
          </a:xfrm>
          <a:prstGeom prst="rect">
            <a:avLst/>
          </a:prstGeom>
          <a:noFill/>
        </p:spPr>
        <p:txBody>
          <a:bodyPr wrap="square">
            <a:spAutoFit/>
          </a:bodyPr>
          <a:lstStyle/>
          <a:p>
            <a:pPr algn="ctr" fontAlgn="auto">
              <a:spcBef>
                <a:spcPts val="400"/>
              </a:spcBef>
              <a:spcAft>
                <a:spcPts val="0"/>
              </a:spcAft>
              <a:buFontTx/>
              <a:buNone/>
              <a:defRPr/>
            </a:pPr>
            <a:r>
              <a:rPr lang="zh-CN" altLang="en-US" dirty="0">
                <a:solidFill>
                  <a:prstClr val="white"/>
                </a:solidFill>
                <a:latin typeface="微软雅黑" pitchFamily="34" charset="-122"/>
                <a:ea typeface="微软雅黑" pitchFamily="34" charset="-122"/>
              </a:rPr>
              <a:t>第</a:t>
            </a:r>
            <a:r>
              <a:rPr lang="en-US" altLang="zh-CN" dirty="0">
                <a:solidFill>
                  <a:prstClr val="white"/>
                </a:solidFill>
                <a:latin typeface="微软雅黑" pitchFamily="34" charset="-122"/>
                <a:ea typeface="微软雅黑" pitchFamily="34" charset="-122"/>
              </a:rPr>
              <a:t>4</a:t>
            </a:r>
            <a:r>
              <a:rPr lang="zh-CN" altLang="en-US" dirty="0">
                <a:solidFill>
                  <a:prstClr val="white"/>
                </a:solidFill>
                <a:latin typeface="微软雅黑" pitchFamily="34" charset="-122"/>
                <a:ea typeface="微软雅黑" pitchFamily="34" charset="-122"/>
              </a:rPr>
              <a:t>章  </a:t>
            </a:r>
            <a:r>
              <a:rPr lang="zh-CN" altLang="en-US" sz="2800" b="1" dirty="0">
                <a:solidFill>
                  <a:prstClr val="white"/>
                </a:solidFill>
                <a:latin typeface="微软雅黑" pitchFamily="34" charset="-122"/>
                <a:ea typeface="微软雅黑" pitchFamily="34" charset="-122"/>
              </a:rPr>
              <a:t>避免狼性文化的负作用</a:t>
            </a:r>
          </a:p>
          <a:p>
            <a:pPr algn="ctr" fontAlgn="auto">
              <a:spcBef>
                <a:spcPts val="400"/>
              </a:spcBef>
              <a:spcAft>
                <a:spcPts val="0"/>
              </a:spcAft>
              <a:buFontTx/>
              <a:buNone/>
              <a:defRPr/>
            </a:pPr>
            <a:endParaRPr lang="zh-CN" altLang="en-US" sz="2800" b="1" dirty="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val="261881501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00" fill="hold"/>
                                        <p:tgtEl>
                                          <p:spTgt spid="10"/>
                                        </p:tgtEl>
                                        <p:attrNameLst>
                                          <p:attrName>ppt_w</p:attrName>
                                        </p:attrNameLst>
                                      </p:cBhvr>
                                      <p:tavLst>
                                        <p:tav tm="0">
                                          <p:val>
                                            <p:fltVal val="0"/>
                                          </p:val>
                                        </p:tav>
                                        <p:tav tm="100000">
                                          <p:val>
                                            <p:strVal val="#ppt_w"/>
                                          </p:val>
                                        </p:tav>
                                      </p:tavLst>
                                    </p:anim>
                                    <p:anim calcmode="lin" valueType="num">
                                      <p:cBhvr>
                                        <p:cTn id="8" dur="200" fill="hold"/>
                                        <p:tgtEl>
                                          <p:spTgt spid="10"/>
                                        </p:tgtEl>
                                        <p:attrNameLst>
                                          <p:attrName>ppt_h</p:attrName>
                                        </p:attrNameLst>
                                      </p:cBhvr>
                                      <p:tavLst>
                                        <p:tav tm="0">
                                          <p:val>
                                            <p:fltVal val="0"/>
                                          </p:val>
                                        </p:tav>
                                        <p:tav tm="100000">
                                          <p:val>
                                            <p:strVal val="#ppt_h"/>
                                          </p:val>
                                        </p:tav>
                                      </p:tavLst>
                                    </p:anim>
                                    <p:animEffect transition="in" filter="fade">
                                      <p:cBhvr>
                                        <p:cTn id="9" dur="200"/>
                                        <p:tgtEl>
                                          <p:spTgt spid="10"/>
                                        </p:tgtEl>
                                      </p:cBhvr>
                                    </p:animEffect>
                                  </p:childTnLst>
                                </p:cTn>
                              </p:par>
                            </p:childTnLst>
                          </p:cTn>
                        </p:par>
                        <p:par>
                          <p:cTn id="10" fill="hold">
                            <p:stCondLst>
                              <p:cond delay="200"/>
                            </p:stCondLst>
                            <p:childTnLst>
                              <p:par>
                                <p:cTn id="11" presetID="2" presetClass="entr" presetSubtype="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300" fill="hold"/>
                                        <p:tgtEl>
                                          <p:spTgt spid="9"/>
                                        </p:tgtEl>
                                        <p:attrNameLst>
                                          <p:attrName>ppt_x</p:attrName>
                                        </p:attrNameLst>
                                      </p:cBhvr>
                                      <p:tavLst>
                                        <p:tav tm="0">
                                          <p:val>
                                            <p:strVal val="1+#ppt_w/2"/>
                                          </p:val>
                                        </p:tav>
                                        <p:tav tm="100000">
                                          <p:val>
                                            <p:strVal val="#ppt_x"/>
                                          </p:val>
                                        </p:tav>
                                      </p:tavLst>
                                    </p:anim>
                                    <p:anim calcmode="lin" valueType="num">
                                      <p:cBhvr additive="base">
                                        <p:cTn id="14" dur="3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300" fill="hold"/>
                                        <p:tgtEl>
                                          <p:spTgt spid="11"/>
                                        </p:tgtEl>
                                        <p:attrNameLst>
                                          <p:attrName>ppt_x</p:attrName>
                                        </p:attrNameLst>
                                      </p:cBhvr>
                                      <p:tavLst>
                                        <p:tav tm="0">
                                          <p:val>
                                            <p:strVal val="0-#ppt_w/2"/>
                                          </p:val>
                                        </p:tav>
                                        <p:tav tm="100000">
                                          <p:val>
                                            <p:strVal val="#ppt_x"/>
                                          </p:val>
                                        </p:tav>
                                      </p:tavLst>
                                    </p:anim>
                                    <p:anim calcmode="lin" valueType="num">
                                      <p:cBhvr additive="base">
                                        <p:cTn id="19" dur="300" fill="hold"/>
                                        <p:tgtEl>
                                          <p:spTgt spid="11"/>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300" fill="hold"/>
                                        <p:tgtEl>
                                          <p:spTgt spid="12"/>
                                        </p:tgtEl>
                                        <p:attrNameLst>
                                          <p:attrName>ppt_x</p:attrName>
                                        </p:attrNameLst>
                                      </p:cBhvr>
                                      <p:tavLst>
                                        <p:tav tm="0">
                                          <p:val>
                                            <p:strVal val="1+#ppt_w/2"/>
                                          </p:val>
                                        </p:tav>
                                        <p:tav tm="100000">
                                          <p:val>
                                            <p:strVal val="#ppt_x"/>
                                          </p:val>
                                        </p:tav>
                                      </p:tavLst>
                                    </p:anim>
                                    <p:anim calcmode="lin" valueType="num">
                                      <p:cBhvr additive="base">
                                        <p:cTn id="23" dur="3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theme" Target="../theme/theme2.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image" Target="../media/image16.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dirty="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dirty="0"/>
              <a:t>单击此处编辑母版文本样式</a:t>
            </a:r>
          </a:p>
          <a:p>
            <a:pPr lvl="1"/>
            <a:r>
              <a:rPr lang="zh-CN" dirty="0"/>
              <a:t>第二级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4" r:id="rId3"/>
    <p:sldLayoutId id="2147483675" r:id="rId4"/>
    <p:sldLayoutId id="2147483676"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Lst>
  <p:txStyles>
    <p:titleStyle>
      <a:lvl1pPr algn="l" rtl="0" fontAlgn="base">
        <a:spcBef>
          <a:spcPct val="0"/>
        </a:spcBef>
        <a:spcAft>
          <a:spcPct val="0"/>
        </a:spcAft>
        <a:defRPr sz="2400">
          <a:solidFill>
            <a:schemeClr val="tx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fontAlgn="base">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anose="02010609030101010101"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C:\Users\Administrator\Desktop\45345.jpg"/>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1219676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216782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1218804" rtl="0" eaLnBrk="1" latinLnBrk="0" hangingPunct="1">
        <a:lnSpc>
          <a:spcPct val="90000"/>
        </a:lnSpc>
        <a:spcBef>
          <a:spcPct val="0"/>
        </a:spcBef>
        <a:buNone/>
        <a:defRPr sz="5865" kern="1200">
          <a:solidFill>
            <a:schemeClr val="tx1"/>
          </a:solidFill>
          <a:latin typeface="+mj-lt"/>
          <a:ea typeface="+mj-ea"/>
          <a:cs typeface="+mj-cs"/>
        </a:defRPr>
      </a:lvl1pPr>
    </p:titleStyle>
    <p:bodyStyle>
      <a:lvl1pPr marL="304701" indent="-304701" algn="l" defTabSz="1218804" rtl="0" eaLnBrk="1" latinLnBrk="0" hangingPunct="1">
        <a:lnSpc>
          <a:spcPct val="90000"/>
        </a:lnSpc>
        <a:spcBef>
          <a:spcPts val="1333"/>
        </a:spcBef>
        <a:buFont typeface="Arial" panose="020B0604020202020204" pitchFamily="34" charset="0"/>
        <a:buChar char="•"/>
        <a:defRPr sz="3732" kern="1200">
          <a:solidFill>
            <a:schemeClr val="tx1"/>
          </a:solidFill>
          <a:latin typeface="+mn-lt"/>
          <a:ea typeface="+mn-ea"/>
          <a:cs typeface="+mn-cs"/>
        </a:defRPr>
      </a:lvl1pPr>
      <a:lvl2pPr marL="914103" indent="-304701" algn="l" defTabSz="1218804" rtl="0" eaLnBrk="1" latinLnBrk="0" hangingPunct="1">
        <a:lnSpc>
          <a:spcPct val="90000"/>
        </a:lnSpc>
        <a:spcBef>
          <a:spcPts val="666"/>
        </a:spcBef>
        <a:buFont typeface="Arial" panose="020B0604020202020204" pitchFamily="34" charset="0"/>
        <a:buChar char="•"/>
        <a:defRPr sz="3199" kern="1200">
          <a:solidFill>
            <a:schemeClr val="tx1"/>
          </a:solidFill>
          <a:latin typeface="+mn-lt"/>
          <a:ea typeface="+mn-ea"/>
          <a:cs typeface="+mn-cs"/>
        </a:defRPr>
      </a:lvl2pPr>
      <a:lvl3pPr marL="1523505" indent="-304701" algn="l" defTabSz="1218804" rtl="0" eaLnBrk="1" latinLnBrk="0" hangingPunct="1">
        <a:lnSpc>
          <a:spcPct val="90000"/>
        </a:lnSpc>
        <a:spcBef>
          <a:spcPts val="666"/>
        </a:spcBef>
        <a:buFont typeface="Arial" panose="020B0604020202020204" pitchFamily="34" charset="0"/>
        <a:buChar char="•"/>
        <a:defRPr sz="2666" kern="1200">
          <a:solidFill>
            <a:schemeClr val="tx1"/>
          </a:solidFill>
          <a:latin typeface="+mn-lt"/>
          <a:ea typeface="+mn-ea"/>
          <a:cs typeface="+mn-cs"/>
        </a:defRPr>
      </a:lvl3pPr>
      <a:lvl4pPr marL="2132907" indent="-304701" algn="l" defTabSz="1218804" rtl="0" eaLnBrk="1" latinLnBrk="0" hangingPunct="1">
        <a:lnSpc>
          <a:spcPct val="90000"/>
        </a:lnSpc>
        <a:spcBef>
          <a:spcPts val="666"/>
        </a:spcBef>
        <a:buFont typeface="Arial" panose="020B0604020202020204" pitchFamily="34" charset="0"/>
        <a:buChar char="•"/>
        <a:defRPr sz="2399" kern="1200">
          <a:solidFill>
            <a:schemeClr val="tx1"/>
          </a:solidFill>
          <a:latin typeface="+mn-lt"/>
          <a:ea typeface="+mn-ea"/>
          <a:cs typeface="+mn-cs"/>
        </a:defRPr>
      </a:lvl4pPr>
      <a:lvl5pPr marL="2742308" indent="-304701" algn="l" defTabSz="1218804" rtl="0" eaLnBrk="1" latinLnBrk="0" hangingPunct="1">
        <a:lnSpc>
          <a:spcPct val="90000"/>
        </a:lnSpc>
        <a:spcBef>
          <a:spcPts val="666"/>
        </a:spcBef>
        <a:buFont typeface="Arial" panose="020B0604020202020204" pitchFamily="34" charset="0"/>
        <a:buChar char="•"/>
        <a:defRPr sz="2399" kern="1200">
          <a:solidFill>
            <a:schemeClr val="tx1"/>
          </a:solidFill>
          <a:latin typeface="+mn-lt"/>
          <a:ea typeface="+mn-ea"/>
          <a:cs typeface="+mn-cs"/>
        </a:defRPr>
      </a:lvl5pPr>
      <a:lvl6pPr marL="3351710" indent="-304701" algn="l" defTabSz="1218804" rtl="0" eaLnBrk="1" latinLnBrk="0" hangingPunct="1">
        <a:lnSpc>
          <a:spcPct val="90000"/>
        </a:lnSpc>
        <a:spcBef>
          <a:spcPts val="666"/>
        </a:spcBef>
        <a:buFont typeface="Arial" panose="020B0604020202020204" pitchFamily="34" charset="0"/>
        <a:buChar char="•"/>
        <a:defRPr sz="2399" kern="1200">
          <a:solidFill>
            <a:schemeClr val="tx1"/>
          </a:solidFill>
          <a:latin typeface="+mn-lt"/>
          <a:ea typeface="+mn-ea"/>
          <a:cs typeface="+mn-cs"/>
        </a:defRPr>
      </a:lvl6pPr>
      <a:lvl7pPr marL="3961112" indent="-304701" algn="l" defTabSz="1218804" rtl="0" eaLnBrk="1" latinLnBrk="0" hangingPunct="1">
        <a:lnSpc>
          <a:spcPct val="90000"/>
        </a:lnSpc>
        <a:spcBef>
          <a:spcPts val="666"/>
        </a:spcBef>
        <a:buFont typeface="Arial" panose="020B0604020202020204" pitchFamily="34" charset="0"/>
        <a:buChar char="•"/>
        <a:defRPr sz="2399" kern="1200">
          <a:solidFill>
            <a:schemeClr val="tx1"/>
          </a:solidFill>
          <a:latin typeface="+mn-lt"/>
          <a:ea typeface="+mn-ea"/>
          <a:cs typeface="+mn-cs"/>
        </a:defRPr>
      </a:lvl7pPr>
      <a:lvl8pPr marL="4570514" indent="-304701" algn="l" defTabSz="1218804" rtl="0" eaLnBrk="1" latinLnBrk="0" hangingPunct="1">
        <a:lnSpc>
          <a:spcPct val="90000"/>
        </a:lnSpc>
        <a:spcBef>
          <a:spcPts val="666"/>
        </a:spcBef>
        <a:buFont typeface="Arial" panose="020B0604020202020204" pitchFamily="34" charset="0"/>
        <a:buChar char="•"/>
        <a:defRPr sz="2399" kern="1200">
          <a:solidFill>
            <a:schemeClr val="tx1"/>
          </a:solidFill>
          <a:latin typeface="+mn-lt"/>
          <a:ea typeface="+mn-ea"/>
          <a:cs typeface="+mn-cs"/>
        </a:defRPr>
      </a:lvl8pPr>
      <a:lvl9pPr marL="5179916" indent="-304701" algn="l" defTabSz="1218804" rtl="0" eaLnBrk="1" latinLnBrk="0" hangingPunct="1">
        <a:lnSpc>
          <a:spcPct val="90000"/>
        </a:lnSpc>
        <a:spcBef>
          <a:spcPts val="666"/>
        </a:spcBef>
        <a:buFont typeface="Arial" panose="020B0604020202020204" pitchFamily="34" charset="0"/>
        <a:buChar char="•"/>
        <a:defRPr sz="2399" kern="1200">
          <a:solidFill>
            <a:schemeClr val="tx1"/>
          </a:solidFill>
          <a:latin typeface="+mn-lt"/>
          <a:ea typeface="+mn-ea"/>
          <a:cs typeface="+mn-cs"/>
        </a:defRPr>
      </a:lvl9pPr>
    </p:bodyStyle>
    <p:otherStyle>
      <a:defPPr>
        <a:defRPr lang="zh-CN"/>
      </a:defPPr>
      <a:lvl1pPr marL="0" algn="l" defTabSz="1218804" rtl="0" eaLnBrk="1" latinLnBrk="0" hangingPunct="1">
        <a:defRPr sz="2399" kern="1200">
          <a:solidFill>
            <a:schemeClr val="tx1"/>
          </a:solidFill>
          <a:latin typeface="+mn-lt"/>
          <a:ea typeface="+mn-ea"/>
          <a:cs typeface="+mn-cs"/>
        </a:defRPr>
      </a:lvl1pPr>
      <a:lvl2pPr marL="609402" algn="l" defTabSz="1218804" rtl="0" eaLnBrk="1" latinLnBrk="0" hangingPunct="1">
        <a:defRPr sz="2399" kern="1200">
          <a:solidFill>
            <a:schemeClr val="tx1"/>
          </a:solidFill>
          <a:latin typeface="+mn-lt"/>
          <a:ea typeface="+mn-ea"/>
          <a:cs typeface="+mn-cs"/>
        </a:defRPr>
      </a:lvl2pPr>
      <a:lvl3pPr marL="1218804" algn="l" defTabSz="1218804" rtl="0" eaLnBrk="1" latinLnBrk="0" hangingPunct="1">
        <a:defRPr sz="2399" kern="1200">
          <a:solidFill>
            <a:schemeClr val="tx1"/>
          </a:solidFill>
          <a:latin typeface="+mn-lt"/>
          <a:ea typeface="+mn-ea"/>
          <a:cs typeface="+mn-cs"/>
        </a:defRPr>
      </a:lvl3pPr>
      <a:lvl4pPr marL="1828206" algn="l" defTabSz="1218804" rtl="0" eaLnBrk="1" latinLnBrk="0" hangingPunct="1">
        <a:defRPr sz="2399" kern="1200">
          <a:solidFill>
            <a:schemeClr val="tx1"/>
          </a:solidFill>
          <a:latin typeface="+mn-lt"/>
          <a:ea typeface="+mn-ea"/>
          <a:cs typeface="+mn-cs"/>
        </a:defRPr>
      </a:lvl4pPr>
      <a:lvl5pPr marL="2437608" algn="l" defTabSz="1218804" rtl="0" eaLnBrk="1" latinLnBrk="0" hangingPunct="1">
        <a:defRPr sz="2399" kern="1200">
          <a:solidFill>
            <a:schemeClr val="tx1"/>
          </a:solidFill>
          <a:latin typeface="+mn-lt"/>
          <a:ea typeface="+mn-ea"/>
          <a:cs typeface="+mn-cs"/>
        </a:defRPr>
      </a:lvl5pPr>
      <a:lvl6pPr marL="3047009" algn="l" defTabSz="1218804" rtl="0" eaLnBrk="1" latinLnBrk="0" hangingPunct="1">
        <a:defRPr sz="2399" kern="1200">
          <a:solidFill>
            <a:schemeClr val="tx1"/>
          </a:solidFill>
          <a:latin typeface="+mn-lt"/>
          <a:ea typeface="+mn-ea"/>
          <a:cs typeface="+mn-cs"/>
        </a:defRPr>
      </a:lvl6pPr>
      <a:lvl7pPr marL="3656411" algn="l" defTabSz="1218804" rtl="0" eaLnBrk="1" latinLnBrk="0" hangingPunct="1">
        <a:defRPr sz="2399" kern="1200">
          <a:solidFill>
            <a:schemeClr val="tx1"/>
          </a:solidFill>
          <a:latin typeface="+mn-lt"/>
          <a:ea typeface="+mn-ea"/>
          <a:cs typeface="+mn-cs"/>
        </a:defRPr>
      </a:lvl7pPr>
      <a:lvl8pPr marL="4265813" algn="l" defTabSz="1218804" rtl="0" eaLnBrk="1" latinLnBrk="0" hangingPunct="1">
        <a:defRPr sz="2399" kern="1200">
          <a:solidFill>
            <a:schemeClr val="tx1"/>
          </a:solidFill>
          <a:latin typeface="+mn-lt"/>
          <a:ea typeface="+mn-ea"/>
          <a:cs typeface="+mn-cs"/>
        </a:defRPr>
      </a:lvl8pPr>
      <a:lvl9pPr marL="4875215" algn="l" defTabSz="1218804" rtl="0" eaLnBrk="1" latinLnBrk="0" hangingPunct="1">
        <a:defRPr sz="2399"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528" y="365126"/>
            <a:ext cx="10519708"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528" y="1825625"/>
            <a:ext cx="10519708"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527" y="6356351"/>
            <a:ext cx="2744272"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2021/1/7</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40178" y="6356351"/>
            <a:ext cx="411640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3964" y="6356351"/>
            <a:ext cx="2744272"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801937285"/>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4.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31.jpeg"/><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ags" Target="../tags/tag2.xml"/><Relationship Id="rId5" Type="http://schemas.openxmlformats.org/officeDocument/2006/relationships/image" Target="../media/image17.jpg"/><Relationship Id="rId4" Type="http://schemas.openxmlformats.org/officeDocument/2006/relationships/image" Target="../media/image18.jpeg"/></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3.xml"/><Relationship Id="rId5" Type="http://schemas.openxmlformats.org/officeDocument/2006/relationships/image" Target="../media/image17.jpg"/><Relationship Id="rId4" Type="http://schemas.openxmlformats.org/officeDocument/2006/relationships/image" Target="../media/image18.jpeg"/></Relationships>
</file>

<file path=ppt/slides/_rels/slide3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0.xml"/><Relationship Id="rId1" Type="http://schemas.openxmlformats.org/officeDocument/2006/relationships/slideLayout" Target="../slideLayouts/slideLayout5.xml"/><Relationship Id="rId4" Type="http://schemas.openxmlformats.org/officeDocument/2006/relationships/image" Target="../media/image46.jpeg"/></Relationships>
</file>

<file path=ppt/slides/_rels/slide3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6.xml"/><Relationship Id="rId1" Type="http://schemas.openxmlformats.org/officeDocument/2006/relationships/tags" Target="../tags/tag5.xml"/><Relationship Id="rId4" Type="http://schemas.openxmlformats.org/officeDocument/2006/relationships/image" Target="../media/image18.jpeg"/></Relationships>
</file>

<file path=ppt/slides/_rels/slide3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3.xml"/><Relationship Id="rId1" Type="http://schemas.openxmlformats.org/officeDocument/2006/relationships/slideLayout" Target="../slideLayouts/slideLayout27.xml"/></Relationships>
</file>

<file path=ppt/slides/_rels/slide3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4.xml"/><Relationship Id="rId1" Type="http://schemas.openxmlformats.org/officeDocument/2006/relationships/slideLayout" Target="../slideLayouts/slideLayout34.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81" y="0"/>
            <a:ext cx="12192000" cy="6858000"/>
          </a:xfrm>
          <a:prstGeom prst="rect">
            <a:avLst/>
          </a:prstGeom>
        </p:spPr>
      </p:pic>
      <p:sp>
        <p:nvSpPr>
          <p:cNvPr id="13" name="文本框 12"/>
          <p:cNvSpPr txBox="1"/>
          <p:nvPr/>
        </p:nvSpPr>
        <p:spPr>
          <a:xfrm>
            <a:off x="377699" y="549820"/>
            <a:ext cx="2094036" cy="1107547"/>
          </a:xfrm>
          <a:prstGeom prst="rect">
            <a:avLst/>
          </a:prstGeom>
          <a:solidFill>
            <a:srgbClr val="C00000"/>
          </a:solidFill>
        </p:spPr>
        <p:txBody>
          <a:bodyPr wrap="square" rtlCol="0">
            <a:spAutoFit/>
          </a:bodyPr>
          <a:lstStyle/>
          <a:p>
            <a:pPr algn="ctr" defTabSz="914224" fontAlgn="auto">
              <a:spcBef>
                <a:spcPts val="0"/>
              </a:spcBef>
              <a:spcAft>
                <a:spcPts val="0"/>
              </a:spcAft>
            </a:pPr>
            <a:r>
              <a:rPr lang="zh-CN" altLang="en-US" sz="6597" b="1" dirty="0">
                <a:solidFill>
                  <a:prstClr val="white"/>
                </a:solidFill>
              </a:rPr>
              <a:t>培训</a:t>
            </a:r>
            <a:endParaRPr lang="en-US" altLang="zh-CN" sz="6597" b="1" dirty="0">
              <a:solidFill>
                <a:prstClr val="white"/>
              </a:solidFill>
            </a:endParaRPr>
          </a:p>
        </p:txBody>
      </p:sp>
      <p:sp>
        <p:nvSpPr>
          <p:cNvPr id="14" name="文本框 19"/>
          <p:cNvSpPr txBox="1"/>
          <p:nvPr/>
        </p:nvSpPr>
        <p:spPr>
          <a:xfrm>
            <a:off x="-307797" y="2133369"/>
            <a:ext cx="6933853" cy="1692002"/>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3199" b="1" dirty="0">
                <a:solidFill>
                  <a:srgbClr val="40404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       企业管理 </a:t>
            </a:r>
            <a:r>
              <a:rPr lang="en-US" altLang="zh-CN" sz="3199" b="1" dirty="0">
                <a:solidFill>
                  <a:srgbClr val="40404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 </a:t>
            </a:r>
            <a:r>
              <a:rPr lang="zh-CN" altLang="en-US" sz="3199" b="1" dirty="0">
                <a:solidFill>
                  <a:srgbClr val="40404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团队建设</a:t>
            </a:r>
            <a:endParaRPr lang="en-US" altLang="zh-CN" sz="3199" b="1" dirty="0">
              <a:solidFill>
                <a:srgbClr val="40404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a:p>
            <a:pPr fontAlgn="auto">
              <a:spcBef>
                <a:spcPts val="0"/>
              </a:spcBef>
              <a:spcAft>
                <a:spcPts val="0"/>
              </a:spcAft>
            </a:pPr>
            <a:r>
              <a:rPr lang="zh-CN" altLang="en-US" sz="7196" b="1" dirty="0">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“狼性文化”</a:t>
            </a:r>
            <a:endParaRPr lang="zh-CN" altLang="en-US" sz="7196" b="1" dirty="0">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15" name="文本框 21"/>
          <p:cNvSpPr txBox="1"/>
          <p:nvPr/>
        </p:nvSpPr>
        <p:spPr>
          <a:xfrm>
            <a:off x="578987" y="3790736"/>
            <a:ext cx="5447416"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80000"/>
              </a:lnSpc>
              <a:spcBef>
                <a:spcPts val="0"/>
              </a:spcBef>
              <a:spcAft>
                <a:spcPts val="0"/>
              </a:spcAft>
            </a:pPr>
            <a:r>
              <a:rPr lang="zh-CN" altLang="en-US" sz="1000" dirty="0">
                <a:solidFill>
                  <a:prstClr val="black"/>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endParaRPr lang="zh-CN" altLang="en-US" sz="1049" dirty="0">
              <a:solidFill>
                <a:srgbClr val="303135"/>
              </a:solidFill>
              <a:latin typeface="微软雅黑" panose="020B0503020204020204" charset="-122"/>
              <a:ea typeface="微软雅黑" panose="020B0503020204020204" charset="-122"/>
            </a:endParaRPr>
          </a:p>
        </p:txBody>
      </p:sp>
      <p:sp>
        <p:nvSpPr>
          <p:cNvPr id="16" name="圆角矩形 15"/>
          <p:cNvSpPr/>
          <p:nvPr/>
        </p:nvSpPr>
        <p:spPr>
          <a:xfrm>
            <a:off x="504975" y="4967225"/>
            <a:ext cx="2826537" cy="333244"/>
          </a:xfrm>
          <a:prstGeom prst="roundRect">
            <a:avLst>
              <a:gd name="adj" fmla="val 50000"/>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4" fontAlgn="auto">
              <a:spcBef>
                <a:spcPts val="0"/>
              </a:spcBef>
              <a:spcAft>
                <a:spcPts val="0"/>
              </a:spcAft>
            </a:pPr>
            <a:r>
              <a:rPr lang="zh-CN" altLang="en-US" sz="1400" b="1">
                <a:solidFill>
                  <a:prstClr val="white"/>
                </a:solidFill>
                <a:latin typeface="微软雅黑" panose="020B0503020204020204" charset="-122"/>
                <a:ea typeface="微软雅黑" panose="020B0503020204020204" charset="-122"/>
              </a:rPr>
              <a:t>单击此处输入企业名称</a:t>
            </a:r>
          </a:p>
        </p:txBody>
      </p:sp>
    </p:spTree>
    <p:extLst>
      <p:ext uri="{BB962C8B-B14F-4D97-AF65-F5344CB8AC3E}">
        <p14:creationId xmlns:p14="http://schemas.microsoft.com/office/powerpoint/2010/main" val="58731617"/>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9"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ppt_x</p:attrName>
                                        </p:attrNameLst>
                                      </p:cBhvr>
                                      <p:tavLst>
                                        <p:tav tm="0">
                                          <p:val>
                                            <p:strVal val="#ppt_x-.2"/>
                                          </p:val>
                                        </p:tav>
                                        <p:tav tm="100000">
                                          <p:val>
                                            <p:strVal val="#ppt_x"/>
                                          </p:val>
                                        </p:tav>
                                      </p:tavLst>
                                    </p:anim>
                                    <p:anim calcmode="lin" valueType="num">
                                      <p:cBhvr>
                                        <p:cTn id="14" dur="5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5" dur="500"/>
                                        <p:tgtEl>
                                          <p:spTgt spid="14"/>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anim calcmode="lin" valueType="num">
                                      <p:cBhvr>
                                        <p:cTn id="20" dur="500" fill="hold"/>
                                        <p:tgtEl>
                                          <p:spTgt spid="15"/>
                                        </p:tgtEl>
                                        <p:attrNameLst>
                                          <p:attrName>ppt_x</p:attrName>
                                        </p:attrNameLst>
                                      </p:cBhvr>
                                      <p:tavLst>
                                        <p:tav tm="0">
                                          <p:val>
                                            <p:strVal val="#ppt_x"/>
                                          </p:val>
                                        </p:tav>
                                        <p:tav tm="100000">
                                          <p:val>
                                            <p:strVal val="#ppt_x"/>
                                          </p:val>
                                        </p:tav>
                                      </p:tavLst>
                                    </p:anim>
                                    <p:anim calcmode="lin" valueType="num">
                                      <p:cBhvr>
                                        <p:cTn id="21" dur="500" fill="hold"/>
                                        <p:tgtEl>
                                          <p:spTgt spid="1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p:bldP spid="15" grpId="0"/>
      <p:bldP spid="1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4" name="矩形: 圆角 3"/>
          <p:cNvSpPr/>
          <p:nvPr/>
        </p:nvSpPr>
        <p:spPr bwMode="auto">
          <a:xfrm>
            <a:off x="809791" y="2180889"/>
            <a:ext cx="1678910" cy="1928865"/>
          </a:xfrm>
          <a:prstGeom prst="roundRect">
            <a:avLst>
              <a:gd name="adj" fmla="val 7491"/>
            </a:avLst>
          </a:prstGeom>
          <a:solidFill>
            <a:schemeClr val="tx1"/>
          </a:solidFill>
          <a:ln w="5715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p>
        </p:txBody>
      </p:sp>
      <p:sp>
        <p:nvSpPr>
          <p:cNvPr id="8" name="Rectangle 9"/>
          <p:cNvSpPr>
            <a:spLocks noChangeArrowheads="1"/>
          </p:cNvSpPr>
          <p:nvPr/>
        </p:nvSpPr>
        <p:spPr bwMode="auto">
          <a:xfrm>
            <a:off x="1103423" y="2100240"/>
            <a:ext cx="1091646"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3800" b="1" i="0" u="none" strike="noStrike" kern="0" cap="none" spc="0" normalizeH="0" baseline="0" noProof="0" dirty="0">
                <a:ln>
                  <a:noFill/>
                </a:ln>
                <a:solidFill>
                  <a:schemeClr val="accent1"/>
                </a:solidFill>
                <a:effectLst/>
                <a:uLnTx/>
                <a:uFillTx/>
                <a:latin typeface="+mj-ea"/>
                <a:ea typeface="+mj-ea"/>
                <a:cs typeface="宋体" panose="02010600030101010101" pitchFamily="2" charset="-122"/>
              </a:rPr>
              <a:t>2</a:t>
            </a:r>
            <a:endParaRPr kumimoji="0" lang="zh-CN" altLang="zh-CN" sz="2000" b="1" i="0" u="none" strike="noStrike" kern="0" cap="none" spc="0" normalizeH="0" baseline="0" noProof="0" dirty="0">
              <a:ln>
                <a:noFill/>
              </a:ln>
              <a:solidFill>
                <a:schemeClr val="accent1"/>
              </a:solidFill>
              <a:effectLst/>
              <a:uLnTx/>
              <a:uFillTx/>
              <a:latin typeface="+mj-ea"/>
              <a:ea typeface="+mj-ea"/>
              <a:cs typeface="宋体" panose="02010600030101010101" pitchFamily="2" charset="-122"/>
            </a:endParaRPr>
          </a:p>
        </p:txBody>
      </p:sp>
      <p:sp>
        <p:nvSpPr>
          <p:cNvPr id="10" name="TextBox 20"/>
          <p:cNvSpPr txBox="1"/>
          <p:nvPr/>
        </p:nvSpPr>
        <p:spPr>
          <a:xfrm>
            <a:off x="2596701" y="2071895"/>
            <a:ext cx="6598024" cy="1015663"/>
          </a:xfrm>
          <a:prstGeom prst="rect">
            <a:avLst/>
          </a:prstGeom>
          <a:noFill/>
        </p:spPr>
        <p:txBody>
          <a:bodyPr wrap="square" rtlCol="0">
            <a:spAutoFit/>
          </a:bodyPr>
          <a:lstStyle>
            <a:defPPr>
              <a:defRPr lang="zh-CN"/>
            </a:defPPr>
            <a:lvl1pPr>
              <a:defRPr sz="5400" b="1">
                <a:solidFill>
                  <a:srgbClr val="C00000"/>
                </a:solidFill>
                <a:latin typeface="微软雅黑" panose="020B0503020204020204" pitchFamily="34" charset="-122"/>
                <a:ea typeface="微软雅黑" panose="020B0503020204020204" pitchFamily="34" charset="-122"/>
              </a:defRPr>
            </a:lvl1pPr>
          </a:lstStyle>
          <a:p>
            <a:r>
              <a:rPr lang="zh-CN" altLang="en-US" sz="6000" dirty="0">
                <a:solidFill>
                  <a:schemeClr val="tx2"/>
                </a:solidFill>
              </a:rPr>
              <a:t>为何呼唤狼性文化</a:t>
            </a:r>
          </a:p>
        </p:txBody>
      </p:sp>
      <p:sp>
        <p:nvSpPr>
          <p:cNvPr id="11" name="Oval 39"/>
          <p:cNvSpPr>
            <a:spLocks noChangeAspect="1" noChangeArrowheads="1"/>
          </p:cNvSpPr>
          <p:nvPr/>
        </p:nvSpPr>
        <p:spPr bwMode="auto">
          <a:xfrm>
            <a:off x="2714645" y="3296468"/>
            <a:ext cx="216000" cy="217227"/>
          </a:xfrm>
          <a:prstGeom prst="ellipse">
            <a:avLst/>
          </a:prstGeom>
          <a:solidFill>
            <a:schemeClr val="tx1"/>
          </a:solidFill>
          <a:ln w="3810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p>
        </p:txBody>
      </p:sp>
      <p:sp>
        <p:nvSpPr>
          <p:cNvPr id="17" name="TextBox 30"/>
          <p:cNvSpPr txBox="1"/>
          <p:nvPr/>
        </p:nvSpPr>
        <p:spPr>
          <a:xfrm>
            <a:off x="2930645" y="3205026"/>
            <a:ext cx="2400356" cy="369332"/>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r>
              <a:rPr lang="zh-CN" altLang="en-US" sz="1800" dirty="0">
                <a:solidFill>
                  <a:schemeClr val="tx2"/>
                </a:solidFill>
              </a:rPr>
              <a:t>为何呼唤狼性文化</a:t>
            </a:r>
          </a:p>
        </p:txBody>
      </p:sp>
      <p:sp>
        <p:nvSpPr>
          <p:cNvPr id="18" name="Oval 39"/>
          <p:cNvSpPr>
            <a:spLocks noChangeAspect="1" noChangeArrowheads="1"/>
          </p:cNvSpPr>
          <p:nvPr/>
        </p:nvSpPr>
        <p:spPr bwMode="auto">
          <a:xfrm>
            <a:off x="2714645" y="3677978"/>
            <a:ext cx="216000" cy="217227"/>
          </a:xfrm>
          <a:prstGeom prst="ellipse">
            <a:avLst/>
          </a:prstGeom>
          <a:solidFill>
            <a:schemeClr val="tx1"/>
          </a:solidFill>
          <a:ln w="3810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p>
        </p:txBody>
      </p:sp>
      <p:sp>
        <p:nvSpPr>
          <p:cNvPr id="19" name="TextBox 36"/>
          <p:cNvSpPr txBox="1"/>
          <p:nvPr/>
        </p:nvSpPr>
        <p:spPr>
          <a:xfrm>
            <a:off x="2930646" y="3586536"/>
            <a:ext cx="2172218" cy="369332"/>
          </a:xfrm>
          <a:prstGeom prst="rect">
            <a:avLst/>
          </a:prstGeom>
          <a:noFill/>
        </p:spPr>
        <p:txBody>
          <a:bodyPr wrap="square" rtlCol="0">
            <a:spAutoFit/>
          </a:bodyPr>
          <a:lstStyle>
            <a:defPPr>
              <a:defRPr lang="zh-CN"/>
            </a:defPPr>
            <a:lvl1pPr>
              <a:defRPr sz="1800">
                <a:solidFill>
                  <a:schemeClr val="bg1"/>
                </a:solidFill>
                <a:latin typeface="+mj-ea"/>
                <a:ea typeface="+mj-ea"/>
              </a:defRPr>
            </a:lvl1pPr>
          </a:lstStyle>
          <a:p>
            <a:r>
              <a:rPr lang="zh-CN" altLang="en-US" dirty="0">
                <a:solidFill>
                  <a:schemeClr val="tx2"/>
                </a:solidFill>
              </a:rPr>
              <a:t>在企业中的意义</a:t>
            </a:r>
          </a:p>
        </p:txBody>
      </p:sp>
      <p:sp>
        <p:nvSpPr>
          <p:cNvPr id="20" name="Oval 39"/>
          <p:cNvSpPr>
            <a:spLocks noChangeAspect="1" noChangeArrowheads="1"/>
          </p:cNvSpPr>
          <p:nvPr/>
        </p:nvSpPr>
        <p:spPr bwMode="auto">
          <a:xfrm>
            <a:off x="5611812" y="3296468"/>
            <a:ext cx="216000" cy="217227"/>
          </a:xfrm>
          <a:prstGeom prst="ellipse">
            <a:avLst/>
          </a:prstGeom>
          <a:solidFill>
            <a:schemeClr val="tx1"/>
          </a:solidFill>
          <a:ln w="3810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p>
        </p:txBody>
      </p:sp>
      <p:sp>
        <p:nvSpPr>
          <p:cNvPr id="21" name="TextBox 30"/>
          <p:cNvSpPr txBox="1"/>
          <p:nvPr/>
        </p:nvSpPr>
        <p:spPr>
          <a:xfrm>
            <a:off x="5827811" y="3265689"/>
            <a:ext cx="2214786" cy="369332"/>
          </a:xfrm>
          <a:prstGeom prst="rect">
            <a:avLst/>
          </a:prstGeom>
          <a:noFill/>
        </p:spPr>
        <p:txBody>
          <a:bodyPr wrap="square" rtlCol="0">
            <a:spAutoFit/>
          </a:bodyPr>
          <a:lstStyle>
            <a:defPPr>
              <a:defRPr lang="zh-CN"/>
            </a:defPPr>
            <a:lvl1pPr>
              <a:defRPr sz="1800">
                <a:solidFill>
                  <a:schemeClr val="bg1"/>
                </a:solidFill>
                <a:latin typeface="+mj-ea"/>
                <a:ea typeface="+mj-ea"/>
              </a:defRPr>
            </a:lvl1pPr>
          </a:lstStyle>
          <a:p>
            <a:r>
              <a:rPr lang="zh-CN" altLang="en-US" dirty="0">
                <a:solidFill>
                  <a:schemeClr val="tx2"/>
                </a:solidFill>
              </a:rPr>
              <a:t>物竞天择 适者生存</a:t>
            </a:r>
          </a:p>
        </p:txBody>
      </p:sp>
      <p:sp>
        <p:nvSpPr>
          <p:cNvPr id="22" name="Oval 39"/>
          <p:cNvSpPr>
            <a:spLocks noChangeAspect="1" noChangeArrowheads="1"/>
          </p:cNvSpPr>
          <p:nvPr/>
        </p:nvSpPr>
        <p:spPr bwMode="auto">
          <a:xfrm>
            <a:off x="5611812" y="3677978"/>
            <a:ext cx="216000" cy="217227"/>
          </a:xfrm>
          <a:prstGeom prst="ellipse">
            <a:avLst/>
          </a:prstGeom>
          <a:solidFill>
            <a:schemeClr val="tx1"/>
          </a:solidFill>
          <a:ln w="3810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p>
        </p:txBody>
      </p:sp>
      <p:sp>
        <p:nvSpPr>
          <p:cNvPr id="23" name="TextBox 36"/>
          <p:cNvSpPr txBox="1"/>
          <p:nvPr/>
        </p:nvSpPr>
        <p:spPr>
          <a:xfrm>
            <a:off x="5827812" y="3586536"/>
            <a:ext cx="2214785" cy="369332"/>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r>
              <a:rPr lang="zh-CN" altLang="en-US" sz="1800" dirty="0">
                <a:solidFill>
                  <a:schemeClr val="tx2"/>
                </a:solidFill>
              </a:rPr>
              <a:t>忠诚是宝贵的品格</a:t>
            </a:r>
          </a:p>
        </p:txBody>
      </p:sp>
      <p:sp>
        <p:nvSpPr>
          <p:cNvPr id="14" name="Oval 39"/>
          <p:cNvSpPr>
            <a:spLocks noChangeAspect="1" noChangeArrowheads="1"/>
          </p:cNvSpPr>
          <p:nvPr/>
        </p:nvSpPr>
        <p:spPr bwMode="auto">
          <a:xfrm>
            <a:off x="2714645" y="4050957"/>
            <a:ext cx="216000" cy="217227"/>
          </a:xfrm>
          <a:prstGeom prst="ellipse">
            <a:avLst/>
          </a:prstGeom>
          <a:solidFill>
            <a:schemeClr val="tx1"/>
          </a:solidFill>
          <a:ln w="3810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p>
        </p:txBody>
      </p:sp>
      <p:sp>
        <p:nvSpPr>
          <p:cNvPr id="15" name="TextBox 36"/>
          <p:cNvSpPr txBox="1"/>
          <p:nvPr/>
        </p:nvSpPr>
        <p:spPr>
          <a:xfrm>
            <a:off x="2930646" y="3959515"/>
            <a:ext cx="2172218" cy="369332"/>
          </a:xfrm>
          <a:prstGeom prst="rect">
            <a:avLst/>
          </a:prstGeom>
          <a:noFill/>
        </p:spPr>
        <p:txBody>
          <a:bodyPr wrap="square" rtlCol="0">
            <a:spAutoFit/>
          </a:bodyPr>
          <a:lstStyle>
            <a:defPPr>
              <a:defRPr lang="zh-CN"/>
            </a:defPPr>
            <a:lvl1pPr>
              <a:defRPr sz="1800">
                <a:solidFill>
                  <a:schemeClr val="bg1"/>
                </a:solidFill>
                <a:latin typeface="+mj-ea"/>
                <a:ea typeface="+mj-ea"/>
              </a:defRPr>
            </a:lvl1pPr>
          </a:lstStyle>
          <a:p>
            <a:r>
              <a:rPr lang="zh-CN" altLang="en-US" dirty="0">
                <a:solidFill>
                  <a:schemeClr val="tx2"/>
                </a:solidFill>
              </a:rPr>
              <a:t>谋定而后动</a:t>
            </a:r>
          </a:p>
        </p:txBody>
      </p:sp>
    </p:spTree>
  </p:cSld>
  <p:clrMapOvr>
    <a:masterClrMapping/>
  </p:clrMapOvr>
  <mc:AlternateContent xmlns:mc="http://schemas.openxmlformats.org/markup-compatibility/2006" xmlns:p14="http://schemas.microsoft.com/office/powerpoint/2010/main">
    <mc:Choice Requires="p14">
      <p:transition spd="slow" p14:dur="1250" advClick="0" advTm="4867">
        <p14:flip dir="r"/>
      </p:transition>
    </mc:Choice>
    <mc:Fallback xmlns="">
      <p:transition spd="slow" advClick="0" advTm="48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400" fill="hold"/>
                                        <p:tgtEl>
                                          <p:spTgt spid="8"/>
                                        </p:tgtEl>
                                        <p:attrNameLst>
                                          <p:attrName>ppt_w</p:attrName>
                                        </p:attrNameLst>
                                      </p:cBhvr>
                                      <p:tavLst>
                                        <p:tav tm="0">
                                          <p:val>
                                            <p:fltVal val="0"/>
                                          </p:val>
                                        </p:tav>
                                        <p:tav tm="100000">
                                          <p:val>
                                            <p:strVal val="#ppt_w"/>
                                          </p:val>
                                        </p:tav>
                                      </p:tavLst>
                                    </p:anim>
                                    <p:anim calcmode="lin" valueType="num">
                                      <p:cBhvr>
                                        <p:cTn id="12" dur="400" fill="hold"/>
                                        <p:tgtEl>
                                          <p:spTgt spid="8"/>
                                        </p:tgtEl>
                                        <p:attrNameLst>
                                          <p:attrName>ppt_h</p:attrName>
                                        </p:attrNameLst>
                                      </p:cBhvr>
                                      <p:tavLst>
                                        <p:tav tm="0">
                                          <p:val>
                                            <p:fltVal val="0"/>
                                          </p:val>
                                        </p:tav>
                                        <p:tav tm="100000">
                                          <p:val>
                                            <p:strVal val="#ppt_h"/>
                                          </p:val>
                                        </p:tav>
                                      </p:tavLst>
                                    </p:anim>
                                    <p:anim calcmode="lin" valueType="num">
                                      <p:cBhvr>
                                        <p:cTn id="13" dur="400" fill="hold"/>
                                        <p:tgtEl>
                                          <p:spTgt spid="8"/>
                                        </p:tgtEl>
                                        <p:attrNameLst>
                                          <p:attrName>style.rotation</p:attrName>
                                        </p:attrNameLst>
                                      </p:cBhvr>
                                      <p:tavLst>
                                        <p:tav tm="0">
                                          <p:val>
                                            <p:fltVal val="90"/>
                                          </p:val>
                                        </p:tav>
                                        <p:tav tm="100000">
                                          <p:val>
                                            <p:fltVal val="0"/>
                                          </p:val>
                                        </p:tav>
                                      </p:tavLst>
                                    </p:anim>
                                    <p:animEffect transition="in" filter="fade">
                                      <p:cBhvr>
                                        <p:cTn id="14" dur="400"/>
                                        <p:tgtEl>
                                          <p:spTgt spid="8"/>
                                        </p:tgtEl>
                                      </p:cBhvr>
                                    </p:animEffect>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0"/>
                                        </p:tgtEl>
                                        <p:attrNameLst>
                                          <p:attrName>style.visibility</p:attrName>
                                        </p:attrNameLst>
                                      </p:cBhvr>
                                      <p:to>
                                        <p:strVal val="visible"/>
                                      </p:to>
                                    </p:set>
                                    <p:anim by="(-#ppt_w*2)" calcmode="lin" valueType="num">
                                      <p:cBhvr rctx="PPT">
                                        <p:cTn id="18" dur="300" autoRev="1" fill="hold">
                                          <p:stCondLst>
                                            <p:cond delay="0"/>
                                          </p:stCondLst>
                                        </p:cTn>
                                        <p:tgtEl>
                                          <p:spTgt spid="10"/>
                                        </p:tgtEl>
                                        <p:attrNameLst>
                                          <p:attrName>ppt_w</p:attrName>
                                        </p:attrNameLst>
                                      </p:cBhvr>
                                    </p:anim>
                                    <p:anim by="(#ppt_w*0.50)" calcmode="lin" valueType="num">
                                      <p:cBhvr>
                                        <p:cTn id="19" dur="300" decel="50000" autoRev="1" fill="hold">
                                          <p:stCondLst>
                                            <p:cond delay="0"/>
                                          </p:stCondLst>
                                        </p:cTn>
                                        <p:tgtEl>
                                          <p:spTgt spid="10"/>
                                        </p:tgtEl>
                                        <p:attrNameLst>
                                          <p:attrName>ppt_x</p:attrName>
                                        </p:attrNameLst>
                                      </p:cBhvr>
                                    </p:anim>
                                    <p:anim from="(-#ppt_h/2)" to="(#ppt_y)" calcmode="lin" valueType="num">
                                      <p:cBhvr>
                                        <p:cTn id="20" dur="600" fill="hold">
                                          <p:stCondLst>
                                            <p:cond delay="0"/>
                                          </p:stCondLst>
                                        </p:cTn>
                                        <p:tgtEl>
                                          <p:spTgt spid="10"/>
                                        </p:tgtEl>
                                        <p:attrNameLst>
                                          <p:attrName>ppt_y</p:attrName>
                                        </p:attrNameLst>
                                      </p:cBhvr>
                                    </p:anim>
                                    <p:animRot by="21600000">
                                      <p:cBhvr>
                                        <p:cTn id="21" dur="600" fill="hold">
                                          <p:stCondLst>
                                            <p:cond delay="0"/>
                                          </p:stCondLst>
                                        </p:cTn>
                                        <p:tgtEl>
                                          <p:spTgt spid="10"/>
                                        </p:tgtEl>
                                        <p:attrNameLst>
                                          <p:attrName>r</p:attrName>
                                        </p:attrNameLst>
                                      </p:cBhvr>
                                    </p:animRot>
                                  </p:childTnLst>
                                </p:cTn>
                              </p:par>
                            </p:childTnLst>
                          </p:cTn>
                        </p:par>
                        <p:par>
                          <p:cTn id="22" fill="hold">
                            <p:stCondLst>
                              <p:cond delay="1919"/>
                            </p:stCondLst>
                            <p:childTnLst>
                              <p:par>
                                <p:cTn id="23" presetID="2" presetClass="entr" presetSubtype="12"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par>
                                <p:cTn id="27" presetID="2" presetClass="entr" presetSubtype="12" fill="hold" grpId="0" nodeType="withEffect">
                                  <p:stCondLst>
                                    <p:cond delay="10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0-#ppt_w/2"/>
                                          </p:val>
                                        </p:tav>
                                        <p:tav tm="100000">
                                          <p:val>
                                            <p:strVal val="#ppt_x"/>
                                          </p:val>
                                        </p:tav>
                                      </p:tavLst>
                                    </p:anim>
                                    <p:anim calcmode="lin" valueType="num">
                                      <p:cBhvr additive="base">
                                        <p:cTn id="30" dur="500" fill="hold"/>
                                        <p:tgtEl>
                                          <p:spTgt spid="18"/>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20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0-#ppt_w/2"/>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30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0-#ppt_w/2"/>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40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0-#ppt_w/2"/>
                                          </p:val>
                                        </p:tav>
                                        <p:tav tm="100000">
                                          <p:val>
                                            <p:strVal val="#ppt_x"/>
                                          </p:val>
                                        </p:tav>
                                      </p:tavLst>
                                    </p:anim>
                                    <p:anim calcmode="lin" valueType="num">
                                      <p:cBhvr additive="base">
                                        <p:cTn id="42" dur="500" fill="hold"/>
                                        <p:tgtEl>
                                          <p:spTgt spid="14"/>
                                        </p:tgtEl>
                                        <p:attrNameLst>
                                          <p:attrName>ppt_y</p:attrName>
                                        </p:attrNameLst>
                                      </p:cBhvr>
                                      <p:tavLst>
                                        <p:tav tm="0">
                                          <p:val>
                                            <p:strVal val="1+#ppt_h/2"/>
                                          </p:val>
                                        </p:tav>
                                        <p:tav tm="100000">
                                          <p:val>
                                            <p:strVal val="#ppt_y"/>
                                          </p:val>
                                        </p:tav>
                                      </p:tavLst>
                                    </p:anim>
                                  </p:childTnLst>
                                </p:cTn>
                              </p:par>
                            </p:childTnLst>
                          </p:cTn>
                        </p:par>
                        <p:par>
                          <p:cTn id="43" fill="hold">
                            <p:stCondLst>
                              <p:cond delay="2419"/>
                            </p:stCondLst>
                            <p:childTnLst>
                              <p:par>
                                <p:cTn id="44" presetID="22" presetClass="entr" presetSubtype="8"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500"/>
                                        <p:tgtEl>
                                          <p:spTgt spid="1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left)">
                                      <p:cBhvr>
                                        <p:cTn id="49" dur="500"/>
                                        <p:tgtEl>
                                          <p:spTgt spid="19"/>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left)">
                                      <p:cBhvr>
                                        <p:cTn id="55" dur="500"/>
                                        <p:tgtEl>
                                          <p:spTgt spid="23"/>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ipe(left)">
                                      <p:cBhvr>
                                        <p:cTn id="5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10" grpId="0"/>
      <p:bldP spid="11" grpId="0" animBg="1"/>
      <p:bldP spid="17" grpId="0"/>
      <p:bldP spid="18" grpId="0" animBg="1"/>
      <p:bldP spid="19" grpId="0"/>
      <p:bldP spid="20" grpId="0" animBg="1"/>
      <p:bldP spid="21" grpId="0"/>
      <p:bldP spid="22" grpId="0" animBg="1"/>
      <p:bldP spid="23" grpId="0"/>
      <p:bldP spid="14" grpId="0" animBg="1"/>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7821" y="1268760"/>
            <a:ext cx="10081120" cy="923330"/>
          </a:xfrm>
          <a:prstGeom prst="rect">
            <a:avLst/>
          </a:prstGeom>
          <a:noFill/>
        </p:spPr>
        <p:txBody>
          <a:bodyPr wrap="square" rtlCol="0">
            <a:spAutoFit/>
          </a:bodyPr>
          <a:lstStyle/>
          <a:p>
            <a:pPr algn="just"/>
            <a:r>
              <a:rPr lang="zh-CN" altLang="en-US" dirty="0">
                <a:solidFill>
                  <a:schemeClr val="tx2"/>
                </a:solidFill>
                <a:latin typeface="+mj-ea"/>
                <a:ea typeface="+mj-ea"/>
              </a:rPr>
              <a:t>在人类历史当中，有不少游牧民族在与狼的长期斗争和学习了狼的不少智慧，最著名的莫过于一代天骄成吉思汗领导下的蒙古民族，他们采用了狼的战术，几乎称霸了整个世界！狼的优点在很多领域都有着极其重要的借鉴作用。</a:t>
            </a:r>
          </a:p>
        </p:txBody>
      </p:sp>
      <p:sp>
        <p:nvSpPr>
          <p:cNvPr id="7" name="矩形 6"/>
          <p:cNvSpPr/>
          <p:nvPr/>
        </p:nvSpPr>
        <p:spPr bwMode="auto">
          <a:xfrm>
            <a:off x="2641998" y="2276872"/>
            <a:ext cx="4709297" cy="1313274"/>
          </a:xfrm>
          <a:prstGeom prst="rect">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 name="右箭头 2"/>
          <p:cNvSpPr/>
          <p:nvPr/>
        </p:nvSpPr>
        <p:spPr bwMode="auto">
          <a:xfrm>
            <a:off x="2473038" y="2702598"/>
            <a:ext cx="576064" cy="461820"/>
          </a:xfrm>
          <a:prstGeom prst="rightArrow">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 name="矩形 8"/>
          <p:cNvSpPr/>
          <p:nvPr/>
        </p:nvSpPr>
        <p:spPr bwMode="auto">
          <a:xfrm>
            <a:off x="1130494" y="2276872"/>
            <a:ext cx="1558568" cy="1313274"/>
          </a:xfrm>
          <a:prstGeom prst="rect">
            <a:avLst/>
          </a:prstGeom>
          <a:solidFill>
            <a:schemeClr val="tx1"/>
          </a:solidFill>
          <a:ln w="9525"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0" name="矩形 9"/>
          <p:cNvSpPr/>
          <p:nvPr/>
        </p:nvSpPr>
        <p:spPr bwMode="auto">
          <a:xfrm>
            <a:off x="2641998" y="3762210"/>
            <a:ext cx="4709297" cy="1313274"/>
          </a:xfrm>
          <a:prstGeom prst="rect">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1" name="右箭头 12"/>
          <p:cNvSpPr/>
          <p:nvPr/>
        </p:nvSpPr>
        <p:spPr bwMode="auto">
          <a:xfrm>
            <a:off x="2473038" y="4187936"/>
            <a:ext cx="576064" cy="461820"/>
          </a:xfrm>
          <a:prstGeom prst="rightArrow">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2" name="矩形 11"/>
          <p:cNvSpPr/>
          <p:nvPr/>
        </p:nvSpPr>
        <p:spPr bwMode="auto">
          <a:xfrm>
            <a:off x="1130494" y="3762210"/>
            <a:ext cx="1558568" cy="1313274"/>
          </a:xfrm>
          <a:prstGeom prst="rect">
            <a:avLst/>
          </a:prstGeom>
          <a:solidFill>
            <a:schemeClr val="tx2"/>
          </a:solidFill>
          <a:ln w="9525"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p>
        </p:txBody>
      </p:sp>
      <p:sp>
        <p:nvSpPr>
          <p:cNvPr id="13" name="矩形 12"/>
          <p:cNvSpPr/>
          <p:nvPr/>
        </p:nvSpPr>
        <p:spPr bwMode="auto">
          <a:xfrm>
            <a:off x="2641998" y="5284078"/>
            <a:ext cx="4709297" cy="1313274"/>
          </a:xfrm>
          <a:prstGeom prst="rect">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4" name="右箭头 15"/>
          <p:cNvSpPr/>
          <p:nvPr/>
        </p:nvSpPr>
        <p:spPr bwMode="auto">
          <a:xfrm>
            <a:off x="2473038" y="5709804"/>
            <a:ext cx="576064" cy="461820"/>
          </a:xfrm>
          <a:prstGeom prst="rightArrow">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15" name="矩形 14"/>
          <p:cNvSpPr/>
          <p:nvPr/>
        </p:nvSpPr>
        <p:spPr bwMode="auto">
          <a:xfrm>
            <a:off x="1130494" y="5284078"/>
            <a:ext cx="1558568" cy="1313274"/>
          </a:xfrm>
          <a:prstGeom prst="rect">
            <a:avLst/>
          </a:prstGeom>
          <a:solidFill>
            <a:schemeClr val="tx1"/>
          </a:solidFill>
          <a:ln w="9525"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p>
        </p:txBody>
      </p:sp>
      <p:sp>
        <p:nvSpPr>
          <p:cNvPr id="16" name="TextBox 22"/>
          <p:cNvSpPr txBox="1"/>
          <p:nvPr/>
        </p:nvSpPr>
        <p:spPr>
          <a:xfrm>
            <a:off x="1271657" y="2679536"/>
            <a:ext cx="1291436" cy="523220"/>
          </a:xfrm>
          <a:prstGeom prst="rect">
            <a:avLst/>
          </a:prstGeom>
          <a:noFill/>
        </p:spPr>
        <p:txBody>
          <a:bodyPr wrap="square" rtlCol="0">
            <a:spAutoFit/>
          </a:bodyPr>
          <a:lstStyle/>
          <a:p>
            <a:pPr algn="ctr"/>
            <a:r>
              <a:rPr lang="zh-CN" altLang="en-US" sz="2800" b="1" dirty="0">
                <a:solidFill>
                  <a:schemeClr val="accent1"/>
                </a:solidFill>
                <a:latin typeface="+mj-ea"/>
                <a:ea typeface="+mj-ea"/>
              </a:rPr>
              <a:t>军队</a:t>
            </a:r>
          </a:p>
        </p:txBody>
      </p:sp>
      <p:sp>
        <p:nvSpPr>
          <p:cNvPr id="17" name="TextBox 23"/>
          <p:cNvSpPr txBox="1"/>
          <p:nvPr/>
        </p:nvSpPr>
        <p:spPr>
          <a:xfrm>
            <a:off x="3049102" y="2389817"/>
            <a:ext cx="4071496" cy="1200329"/>
          </a:xfrm>
          <a:prstGeom prst="rect">
            <a:avLst/>
          </a:prstGeom>
          <a:noFill/>
        </p:spPr>
        <p:txBody>
          <a:bodyPr wrap="square" rtlCol="0">
            <a:spAutoFit/>
          </a:bodyPr>
          <a:lstStyle>
            <a:defPPr>
              <a:defRPr lang="zh-CN"/>
            </a:defPPr>
            <a:lvl1pPr>
              <a:defRPr>
                <a:solidFill>
                  <a:schemeClr val="tx2"/>
                </a:solidFill>
                <a:latin typeface="+mn-ea"/>
                <a:ea typeface="+mn-ea"/>
              </a:defRPr>
            </a:lvl1pPr>
          </a:lstStyle>
          <a:p>
            <a:pPr algn="just"/>
            <a:r>
              <a:rPr lang="zh-CN" altLang="en-US" dirty="0"/>
              <a:t>军队需要狼性，坚韧的性格、顽强的耐力、严明的纪律等，都是一支优秀部队不可缺少的特点。世界上但凡著名的军队都被冠名为：“虎狼之师”的称号。    </a:t>
            </a:r>
          </a:p>
        </p:txBody>
      </p:sp>
      <p:sp>
        <p:nvSpPr>
          <p:cNvPr id="18" name="TextBox 24"/>
          <p:cNvSpPr txBox="1"/>
          <p:nvPr/>
        </p:nvSpPr>
        <p:spPr>
          <a:xfrm>
            <a:off x="1271657" y="4185810"/>
            <a:ext cx="1291436" cy="523220"/>
          </a:xfrm>
          <a:prstGeom prst="rect">
            <a:avLst/>
          </a:prstGeom>
          <a:noFill/>
        </p:spPr>
        <p:txBody>
          <a:bodyPr wrap="square" rtlCol="0">
            <a:spAutoFit/>
          </a:bodyPr>
          <a:lstStyle/>
          <a:p>
            <a:pPr algn="ctr"/>
            <a:r>
              <a:rPr lang="zh-CN" altLang="en-US" sz="2800" b="1" dirty="0">
                <a:solidFill>
                  <a:schemeClr val="accent1"/>
                </a:solidFill>
                <a:latin typeface="+mj-ea"/>
                <a:ea typeface="+mj-ea"/>
              </a:rPr>
              <a:t>企业</a:t>
            </a:r>
          </a:p>
        </p:txBody>
      </p:sp>
      <p:sp>
        <p:nvSpPr>
          <p:cNvPr id="19" name="TextBox 26"/>
          <p:cNvSpPr txBox="1"/>
          <p:nvPr/>
        </p:nvSpPr>
        <p:spPr>
          <a:xfrm>
            <a:off x="3049102" y="3991011"/>
            <a:ext cx="4071496" cy="923330"/>
          </a:xfrm>
          <a:prstGeom prst="rect">
            <a:avLst/>
          </a:prstGeom>
          <a:noFill/>
        </p:spPr>
        <p:txBody>
          <a:bodyPr wrap="square" rtlCol="0">
            <a:spAutoFit/>
          </a:bodyPr>
          <a:lstStyle>
            <a:defPPr>
              <a:defRPr lang="zh-CN"/>
            </a:defPPr>
            <a:lvl1pPr>
              <a:defRPr>
                <a:solidFill>
                  <a:schemeClr val="tx2"/>
                </a:solidFill>
                <a:latin typeface="+mn-ea"/>
                <a:ea typeface="+mn-ea"/>
              </a:defRPr>
            </a:lvl1pPr>
          </a:lstStyle>
          <a:p>
            <a:pPr algn="just"/>
            <a:r>
              <a:rPr lang="zh-CN" altLang="en-US" dirty="0"/>
              <a:t>企业竞争也需要狼性，把握机会能力、应变技巧、敏锐目光，这些都是一个成功企业家所必需的特质。</a:t>
            </a:r>
          </a:p>
        </p:txBody>
      </p:sp>
      <p:sp>
        <p:nvSpPr>
          <p:cNvPr id="20" name="TextBox 27"/>
          <p:cNvSpPr txBox="1"/>
          <p:nvPr/>
        </p:nvSpPr>
        <p:spPr>
          <a:xfrm>
            <a:off x="1271657" y="5707678"/>
            <a:ext cx="1291436" cy="523220"/>
          </a:xfrm>
          <a:prstGeom prst="rect">
            <a:avLst/>
          </a:prstGeom>
          <a:noFill/>
        </p:spPr>
        <p:txBody>
          <a:bodyPr wrap="square" rtlCol="0">
            <a:spAutoFit/>
          </a:bodyPr>
          <a:lstStyle/>
          <a:p>
            <a:pPr algn="ctr"/>
            <a:r>
              <a:rPr lang="zh-CN" altLang="en-US" sz="2800" b="1" dirty="0">
                <a:solidFill>
                  <a:schemeClr val="accent1"/>
                </a:solidFill>
                <a:latin typeface="+mj-ea"/>
                <a:ea typeface="+mj-ea"/>
              </a:rPr>
              <a:t>个人</a:t>
            </a:r>
          </a:p>
        </p:txBody>
      </p:sp>
      <p:sp>
        <p:nvSpPr>
          <p:cNvPr id="24" name="TextBox 28"/>
          <p:cNvSpPr txBox="1"/>
          <p:nvPr/>
        </p:nvSpPr>
        <p:spPr>
          <a:xfrm>
            <a:off x="3049102" y="5512879"/>
            <a:ext cx="4071496" cy="923330"/>
          </a:xfrm>
          <a:prstGeom prst="rect">
            <a:avLst/>
          </a:prstGeom>
          <a:noFill/>
        </p:spPr>
        <p:txBody>
          <a:bodyPr wrap="square" rtlCol="0">
            <a:spAutoFit/>
          </a:bodyPr>
          <a:lstStyle>
            <a:defPPr>
              <a:defRPr lang="zh-CN"/>
            </a:defPPr>
            <a:lvl1pPr>
              <a:defRPr>
                <a:solidFill>
                  <a:schemeClr val="tx2"/>
                </a:solidFill>
                <a:latin typeface="+mn-ea"/>
                <a:ea typeface="+mn-ea"/>
              </a:defRPr>
            </a:lvl1pPr>
          </a:lstStyle>
          <a:p>
            <a:pPr algn="just"/>
            <a:r>
              <a:rPr lang="zh-CN" altLang="en-US" dirty="0"/>
              <a:t>生活当中也需要狼性，有目标、有计划、有韧性、肯吃苦、重义节，这些都是成功人士所需要拥有的优秀品质。 </a:t>
            </a:r>
          </a:p>
        </p:txBody>
      </p:sp>
      <p:pic>
        <p:nvPicPr>
          <p:cNvPr id="3" name="图片 2"/>
          <p:cNvPicPr>
            <a:picLocks noChangeAspect="1"/>
          </p:cNvPicPr>
          <p:nvPr/>
        </p:nvPicPr>
        <p:blipFill rotWithShape="1">
          <a:blip r:embed="rId4"/>
          <a:srcRect l="26435" r="14062"/>
          <a:stretch>
            <a:fillRect/>
          </a:stretch>
        </p:blipFill>
        <p:spPr>
          <a:xfrm>
            <a:off x="7520254" y="2276872"/>
            <a:ext cx="3512703" cy="4350497"/>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5" name="TextBox 560"/>
          <p:cNvSpPr txBox="1"/>
          <p:nvPr/>
        </p:nvSpPr>
        <p:spPr>
          <a:xfrm>
            <a:off x="337741" y="548681"/>
            <a:ext cx="4032448" cy="461665"/>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2400" dirty="0">
                <a:solidFill>
                  <a:prstClr val="white"/>
                </a:solidFill>
                <a:latin typeface="微软雅黑" pitchFamily="34" charset="-122"/>
                <a:ea typeface="微软雅黑" pitchFamily="34" charset="-122"/>
              </a:rPr>
              <a:t>为何呼唤狼性文化</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6135821" y="2541043"/>
            <a:ext cx="5165162" cy="1313274"/>
          </a:xfrm>
          <a:prstGeom prst="rect">
            <a:avLst/>
          </a:prstGeom>
          <a:solidFill>
            <a:schemeClr val="tx1"/>
          </a:solidFill>
          <a:ln w="952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矩形 1"/>
          <p:cNvSpPr/>
          <p:nvPr/>
        </p:nvSpPr>
        <p:spPr>
          <a:xfrm>
            <a:off x="6108305" y="1507670"/>
            <a:ext cx="5192677" cy="923330"/>
          </a:xfrm>
          <a:prstGeom prst="rect">
            <a:avLst/>
          </a:prstGeom>
          <a:noFill/>
        </p:spPr>
        <p:txBody>
          <a:bodyPr wrap="square" rtlCol="0">
            <a:spAutoFit/>
          </a:bodyPr>
          <a:lstStyle/>
          <a:p>
            <a:pPr algn="just"/>
            <a:r>
              <a:rPr lang="zh-CN" altLang="en-US" b="1" dirty="0">
                <a:solidFill>
                  <a:schemeClr val="tx2"/>
                </a:solidFill>
                <a:latin typeface="+mj-ea"/>
                <a:ea typeface="+mj-ea"/>
              </a:rPr>
              <a:t>适应环境就是成功，生活是不公平的，要去适应它，而不是去选择它。达尔文的</a:t>
            </a:r>
            <a:r>
              <a:rPr lang="en-US" altLang="zh-CN" b="1" dirty="0">
                <a:solidFill>
                  <a:schemeClr val="tx2"/>
                </a:solidFill>
                <a:latin typeface="+mj-ea"/>
                <a:ea typeface="+mj-ea"/>
              </a:rPr>
              <a:t>《</a:t>
            </a:r>
            <a:r>
              <a:rPr lang="zh-CN" altLang="en-US" b="1" dirty="0">
                <a:solidFill>
                  <a:schemeClr val="tx2"/>
                </a:solidFill>
                <a:latin typeface="+mj-ea"/>
                <a:ea typeface="+mj-ea"/>
              </a:rPr>
              <a:t>进化论</a:t>
            </a:r>
            <a:r>
              <a:rPr lang="en-US" altLang="zh-CN" b="1" dirty="0">
                <a:solidFill>
                  <a:schemeClr val="tx2"/>
                </a:solidFill>
                <a:latin typeface="+mj-ea"/>
                <a:ea typeface="+mj-ea"/>
              </a:rPr>
              <a:t>》</a:t>
            </a:r>
            <a:r>
              <a:rPr lang="zh-CN" altLang="en-US" b="1" dirty="0">
                <a:solidFill>
                  <a:schemeClr val="tx2"/>
                </a:solidFill>
                <a:latin typeface="+mj-ea"/>
                <a:ea typeface="+mj-ea"/>
              </a:rPr>
              <a:t>为我们揭示了一个深刻而残酷的道理：</a:t>
            </a:r>
          </a:p>
        </p:txBody>
      </p:sp>
      <p:sp>
        <p:nvSpPr>
          <p:cNvPr id="6" name="矩形 5"/>
          <p:cNvSpPr/>
          <p:nvPr/>
        </p:nvSpPr>
        <p:spPr>
          <a:xfrm>
            <a:off x="6108305" y="4210001"/>
            <a:ext cx="5192677" cy="1754326"/>
          </a:xfrm>
          <a:prstGeom prst="rect">
            <a:avLst/>
          </a:prstGeom>
          <a:noFill/>
        </p:spPr>
        <p:txBody>
          <a:bodyPr wrap="square" rtlCol="0">
            <a:spAutoFit/>
          </a:bodyPr>
          <a:lstStyle/>
          <a:p>
            <a:pPr algn="just"/>
            <a:r>
              <a:rPr lang="zh-CN" altLang="en-US" dirty="0">
                <a:solidFill>
                  <a:schemeClr val="tx2"/>
                </a:solidFill>
                <a:latin typeface="+mj-ea"/>
                <a:ea typeface="+mj-ea"/>
              </a:rPr>
              <a:t>如果我们懦弱，小富即安，不思进取，习惯了安逸，必死于安逸。我们需要狼性文化是因为在狼的身上具有我们常人少有的一股精神，那就是强烈进取，意志坚定，富有团队合作精神。</a:t>
            </a:r>
          </a:p>
          <a:p>
            <a:pPr algn="just"/>
            <a:r>
              <a:rPr lang="zh-CN" altLang="en-US" dirty="0">
                <a:solidFill>
                  <a:schemeClr val="tx2"/>
                </a:solidFill>
                <a:latin typeface="+mj-ea"/>
                <a:ea typeface="+mj-ea"/>
              </a:rPr>
              <a:t>我们需要狼性文化是因为现在很多企业已经变成狼，我们再不变成狼，我们只有被他们吃掉。</a:t>
            </a:r>
          </a:p>
        </p:txBody>
      </p:sp>
      <p:sp>
        <p:nvSpPr>
          <p:cNvPr id="4" name="矩形 3"/>
          <p:cNvSpPr/>
          <p:nvPr/>
        </p:nvSpPr>
        <p:spPr>
          <a:xfrm>
            <a:off x="6260422" y="2678702"/>
            <a:ext cx="4931210" cy="1015663"/>
          </a:xfrm>
          <a:prstGeom prst="rect">
            <a:avLst/>
          </a:prstGeom>
        </p:spPr>
        <p:txBody>
          <a:bodyPr wrap="square">
            <a:spAutoFit/>
          </a:bodyPr>
          <a:lstStyle/>
          <a:p>
            <a:pPr algn="just"/>
            <a:r>
              <a:rPr lang="zh-CN" altLang="en-US" sz="2000" dirty="0">
                <a:solidFill>
                  <a:schemeClr val="accent1"/>
                </a:solidFill>
                <a:latin typeface="楷体" panose="02010609060101010101" pitchFamily="49" charset="-122"/>
                <a:ea typeface="楷体" panose="02010609060101010101" pitchFamily="49" charset="-122"/>
              </a:rPr>
              <a:t>无论是自然界还是人类社会，总是在遵循着“适者生存、优胜劣汰”的法则，只不过很多时候我们感觉并不是很明显罢了。</a:t>
            </a:r>
          </a:p>
        </p:txBody>
      </p:sp>
      <p:pic>
        <p:nvPicPr>
          <p:cNvPr id="3" name="图片 2"/>
          <p:cNvPicPr>
            <a:picLocks noChangeAspect="1"/>
          </p:cNvPicPr>
          <p:nvPr/>
        </p:nvPicPr>
        <p:blipFill rotWithShape="1">
          <a:blip r:embed="rId3"/>
          <a:srcRect t="5491" b="8954"/>
          <a:stretch>
            <a:fillRect/>
          </a:stretch>
        </p:blipFill>
        <p:spPr>
          <a:xfrm>
            <a:off x="837575" y="1507670"/>
            <a:ext cx="5161379" cy="5017674"/>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TextBox 560"/>
          <p:cNvSpPr txBox="1"/>
          <p:nvPr/>
        </p:nvSpPr>
        <p:spPr>
          <a:xfrm>
            <a:off x="337741" y="548681"/>
            <a:ext cx="4032448" cy="461665"/>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2400" dirty="0">
                <a:solidFill>
                  <a:prstClr val="white"/>
                </a:solidFill>
                <a:latin typeface="微软雅黑" pitchFamily="34" charset="-122"/>
                <a:ea typeface="微软雅黑" pitchFamily="34" charset="-122"/>
              </a:rPr>
              <a:t>物竞天择 适者生存</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850"/>
                            </p:stCondLst>
                            <p:childTnLst>
                              <p:par>
                                <p:cTn id="10" presetID="31"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 calcmode="lin" valueType="num">
                                      <p:cBhvr>
                                        <p:cTn id="14" dur="500" fill="hold"/>
                                        <p:tgtEl>
                                          <p:spTgt spid="3"/>
                                        </p:tgtEl>
                                        <p:attrNameLst>
                                          <p:attrName>style.rotation</p:attrName>
                                        </p:attrNameLst>
                                      </p:cBhvr>
                                      <p:tavLst>
                                        <p:tav tm="0">
                                          <p:val>
                                            <p:fltVal val="90"/>
                                          </p:val>
                                        </p:tav>
                                        <p:tav tm="100000">
                                          <p:val>
                                            <p:fltVal val="0"/>
                                          </p:val>
                                        </p:tav>
                                      </p:tavLst>
                                    </p:anim>
                                    <p:animEffect transition="in" filter="fade">
                                      <p:cBhvr>
                                        <p:cTn id="15" dur="500"/>
                                        <p:tgtEl>
                                          <p:spTgt spid="3"/>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1850"/>
                            </p:stCondLst>
                            <p:childTnLst>
                              <p:par>
                                <p:cTn id="21" presetID="16" presetClass="entr" presetSubtype="2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arn(inVertical)">
                                      <p:cBhvr>
                                        <p:cTn id="23" dur="500"/>
                                        <p:tgtEl>
                                          <p:spTgt spid="4"/>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arn(inVertical)">
                                      <p:cBhvr>
                                        <p:cTn id="26" dur="500"/>
                                        <p:tgtEl>
                                          <p:spTgt spid="9"/>
                                        </p:tgtEl>
                                      </p:cBhvr>
                                    </p:animEffect>
                                  </p:childTnLst>
                                </p:cTn>
                              </p:par>
                            </p:childTnLst>
                          </p:cTn>
                        </p:par>
                        <p:par>
                          <p:cTn id="27" fill="hold">
                            <p:stCondLst>
                              <p:cond delay="2350"/>
                            </p:stCondLst>
                            <p:childTnLst>
                              <p:par>
                                <p:cTn id="28" presetID="22" presetClass="entr" presetSubtype="1"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up)">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6" grpId="0"/>
      <p:bldP spid="4"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bwMode="auto">
          <a:xfrm>
            <a:off x="798954" y="3199531"/>
            <a:ext cx="2065338" cy="1787525"/>
          </a:xfrm>
          <a:custGeom>
            <a:avLst/>
            <a:gdLst>
              <a:gd name="T0" fmla="*/ 2143 w 2858"/>
              <a:gd name="T1" fmla="*/ 0 h 2475"/>
              <a:gd name="T2" fmla="*/ 2501 w 2858"/>
              <a:gd name="T3" fmla="*/ 619 h 2475"/>
              <a:gd name="T4" fmla="*/ 2858 w 2858"/>
              <a:gd name="T5" fmla="*/ 1238 h 2475"/>
              <a:gd name="T6" fmla="*/ 2501 w 2858"/>
              <a:gd name="T7" fmla="*/ 1856 h 2475"/>
              <a:gd name="T8" fmla="*/ 2143 w 2858"/>
              <a:gd name="T9" fmla="*/ 2475 h 2475"/>
              <a:gd name="T10" fmla="*/ 1429 w 2858"/>
              <a:gd name="T11" fmla="*/ 2475 h 2475"/>
              <a:gd name="T12" fmla="*/ 714 w 2858"/>
              <a:gd name="T13" fmla="*/ 2475 h 2475"/>
              <a:gd name="T14" fmla="*/ 357 w 2858"/>
              <a:gd name="T15" fmla="*/ 1856 h 2475"/>
              <a:gd name="T16" fmla="*/ 0 w 2858"/>
              <a:gd name="T17" fmla="*/ 1238 h 2475"/>
              <a:gd name="T18" fmla="*/ 357 w 2858"/>
              <a:gd name="T19" fmla="*/ 619 h 2475"/>
              <a:gd name="T20" fmla="*/ 714 w 2858"/>
              <a:gd name="T21" fmla="*/ 0 h 2475"/>
              <a:gd name="T22" fmla="*/ 1429 w 2858"/>
              <a:gd name="T23" fmla="*/ 0 h 2475"/>
              <a:gd name="T24" fmla="*/ 2143 w 2858"/>
              <a:gd name="T25" fmla="*/ 0 h 2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58" h="2475">
                <a:moveTo>
                  <a:pt x="2143" y="0"/>
                </a:moveTo>
                <a:lnTo>
                  <a:pt x="2501" y="619"/>
                </a:lnTo>
                <a:lnTo>
                  <a:pt x="2858" y="1238"/>
                </a:lnTo>
                <a:lnTo>
                  <a:pt x="2501" y="1856"/>
                </a:lnTo>
                <a:lnTo>
                  <a:pt x="2143" y="2475"/>
                </a:lnTo>
                <a:lnTo>
                  <a:pt x="1429" y="2475"/>
                </a:lnTo>
                <a:lnTo>
                  <a:pt x="714" y="2475"/>
                </a:lnTo>
                <a:lnTo>
                  <a:pt x="357" y="1856"/>
                </a:lnTo>
                <a:lnTo>
                  <a:pt x="0" y="1238"/>
                </a:lnTo>
                <a:lnTo>
                  <a:pt x="357" y="619"/>
                </a:lnTo>
                <a:lnTo>
                  <a:pt x="714" y="0"/>
                </a:lnTo>
                <a:lnTo>
                  <a:pt x="1429" y="0"/>
                </a:lnTo>
                <a:lnTo>
                  <a:pt x="2143" y="0"/>
                </a:lnTo>
                <a:close/>
              </a:path>
            </a:pathLst>
          </a:custGeom>
          <a:solidFill>
            <a:schemeClr val="tx1"/>
          </a:solidFill>
          <a:ln w="3810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p>
        </p:txBody>
      </p:sp>
      <p:sp>
        <p:nvSpPr>
          <p:cNvPr id="7" name="Line 7"/>
          <p:cNvSpPr>
            <a:spLocks noChangeShapeType="1"/>
          </p:cNvSpPr>
          <p:nvPr/>
        </p:nvSpPr>
        <p:spPr bwMode="auto">
          <a:xfrm flipV="1">
            <a:off x="2351529" y="2364506"/>
            <a:ext cx="1055688" cy="833438"/>
          </a:xfrm>
          <a:prstGeom prst="line">
            <a:avLst/>
          </a:prstGeom>
          <a:noFill/>
          <a:ln w="9" cap="flat">
            <a:solidFill>
              <a:srgbClr val="2E2C2C"/>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 name="Line 8"/>
          <p:cNvSpPr>
            <a:spLocks noChangeShapeType="1"/>
          </p:cNvSpPr>
          <p:nvPr/>
        </p:nvSpPr>
        <p:spPr bwMode="auto">
          <a:xfrm flipV="1">
            <a:off x="2862703" y="4094881"/>
            <a:ext cx="549275" cy="0"/>
          </a:xfrm>
          <a:prstGeom prst="line">
            <a:avLst/>
          </a:prstGeom>
          <a:noFill/>
          <a:ln w="9" cap="flat">
            <a:solidFill>
              <a:srgbClr val="2E2C2C"/>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Rectangle 9"/>
          <p:cNvSpPr>
            <a:spLocks noChangeArrowheads="1"/>
          </p:cNvSpPr>
          <p:nvPr/>
        </p:nvSpPr>
        <p:spPr bwMode="auto">
          <a:xfrm>
            <a:off x="3411979" y="1732681"/>
            <a:ext cx="7603702" cy="1293813"/>
          </a:xfrm>
          <a:prstGeom prst="rect">
            <a:avLst/>
          </a:prstGeom>
          <a:solidFill>
            <a:schemeClr val="accent1"/>
          </a:solidFill>
          <a:ln w="9" cap="flat">
            <a:solidFill>
              <a:schemeClr val="bg2"/>
            </a:solidFill>
            <a:prstDash val="solid"/>
            <a:miter lim="800000"/>
          </a:ln>
        </p:spPr>
        <p:txBody>
          <a:bodyPr vert="horz" wrap="square" lIns="91440" tIns="45720" rIns="91440" bIns="45720" numCol="1" anchor="t" anchorCtr="0" compatLnSpc="1"/>
          <a:lstStyle/>
          <a:p>
            <a:endParaRPr lang="zh-CN" altLang="en-US"/>
          </a:p>
        </p:txBody>
      </p:sp>
      <p:sp>
        <p:nvSpPr>
          <p:cNvPr id="10" name="Rectangle 10"/>
          <p:cNvSpPr>
            <a:spLocks noChangeArrowheads="1"/>
          </p:cNvSpPr>
          <p:nvPr/>
        </p:nvSpPr>
        <p:spPr bwMode="auto">
          <a:xfrm>
            <a:off x="4964568" y="1526306"/>
            <a:ext cx="4687302" cy="422275"/>
          </a:xfrm>
          <a:prstGeom prst="rect">
            <a:avLst/>
          </a:prstGeom>
          <a:solidFill>
            <a:schemeClr val="tx1"/>
          </a:solidFill>
          <a:ln w="3810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p>
        </p:txBody>
      </p:sp>
      <p:sp>
        <p:nvSpPr>
          <p:cNvPr id="11" name="Rectangle 11"/>
          <p:cNvSpPr>
            <a:spLocks noChangeArrowheads="1"/>
          </p:cNvSpPr>
          <p:nvPr/>
        </p:nvSpPr>
        <p:spPr bwMode="auto">
          <a:xfrm>
            <a:off x="3411979" y="3480518"/>
            <a:ext cx="7603702" cy="1292225"/>
          </a:xfrm>
          <a:prstGeom prst="rect">
            <a:avLst/>
          </a:prstGeom>
          <a:solidFill>
            <a:schemeClr val="accent1"/>
          </a:solidFill>
          <a:ln w="9" cap="flat">
            <a:solidFill>
              <a:schemeClr val="bg2"/>
            </a:solidFill>
            <a:prstDash val="solid"/>
            <a:miter lim="800000"/>
          </a:ln>
        </p:spPr>
        <p:txBody>
          <a:bodyPr vert="horz" wrap="square" lIns="91440" tIns="45720" rIns="91440" bIns="45720" numCol="1" anchor="t" anchorCtr="0" compatLnSpc="1"/>
          <a:lstStyle/>
          <a:p>
            <a:endParaRPr lang="zh-CN" altLang="en-US"/>
          </a:p>
        </p:txBody>
      </p:sp>
      <p:sp>
        <p:nvSpPr>
          <p:cNvPr id="12" name="Rectangle 12"/>
          <p:cNvSpPr>
            <a:spLocks noChangeArrowheads="1"/>
          </p:cNvSpPr>
          <p:nvPr/>
        </p:nvSpPr>
        <p:spPr bwMode="auto">
          <a:xfrm>
            <a:off x="4964568" y="3272556"/>
            <a:ext cx="4687302" cy="423863"/>
          </a:xfrm>
          <a:prstGeom prst="rect">
            <a:avLst/>
          </a:prstGeom>
          <a:solidFill>
            <a:schemeClr val="tx1"/>
          </a:solidFill>
          <a:ln w="3810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p>
        </p:txBody>
      </p:sp>
      <p:sp>
        <p:nvSpPr>
          <p:cNvPr id="13" name="Line 13"/>
          <p:cNvSpPr>
            <a:spLocks noChangeShapeType="1"/>
          </p:cNvSpPr>
          <p:nvPr/>
        </p:nvSpPr>
        <p:spPr bwMode="auto">
          <a:xfrm>
            <a:off x="2351529" y="4987056"/>
            <a:ext cx="1055688" cy="833438"/>
          </a:xfrm>
          <a:prstGeom prst="line">
            <a:avLst/>
          </a:prstGeom>
          <a:noFill/>
          <a:ln w="9" cap="flat">
            <a:solidFill>
              <a:srgbClr val="2E2C2C"/>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 name="Rectangle 14"/>
          <p:cNvSpPr>
            <a:spLocks noChangeArrowheads="1"/>
          </p:cNvSpPr>
          <p:nvPr/>
        </p:nvSpPr>
        <p:spPr bwMode="auto">
          <a:xfrm>
            <a:off x="3411979" y="5231531"/>
            <a:ext cx="7603702" cy="1293813"/>
          </a:xfrm>
          <a:prstGeom prst="rect">
            <a:avLst/>
          </a:prstGeom>
          <a:solidFill>
            <a:schemeClr val="accent1"/>
          </a:solidFill>
          <a:ln w="9" cap="flat">
            <a:solidFill>
              <a:schemeClr val="bg2"/>
            </a:solidFill>
            <a:prstDash val="solid"/>
            <a:miter lim="800000"/>
          </a:ln>
        </p:spPr>
        <p:txBody>
          <a:bodyPr vert="horz" wrap="square" lIns="91440" tIns="45720" rIns="91440" bIns="45720" numCol="1" anchor="t" anchorCtr="0" compatLnSpc="1"/>
          <a:lstStyle/>
          <a:p>
            <a:endParaRPr lang="zh-CN" altLang="en-US"/>
          </a:p>
        </p:txBody>
      </p:sp>
      <p:sp>
        <p:nvSpPr>
          <p:cNvPr id="15" name="Rectangle 15"/>
          <p:cNvSpPr>
            <a:spLocks noChangeArrowheads="1"/>
          </p:cNvSpPr>
          <p:nvPr/>
        </p:nvSpPr>
        <p:spPr bwMode="auto">
          <a:xfrm>
            <a:off x="4964568" y="5025156"/>
            <a:ext cx="4687302" cy="423863"/>
          </a:xfrm>
          <a:prstGeom prst="rect">
            <a:avLst/>
          </a:prstGeom>
          <a:solidFill>
            <a:schemeClr val="tx1"/>
          </a:solidFill>
          <a:ln w="3810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p>
        </p:txBody>
      </p:sp>
      <p:sp>
        <p:nvSpPr>
          <p:cNvPr id="16" name="TextBox 17"/>
          <p:cNvSpPr txBox="1"/>
          <p:nvPr/>
        </p:nvSpPr>
        <p:spPr>
          <a:xfrm>
            <a:off x="5177993" y="1524004"/>
            <a:ext cx="4260452" cy="400110"/>
          </a:xfrm>
          <a:prstGeom prst="rect">
            <a:avLst/>
          </a:prstGeom>
          <a:noFill/>
        </p:spPr>
        <p:txBody>
          <a:bodyPr wrap="square" rtlCol="0">
            <a:spAutoFit/>
          </a:bodyPr>
          <a:lstStyle/>
          <a:p>
            <a:pPr algn="ctr"/>
            <a:r>
              <a:rPr lang="zh-CN" altLang="en-US" sz="2000" b="1" dirty="0">
                <a:solidFill>
                  <a:schemeClr val="accent1"/>
                </a:solidFill>
                <a:latin typeface="+mj-ea"/>
                <a:ea typeface="+mj-ea"/>
              </a:rPr>
              <a:t>嗅觉敏锐，善于捕捉机会</a:t>
            </a:r>
            <a:endParaRPr lang="en-US" altLang="zh-CN" sz="2000" b="1" dirty="0">
              <a:solidFill>
                <a:schemeClr val="accent1"/>
              </a:solidFill>
              <a:latin typeface="+mj-ea"/>
              <a:ea typeface="+mj-ea"/>
            </a:endParaRPr>
          </a:p>
        </p:txBody>
      </p:sp>
      <p:sp>
        <p:nvSpPr>
          <p:cNvPr id="17" name="TextBox 18"/>
          <p:cNvSpPr txBox="1"/>
          <p:nvPr/>
        </p:nvSpPr>
        <p:spPr>
          <a:xfrm>
            <a:off x="3598857" y="2058457"/>
            <a:ext cx="7200800" cy="923330"/>
          </a:xfrm>
          <a:prstGeom prst="rect">
            <a:avLst/>
          </a:prstGeom>
          <a:noFill/>
        </p:spPr>
        <p:txBody>
          <a:bodyPr wrap="square" rtlCol="0">
            <a:spAutoFit/>
          </a:bodyPr>
          <a:lstStyle>
            <a:defPPr>
              <a:defRPr lang="zh-CN"/>
            </a:defPPr>
            <a:lvl1pPr algn="just">
              <a:defRPr>
                <a:solidFill>
                  <a:schemeClr val="tx2"/>
                </a:solidFill>
                <a:latin typeface="+mj-ea"/>
                <a:ea typeface="+mj-ea"/>
              </a:defRPr>
            </a:lvl1pPr>
          </a:lstStyle>
          <a:p>
            <a:r>
              <a:rPr lang="zh-CN" altLang="en-US" dirty="0"/>
              <a:t>狼似乎总是在注视着目标，窥视着羊群和牧羊者的状况，一有机会，马上出击。商界，从行业发展到战略制订，从价格变动到竞争者动静，企业家认为无时无刻不需要这样“眼观六路，耳听八方”的狼性。</a:t>
            </a:r>
          </a:p>
        </p:txBody>
      </p:sp>
      <p:sp>
        <p:nvSpPr>
          <p:cNvPr id="18" name="TextBox 19"/>
          <p:cNvSpPr txBox="1"/>
          <p:nvPr/>
        </p:nvSpPr>
        <p:spPr>
          <a:xfrm>
            <a:off x="5177993" y="3281338"/>
            <a:ext cx="4260452" cy="400110"/>
          </a:xfrm>
          <a:prstGeom prst="rect">
            <a:avLst/>
          </a:prstGeom>
          <a:noFill/>
        </p:spPr>
        <p:txBody>
          <a:bodyPr wrap="square" rtlCol="0">
            <a:spAutoFit/>
          </a:bodyPr>
          <a:lstStyle/>
          <a:p>
            <a:pPr algn="ctr"/>
            <a:r>
              <a:rPr lang="zh-CN" altLang="en-US" sz="2000" b="1" dirty="0">
                <a:solidFill>
                  <a:schemeClr val="accent1"/>
                </a:solidFill>
                <a:latin typeface="+mj-ea"/>
                <a:ea typeface="+mj-ea"/>
              </a:rPr>
              <a:t>不屈不挠，从不轻言失败</a:t>
            </a:r>
            <a:endParaRPr lang="en-US" altLang="zh-CN" sz="2000" b="1" dirty="0">
              <a:solidFill>
                <a:schemeClr val="accent1"/>
              </a:solidFill>
              <a:latin typeface="+mj-ea"/>
              <a:ea typeface="+mj-ea"/>
            </a:endParaRPr>
          </a:p>
        </p:txBody>
      </p:sp>
      <p:sp>
        <p:nvSpPr>
          <p:cNvPr id="19" name="TextBox 20"/>
          <p:cNvSpPr txBox="1"/>
          <p:nvPr/>
        </p:nvSpPr>
        <p:spPr>
          <a:xfrm>
            <a:off x="3598857" y="3791722"/>
            <a:ext cx="7200800" cy="923330"/>
          </a:xfrm>
          <a:prstGeom prst="rect">
            <a:avLst/>
          </a:prstGeom>
          <a:noFill/>
        </p:spPr>
        <p:txBody>
          <a:bodyPr wrap="square" rtlCol="0">
            <a:spAutoFit/>
          </a:bodyPr>
          <a:lstStyle>
            <a:defPPr>
              <a:defRPr lang="zh-CN"/>
            </a:defPPr>
            <a:lvl1pPr algn="just">
              <a:defRPr>
                <a:solidFill>
                  <a:schemeClr val="tx2"/>
                </a:solidFill>
                <a:latin typeface="+mj-ea"/>
                <a:ea typeface="+mj-ea"/>
              </a:defRPr>
            </a:lvl1pPr>
          </a:lstStyle>
          <a:p>
            <a:r>
              <a:rPr lang="zh-CN" altLang="en-US" dirty="0"/>
              <a:t>狼群对盯上的目标及其有耐心，总是在等待最佳的进攻机会，而一旦咬住目标，就从不轻易松口。这种冷静、坚韧、执著的精神正是做事业所需要的宝贵品格。</a:t>
            </a:r>
          </a:p>
        </p:txBody>
      </p:sp>
      <p:sp>
        <p:nvSpPr>
          <p:cNvPr id="20" name="TextBox 21"/>
          <p:cNvSpPr txBox="1"/>
          <p:nvPr/>
        </p:nvSpPr>
        <p:spPr>
          <a:xfrm>
            <a:off x="5177993" y="5028252"/>
            <a:ext cx="4260452" cy="400110"/>
          </a:xfrm>
          <a:prstGeom prst="rect">
            <a:avLst/>
          </a:prstGeom>
          <a:noFill/>
        </p:spPr>
        <p:txBody>
          <a:bodyPr wrap="square" rtlCol="0">
            <a:spAutoFit/>
          </a:bodyPr>
          <a:lstStyle/>
          <a:p>
            <a:pPr algn="ctr"/>
            <a:r>
              <a:rPr lang="zh-CN" altLang="en-US" sz="2000" b="1" dirty="0">
                <a:solidFill>
                  <a:schemeClr val="accent1"/>
                </a:solidFill>
                <a:latin typeface="+mj-ea"/>
                <a:ea typeface="+mj-ea"/>
              </a:rPr>
              <a:t>团队精神，强调协调配合</a:t>
            </a:r>
            <a:endParaRPr lang="en-US" altLang="zh-CN" sz="2000" b="1" dirty="0">
              <a:solidFill>
                <a:schemeClr val="accent1"/>
              </a:solidFill>
              <a:latin typeface="+mj-ea"/>
              <a:ea typeface="+mj-ea"/>
            </a:endParaRPr>
          </a:p>
        </p:txBody>
      </p:sp>
      <p:sp>
        <p:nvSpPr>
          <p:cNvPr id="24" name="TextBox 22"/>
          <p:cNvSpPr txBox="1"/>
          <p:nvPr/>
        </p:nvSpPr>
        <p:spPr>
          <a:xfrm>
            <a:off x="3598857" y="5538636"/>
            <a:ext cx="7200800" cy="923330"/>
          </a:xfrm>
          <a:prstGeom prst="rect">
            <a:avLst/>
          </a:prstGeom>
          <a:noFill/>
        </p:spPr>
        <p:txBody>
          <a:bodyPr wrap="square" rtlCol="0">
            <a:spAutoFit/>
          </a:bodyPr>
          <a:lstStyle>
            <a:defPPr>
              <a:defRPr lang="zh-CN"/>
            </a:defPPr>
            <a:lvl1pPr algn="just">
              <a:defRPr>
                <a:solidFill>
                  <a:schemeClr val="tx2"/>
                </a:solidFill>
                <a:latin typeface="+mj-ea"/>
                <a:ea typeface="+mj-ea"/>
              </a:defRPr>
            </a:lvl1pPr>
          </a:lstStyle>
          <a:p>
            <a:r>
              <a:rPr lang="zh-CN" altLang="en-US" dirty="0"/>
              <a:t>狼很少单独出没，总是团队作战，所以才有“猛虎还怕群狼”之说。在竞争日益激烈的行业，团队精神的威力越来越受重视，这是中国企业尊崇狼性文化的又一个缘由。</a:t>
            </a:r>
          </a:p>
        </p:txBody>
      </p:sp>
      <p:sp>
        <p:nvSpPr>
          <p:cNvPr id="25" name="TextBox 23"/>
          <p:cNvSpPr txBox="1"/>
          <p:nvPr/>
        </p:nvSpPr>
        <p:spPr>
          <a:xfrm>
            <a:off x="1330823" y="3649576"/>
            <a:ext cx="966786" cy="954107"/>
          </a:xfrm>
          <a:prstGeom prst="rect">
            <a:avLst/>
          </a:prstGeom>
          <a:noFill/>
        </p:spPr>
        <p:txBody>
          <a:bodyPr wrap="square" rtlCol="0">
            <a:spAutoFit/>
          </a:bodyPr>
          <a:lstStyle/>
          <a:p>
            <a:pPr algn="ctr"/>
            <a:r>
              <a:rPr lang="zh-CN" altLang="en-US" sz="2800" b="1" dirty="0">
                <a:solidFill>
                  <a:schemeClr val="accent1"/>
                </a:solidFill>
                <a:latin typeface="+mn-ea"/>
                <a:ea typeface="+mn-ea"/>
              </a:rPr>
              <a:t>三个意义</a:t>
            </a:r>
            <a:endParaRPr lang="en-US" altLang="zh-CN" sz="2800" b="1" dirty="0">
              <a:solidFill>
                <a:schemeClr val="accent1"/>
              </a:solidFill>
              <a:latin typeface="+mn-ea"/>
              <a:ea typeface="+mn-ea"/>
            </a:endParaRPr>
          </a:p>
        </p:txBody>
      </p:sp>
      <p:sp>
        <p:nvSpPr>
          <p:cNvPr id="26" name="TextBox 560"/>
          <p:cNvSpPr txBox="1"/>
          <p:nvPr/>
        </p:nvSpPr>
        <p:spPr>
          <a:xfrm>
            <a:off x="337741" y="548681"/>
            <a:ext cx="4032448" cy="461665"/>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2400" dirty="0">
                <a:solidFill>
                  <a:prstClr val="white"/>
                </a:solidFill>
                <a:latin typeface="微软雅黑" pitchFamily="34" charset="-122"/>
                <a:ea typeface="微软雅黑" pitchFamily="34" charset="-122"/>
              </a:rPr>
              <a:t>狼性文化在企业中的意义</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2135" y="2240258"/>
            <a:ext cx="4680520" cy="2031325"/>
          </a:xfrm>
          <a:prstGeom prst="rect">
            <a:avLst/>
          </a:prstGeom>
          <a:noFill/>
        </p:spPr>
        <p:txBody>
          <a:bodyPr wrap="square" rtlCol="0">
            <a:spAutoFit/>
          </a:bodyPr>
          <a:lstStyle/>
          <a:p>
            <a:pPr algn="just"/>
            <a:r>
              <a:rPr lang="zh-CN" altLang="en-US" dirty="0">
                <a:solidFill>
                  <a:schemeClr val="tx2"/>
                </a:solidFill>
                <a:latin typeface="+mj-ea"/>
                <a:ea typeface="+mj-ea"/>
              </a:rPr>
              <a:t>狼群之所以能够如此强大，除了组织纪律严密，具有团队精神外，最重要的一点，就是对集体的忠诚，一旦狼群的首领确定下来，所有的狼都会对首领忠心不二，至死不渝。</a:t>
            </a:r>
          </a:p>
          <a:p>
            <a:pPr algn="just"/>
            <a:r>
              <a:rPr lang="zh-CN" altLang="en-US" dirty="0">
                <a:solidFill>
                  <a:schemeClr val="tx2"/>
                </a:solidFill>
                <a:latin typeface="+mj-ea"/>
                <a:ea typeface="+mj-ea"/>
              </a:rPr>
              <a:t>对事业的忠诚是取得领导和同事信任的前提，每个企业的发展壮大都是靠员工的忠诚来维持的。</a:t>
            </a:r>
          </a:p>
        </p:txBody>
      </p:sp>
      <p:sp>
        <p:nvSpPr>
          <p:cNvPr id="6" name="矩形 5"/>
          <p:cNvSpPr/>
          <p:nvPr/>
        </p:nvSpPr>
        <p:spPr>
          <a:xfrm>
            <a:off x="832135" y="4595708"/>
            <a:ext cx="4680520" cy="1477328"/>
          </a:xfrm>
          <a:prstGeom prst="rect">
            <a:avLst/>
          </a:prstGeom>
          <a:noFill/>
        </p:spPr>
        <p:txBody>
          <a:bodyPr wrap="square" rtlCol="0">
            <a:spAutoFit/>
          </a:bodyPr>
          <a:lstStyle/>
          <a:p>
            <a:pPr algn="just"/>
            <a:r>
              <a:rPr lang="zh-CN" altLang="en-US" dirty="0">
                <a:solidFill>
                  <a:schemeClr val="tx2"/>
                </a:solidFill>
                <a:latin typeface="+mj-ea"/>
                <a:ea typeface="+mj-ea"/>
              </a:rPr>
              <a:t>在用人时，既要考察其能力，又要看个人品质，而品质关键的是忠诚度。在很多时候，忠诚比能力更加重要，能力可以通过煅炼提升，可以通过团队来互补，而一旦缺失忠诚度，所有的一切优势都将不复存在。</a:t>
            </a:r>
          </a:p>
        </p:txBody>
      </p:sp>
      <p:sp>
        <p:nvSpPr>
          <p:cNvPr id="3" name="矩形 2"/>
          <p:cNvSpPr/>
          <p:nvPr/>
        </p:nvSpPr>
        <p:spPr>
          <a:xfrm>
            <a:off x="912912" y="1556792"/>
            <a:ext cx="2954655" cy="461665"/>
          </a:xfrm>
          <a:prstGeom prst="rect">
            <a:avLst/>
          </a:prstGeom>
          <a:noFill/>
        </p:spPr>
        <p:txBody>
          <a:bodyPr wrap="none">
            <a:spAutoFit/>
          </a:bodyPr>
          <a:lstStyle/>
          <a:p>
            <a:r>
              <a:rPr lang="zh-CN" altLang="en-US" sz="2400" b="1" dirty="0">
                <a:latin typeface="+mj-ea"/>
                <a:ea typeface="+mj-ea"/>
              </a:rPr>
              <a:t>忠诚比能力更加重要</a:t>
            </a: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4701" y="1389335"/>
            <a:ext cx="6582063" cy="5640065"/>
          </a:xfrm>
          <a:prstGeom prst="rect">
            <a:avLst/>
          </a:prstGeom>
        </p:spPr>
      </p:pic>
      <p:cxnSp>
        <p:nvCxnSpPr>
          <p:cNvPr id="12" name="直接连接符 11"/>
          <p:cNvCxnSpPr/>
          <p:nvPr/>
        </p:nvCxnSpPr>
        <p:spPr bwMode="auto">
          <a:xfrm>
            <a:off x="912912" y="4379684"/>
            <a:ext cx="445317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TextBox 560"/>
          <p:cNvSpPr txBox="1"/>
          <p:nvPr/>
        </p:nvSpPr>
        <p:spPr>
          <a:xfrm>
            <a:off x="337741" y="548681"/>
            <a:ext cx="4032448" cy="461665"/>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2400" dirty="0">
                <a:solidFill>
                  <a:prstClr val="white"/>
                </a:solidFill>
                <a:latin typeface="微软雅黑" pitchFamily="34" charset="-122"/>
                <a:ea typeface="微软雅黑" pitchFamily="34" charset="-122"/>
              </a:rPr>
              <a:t>忠诚是宝贵的品格</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85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1750"/>
                            </p:stCondLst>
                            <p:childTnLst>
                              <p:par>
                                <p:cTn id="17" presetID="16" presetClass="entr" presetSubtype="21"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childTnLst>
                          </p:cTn>
                        </p:par>
                        <p:par>
                          <p:cTn id="20" fill="hold">
                            <p:stCondLst>
                              <p:cond delay="2250"/>
                            </p:stCondLst>
                            <p:childTnLst>
                              <p:par>
                                <p:cTn id="21" presetID="22" presetClass="entr" presetSubtype="4"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00"/>
                                        <p:tgtEl>
                                          <p:spTgt spid="2"/>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500"/>
                                        <p:tgtEl>
                                          <p:spTgt spid="6"/>
                                        </p:tgtEl>
                                      </p:cBhvr>
                                    </p:animEffect>
                                  </p:childTnLst>
                                </p:cTn>
                              </p:par>
                            </p:childTnLst>
                          </p:cTn>
                        </p:par>
                        <p:par>
                          <p:cTn id="27" fill="hold">
                            <p:stCondLst>
                              <p:cond delay="2750"/>
                            </p:stCondLst>
                            <p:childTnLst>
                              <p:par>
                                <p:cTn id="28" presetID="42" presetClass="entr" presetSubtype="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3"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35370" y="5397023"/>
            <a:ext cx="9966158" cy="1200329"/>
          </a:xfrm>
          <a:prstGeom prst="rect">
            <a:avLst/>
          </a:prstGeom>
          <a:noFill/>
        </p:spPr>
        <p:txBody>
          <a:bodyPr wrap="square" rtlCol="0">
            <a:spAutoFit/>
          </a:bodyPr>
          <a:lstStyle/>
          <a:p>
            <a:pPr algn="just"/>
            <a:r>
              <a:rPr lang="zh-CN" altLang="en-US" dirty="0">
                <a:solidFill>
                  <a:schemeClr val="tx2"/>
                </a:solidFill>
                <a:latin typeface="+mj-ea"/>
                <a:ea typeface="+mj-ea"/>
              </a:rPr>
              <a:t>三种动物都有其成功的生存方式，但是最聪明的，无疑是狼。追逐猎物仅仅靠猛跑是不够的，尤其在对付大群猎物的时候，必要的准备和步骤是或得成功的基础，而谋划是实现这一切的唯一保障，狼捕猎多有可行的计划，群体出击，分工明确，擅于借助地形地势、天气、动物群体的特性等各种因素来达到目标。</a:t>
            </a:r>
          </a:p>
        </p:txBody>
      </p:sp>
      <p:grpSp>
        <p:nvGrpSpPr>
          <p:cNvPr id="2" name="组合 1"/>
          <p:cNvGrpSpPr/>
          <p:nvPr/>
        </p:nvGrpSpPr>
        <p:grpSpPr>
          <a:xfrm>
            <a:off x="1001330" y="2326577"/>
            <a:ext cx="2880320" cy="2880320"/>
            <a:chOff x="1001330" y="2052397"/>
            <a:chExt cx="2880320" cy="2880320"/>
          </a:xfrm>
        </p:grpSpPr>
        <p:sp>
          <p:nvSpPr>
            <p:cNvPr id="4" name="椭圆 3"/>
            <p:cNvSpPr/>
            <p:nvPr/>
          </p:nvSpPr>
          <p:spPr bwMode="auto">
            <a:xfrm>
              <a:off x="1001330" y="2052397"/>
              <a:ext cx="2880320" cy="2880320"/>
            </a:xfrm>
            <a:prstGeom prst="ellipse">
              <a:avLst/>
            </a:prstGeom>
            <a:solidFill>
              <a:schemeClr val="bg2">
                <a:lumMod val="60000"/>
                <a:lumOff val="40000"/>
              </a:schemeClr>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 name="椭圆 7"/>
            <p:cNvSpPr/>
            <p:nvPr/>
          </p:nvSpPr>
          <p:spPr bwMode="auto">
            <a:xfrm>
              <a:off x="1216141" y="2267208"/>
              <a:ext cx="2450698" cy="2450698"/>
            </a:xfrm>
            <a:prstGeom prst="ellipse">
              <a:avLst/>
            </a:prstGeom>
            <a:blipFill>
              <a:blip r:embed="rId3"/>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grpSp>
        <p:nvGrpSpPr>
          <p:cNvPr id="7" name="组合 6"/>
          <p:cNvGrpSpPr/>
          <p:nvPr/>
        </p:nvGrpSpPr>
        <p:grpSpPr>
          <a:xfrm>
            <a:off x="4460409" y="2326577"/>
            <a:ext cx="2880320" cy="2880320"/>
            <a:chOff x="4418299" y="2052397"/>
            <a:chExt cx="2880320" cy="2880320"/>
          </a:xfrm>
        </p:grpSpPr>
        <p:sp>
          <p:nvSpPr>
            <p:cNvPr id="9" name="椭圆 8"/>
            <p:cNvSpPr/>
            <p:nvPr/>
          </p:nvSpPr>
          <p:spPr bwMode="auto">
            <a:xfrm>
              <a:off x="4418299" y="2052397"/>
              <a:ext cx="2880320" cy="2880320"/>
            </a:xfrm>
            <a:prstGeom prst="ellipse">
              <a:avLst/>
            </a:prstGeom>
            <a:solidFill>
              <a:schemeClr val="bg2">
                <a:lumMod val="60000"/>
                <a:lumOff val="40000"/>
              </a:schemeClr>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0" name="椭圆 9"/>
            <p:cNvSpPr/>
            <p:nvPr/>
          </p:nvSpPr>
          <p:spPr bwMode="auto">
            <a:xfrm>
              <a:off x="4633110" y="2267208"/>
              <a:ext cx="2450698" cy="2450698"/>
            </a:xfrm>
            <a:prstGeom prst="ellipse">
              <a:avLst/>
            </a:prstGeom>
            <a:blipFill>
              <a:blip r:embed="rId4"/>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grpSp>
        <p:nvGrpSpPr>
          <p:cNvPr id="13" name="组合 12"/>
          <p:cNvGrpSpPr/>
          <p:nvPr/>
        </p:nvGrpSpPr>
        <p:grpSpPr>
          <a:xfrm>
            <a:off x="7919488" y="2326577"/>
            <a:ext cx="2880320" cy="2880320"/>
            <a:chOff x="7919488" y="2052397"/>
            <a:chExt cx="2880320" cy="2880320"/>
          </a:xfrm>
        </p:grpSpPr>
        <p:sp>
          <p:nvSpPr>
            <p:cNvPr id="11" name="椭圆 10"/>
            <p:cNvSpPr/>
            <p:nvPr/>
          </p:nvSpPr>
          <p:spPr bwMode="auto">
            <a:xfrm>
              <a:off x="7919488" y="2052397"/>
              <a:ext cx="2880320" cy="2880320"/>
            </a:xfrm>
            <a:prstGeom prst="ellipse">
              <a:avLst/>
            </a:prstGeom>
            <a:solidFill>
              <a:schemeClr val="bg2">
                <a:lumMod val="60000"/>
                <a:lumOff val="40000"/>
              </a:schemeClr>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2" name="椭圆 11"/>
            <p:cNvSpPr/>
            <p:nvPr/>
          </p:nvSpPr>
          <p:spPr bwMode="auto">
            <a:xfrm>
              <a:off x="8134299" y="2267208"/>
              <a:ext cx="2450698" cy="2450698"/>
            </a:xfrm>
            <a:prstGeom prst="ellipse">
              <a:avLst/>
            </a:prstGeom>
            <a:blipFill>
              <a:blip r:embed="rId5"/>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5" name="椭圆 4"/>
          <p:cNvSpPr/>
          <p:nvPr/>
        </p:nvSpPr>
        <p:spPr bwMode="auto">
          <a:xfrm>
            <a:off x="2907823" y="4346801"/>
            <a:ext cx="858061" cy="858061"/>
          </a:xfrm>
          <a:prstGeom prst="ellipse">
            <a:avLst/>
          </a:prstGeom>
          <a:solidFill>
            <a:schemeClr val="tx1"/>
          </a:solidFill>
          <a:ln w="3810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p>
        </p:txBody>
      </p:sp>
      <p:sp>
        <p:nvSpPr>
          <p:cNvPr id="6" name="文本框 5"/>
          <p:cNvSpPr txBox="1"/>
          <p:nvPr/>
        </p:nvSpPr>
        <p:spPr>
          <a:xfrm>
            <a:off x="3013687" y="4452143"/>
            <a:ext cx="646331" cy="646331"/>
          </a:xfrm>
          <a:prstGeom prst="rect">
            <a:avLst/>
          </a:prstGeom>
          <a:noFill/>
        </p:spPr>
        <p:txBody>
          <a:bodyPr wrap="none" rtlCol="0">
            <a:spAutoFit/>
          </a:bodyPr>
          <a:lstStyle/>
          <a:p>
            <a:r>
              <a:rPr lang="zh-CN" altLang="en-US" sz="3600" b="1" dirty="0">
                <a:solidFill>
                  <a:schemeClr val="accent1"/>
                </a:solidFill>
                <a:latin typeface="+mj-ea"/>
                <a:ea typeface="+mj-ea"/>
              </a:rPr>
              <a:t>力</a:t>
            </a:r>
          </a:p>
        </p:txBody>
      </p:sp>
      <p:sp>
        <p:nvSpPr>
          <p:cNvPr id="17" name="椭圆 16"/>
          <p:cNvSpPr/>
          <p:nvPr/>
        </p:nvSpPr>
        <p:spPr bwMode="auto">
          <a:xfrm>
            <a:off x="6415027" y="4346801"/>
            <a:ext cx="858061" cy="858061"/>
          </a:xfrm>
          <a:prstGeom prst="ellipse">
            <a:avLst/>
          </a:prstGeom>
          <a:solidFill>
            <a:schemeClr val="tx1"/>
          </a:solidFill>
          <a:ln w="3810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p>
        </p:txBody>
      </p:sp>
      <p:sp>
        <p:nvSpPr>
          <p:cNvPr id="18" name="文本框 17"/>
          <p:cNvSpPr txBox="1"/>
          <p:nvPr/>
        </p:nvSpPr>
        <p:spPr>
          <a:xfrm>
            <a:off x="6520891" y="4452143"/>
            <a:ext cx="646331" cy="646331"/>
          </a:xfrm>
          <a:prstGeom prst="rect">
            <a:avLst/>
          </a:prstGeom>
          <a:noFill/>
        </p:spPr>
        <p:txBody>
          <a:bodyPr wrap="none" rtlCol="0">
            <a:spAutoFit/>
          </a:bodyPr>
          <a:lstStyle/>
          <a:p>
            <a:r>
              <a:rPr lang="zh-CN" altLang="en-US" sz="3600" b="1" dirty="0">
                <a:solidFill>
                  <a:schemeClr val="accent1"/>
                </a:solidFill>
                <a:latin typeface="+mj-ea"/>
                <a:ea typeface="+mj-ea"/>
              </a:rPr>
              <a:t>智</a:t>
            </a:r>
          </a:p>
        </p:txBody>
      </p:sp>
      <p:sp>
        <p:nvSpPr>
          <p:cNvPr id="19" name="椭圆 18"/>
          <p:cNvSpPr/>
          <p:nvPr/>
        </p:nvSpPr>
        <p:spPr bwMode="auto">
          <a:xfrm>
            <a:off x="9801917" y="4346801"/>
            <a:ext cx="858061" cy="858061"/>
          </a:xfrm>
          <a:prstGeom prst="ellipse">
            <a:avLst/>
          </a:prstGeom>
          <a:solidFill>
            <a:schemeClr val="tx1"/>
          </a:solidFill>
          <a:ln w="3810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p>
        </p:txBody>
      </p:sp>
      <p:sp>
        <p:nvSpPr>
          <p:cNvPr id="20" name="文本框 19"/>
          <p:cNvSpPr txBox="1"/>
          <p:nvPr/>
        </p:nvSpPr>
        <p:spPr>
          <a:xfrm>
            <a:off x="9907781" y="4452143"/>
            <a:ext cx="646331" cy="646331"/>
          </a:xfrm>
          <a:prstGeom prst="rect">
            <a:avLst/>
          </a:prstGeom>
          <a:noFill/>
        </p:spPr>
        <p:txBody>
          <a:bodyPr wrap="none" rtlCol="0">
            <a:spAutoFit/>
          </a:bodyPr>
          <a:lstStyle/>
          <a:p>
            <a:r>
              <a:rPr lang="zh-CN" altLang="en-US" sz="3600" b="1" dirty="0">
                <a:solidFill>
                  <a:schemeClr val="accent1"/>
                </a:solidFill>
                <a:latin typeface="+mj-ea"/>
                <a:ea typeface="+mj-ea"/>
              </a:rPr>
              <a:t>谋</a:t>
            </a:r>
          </a:p>
        </p:txBody>
      </p:sp>
      <p:sp>
        <p:nvSpPr>
          <p:cNvPr id="24" name="矩形 23"/>
          <p:cNvSpPr/>
          <p:nvPr/>
        </p:nvSpPr>
        <p:spPr>
          <a:xfrm>
            <a:off x="1035370" y="1486525"/>
            <a:ext cx="9966158" cy="646331"/>
          </a:xfrm>
          <a:prstGeom prst="rect">
            <a:avLst/>
          </a:prstGeom>
          <a:noFill/>
        </p:spPr>
        <p:txBody>
          <a:bodyPr wrap="square" rtlCol="0">
            <a:spAutoFit/>
          </a:bodyPr>
          <a:lstStyle/>
          <a:p>
            <a:pPr algn="just"/>
            <a:r>
              <a:rPr lang="zh-CN" altLang="en-US" dirty="0">
                <a:solidFill>
                  <a:schemeClr val="tx2"/>
                </a:solidFill>
                <a:latin typeface="+mj-ea"/>
                <a:ea typeface="+mj-ea"/>
              </a:rPr>
              <a:t>老虎、狮子、狼三种动物，都可以说是草原上呼风唤雨的王者，那么在它们当中，谁是最聪明的？动物学家给了我们明确的答案：老虎胜于力， 狮子胜于智， 狼则胜于谋 。</a:t>
            </a:r>
          </a:p>
        </p:txBody>
      </p:sp>
      <p:sp>
        <p:nvSpPr>
          <p:cNvPr id="25" name="TextBox 560"/>
          <p:cNvSpPr txBox="1"/>
          <p:nvPr/>
        </p:nvSpPr>
        <p:spPr>
          <a:xfrm>
            <a:off x="337741" y="548681"/>
            <a:ext cx="4032448" cy="461665"/>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2400" dirty="0">
                <a:solidFill>
                  <a:prstClr val="white"/>
                </a:solidFill>
                <a:latin typeface="微软雅黑" pitchFamily="34" charset="-122"/>
                <a:ea typeface="微软雅黑" pitchFamily="34" charset="-122"/>
              </a:rPr>
              <a:t>谋定而后动</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4" name="矩形: 圆角 3"/>
          <p:cNvSpPr/>
          <p:nvPr/>
        </p:nvSpPr>
        <p:spPr bwMode="auto">
          <a:xfrm>
            <a:off x="809791" y="2180889"/>
            <a:ext cx="1678910" cy="1928865"/>
          </a:xfrm>
          <a:prstGeom prst="roundRect">
            <a:avLst>
              <a:gd name="adj" fmla="val 7491"/>
            </a:avLst>
          </a:prstGeom>
          <a:solidFill>
            <a:schemeClr val="tx1"/>
          </a:solidFill>
          <a:ln w="5715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p>
        </p:txBody>
      </p:sp>
      <p:sp>
        <p:nvSpPr>
          <p:cNvPr id="8" name="Rectangle 9"/>
          <p:cNvSpPr>
            <a:spLocks noChangeArrowheads="1"/>
          </p:cNvSpPr>
          <p:nvPr/>
        </p:nvSpPr>
        <p:spPr bwMode="auto">
          <a:xfrm>
            <a:off x="1103423" y="2100240"/>
            <a:ext cx="1091646"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3800" b="1" i="0" u="none" strike="noStrike" kern="0" cap="none" spc="0" normalizeH="0" baseline="0" noProof="0" dirty="0">
                <a:ln>
                  <a:noFill/>
                </a:ln>
                <a:solidFill>
                  <a:schemeClr val="accent1"/>
                </a:solidFill>
                <a:effectLst/>
                <a:uLnTx/>
                <a:uFillTx/>
                <a:latin typeface="+mj-ea"/>
                <a:ea typeface="+mj-ea"/>
                <a:cs typeface="宋体" panose="02010600030101010101" pitchFamily="2" charset="-122"/>
              </a:rPr>
              <a:t>3</a:t>
            </a:r>
            <a:endParaRPr kumimoji="0" lang="zh-CN" altLang="zh-CN" sz="2000" b="1" i="0" u="none" strike="noStrike" kern="0" cap="none" spc="0" normalizeH="0" baseline="0" noProof="0" dirty="0">
              <a:ln>
                <a:noFill/>
              </a:ln>
              <a:solidFill>
                <a:schemeClr val="accent1"/>
              </a:solidFill>
              <a:effectLst/>
              <a:uLnTx/>
              <a:uFillTx/>
              <a:latin typeface="+mj-ea"/>
              <a:ea typeface="+mj-ea"/>
              <a:cs typeface="宋体" panose="02010600030101010101" pitchFamily="2" charset="-122"/>
            </a:endParaRPr>
          </a:p>
        </p:txBody>
      </p:sp>
      <p:sp>
        <p:nvSpPr>
          <p:cNvPr id="10" name="TextBox 20"/>
          <p:cNvSpPr txBox="1"/>
          <p:nvPr/>
        </p:nvSpPr>
        <p:spPr>
          <a:xfrm>
            <a:off x="2596701" y="2165119"/>
            <a:ext cx="6598024" cy="1015663"/>
          </a:xfrm>
          <a:prstGeom prst="rect">
            <a:avLst/>
          </a:prstGeom>
          <a:noFill/>
        </p:spPr>
        <p:txBody>
          <a:bodyPr wrap="square" rtlCol="0">
            <a:spAutoFit/>
          </a:bodyPr>
          <a:lstStyle>
            <a:defPPr>
              <a:defRPr lang="zh-CN"/>
            </a:defPPr>
            <a:lvl1pPr>
              <a:defRPr sz="5400" b="1">
                <a:solidFill>
                  <a:srgbClr val="C00000"/>
                </a:solidFill>
                <a:latin typeface="微软雅黑" panose="020B0503020204020204" pitchFamily="34" charset="-122"/>
                <a:ea typeface="微软雅黑" panose="020B0503020204020204" pitchFamily="34" charset="-122"/>
              </a:defRPr>
            </a:lvl1pPr>
          </a:lstStyle>
          <a:p>
            <a:r>
              <a:rPr lang="zh-CN" altLang="en-US" sz="6000" dirty="0">
                <a:solidFill>
                  <a:schemeClr val="tx2"/>
                </a:solidFill>
              </a:rPr>
              <a:t>如何培养狼性文化</a:t>
            </a:r>
          </a:p>
        </p:txBody>
      </p:sp>
      <p:sp>
        <p:nvSpPr>
          <p:cNvPr id="17" name="TextBox 30"/>
          <p:cNvSpPr txBox="1"/>
          <p:nvPr/>
        </p:nvSpPr>
        <p:spPr>
          <a:xfrm>
            <a:off x="2719137" y="3358913"/>
            <a:ext cx="5899524" cy="707886"/>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r>
              <a:rPr lang="zh-CN" altLang="en-US" dirty="0">
                <a:solidFill>
                  <a:schemeClr val="tx2"/>
                </a:solidFill>
              </a:rPr>
              <a:t>本章着重从十个方面来讲述如何在企业或团队中培养狼性文化。</a:t>
            </a:r>
          </a:p>
        </p:txBody>
      </p:sp>
    </p:spTree>
  </p:cSld>
  <p:clrMapOvr>
    <a:masterClrMapping/>
  </p:clrMapOvr>
  <mc:AlternateContent xmlns:mc="http://schemas.openxmlformats.org/markup-compatibility/2006" xmlns:p14="http://schemas.microsoft.com/office/powerpoint/2010/main">
    <mc:Choice Requires="p14">
      <p:transition spd="slow" p14:dur="1250" advClick="0" advTm="3694">
        <p14:flip dir="r"/>
      </p:transition>
    </mc:Choice>
    <mc:Fallback xmlns="">
      <p:transition spd="slow" advClick="0" advTm="369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400" fill="hold"/>
                                        <p:tgtEl>
                                          <p:spTgt spid="8"/>
                                        </p:tgtEl>
                                        <p:attrNameLst>
                                          <p:attrName>ppt_w</p:attrName>
                                        </p:attrNameLst>
                                      </p:cBhvr>
                                      <p:tavLst>
                                        <p:tav tm="0">
                                          <p:val>
                                            <p:fltVal val="0"/>
                                          </p:val>
                                        </p:tav>
                                        <p:tav tm="100000">
                                          <p:val>
                                            <p:strVal val="#ppt_w"/>
                                          </p:val>
                                        </p:tav>
                                      </p:tavLst>
                                    </p:anim>
                                    <p:anim calcmode="lin" valueType="num">
                                      <p:cBhvr>
                                        <p:cTn id="12" dur="400" fill="hold"/>
                                        <p:tgtEl>
                                          <p:spTgt spid="8"/>
                                        </p:tgtEl>
                                        <p:attrNameLst>
                                          <p:attrName>ppt_h</p:attrName>
                                        </p:attrNameLst>
                                      </p:cBhvr>
                                      <p:tavLst>
                                        <p:tav tm="0">
                                          <p:val>
                                            <p:fltVal val="0"/>
                                          </p:val>
                                        </p:tav>
                                        <p:tav tm="100000">
                                          <p:val>
                                            <p:strVal val="#ppt_h"/>
                                          </p:val>
                                        </p:tav>
                                      </p:tavLst>
                                    </p:anim>
                                    <p:anim calcmode="lin" valueType="num">
                                      <p:cBhvr>
                                        <p:cTn id="13" dur="400" fill="hold"/>
                                        <p:tgtEl>
                                          <p:spTgt spid="8"/>
                                        </p:tgtEl>
                                        <p:attrNameLst>
                                          <p:attrName>style.rotation</p:attrName>
                                        </p:attrNameLst>
                                      </p:cBhvr>
                                      <p:tavLst>
                                        <p:tav tm="0">
                                          <p:val>
                                            <p:fltVal val="90"/>
                                          </p:val>
                                        </p:tav>
                                        <p:tav tm="100000">
                                          <p:val>
                                            <p:fltVal val="0"/>
                                          </p:val>
                                        </p:tav>
                                      </p:tavLst>
                                    </p:anim>
                                    <p:animEffect transition="in" filter="fade">
                                      <p:cBhvr>
                                        <p:cTn id="14" dur="400"/>
                                        <p:tgtEl>
                                          <p:spTgt spid="8"/>
                                        </p:tgtEl>
                                      </p:cBhvr>
                                    </p:animEffect>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0"/>
                                        </p:tgtEl>
                                        <p:attrNameLst>
                                          <p:attrName>style.visibility</p:attrName>
                                        </p:attrNameLst>
                                      </p:cBhvr>
                                      <p:to>
                                        <p:strVal val="visible"/>
                                      </p:to>
                                    </p:set>
                                    <p:anim by="(-#ppt_w*2)" calcmode="lin" valueType="num">
                                      <p:cBhvr rctx="PPT">
                                        <p:cTn id="18" dur="300" autoRev="1" fill="hold">
                                          <p:stCondLst>
                                            <p:cond delay="0"/>
                                          </p:stCondLst>
                                        </p:cTn>
                                        <p:tgtEl>
                                          <p:spTgt spid="10"/>
                                        </p:tgtEl>
                                        <p:attrNameLst>
                                          <p:attrName>ppt_w</p:attrName>
                                        </p:attrNameLst>
                                      </p:cBhvr>
                                    </p:anim>
                                    <p:anim by="(#ppt_w*0.50)" calcmode="lin" valueType="num">
                                      <p:cBhvr>
                                        <p:cTn id="19" dur="300" decel="50000" autoRev="1" fill="hold">
                                          <p:stCondLst>
                                            <p:cond delay="0"/>
                                          </p:stCondLst>
                                        </p:cTn>
                                        <p:tgtEl>
                                          <p:spTgt spid="10"/>
                                        </p:tgtEl>
                                        <p:attrNameLst>
                                          <p:attrName>ppt_x</p:attrName>
                                        </p:attrNameLst>
                                      </p:cBhvr>
                                    </p:anim>
                                    <p:anim from="(-#ppt_h/2)" to="(#ppt_y)" calcmode="lin" valueType="num">
                                      <p:cBhvr>
                                        <p:cTn id="20" dur="600" fill="hold">
                                          <p:stCondLst>
                                            <p:cond delay="0"/>
                                          </p:stCondLst>
                                        </p:cTn>
                                        <p:tgtEl>
                                          <p:spTgt spid="10"/>
                                        </p:tgtEl>
                                        <p:attrNameLst>
                                          <p:attrName>ppt_y</p:attrName>
                                        </p:attrNameLst>
                                      </p:cBhvr>
                                    </p:anim>
                                    <p:animRot by="21600000">
                                      <p:cBhvr>
                                        <p:cTn id="21" dur="600" fill="hold">
                                          <p:stCondLst>
                                            <p:cond delay="0"/>
                                          </p:stCondLst>
                                        </p:cTn>
                                        <p:tgtEl>
                                          <p:spTgt spid="10"/>
                                        </p:tgtEl>
                                        <p:attrNameLst>
                                          <p:attrName>r</p:attrName>
                                        </p:attrNameLst>
                                      </p:cBhvr>
                                    </p:animRot>
                                  </p:childTnLst>
                                </p:cTn>
                              </p:par>
                            </p:childTnLst>
                          </p:cTn>
                        </p:par>
                        <p:par>
                          <p:cTn id="22" fill="hold">
                            <p:stCondLst>
                              <p:cond delay="1919"/>
                            </p:stCondLst>
                            <p:childTnLst>
                              <p:par>
                                <p:cTn id="23" presetID="22" presetClass="entr" presetSubtype="8"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10"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a:spLocks noChangeArrowheads="1"/>
          </p:cNvSpPr>
          <p:nvPr/>
        </p:nvSpPr>
        <p:spPr bwMode="auto">
          <a:xfrm>
            <a:off x="3199975" y="1984914"/>
            <a:ext cx="3886868" cy="3897768"/>
          </a:xfrm>
          <a:prstGeom prst="ellipse">
            <a:avLst/>
          </a:prstGeom>
          <a:noFill/>
          <a:ln w="12700" cap="flat">
            <a:solidFill>
              <a:schemeClr val="tx2"/>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1600">
              <a:solidFill>
                <a:schemeClr val="accent2"/>
              </a:solidFill>
            </a:endParaRPr>
          </a:p>
        </p:txBody>
      </p:sp>
      <p:sp>
        <p:nvSpPr>
          <p:cNvPr id="7" name="Line 11"/>
          <p:cNvSpPr>
            <a:spLocks noChangeShapeType="1"/>
          </p:cNvSpPr>
          <p:nvPr/>
        </p:nvSpPr>
        <p:spPr bwMode="auto">
          <a:xfrm flipH="1" flipV="1">
            <a:off x="4432634" y="2506796"/>
            <a:ext cx="472236" cy="467393"/>
          </a:xfrm>
          <a:prstGeom prst="line">
            <a:avLst/>
          </a:prstGeom>
          <a:noFill/>
          <a:ln w="12700" cap="flat">
            <a:solidFill>
              <a:schemeClr val="tx2"/>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600">
              <a:solidFill>
                <a:schemeClr val="accent2"/>
              </a:solidFill>
            </a:endParaRPr>
          </a:p>
        </p:txBody>
      </p:sp>
      <p:sp>
        <p:nvSpPr>
          <p:cNvPr id="8" name="Line 12"/>
          <p:cNvSpPr>
            <a:spLocks noChangeShapeType="1"/>
          </p:cNvSpPr>
          <p:nvPr/>
        </p:nvSpPr>
        <p:spPr bwMode="auto">
          <a:xfrm flipH="1">
            <a:off x="4447164" y="4917624"/>
            <a:ext cx="472236" cy="466183"/>
          </a:xfrm>
          <a:prstGeom prst="line">
            <a:avLst/>
          </a:prstGeom>
          <a:noFill/>
          <a:ln w="12700" cap="flat">
            <a:solidFill>
              <a:schemeClr val="tx2"/>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600">
              <a:solidFill>
                <a:schemeClr val="accent2"/>
              </a:solidFill>
            </a:endParaRPr>
          </a:p>
        </p:txBody>
      </p:sp>
      <p:sp>
        <p:nvSpPr>
          <p:cNvPr id="9" name="Line 13"/>
          <p:cNvSpPr>
            <a:spLocks noChangeShapeType="1"/>
          </p:cNvSpPr>
          <p:nvPr/>
        </p:nvSpPr>
        <p:spPr bwMode="auto">
          <a:xfrm>
            <a:off x="3580186" y="3933193"/>
            <a:ext cx="946895" cy="0"/>
          </a:xfrm>
          <a:prstGeom prst="line">
            <a:avLst/>
          </a:prstGeom>
          <a:noFill/>
          <a:ln w="12700" cap="flat">
            <a:solidFill>
              <a:schemeClr val="tx2"/>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600">
              <a:solidFill>
                <a:schemeClr val="accent2"/>
              </a:solidFill>
            </a:endParaRPr>
          </a:p>
        </p:txBody>
      </p:sp>
      <p:sp>
        <p:nvSpPr>
          <p:cNvPr id="10" name="Line 14"/>
          <p:cNvSpPr>
            <a:spLocks noChangeShapeType="1"/>
          </p:cNvSpPr>
          <p:nvPr/>
        </p:nvSpPr>
        <p:spPr bwMode="auto">
          <a:xfrm>
            <a:off x="3789666" y="3132812"/>
            <a:ext cx="851236" cy="305138"/>
          </a:xfrm>
          <a:prstGeom prst="line">
            <a:avLst/>
          </a:prstGeom>
          <a:noFill/>
          <a:ln w="12700" cap="flat">
            <a:solidFill>
              <a:schemeClr val="tx2"/>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600">
              <a:solidFill>
                <a:schemeClr val="accent2"/>
              </a:solidFill>
            </a:endParaRPr>
          </a:p>
        </p:txBody>
      </p:sp>
      <p:sp>
        <p:nvSpPr>
          <p:cNvPr id="11" name="Line 15"/>
          <p:cNvSpPr>
            <a:spLocks noChangeShapeType="1"/>
          </p:cNvSpPr>
          <p:nvPr/>
        </p:nvSpPr>
        <p:spPr bwMode="auto">
          <a:xfrm flipV="1">
            <a:off x="3783612" y="4445387"/>
            <a:ext cx="850026" cy="305138"/>
          </a:xfrm>
          <a:prstGeom prst="line">
            <a:avLst/>
          </a:prstGeom>
          <a:noFill/>
          <a:ln w="12700" cap="flat">
            <a:solidFill>
              <a:schemeClr val="tx2"/>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600">
              <a:solidFill>
                <a:schemeClr val="accent2"/>
              </a:solidFill>
            </a:endParaRPr>
          </a:p>
        </p:txBody>
      </p:sp>
      <p:sp>
        <p:nvSpPr>
          <p:cNvPr id="12" name="Oval 16"/>
          <p:cNvSpPr>
            <a:spLocks noChangeArrowheads="1"/>
          </p:cNvSpPr>
          <p:nvPr/>
        </p:nvSpPr>
        <p:spPr bwMode="auto">
          <a:xfrm>
            <a:off x="4818898" y="1984914"/>
            <a:ext cx="3885658" cy="3897768"/>
          </a:xfrm>
          <a:prstGeom prst="ellipse">
            <a:avLst/>
          </a:prstGeom>
          <a:noFill/>
          <a:ln w="12700" cap="flat">
            <a:solidFill>
              <a:schemeClr val="tx2"/>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1600">
              <a:solidFill>
                <a:schemeClr val="accent2"/>
              </a:solidFill>
            </a:endParaRPr>
          </a:p>
        </p:txBody>
      </p:sp>
      <p:sp>
        <p:nvSpPr>
          <p:cNvPr id="13" name="Line 22"/>
          <p:cNvSpPr>
            <a:spLocks noChangeShapeType="1"/>
          </p:cNvSpPr>
          <p:nvPr/>
        </p:nvSpPr>
        <p:spPr bwMode="auto">
          <a:xfrm flipV="1">
            <a:off x="7000872" y="2506796"/>
            <a:ext cx="472236" cy="467393"/>
          </a:xfrm>
          <a:prstGeom prst="line">
            <a:avLst/>
          </a:prstGeom>
          <a:noFill/>
          <a:ln w="11" cap="flat">
            <a:solidFill>
              <a:schemeClr val="tx2"/>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600">
              <a:solidFill>
                <a:schemeClr val="accent2"/>
              </a:solidFill>
            </a:endParaRPr>
          </a:p>
        </p:txBody>
      </p:sp>
      <p:sp>
        <p:nvSpPr>
          <p:cNvPr id="14" name="Line 23"/>
          <p:cNvSpPr>
            <a:spLocks noChangeShapeType="1"/>
          </p:cNvSpPr>
          <p:nvPr/>
        </p:nvSpPr>
        <p:spPr bwMode="auto">
          <a:xfrm>
            <a:off x="6985131" y="4917624"/>
            <a:ext cx="472236" cy="466183"/>
          </a:xfrm>
          <a:prstGeom prst="line">
            <a:avLst/>
          </a:prstGeom>
          <a:noFill/>
          <a:ln w="11" cap="flat">
            <a:solidFill>
              <a:schemeClr val="tx2"/>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600">
              <a:solidFill>
                <a:schemeClr val="accent2"/>
              </a:solidFill>
            </a:endParaRPr>
          </a:p>
        </p:txBody>
      </p:sp>
      <p:sp>
        <p:nvSpPr>
          <p:cNvPr id="15" name="Line 24"/>
          <p:cNvSpPr>
            <a:spLocks noChangeShapeType="1"/>
          </p:cNvSpPr>
          <p:nvPr/>
        </p:nvSpPr>
        <p:spPr bwMode="auto">
          <a:xfrm flipH="1">
            <a:off x="7377451" y="3933193"/>
            <a:ext cx="946895" cy="0"/>
          </a:xfrm>
          <a:prstGeom prst="line">
            <a:avLst/>
          </a:prstGeom>
          <a:noFill/>
          <a:ln w="11" cap="flat">
            <a:solidFill>
              <a:schemeClr val="tx2"/>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600">
              <a:solidFill>
                <a:schemeClr val="accent2"/>
              </a:solidFill>
            </a:endParaRPr>
          </a:p>
        </p:txBody>
      </p:sp>
      <p:sp>
        <p:nvSpPr>
          <p:cNvPr id="16" name="Line 25"/>
          <p:cNvSpPr>
            <a:spLocks noChangeShapeType="1"/>
          </p:cNvSpPr>
          <p:nvPr/>
        </p:nvSpPr>
        <p:spPr bwMode="auto">
          <a:xfrm flipH="1">
            <a:off x="7264840" y="3132812"/>
            <a:ext cx="850026" cy="305138"/>
          </a:xfrm>
          <a:prstGeom prst="line">
            <a:avLst/>
          </a:prstGeom>
          <a:noFill/>
          <a:ln w="11" cap="flat">
            <a:solidFill>
              <a:schemeClr val="tx2"/>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600">
              <a:solidFill>
                <a:schemeClr val="accent2"/>
              </a:solidFill>
            </a:endParaRPr>
          </a:p>
        </p:txBody>
      </p:sp>
      <p:sp>
        <p:nvSpPr>
          <p:cNvPr id="17" name="Line 26"/>
          <p:cNvSpPr>
            <a:spLocks noChangeShapeType="1"/>
          </p:cNvSpPr>
          <p:nvPr/>
        </p:nvSpPr>
        <p:spPr bwMode="auto">
          <a:xfrm flipH="1" flipV="1">
            <a:off x="7270895" y="4445387"/>
            <a:ext cx="851236" cy="305138"/>
          </a:xfrm>
          <a:prstGeom prst="line">
            <a:avLst/>
          </a:prstGeom>
          <a:noFill/>
          <a:ln w="11" cap="flat">
            <a:solidFill>
              <a:schemeClr val="tx2"/>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600">
              <a:solidFill>
                <a:schemeClr val="accent2"/>
              </a:solidFill>
            </a:endParaRPr>
          </a:p>
        </p:txBody>
      </p:sp>
      <p:sp>
        <p:nvSpPr>
          <p:cNvPr id="18" name="Oval 27"/>
          <p:cNvSpPr>
            <a:spLocks noChangeArrowheads="1"/>
          </p:cNvSpPr>
          <p:nvPr/>
        </p:nvSpPr>
        <p:spPr bwMode="auto">
          <a:xfrm>
            <a:off x="4573094" y="2550387"/>
            <a:ext cx="2758345" cy="2765611"/>
          </a:xfrm>
          <a:prstGeom prst="ellipse">
            <a:avLst/>
          </a:prstGeom>
          <a:solidFill>
            <a:schemeClr val="tx1"/>
          </a:solidFill>
          <a:ln w="762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vert="horz" wrap="square" lIns="91440" tIns="45720" rIns="91440" bIns="45720" numCol="1" anchor="t" anchorCtr="0" compatLnSpc="1"/>
          <a:lstStyle/>
          <a:p>
            <a:endParaRPr lang="zh-CN" altLang="en-US" sz="1600">
              <a:solidFill>
                <a:schemeClr val="accent2"/>
              </a:solidFill>
            </a:endParaRPr>
          </a:p>
        </p:txBody>
      </p:sp>
      <p:sp>
        <p:nvSpPr>
          <p:cNvPr id="20" name="TextBox 18"/>
          <p:cNvSpPr txBox="1"/>
          <p:nvPr/>
        </p:nvSpPr>
        <p:spPr>
          <a:xfrm>
            <a:off x="4950213" y="4141720"/>
            <a:ext cx="1973163" cy="830997"/>
          </a:xfrm>
          <a:prstGeom prst="rect">
            <a:avLst/>
          </a:prstGeom>
          <a:noFill/>
        </p:spPr>
        <p:txBody>
          <a:bodyPr wrap="square" rtlCol="0">
            <a:spAutoFit/>
          </a:bodyPr>
          <a:lstStyle/>
          <a:p>
            <a:pPr algn="ctr"/>
            <a:r>
              <a:rPr lang="zh-CN" altLang="en-US" sz="2400" b="1" dirty="0">
                <a:solidFill>
                  <a:schemeClr val="accent1"/>
                </a:solidFill>
                <a:latin typeface="+mn-ea"/>
                <a:ea typeface="+mn-ea"/>
              </a:rPr>
              <a:t>十个方式培养狼性文化</a:t>
            </a:r>
          </a:p>
        </p:txBody>
      </p:sp>
      <p:grpSp>
        <p:nvGrpSpPr>
          <p:cNvPr id="24" name="组合 23"/>
          <p:cNvGrpSpPr/>
          <p:nvPr/>
        </p:nvGrpSpPr>
        <p:grpSpPr>
          <a:xfrm>
            <a:off x="3874426" y="1917106"/>
            <a:ext cx="638125" cy="639335"/>
            <a:chOff x="3279775" y="1196975"/>
            <a:chExt cx="836613" cy="838200"/>
          </a:xfrm>
          <a:solidFill>
            <a:schemeClr val="tx2"/>
          </a:solidFill>
        </p:grpSpPr>
        <p:sp>
          <p:nvSpPr>
            <p:cNvPr id="25" name="Oval 9"/>
            <p:cNvSpPr>
              <a:spLocks noChangeArrowheads="1"/>
            </p:cNvSpPr>
            <p:nvPr/>
          </p:nvSpPr>
          <p:spPr bwMode="auto">
            <a:xfrm>
              <a:off x="3279775" y="1196975"/>
              <a:ext cx="836613" cy="838200"/>
            </a:xfrm>
            <a:prstGeom prst="ellipse">
              <a:avLst/>
            </a:prstGeom>
            <a:grpFill/>
            <a:ln>
              <a:noFill/>
            </a:ln>
          </p:spPr>
          <p:txBody>
            <a:bodyPr vert="horz" wrap="square" lIns="91440" tIns="45720" rIns="91440" bIns="45720" numCol="1" anchor="t" anchorCtr="0" compatLnSpc="1"/>
            <a:lstStyle/>
            <a:p>
              <a:endParaRPr lang="zh-CN" altLang="en-US" sz="1400">
                <a:solidFill>
                  <a:schemeClr val="accent2"/>
                </a:solidFill>
              </a:endParaRPr>
            </a:p>
          </p:txBody>
        </p:sp>
        <p:sp>
          <p:nvSpPr>
            <p:cNvPr id="26" name="矩形 25"/>
            <p:cNvSpPr/>
            <p:nvPr/>
          </p:nvSpPr>
          <p:spPr>
            <a:xfrm>
              <a:off x="3338041" y="1321766"/>
              <a:ext cx="720080" cy="621482"/>
            </a:xfrm>
            <a:prstGeom prst="rect">
              <a:avLst/>
            </a:prstGeom>
            <a:noFill/>
          </p:spPr>
          <p:txBody>
            <a:bodyPr wrap="square">
              <a:spAutoFit/>
            </a:bodyPr>
            <a:lstStyle/>
            <a:p>
              <a:pPr algn="ctr"/>
              <a:r>
                <a:rPr lang="zh-CN" altLang="en-US"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一</a:t>
              </a:r>
            </a:p>
          </p:txBody>
        </p:sp>
      </p:grpSp>
      <p:grpSp>
        <p:nvGrpSpPr>
          <p:cNvPr id="27" name="组合 26"/>
          <p:cNvGrpSpPr/>
          <p:nvPr/>
        </p:nvGrpSpPr>
        <p:grpSpPr>
          <a:xfrm>
            <a:off x="3138221" y="2664208"/>
            <a:ext cx="638125" cy="639335"/>
            <a:chOff x="2314575" y="2176463"/>
            <a:chExt cx="836613" cy="838200"/>
          </a:xfrm>
          <a:solidFill>
            <a:schemeClr val="tx2"/>
          </a:solidFill>
        </p:grpSpPr>
        <p:sp>
          <p:nvSpPr>
            <p:cNvPr id="28" name="Oval 7"/>
            <p:cNvSpPr>
              <a:spLocks noChangeArrowheads="1"/>
            </p:cNvSpPr>
            <p:nvPr/>
          </p:nvSpPr>
          <p:spPr bwMode="auto">
            <a:xfrm>
              <a:off x="2314575" y="2176463"/>
              <a:ext cx="836613" cy="838200"/>
            </a:xfrm>
            <a:prstGeom prst="ellipse">
              <a:avLst/>
            </a:prstGeom>
            <a:grpFill/>
            <a:ln>
              <a:noFill/>
            </a:ln>
          </p:spPr>
          <p:txBody>
            <a:bodyPr vert="horz" wrap="square" lIns="91440" tIns="45720" rIns="91440" bIns="45720" numCol="1" anchor="t" anchorCtr="0" compatLnSpc="1"/>
            <a:lstStyle/>
            <a:p>
              <a:endParaRPr lang="zh-CN" altLang="en-US" sz="1400">
                <a:solidFill>
                  <a:schemeClr val="accent2"/>
                </a:solidFill>
              </a:endParaRPr>
            </a:p>
          </p:txBody>
        </p:sp>
        <p:sp>
          <p:nvSpPr>
            <p:cNvPr id="29" name="矩形 28"/>
            <p:cNvSpPr/>
            <p:nvPr/>
          </p:nvSpPr>
          <p:spPr>
            <a:xfrm>
              <a:off x="2355402" y="2326876"/>
              <a:ext cx="720080" cy="621482"/>
            </a:xfrm>
            <a:prstGeom prst="rect">
              <a:avLst/>
            </a:prstGeom>
            <a:noFill/>
          </p:spPr>
          <p:txBody>
            <a:bodyPr wrap="square">
              <a:spAutoFit/>
            </a:bodyPr>
            <a:lstStyle/>
            <a:p>
              <a:pPr algn="ctr"/>
              <a:r>
                <a:rPr lang="zh-CN" altLang="en-US"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二</a:t>
              </a:r>
            </a:p>
          </p:txBody>
        </p:sp>
      </p:grpSp>
      <p:grpSp>
        <p:nvGrpSpPr>
          <p:cNvPr id="30" name="组合 29"/>
          <p:cNvGrpSpPr/>
          <p:nvPr/>
        </p:nvGrpSpPr>
        <p:grpSpPr>
          <a:xfrm>
            <a:off x="2893627" y="3613525"/>
            <a:ext cx="636913" cy="639335"/>
            <a:chOff x="1993900" y="3421063"/>
            <a:chExt cx="835025" cy="838200"/>
          </a:xfrm>
          <a:solidFill>
            <a:schemeClr val="tx2"/>
          </a:solidFill>
        </p:grpSpPr>
        <p:sp>
          <p:nvSpPr>
            <p:cNvPr id="31" name="Oval 6"/>
            <p:cNvSpPr>
              <a:spLocks noChangeArrowheads="1"/>
            </p:cNvSpPr>
            <p:nvPr/>
          </p:nvSpPr>
          <p:spPr bwMode="auto">
            <a:xfrm>
              <a:off x="1993900" y="3421063"/>
              <a:ext cx="835025" cy="838200"/>
            </a:xfrm>
            <a:prstGeom prst="ellipse">
              <a:avLst/>
            </a:prstGeom>
            <a:grpFill/>
            <a:ln>
              <a:noFill/>
            </a:ln>
          </p:spPr>
          <p:txBody>
            <a:bodyPr vert="horz" wrap="square" lIns="91440" tIns="45720" rIns="91440" bIns="45720" numCol="1" anchor="t" anchorCtr="0" compatLnSpc="1"/>
            <a:lstStyle/>
            <a:p>
              <a:endParaRPr lang="zh-CN" altLang="en-US" sz="1400">
                <a:solidFill>
                  <a:schemeClr val="accent2"/>
                </a:solidFill>
              </a:endParaRPr>
            </a:p>
          </p:txBody>
        </p:sp>
        <p:sp>
          <p:nvSpPr>
            <p:cNvPr id="32" name="矩形 31"/>
            <p:cNvSpPr/>
            <p:nvPr/>
          </p:nvSpPr>
          <p:spPr>
            <a:xfrm>
              <a:off x="2027855" y="3547775"/>
              <a:ext cx="720080" cy="621482"/>
            </a:xfrm>
            <a:prstGeom prst="rect">
              <a:avLst/>
            </a:prstGeom>
            <a:noFill/>
          </p:spPr>
          <p:txBody>
            <a:bodyPr wrap="square">
              <a:spAutoFit/>
            </a:bodyPr>
            <a:lstStyle/>
            <a:p>
              <a:pPr algn="ctr"/>
              <a:r>
                <a:rPr lang="zh-CN" altLang="en-US"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三</a:t>
              </a:r>
            </a:p>
          </p:txBody>
        </p:sp>
      </p:grpSp>
      <p:grpSp>
        <p:nvGrpSpPr>
          <p:cNvPr id="33" name="组合 32"/>
          <p:cNvGrpSpPr/>
          <p:nvPr/>
        </p:nvGrpSpPr>
        <p:grpSpPr>
          <a:xfrm>
            <a:off x="3138221" y="4564052"/>
            <a:ext cx="638125" cy="638125"/>
            <a:chOff x="2314575" y="4667250"/>
            <a:chExt cx="836613" cy="836613"/>
          </a:xfrm>
          <a:solidFill>
            <a:schemeClr val="tx2"/>
          </a:solidFill>
        </p:grpSpPr>
        <p:sp>
          <p:nvSpPr>
            <p:cNvPr id="34" name="Oval 8"/>
            <p:cNvSpPr>
              <a:spLocks noChangeArrowheads="1"/>
            </p:cNvSpPr>
            <p:nvPr/>
          </p:nvSpPr>
          <p:spPr bwMode="auto">
            <a:xfrm>
              <a:off x="2314575" y="4667250"/>
              <a:ext cx="836613" cy="836613"/>
            </a:xfrm>
            <a:prstGeom prst="ellipse">
              <a:avLst/>
            </a:prstGeom>
            <a:grpFill/>
            <a:ln>
              <a:noFill/>
            </a:ln>
          </p:spPr>
          <p:txBody>
            <a:bodyPr vert="horz" wrap="square" lIns="91440" tIns="45720" rIns="91440" bIns="45720" numCol="1" anchor="t" anchorCtr="0" compatLnSpc="1"/>
            <a:lstStyle/>
            <a:p>
              <a:endParaRPr lang="zh-CN" altLang="en-US" sz="1400">
                <a:solidFill>
                  <a:schemeClr val="accent2"/>
                </a:solidFill>
              </a:endParaRPr>
            </a:p>
          </p:txBody>
        </p:sp>
        <p:sp>
          <p:nvSpPr>
            <p:cNvPr id="35" name="矩形 34"/>
            <p:cNvSpPr/>
            <p:nvPr/>
          </p:nvSpPr>
          <p:spPr>
            <a:xfrm>
              <a:off x="2355402" y="4781838"/>
              <a:ext cx="720080" cy="621482"/>
            </a:xfrm>
            <a:prstGeom prst="rect">
              <a:avLst/>
            </a:prstGeom>
            <a:noFill/>
          </p:spPr>
          <p:txBody>
            <a:bodyPr wrap="square">
              <a:spAutoFit/>
            </a:bodyPr>
            <a:lstStyle/>
            <a:p>
              <a:pPr algn="ctr"/>
              <a:r>
                <a:rPr lang="zh-CN" altLang="en-US"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四</a:t>
              </a:r>
            </a:p>
          </p:txBody>
        </p:sp>
      </p:grpSp>
      <p:grpSp>
        <p:nvGrpSpPr>
          <p:cNvPr id="36" name="组合 35"/>
          <p:cNvGrpSpPr/>
          <p:nvPr/>
        </p:nvGrpSpPr>
        <p:grpSpPr>
          <a:xfrm>
            <a:off x="3874426" y="5311155"/>
            <a:ext cx="638125" cy="638125"/>
            <a:chOff x="3279775" y="5646738"/>
            <a:chExt cx="836613" cy="836613"/>
          </a:xfrm>
          <a:solidFill>
            <a:schemeClr val="tx2"/>
          </a:solidFill>
        </p:grpSpPr>
        <p:sp>
          <p:nvSpPr>
            <p:cNvPr id="37" name="Oval 10"/>
            <p:cNvSpPr>
              <a:spLocks noChangeArrowheads="1"/>
            </p:cNvSpPr>
            <p:nvPr/>
          </p:nvSpPr>
          <p:spPr bwMode="auto">
            <a:xfrm>
              <a:off x="3279775" y="5646738"/>
              <a:ext cx="836613" cy="836613"/>
            </a:xfrm>
            <a:prstGeom prst="ellipse">
              <a:avLst/>
            </a:prstGeom>
            <a:grpFill/>
            <a:ln>
              <a:noFill/>
            </a:ln>
          </p:spPr>
          <p:txBody>
            <a:bodyPr vert="horz" wrap="square" lIns="91440" tIns="45720" rIns="91440" bIns="45720" numCol="1" anchor="t" anchorCtr="0" compatLnSpc="1"/>
            <a:lstStyle/>
            <a:p>
              <a:endParaRPr lang="zh-CN" altLang="en-US" sz="1400">
                <a:solidFill>
                  <a:schemeClr val="accent2"/>
                </a:solidFill>
              </a:endParaRPr>
            </a:p>
          </p:txBody>
        </p:sp>
        <p:sp>
          <p:nvSpPr>
            <p:cNvPr id="38" name="矩形 37"/>
            <p:cNvSpPr/>
            <p:nvPr/>
          </p:nvSpPr>
          <p:spPr>
            <a:xfrm>
              <a:off x="3324392" y="5788702"/>
              <a:ext cx="720080" cy="621482"/>
            </a:xfrm>
            <a:prstGeom prst="rect">
              <a:avLst/>
            </a:prstGeom>
            <a:noFill/>
          </p:spPr>
          <p:txBody>
            <a:bodyPr wrap="square">
              <a:spAutoFit/>
            </a:bodyPr>
            <a:lstStyle/>
            <a:p>
              <a:pPr algn="ctr"/>
              <a:r>
                <a:rPr lang="zh-CN" altLang="en-US"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五</a:t>
              </a:r>
            </a:p>
          </p:txBody>
        </p:sp>
      </p:grpSp>
      <p:grpSp>
        <p:nvGrpSpPr>
          <p:cNvPr id="39" name="组合 38"/>
          <p:cNvGrpSpPr/>
          <p:nvPr/>
        </p:nvGrpSpPr>
        <p:grpSpPr>
          <a:xfrm>
            <a:off x="7393191" y="5311155"/>
            <a:ext cx="638125" cy="638125"/>
            <a:chOff x="7893050" y="5646738"/>
            <a:chExt cx="836613" cy="836613"/>
          </a:xfrm>
          <a:solidFill>
            <a:schemeClr val="tx2"/>
          </a:solidFill>
        </p:grpSpPr>
        <p:sp>
          <p:nvSpPr>
            <p:cNvPr id="40" name="Oval 21"/>
            <p:cNvSpPr>
              <a:spLocks noChangeArrowheads="1"/>
            </p:cNvSpPr>
            <p:nvPr/>
          </p:nvSpPr>
          <p:spPr bwMode="auto">
            <a:xfrm>
              <a:off x="7893050" y="5646738"/>
              <a:ext cx="836613" cy="836613"/>
            </a:xfrm>
            <a:prstGeom prst="ellipse">
              <a:avLst/>
            </a:prstGeom>
            <a:grpFill/>
            <a:ln>
              <a:noFill/>
            </a:ln>
          </p:spPr>
          <p:txBody>
            <a:bodyPr vert="horz" wrap="square" lIns="91440" tIns="45720" rIns="91440" bIns="45720" numCol="1" anchor="t" anchorCtr="0" compatLnSpc="1"/>
            <a:lstStyle/>
            <a:p>
              <a:endParaRPr lang="zh-CN" altLang="en-US" sz="1400">
                <a:solidFill>
                  <a:schemeClr val="accent2"/>
                </a:solidFill>
              </a:endParaRPr>
            </a:p>
          </p:txBody>
        </p:sp>
        <p:sp>
          <p:nvSpPr>
            <p:cNvPr id="41" name="矩形 40"/>
            <p:cNvSpPr/>
            <p:nvPr/>
          </p:nvSpPr>
          <p:spPr>
            <a:xfrm>
              <a:off x="7950984" y="5780089"/>
              <a:ext cx="720080" cy="621482"/>
            </a:xfrm>
            <a:prstGeom prst="rect">
              <a:avLst/>
            </a:prstGeom>
            <a:noFill/>
          </p:spPr>
          <p:txBody>
            <a:bodyPr wrap="square">
              <a:spAutoFit/>
            </a:bodyPr>
            <a:lstStyle/>
            <a:p>
              <a:pPr algn="ctr"/>
              <a:r>
                <a:rPr lang="zh-CN" altLang="en-US"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十</a:t>
              </a:r>
              <a:r>
                <a:rPr lang="en-US" altLang="zh-CN"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2" name="组合 41"/>
          <p:cNvGrpSpPr/>
          <p:nvPr/>
        </p:nvGrpSpPr>
        <p:grpSpPr>
          <a:xfrm>
            <a:off x="8128185" y="4564052"/>
            <a:ext cx="638125" cy="638125"/>
            <a:chOff x="8856663" y="4667250"/>
            <a:chExt cx="836613" cy="836613"/>
          </a:xfrm>
          <a:solidFill>
            <a:schemeClr val="tx2"/>
          </a:solidFill>
        </p:grpSpPr>
        <p:sp>
          <p:nvSpPr>
            <p:cNvPr id="43" name="Oval 19"/>
            <p:cNvSpPr>
              <a:spLocks noChangeArrowheads="1"/>
            </p:cNvSpPr>
            <p:nvPr/>
          </p:nvSpPr>
          <p:spPr bwMode="auto">
            <a:xfrm>
              <a:off x="8856663" y="4667250"/>
              <a:ext cx="836613" cy="836613"/>
            </a:xfrm>
            <a:prstGeom prst="ellipse">
              <a:avLst/>
            </a:prstGeom>
            <a:grpFill/>
            <a:ln>
              <a:noFill/>
            </a:ln>
          </p:spPr>
          <p:txBody>
            <a:bodyPr vert="horz" wrap="square" lIns="91440" tIns="45720" rIns="91440" bIns="45720" numCol="1" anchor="t" anchorCtr="0" compatLnSpc="1"/>
            <a:lstStyle/>
            <a:p>
              <a:endParaRPr lang="zh-CN" altLang="en-US" sz="1400">
                <a:solidFill>
                  <a:schemeClr val="accent2"/>
                </a:solidFill>
              </a:endParaRPr>
            </a:p>
          </p:txBody>
        </p:sp>
        <p:sp>
          <p:nvSpPr>
            <p:cNvPr id="44" name="矩形 43"/>
            <p:cNvSpPr/>
            <p:nvPr/>
          </p:nvSpPr>
          <p:spPr>
            <a:xfrm>
              <a:off x="8931598" y="4790977"/>
              <a:ext cx="720080" cy="621482"/>
            </a:xfrm>
            <a:prstGeom prst="rect">
              <a:avLst/>
            </a:prstGeom>
            <a:noFill/>
          </p:spPr>
          <p:txBody>
            <a:bodyPr wrap="square">
              <a:spAutoFit/>
            </a:bodyPr>
            <a:lstStyle/>
            <a:p>
              <a:pPr algn="ctr"/>
              <a:r>
                <a:rPr lang="zh-CN" altLang="en-US"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九</a:t>
              </a:r>
            </a:p>
          </p:txBody>
        </p:sp>
      </p:grpSp>
      <p:grpSp>
        <p:nvGrpSpPr>
          <p:cNvPr id="45" name="组合 44"/>
          <p:cNvGrpSpPr/>
          <p:nvPr/>
        </p:nvGrpSpPr>
        <p:grpSpPr>
          <a:xfrm>
            <a:off x="8373990" y="3613525"/>
            <a:ext cx="638125" cy="639335"/>
            <a:chOff x="9178925" y="3421063"/>
            <a:chExt cx="836613" cy="838200"/>
          </a:xfrm>
          <a:solidFill>
            <a:schemeClr val="tx2"/>
          </a:solidFill>
        </p:grpSpPr>
        <p:sp>
          <p:nvSpPr>
            <p:cNvPr id="46" name="Oval 17"/>
            <p:cNvSpPr>
              <a:spLocks noChangeArrowheads="1"/>
            </p:cNvSpPr>
            <p:nvPr/>
          </p:nvSpPr>
          <p:spPr bwMode="auto">
            <a:xfrm>
              <a:off x="9178925" y="3421063"/>
              <a:ext cx="836613" cy="838200"/>
            </a:xfrm>
            <a:prstGeom prst="ellipse">
              <a:avLst/>
            </a:prstGeom>
            <a:grpFill/>
            <a:ln>
              <a:noFill/>
            </a:ln>
          </p:spPr>
          <p:txBody>
            <a:bodyPr vert="horz" wrap="square" lIns="91440" tIns="45720" rIns="91440" bIns="45720" numCol="1" anchor="t" anchorCtr="0" compatLnSpc="1"/>
            <a:lstStyle/>
            <a:p>
              <a:endParaRPr lang="zh-CN" altLang="en-US" sz="1400">
                <a:solidFill>
                  <a:schemeClr val="accent2"/>
                </a:solidFill>
              </a:endParaRPr>
            </a:p>
          </p:txBody>
        </p:sp>
        <p:sp>
          <p:nvSpPr>
            <p:cNvPr id="47" name="矩形 46"/>
            <p:cNvSpPr/>
            <p:nvPr/>
          </p:nvSpPr>
          <p:spPr>
            <a:xfrm>
              <a:off x="9233873" y="3556914"/>
              <a:ext cx="720080" cy="621482"/>
            </a:xfrm>
            <a:prstGeom prst="rect">
              <a:avLst/>
            </a:prstGeom>
            <a:noFill/>
          </p:spPr>
          <p:txBody>
            <a:bodyPr wrap="square">
              <a:spAutoFit/>
            </a:bodyPr>
            <a:lstStyle/>
            <a:p>
              <a:pPr algn="ctr"/>
              <a:r>
                <a:rPr lang="zh-CN" altLang="en-US"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八</a:t>
              </a:r>
            </a:p>
          </p:txBody>
        </p:sp>
      </p:grpSp>
      <p:grpSp>
        <p:nvGrpSpPr>
          <p:cNvPr id="48" name="组合 47"/>
          <p:cNvGrpSpPr/>
          <p:nvPr/>
        </p:nvGrpSpPr>
        <p:grpSpPr>
          <a:xfrm>
            <a:off x="8128185" y="2664208"/>
            <a:ext cx="638125" cy="639335"/>
            <a:chOff x="8856663" y="2176463"/>
            <a:chExt cx="836613" cy="838200"/>
          </a:xfrm>
          <a:solidFill>
            <a:schemeClr val="tx2"/>
          </a:solidFill>
        </p:grpSpPr>
        <p:sp>
          <p:nvSpPr>
            <p:cNvPr id="49" name="Oval 18"/>
            <p:cNvSpPr>
              <a:spLocks noChangeArrowheads="1"/>
            </p:cNvSpPr>
            <p:nvPr/>
          </p:nvSpPr>
          <p:spPr bwMode="auto">
            <a:xfrm>
              <a:off x="8856663" y="2176463"/>
              <a:ext cx="836613" cy="838200"/>
            </a:xfrm>
            <a:prstGeom prst="ellipse">
              <a:avLst/>
            </a:prstGeom>
            <a:grpFill/>
            <a:ln>
              <a:noFill/>
            </a:ln>
          </p:spPr>
          <p:txBody>
            <a:bodyPr vert="horz" wrap="square" lIns="91440" tIns="45720" rIns="91440" bIns="45720" numCol="1" anchor="t" anchorCtr="0" compatLnSpc="1"/>
            <a:lstStyle/>
            <a:p>
              <a:endParaRPr lang="zh-CN" altLang="en-US" sz="1400">
                <a:solidFill>
                  <a:schemeClr val="accent2"/>
                </a:solidFill>
              </a:endParaRPr>
            </a:p>
          </p:txBody>
        </p:sp>
        <p:sp>
          <p:nvSpPr>
            <p:cNvPr id="50" name="矩形 49"/>
            <p:cNvSpPr/>
            <p:nvPr/>
          </p:nvSpPr>
          <p:spPr>
            <a:xfrm>
              <a:off x="8892680" y="2302382"/>
              <a:ext cx="720080" cy="621482"/>
            </a:xfrm>
            <a:prstGeom prst="rect">
              <a:avLst/>
            </a:prstGeom>
            <a:noFill/>
          </p:spPr>
          <p:txBody>
            <a:bodyPr wrap="square">
              <a:spAutoFit/>
            </a:bodyPr>
            <a:lstStyle/>
            <a:p>
              <a:pPr algn="ctr"/>
              <a:r>
                <a:rPr lang="zh-CN" altLang="en-US"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七</a:t>
              </a:r>
            </a:p>
          </p:txBody>
        </p:sp>
      </p:grpSp>
      <p:grpSp>
        <p:nvGrpSpPr>
          <p:cNvPr id="51" name="组合 50"/>
          <p:cNvGrpSpPr/>
          <p:nvPr/>
        </p:nvGrpSpPr>
        <p:grpSpPr>
          <a:xfrm>
            <a:off x="7393191" y="1917106"/>
            <a:ext cx="638125" cy="639335"/>
            <a:chOff x="7893050" y="1196975"/>
            <a:chExt cx="836613" cy="838200"/>
          </a:xfrm>
          <a:solidFill>
            <a:schemeClr val="tx2"/>
          </a:solidFill>
        </p:grpSpPr>
        <p:sp>
          <p:nvSpPr>
            <p:cNvPr id="52" name="Oval 20"/>
            <p:cNvSpPr>
              <a:spLocks noChangeArrowheads="1"/>
            </p:cNvSpPr>
            <p:nvPr/>
          </p:nvSpPr>
          <p:spPr bwMode="auto">
            <a:xfrm>
              <a:off x="7893050" y="1196975"/>
              <a:ext cx="836613" cy="838200"/>
            </a:xfrm>
            <a:prstGeom prst="ellipse">
              <a:avLst/>
            </a:prstGeom>
            <a:grpFill/>
            <a:ln>
              <a:noFill/>
            </a:ln>
          </p:spPr>
          <p:txBody>
            <a:bodyPr vert="horz" wrap="square" lIns="91440" tIns="45720" rIns="91440" bIns="45720" numCol="1" anchor="t" anchorCtr="0" compatLnSpc="1"/>
            <a:lstStyle/>
            <a:p>
              <a:endParaRPr lang="zh-CN" altLang="en-US" sz="1400">
                <a:solidFill>
                  <a:schemeClr val="accent2"/>
                </a:solidFill>
              </a:endParaRPr>
            </a:p>
          </p:txBody>
        </p:sp>
        <p:sp>
          <p:nvSpPr>
            <p:cNvPr id="53" name="矩形 52"/>
            <p:cNvSpPr/>
            <p:nvPr/>
          </p:nvSpPr>
          <p:spPr>
            <a:xfrm>
              <a:off x="7968151" y="1321980"/>
              <a:ext cx="720080" cy="621482"/>
            </a:xfrm>
            <a:prstGeom prst="rect">
              <a:avLst/>
            </a:prstGeom>
            <a:noFill/>
          </p:spPr>
          <p:txBody>
            <a:bodyPr wrap="square">
              <a:spAutoFit/>
            </a:bodyPr>
            <a:lstStyle/>
            <a:p>
              <a:pPr algn="ctr"/>
              <a:r>
                <a:rPr lang="zh-CN" altLang="en-US"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六</a:t>
              </a:r>
            </a:p>
          </p:txBody>
        </p:sp>
      </p:grpSp>
      <p:sp>
        <p:nvSpPr>
          <p:cNvPr id="56" name="Freeform 5"/>
          <p:cNvSpPr>
            <a:spLocks noEditPoints="1"/>
          </p:cNvSpPr>
          <p:nvPr/>
        </p:nvSpPr>
        <p:spPr bwMode="auto">
          <a:xfrm>
            <a:off x="5431188" y="2792384"/>
            <a:ext cx="1266577" cy="1276763"/>
          </a:xfrm>
          <a:custGeom>
            <a:avLst/>
            <a:gdLst>
              <a:gd name="T0" fmla="*/ 659 w 4894"/>
              <a:gd name="T1" fmla="*/ 956 h 4920"/>
              <a:gd name="T2" fmla="*/ 415 w 4894"/>
              <a:gd name="T3" fmla="*/ 1889 h 4920"/>
              <a:gd name="T4" fmla="*/ 17 w 4894"/>
              <a:gd name="T5" fmla="*/ 2651 h 4920"/>
              <a:gd name="T6" fmla="*/ 61 w 4894"/>
              <a:gd name="T7" fmla="*/ 3504 h 4920"/>
              <a:gd name="T8" fmla="*/ 0 w 4894"/>
              <a:gd name="T9" fmla="*/ 4767 h 4920"/>
              <a:gd name="T10" fmla="*/ 278 w 4894"/>
              <a:gd name="T11" fmla="*/ 4650 h 4920"/>
              <a:gd name="T12" fmla="*/ 389 w 4894"/>
              <a:gd name="T13" fmla="*/ 3701 h 4920"/>
              <a:gd name="T14" fmla="*/ 406 w 4894"/>
              <a:gd name="T15" fmla="*/ 4115 h 4920"/>
              <a:gd name="T16" fmla="*/ 616 w 4894"/>
              <a:gd name="T17" fmla="*/ 4664 h 4920"/>
              <a:gd name="T18" fmla="*/ 889 w 4894"/>
              <a:gd name="T19" fmla="*/ 3751 h 4920"/>
              <a:gd name="T20" fmla="*/ 950 w 4894"/>
              <a:gd name="T21" fmla="*/ 4427 h 4920"/>
              <a:gd name="T22" fmla="*/ 1329 w 4894"/>
              <a:gd name="T23" fmla="*/ 4920 h 4920"/>
              <a:gd name="T24" fmla="*/ 1245 w 4894"/>
              <a:gd name="T25" fmla="*/ 4623 h 4920"/>
              <a:gd name="T26" fmla="*/ 1190 w 4894"/>
              <a:gd name="T27" fmla="*/ 3892 h 4920"/>
              <a:gd name="T28" fmla="*/ 1329 w 4894"/>
              <a:gd name="T29" fmla="*/ 3743 h 4920"/>
              <a:gd name="T30" fmla="*/ 1626 w 4894"/>
              <a:gd name="T31" fmla="*/ 4564 h 4920"/>
              <a:gd name="T32" fmla="*/ 1541 w 4894"/>
              <a:gd name="T33" fmla="*/ 3108 h 4920"/>
              <a:gd name="T34" fmla="*/ 1634 w 4894"/>
              <a:gd name="T35" fmla="*/ 2566 h 4920"/>
              <a:gd name="T36" fmla="*/ 1532 w 4894"/>
              <a:gd name="T37" fmla="*/ 1186 h 4920"/>
              <a:gd name="T38" fmla="*/ 1448 w 4894"/>
              <a:gd name="T39" fmla="*/ 712 h 4920"/>
              <a:gd name="T40" fmla="*/ 2108 w 4894"/>
              <a:gd name="T41" fmla="*/ 839 h 4920"/>
              <a:gd name="T42" fmla="*/ 1949 w 4894"/>
              <a:gd name="T43" fmla="*/ 1221 h 4920"/>
              <a:gd name="T44" fmla="*/ 1955 w 4894"/>
              <a:gd name="T45" fmla="*/ 2321 h 4920"/>
              <a:gd name="T46" fmla="*/ 2216 w 4894"/>
              <a:gd name="T47" fmla="*/ 3365 h 4920"/>
              <a:gd name="T48" fmla="*/ 2149 w 4894"/>
              <a:gd name="T49" fmla="*/ 4634 h 4920"/>
              <a:gd name="T50" fmla="*/ 2559 w 4894"/>
              <a:gd name="T51" fmla="*/ 3602 h 4920"/>
              <a:gd name="T52" fmla="*/ 2743 w 4894"/>
              <a:gd name="T53" fmla="*/ 3531 h 4920"/>
              <a:gd name="T54" fmla="*/ 2685 w 4894"/>
              <a:gd name="T55" fmla="*/ 4698 h 4920"/>
              <a:gd name="T56" fmla="*/ 2972 w 4894"/>
              <a:gd name="T57" fmla="*/ 4073 h 4920"/>
              <a:gd name="T58" fmla="*/ 3209 w 4894"/>
              <a:gd name="T59" fmla="*/ 3540 h 4920"/>
              <a:gd name="T60" fmla="*/ 3828 w 4894"/>
              <a:gd name="T61" fmla="*/ 4258 h 4920"/>
              <a:gd name="T62" fmla="*/ 3978 w 4894"/>
              <a:gd name="T63" fmla="*/ 4614 h 4920"/>
              <a:gd name="T64" fmla="*/ 3999 w 4894"/>
              <a:gd name="T65" fmla="*/ 3944 h 4920"/>
              <a:gd name="T66" fmla="*/ 4063 w 4894"/>
              <a:gd name="T67" fmla="*/ 3837 h 4920"/>
              <a:gd name="T68" fmla="*/ 4049 w 4894"/>
              <a:gd name="T69" fmla="*/ 4566 h 4920"/>
              <a:gd name="T70" fmla="*/ 4360 w 4894"/>
              <a:gd name="T71" fmla="*/ 4276 h 4920"/>
              <a:gd name="T72" fmla="*/ 4455 w 4894"/>
              <a:gd name="T73" fmla="*/ 4173 h 4920"/>
              <a:gd name="T74" fmla="*/ 4746 w 4894"/>
              <a:gd name="T75" fmla="*/ 4390 h 4920"/>
              <a:gd name="T76" fmla="*/ 4586 w 4894"/>
              <a:gd name="T77" fmla="*/ 3568 h 4920"/>
              <a:gd name="T78" fmla="*/ 4313 w 4894"/>
              <a:gd name="T79" fmla="*/ 2546 h 4920"/>
              <a:gd name="T80" fmla="*/ 3378 w 4894"/>
              <a:gd name="T81" fmla="*/ 1906 h 4920"/>
              <a:gd name="T82" fmla="*/ 2997 w 4894"/>
              <a:gd name="T83" fmla="*/ 1567 h 4920"/>
              <a:gd name="T84" fmla="*/ 2684 w 4894"/>
              <a:gd name="T85" fmla="*/ 771 h 4920"/>
              <a:gd name="T86" fmla="*/ 2456 w 4894"/>
              <a:gd name="T87" fmla="*/ 526 h 4920"/>
              <a:gd name="T88" fmla="*/ 2108 w 4894"/>
              <a:gd name="T89" fmla="*/ 839 h 4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894" h="4920">
                <a:moveTo>
                  <a:pt x="982" y="661"/>
                </a:moveTo>
                <a:cubicBezTo>
                  <a:pt x="849" y="661"/>
                  <a:pt x="805" y="684"/>
                  <a:pt x="724" y="818"/>
                </a:cubicBezTo>
                <a:lnTo>
                  <a:pt x="659" y="956"/>
                </a:lnTo>
                <a:cubicBezTo>
                  <a:pt x="579" y="1153"/>
                  <a:pt x="589" y="1187"/>
                  <a:pt x="445" y="1369"/>
                </a:cubicBezTo>
                <a:cubicBezTo>
                  <a:pt x="286" y="1570"/>
                  <a:pt x="395" y="1538"/>
                  <a:pt x="491" y="1584"/>
                </a:cubicBezTo>
                <a:cubicBezTo>
                  <a:pt x="486" y="1650"/>
                  <a:pt x="426" y="1780"/>
                  <a:pt x="415" y="1889"/>
                </a:cubicBezTo>
                <a:cubicBezTo>
                  <a:pt x="394" y="2086"/>
                  <a:pt x="384" y="2042"/>
                  <a:pt x="281" y="2145"/>
                </a:cubicBezTo>
                <a:cubicBezTo>
                  <a:pt x="247" y="2179"/>
                  <a:pt x="218" y="2198"/>
                  <a:pt x="184" y="2234"/>
                </a:cubicBezTo>
                <a:cubicBezTo>
                  <a:pt x="99" y="2322"/>
                  <a:pt x="17" y="2520"/>
                  <a:pt x="17" y="2651"/>
                </a:cubicBezTo>
                <a:cubicBezTo>
                  <a:pt x="17" y="2796"/>
                  <a:pt x="34" y="2828"/>
                  <a:pt x="34" y="2913"/>
                </a:cubicBezTo>
                <a:lnTo>
                  <a:pt x="8" y="3133"/>
                </a:lnTo>
                <a:cubicBezTo>
                  <a:pt x="8" y="3199"/>
                  <a:pt x="44" y="3426"/>
                  <a:pt x="61" y="3504"/>
                </a:cubicBezTo>
                <a:cubicBezTo>
                  <a:pt x="105" y="3704"/>
                  <a:pt x="119" y="3904"/>
                  <a:pt x="119" y="4116"/>
                </a:cubicBezTo>
                <a:cubicBezTo>
                  <a:pt x="119" y="4205"/>
                  <a:pt x="104" y="4573"/>
                  <a:pt x="63" y="4636"/>
                </a:cubicBezTo>
                <a:cubicBezTo>
                  <a:pt x="37" y="4676"/>
                  <a:pt x="0" y="4704"/>
                  <a:pt x="0" y="4767"/>
                </a:cubicBezTo>
                <a:cubicBezTo>
                  <a:pt x="0" y="4796"/>
                  <a:pt x="16" y="4838"/>
                  <a:pt x="38" y="4848"/>
                </a:cubicBezTo>
                <a:cubicBezTo>
                  <a:pt x="64" y="4860"/>
                  <a:pt x="142" y="4861"/>
                  <a:pt x="178" y="4861"/>
                </a:cubicBezTo>
                <a:cubicBezTo>
                  <a:pt x="317" y="4861"/>
                  <a:pt x="286" y="4720"/>
                  <a:pt x="278" y="4650"/>
                </a:cubicBezTo>
                <a:cubicBezTo>
                  <a:pt x="258" y="4473"/>
                  <a:pt x="281" y="4263"/>
                  <a:pt x="309" y="4086"/>
                </a:cubicBezTo>
                <a:cubicBezTo>
                  <a:pt x="321" y="4016"/>
                  <a:pt x="341" y="3798"/>
                  <a:pt x="361" y="3732"/>
                </a:cubicBezTo>
                <a:cubicBezTo>
                  <a:pt x="370" y="3702"/>
                  <a:pt x="356" y="3710"/>
                  <a:pt x="389" y="3701"/>
                </a:cubicBezTo>
                <a:cubicBezTo>
                  <a:pt x="389" y="3769"/>
                  <a:pt x="415" y="3786"/>
                  <a:pt x="415" y="3887"/>
                </a:cubicBezTo>
                <a:cubicBezTo>
                  <a:pt x="415" y="3927"/>
                  <a:pt x="415" y="3966"/>
                  <a:pt x="415" y="4006"/>
                </a:cubicBezTo>
                <a:cubicBezTo>
                  <a:pt x="415" y="4057"/>
                  <a:pt x="407" y="4067"/>
                  <a:pt x="406" y="4115"/>
                </a:cubicBezTo>
                <a:cubicBezTo>
                  <a:pt x="405" y="4205"/>
                  <a:pt x="396" y="4265"/>
                  <a:pt x="398" y="4353"/>
                </a:cubicBezTo>
                <a:lnTo>
                  <a:pt x="418" y="4578"/>
                </a:lnTo>
                <a:cubicBezTo>
                  <a:pt x="441" y="4706"/>
                  <a:pt x="504" y="4785"/>
                  <a:pt x="616" y="4664"/>
                </a:cubicBezTo>
                <a:lnTo>
                  <a:pt x="764" y="4473"/>
                </a:lnTo>
                <a:cubicBezTo>
                  <a:pt x="860" y="4320"/>
                  <a:pt x="820" y="4213"/>
                  <a:pt x="839" y="4041"/>
                </a:cubicBezTo>
                <a:cubicBezTo>
                  <a:pt x="845" y="3991"/>
                  <a:pt x="846" y="3783"/>
                  <a:pt x="889" y="3751"/>
                </a:cubicBezTo>
                <a:cubicBezTo>
                  <a:pt x="894" y="3774"/>
                  <a:pt x="898" y="3777"/>
                  <a:pt x="904" y="3796"/>
                </a:cubicBezTo>
                <a:cubicBezTo>
                  <a:pt x="910" y="3816"/>
                  <a:pt x="911" y="3823"/>
                  <a:pt x="916" y="3843"/>
                </a:cubicBezTo>
                <a:cubicBezTo>
                  <a:pt x="993" y="4150"/>
                  <a:pt x="937" y="4357"/>
                  <a:pt x="950" y="4427"/>
                </a:cubicBezTo>
                <a:cubicBezTo>
                  <a:pt x="958" y="4471"/>
                  <a:pt x="979" y="4467"/>
                  <a:pt x="1003" y="4501"/>
                </a:cubicBezTo>
                <a:cubicBezTo>
                  <a:pt x="1034" y="4546"/>
                  <a:pt x="1071" y="4632"/>
                  <a:pt x="1082" y="4685"/>
                </a:cubicBezTo>
                <a:cubicBezTo>
                  <a:pt x="1115" y="4846"/>
                  <a:pt x="1060" y="4920"/>
                  <a:pt x="1329" y="4920"/>
                </a:cubicBezTo>
                <a:cubicBezTo>
                  <a:pt x="1402" y="4920"/>
                  <a:pt x="1456" y="4868"/>
                  <a:pt x="1456" y="4810"/>
                </a:cubicBezTo>
                <a:cubicBezTo>
                  <a:pt x="1456" y="4751"/>
                  <a:pt x="1396" y="4740"/>
                  <a:pt x="1342" y="4729"/>
                </a:cubicBezTo>
                <a:cubicBezTo>
                  <a:pt x="1289" y="4718"/>
                  <a:pt x="1304" y="4726"/>
                  <a:pt x="1245" y="4623"/>
                </a:cubicBezTo>
                <a:cubicBezTo>
                  <a:pt x="1225" y="4588"/>
                  <a:pt x="1192" y="4524"/>
                  <a:pt x="1178" y="4487"/>
                </a:cubicBezTo>
                <a:cubicBezTo>
                  <a:pt x="1118" y="4329"/>
                  <a:pt x="1135" y="4284"/>
                  <a:pt x="1135" y="4107"/>
                </a:cubicBezTo>
                <a:cubicBezTo>
                  <a:pt x="1135" y="3960"/>
                  <a:pt x="1158" y="3974"/>
                  <a:pt x="1190" y="3892"/>
                </a:cubicBezTo>
                <a:cubicBezTo>
                  <a:pt x="1217" y="3824"/>
                  <a:pt x="1236" y="3757"/>
                  <a:pt x="1253" y="3684"/>
                </a:cubicBezTo>
                <a:lnTo>
                  <a:pt x="1304" y="3684"/>
                </a:lnTo>
                <a:cubicBezTo>
                  <a:pt x="1318" y="3705"/>
                  <a:pt x="1326" y="3710"/>
                  <a:pt x="1329" y="3743"/>
                </a:cubicBezTo>
                <a:lnTo>
                  <a:pt x="1346" y="4132"/>
                </a:lnTo>
                <a:cubicBezTo>
                  <a:pt x="1346" y="4224"/>
                  <a:pt x="1329" y="4280"/>
                  <a:pt x="1329" y="4370"/>
                </a:cubicBezTo>
                <a:cubicBezTo>
                  <a:pt x="1329" y="4761"/>
                  <a:pt x="1626" y="4679"/>
                  <a:pt x="1626" y="4564"/>
                </a:cubicBezTo>
                <a:cubicBezTo>
                  <a:pt x="1626" y="4412"/>
                  <a:pt x="1516" y="4353"/>
                  <a:pt x="1516" y="3802"/>
                </a:cubicBezTo>
                <a:cubicBezTo>
                  <a:pt x="1516" y="3550"/>
                  <a:pt x="1507" y="3623"/>
                  <a:pt x="1535" y="3415"/>
                </a:cubicBezTo>
                <a:lnTo>
                  <a:pt x="1541" y="3108"/>
                </a:lnTo>
                <a:cubicBezTo>
                  <a:pt x="1540" y="3022"/>
                  <a:pt x="1547" y="3037"/>
                  <a:pt x="1569" y="2975"/>
                </a:cubicBezTo>
                <a:cubicBezTo>
                  <a:pt x="1616" y="2843"/>
                  <a:pt x="1619" y="2768"/>
                  <a:pt x="1626" y="2642"/>
                </a:cubicBezTo>
                <a:cubicBezTo>
                  <a:pt x="1627" y="2605"/>
                  <a:pt x="1633" y="2607"/>
                  <a:pt x="1634" y="2566"/>
                </a:cubicBezTo>
                <a:cubicBezTo>
                  <a:pt x="1636" y="2511"/>
                  <a:pt x="1634" y="2454"/>
                  <a:pt x="1628" y="2411"/>
                </a:cubicBezTo>
                <a:cubicBezTo>
                  <a:pt x="1617" y="2332"/>
                  <a:pt x="1626" y="2187"/>
                  <a:pt x="1626" y="2100"/>
                </a:cubicBezTo>
                <a:cubicBezTo>
                  <a:pt x="1626" y="1697"/>
                  <a:pt x="1532" y="1404"/>
                  <a:pt x="1532" y="1186"/>
                </a:cubicBezTo>
                <a:cubicBezTo>
                  <a:pt x="1532" y="1123"/>
                  <a:pt x="1551" y="1039"/>
                  <a:pt x="1565" y="990"/>
                </a:cubicBezTo>
                <a:cubicBezTo>
                  <a:pt x="1584" y="927"/>
                  <a:pt x="1609" y="876"/>
                  <a:pt x="1609" y="797"/>
                </a:cubicBezTo>
                <a:cubicBezTo>
                  <a:pt x="1609" y="671"/>
                  <a:pt x="1467" y="712"/>
                  <a:pt x="1448" y="712"/>
                </a:cubicBezTo>
                <a:cubicBezTo>
                  <a:pt x="1448" y="617"/>
                  <a:pt x="1411" y="519"/>
                  <a:pt x="1377" y="452"/>
                </a:cubicBezTo>
                <a:cubicBezTo>
                  <a:pt x="1151" y="0"/>
                  <a:pt x="1036" y="560"/>
                  <a:pt x="982" y="661"/>
                </a:cubicBezTo>
                <a:close/>
                <a:moveTo>
                  <a:pt x="2108" y="839"/>
                </a:moveTo>
                <a:cubicBezTo>
                  <a:pt x="2059" y="839"/>
                  <a:pt x="2056" y="792"/>
                  <a:pt x="1964" y="814"/>
                </a:cubicBezTo>
                <a:cubicBezTo>
                  <a:pt x="1926" y="894"/>
                  <a:pt x="1959" y="1001"/>
                  <a:pt x="1987" y="1078"/>
                </a:cubicBezTo>
                <a:cubicBezTo>
                  <a:pt x="2022" y="1174"/>
                  <a:pt x="1995" y="1143"/>
                  <a:pt x="1949" y="1221"/>
                </a:cubicBezTo>
                <a:cubicBezTo>
                  <a:pt x="1894" y="1312"/>
                  <a:pt x="1933" y="1385"/>
                  <a:pt x="1907" y="1476"/>
                </a:cubicBezTo>
                <a:cubicBezTo>
                  <a:pt x="1884" y="1556"/>
                  <a:pt x="1886" y="1642"/>
                  <a:pt x="1902" y="1723"/>
                </a:cubicBezTo>
                <a:cubicBezTo>
                  <a:pt x="1918" y="1806"/>
                  <a:pt x="1898" y="2046"/>
                  <a:pt x="1955" y="2321"/>
                </a:cubicBezTo>
                <a:cubicBezTo>
                  <a:pt x="1983" y="2455"/>
                  <a:pt x="2000" y="2469"/>
                  <a:pt x="2021" y="2628"/>
                </a:cubicBezTo>
                <a:lnTo>
                  <a:pt x="2074" y="2948"/>
                </a:lnTo>
                <a:cubicBezTo>
                  <a:pt x="2104" y="3102"/>
                  <a:pt x="2150" y="3230"/>
                  <a:pt x="2216" y="3365"/>
                </a:cubicBezTo>
                <a:cubicBezTo>
                  <a:pt x="2245" y="3425"/>
                  <a:pt x="2335" y="4296"/>
                  <a:pt x="2274" y="4358"/>
                </a:cubicBezTo>
                <a:cubicBezTo>
                  <a:pt x="2274" y="4358"/>
                  <a:pt x="2241" y="4377"/>
                  <a:pt x="2237" y="4380"/>
                </a:cubicBezTo>
                <a:cubicBezTo>
                  <a:pt x="2135" y="4442"/>
                  <a:pt x="2032" y="4596"/>
                  <a:pt x="2149" y="4634"/>
                </a:cubicBezTo>
                <a:cubicBezTo>
                  <a:pt x="2220" y="4657"/>
                  <a:pt x="2342" y="4656"/>
                  <a:pt x="2407" y="4617"/>
                </a:cubicBezTo>
                <a:cubicBezTo>
                  <a:pt x="2542" y="4536"/>
                  <a:pt x="2498" y="4382"/>
                  <a:pt x="2498" y="4234"/>
                </a:cubicBezTo>
                <a:cubicBezTo>
                  <a:pt x="2498" y="4021"/>
                  <a:pt x="2527" y="3810"/>
                  <a:pt x="2559" y="3602"/>
                </a:cubicBezTo>
                <a:cubicBezTo>
                  <a:pt x="2566" y="3560"/>
                  <a:pt x="2553" y="3523"/>
                  <a:pt x="2595" y="3525"/>
                </a:cubicBezTo>
                <a:cubicBezTo>
                  <a:pt x="2596" y="3525"/>
                  <a:pt x="2639" y="3534"/>
                  <a:pt x="2646" y="3535"/>
                </a:cubicBezTo>
                <a:lnTo>
                  <a:pt x="2743" y="3531"/>
                </a:lnTo>
                <a:cubicBezTo>
                  <a:pt x="2743" y="3682"/>
                  <a:pt x="2760" y="3804"/>
                  <a:pt x="2760" y="3955"/>
                </a:cubicBezTo>
                <a:cubicBezTo>
                  <a:pt x="2760" y="4064"/>
                  <a:pt x="2771" y="4312"/>
                  <a:pt x="2725" y="4394"/>
                </a:cubicBezTo>
                <a:cubicBezTo>
                  <a:pt x="2686" y="4462"/>
                  <a:pt x="2519" y="4646"/>
                  <a:pt x="2685" y="4698"/>
                </a:cubicBezTo>
                <a:cubicBezTo>
                  <a:pt x="2804" y="4736"/>
                  <a:pt x="2989" y="4707"/>
                  <a:pt x="2989" y="4556"/>
                </a:cubicBezTo>
                <a:cubicBezTo>
                  <a:pt x="2989" y="4454"/>
                  <a:pt x="2972" y="4370"/>
                  <a:pt x="2972" y="4268"/>
                </a:cubicBezTo>
                <a:lnTo>
                  <a:pt x="2972" y="4073"/>
                </a:lnTo>
                <a:cubicBezTo>
                  <a:pt x="2972" y="3985"/>
                  <a:pt x="3000" y="3690"/>
                  <a:pt x="3032" y="3600"/>
                </a:cubicBezTo>
                <a:lnTo>
                  <a:pt x="3056" y="3540"/>
                </a:lnTo>
                <a:cubicBezTo>
                  <a:pt x="3107" y="3540"/>
                  <a:pt x="3159" y="3542"/>
                  <a:pt x="3209" y="3540"/>
                </a:cubicBezTo>
                <a:cubicBezTo>
                  <a:pt x="3260" y="3539"/>
                  <a:pt x="3303" y="3523"/>
                  <a:pt x="3353" y="3523"/>
                </a:cubicBezTo>
                <a:cubicBezTo>
                  <a:pt x="3380" y="3638"/>
                  <a:pt x="3543" y="3771"/>
                  <a:pt x="3626" y="3851"/>
                </a:cubicBezTo>
                <a:cubicBezTo>
                  <a:pt x="3803" y="4021"/>
                  <a:pt x="3776" y="3957"/>
                  <a:pt x="3828" y="4258"/>
                </a:cubicBezTo>
                <a:cubicBezTo>
                  <a:pt x="3835" y="4297"/>
                  <a:pt x="3859" y="4449"/>
                  <a:pt x="3829" y="4473"/>
                </a:cubicBezTo>
                <a:cubicBezTo>
                  <a:pt x="3781" y="4512"/>
                  <a:pt x="3711" y="4487"/>
                  <a:pt x="3682" y="4573"/>
                </a:cubicBezTo>
                <a:cubicBezTo>
                  <a:pt x="3627" y="4734"/>
                  <a:pt x="3920" y="4712"/>
                  <a:pt x="3978" y="4614"/>
                </a:cubicBezTo>
                <a:cubicBezTo>
                  <a:pt x="4013" y="4555"/>
                  <a:pt x="4022" y="4425"/>
                  <a:pt x="4022" y="4353"/>
                </a:cubicBezTo>
                <a:cubicBezTo>
                  <a:pt x="4022" y="4244"/>
                  <a:pt x="3999" y="4146"/>
                  <a:pt x="3997" y="4047"/>
                </a:cubicBezTo>
                <a:cubicBezTo>
                  <a:pt x="3995" y="4000"/>
                  <a:pt x="4013" y="4000"/>
                  <a:pt x="3999" y="3944"/>
                </a:cubicBezTo>
                <a:cubicBezTo>
                  <a:pt x="3962" y="3801"/>
                  <a:pt x="3827" y="3813"/>
                  <a:pt x="3827" y="3624"/>
                </a:cubicBezTo>
                <a:cubicBezTo>
                  <a:pt x="3827" y="3551"/>
                  <a:pt x="3949" y="3726"/>
                  <a:pt x="4019" y="3796"/>
                </a:cubicBezTo>
                <a:lnTo>
                  <a:pt x="4063" y="3837"/>
                </a:lnTo>
                <a:cubicBezTo>
                  <a:pt x="4065" y="3839"/>
                  <a:pt x="4070" y="3844"/>
                  <a:pt x="4071" y="3846"/>
                </a:cubicBezTo>
                <a:cubicBezTo>
                  <a:pt x="4124" y="3907"/>
                  <a:pt x="4143" y="3986"/>
                  <a:pt x="4159" y="4079"/>
                </a:cubicBezTo>
                <a:cubicBezTo>
                  <a:pt x="4247" y="4589"/>
                  <a:pt x="4127" y="4476"/>
                  <a:pt x="4049" y="4566"/>
                </a:cubicBezTo>
                <a:cubicBezTo>
                  <a:pt x="4014" y="4607"/>
                  <a:pt x="3993" y="4681"/>
                  <a:pt x="4050" y="4714"/>
                </a:cubicBezTo>
                <a:cubicBezTo>
                  <a:pt x="4173" y="4784"/>
                  <a:pt x="4377" y="4660"/>
                  <a:pt x="4377" y="4539"/>
                </a:cubicBezTo>
                <a:cubicBezTo>
                  <a:pt x="4377" y="4439"/>
                  <a:pt x="4360" y="4374"/>
                  <a:pt x="4360" y="4276"/>
                </a:cubicBezTo>
                <a:cubicBezTo>
                  <a:pt x="4361" y="4183"/>
                  <a:pt x="4360" y="4090"/>
                  <a:pt x="4360" y="3997"/>
                </a:cubicBezTo>
                <a:lnTo>
                  <a:pt x="4377" y="3997"/>
                </a:lnTo>
                <a:cubicBezTo>
                  <a:pt x="4380" y="4033"/>
                  <a:pt x="4437" y="4146"/>
                  <a:pt x="4455" y="4173"/>
                </a:cubicBezTo>
                <a:cubicBezTo>
                  <a:pt x="4472" y="4200"/>
                  <a:pt x="4490" y="4220"/>
                  <a:pt x="4510" y="4245"/>
                </a:cubicBezTo>
                <a:cubicBezTo>
                  <a:pt x="4538" y="4281"/>
                  <a:pt x="4540" y="4280"/>
                  <a:pt x="4575" y="4308"/>
                </a:cubicBezTo>
                <a:cubicBezTo>
                  <a:pt x="4624" y="4348"/>
                  <a:pt x="4676" y="4370"/>
                  <a:pt x="4746" y="4390"/>
                </a:cubicBezTo>
                <a:cubicBezTo>
                  <a:pt x="4806" y="4408"/>
                  <a:pt x="4894" y="4393"/>
                  <a:pt x="4894" y="4310"/>
                </a:cubicBezTo>
                <a:cubicBezTo>
                  <a:pt x="4894" y="4224"/>
                  <a:pt x="4862" y="4125"/>
                  <a:pt x="4830" y="4044"/>
                </a:cubicBezTo>
                <a:cubicBezTo>
                  <a:pt x="4784" y="3930"/>
                  <a:pt x="4591" y="3583"/>
                  <a:pt x="4586" y="3568"/>
                </a:cubicBezTo>
                <a:cubicBezTo>
                  <a:pt x="4560" y="3489"/>
                  <a:pt x="4590" y="3188"/>
                  <a:pt x="4435" y="2855"/>
                </a:cubicBezTo>
                <a:cubicBezTo>
                  <a:pt x="4418" y="2818"/>
                  <a:pt x="4401" y="2795"/>
                  <a:pt x="4386" y="2761"/>
                </a:cubicBezTo>
                <a:cubicBezTo>
                  <a:pt x="4355" y="2693"/>
                  <a:pt x="4339" y="2620"/>
                  <a:pt x="4313" y="2546"/>
                </a:cubicBezTo>
                <a:cubicBezTo>
                  <a:pt x="4266" y="2415"/>
                  <a:pt x="4191" y="2292"/>
                  <a:pt x="4104" y="2188"/>
                </a:cubicBezTo>
                <a:cubicBezTo>
                  <a:pt x="4014" y="2081"/>
                  <a:pt x="3883" y="2008"/>
                  <a:pt x="3749" y="1967"/>
                </a:cubicBezTo>
                <a:cubicBezTo>
                  <a:pt x="3673" y="1944"/>
                  <a:pt x="3416" y="1929"/>
                  <a:pt x="3378" y="1906"/>
                </a:cubicBezTo>
                <a:cubicBezTo>
                  <a:pt x="3239" y="1823"/>
                  <a:pt x="3196" y="1856"/>
                  <a:pt x="3166" y="1830"/>
                </a:cubicBezTo>
                <a:cubicBezTo>
                  <a:pt x="3158" y="1824"/>
                  <a:pt x="3128" y="1752"/>
                  <a:pt x="3119" y="1733"/>
                </a:cubicBezTo>
                <a:cubicBezTo>
                  <a:pt x="3095" y="1686"/>
                  <a:pt x="3007" y="1603"/>
                  <a:pt x="2997" y="1567"/>
                </a:cubicBezTo>
                <a:cubicBezTo>
                  <a:pt x="3278" y="1544"/>
                  <a:pt x="2990" y="1301"/>
                  <a:pt x="2927" y="1223"/>
                </a:cubicBezTo>
                <a:cubicBezTo>
                  <a:pt x="2911" y="1203"/>
                  <a:pt x="2907" y="1111"/>
                  <a:pt x="2874" y="1046"/>
                </a:cubicBezTo>
                <a:cubicBezTo>
                  <a:pt x="2848" y="994"/>
                  <a:pt x="2725" y="800"/>
                  <a:pt x="2684" y="771"/>
                </a:cubicBezTo>
                <a:cubicBezTo>
                  <a:pt x="2663" y="756"/>
                  <a:pt x="2633" y="739"/>
                  <a:pt x="2607" y="730"/>
                </a:cubicBezTo>
                <a:cubicBezTo>
                  <a:pt x="2581" y="721"/>
                  <a:pt x="2537" y="715"/>
                  <a:pt x="2518" y="700"/>
                </a:cubicBezTo>
                <a:cubicBezTo>
                  <a:pt x="2482" y="672"/>
                  <a:pt x="2477" y="573"/>
                  <a:pt x="2456" y="526"/>
                </a:cubicBezTo>
                <a:cubicBezTo>
                  <a:pt x="2407" y="421"/>
                  <a:pt x="2285" y="385"/>
                  <a:pt x="2199" y="473"/>
                </a:cubicBezTo>
                <a:cubicBezTo>
                  <a:pt x="2177" y="495"/>
                  <a:pt x="2164" y="543"/>
                  <a:pt x="2156" y="582"/>
                </a:cubicBezTo>
                <a:cubicBezTo>
                  <a:pt x="2146" y="638"/>
                  <a:pt x="2176" y="839"/>
                  <a:pt x="2108" y="839"/>
                </a:cubicBezTo>
                <a:close/>
              </a:path>
            </a:pathLst>
          </a:custGeom>
          <a:solidFill>
            <a:schemeClr val="accent1"/>
          </a:solidFill>
          <a:ln>
            <a:noFill/>
          </a:ln>
        </p:spPr>
        <p:txBody>
          <a:bodyPr vert="horz" wrap="square" lIns="91440" tIns="45720" rIns="91440" bIns="45720" numCol="1" anchor="t" anchorCtr="0" compatLnSpc="1"/>
          <a:lstStyle/>
          <a:p>
            <a:endParaRPr lang="zh-CN" altLang="en-US" sz="1600"/>
          </a:p>
        </p:txBody>
      </p:sp>
      <p:sp>
        <p:nvSpPr>
          <p:cNvPr id="57" name="矩形 56"/>
          <p:cNvSpPr/>
          <p:nvPr/>
        </p:nvSpPr>
        <p:spPr>
          <a:xfrm>
            <a:off x="1302976" y="1939893"/>
            <a:ext cx="2492990" cy="400110"/>
          </a:xfrm>
          <a:prstGeom prst="rect">
            <a:avLst/>
          </a:prstGeom>
        </p:spPr>
        <p:txBody>
          <a:bodyPr wrap="none">
            <a:spAutoFit/>
          </a:bodyPr>
          <a:lstStyle/>
          <a:p>
            <a:r>
              <a:rPr lang="zh-CN" altLang="en-US" sz="2000" dirty="0">
                <a:solidFill>
                  <a:schemeClr val="tx2"/>
                </a:solidFill>
                <a:latin typeface="+mj-ea"/>
                <a:ea typeface="+mj-ea"/>
              </a:rPr>
              <a:t>专注目标，坚毅执着</a:t>
            </a:r>
            <a:endParaRPr lang="zh-CN" altLang="en-US" sz="2000" dirty="0">
              <a:latin typeface="+mj-ea"/>
              <a:ea typeface="+mj-ea"/>
            </a:endParaRPr>
          </a:p>
        </p:txBody>
      </p:sp>
      <p:sp>
        <p:nvSpPr>
          <p:cNvPr id="58" name="矩形 57"/>
          <p:cNvSpPr/>
          <p:nvPr/>
        </p:nvSpPr>
        <p:spPr>
          <a:xfrm>
            <a:off x="662546" y="2744651"/>
            <a:ext cx="2492990" cy="400110"/>
          </a:xfrm>
          <a:prstGeom prst="rect">
            <a:avLst/>
          </a:prstGeom>
        </p:spPr>
        <p:txBody>
          <a:bodyPr wrap="none">
            <a:spAutoFit/>
          </a:bodyPr>
          <a:lstStyle/>
          <a:p>
            <a:r>
              <a:rPr lang="zh-CN" altLang="en-US" sz="2000" dirty="0">
                <a:solidFill>
                  <a:schemeClr val="tx2"/>
                </a:solidFill>
                <a:latin typeface="+mj-ea"/>
                <a:ea typeface="+mj-ea"/>
              </a:rPr>
              <a:t>彼此信任，相互忠诚</a:t>
            </a:r>
          </a:p>
        </p:txBody>
      </p:sp>
      <p:sp>
        <p:nvSpPr>
          <p:cNvPr id="59" name="矩形 58"/>
          <p:cNvSpPr/>
          <p:nvPr/>
        </p:nvSpPr>
        <p:spPr>
          <a:xfrm>
            <a:off x="346023" y="3736821"/>
            <a:ext cx="2492990" cy="400110"/>
          </a:xfrm>
          <a:prstGeom prst="rect">
            <a:avLst/>
          </a:prstGeom>
        </p:spPr>
        <p:txBody>
          <a:bodyPr wrap="none">
            <a:spAutoFit/>
          </a:bodyPr>
          <a:lstStyle/>
          <a:p>
            <a:r>
              <a:rPr lang="zh-CN" altLang="en-US" sz="2000" dirty="0">
                <a:solidFill>
                  <a:schemeClr val="tx2"/>
                </a:solidFill>
                <a:latin typeface="+mj-ea"/>
                <a:ea typeface="+mj-ea"/>
              </a:rPr>
              <a:t>善于交流，有效沟通</a:t>
            </a:r>
          </a:p>
        </p:txBody>
      </p:sp>
      <p:sp>
        <p:nvSpPr>
          <p:cNvPr id="61" name="矩形 60"/>
          <p:cNvSpPr/>
          <p:nvPr/>
        </p:nvSpPr>
        <p:spPr>
          <a:xfrm>
            <a:off x="662546" y="4723623"/>
            <a:ext cx="2492990" cy="400110"/>
          </a:xfrm>
          <a:prstGeom prst="rect">
            <a:avLst/>
          </a:prstGeom>
        </p:spPr>
        <p:txBody>
          <a:bodyPr wrap="none">
            <a:spAutoFit/>
          </a:bodyPr>
          <a:lstStyle/>
          <a:p>
            <a:r>
              <a:rPr lang="zh-CN" altLang="en-US" sz="2000" dirty="0">
                <a:solidFill>
                  <a:schemeClr val="tx2"/>
                </a:solidFill>
                <a:latin typeface="+mj-ea"/>
                <a:ea typeface="+mj-ea"/>
              </a:rPr>
              <a:t>相互合作，团结一心</a:t>
            </a:r>
          </a:p>
        </p:txBody>
      </p:sp>
      <p:sp>
        <p:nvSpPr>
          <p:cNvPr id="63" name="矩形 62"/>
          <p:cNvSpPr/>
          <p:nvPr/>
        </p:nvSpPr>
        <p:spPr>
          <a:xfrm>
            <a:off x="1348346" y="5539351"/>
            <a:ext cx="2492990" cy="400110"/>
          </a:xfrm>
          <a:prstGeom prst="rect">
            <a:avLst/>
          </a:prstGeom>
        </p:spPr>
        <p:txBody>
          <a:bodyPr wrap="none">
            <a:spAutoFit/>
          </a:bodyPr>
          <a:lstStyle/>
          <a:p>
            <a:r>
              <a:rPr lang="zh-CN" altLang="en-US" sz="2000" dirty="0">
                <a:solidFill>
                  <a:schemeClr val="tx2"/>
                </a:solidFill>
                <a:latin typeface="+mj-ea"/>
                <a:ea typeface="+mj-ea"/>
              </a:rPr>
              <a:t>知己知彼，策略至上</a:t>
            </a:r>
          </a:p>
        </p:txBody>
      </p:sp>
      <p:sp>
        <p:nvSpPr>
          <p:cNvPr id="64" name="矩形 63"/>
          <p:cNvSpPr/>
          <p:nvPr/>
        </p:nvSpPr>
        <p:spPr>
          <a:xfrm>
            <a:off x="8086570" y="1984914"/>
            <a:ext cx="2492990" cy="400110"/>
          </a:xfrm>
          <a:prstGeom prst="rect">
            <a:avLst/>
          </a:prstGeom>
        </p:spPr>
        <p:txBody>
          <a:bodyPr wrap="none">
            <a:spAutoFit/>
          </a:bodyPr>
          <a:lstStyle/>
          <a:p>
            <a:r>
              <a:rPr lang="zh-CN" altLang="en-US" sz="2000" dirty="0">
                <a:solidFill>
                  <a:schemeClr val="tx2"/>
                </a:solidFill>
                <a:latin typeface="+mj-ea"/>
                <a:ea typeface="+mj-ea"/>
              </a:rPr>
              <a:t>组织严密，纪律严明</a:t>
            </a:r>
          </a:p>
        </p:txBody>
      </p:sp>
      <p:sp>
        <p:nvSpPr>
          <p:cNvPr id="65" name="矩形 64"/>
          <p:cNvSpPr/>
          <p:nvPr/>
        </p:nvSpPr>
        <p:spPr>
          <a:xfrm>
            <a:off x="8776493" y="2744651"/>
            <a:ext cx="2492990" cy="400110"/>
          </a:xfrm>
          <a:prstGeom prst="rect">
            <a:avLst/>
          </a:prstGeom>
        </p:spPr>
        <p:txBody>
          <a:bodyPr wrap="none">
            <a:spAutoFit/>
          </a:bodyPr>
          <a:lstStyle/>
          <a:p>
            <a:r>
              <a:rPr lang="zh-CN" altLang="en-US" sz="2000" dirty="0">
                <a:solidFill>
                  <a:schemeClr val="tx2"/>
                </a:solidFill>
                <a:latin typeface="+mj-ea"/>
                <a:ea typeface="+mj-ea"/>
              </a:rPr>
              <a:t>冷静达观，无所畏惧</a:t>
            </a:r>
          </a:p>
        </p:txBody>
      </p:sp>
      <p:sp>
        <p:nvSpPr>
          <p:cNvPr id="66" name="矩形 65"/>
          <p:cNvSpPr/>
          <p:nvPr/>
        </p:nvSpPr>
        <p:spPr>
          <a:xfrm>
            <a:off x="9085577" y="3736821"/>
            <a:ext cx="2492990" cy="400110"/>
          </a:xfrm>
          <a:prstGeom prst="rect">
            <a:avLst/>
          </a:prstGeom>
        </p:spPr>
        <p:txBody>
          <a:bodyPr wrap="none">
            <a:spAutoFit/>
          </a:bodyPr>
          <a:lstStyle/>
          <a:p>
            <a:r>
              <a:rPr lang="zh-CN" altLang="en-US" sz="2000" dirty="0">
                <a:solidFill>
                  <a:schemeClr val="tx2"/>
                </a:solidFill>
                <a:latin typeface="+mj-ea"/>
                <a:ea typeface="+mj-ea"/>
              </a:rPr>
              <a:t>注意细节，发现机遇</a:t>
            </a:r>
          </a:p>
        </p:txBody>
      </p:sp>
      <p:sp>
        <p:nvSpPr>
          <p:cNvPr id="67" name="矩形 66"/>
          <p:cNvSpPr/>
          <p:nvPr/>
        </p:nvSpPr>
        <p:spPr>
          <a:xfrm>
            <a:off x="8776493" y="4723623"/>
            <a:ext cx="2492990" cy="400110"/>
          </a:xfrm>
          <a:prstGeom prst="rect">
            <a:avLst/>
          </a:prstGeom>
        </p:spPr>
        <p:txBody>
          <a:bodyPr wrap="none">
            <a:spAutoFit/>
          </a:bodyPr>
          <a:lstStyle/>
          <a:p>
            <a:r>
              <a:rPr lang="zh-CN" altLang="en-US" sz="2000" dirty="0">
                <a:solidFill>
                  <a:schemeClr val="tx2"/>
                </a:solidFill>
                <a:latin typeface="+mj-ea"/>
                <a:ea typeface="+mj-ea"/>
              </a:rPr>
              <a:t>尊重个性，求同存异</a:t>
            </a:r>
          </a:p>
        </p:txBody>
      </p:sp>
      <p:sp>
        <p:nvSpPr>
          <p:cNvPr id="68" name="矩形 67"/>
          <p:cNvSpPr/>
          <p:nvPr/>
        </p:nvSpPr>
        <p:spPr>
          <a:xfrm>
            <a:off x="8055527" y="5539351"/>
            <a:ext cx="2492990" cy="400110"/>
          </a:xfrm>
          <a:prstGeom prst="rect">
            <a:avLst/>
          </a:prstGeom>
        </p:spPr>
        <p:txBody>
          <a:bodyPr wrap="none">
            <a:spAutoFit/>
          </a:bodyPr>
          <a:lstStyle/>
          <a:p>
            <a:r>
              <a:rPr lang="zh-CN" altLang="en-US" sz="2000" dirty="0">
                <a:solidFill>
                  <a:schemeClr val="tx2"/>
                </a:solidFill>
                <a:latin typeface="+mj-ea"/>
                <a:ea typeface="+mj-ea"/>
              </a:rPr>
              <a:t>富有耐心，追求胜利</a:t>
            </a:r>
          </a:p>
        </p:txBody>
      </p:sp>
      <p:sp>
        <p:nvSpPr>
          <p:cNvPr id="60" name="TextBox 560"/>
          <p:cNvSpPr txBox="1"/>
          <p:nvPr/>
        </p:nvSpPr>
        <p:spPr>
          <a:xfrm>
            <a:off x="337741" y="548681"/>
            <a:ext cx="4032448" cy="461665"/>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2400" dirty="0">
                <a:solidFill>
                  <a:prstClr val="white"/>
                </a:solidFill>
                <a:latin typeface="微软雅黑" pitchFamily="34" charset="-122"/>
                <a:ea typeface="微软雅黑" pitchFamily="34" charset="-122"/>
              </a:rPr>
              <a:t>培养狼性文化</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iterate type="lt">
                                    <p:tmPct val="10000"/>
                                  </p:iterate>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0-#ppt_w/2"/>
                                          </p:val>
                                        </p:tav>
                                        <p:tav tm="100000">
                                          <p:val>
                                            <p:strVal val="#ppt_x"/>
                                          </p:val>
                                        </p:tav>
                                      </p:tavLst>
                                    </p:anim>
                                    <p:anim calcmode="lin" valueType="num">
                                      <p:cBhvr additive="base">
                                        <p:cTn id="8" dur="500" fill="hold"/>
                                        <p:tgtEl>
                                          <p:spTgt spid="6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srcRect l="8814" r="14263"/>
          <a:stretch>
            <a:fillRect/>
          </a:stretch>
        </p:blipFill>
        <p:spPr>
          <a:xfrm>
            <a:off x="6183085" y="1554377"/>
            <a:ext cx="6013677" cy="4754943"/>
          </a:xfrm>
          <a:prstGeom prst="rect">
            <a:avLst/>
          </a:prstGeom>
        </p:spPr>
      </p:pic>
      <p:sp>
        <p:nvSpPr>
          <p:cNvPr id="6" name="矩形 5"/>
          <p:cNvSpPr/>
          <p:nvPr/>
        </p:nvSpPr>
        <p:spPr bwMode="auto">
          <a:xfrm>
            <a:off x="955509" y="2033246"/>
            <a:ext cx="6655040" cy="4276074"/>
          </a:xfrm>
          <a:prstGeom prst="rect">
            <a:avLst/>
          </a:prstGeom>
          <a:solidFill>
            <a:schemeClr val="accent1">
              <a:alpha val="70000"/>
            </a:schemeClr>
          </a:solidFill>
          <a:ln w="952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矩形 1"/>
          <p:cNvSpPr/>
          <p:nvPr/>
        </p:nvSpPr>
        <p:spPr>
          <a:xfrm>
            <a:off x="1515978" y="2222158"/>
            <a:ext cx="5734531" cy="2246769"/>
          </a:xfrm>
          <a:prstGeom prst="rect">
            <a:avLst/>
          </a:prstGeom>
          <a:noFill/>
        </p:spPr>
        <p:txBody>
          <a:bodyPr wrap="square" rtlCol="0">
            <a:spAutoFit/>
          </a:bodyPr>
          <a:lstStyle/>
          <a:p>
            <a:pPr algn="just"/>
            <a:r>
              <a:rPr lang="zh-CN" altLang="en-US" sz="2000" dirty="0">
                <a:solidFill>
                  <a:schemeClr val="tx2"/>
                </a:solidFill>
                <a:latin typeface="+mj-ea"/>
                <a:ea typeface="+mj-ea"/>
              </a:rPr>
              <a:t>在所有哺乳动物中，最具韧性者，莫过于狼。狼群生存的最重要技巧，就是能够把所有的精力集中于捕猎的目标上，它们只要瞄准目标，不达目的决不罢休。为了捕获猎物，它们往往一连几个星期始终追踪一只猎物，搜寻着猎物留下的蛛丝马迹，狼群轮流合作，接力追捕，在运动中寻找每一个战机。</a:t>
            </a:r>
          </a:p>
        </p:txBody>
      </p:sp>
      <p:grpSp>
        <p:nvGrpSpPr>
          <p:cNvPr id="15" name="组合 14"/>
          <p:cNvGrpSpPr/>
          <p:nvPr/>
        </p:nvGrpSpPr>
        <p:grpSpPr>
          <a:xfrm>
            <a:off x="955509" y="1510026"/>
            <a:ext cx="6655040" cy="523220"/>
            <a:chOff x="955509" y="1023990"/>
            <a:chExt cx="6655040" cy="523220"/>
          </a:xfrm>
        </p:grpSpPr>
        <p:sp>
          <p:nvSpPr>
            <p:cNvPr id="3" name="矩形 2"/>
            <p:cNvSpPr/>
            <p:nvPr/>
          </p:nvSpPr>
          <p:spPr>
            <a:xfrm>
              <a:off x="955509" y="1023990"/>
              <a:ext cx="6655040" cy="523220"/>
            </a:xfrm>
            <a:prstGeom prst="rect">
              <a:avLst/>
            </a:prstGeom>
            <a:solidFill>
              <a:schemeClr val="tx1"/>
            </a:solidFill>
          </p:spPr>
          <p:txBody>
            <a:bodyPr wrap="square">
              <a:spAutoFit/>
            </a:bodyPr>
            <a:lstStyle/>
            <a:p>
              <a:r>
                <a:rPr lang="zh-CN" altLang="en-US" sz="2800" b="1" dirty="0">
                  <a:solidFill>
                    <a:schemeClr val="accent1"/>
                  </a:solidFill>
                  <a:latin typeface="+mj-ea"/>
                  <a:ea typeface="+mj-ea"/>
                </a:rPr>
                <a:t>  </a:t>
              </a:r>
              <a:r>
                <a:rPr lang="en-US" altLang="zh-CN" sz="2800" b="1" dirty="0">
                  <a:solidFill>
                    <a:schemeClr val="accent1"/>
                  </a:solidFill>
                  <a:latin typeface="+mj-ea"/>
                  <a:ea typeface="+mj-ea"/>
                </a:rPr>
                <a:t>1</a:t>
              </a:r>
              <a:r>
                <a:rPr lang="zh-CN" altLang="en-US" sz="2800" b="1" dirty="0">
                  <a:solidFill>
                    <a:schemeClr val="accent1"/>
                  </a:solidFill>
                  <a:latin typeface="+mj-ea"/>
                  <a:ea typeface="+mj-ea"/>
                </a:rPr>
                <a:t>、专注目标，坚毅执着</a:t>
              </a:r>
            </a:p>
          </p:txBody>
        </p:sp>
        <p:sp>
          <p:nvSpPr>
            <p:cNvPr id="13" name="等腰三角形 12"/>
            <p:cNvSpPr/>
            <p:nvPr/>
          </p:nvSpPr>
          <p:spPr bwMode="auto">
            <a:xfrm rot="5400000">
              <a:off x="929048" y="1204049"/>
              <a:ext cx="360040" cy="163102"/>
            </a:xfrm>
            <a:prstGeom prst="triangle">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14" name="矩形 13"/>
          <p:cNvSpPr/>
          <p:nvPr/>
        </p:nvSpPr>
        <p:spPr>
          <a:xfrm>
            <a:off x="1515978" y="4640055"/>
            <a:ext cx="5734531" cy="1323439"/>
          </a:xfrm>
          <a:prstGeom prst="rect">
            <a:avLst/>
          </a:prstGeom>
          <a:noFill/>
        </p:spPr>
        <p:txBody>
          <a:bodyPr wrap="square" rtlCol="0">
            <a:spAutoFit/>
          </a:bodyPr>
          <a:lstStyle/>
          <a:p>
            <a:pPr algn="just"/>
            <a:r>
              <a:rPr lang="zh-CN" altLang="en-US" sz="2000" dirty="0">
                <a:solidFill>
                  <a:schemeClr val="tx2"/>
                </a:solidFill>
                <a:latin typeface="+mj-ea"/>
                <a:ea typeface="+mj-ea"/>
              </a:rPr>
              <a:t>没有明确的目标干不成大事，没有专注的精神干不成大事，没有对目标的坚毅执着也干不成大事，每个生命都是自然界的奇迹，只有把自己的潜能发挥到极致，才算没白活一回</a:t>
            </a:r>
            <a:r>
              <a:rPr lang="en-US" altLang="zh-CN" sz="2000" dirty="0">
                <a:solidFill>
                  <a:schemeClr val="tx2"/>
                </a:solidFill>
                <a:latin typeface="+mj-ea"/>
                <a:ea typeface="+mj-ea"/>
              </a:rPr>
              <a:t>……</a:t>
            </a:r>
            <a:endParaRPr lang="zh-CN" altLang="en-US" sz="2000" dirty="0">
              <a:solidFill>
                <a:schemeClr val="tx2"/>
              </a:solidFill>
              <a:latin typeface="+mj-ea"/>
              <a:ea typeface="+mj-ea"/>
            </a:endParaRPr>
          </a:p>
        </p:txBody>
      </p:sp>
      <p:sp>
        <p:nvSpPr>
          <p:cNvPr id="4" name="矩形 3"/>
          <p:cNvSpPr/>
          <p:nvPr/>
        </p:nvSpPr>
        <p:spPr bwMode="auto">
          <a:xfrm>
            <a:off x="1299954" y="2380221"/>
            <a:ext cx="216024" cy="216024"/>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6" name="矩形 15"/>
          <p:cNvSpPr/>
          <p:nvPr/>
        </p:nvSpPr>
        <p:spPr bwMode="auto">
          <a:xfrm>
            <a:off x="1299954" y="4773961"/>
            <a:ext cx="216024" cy="216024"/>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1" name="TextBox 560"/>
          <p:cNvSpPr txBox="1"/>
          <p:nvPr/>
        </p:nvSpPr>
        <p:spPr>
          <a:xfrm>
            <a:off x="337741" y="548681"/>
            <a:ext cx="4032448" cy="461665"/>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2400" dirty="0">
                <a:solidFill>
                  <a:prstClr val="white"/>
                </a:solidFill>
                <a:latin typeface="微软雅黑" pitchFamily="34" charset="-122"/>
                <a:ea typeface="微软雅黑" pitchFamily="34" charset="-122"/>
              </a:rPr>
              <a:t> </a:t>
            </a:r>
            <a:r>
              <a:rPr lang="en-US" altLang="zh-CN" sz="2400" dirty="0">
                <a:solidFill>
                  <a:prstClr val="white"/>
                </a:solidFill>
                <a:latin typeface="微软雅黑" pitchFamily="34" charset="-122"/>
                <a:ea typeface="微软雅黑" pitchFamily="34" charset="-122"/>
              </a:rPr>
              <a:t>1</a:t>
            </a:r>
            <a:r>
              <a:rPr lang="zh-CN" altLang="en-US" sz="2400" dirty="0">
                <a:solidFill>
                  <a:prstClr val="white"/>
                </a:solidFill>
                <a:latin typeface="微软雅黑" pitchFamily="34" charset="-122"/>
                <a:ea typeface="微软雅黑" pitchFamily="34" charset="-122"/>
              </a:rPr>
              <a:t>、专注目标，坚毅执着</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22" presetClass="entr" presetSubtype="2"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right)">
                                      <p:cBhvr>
                                        <p:cTn id="18" dur="500"/>
                                        <p:tgtEl>
                                          <p:spTgt spid="15"/>
                                        </p:tgtEl>
                                      </p:cBhvr>
                                    </p:animEffect>
                                  </p:childTnLst>
                                </p:cTn>
                              </p:par>
                            </p:childTnLst>
                          </p:cTn>
                        </p:par>
                        <p:par>
                          <p:cTn id="19" fill="hold">
                            <p:stCondLst>
                              <p:cond delay="2500"/>
                            </p:stCondLst>
                            <p:childTnLst>
                              <p:par>
                                <p:cTn id="20" presetID="22" presetClass="entr" presetSubtype="1"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500"/>
                                        <p:tgtEl>
                                          <p:spTgt spid="6"/>
                                        </p:tgtEl>
                                      </p:cBhvr>
                                    </p:animEffect>
                                  </p:childTnLst>
                                </p:cTn>
                              </p:par>
                            </p:childTnLst>
                          </p:cTn>
                        </p:par>
                        <p:par>
                          <p:cTn id="23" fill="hold">
                            <p:stCondLst>
                              <p:cond delay="3000"/>
                            </p:stCondLst>
                            <p:childTnLst>
                              <p:par>
                                <p:cTn id="24" presetID="2" presetClass="entr" presetSubtype="8"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0-#ppt_w/2"/>
                                          </p:val>
                                        </p:tav>
                                        <p:tav tm="100000">
                                          <p:val>
                                            <p:strVal val="#ppt_x"/>
                                          </p:val>
                                        </p:tav>
                                      </p:tavLst>
                                    </p:anim>
                                    <p:anim calcmode="lin" valueType="num">
                                      <p:cBhvr additive="base">
                                        <p:cTn id="27" dur="500" fill="hold"/>
                                        <p:tgtEl>
                                          <p:spTgt spid="4"/>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10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0-#ppt_w/2"/>
                                          </p:val>
                                        </p:tav>
                                        <p:tav tm="100000">
                                          <p:val>
                                            <p:strVal val="#ppt_x"/>
                                          </p:val>
                                        </p:tav>
                                      </p:tavLst>
                                    </p:anim>
                                    <p:anim calcmode="lin" valueType="num">
                                      <p:cBhvr additive="base">
                                        <p:cTn id="31" dur="500" fill="hold"/>
                                        <p:tgtEl>
                                          <p:spTgt spid="16"/>
                                        </p:tgtEl>
                                        <p:attrNameLst>
                                          <p:attrName>ppt_y</p:attrName>
                                        </p:attrNameLst>
                                      </p:cBhvr>
                                      <p:tavLst>
                                        <p:tav tm="0">
                                          <p:val>
                                            <p:strVal val="#ppt_y"/>
                                          </p:val>
                                        </p:tav>
                                        <p:tav tm="100000">
                                          <p:val>
                                            <p:strVal val="#ppt_y"/>
                                          </p:val>
                                        </p:tav>
                                      </p:tavLst>
                                    </p:anim>
                                  </p:childTnLst>
                                </p:cTn>
                              </p:par>
                            </p:childTnLst>
                          </p:cTn>
                        </p:par>
                        <p:par>
                          <p:cTn id="32" fill="hold">
                            <p:stCondLst>
                              <p:cond delay="3600"/>
                            </p:stCondLst>
                            <p:childTnLst>
                              <p:par>
                                <p:cTn id="33" presetID="22" presetClass="entr" presetSubtype="1"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up)">
                                      <p:cBhvr>
                                        <p:cTn id="35" dur="500"/>
                                        <p:tgtEl>
                                          <p:spTgt spid="2"/>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up)">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14" grpId="0"/>
      <p:bldP spid="4" grpId="0" animBg="1"/>
      <p:bldP spid="16" grpId="0" animBg="1"/>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026372" y="2582543"/>
            <a:ext cx="4824537" cy="3170099"/>
          </a:xfrm>
          <a:prstGeom prst="rect">
            <a:avLst/>
          </a:prstGeom>
          <a:noFill/>
        </p:spPr>
        <p:txBody>
          <a:bodyPr wrap="square" rtlCol="0">
            <a:spAutoFit/>
          </a:bodyPr>
          <a:lstStyle/>
          <a:p>
            <a:pPr marL="342900" indent="-342900" algn="just">
              <a:buFont typeface="Wingdings" panose="05000000000000000000" pitchFamily="2" charset="2"/>
              <a:buChar char="n"/>
            </a:pPr>
            <a:r>
              <a:rPr lang="zh-CN" altLang="en-US" sz="2000" dirty="0">
                <a:solidFill>
                  <a:schemeClr val="tx2"/>
                </a:solidFill>
                <a:latin typeface="+mj-ea"/>
                <a:ea typeface="+mj-ea"/>
              </a:rPr>
              <a:t>狼把一切都奉献给了自己的家族，它们对族类忠心耿耿，全心全意地关爱着自己的同伴，狼群的成员们一起捕猎，同时也一起游戏，睡觉以及共同防御敌人，彼此信任，相互忠诚。</a:t>
            </a:r>
            <a:endParaRPr lang="en-US" altLang="zh-CN" sz="2000" dirty="0">
              <a:solidFill>
                <a:schemeClr val="tx2"/>
              </a:solidFill>
              <a:latin typeface="+mj-ea"/>
              <a:ea typeface="+mj-ea"/>
            </a:endParaRPr>
          </a:p>
          <a:p>
            <a:pPr marL="342900" indent="-342900" algn="just">
              <a:buFont typeface="Wingdings" panose="05000000000000000000" pitchFamily="2" charset="2"/>
              <a:buChar char="n"/>
            </a:pPr>
            <a:endParaRPr lang="en-US" altLang="zh-CN" sz="2000" dirty="0">
              <a:solidFill>
                <a:schemeClr val="tx2"/>
              </a:solidFill>
              <a:latin typeface="+mj-ea"/>
              <a:ea typeface="+mj-ea"/>
            </a:endParaRPr>
          </a:p>
          <a:p>
            <a:pPr marL="342900" indent="-342900" algn="just">
              <a:buFont typeface="Wingdings" panose="05000000000000000000" pitchFamily="2" charset="2"/>
              <a:buChar char="n"/>
            </a:pPr>
            <a:r>
              <a:rPr lang="zh-CN" altLang="en-US" sz="2000" dirty="0">
                <a:solidFill>
                  <a:schemeClr val="tx2"/>
                </a:solidFill>
                <a:latin typeface="+mj-ea"/>
                <a:ea typeface="+mj-ea"/>
              </a:rPr>
              <a:t>一匹狼存在的目的，就是为了确保整个狼群的存续。在狼的世界里，信任是一种生存的本能，忠诚更是一种傲人的风骨，</a:t>
            </a:r>
          </a:p>
        </p:txBody>
      </p:sp>
      <p:grpSp>
        <p:nvGrpSpPr>
          <p:cNvPr id="5" name="组合 4"/>
          <p:cNvGrpSpPr/>
          <p:nvPr/>
        </p:nvGrpSpPr>
        <p:grpSpPr>
          <a:xfrm>
            <a:off x="955509" y="1581689"/>
            <a:ext cx="9895400" cy="523220"/>
            <a:chOff x="955509" y="843970"/>
            <a:chExt cx="9895400" cy="523220"/>
          </a:xfrm>
        </p:grpSpPr>
        <p:sp>
          <p:nvSpPr>
            <p:cNvPr id="6" name="矩形 5"/>
            <p:cNvSpPr/>
            <p:nvPr/>
          </p:nvSpPr>
          <p:spPr>
            <a:xfrm>
              <a:off x="955509" y="843970"/>
              <a:ext cx="9895400" cy="523220"/>
            </a:xfrm>
            <a:prstGeom prst="rect">
              <a:avLst/>
            </a:prstGeom>
            <a:solidFill>
              <a:schemeClr val="tx1"/>
            </a:solidFill>
          </p:spPr>
          <p:txBody>
            <a:bodyPr wrap="square">
              <a:spAutoFit/>
            </a:bodyPr>
            <a:lstStyle/>
            <a:p>
              <a:r>
                <a:rPr lang="zh-CN" altLang="en-US" sz="2800" b="1" dirty="0">
                  <a:solidFill>
                    <a:schemeClr val="accent1"/>
                  </a:solidFill>
                  <a:latin typeface="+mj-ea"/>
                  <a:ea typeface="+mj-ea"/>
                </a:rPr>
                <a:t>  </a:t>
              </a:r>
              <a:r>
                <a:rPr lang="en-US" altLang="zh-CN" sz="2800" b="1" dirty="0">
                  <a:solidFill>
                    <a:schemeClr val="accent1"/>
                  </a:solidFill>
                  <a:latin typeface="+mj-ea"/>
                  <a:ea typeface="+mj-ea"/>
                </a:rPr>
                <a:t>2</a:t>
              </a:r>
              <a:r>
                <a:rPr lang="zh-CN" altLang="en-US" sz="2800" b="1" dirty="0">
                  <a:solidFill>
                    <a:schemeClr val="accent1"/>
                  </a:solidFill>
                  <a:latin typeface="+mj-ea"/>
                  <a:ea typeface="+mj-ea"/>
                </a:rPr>
                <a:t>、</a:t>
              </a:r>
              <a:r>
                <a:rPr lang="zh-CN" altLang="en-US" sz="2800" b="1" kern="100" dirty="0">
                  <a:solidFill>
                    <a:schemeClr val="accent1"/>
                  </a:solidFill>
                  <a:latin typeface="+mj-ea"/>
                  <a:ea typeface="+mj-ea"/>
                  <a:cs typeface="Times New Roman" panose="02020603050405020304" pitchFamily="18" charset="0"/>
                </a:rPr>
                <a:t>彼此信任，相互忠诚</a:t>
              </a:r>
              <a:endParaRPr lang="zh-CN" altLang="en-US" sz="2800" b="1" dirty="0">
                <a:solidFill>
                  <a:schemeClr val="accent1"/>
                </a:solidFill>
                <a:latin typeface="+mj-ea"/>
                <a:ea typeface="+mj-ea"/>
              </a:endParaRPr>
            </a:p>
          </p:txBody>
        </p:sp>
        <p:sp>
          <p:nvSpPr>
            <p:cNvPr id="7" name="等腰三角形 6"/>
            <p:cNvSpPr/>
            <p:nvPr/>
          </p:nvSpPr>
          <p:spPr bwMode="auto">
            <a:xfrm rot="5400000">
              <a:off x="929048" y="1024029"/>
              <a:ext cx="360040" cy="163102"/>
            </a:xfrm>
            <a:prstGeom prst="triangle">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pic>
        <p:nvPicPr>
          <p:cNvPr id="4" name="图片 3"/>
          <p:cNvPicPr>
            <a:picLocks noChangeAspect="1"/>
          </p:cNvPicPr>
          <p:nvPr/>
        </p:nvPicPr>
        <p:blipFill>
          <a:blip r:embed="rId3"/>
          <a:stretch>
            <a:fillRect/>
          </a:stretch>
        </p:blipFill>
        <p:spPr>
          <a:xfrm>
            <a:off x="955509" y="2219690"/>
            <a:ext cx="4760392" cy="4161638"/>
          </a:xfrm>
          <a:prstGeom prst="rect">
            <a:avLst/>
          </a:prstGeom>
          <a:ln>
            <a:solidFill>
              <a:schemeClr val="tx1"/>
            </a:solidFill>
          </a:ln>
        </p:spPr>
      </p:pic>
      <p:sp>
        <p:nvSpPr>
          <p:cNvPr id="8" name="TextBox 560"/>
          <p:cNvSpPr txBox="1"/>
          <p:nvPr/>
        </p:nvSpPr>
        <p:spPr>
          <a:xfrm>
            <a:off x="337741" y="548681"/>
            <a:ext cx="4032448" cy="461665"/>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2400" dirty="0">
                <a:solidFill>
                  <a:prstClr val="white"/>
                </a:solidFill>
                <a:latin typeface="微软雅黑" pitchFamily="34" charset="-122"/>
                <a:ea typeface="微软雅黑" pitchFamily="34" charset="-122"/>
              </a:rPr>
              <a:t> </a:t>
            </a:r>
            <a:r>
              <a:rPr lang="en-US" altLang="zh-CN" sz="2400" dirty="0">
                <a:solidFill>
                  <a:prstClr val="white"/>
                </a:solidFill>
                <a:latin typeface="微软雅黑" pitchFamily="34" charset="-122"/>
                <a:ea typeface="微软雅黑" pitchFamily="34" charset="-122"/>
              </a:rPr>
              <a:t>2</a:t>
            </a:r>
            <a:r>
              <a:rPr lang="zh-CN" altLang="en-US" sz="2400" dirty="0">
                <a:solidFill>
                  <a:prstClr val="white"/>
                </a:solidFill>
                <a:latin typeface="微软雅黑" pitchFamily="34" charset="-122"/>
                <a:ea typeface="微软雅黑" pitchFamily="34" charset="-122"/>
              </a:rPr>
              <a:t>、彼此信任，相互忠诚</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31"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 calcmode="lin" valueType="num">
                                      <p:cBhvr>
                                        <p:cTn id="14" dur="1000" fill="hold"/>
                                        <p:tgtEl>
                                          <p:spTgt spid="5"/>
                                        </p:tgtEl>
                                        <p:attrNameLst>
                                          <p:attrName>style.rotation</p:attrName>
                                        </p:attrNameLst>
                                      </p:cBhvr>
                                      <p:tavLst>
                                        <p:tav tm="0">
                                          <p:val>
                                            <p:fltVal val="90"/>
                                          </p:val>
                                        </p:tav>
                                        <p:tav tm="100000">
                                          <p:val>
                                            <p:fltVal val="0"/>
                                          </p:val>
                                        </p:tav>
                                      </p:tavLst>
                                    </p:anim>
                                    <p:animEffect transition="in" filter="fade">
                                      <p:cBhvr>
                                        <p:cTn id="15" dur="1000"/>
                                        <p:tgtEl>
                                          <p:spTgt spid="5"/>
                                        </p:tgtEl>
                                      </p:cBhvr>
                                    </p:animEffect>
                                  </p:childTnLst>
                                </p:cTn>
                              </p:par>
                            </p:childTnLst>
                          </p:cTn>
                        </p:par>
                        <p:par>
                          <p:cTn id="16" fill="hold">
                            <p:stCondLst>
                              <p:cond delay="2000"/>
                            </p:stCondLst>
                            <p:childTnLst>
                              <p:par>
                                <p:cTn id="17" presetID="2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81" y="0"/>
            <a:ext cx="12192000" cy="6858000"/>
          </a:xfrm>
          <a:prstGeom prst="rect">
            <a:avLst/>
          </a:prstGeom>
        </p:spPr>
      </p:pic>
      <p:sp>
        <p:nvSpPr>
          <p:cNvPr id="3" name="矩形 2"/>
          <p:cNvSpPr/>
          <p:nvPr/>
        </p:nvSpPr>
        <p:spPr bwMode="auto">
          <a:xfrm>
            <a:off x="2381" y="908720"/>
            <a:ext cx="5591944" cy="5087570"/>
          </a:xfrm>
          <a:prstGeom prst="rect">
            <a:avLst/>
          </a:prstGeom>
          <a:solidFill>
            <a:schemeClr val="tx2">
              <a:lumMod val="50000"/>
              <a:alpha val="50000"/>
            </a:schemeClr>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4" name="TextBox 1"/>
          <p:cNvSpPr txBox="1"/>
          <p:nvPr/>
        </p:nvSpPr>
        <p:spPr>
          <a:xfrm>
            <a:off x="293621" y="2062307"/>
            <a:ext cx="4940664" cy="3831818"/>
          </a:xfrm>
          <a:prstGeom prst="rect">
            <a:avLst/>
          </a:prstGeom>
          <a:noFill/>
        </p:spPr>
        <p:txBody>
          <a:bodyPr wrap="square" rtlCol="0">
            <a:spAutoFit/>
          </a:bodyPr>
          <a:lstStyle>
            <a:defPPr>
              <a:defRPr lang="zh-CN"/>
            </a:defPPr>
            <a:lvl1pPr algn="just">
              <a:lnSpc>
                <a:spcPct val="150000"/>
              </a:lnSpc>
              <a:defRPr sz="1600">
                <a:solidFill>
                  <a:schemeClr val="tx2"/>
                </a:solidFill>
                <a:latin typeface="+mj-ea"/>
                <a:ea typeface="+mj-ea"/>
              </a:defRPr>
            </a:lvl1pPr>
          </a:lstStyle>
          <a:p>
            <a:r>
              <a:rPr lang="zh-CN" altLang="en-US" sz="1800" dirty="0">
                <a:solidFill>
                  <a:schemeClr val="accent1"/>
                </a:solidFill>
                <a:effectLst>
                  <a:outerShdw blurRad="38100" dist="38100" dir="2700000" algn="tl">
                    <a:srgbClr val="000000">
                      <a:alpha val="43137"/>
                    </a:srgbClr>
                  </a:outerShdw>
                </a:effectLst>
              </a:rPr>
              <a:t>狼者，猛兽也，群动之族。陆地上生物最高的食物链终结者之一，是群居动物中最有秩序、纪律的族群。狼性文化，一种先进的企业文化，狼性文化中最重要的是对团队的协作的重视，以及不抛弃、不放弃的执着精神，还有克服困难的勇气等方面。</a:t>
            </a:r>
          </a:p>
          <a:p>
            <a:r>
              <a:rPr lang="zh-CN" altLang="en-US" sz="1800" dirty="0">
                <a:solidFill>
                  <a:schemeClr val="accent1"/>
                </a:solidFill>
                <a:effectLst>
                  <a:outerShdw blurRad="38100" dist="38100" dir="2700000" algn="tl">
                    <a:srgbClr val="000000">
                      <a:alpha val="43137"/>
                    </a:srgbClr>
                  </a:outerShdw>
                </a:effectLst>
              </a:rPr>
              <a:t>在这个竞争日趋激烈的社会，学习狼的精神，打造狼性文化，无论对于个人还是团队都有着极其重要的现实意义。</a:t>
            </a:r>
          </a:p>
        </p:txBody>
      </p:sp>
      <p:sp>
        <p:nvSpPr>
          <p:cNvPr id="12" name="文本框 11"/>
          <p:cNvSpPr txBox="1"/>
          <p:nvPr/>
        </p:nvSpPr>
        <p:spPr>
          <a:xfrm>
            <a:off x="250173" y="1313811"/>
            <a:ext cx="2612767" cy="646331"/>
          </a:xfrm>
          <a:prstGeom prst="rect">
            <a:avLst/>
          </a:prstGeom>
          <a:noFill/>
        </p:spPr>
        <p:txBody>
          <a:bodyPr wrap="none" rtlCol="0">
            <a:spAutoFit/>
          </a:bodyPr>
          <a:lstStyle/>
          <a:p>
            <a:r>
              <a:rPr lang="zh-CN" altLang="en-US" sz="3600" b="1" dirty="0">
                <a:solidFill>
                  <a:schemeClr val="accent1"/>
                </a:solidFill>
                <a:effectLst>
                  <a:outerShdw blurRad="38100" dist="38100" dir="2700000" algn="tl">
                    <a:srgbClr val="000000">
                      <a:alpha val="43137"/>
                    </a:srgbClr>
                  </a:outerShdw>
                </a:effectLst>
                <a:latin typeface="+mj-ea"/>
                <a:ea typeface="+mj-ea"/>
              </a:rPr>
              <a:t>前 言</a:t>
            </a:r>
            <a:r>
              <a:rPr lang="en-US" altLang="zh-CN" sz="3600" dirty="0">
                <a:solidFill>
                  <a:schemeClr val="accent1"/>
                </a:solidFill>
                <a:effectLst>
                  <a:outerShdw blurRad="38100" dist="38100" dir="2700000" algn="tl">
                    <a:srgbClr val="000000">
                      <a:alpha val="43137"/>
                    </a:srgbClr>
                  </a:outerShdw>
                </a:effectLst>
                <a:latin typeface="+mj-ea"/>
                <a:ea typeface="+mj-ea"/>
              </a:rPr>
              <a:t>/</a:t>
            </a:r>
            <a:r>
              <a:rPr lang="en-US" altLang="zh-CN" sz="2000" spc="300" dirty="0">
                <a:solidFill>
                  <a:schemeClr val="accent1"/>
                </a:solidFill>
                <a:effectLst>
                  <a:outerShdw blurRad="38100" dist="38100" dir="2700000" algn="tl">
                    <a:srgbClr val="000000">
                      <a:alpha val="43137"/>
                    </a:srgbClr>
                  </a:outerShdw>
                </a:effectLst>
                <a:latin typeface="+mj-ea"/>
                <a:ea typeface="+mj-ea"/>
              </a:rPr>
              <a:t>Preface</a:t>
            </a:r>
            <a:endParaRPr lang="zh-CN" altLang="en-US" sz="2000" spc="300" dirty="0">
              <a:solidFill>
                <a:schemeClr val="accent1"/>
              </a:solidFill>
              <a:effectLst>
                <a:outerShdw blurRad="38100" dist="38100" dir="2700000" algn="tl">
                  <a:srgbClr val="000000">
                    <a:alpha val="43137"/>
                  </a:srgbClr>
                </a:outerShdw>
              </a:effectLst>
              <a:latin typeface="+mj-ea"/>
              <a:ea typeface="+mj-ea"/>
            </a:endParaRPr>
          </a:p>
        </p:txBody>
      </p:sp>
    </p:spTree>
    <p:custDataLst>
      <p:tags r:id="rId1"/>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3923">
        <p15:prstTrans prst="origami"/>
      </p:transition>
    </mc:Choice>
    <mc:Fallback xmlns="">
      <p:transition spd="slow" advClick="0" advTm="392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 by="(-#ppt_w*2)" calcmode="lin" valueType="num">
                                      <p:cBhvr rctx="PPT">
                                        <p:cTn id="11" dur="200" autoRev="1" fill="hold">
                                          <p:stCondLst>
                                            <p:cond delay="0"/>
                                          </p:stCondLst>
                                        </p:cTn>
                                        <p:tgtEl>
                                          <p:spTgt spid="12"/>
                                        </p:tgtEl>
                                        <p:attrNameLst>
                                          <p:attrName>ppt_w</p:attrName>
                                        </p:attrNameLst>
                                      </p:cBhvr>
                                    </p:anim>
                                    <p:anim by="(#ppt_w*0.50)" calcmode="lin" valueType="num">
                                      <p:cBhvr>
                                        <p:cTn id="12" dur="200" decel="50000" autoRev="1" fill="hold">
                                          <p:stCondLst>
                                            <p:cond delay="0"/>
                                          </p:stCondLst>
                                        </p:cTn>
                                        <p:tgtEl>
                                          <p:spTgt spid="12"/>
                                        </p:tgtEl>
                                        <p:attrNameLst>
                                          <p:attrName>ppt_x</p:attrName>
                                        </p:attrNameLst>
                                      </p:cBhvr>
                                    </p:anim>
                                    <p:anim from="(-#ppt_h/2)" to="(#ppt_y)" calcmode="lin" valueType="num">
                                      <p:cBhvr>
                                        <p:cTn id="13" dur="400" fill="hold">
                                          <p:stCondLst>
                                            <p:cond delay="0"/>
                                          </p:stCondLst>
                                        </p:cTn>
                                        <p:tgtEl>
                                          <p:spTgt spid="12"/>
                                        </p:tgtEl>
                                        <p:attrNameLst>
                                          <p:attrName>ppt_y</p:attrName>
                                        </p:attrNameLst>
                                      </p:cBhvr>
                                    </p:anim>
                                    <p:animRot by="21600000">
                                      <p:cBhvr>
                                        <p:cTn id="14" dur="400" fill="hold">
                                          <p:stCondLst>
                                            <p:cond delay="0"/>
                                          </p:stCondLst>
                                        </p:cTn>
                                        <p:tgtEl>
                                          <p:spTgt spid="12"/>
                                        </p:tgtEl>
                                        <p:attrNameLst>
                                          <p:attrName>r</p:attrName>
                                        </p:attrNameLst>
                                      </p:cBhvr>
                                    </p:animRot>
                                  </p:childTnLst>
                                </p:cTn>
                              </p:par>
                            </p:childTnLst>
                          </p:cTn>
                        </p:par>
                        <p:par>
                          <p:cTn id="15" fill="hold">
                            <p:stCondLst>
                              <p:cond delay="1260"/>
                            </p:stCondLst>
                            <p:childTnLst>
                              <p:par>
                                <p:cTn id="16" presetID="42" presetClass="entr" presetSubtype="0" fill="hold" grpId="0" nodeType="after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fade">
                                      <p:cBhvr>
                                        <p:cTn id="18" dur="700"/>
                                        <p:tgtEl>
                                          <p:spTgt spid="54"/>
                                        </p:tgtEl>
                                      </p:cBhvr>
                                    </p:animEffect>
                                    <p:anim calcmode="lin" valueType="num">
                                      <p:cBhvr>
                                        <p:cTn id="19" dur="700" fill="hold"/>
                                        <p:tgtEl>
                                          <p:spTgt spid="54"/>
                                        </p:tgtEl>
                                        <p:attrNameLst>
                                          <p:attrName>ppt_x</p:attrName>
                                        </p:attrNameLst>
                                      </p:cBhvr>
                                      <p:tavLst>
                                        <p:tav tm="0">
                                          <p:val>
                                            <p:strVal val="#ppt_x"/>
                                          </p:val>
                                        </p:tav>
                                        <p:tav tm="100000">
                                          <p:val>
                                            <p:strVal val="#ppt_x"/>
                                          </p:val>
                                        </p:tav>
                                      </p:tavLst>
                                    </p:anim>
                                    <p:anim calcmode="lin" valueType="num">
                                      <p:cBhvr>
                                        <p:cTn id="20" dur="7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4"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bwMode="auto">
          <a:xfrm>
            <a:off x="1345853" y="4290892"/>
            <a:ext cx="9217025" cy="1831509"/>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矩形 1"/>
          <p:cNvSpPr/>
          <p:nvPr/>
        </p:nvSpPr>
        <p:spPr>
          <a:xfrm>
            <a:off x="1541819" y="4471952"/>
            <a:ext cx="8877042" cy="1477328"/>
          </a:xfrm>
          <a:prstGeom prst="rect">
            <a:avLst/>
          </a:prstGeom>
          <a:noFill/>
        </p:spPr>
        <p:txBody>
          <a:bodyPr wrap="square" rtlCol="0">
            <a:spAutoFit/>
          </a:bodyPr>
          <a:lstStyle/>
          <a:p>
            <a:pPr algn="just"/>
            <a:r>
              <a:rPr lang="zh-CN" altLang="en-US" dirty="0">
                <a:solidFill>
                  <a:schemeClr val="accent1"/>
                </a:solidFill>
                <a:latin typeface="+mj-ea"/>
                <a:ea typeface="+mj-ea"/>
              </a:rPr>
              <a:t>狼是最善于交流的动物之一。一匹成年的狼与一直幼狼交流时，为了表示与幼狼是平等的地位并让幼狼叫出声音来，它会把头降低到和幼崽一般高，然后发出狼崽的呜咽般的声音。有效的交流和沟通对狼的生存至关重要。狼的沟通，在同一族类，能有效地减少彼此的冲突；捕获猎物时，面对瞬间万变的形势，狼与狼之间复杂精细的交流系统使它们得以不断调整战略与战术以获得成功。</a:t>
            </a:r>
          </a:p>
        </p:txBody>
      </p:sp>
      <p:pic>
        <p:nvPicPr>
          <p:cNvPr id="4" name="图片 3"/>
          <p:cNvPicPr>
            <a:picLocks noChangeAspect="1"/>
          </p:cNvPicPr>
          <p:nvPr/>
        </p:nvPicPr>
        <p:blipFill rotWithShape="1">
          <a:blip r:embed="rId3"/>
          <a:srcRect t="19887" b="18558"/>
          <a:stretch>
            <a:fillRect/>
          </a:stretch>
        </p:blipFill>
        <p:spPr>
          <a:xfrm>
            <a:off x="6171922" y="1502998"/>
            <a:ext cx="4390956" cy="2650494"/>
          </a:xfrm>
          <a:prstGeom prst="rect">
            <a:avLst/>
          </a:prstGeom>
          <a:ln>
            <a:solidFill>
              <a:schemeClr val="tx1"/>
            </a:solidFill>
          </a:ln>
        </p:spPr>
      </p:pic>
      <p:pic>
        <p:nvPicPr>
          <p:cNvPr id="7" name="图片 6"/>
          <p:cNvPicPr>
            <a:picLocks noChangeAspect="1"/>
          </p:cNvPicPr>
          <p:nvPr/>
        </p:nvPicPr>
        <p:blipFill>
          <a:blip r:embed="rId4"/>
          <a:stretch>
            <a:fillRect/>
          </a:stretch>
        </p:blipFill>
        <p:spPr>
          <a:xfrm>
            <a:off x="1345853" y="1503000"/>
            <a:ext cx="4352154" cy="2650492"/>
          </a:xfrm>
          <a:prstGeom prst="rect">
            <a:avLst/>
          </a:prstGeom>
          <a:ln>
            <a:solidFill>
              <a:schemeClr val="tx1"/>
            </a:solidFill>
          </a:ln>
        </p:spPr>
      </p:pic>
      <p:sp>
        <p:nvSpPr>
          <p:cNvPr id="9" name="TextBox 560"/>
          <p:cNvSpPr txBox="1"/>
          <p:nvPr/>
        </p:nvSpPr>
        <p:spPr>
          <a:xfrm>
            <a:off x="337741" y="548681"/>
            <a:ext cx="4032448" cy="461665"/>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2400" dirty="0">
                <a:solidFill>
                  <a:prstClr val="white"/>
                </a:solidFill>
                <a:latin typeface="微软雅黑" pitchFamily="34" charset="-122"/>
                <a:ea typeface="微软雅黑" pitchFamily="34" charset="-122"/>
              </a:rPr>
              <a:t>3</a:t>
            </a:r>
            <a:r>
              <a:rPr lang="zh-CN" altLang="en-US" sz="2400" dirty="0">
                <a:solidFill>
                  <a:prstClr val="white"/>
                </a:solidFill>
                <a:latin typeface="微软雅黑" pitchFamily="34" charset="-122"/>
                <a:ea typeface="微软雅黑" pitchFamily="34" charset="-122"/>
              </a:rPr>
              <a:t>、善于交流，有效沟通。</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1050"/>
                            </p:stCondLst>
                            <p:childTnLst>
                              <p:par>
                                <p:cTn id="10" presetID="47"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1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1650"/>
                            </p:stCondLst>
                            <p:childTnLst>
                              <p:par>
                                <p:cTn id="21" presetID="22" presetClass="entr" presetSubtype="1"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up)">
                                      <p:cBhvr>
                                        <p:cTn id="23" dur="500"/>
                                        <p:tgtEl>
                                          <p:spTgt spid="8"/>
                                        </p:tgtEl>
                                      </p:cBhvr>
                                    </p:animEffect>
                                  </p:childTnLst>
                                </p:cTn>
                              </p:par>
                            </p:childTnLst>
                          </p:cTn>
                        </p:par>
                        <p:par>
                          <p:cTn id="24" fill="hold">
                            <p:stCondLst>
                              <p:cond delay="2150"/>
                            </p:stCondLst>
                            <p:childTnLst>
                              <p:par>
                                <p:cTn id="25" presetID="22" presetClass="entr" presetSubtype="4"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down)">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1" y="1634071"/>
            <a:ext cx="6828354" cy="4232962"/>
          </a:xfrm>
          <a:prstGeom prst="rect">
            <a:avLst/>
          </a:prstGeom>
          <a:ln>
            <a:solidFill>
              <a:schemeClr val="tx1"/>
            </a:solidFill>
          </a:ln>
        </p:spPr>
      </p:pic>
      <p:sp>
        <p:nvSpPr>
          <p:cNvPr id="5" name="矩形 4"/>
          <p:cNvSpPr/>
          <p:nvPr/>
        </p:nvSpPr>
        <p:spPr bwMode="auto">
          <a:xfrm>
            <a:off x="5584233" y="1634070"/>
            <a:ext cx="6192688" cy="4257625"/>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矩形 1"/>
          <p:cNvSpPr/>
          <p:nvPr/>
        </p:nvSpPr>
        <p:spPr>
          <a:xfrm>
            <a:off x="5736312" y="2664631"/>
            <a:ext cx="5618653" cy="2862322"/>
          </a:xfrm>
          <a:prstGeom prst="rect">
            <a:avLst/>
          </a:prstGeom>
          <a:noFill/>
        </p:spPr>
        <p:txBody>
          <a:bodyPr wrap="square" rtlCol="0">
            <a:spAutoFit/>
          </a:bodyPr>
          <a:lstStyle/>
          <a:p>
            <a:pPr marL="342900" indent="-342900" algn="just">
              <a:buFont typeface="Wingdings" panose="05000000000000000000" pitchFamily="2" charset="2"/>
              <a:buChar char="n"/>
            </a:pPr>
            <a:r>
              <a:rPr lang="zh-CN" altLang="en-US" sz="2000" dirty="0">
                <a:solidFill>
                  <a:schemeClr val="accent1"/>
                </a:solidFill>
                <a:latin typeface="+mj-ea"/>
                <a:ea typeface="+mj-ea"/>
              </a:rPr>
              <a:t>狼最值得称道的是战斗中的团队精神，协同作战。狼与狼之间的配合成为狼成功捕猎的决定性因素，它们为了共同生存，可以牺牲一切，它们知道自己是谁，它们为相互依存而活。</a:t>
            </a:r>
            <a:endParaRPr lang="en-US" altLang="zh-CN" sz="2000" dirty="0">
              <a:solidFill>
                <a:schemeClr val="accent1"/>
              </a:solidFill>
              <a:latin typeface="+mj-ea"/>
              <a:ea typeface="+mj-ea"/>
            </a:endParaRPr>
          </a:p>
          <a:p>
            <a:pPr marL="342900" indent="-342900" algn="just">
              <a:buFont typeface="Wingdings" panose="05000000000000000000" pitchFamily="2" charset="2"/>
              <a:buChar char="n"/>
            </a:pPr>
            <a:endParaRPr lang="en-US" altLang="zh-CN" sz="2000" dirty="0">
              <a:solidFill>
                <a:schemeClr val="accent1"/>
              </a:solidFill>
              <a:latin typeface="+mj-ea"/>
              <a:ea typeface="+mj-ea"/>
            </a:endParaRPr>
          </a:p>
          <a:p>
            <a:pPr marL="342900" indent="-342900" algn="just">
              <a:buFont typeface="Wingdings" panose="05000000000000000000" pitchFamily="2" charset="2"/>
              <a:buChar char="n"/>
            </a:pPr>
            <a:r>
              <a:rPr lang="zh-CN" altLang="en-US" sz="2000" dirty="0">
                <a:solidFill>
                  <a:schemeClr val="accent1"/>
                </a:solidFill>
                <a:latin typeface="+mj-ea"/>
                <a:ea typeface="+mj-ea"/>
              </a:rPr>
              <a:t>不管做任何事，它们总能依靠团体的力量去完成。战斗力极强的狼群绝不会在它们的同类面前争强斗胜，也不会因同伴出现失误而互相指责，狼群因此一般不会出现大的宿怨。</a:t>
            </a:r>
          </a:p>
        </p:txBody>
      </p:sp>
      <p:sp>
        <p:nvSpPr>
          <p:cNvPr id="3" name="矩形 2"/>
          <p:cNvSpPr/>
          <p:nvPr/>
        </p:nvSpPr>
        <p:spPr>
          <a:xfrm>
            <a:off x="5736312" y="2018546"/>
            <a:ext cx="5005781" cy="523220"/>
          </a:xfrm>
          <a:prstGeom prst="rect">
            <a:avLst/>
          </a:prstGeom>
          <a:noFill/>
        </p:spPr>
        <p:txBody>
          <a:bodyPr wrap="square">
            <a:spAutoFit/>
          </a:bodyPr>
          <a:lstStyle/>
          <a:p>
            <a:r>
              <a:rPr lang="en-US" altLang="zh-CN" sz="2800" b="1" dirty="0">
                <a:solidFill>
                  <a:schemeClr val="accent1"/>
                </a:solidFill>
                <a:latin typeface="+mj-ea"/>
                <a:ea typeface="+mj-ea"/>
              </a:rPr>
              <a:t>4</a:t>
            </a:r>
            <a:r>
              <a:rPr lang="zh-CN" altLang="en-US" sz="2800" b="1" dirty="0">
                <a:solidFill>
                  <a:schemeClr val="accent1"/>
                </a:solidFill>
                <a:latin typeface="+mj-ea"/>
                <a:ea typeface="+mj-ea"/>
              </a:rPr>
              <a:t>、相互合作，团结一心。</a:t>
            </a:r>
          </a:p>
        </p:txBody>
      </p:sp>
      <p:sp>
        <p:nvSpPr>
          <p:cNvPr id="6" name="TextBox 560"/>
          <p:cNvSpPr txBox="1"/>
          <p:nvPr/>
        </p:nvSpPr>
        <p:spPr>
          <a:xfrm>
            <a:off x="337741" y="548681"/>
            <a:ext cx="4032448" cy="461665"/>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2400" dirty="0">
                <a:solidFill>
                  <a:prstClr val="white"/>
                </a:solidFill>
                <a:latin typeface="微软雅黑" pitchFamily="34" charset="-122"/>
                <a:ea typeface="微软雅黑" pitchFamily="34" charset="-122"/>
              </a:rPr>
              <a:t>4</a:t>
            </a:r>
            <a:r>
              <a:rPr lang="zh-CN" altLang="en-US" sz="2400" dirty="0">
                <a:solidFill>
                  <a:prstClr val="white"/>
                </a:solidFill>
                <a:latin typeface="微软雅黑" pitchFamily="34" charset="-122"/>
                <a:ea typeface="微软雅黑" pitchFamily="34" charset="-122"/>
              </a:rPr>
              <a:t>、相互合作，团结一心。</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1050"/>
                            </p:stCondLst>
                            <p:childTnLst>
                              <p:par>
                                <p:cTn id="10" presetID="14" presetClass="entr" presetSubtype="1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par>
                          <p:cTn id="13" fill="hold">
                            <p:stCondLst>
                              <p:cond delay="15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par>
                          <p:cTn id="17" fill="hold">
                            <p:stCondLst>
                              <p:cond delay="2050"/>
                            </p:stCondLst>
                            <p:childTnLst>
                              <p:par>
                                <p:cTn id="18" presetID="31"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 calcmode="lin" valueType="num">
                                      <p:cBhvr>
                                        <p:cTn id="22" dur="500" fill="hold"/>
                                        <p:tgtEl>
                                          <p:spTgt spid="3"/>
                                        </p:tgtEl>
                                        <p:attrNameLst>
                                          <p:attrName>style.rotation</p:attrName>
                                        </p:attrNameLst>
                                      </p:cBhvr>
                                      <p:tavLst>
                                        <p:tav tm="0">
                                          <p:val>
                                            <p:fltVal val="90"/>
                                          </p:val>
                                        </p:tav>
                                        <p:tav tm="100000">
                                          <p:val>
                                            <p:fltVal val="0"/>
                                          </p:val>
                                        </p:tav>
                                      </p:tavLst>
                                    </p:anim>
                                    <p:animEffect transition="in" filter="fade">
                                      <p:cBhvr>
                                        <p:cTn id="23" dur="500"/>
                                        <p:tgtEl>
                                          <p:spTgt spid="3"/>
                                        </p:tgtEl>
                                      </p:cBhvr>
                                    </p:animEffect>
                                  </p:childTnLst>
                                </p:cTn>
                              </p:par>
                            </p:childTnLst>
                          </p:cTn>
                        </p:par>
                        <p:par>
                          <p:cTn id="24" fill="hold">
                            <p:stCondLst>
                              <p:cond delay="2550"/>
                            </p:stCondLst>
                            <p:childTnLst>
                              <p:par>
                                <p:cTn id="25" presetID="22" presetClass="entr" presetSubtype="1"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up)">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P spid="3"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63931" y="2448002"/>
            <a:ext cx="6096000" cy="4093428"/>
          </a:xfrm>
          <a:prstGeom prst="rect">
            <a:avLst/>
          </a:prstGeom>
          <a:noFill/>
        </p:spPr>
        <p:txBody>
          <a:bodyPr wrap="square" rtlCol="0">
            <a:spAutoFit/>
          </a:bodyPr>
          <a:lstStyle/>
          <a:p>
            <a:pPr marL="342900" indent="-342900" algn="just">
              <a:buFont typeface="Wingdings" panose="05000000000000000000" pitchFamily="2" charset="2"/>
              <a:buChar char="n"/>
            </a:pPr>
            <a:r>
              <a:rPr lang="zh-CN" altLang="en-US" sz="2000" dirty="0">
                <a:solidFill>
                  <a:schemeClr val="tx2"/>
                </a:solidFill>
                <a:latin typeface="+mj-ea"/>
                <a:ea typeface="+mj-ea"/>
              </a:rPr>
              <a:t>狼从来不靠运气，不打无准备之仗，踩点、埋伏、攻击、打围、堵截，组织严密，很有章法。它们对即将实施的行动总是具有充分的把握，当狼群在捕猎中不得不面对比自己更强大的猎物时，单列行进的狼总会改变阵势，对敌人群起而攻之，直到把猎物变为食物为止。</a:t>
            </a:r>
            <a:endParaRPr lang="en-US" altLang="zh-CN" sz="2000" dirty="0">
              <a:solidFill>
                <a:schemeClr val="tx2"/>
              </a:solidFill>
              <a:latin typeface="+mj-ea"/>
              <a:ea typeface="+mj-ea"/>
            </a:endParaRPr>
          </a:p>
          <a:p>
            <a:pPr marL="342900" indent="-342900" algn="just">
              <a:buFont typeface="Wingdings" panose="05000000000000000000" pitchFamily="2" charset="2"/>
              <a:buChar char="n"/>
            </a:pPr>
            <a:r>
              <a:rPr lang="zh-CN" altLang="en-US" sz="2000" dirty="0">
                <a:solidFill>
                  <a:schemeClr val="tx2"/>
                </a:solidFill>
                <a:latin typeface="+mj-ea"/>
                <a:ea typeface="+mj-ea"/>
              </a:rPr>
              <a:t>在攻击时，每一匹狼都会尽心尽力，不管自己是否会受伤害。它们总会制定适宜的战略，通过相互间不断的沟通来实现团队的期望。</a:t>
            </a:r>
            <a:endParaRPr lang="en-US" altLang="zh-CN" sz="2000" dirty="0">
              <a:solidFill>
                <a:schemeClr val="tx2"/>
              </a:solidFill>
              <a:latin typeface="+mj-ea"/>
              <a:ea typeface="+mj-ea"/>
            </a:endParaRPr>
          </a:p>
          <a:p>
            <a:pPr marL="342900" indent="-342900" algn="just">
              <a:buFont typeface="Wingdings" panose="05000000000000000000" pitchFamily="2" charset="2"/>
              <a:buChar char="n"/>
            </a:pPr>
            <a:r>
              <a:rPr lang="zh-CN" altLang="en-US" sz="2000" dirty="0">
                <a:solidFill>
                  <a:schemeClr val="tx2"/>
                </a:solidFill>
                <a:latin typeface="+mj-ea"/>
                <a:ea typeface="+mj-ea"/>
              </a:rPr>
              <a:t>狼既懂得进攻，也懂得退却；既不怕赤裸，更善于伪装；既能孤身奋战，也善于群体进攻；它精通丛林和荒野的游击规则，因此，它将在弱肉强食的世界中永远立于不败之地。</a:t>
            </a:r>
          </a:p>
        </p:txBody>
      </p:sp>
      <p:sp>
        <p:nvSpPr>
          <p:cNvPr id="3" name="矩形 2"/>
          <p:cNvSpPr/>
          <p:nvPr/>
        </p:nvSpPr>
        <p:spPr>
          <a:xfrm>
            <a:off x="985813" y="1511898"/>
            <a:ext cx="6074118" cy="523220"/>
          </a:xfrm>
          <a:prstGeom prst="rect">
            <a:avLst/>
          </a:prstGeom>
          <a:solidFill>
            <a:schemeClr val="tx1"/>
          </a:solidFill>
        </p:spPr>
        <p:txBody>
          <a:bodyPr wrap="square">
            <a:spAutoFit/>
          </a:bodyPr>
          <a:lstStyle/>
          <a:p>
            <a:r>
              <a:rPr lang="en-US" altLang="zh-CN" sz="2800" b="1" dirty="0">
                <a:solidFill>
                  <a:schemeClr val="accent1"/>
                </a:solidFill>
                <a:latin typeface="+mj-ea"/>
                <a:ea typeface="+mj-ea"/>
              </a:rPr>
              <a:t>5</a:t>
            </a:r>
            <a:r>
              <a:rPr lang="zh-CN" altLang="en-US" sz="2800" b="1" dirty="0">
                <a:solidFill>
                  <a:schemeClr val="accent1"/>
                </a:solidFill>
                <a:latin typeface="+mj-ea"/>
                <a:ea typeface="+mj-ea"/>
              </a:rPr>
              <a:t>、知己知彼，策略至上</a:t>
            </a:r>
          </a:p>
        </p:txBody>
      </p:sp>
      <p:pic>
        <p:nvPicPr>
          <p:cNvPr id="5" name="图片 4"/>
          <p:cNvPicPr>
            <a:picLocks noChangeAspect="1"/>
          </p:cNvPicPr>
          <p:nvPr/>
        </p:nvPicPr>
        <p:blipFill>
          <a:blip r:embed="rId3"/>
          <a:stretch>
            <a:fillRect/>
          </a:stretch>
        </p:blipFill>
        <p:spPr>
          <a:xfrm>
            <a:off x="7322517" y="1583906"/>
            <a:ext cx="3891422" cy="2408466"/>
          </a:xfrm>
          <a:prstGeom prst="rect">
            <a:avLst/>
          </a:prstGeom>
          <a:ln>
            <a:noFill/>
          </a:ln>
        </p:spPr>
      </p:pic>
      <p:pic>
        <p:nvPicPr>
          <p:cNvPr id="6" name="图片 5"/>
          <p:cNvPicPr>
            <a:picLocks noChangeAspect="1"/>
          </p:cNvPicPr>
          <p:nvPr/>
        </p:nvPicPr>
        <p:blipFill rotWithShape="1">
          <a:blip r:embed="rId4"/>
          <a:srcRect r="9834"/>
          <a:stretch>
            <a:fillRect/>
          </a:stretch>
        </p:blipFill>
        <p:spPr>
          <a:xfrm>
            <a:off x="7322517" y="4077072"/>
            <a:ext cx="3891422" cy="2637182"/>
          </a:xfrm>
          <a:prstGeom prst="rect">
            <a:avLst/>
          </a:prstGeom>
          <a:ln>
            <a:noFill/>
          </a:ln>
        </p:spPr>
      </p:pic>
      <p:sp>
        <p:nvSpPr>
          <p:cNvPr id="7" name="TextBox 560"/>
          <p:cNvSpPr txBox="1"/>
          <p:nvPr/>
        </p:nvSpPr>
        <p:spPr>
          <a:xfrm>
            <a:off x="337741" y="548681"/>
            <a:ext cx="4032448" cy="461665"/>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2400" dirty="0">
                <a:solidFill>
                  <a:prstClr val="white"/>
                </a:solidFill>
                <a:latin typeface="微软雅黑" pitchFamily="34" charset="-122"/>
                <a:ea typeface="微软雅黑" pitchFamily="34" charset="-122"/>
              </a:rPr>
              <a:t>5</a:t>
            </a:r>
            <a:r>
              <a:rPr lang="zh-CN" altLang="en-US" sz="2400" dirty="0">
                <a:solidFill>
                  <a:prstClr val="white"/>
                </a:solidFill>
                <a:latin typeface="微软雅黑" pitchFamily="34" charset="-122"/>
                <a:ea typeface="微软雅黑" pitchFamily="34" charset="-122"/>
              </a:rPr>
              <a:t>、知己知彼，策略至上</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31"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 calcmode="lin" valueType="num">
                                      <p:cBhvr>
                                        <p:cTn id="14" dur="500" fill="hold"/>
                                        <p:tgtEl>
                                          <p:spTgt spid="3"/>
                                        </p:tgtEl>
                                        <p:attrNameLst>
                                          <p:attrName>style.rotation</p:attrName>
                                        </p:attrNameLst>
                                      </p:cBhvr>
                                      <p:tavLst>
                                        <p:tav tm="0">
                                          <p:val>
                                            <p:fltVal val="90"/>
                                          </p:val>
                                        </p:tav>
                                        <p:tav tm="100000">
                                          <p:val>
                                            <p:fltVal val="0"/>
                                          </p:val>
                                        </p:tav>
                                      </p:tavLst>
                                    </p:anim>
                                    <p:animEffect transition="in" filter="fade">
                                      <p:cBhvr>
                                        <p:cTn id="15" dur="500"/>
                                        <p:tgtEl>
                                          <p:spTgt spid="3"/>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1+#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1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1+#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bwMode="auto">
          <a:xfrm>
            <a:off x="776987" y="4485013"/>
            <a:ext cx="6096000" cy="2008328"/>
          </a:xfrm>
          <a:prstGeom prst="rect">
            <a:avLst/>
          </a:prstGeom>
          <a:solidFill>
            <a:schemeClr val="accent1"/>
          </a:solidFill>
          <a:ln w="9525"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 name="矩形 4"/>
          <p:cNvSpPr/>
          <p:nvPr/>
        </p:nvSpPr>
        <p:spPr bwMode="auto">
          <a:xfrm>
            <a:off x="5223029" y="1863988"/>
            <a:ext cx="6096000" cy="1708628"/>
          </a:xfrm>
          <a:prstGeom prst="rect">
            <a:avLst/>
          </a:prstGeom>
          <a:solidFill>
            <a:schemeClr val="accent1"/>
          </a:solidFill>
          <a:ln w="9525"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矩形 1"/>
          <p:cNvSpPr/>
          <p:nvPr/>
        </p:nvSpPr>
        <p:spPr>
          <a:xfrm>
            <a:off x="5355789" y="2056582"/>
            <a:ext cx="5690937" cy="1323439"/>
          </a:xfrm>
          <a:prstGeom prst="rect">
            <a:avLst/>
          </a:prstGeom>
          <a:noFill/>
        </p:spPr>
        <p:txBody>
          <a:bodyPr wrap="square" rtlCol="0">
            <a:spAutoFit/>
          </a:bodyPr>
          <a:lstStyle/>
          <a:p>
            <a:pPr algn="just"/>
            <a:r>
              <a:rPr lang="zh-CN" altLang="en-US" sz="2000" dirty="0">
                <a:solidFill>
                  <a:schemeClr val="tx2"/>
                </a:solidFill>
                <a:latin typeface="+mj-ea"/>
                <a:ea typeface="+mj-ea"/>
              </a:rPr>
              <a:t>狼，是陆地生物中最高的食物链终结者之一，是群居动物中最有秩序，最有纪律的族群。纪律是一切组织和团队的基石，组织与团队要能长久生存，其重要的维系力就是团队纪律。</a:t>
            </a:r>
          </a:p>
        </p:txBody>
      </p:sp>
      <p:sp>
        <p:nvSpPr>
          <p:cNvPr id="6" name="矩形 5"/>
          <p:cNvSpPr/>
          <p:nvPr/>
        </p:nvSpPr>
        <p:spPr>
          <a:xfrm>
            <a:off x="993969" y="4675518"/>
            <a:ext cx="5570621" cy="1631216"/>
          </a:xfrm>
          <a:prstGeom prst="rect">
            <a:avLst/>
          </a:prstGeom>
          <a:noFill/>
        </p:spPr>
        <p:txBody>
          <a:bodyPr wrap="square" rtlCol="0">
            <a:spAutoFit/>
          </a:bodyPr>
          <a:lstStyle/>
          <a:p>
            <a:pPr algn="just"/>
            <a:r>
              <a:rPr lang="zh-CN" altLang="en-US" sz="2000" dirty="0">
                <a:solidFill>
                  <a:schemeClr val="tx2"/>
                </a:solidFill>
                <a:latin typeface="+mj-ea"/>
                <a:ea typeface="+mj-ea"/>
              </a:rPr>
              <a:t>狼的优秀绝非仅仅只是从猎物群中辨别出易于狩猎的对象而已。它们甚至能够观察，并记忆许许多多的连人类都无法觉察到的性格特征和习性。细节中存在机遇，细节决定成败，完美的细节创造成功。</a:t>
            </a:r>
          </a:p>
        </p:txBody>
      </p:sp>
      <p:grpSp>
        <p:nvGrpSpPr>
          <p:cNvPr id="9" name="组合 8"/>
          <p:cNvGrpSpPr/>
          <p:nvPr/>
        </p:nvGrpSpPr>
        <p:grpSpPr>
          <a:xfrm>
            <a:off x="5223029" y="1340768"/>
            <a:ext cx="6096000" cy="523220"/>
            <a:chOff x="5223029" y="957874"/>
            <a:chExt cx="6096000" cy="523220"/>
          </a:xfrm>
        </p:grpSpPr>
        <p:sp>
          <p:nvSpPr>
            <p:cNvPr id="3" name="矩形 2"/>
            <p:cNvSpPr/>
            <p:nvPr/>
          </p:nvSpPr>
          <p:spPr>
            <a:xfrm>
              <a:off x="5223029" y="957874"/>
              <a:ext cx="6096000" cy="523220"/>
            </a:xfrm>
            <a:prstGeom prst="rect">
              <a:avLst/>
            </a:prstGeom>
            <a:solidFill>
              <a:schemeClr val="tx1"/>
            </a:solidFill>
          </p:spPr>
          <p:txBody>
            <a:bodyPr wrap="square">
              <a:spAutoFit/>
            </a:bodyPr>
            <a:lstStyle/>
            <a:p>
              <a:r>
                <a:rPr lang="en-US" altLang="zh-CN" sz="2800" b="1" dirty="0">
                  <a:solidFill>
                    <a:schemeClr val="accent1"/>
                  </a:solidFill>
                  <a:latin typeface="+mj-ea"/>
                  <a:ea typeface="+mj-ea"/>
                </a:rPr>
                <a:t>   6</a:t>
              </a:r>
              <a:r>
                <a:rPr lang="zh-CN" altLang="en-US" sz="2800" b="1" dirty="0">
                  <a:solidFill>
                    <a:schemeClr val="accent1"/>
                  </a:solidFill>
                  <a:latin typeface="+mj-ea"/>
                  <a:ea typeface="+mj-ea"/>
                </a:rPr>
                <a:t>、组织严密，纪律严明</a:t>
              </a:r>
            </a:p>
          </p:txBody>
        </p:sp>
        <p:sp>
          <p:nvSpPr>
            <p:cNvPr id="11" name="等腰三角形 10"/>
            <p:cNvSpPr/>
            <p:nvPr/>
          </p:nvSpPr>
          <p:spPr bwMode="auto">
            <a:xfrm rot="5400000">
              <a:off x="5228729" y="1156899"/>
              <a:ext cx="360040" cy="163102"/>
            </a:xfrm>
            <a:prstGeom prst="triangle">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grpSp>
        <p:nvGrpSpPr>
          <p:cNvPr id="13" name="组合 12"/>
          <p:cNvGrpSpPr/>
          <p:nvPr/>
        </p:nvGrpSpPr>
        <p:grpSpPr>
          <a:xfrm>
            <a:off x="776987" y="3965691"/>
            <a:ext cx="6096000" cy="523220"/>
            <a:chOff x="776987" y="3582797"/>
            <a:chExt cx="6096000" cy="523220"/>
          </a:xfrm>
        </p:grpSpPr>
        <p:sp>
          <p:nvSpPr>
            <p:cNvPr id="4" name="矩形 3"/>
            <p:cNvSpPr/>
            <p:nvPr/>
          </p:nvSpPr>
          <p:spPr>
            <a:xfrm>
              <a:off x="776987" y="3582797"/>
              <a:ext cx="6096000" cy="523220"/>
            </a:xfrm>
            <a:prstGeom prst="rect">
              <a:avLst/>
            </a:prstGeom>
            <a:solidFill>
              <a:schemeClr val="tx1"/>
            </a:solidFill>
          </p:spPr>
          <p:txBody>
            <a:bodyPr wrap="square">
              <a:spAutoFit/>
            </a:bodyPr>
            <a:lstStyle/>
            <a:p>
              <a:r>
                <a:rPr lang="en-US" altLang="zh-CN" sz="2800" b="1" dirty="0">
                  <a:solidFill>
                    <a:schemeClr val="accent1"/>
                  </a:solidFill>
                  <a:latin typeface="+mj-ea"/>
                  <a:ea typeface="+mj-ea"/>
                </a:rPr>
                <a:t>   7</a:t>
              </a:r>
              <a:r>
                <a:rPr lang="zh-CN" altLang="en-US" sz="2800" b="1" dirty="0">
                  <a:solidFill>
                    <a:schemeClr val="accent1"/>
                  </a:solidFill>
                  <a:latin typeface="+mj-ea"/>
                  <a:ea typeface="+mj-ea"/>
                </a:rPr>
                <a:t>、注意细节，发现机遇</a:t>
              </a:r>
            </a:p>
          </p:txBody>
        </p:sp>
        <p:sp>
          <p:nvSpPr>
            <p:cNvPr id="12" name="等腰三角形 11"/>
            <p:cNvSpPr/>
            <p:nvPr/>
          </p:nvSpPr>
          <p:spPr bwMode="auto">
            <a:xfrm rot="5400000">
              <a:off x="782687" y="3771791"/>
              <a:ext cx="360040" cy="163102"/>
            </a:xfrm>
            <a:prstGeom prst="triangle">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pic>
        <p:nvPicPr>
          <p:cNvPr id="7" name="图片 6"/>
          <p:cNvPicPr>
            <a:picLocks noChangeAspect="1"/>
          </p:cNvPicPr>
          <p:nvPr/>
        </p:nvPicPr>
        <p:blipFill rotWithShape="1">
          <a:blip r:embed="rId3"/>
          <a:srcRect t="6331" b="9185"/>
          <a:stretch>
            <a:fillRect/>
          </a:stretch>
        </p:blipFill>
        <p:spPr>
          <a:xfrm>
            <a:off x="819375" y="1340769"/>
            <a:ext cx="4285220" cy="2231848"/>
          </a:xfrm>
          <a:prstGeom prst="rect">
            <a:avLst/>
          </a:prstGeom>
          <a:ln>
            <a:solidFill>
              <a:schemeClr val="tx1"/>
            </a:solidFill>
          </a:ln>
        </p:spPr>
      </p:pic>
      <p:pic>
        <p:nvPicPr>
          <p:cNvPr id="8" name="图片 7"/>
          <p:cNvPicPr>
            <a:picLocks noChangeAspect="1"/>
          </p:cNvPicPr>
          <p:nvPr/>
        </p:nvPicPr>
        <p:blipFill rotWithShape="1">
          <a:blip r:embed="rId4"/>
          <a:srcRect t="21418" b="5497"/>
          <a:stretch>
            <a:fillRect/>
          </a:stretch>
        </p:blipFill>
        <p:spPr>
          <a:xfrm>
            <a:off x="6979873" y="3954028"/>
            <a:ext cx="4350871" cy="2538664"/>
          </a:xfrm>
          <a:prstGeom prst="rect">
            <a:avLst/>
          </a:prstGeom>
          <a:ln>
            <a:noFill/>
          </a:ln>
        </p:spPr>
      </p:pic>
      <p:sp>
        <p:nvSpPr>
          <p:cNvPr id="14" name="TextBox 560"/>
          <p:cNvSpPr txBox="1"/>
          <p:nvPr/>
        </p:nvSpPr>
        <p:spPr>
          <a:xfrm>
            <a:off x="337741" y="548681"/>
            <a:ext cx="4032448" cy="461665"/>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2400" dirty="0">
                <a:solidFill>
                  <a:prstClr val="white"/>
                </a:solidFill>
                <a:latin typeface="微软雅黑" pitchFamily="34" charset="-122"/>
                <a:ea typeface="微软雅黑" pitchFamily="34" charset="-122"/>
              </a:rPr>
              <a:t> </a:t>
            </a:r>
            <a:r>
              <a:rPr lang="en-US" altLang="zh-CN" sz="2400" dirty="0">
                <a:solidFill>
                  <a:prstClr val="white"/>
                </a:solidFill>
                <a:latin typeface="微软雅黑" pitchFamily="34" charset="-122"/>
                <a:ea typeface="微软雅黑" pitchFamily="34" charset="-122"/>
              </a:rPr>
              <a:t>6</a:t>
            </a:r>
            <a:r>
              <a:rPr lang="zh-CN" altLang="en-US" sz="2400" dirty="0">
                <a:solidFill>
                  <a:prstClr val="white"/>
                </a:solidFill>
                <a:latin typeface="微软雅黑" pitchFamily="34" charset="-122"/>
                <a:ea typeface="微软雅黑" pitchFamily="34" charset="-122"/>
              </a:rPr>
              <a:t>、组织严密，纪律严明</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4" presetClass="entr" presetSubtype="1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par>
                          <p:cTn id="13" fill="hold">
                            <p:stCondLst>
                              <p:cond delay="1500"/>
                            </p:stCondLst>
                            <p:childTnLst>
                              <p:par>
                                <p:cTn id="14" presetID="31"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400" fill="hold"/>
                                        <p:tgtEl>
                                          <p:spTgt spid="9"/>
                                        </p:tgtEl>
                                        <p:attrNameLst>
                                          <p:attrName>ppt_w</p:attrName>
                                        </p:attrNameLst>
                                      </p:cBhvr>
                                      <p:tavLst>
                                        <p:tav tm="0">
                                          <p:val>
                                            <p:fltVal val="0"/>
                                          </p:val>
                                        </p:tav>
                                        <p:tav tm="100000">
                                          <p:val>
                                            <p:strVal val="#ppt_w"/>
                                          </p:val>
                                        </p:tav>
                                      </p:tavLst>
                                    </p:anim>
                                    <p:anim calcmode="lin" valueType="num">
                                      <p:cBhvr>
                                        <p:cTn id="17" dur="400" fill="hold"/>
                                        <p:tgtEl>
                                          <p:spTgt spid="9"/>
                                        </p:tgtEl>
                                        <p:attrNameLst>
                                          <p:attrName>ppt_h</p:attrName>
                                        </p:attrNameLst>
                                      </p:cBhvr>
                                      <p:tavLst>
                                        <p:tav tm="0">
                                          <p:val>
                                            <p:fltVal val="0"/>
                                          </p:val>
                                        </p:tav>
                                        <p:tav tm="100000">
                                          <p:val>
                                            <p:strVal val="#ppt_h"/>
                                          </p:val>
                                        </p:tav>
                                      </p:tavLst>
                                    </p:anim>
                                    <p:anim calcmode="lin" valueType="num">
                                      <p:cBhvr>
                                        <p:cTn id="18" dur="400" fill="hold"/>
                                        <p:tgtEl>
                                          <p:spTgt spid="9"/>
                                        </p:tgtEl>
                                        <p:attrNameLst>
                                          <p:attrName>style.rotation</p:attrName>
                                        </p:attrNameLst>
                                      </p:cBhvr>
                                      <p:tavLst>
                                        <p:tav tm="0">
                                          <p:val>
                                            <p:fltVal val="90"/>
                                          </p:val>
                                        </p:tav>
                                        <p:tav tm="100000">
                                          <p:val>
                                            <p:fltVal val="0"/>
                                          </p:val>
                                        </p:tav>
                                      </p:tavLst>
                                    </p:anim>
                                    <p:animEffect transition="in" filter="fade">
                                      <p:cBhvr>
                                        <p:cTn id="19" dur="400"/>
                                        <p:tgtEl>
                                          <p:spTgt spid="9"/>
                                        </p:tgtEl>
                                      </p:cBhvr>
                                    </p:animEffect>
                                  </p:childTnLst>
                                </p:cTn>
                              </p:par>
                            </p:childTnLst>
                          </p:cTn>
                        </p:par>
                        <p:par>
                          <p:cTn id="20" fill="hold">
                            <p:stCondLst>
                              <p:cond delay="1900"/>
                            </p:stCondLst>
                            <p:childTnLst>
                              <p:par>
                                <p:cTn id="21" presetID="22" presetClass="entr" presetSubtype="1"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500"/>
                                        <p:tgtEl>
                                          <p:spTgt spid="2"/>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up)">
                                      <p:cBhvr>
                                        <p:cTn id="26" dur="500"/>
                                        <p:tgtEl>
                                          <p:spTgt spid="5"/>
                                        </p:tgtEl>
                                      </p:cBhvr>
                                    </p:animEffect>
                                  </p:childTnLst>
                                </p:cTn>
                              </p:par>
                            </p:childTnLst>
                          </p:cTn>
                        </p:par>
                        <p:par>
                          <p:cTn id="27" fill="hold">
                            <p:stCondLst>
                              <p:cond delay="2400"/>
                            </p:stCondLst>
                            <p:childTnLst>
                              <p:par>
                                <p:cTn id="28" presetID="31"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400" fill="hold"/>
                                        <p:tgtEl>
                                          <p:spTgt spid="13"/>
                                        </p:tgtEl>
                                        <p:attrNameLst>
                                          <p:attrName>ppt_w</p:attrName>
                                        </p:attrNameLst>
                                      </p:cBhvr>
                                      <p:tavLst>
                                        <p:tav tm="0">
                                          <p:val>
                                            <p:fltVal val="0"/>
                                          </p:val>
                                        </p:tav>
                                        <p:tav tm="100000">
                                          <p:val>
                                            <p:strVal val="#ppt_w"/>
                                          </p:val>
                                        </p:tav>
                                      </p:tavLst>
                                    </p:anim>
                                    <p:anim calcmode="lin" valueType="num">
                                      <p:cBhvr>
                                        <p:cTn id="31" dur="400" fill="hold"/>
                                        <p:tgtEl>
                                          <p:spTgt spid="13"/>
                                        </p:tgtEl>
                                        <p:attrNameLst>
                                          <p:attrName>ppt_h</p:attrName>
                                        </p:attrNameLst>
                                      </p:cBhvr>
                                      <p:tavLst>
                                        <p:tav tm="0">
                                          <p:val>
                                            <p:fltVal val="0"/>
                                          </p:val>
                                        </p:tav>
                                        <p:tav tm="100000">
                                          <p:val>
                                            <p:strVal val="#ppt_h"/>
                                          </p:val>
                                        </p:tav>
                                      </p:tavLst>
                                    </p:anim>
                                    <p:anim calcmode="lin" valueType="num">
                                      <p:cBhvr>
                                        <p:cTn id="32" dur="400" fill="hold"/>
                                        <p:tgtEl>
                                          <p:spTgt spid="13"/>
                                        </p:tgtEl>
                                        <p:attrNameLst>
                                          <p:attrName>style.rotation</p:attrName>
                                        </p:attrNameLst>
                                      </p:cBhvr>
                                      <p:tavLst>
                                        <p:tav tm="0">
                                          <p:val>
                                            <p:fltVal val="90"/>
                                          </p:val>
                                        </p:tav>
                                        <p:tav tm="100000">
                                          <p:val>
                                            <p:fltVal val="0"/>
                                          </p:val>
                                        </p:tav>
                                      </p:tavLst>
                                    </p:anim>
                                    <p:animEffect transition="in" filter="fade">
                                      <p:cBhvr>
                                        <p:cTn id="33" dur="400"/>
                                        <p:tgtEl>
                                          <p:spTgt spid="13"/>
                                        </p:tgtEl>
                                      </p:cBhvr>
                                    </p:animEffect>
                                  </p:childTnLst>
                                </p:cTn>
                              </p:par>
                            </p:childTnLst>
                          </p:cTn>
                        </p:par>
                        <p:par>
                          <p:cTn id="34" fill="hold">
                            <p:stCondLst>
                              <p:cond delay="2800"/>
                            </p:stCondLst>
                            <p:childTnLst>
                              <p:par>
                                <p:cTn id="35" presetID="22" presetClass="entr" presetSubtype="1"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up)">
                                      <p:cBhvr>
                                        <p:cTn id="37" dur="500"/>
                                        <p:tgtEl>
                                          <p:spTgt spid="6"/>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up)">
                                      <p:cBhvr>
                                        <p:cTn id="40" dur="500"/>
                                        <p:tgtEl>
                                          <p:spTgt spid="10"/>
                                        </p:tgtEl>
                                      </p:cBhvr>
                                    </p:animEffect>
                                  </p:childTnLst>
                                </p:cTn>
                              </p:par>
                            </p:childTnLst>
                          </p:cTn>
                        </p:par>
                        <p:par>
                          <p:cTn id="41" fill="hold">
                            <p:stCondLst>
                              <p:cond delay="3300"/>
                            </p:stCondLst>
                            <p:childTnLst>
                              <p:par>
                                <p:cTn id="42" presetID="14" presetClass="entr" presetSubtype="10" fill="hold"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randombar(horizontal)">
                                      <p:cBhvr>
                                        <p:cTn id="4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animBg="1"/>
      <p:bldP spid="2" grpId="0"/>
      <p:bldP spid="6"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098381" y="2365866"/>
            <a:ext cx="5217932" cy="1015663"/>
          </a:xfrm>
          <a:prstGeom prst="rect">
            <a:avLst/>
          </a:prstGeom>
          <a:noFill/>
        </p:spPr>
        <p:txBody>
          <a:bodyPr wrap="square" rtlCol="0">
            <a:spAutoFit/>
          </a:bodyPr>
          <a:lstStyle/>
          <a:p>
            <a:pPr algn="just"/>
            <a:r>
              <a:rPr lang="zh-CN" altLang="en-US" sz="2000" dirty="0">
                <a:solidFill>
                  <a:schemeClr val="tx2"/>
                </a:solidFill>
                <a:latin typeface="+mj-ea"/>
                <a:ea typeface="+mj-ea"/>
              </a:rPr>
              <a:t>狼在受到比它们更强大的其他动物的攻击时，是不会害怕、胆怯的。它们知道一只真正的狼是不会采取逃跑的手段，而是战斗。</a:t>
            </a:r>
          </a:p>
        </p:txBody>
      </p:sp>
      <p:sp>
        <p:nvSpPr>
          <p:cNvPr id="3" name="矩形 2"/>
          <p:cNvSpPr/>
          <p:nvPr/>
        </p:nvSpPr>
        <p:spPr>
          <a:xfrm>
            <a:off x="6098381" y="1628800"/>
            <a:ext cx="5217932" cy="523220"/>
          </a:xfrm>
          <a:prstGeom prst="rect">
            <a:avLst/>
          </a:prstGeom>
          <a:solidFill>
            <a:schemeClr val="tx1"/>
          </a:solidFill>
        </p:spPr>
        <p:txBody>
          <a:bodyPr wrap="square">
            <a:spAutoFit/>
          </a:bodyPr>
          <a:lstStyle/>
          <a:p>
            <a:r>
              <a:rPr lang="en-US" altLang="zh-CN" sz="2800" b="1" dirty="0">
                <a:solidFill>
                  <a:schemeClr val="accent1"/>
                </a:solidFill>
                <a:latin typeface="+mj-ea"/>
                <a:ea typeface="+mj-ea"/>
              </a:rPr>
              <a:t>8</a:t>
            </a:r>
            <a:r>
              <a:rPr lang="zh-CN" altLang="en-US" sz="2800" b="1" dirty="0">
                <a:solidFill>
                  <a:schemeClr val="accent1"/>
                </a:solidFill>
                <a:latin typeface="+mj-ea"/>
                <a:ea typeface="+mj-ea"/>
              </a:rPr>
              <a:t>、冷静达观，无所畏惧</a:t>
            </a:r>
          </a:p>
        </p:txBody>
      </p:sp>
      <p:sp>
        <p:nvSpPr>
          <p:cNvPr id="7" name="矩形 6"/>
          <p:cNvSpPr/>
          <p:nvPr/>
        </p:nvSpPr>
        <p:spPr>
          <a:xfrm>
            <a:off x="6098381" y="3832448"/>
            <a:ext cx="5217932" cy="1938992"/>
          </a:xfrm>
          <a:prstGeom prst="rect">
            <a:avLst/>
          </a:prstGeom>
          <a:noFill/>
        </p:spPr>
        <p:txBody>
          <a:bodyPr wrap="square" rtlCol="0">
            <a:spAutoFit/>
          </a:bodyPr>
          <a:lstStyle/>
          <a:p>
            <a:pPr algn="just"/>
            <a:r>
              <a:rPr lang="zh-CN" altLang="en-US" sz="2000" dirty="0">
                <a:solidFill>
                  <a:schemeClr val="tx2"/>
                </a:solidFill>
                <a:latin typeface="+mj-ea"/>
                <a:ea typeface="+mj-ea"/>
              </a:rPr>
              <a:t>只有战斗才有生存的希望，而逃跑却只能死，这就是狼的生存法则。在失败的废墟中崛起的不仅仅有成功的摩天大厦，还有屡败屡战的意志家园，无论什么样的失败，只要跌倒后又爬起来，跌倒的教训就会成为有益的经验，帮助你取得未来的成功。</a:t>
            </a:r>
          </a:p>
        </p:txBody>
      </p:sp>
      <p:cxnSp>
        <p:nvCxnSpPr>
          <p:cNvPr id="5" name="直接连接符 4"/>
          <p:cNvCxnSpPr/>
          <p:nvPr/>
        </p:nvCxnSpPr>
        <p:spPr bwMode="auto">
          <a:xfrm>
            <a:off x="6212447" y="3599311"/>
            <a:ext cx="5103866"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8" name="图片 7"/>
          <p:cNvPicPr>
            <a:picLocks noChangeAspect="1"/>
          </p:cNvPicPr>
          <p:nvPr/>
        </p:nvPicPr>
        <p:blipFill rotWithShape="1">
          <a:blip r:embed="rId3"/>
          <a:srcRect l="21188"/>
          <a:stretch>
            <a:fillRect/>
          </a:stretch>
        </p:blipFill>
        <p:spPr>
          <a:xfrm>
            <a:off x="814887" y="1654496"/>
            <a:ext cx="5140093" cy="4484386"/>
          </a:xfrm>
          <a:prstGeom prst="rect">
            <a:avLst/>
          </a:prstGeom>
          <a:ln>
            <a:solidFill>
              <a:schemeClr val="tx1"/>
            </a:solidFill>
          </a:ln>
        </p:spPr>
      </p:pic>
      <p:sp>
        <p:nvSpPr>
          <p:cNvPr id="9" name="TextBox 560"/>
          <p:cNvSpPr txBox="1"/>
          <p:nvPr/>
        </p:nvSpPr>
        <p:spPr>
          <a:xfrm>
            <a:off x="337741" y="548681"/>
            <a:ext cx="4032448" cy="461665"/>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2400" dirty="0">
                <a:solidFill>
                  <a:prstClr val="white"/>
                </a:solidFill>
                <a:latin typeface="微软雅黑" pitchFamily="34" charset="-122"/>
                <a:ea typeface="微软雅黑" pitchFamily="34" charset="-122"/>
              </a:rPr>
              <a:t>8</a:t>
            </a:r>
            <a:r>
              <a:rPr lang="zh-CN" altLang="en-US" sz="2400" dirty="0">
                <a:solidFill>
                  <a:prstClr val="white"/>
                </a:solidFill>
                <a:latin typeface="微软雅黑" pitchFamily="34" charset="-122"/>
                <a:ea typeface="微软雅黑" pitchFamily="34" charset="-122"/>
              </a:rPr>
              <a:t>、冷静达观，无所畏惧</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6" presetClass="entr" presetSubtype="21"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par>
                          <p:cTn id="13" fill="hold">
                            <p:stCondLst>
                              <p:cond delay="1500"/>
                            </p:stCondLst>
                            <p:childTnLst>
                              <p:par>
                                <p:cTn id="14" presetID="31"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 calcmode="lin" valueType="num">
                                      <p:cBhvr>
                                        <p:cTn id="18" dur="500" fill="hold"/>
                                        <p:tgtEl>
                                          <p:spTgt spid="3"/>
                                        </p:tgtEl>
                                        <p:attrNameLst>
                                          <p:attrName>style.rotation</p:attrName>
                                        </p:attrNameLst>
                                      </p:cBhvr>
                                      <p:tavLst>
                                        <p:tav tm="0">
                                          <p:val>
                                            <p:fltVal val="90"/>
                                          </p:val>
                                        </p:tav>
                                        <p:tav tm="100000">
                                          <p:val>
                                            <p:fltVal val="0"/>
                                          </p:val>
                                        </p:tav>
                                      </p:tavLst>
                                    </p:anim>
                                    <p:animEffect transition="in" filter="fade">
                                      <p:cBhvr>
                                        <p:cTn id="19" dur="500"/>
                                        <p:tgtEl>
                                          <p:spTgt spid="3"/>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anim calcmode="lin" valueType="num">
                                      <p:cBhvr>
                                        <p:cTn id="24" dur="500" fill="hold"/>
                                        <p:tgtEl>
                                          <p:spTgt spid="2"/>
                                        </p:tgtEl>
                                        <p:attrNameLst>
                                          <p:attrName>ppt_x</p:attrName>
                                        </p:attrNameLst>
                                      </p:cBhvr>
                                      <p:tavLst>
                                        <p:tav tm="0">
                                          <p:val>
                                            <p:strVal val="#ppt_x"/>
                                          </p:val>
                                        </p:tav>
                                        <p:tav tm="100000">
                                          <p:val>
                                            <p:strVal val="#ppt_x"/>
                                          </p:val>
                                        </p:tav>
                                      </p:tavLst>
                                    </p:anim>
                                    <p:anim calcmode="lin" valueType="num">
                                      <p:cBhvr>
                                        <p:cTn id="25" dur="500" fill="hold"/>
                                        <p:tgtEl>
                                          <p:spTgt spid="2"/>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6" presetClass="entr" presetSubtype="21"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barn(inVertical)">
                                      <p:cBhvr>
                                        <p:cTn id="29" dur="500"/>
                                        <p:tgtEl>
                                          <p:spTgt spid="5"/>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up)">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7"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stretch>
            <a:fillRect/>
          </a:stretch>
        </p:blipFill>
        <p:spPr>
          <a:xfrm>
            <a:off x="0" y="0"/>
            <a:ext cx="12199406" cy="6858000"/>
          </a:xfrm>
          <a:prstGeom prst="rect">
            <a:avLst/>
          </a:prstGeom>
        </p:spPr>
      </p:pic>
      <p:sp>
        <p:nvSpPr>
          <p:cNvPr id="9" name="矩形 8"/>
          <p:cNvSpPr/>
          <p:nvPr/>
        </p:nvSpPr>
        <p:spPr bwMode="auto">
          <a:xfrm>
            <a:off x="985813" y="2885721"/>
            <a:ext cx="10297144" cy="3733435"/>
          </a:xfrm>
          <a:prstGeom prst="rect">
            <a:avLst/>
          </a:prstGeom>
          <a:solidFill>
            <a:schemeClr val="accent1">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矩形 1"/>
          <p:cNvSpPr/>
          <p:nvPr/>
        </p:nvSpPr>
        <p:spPr>
          <a:xfrm>
            <a:off x="1345853" y="3677809"/>
            <a:ext cx="9505056" cy="1323439"/>
          </a:xfrm>
          <a:prstGeom prst="rect">
            <a:avLst/>
          </a:prstGeom>
          <a:noFill/>
        </p:spPr>
        <p:txBody>
          <a:bodyPr wrap="square" rtlCol="0">
            <a:spAutoFit/>
          </a:bodyPr>
          <a:lstStyle/>
          <a:p>
            <a:pPr algn="just"/>
            <a:r>
              <a:rPr lang="zh-CN" altLang="en-US" sz="2000" dirty="0">
                <a:solidFill>
                  <a:schemeClr val="tx2"/>
                </a:solidFill>
                <a:latin typeface="+mj-ea"/>
                <a:ea typeface="+mj-ea"/>
              </a:rPr>
              <a:t>狼群是一个整体，又是各个不同的个体，每一位都以其独特的方式为集体出一份力。在大自然里，再也没有一种声音，会比整个狼群的呼号所组成的声乐更令人感到惊异，哀凄、畏惧与美妙。百狼齐鸣的狼嚎交响曲，会比单一声调，单一旋律的嚎叫声，更令人产生不明敌众数目，不敢轻侮的畏惧心理。</a:t>
            </a:r>
          </a:p>
        </p:txBody>
      </p:sp>
      <p:sp>
        <p:nvSpPr>
          <p:cNvPr id="3" name="矩形 2"/>
          <p:cNvSpPr/>
          <p:nvPr/>
        </p:nvSpPr>
        <p:spPr>
          <a:xfrm>
            <a:off x="1345853" y="3096901"/>
            <a:ext cx="6120680" cy="523220"/>
          </a:xfrm>
          <a:prstGeom prst="rect">
            <a:avLst/>
          </a:prstGeom>
          <a:noFill/>
        </p:spPr>
        <p:txBody>
          <a:bodyPr wrap="square">
            <a:spAutoFit/>
          </a:bodyPr>
          <a:lstStyle/>
          <a:p>
            <a:r>
              <a:rPr lang="en-US" altLang="zh-CN" sz="2800" b="1" dirty="0">
                <a:latin typeface="+mj-ea"/>
                <a:ea typeface="+mj-ea"/>
              </a:rPr>
              <a:t>9</a:t>
            </a:r>
            <a:r>
              <a:rPr lang="zh-CN" altLang="en-US" sz="2800" b="1" dirty="0">
                <a:latin typeface="+mj-ea"/>
                <a:ea typeface="+mj-ea"/>
              </a:rPr>
              <a:t>、尊重个性，求同存异</a:t>
            </a:r>
          </a:p>
        </p:txBody>
      </p:sp>
      <p:sp>
        <p:nvSpPr>
          <p:cNvPr id="4" name="矩形 3"/>
          <p:cNvSpPr/>
          <p:nvPr/>
        </p:nvSpPr>
        <p:spPr>
          <a:xfrm>
            <a:off x="1345853" y="5234691"/>
            <a:ext cx="9505056" cy="707886"/>
          </a:xfrm>
          <a:prstGeom prst="rect">
            <a:avLst/>
          </a:prstGeom>
          <a:noFill/>
        </p:spPr>
        <p:txBody>
          <a:bodyPr wrap="square" rtlCol="0">
            <a:spAutoFit/>
          </a:bodyPr>
          <a:lstStyle/>
          <a:p>
            <a:pPr algn="just"/>
            <a:r>
              <a:rPr lang="zh-CN" altLang="en-US" sz="2000" dirty="0">
                <a:solidFill>
                  <a:schemeClr val="tx2"/>
                </a:solidFill>
                <a:latin typeface="+mj-ea"/>
                <a:ea typeface="+mj-ea"/>
              </a:rPr>
              <a:t>现代企业文化也是这样，一个团队只有由充满个性的员工组成才会有生命力，企业才会有能力不断推出创新之举。这样的企业才会有机会在激烈的竞争中取胜。</a:t>
            </a:r>
          </a:p>
        </p:txBody>
      </p:sp>
      <p:cxnSp>
        <p:nvCxnSpPr>
          <p:cNvPr id="11" name="直接连接符 10"/>
          <p:cNvCxnSpPr/>
          <p:nvPr/>
        </p:nvCxnSpPr>
        <p:spPr bwMode="auto">
          <a:xfrm>
            <a:off x="1381857" y="5117969"/>
            <a:ext cx="9505056"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out)">
                                      <p:cBhvr>
                                        <p:cTn id="7" dur="2000"/>
                                        <p:tgtEl>
                                          <p:spTgt spid="8"/>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31"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 calcmode="lin" valueType="num">
                                      <p:cBhvr>
                                        <p:cTn id="19" dur="500" fill="hold"/>
                                        <p:tgtEl>
                                          <p:spTgt spid="3"/>
                                        </p:tgtEl>
                                        <p:attrNameLst>
                                          <p:attrName>style.rotation</p:attrName>
                                        </p:attrNameLst>
                                      </p:cBhvr>
                                      <p:tavLst>
                                        <p:tav tm="0">
                                          <p:val>
                                            <p:fltVal val="90"/>
                                          </p:val>
                                        </p:tav>
                                        <p:tav tm="100000">
                                          <p:val>
                                            <p:fltVal val="0"/>
                                          </p:val>
                                        </p:tav>
                                      </p:tavLst>
                                    </p:anim>
                                    <p:animEffect transition="in" filter="fade">
                                      <p:cBhvr>
                                        <p:cTn id="20" dur="500"/>
                                        <p:tgtEl>
                                          <p:spTgt spid="3"/>
                                        </p:tgtEl>
                                      </p:cBhvr>
                                    </p:animEffect>
                                  </p:childTnLst>
                                </p:cTn>
                              </p:par>
                            </p:childTnLst>
                          </p:cTn>
                        </p:par>
                        <p:par>
                          <p:cTn id="21" fill="hold">
                            <p:stCondLst>
                              <p:cond delay="3500"/>
                            </p:stCondLst>
                            <p:childTnLst>
                              <p:par>
                                <p:cTn id="22" presetID="22" presetClass="entr" presetSubtype="1"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up)">
                                      <p:cBhvr>
                                        <p:cTn id="24" dur="500"/>
                                        <p:tgtEl>
                                          <p:spTgt spid="2"/>
                                        </p:tgtEl>
                                      </p:cBhvr>
                                    </p:animEffect>
                                  </p:childTnLst>
                                </p:cTn>
                              </p:par>
                            </p:childTnLst>
                          </p:cTn>
                        </p:par>
                        <p:par>
                          <p:cTn id="25" fill="hold">
                            <p:stCondLst>
                              <p:cond delay="4000"/>
                            </p:stCondLst>
                            <p:childTnLst>
                              <p:par>
                                <p:cTn id="26" presetID="16" presetClass="entr" presetSubtype="21"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inVertical)">
                                      <p:cBhvr>
                                        <p:cTn id="28" dur="500"/>
                                        <p:tgtEl>
                                          <p:spTgt spid="11"/>
                                        </p:tgtEl>
                                      </p:cBhvr>
                                    </p:animEffect>
                                  </p:childTnLst>
                                </p:cTn>
                              </p:par>
                            </p:childTnLst>
                          </p:cTn>
                        </p:par>
                        <p:par>
                          <p:cTn id="29" fill="hold">
                            <p:stCondLst>
                              <p:cond delay="4500"/>
                            </p:stCondLst>
                            <p:childTnLst>
                              <p:par>
                                <p:cTn id="30" presetID="22" presetClass="entr" presetSubtype="1"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up)">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3"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756309" y="4345399"/>
            <a:ext cx="5270064" cy="2190182"/>
            <a:chOff x="756309" y="3750171"/>
            <a:chExt cx="5270064" cy="2190182"/>
          </a:xfrm>
        </p:grpSpPr>
        <p:sp>
          <p:nvSpPr>
            <p:cNvPr id="4" name="矩形 3"/>
            <p:cNvSpPr/>
            <p:nvPr/>
          </p:nvSpPr>
          <p:spPr bwMode="auto">
            <a:xfrm>
              <a:off x="756309" y="3755725"/>
              <a:ext cx="5270064" cy="2184628"/>
            </a:xfrm>
            <a:prstGeom prst="rect">
              <a:avLst/>
            </a:prstGeom>
            <a:solidFill>
              <a:schemeClr val="accent1"/>
            </a:solidFill>
            <a:ln w="9525"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 name="矩形 4"/>
            <p:cNvSpPr/>
            <p:nvPr/>
          </p:nvSpPr>
          <p:spPr bwMode="auto">
            <a:xfrm>
              <a:off x="756309" y="3750171"/>
              <a:ext cx="5270064" cy="72008"/>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 name="矩形 1"/>
          <p:cNvSpPr/>
          <p:nvPr/>
        </p:nvSpPr>
        <p:spPr>
          <a:xfrm>
            <a:off x="756309" y="2037946"/>
            <a:ext cx="5270064" cy="2246769"/>
          </a:xfrm>
          <a:prstGeom prst="rect">
            <a:avLst/>
          </a:prstGeom>
          <a:noFill/>
        </p:spPr>
        <p:txBody>
          <a:bodyPr wrap="square" rtlCol="0">
            <a:spAutoFit/>
          </a:bodyPr>
          <a:lstStyle/>
          <a:p>
            <a:pPr algn="just"/>
            <a:r>
              <a:rPr lang="zh-CN" altLang="en-US" sz="2000" dirty="0">
                <a:solidFill>
                  <a:schemeClr val="tx2"/>
                </a:solidFill>
                <a:latin typeface="+mj-ea"/>
                <a:ea typeface="+mj-ea"/>
              </a:rPr>
              <a:t>耐心保证了胜利必将属于狼群，狼群谋求的不是眼前小利，而是长远的胜利。忍耐，就是坚持一个过程，等待一段时间，并在这段时间，这个过程中默默地奋斗下去，直到成功。忍耐也是把痛苦的感觉或某种情绪抑止住，不使其表现出来的能力，它是意志顽强的一个体现，也是成功的一个必要条件。</a:t>
            </a:r>
          </a:p>
        </p:txBody>
      </p:sp>
      <p:sp>
        <p:nvSpPr>
          <p:cNvPr id="3" name="矩形 2"/>
          <p:cNvSpPr/>
          <p:nvPr/>
        </p:nvSpPr>
        <p:spPr>
          <a:xfrm>
            <a:off x="756309" y="1412776"/>
            <a:ext cx="5270064" cy="523220"/>
          </a:xfrm>
          <a:prstGeom prst="rect">
            <a:avLst/>
          </a:prstGeom>
          <a:solidFill>
            <a:schemeClr val="tx1"/>
          </a:solidFill>
        </p:spPr>
        <p:txBody>
          <a:bodyPr wrap="square">
            <a:spAutoFit/>
          </a:bodyPr>
          <a:lstStyle/>
          <a:p>
            <a:r>
              <a:rPr lang="en-US" altLang="zh-CN" sz="2800" b="1" dirty="0">
                <a:solidFill>
                  <a:schemeClr val="accent1"/>
                </a:solidFill>
                <a:latin typeface="+mj-ea"/>
                <a:ea typeface="+mj-ea"/>
              </a:rPr>
              <a:t>10</a:t>
            </a:r>
            <a:r>
              <a:rPr lang="zh-CN" altLang="en-US" sz="2800" b="1" dirty="0">
                <a:solidFill>
                  <a:schemeClr val="accent1"/>
                </a:solidFill>
                <a:latin typeface="+mj-ea"/>
                <a:ea typeface="+mj-ea"/>
              </a:rPr>
              <a:t>、富有耐心，追求胜利</a:t>
            </a:r>
          </a:p>
        </p:txBody>
      </p:sp>
      <p:sp>
        <p:nvSpPr>
          <p:cNvPr id="7" name="矩形 6"/>
          <p:cNvSpPr/>
          <p:nvPr/>
        </p:nvSpPr>
        <p:spPr>
          <a:xfrm>
            <a:off x="866274" y="4519357"/>
            <a:ext cx="5029200" cy="1938992"/>
          </a:xfrm>
          <a:prstGeom prst="rect">
            <a:avLst/>
          </a:prstGeom>
          <a:noFill/>
        </p:spPr>
        <p:txBody>
          <a:bodyPr wrap="square" rtlCol="0">
            <a:spAutoFit/>
          </a:bodyPr>
          <a:lstStyle/>
          <a:p>
            <a:pPr algn="just"/>
            <a:r>
              <a:rPr lang="zh-CN" altLang="en-US" sz="2000" dirty="0">
                <a:solidFill>
                  <a:schemeClr val="tx2"/>
                </a:solidFill>
                <a:latin typeface="+mj-ea"/>
                <a:ea typeface="+mj-ea"/>
              </a:rPr>
              <a:t>狼族在生存猎食过程中，表现出来的忍耐力令人叹为观止。纵观成功的企业和有所作为的个人，多数都具有这种狼的品质，不懂忍耐的人也必将与成功无缘。在时机和条件不具备的情况下，忍耐就是在等待时机，忍耐就是在为最后的胜利创造条件。</a:t>
            </a:r>
          </a:p>
        </p:txBody>
      </p:sp>
      <p:pic>
        <p:nvPicPr>
          <p:cNvPr id="6" name="图片 5"/>
          <p:cNvPicPr>
            <a:picLocks noChangeAspect="1"/>
          </p:cNvPicPr>
          <p:nvPr/>
        </p:nvPicPr>
        <p:blipFill rotWithShape="1">
          <a:blip r:embed="rId3"/>
          <a:srcRect l="14958"/>
          <a:stretch>
            <a:fillRect/>
          </a:stretch>
        </p:blipFill>
        <p:spPr>
          <a:xfrm flipH="1">
            <a:off x="6170389" y="1412775"/>
            <a:ext cx="5391236" cy="5133631"/>
          </a:xfrm>
          <a:prstGeom prst="rect">
            <a:avLst/>
          </a:prstGeom>
        </p:spPr>
      </p:pic>
      <p:sp>
        <p:nvSpPr>
          <p:cNvPr id="9" name="TextBox 560"/>
          <p:cNvSpPr txBox="1"/>
          <p:nvPr/>
        </p:nvSpPr>
        <p:spPr>
          <a:xfrm>
            <a:off x="337741" y="548681"/>
            <a:ext cx="4032448" cy="461665"/>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2400" dirty="0">
                <a:solidFill>
                  <a:prstClr val="white"/>
                </a:solidFill>
                <a:latin typeface="微软雅黑" pitchFamily="34" charset="-122"/>
                <a:ea typeface="微软雅黑" pitchFamily="34" charset="-122"/>
              </a:rPr>
              <a:t>10</a:t>
            </a:r>
            <a:r>
              <a:rPr lang="zh-CN" altLang="en-US" sz="2400" dirty="0">
                <a:solidFill>
                  <a:prstClr val="white"/>
                </a:solidFill>
                <a:latin typeface="微软雅黑" pitchFamily="34" charset="-122"/>
                <a:ea typeface="微软雅黑" pitchFamily="34" charset="-122"/>
              </a:rPr>
              <a:t>、富有耐心，追求胜利</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1050"/>
                            </p:stCondLst>
                            <p:childTnLst>
                              <p:par>
                                <p:cTn id="10" presetID="31"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 calcmode="lin" valueType="num">
                                      <p:cBhvr>
                                        <p:cTn id="14" dur="500" fill="hold"/>
                                        <p:tgtEl>
                                          <p:spTgt spid="3"/>
                                        </p:tgtEl>
                                        <p:attrNameLst>
                                          <p:attrName>style.rotation</p:attrName>
                                        </p:attrNameLst>
                                      </p:cBhvr>
                                      <p:tavLst>
                                        <p:tav tm="0">
                                          <p:val>
                                            <p:fltVal val="90"/>
                                          </p:val>
                                        </p:tav>
                                        <p:tav tm="100000">
                                          <p:val>
                                            <p:fltVal val="0"/>
                                          </p:val>
                                        </p:tav>
                                      </p:tavLst>
                                    </p:anim>
                                    <p:animEffect transition="in" filter="fade">
                                      <p:cBhvr>
                                        <p:cTn id="15" dur="500"/>
                                        <p:tgtEl>
                                          <p:spTgt spid="3"/>
                                        </p:tgtEl>
                                      </p:cBhvr>
                                    </p:animEffect>
                                  </p:childTnLst>
                                </p:cTn>
                              </p:par>
                            </p:childTnLst>
                          </p:cTn>
                        </p:par>
                        <p:par>
                          <p:cTn id="16" fill="hold">
                            <p:stCondLst>
                              <p:cond delay="1550"/>
                            </p:stCondLst>
                            <p:childTnLst>
                              <p:par>
                                <p:cTn id="17" presetID="42"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ppt_x</p:attrName>
                                        </p:attrNameLst>
                                      </p:cBhvr>
                                      <p:tavLst>
                                        <p:tav tm="0">
                                          <p:val>
                                            <p:strVal val="#ppt_x"/>
                                          </p:val>
                                        </p:tav>
                                        <p:tav tm="100000">
                                          <p:val>
                                            <p:strVal val="#ppt_x"/>
                                          </p:val>
                                        </p:tav>
                                      </p:tavLst>
                                    </p:anim>
                                    <p:anim calcmode="lin" valueType="num">
                                      <p:cBhvr>
                                        <p:cTn id="21" dur="5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2050"/>
                            </p:stCondLst>
                            <p:childTnLst>
                              <p:par>
                                <p:cTn id="23" presetID="42"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anim calcmode="lin" valueType="num">
                                      <p:cBhvr>
                                        <p:cTn id="26" dur="500" fill="hold"/>
                                        <p:tgtEl>
                                          <p:spTgt spid="8"/>
                                        </p:tgtEl>
                                        <p:attrNameLst>
                                          <p:attrName>ppt_x</p:attrName>
                                        </p:attrNameLst>
                                      </p:cBhvr>
                                      <p:tavLst>
                                        <p:tav tm="0">
                                          <p:val>
                                            <p:strVal val="#ppt_x"/>
                                          </p:val>
                                        </p:tav>
                                        <p:tav tm="100000">
                                          <p:val>
                                            <p:strVal val="#ppt_x"/>
                                          </p:val>
                                        </p:tav>
                                      </p:tavLst>
                                    </p:anim>
                                    <p:anim calcmode="lin" valueType="num">
                                      <p:cBhvr>
                                        <p:cTn id="27" dur="5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2550"/>
                            </p:stCondLst>
                            <p:childTnLst>
                              <p:par>
                                <p:cTn id="29" presetID="22" presetClass="entr" presetSubtype="4"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00"/>
                                        <p:tgtEl>
                                          <p:spTgt spid="7"/>
                                        </p:tgtEl>
                                      </p:cBhvr>
                                    </p:animEffect>
                                  </p:childTnLst>
                                </p:cTn>
                              </p:par>
                            </p:childTnLst>
                          </p:cTn>
                        </p:par>
                        <p:par>
                          <p:cTn id="32" fill="hold">
                            <p:stCondLst>
                              <p:cond delay="3050"/>
                            </p:stCondLst>
                            <p:childTnLst>
                              <p:par>
                                <p:cTn id="33" presetID="14" presetClass="entr" presetSubtype="1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randombar(horizontal)">
                                      <p:cBhvr>
                                        <p:cTn id="3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7"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4" name="矩形: 圆角 3"/>
          <p:cNvSpPr/>
          <p:nvPr/>
        </p:nvSpPr>
        <p:spPr bwMode="auto">
          <a:xfrm>
            <a:off x="809791" y="2180889"/>
            <a:ext cx="1678910" cy="1928865"/>
          </a:xfrm>
          <a:prstGeom prst="roundRect">
            <a:avLst>
              <a:gd name="adj" fmla="val 7491"/>
            </a:avLst>
          </a:prstGeom>
          <a:solidFill>
            <a:schemeClr val="tx1"/>
          </a:solidFill>
          <a:ln w="5715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p>
        </p:txBody>
      </p:sp>
      <p:sp>
        <p:nvSpPr>
          <p:cNvPr id="8" name="Rectangle 9"/>
          <p:cNvSpPr>
            <a:spLocks noChangeArrowheads="1"/>
          </p:cNvSpPr>
          <p:nvPr/>
        </p:nvSpPr>
        <p:spPr bwMode="auto">
          <a:xfrm>
            <a:off x="1103423" y="2100240"/>
            <a:ext cx="1091646"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3800" b="1" i="0" u="none" strike="noStrike" kern="0" cap="none" spc="0" normalizeH="0" baseline="0" noProof="0" dirty="0">
                <a:ln>
                  <a:noFill/>
                </a:ln>
                <a:solidFill>
                  <a:schemeClr val="accent1"/>
                </a:solidFill>
                <a:effectLst/>
                <a:uLnTx/>
                <a:uFillTx/>
                <a:latin typeface="+mj-ea"/>
                <a:ea typeface="+mj-ea"/>
                <a:cs typeface="宋体" panose="02010600030101010101" pitchFamily="2" charset="-122"/>
              </a:rPr>
              <a:t>4</a:t>
            </a:r>
            <a:endParaRPr kumimoji="0" lang="zh-CN" altLang="zh-CN" sz="2000" b="1" i="0" u="none" strike="noStrike" kern="0" cap="none" spc="0" normalizeH="0" baseline="0" noProof="0" dirty="0">
              <a:ln>
                <a:noFill/>
              </a:ln>
              <a:solidFill>
                <a:schemeClr val="accent1"/>
              </a:solidFill>
              <a:effectLst/>
              <a:uLnTx/>
              <a:uFillTx/>
              <a:latin typeface="+mj-ea"/>
              <a:ea typeface="+mj-ea"/>
              <a:cs typeface="宋体" panose="02010600030101010101" pitchFamily="2" charset="-122"/>
            </a:endParaRPr>
          </a:p>
        </p:txBody>
      </p:sp>
      <p:sp>
        <p:nvSpPr>
          <p:cNvPr id="10" name="TextBox 20"/>
          <p:cNvSpPr txBox="1"/>
          <p:nvPr/>
        </p:nvSpPr>
        <p:spPr>
          <a:xfrm>
            <a:off x="2596701" y="1789253"/>
            <a:ext cx="6165976" cy="1938992"/>
          </a:xfrm>
          <a:prstGeom prst="rect">
            <a:avLst/>
          </a:prstGeom>
          <a:noFill/>
        </p:spPr>
        <p:txBody>
          <a:bodyPr wrap="square" rtlCol="0">
            <a:spAutoFit/>
          </a:bodyPr>
          <a:lstStyle>
            <a:defPPr>
              <a:defRPr lang="zh-CN"/>
            </a:defPPr>
            <a:lvl1pPr>
              <a:defRPr sz="5400" b="1">
                <a:solidFill>
                  <a:srgbClr val="C00000"/>
                </a:solidFill>
                <a:latin typeface="微软雅黑" panose="020B0503020204020204" pitchFamily="34" charset="-122"/>
                <a:ea typeface="微软雅黑" panose="020B0503020204020204" pitchFamily="34" charset="-122"/>
              </a:defRPr>
            </a:lvl1pPr>
          </a:lstStyle>
          <a:p>
            <a:r>
              <a:rPr lang="zh-CN" altLang="en-US" sz="6000" dirty="0">
                <a:solidFill>
                  <a:schemeClr val="tx2"/>
                </a:solidFill>
              </a:rPr>
              <a:t>避免狼性文化的负作用</a:t>
            </a:r>
          </a:p>
        </p:txBody>
      </p:sp>
      <p:sp>
        <p:nvSpPr>
          <p:cNvPr id="11" name="Oval 39"/>
          <p:cNvSpPr>
            <a:spLocks noChangeAspect="1" noChangeArrowheads="1"/>
          </p:cNvSpPr>
          <p:nvPr/>
        </p:nvSpPr>
        <p:spPr bwMode="auto">
          <a:xfrm>
            <a:off x="2714645" y="3771202"/>
            <a:ext cx="216000" cy="217227"/>
          </a:xfrm>
          <a:prstGeom prst="ellipse">
            <a:avLst/>
          </a:prstGeom>
          <a:solidFill>
            <a:schemeClr val="tx1"/>
          </a:solidFill>
          <a:ln w="3810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p>
        </p:txBody>
      </p:sp>
      <p:sp>
        <p:nvSpPr>
          <p:cNvPr id="17" name="TextBox 30"/>
          <p:cNvSpPr txBox="1"/>
          <p:nvPr/>
        </p:nvSpPr>
        <p:spPr>
          <a:xfrm>
            <a:off x="2930645" y="3679760"/>
            <a:ext cx="2400356" cy="369332"/>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r>
              <a:rPr lang="zh-CN" altLang="en-US" sz="1800" dirty="0">
                <a:solidFill>
                  <a:schemeClr val="tx2"/>
                </a:solidFill>
              </a:rPr>
              <a:t>狼性文化的优点</a:t>
            </a:r>
          </a:p>
        </p:txBody>
      </p:sp>
      <p:sp>
        <p:nvSpPr>
          <p:cNvPr id="18" name="Oval 39"/>
          <p:cNvSpPr>
            <a:spLocks noChangeAspect="1" noChangeArrowheads="1"/>
          </p:cNvSpPr>
          <p:nvPr/>
        </p:nvSpPr>
        <p:spPr bwMode="auto">
          <a:xfrm>
            <a:off x="2714645" y="4152712"/>
            <a:ext cx="216000" cy="217227"/>
          </a:xfrm>
          <a:prstGeom prst="ellipse">
            <a:avLst/>
          </a:prstGeom>
          <a:solidFill>
            <a:schemeClr val="tx1"/>
          </a:solidFill>
          <a:ln w="3810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p>
        </p:txBody>
      </p:sp>
      <p:sp>
        <p:nvSpPr>
          <p:cNvPr id="19" name="TextBox 36"/>
          <p:cNvSpPr txBox="1"/>
          <p:nvPr/>
        </p:nvSpPr>
        <p:spPr>
          <a:xfrm>
            <a:off x="2930646" y="4061270"/>
            <a:ext cx="2172218" cy="369332"/>
          </a:xfrm>
          <a:prstGeom prst="rect">
            <a:avLst/>
          </a:prstGeom>
          <a:noFill/>
        </p:spPr>
        <p:txBody>
          <a:bodyPr wrap="square" rtlCol="0">
            <a:spAutoFit/>
          </a:bodyPr>
          <a:lstStyle>
            <a:defPPr>
              <a:defRPr lang="zh-CN"/>
            </a:defPPr>
            <a:lvl1pPr>
              <a:defRPr sz="1800">
                <a:solidFill>
                  <a:schemeClr val="bg1"/>
                </a:solidFill>
                <a:latin typeface="+mj-ea"/>
                <a:ea typeface="+mj-ea"/>
              </a:defRPr>
            </a:lvl1pPr>
          </a:lstStyle>
          <a:p>
            <a:r>
              <a:rPr lang="zh-CN" altLang="en-US" dirty="0">
                <a:solidFill>
                  <a:schemeClr val="tx2"/>
                </a:solidFill>
              </a:rPr>
              <a:t>学者观点</a:t>
            </a:r>
          </a:p>
        </p:txBody>
      </p:sp>
      <p:sp>
        <p:nvSpPr>
          <p:cNvPr id="20" name="Oval 39"/>
          <p:cNvSpPr>
            <a:spLocks noChangeAspect="1" noChangeArrowheads="1"/>
          </p:cNvSpPr>
          <p:nvPr/>
        </p:nvSpPr>
        <p:spPr bwMode="auto">
          <a:xfrm>
            <a:off x="5611812" y="3771202"/>
            <a:ext cx="216000" cy="217227"/>
          </a:xfrm>
          <a:prstGeom prst="ellipse">
            <a:avLst/>
          </a:prstGeom>
          <a:solidFill>
            <a:schemeClr val="tx1"/>
          </a:solidFill>
          <a:ln w="3810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p>
        </p:txBody>
      </p:sp>
      <p:sp>
        <p:nvSpPr>
          <p:cNvPr id="21" name="TextBox 30"/>
          <p:cNvSpPr txBox="1"/>
          <p:nvPr/>
        </p:nvSpPr>
        <p:spPr>
          <a:xfrm>
            <a:off x="5827811" y="3679760"/>
            <a:ext cx="2214786" cy="369332"/>
          </a:xfrm>
          <a:prstGeom prst="rect">
            <a:avLst/>
          </a:prstGeom>
          <a:noFill/>
        </p:spPr>
        <p:txBody>
          <a:bodyPr wrap="square" rtlCol="0">
            <a:spAutoFit/>
          </a:bodyPr>
          <a:lstStyle>
            <a:defPPr>
              <a:defRPr lang="zh-CN"/>
            </a:defPPr>
            <a:lvl1pPr>
              <a:defRPr sz="1800">
                <a:solidFill>
                  <a:schemeClr val="bg1"/>
                </a:solidFill>
                <a:latin typeface="+mj-ea"/>
                <a:ea typeface="+mj-ea"/>
              </a:defRPr>
            </a:lvl1pPr>
          </a:lstStyle>
          <a:p>
            <a:r>
              <a:rPr lang="zh-CN" altLang="en-US" dirty="0">
                <a:solidFill>
                  <a:schemeClr val="tx2"/>
                </a:solidFill>
              </a:rPr>
              <a:t>狼性文化的缺点</a:t>
            </a:r>
          </a:p>
        </p:txBody>
      </p:sp>
      <p:sp>
        <p:nvSpPr>
          <p:cNvPr id="22" name="Oval 39"/>
          <p:cNvSpPr>
            <a:spLocks noChangeAspect="1" noChangeArrowheads="1"/>
          </p:cNvSpPr>
          <p:nvPr/>
        </p:nvSpPr>
        <p:spPr bwMode="auto">
          <a:xfrm>
            <a:off x="5611812" y="4152712"/>
            <a:ext cx="216000" cy="217227"/>
          </a:xfrm>
          <a:prstGeom prst="ellipse">
            <a:avLst/>
          </a:prstGeom>
          <a:solidFill>
            <a:schemeClr val="tx1"/>
          </a:solidFill>
          <a:ln w="3810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p>
        </p:txBody>
      </p:sp>
      <p:sp>
        <p:nvSpPr>
          <p:cNvPr id="23" name="TextBox 36"/>
          <p:cNvSpPr txBox="1"/>
          <p:nvPr/>
        </p:nvSpPr>
        <p:spPr>
          <a:xfrm>
            <a:off x="5827812" y="4061270"/>
            <a:ext cx="2358801" cy="369332"/>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r>
              <a:rPr lang="zh-CN" altLang="en-US" sz="1800" dirty="0">
                <a:solidFill>
                  <a:schemeClr val="tx2"/>
                </a:solidFill>
              </a:rPr>
              <a:t>狼性文化需与时俱进</a:t>
            </a:r>
          </a:p>
        </p:txBody>
      </p:sp>
    </p:spTree>
  </p:cSld>
  <p:clrMapOvr>
    <a:masterClrMapping/>
  </p:clrMapOvr>
  <mc:AlternateContent xmlns:mc="http://schemas.openxmlformats.org/markup-compatibility/2006" xmlns:p14="http://schemas.microsoft.com/office/powerpoint/2010/main">
    <mc:Choice Requires="p14">
      <p:transition spd="slow" p14:dur="1250" advClick="0" advTm="4868">
        <p14:flip dir="r"/>
      </p:transition>
    </mc:Choice>
    <mc:Fallback xmlns="">
      <p:transition spd="slow" advClick="0" advTm="486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400" fill="hold"/>
                                        <p:tgtEl>
                                          <p:spTgt spid="8"/>
                                        </p:tgtEl>
                                        <p:attrNameLst>
                                          <p:attrName>ppt_w</p:attrName>
                                        </p:attrNameLst>
                                      </p:cBhvr>
                                      <p:tavLst>
                                        <p:tav tm="0">
                                          <p:val>
                                            <p:fltVal val="0"/>
                                          </p:val>
                                        </p:tav>
                                        <p:tav tm="100000">
                                          <p:val>
                                            <p:strVal val="#ppt_w"/>
                                          </p:val>
                                        </p:tav>
                                      </p:tavLst>
                                    </p:anim>
                                    <p:anim calcmode="lin" valueType="num">
                                      <p:cBhvr>
                                        <p:cTn id="12" dur="400" fill="hold"/>
                                        <p:tgtEl>
                                          <p:spTgt spid="8"/>
                                        </p:tgtEl>
                                        <p:attrNameLst>
                                          <p:attrName>ppt_h</p:attrName>
                                        </p:attrNameLst>
                                      </p:cBhvr>
                                      <p:tavLst>
                                        <p:tav tm="0">
                                          <p:val>
                                            <p:fltVal val="0"/>
                                          </p:val>
                                        </p:tav>
                                        <p:tav tm="100000">
                                          <p:val>
                                            <p:strVal val="#ppt_h"/>
                                          </p:val>
                                        </p:tav>
                                      </p:tavLst>
                                    </p:anim>
                                    <p:anim calcmode="lin" valueType="num">
                                      <p:cBhvr>
                                        <p:cTn id="13" dur="400" fill="hold"/>
                                        <p:tgtEl>
                                          <p:spTgt spid="8"/>
                                        </p:tgtEl>
                                        <p:attrNameLst>
                                          <p:attrName>style.rotation</p:attrName>
                                        </p:attrNameLst>
                                      </p:cBhvr>
                                      <p:tavLst>
                                        <p:tav tm="0">
                                          <p:val>
                                            <p:fltVal val="90"/>
                                          </p:val>
                                        </p:tav>
                                        <p:tav tm="100000">
                                          <p:val>
                                            <p:fltVal val="0"/>
                                          </p:val>
                                        </p:tav>
                                      </p:tavLst>
                                    </p:anim>
                                    <p:animEffect transition="in" filter="fade">
                                      <p:cBhvr>
                                        <p:cTn id="14" dur="400"/>
                                        <p:tgtEl>
                                          <p:spTgt spid="8"/>
                                        </p:tgtEl>
                                      </p:cBhvr>
                                    </p:animEffect>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0"/>
                                        </p:tgtEl>
                                        <p:attrNameLst>
                                          <p:attrName>style.visibility</p:attrName>
                                        </p:attrNameLst>
                                      </p:cBhvr>
                                      <p:to>
                                        <p:strVal val="visible"/>
                                      </p:to>
                                    </p:set>
                                    <p:anim by="(-#ppt_w*2)" calcmode="lin" valueType="num">
                                      <p:cBhvr rctx="PPT">
                                        <p:cTn id="18" dur="300" autoRev="1" fill="hold">
                                          <p:stCondLst>
                                            <p:cond delay="0"/>
                                          </p:stCondLst>
                                        </p:cTn>
                                        <p:tgtEl>
                                          <p:spTgt spid="10"/>
                                        </p:tgtEl>
                                        <p:attrNameLst>
                                          <p:attrName>ppt_w</p:attrName>
                                        </p:attrNameLst>
                                      </p:cBhvr>
                                    </p:anim>
                                    <p:anim by="(#ppt_w*0.50)" calcmode="lin" valueType="num">
                                      <p:cBhvr>
                                        <p:cTn id="19" dur="300" decel="50000" autoRev="1" fill="hold">
                                          <p:stCondLst>
                                            <p:cond delay="0"/>
                                          </p:stCondLst>
                                        </p:cTn>
                                        <p:tgtEl>
                                          <p:spTgt spid="10"/>
                                        </p:tgtEl>
                                        <p:attrNameLst>
                                          <p:attrName>ppt_x</p:attrName>
                                        </p:attrNameLst>
                                      </p:cBhvr>
                                    </p:anim>
                                    <p:anim from="(-#ppt_h/2)" to="(#ppt_y)" calcmode="lin" valueType="num">
                                      <p:cBhvr>
                                        <p:cTn id="20" dur="600" fill="hold">
                                          <p:stCondLst>
                                            <p:cond delay="0"/>
                                          </p:stCondLst>
                                        </p:cTn>
                                        <p:tgtEl>
                                          <p:spTgt spid="10"/>
                                        </p:tgtEl>
                                        <p:attrNameLst>
                                          <p:attrName>ppt_y</p:attrName>
                                        </p:attrNameLst>
                                      </p:cBhvr>
                                    </p:anim>
                                    <p:animRot by="21600000">
                                      <p:cBhvr>
                                        <p:cTn id="21" dur="600" fill="hold">
                                          <p:stCondLst>
                                            <p:cond delay="0"/>
                                          </p:stCondLst>
                                        </p:cTn>
                                        <p:tgtEl>
                                          <p:spTgt spid="10"/>
                                        </p:tgtEl>
                                        <p:attrNameLst>
                                          <p:attrName>r</p:attrName>
                                        </p:attrNameLst>
                                      </p:cBhvr>
                                    </p:animRot>
                                  </p:childTnLst>
                                </p:cTn>
                              </p:par>
                            </p:childTnLst>
                          </p:cTn>
                        </p:par>
                        <p:par>
                          <p:cTn id="22" fill="hold">
                            <p:stCondLst>
                              <p:cond delay="2039"/>
                            </p:stCondLst>
                            <p:childTnLst>
                              <p:par>
                                <p:cTn id="23" presetID="2" presetClass="entr" presetSubtype="12"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par>
                                <p:cTn id="27" presetID="2" presetClass="entr" presetSubtype="12" fill="hold" grpId="0" nodeType="withEffect">
                                  <p:stCondLst>
                                    <p:cond delay="10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0-#ppt_w/2"/>
                                          </p:val>
                                        </p:tav>
                                        <p:tav tm="100000">
                                          <p:val>
                                            <p:strVal val="#ppt_x"/>
                                          </p:val>
                                        </p:tav>
                                      </p:tavLst>
                                    </p:anim>
                                    <p:anim calcmode="lin" valueType="num">
                                      <p:cBhvr additive="base">
                                        <p:cTn id="30" dur="500" fill="hold"/>
                                        <p:tgtEl>
                                          <p:spTgt spid="18"/>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20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0-#ppt_w/2"/>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30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0-#ppt_w/2"/>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childTnLst>
                          </p:cTn>
                        </p:par>
                        <p:par>
                          <p:cTn id="39" fill="hold">
                            <p:stCondLst>
                              <p:cond delay="2539"/>
                            </p:stCondLst>
                            <p:childTnLst>
                              <p:par>
                                <p:cTn id="40" presetID="22" presetClass="entr" presetSubtype="8"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left)">
                                      <p:cBhvr>
                                        <p:cTn id="45" dur="500"/>
                                        <p:tgtEl>
                                          <p:spTgt spid="1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left)">
                                      <p:cBhvr>
                                        <p:cTn id="48" dur="500"/>
                                        <p:tgtEl>
                                          <p:spTgt spid="21"/>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left)">
                                      <p:cBhvr>
                                        <p:cTn id="5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10" grpId="0"/>
      <p:bldP spid="11" grpId="0" animBg="1"/>
      <p:bldP spid="17" grpId="0"/>
      <p:bldP spid="18" grpId="0" animBg="1"/>
      <p:bldP spid="19" grpId="0"/>
      <p:bldP spid="20" grpId="0" animBg="1"/>
      <p:bldP spid="21" grpId="0"/>
      <p:bldP spid="22" grpId="0" animBg="1"/>
      <p:bldP spid="2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18490" y="3762207"/>
            <a:ext cx="9976435" cy="2554545"/>
          </a:xfrm>
          <a:prstGeom prst="rect">
            <a:avLst/>
          </a:prstGeom>
          <a:noFill/>
        </p:spPr>
        <p:txBody>
          <a:bodyPr wrap="square" rtlCol="0">
            <a:spAutoFit/>
          </a:bodyPr>
          <a:lstStyle/>
          <a:p>
            <a:pPr algn="just"/>
            <a:r>
              <a:rPr lang="zh-CN" altLang="en-US" sz="2000" dirty="0">
                <a:solidFill>
                  <a:schemeClr val="tx2"/>
                </a:solidFill>
                <a:latin typeface="+mj-ea"/>
                <a:ea typeface="+mj-ea"/>
              </a:rPr>
              <a:t>狼性文化可以分为对外和对内两个部分，企业利用狼性文化应对外部环境的竞争压力外，对内部有规范企业内部管理的重要作用。如，狼性文化中强调协作、遵守纪律，就是狼性文化对内的一种表现。</a:t>
            </a:r>
            <a:endParaRPr lang="en-US" altLang="zh-CN" sz="2000" dirty="0">
              <a:solidFill>
                <a:schemeClr val="tx2"/>
              </a:solidFill>
              <a:latin typeface="+mj-ea"/>
              <a:ea typeface="+mj-ea"/>
            </a:endParaRPr>
          </a:p>
          <a:p>
            <a:pPr algn="just"/>
            <a:endParaRPr lang="zh-CN" altLang="en-US" sz="2000" dirty="0">
              <a:solidFill>
                <a:schemeClr val="tx2"/>
              </a:solidFill>
              <a:latin typeface="+mj-ea"/>
              <a:ea typeface="+mj-ea"/>
            </a:endParaRPr>
          </a:p>
          <a:p>
            <a:pPr algn="just"/>
            <a:r>
              <a:rPr lang="zh-CN" altLang="en-US" sz="2000" dirty="0">
                <a:solidFill>
                  <a:schemeClr val="tx2"/>
                </a:solidFill>
                <a:latin typeface="+mj-ea"/>
                <a:ea typeface="+mj-ea"/>
              </a:rPr>
              <a:t>现代企业运作非常强调协作，而协作一定是要守规矩的。正所谓“加强纪律性，革命无不胜”，如果一个公司有纪律，员工协作能力强，就一定能够做得更好。这是一个公司软实力的表现。组织纪律严格的集体，内耗将会更少，这种纪律性是一种无形资源，而且是不可复制的，这也是狼性文化被企业看重的原因之一。</a:t>
            </a:r>
          </a:p>
        </p:txBody>
      </p:sp>
      <p:sp>
        <p:nvSpPr>
          <p:cNvPr id="29" name="TextBox 82"/>
          <p:cNvSpPr>
            <a:spLocks noChangeArrowheads="1"/>
          </p:cNvSpPr>
          <p:nvPr/>
        </p:nvSpPr>
        <p:spPr bwMode="auto">
          <a:xfrm>
            <a:off x="3370008" y="1921138"/>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dirty="0">
                <a:latin typeface="+mj-ea"/>
                <a:ea typeface="+mj-ea"/>
                <a:sym typeface="Arial" panose="020B0604020202020204" pitchFamily="34" charset="0"/>
              </a:rPr>
              <a:t>对内</a:t>
            </a:r>
          </a:p>
        </p:txBody>
      </p:sp>
      <p:sp>
        <p:nvSpPr>
          <p:cNvPr id="30" name="TextBox 83"/>
          <p:cNvSpPr>
            <a:spLocks noChangeArrowheads="1"/>
          </p:cNvSpPr>
          <p:nvPr/>
        </p:nvSpPr>
        <p:spPr bwMode="auto">
          <a:xfrm>
            <a:off x="7336988" y="1924021"/>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dirty="0">
                <a:latin typeface="+mj-ea"/>
                <a:ea typeface="+mj-ea"/>
                <a:sym typeface="Arial" panose="020B0604020202020204" pitchFamily="34" charset="0"/>
              </a:rPr>
              <a:t>对外</a:t>
            </a:r>
          </a:p>
        </p:txBody>
      </p:sp>
      <p:sp>
        <p:nvSpPr>
          <p:cNvPr id="33" name="TextBox 4"/>
          <p:cNvSpPr txBox="1"/>
          <p:nvPr/>
        </p:nvSpPr>
        <p:spPr>
          <a:xfrm>
            <a:off x="443860" y="2439603"/>
            <a:ext cx="3799108" cy="461665"/>
          </a:xfrm>
          <a:prstGeom prst="rect">
            <a:avLst/>
          </a:prstGeom>
          <a:noFill/>
        </p:spPr>
        <p:txBody>
          <a:bodyPr wrap="square" rtlCol="0">
            <a:spAutoFit/>
          </a:bodyPr>
          <a:lstStyle>
            <a:defPPr>
              <a:defRPr lang="zh-CN"/>
            </a:defPPr>
            <a:lvl1pPr algn="just">
              <a:defRPr sz="2000">
                <a:solidFill>
                  <a:schemeClr val="tx2"/>
                </a:solidFill>
                <a:latin typeface="+mj-ea"/>
                <a:ea typeface="+mj-ea"/>
              </a:defRPr>
            </a:lvl1pPr>
          </a:lstStyle>
          <a:p>
            <a:pPr algn="r"/>
            <a:r>
              <a:rPr lang="zh-CN" altLang="en-US" sz="2400" b="1" dirty="0"/>
              <a:t>可规范企业内部管理</a:t>
            </a:r>
          </a:p>
        </p:txBody>
      </p:sp>
      <p:sp>
        <p:nvSpPr>
          <p:cNvPr id="34" name="TextBox 5"/>
          <p:cNvSpPr txBox="1"/>
          <p:nvPr/>
        </p:nvSpPr>
        <p:spPr>
          <a:xfrm>
            <a:off x="7339319" y="2435149"/>
            <a:ext cx="3801167" cy="461665"/>
          </a:xfrm>
          <a:prstGeom prst="rect">
            <a:avLst/>
          </a:prstGeom>
          <a:noFill/>
        </p:spPr>
        <p:txBody>
          <a:bodyPr wrap="square" rtlCol="0">
            <a:spAutoFit/>
          </a:bodyPr>
          <a:lstStyle>
            <a:defPPr>
              <a:defRPr lang="zh-CN"/>
            </a:defPPr>
            <a:lvl1pPr algn="r">
              <a:defRPr sz="2400" b="1">
                <a:solidFill>
                  <a:schemeClr val="tx2"/>
                </a:solidFill>
                <a:latin typeface="+mj-ea"/>
                <a:ea typeface="+mj-ea"/>
              </a:defRPr>
            </a:lvl1pPr>
          </a:lstStyle>
          <a:p>
            <a:pPr algn="l"/>
            <a:r>
              <a:rPr lang="zh-CN" altLang="en-US" dirty="0"/>
              <a:t>应对外部的激烈竞争压力</a:t>
            </a:r>
          </a:p>
        </p:txBody>
      </p:sp>
      <p:sp>
        <p:nvSpPr>
          <p:cNvPr id="35" name="箭头: 燕尾形 34"/>
          <p:cNvSpPr/>
          <p:nvPr/>
        </p:nvSpPr>
        <p:spPr bwMode="auto">
          <a:xfrm flipH="1">
            <a:off x="4347354" y="2023157"/>
            <a:ext cx="321673" cy="740836"/>
          </a:xfrm>
          <a:prstGeom prst="chevron">
            <a:avLst>
              <a:gd name="adj" fmla="val 58585"/>
            </a:avLst>
          </a:prstGeom>
          <a:solidFill>
            <a:schemeClr val="tx2"/>
          </a:solidFill>
          <a:ln>
            <a:noFill/>
          </a:ln>
        </p:spPr>
        <p:txBody>
          <a:bodyPr/>
          <a:lstStyle/>
          <a:p>
            <a:endParaRPr lang="zh-CN" altLang="en-US"/>
          </a:p>
        </p:txBody>
      </p:sp>
      <p:sp>
        <p:nvSpPr>
          <p:cNvPr id="36" name="箭头: 燕尾形 35"/>
          <p:cNvSpPr/>
          <p:nvPr/>
        </p:nvSpPr>
        <p:spPr bwMode="auto">
          <a:xfrm>
            <a:off x="6919079" y="2023157"/>
            <a:ext cx="321673" cy="740836"/>
          </a:xfrm>
          <a:prstGeom prst="chevron">
            <a:avLst>
              <a:gd name="adj" fmla="val 58585"/>
            </a:avLst>
          </a:prstGeom>
          <a:solidFill>
            <a:schemeClr val="tx2"/>
          </a:solidFill>
          <a:ln>
            <a:noFill/>
          </a:ln>
        </p:spPr>
        <p:txBody>
          <a:bodyPr/>
          <a:lstStyle/>
          <a:p>
            <a:endParaRPr lang="zh-CN" altLang="en-US"/>
          </a:p>
        </p:txBody>
      </p:sp>
      <p:sp>
        <p:nvSpPr>
          <p:cNvPr id="39" name="六边形 38"/>
          <p:cNvSpPr/>
          <p:nvPr/>
        </p:nvSpPr>
        <p:spPr bwMode="auto">
          <a:xfrm>
            <a:off x="4667586" y="1412776"/>
            <a:ext cx="2274636" cy="1960890"/>
          </a:xfrm>
          <a:prstGeom prst="hexagon">
            <a:avLst/>
          </a:prstGeom>
          <a:solidFill>
            <a:schemeClr val="tx1"/>
          </a:solidFill>
          <a:ln w="5715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p>
        </p:txBody>
      </p:sp>
      <p:sp>
        <p:nvSpPr>
          <p:cNvPr id="41" name="TextBox 17"/>
          <p:cNvSpPr txBox="1"/>
          <p:nvPr/>
        </p:nvSpPr>
        <p:spPr>
          <a:xfrm>
            <a:off x="5036095" y="2549407"/>
            <a:ext cx="1521116" cy="707886"/>
          </a:xfrm>
          <a:prstGeom prst="rect">
            <a:avLst/>
          </a:prstGeom>
          <a:noFill/>
        </p:spPr>
        <p:txBody>
          <a:bodyPr wrap="square" rtlCol="0">
            <a:spAutoFit/>
          </a:bodyPr>
          <a:lstStyle>
            <a:defPPr>
              <a:defRPr lang="zh-CN"/>
            </a:defPPr>
            <a:lvl1pPr algn="just">
              <a:defRPr sz="2000">
                <a:solidFill>
                  <a:schemeClr val="tx2"/>
                </a:solidFill>
                <a:latin typeface="+mj-ea"/>
                <a:ea typeface="+mj-ea"/>
              </a:defRPr>
            </a:lvl1pPr>
          </a:lstStyle>
          <a:p>
            <a:pPr algn="ctr"/>
            <a:r>
              <a:rPr lang="zh-CN" altLang="en-US" b="1" dirty="0">
                <a:solidFill>
                  <a:schemeClr val="accent1"/>
                </a:solidFill>
              </a:rPr>
              <a:t>狼性文化的意义</a:t>
            </a:r>
          </a:p>
        </p:txBody>
      </p:sp>
      <p:sp>
        <p:nvSpPr>
          <p:cNvPr id="43" name="Freeform 5"/>
          <p:cNvSpPr>
            <a:spLocks noEditPoints="1"/>
          </p:cNvSpPr>
          <p:nvPr/>
        </p:nvSpPr>
        <p:spPr bwMode="auto">
          <a:xfrm>
            <a:off x="5277830" y="1565297"/>
            <a:ext cx="890664" cy="949512"/>
          </a:xfrm>
          <a:custGeom>
            <a:avLst/>
            <a:gdLst>
              <a:gd name="T0" fmla="*/ 456 w 1204"/>
              <a:gd name="T1" fmla="*/ 800 h 1286"/>
              <a:gd name="T2" fmla="*/ 434 w 1204"/>
              <a:gd name="T3" fmla="*/ 726 h 1286"/>
              <a:gd name="T4" fmla="*/ 526 w 1204"/>
              <a:gd name="T5" fmla="*/ 351 h 1286"/>
              <a:gd name="T6" fmla="*/ 624 w 1204"/>
              <a:gd name="T7" fmla="*/ 656 h 1286"/>
              <a:gd name="T8" fmla="*/ 746 w 1204"/>
              <a:gd name="T9" fmla="*/ 302 h 1286"/>
              <a:gd name="T10" fmla="*/ 476 w 1204"/>
              <a:gd name="T11" fmla="*/ 600 h 1286"/>
              <a:gd name="T12" fmla="*/ 453 w 1204"/>
              <a:gd name="T13" fmla="*/ 640 h 1286"/>
              <a:gd name="T14" fmla="*/ 619 w 1204"/>
              <a:gd name="T15" fmla="*/ 737 h 1286"/>
              <a:gd name="T16" fmla="*/ 794 w 1204"/>
              <a:gd name="T17" fmla="*/ 257 h 1286"/>
              <a:gd name="T18" fmla="*/ 802 w 1204"/>
              <a:gd name="T19" fmla="*/ 164 h 1286"/>
              <a:gd name="T20" fmla="*/ 794 w 1204"/>
              <a:gd name="T21" fmla="*/ 257 h 1286"/>
              <a:gd name="T22" fmla="*/ 940 w 1204"/>
              <a:gd name="T23" fmla="*/ 303 h 1286"/>
              <a:gd name="T24" fmla="*/ 847 w 1204"/>
              <a:gd name="T25" fmla="*/ 311 h 1286"/>
              <a:gd name="T26" fmla="*/ 687 w 1204"/>
              <a:gd name="T27" fmla="*/ 216 h 1286"/>
              <a:gd name="T28" fmla="*/ 648 w 1204"/>
              <a:gd name="T29" fmla="*/ 131 h 1286"/>
              <a:gd name="T30" fmla="*/ 687 w 1204"/>
              <a:gd name="T31" fmla="*/ 216 h 1286"/>
              <a:gd name="T32" fmla="*/ 531 w 1204"/>
              <a:gd name="T33" fmla="*/ 161 h 1286"/>
              <a:gd name="T34" fmla="*/ 540 w 1204"/>
              <a:gd name="T35" fmla="*/ 254 h 1286"/>
              <a:gd name="T36" fmla="*/ 885 w 1204"/>
              <a:gd name="T37" fmla="*/ 459 h 1286"/>
              <a:gd name="T38" fmla="*/ 970 w 1204"/>
              <a:gd name="T39" fmla="*/ 419 h 1286"/>
              <a:gd name="T40" fmla="*/ 885 w 1204"/>
              <a:gd name="T41" fmla="*/ 459 h 1286"/>
              <a:gd name="T42" fmla="*/ 443 w 1204"/>
              <a:gd name="T43" fmla="*/ 658 h 1286"/>
              <a:gd name="T44" fmla="*/ 420 w 1204"/>
              <a:gd name="T45" fmla="*/ 698 h 1286"/>
              <a:gd name="T46" fmla="*/ 585 w 1204"/>
              <a:gd name="T47" fmla="*/ 795 h 1286"/>
              <a:gd name="T48" fmla="*/ 439 w 1204"/>
              <a:gd name="T49" fmla="*/ 1286 h 1286"/>
              <a:gd name="T50" fmla="*/ 470 w 1204"/>
              <a:gd name="T51" fmla="*/ 75 h 1286"/>
              <a:gd name="T52" fmla="*/ 1146 w 1204"/>
              <a:gd name="T53" fmla="*/ 365 h 1286"/>
              <a:gd name="T54" fmla="*/ 1157 w 1204"/>
              <a:gd name="T55" fmla="*/ 559 h 1286"/>
              <a:gd name="T56" fmla="*/ 1190 w 1204"/>
              <a:gd name="T57" fmla="*/ 804 h 1286"/>
              <a:gd name="T58" fmla="*/ 1149 w 1204"/>
              <a:gd name="T59" fmla="*/ 1011 h 1286"/>
              <a:gd name="T60" fmla="*/ 899 w 1204"/>
              <a:gd name="T61" fmla="*/ 1067 h 1286"/>
              <a:gd name="T62" fmla="*/ 439 w 1204"/>
              <a:gd name="T63" fmla="*/ 1286 h 1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4" h="1286">
                <a:moveTo>
                  <a:pt x="434" y="726"/>
                </a:moveTo>
                <a:cubicBezTo>
                  <a:pt x="421" y="753"/>
                  <a:pt x="430" y="785"/>
                  <a:pt x="456" y="800"/>
                </a:cubicBezTo>
                <a:cubicBezTo>
                  <a:pt x="478" y="812"/>
                  <a:pt x="504" y="809"/>
                  <a:pt x="522" y="793"/>
                </a:cubicBezTo>
                <a:lnTo>
                  <a:pt x="434" y="726"/>
                </a:lnTo>
                <a:close/>
                <a:moveTo>
                  <a:pt x="746" y="302"/>
                </a:moveTo>
                <a:cubicBezTo>
                  <a:pt x="667" y="256"/>
                  <a:pt x="568" y="278"/>
                  <a:pt x="526" y="351"/>
                </a:cubicBezTo>
                <a:cubicBezTo>
                  <a:pt x="483" y="425"/>
                  <a:pt x="539" y="507"/>
                  <a:pt x="500" y="584"/>
                </a:cubicBezTo>
                <a:lnTo>
                  <a:pt x="624" y="656"/>
                </a:lnTo>
                <a:cubicBezTo>
                  <a:pt x="672" y="584"/>
                  <a:pt x="771" y="591"/>
                  <a:pt x="814" y="517"/>
                </a:cubicBezTo>
                <a:cubicBezTo>
                  <a:pt x="856" y="444"/>
                  <a:pt x="826" y="348"/>
                  <a:pt x="746" y="302"/>
                </a:cubicBezTo>
                <a:close/>
                <a:moveTo>
                  <a:pt x="612" y="702"/>
                </a:moveTo>
                <a:lnTo>
                  <a:pt x="476" y="600"/>
                </a:lnTo>
                <a:cubicBezTo>
                  <a:pt x="466" y="592"/>
                  <a:pt x="452" y="595"/>
                  <a:pt x="446" y="606"/>
                </a:cubicBezTo>
                <a:cubicBezTo>
                  <a:pt x="440" y="617"/>
                  <a:pt x="443" y="632"/>
                  <a:pt x="453" y="640"/>
                </a:cubicBezTo>
                <a:lnTo>
                  <a:pt x="588" y="743"/>
                </a:lnTo>
                <a:cubicBezTo>
                  <a:pt x="599" y="750"/>
                  <a:pt x="612" y="748"/>
                  <a:pt x="619" y="737"/>
                </a:cubicBezTo>
                <a:cubicBezTo>
                  <a:pt x="625" y="726"/>
                  <a:pt x="622" y="710"/>
                  <a:pt x="612" y="702"/>
                </a:cubicBezTo>
                <a:close/>
                <a:moveTo>
                  <a:pt x="794" y="257"/>
                </a:moveTo>
                <a:lnTo>
                  <a:pt x="837" y="183"/>
                </a:lnTo>
                <a:lnTo>
                  <a:pt x="802" y="164"/>
                </a:lnTo>
                <a:lnTo>
                  <a:pt x="760" y="237"/>
                </a:lnTo>
                <a:lnTo>
                  <a:pt x="794" y="257"/>
                </a:lnTo>
                <a:close/>
                <a:moveTo>
                  <a:pt x="867" y="345"/>
                </a:moveTo>
                <a:lnTo>
                  <a:pt x="940" y="303"/>
                </a:lnTo>
                <a:lnTo>
                  <a:pt x="920" y="269"/>
                </a:lnTo>
                <a:lnTo>
                  <a:pt x="847" y="311"/>
                </a:lnTo>
                <a:lnTo>
                  <a:pt x="867" y="345"/>
                </a:lnTo>
                <a:close/>
                <a:moveTo>
                  <a:pt x="687" y="216"/>
                </a:moveTo>
                <a:lnTo>
                  <a:pt x="687" y="131"/>
                </a:lnTo>
                <a:lnTo>
                  <a:pt x="648" y="131"/>
                </a:lnTo>
                <a:lnTo>
                  <a:pt x="648" y="216"/>
                </a:lnTo>
                <a:lnTo>
                  <a:pt x="687" y="216"/>
                </a:lnTo>
                <a:close/>
                <a:moveTo>
                  <a:pt x="574" y="234"/>
                </a:moveTo>
                <a:lnTo>
                  <a:pt x="531" y="161"/>
                </a:lnTo>
                <a:lnTo>
                  <a:pt x="497" y="181"/>
                </a:lnTo>
                <a:lnTo>
                  <a:pt x="540" y="254"/>
                </a:lnTo>
                <a:lnTo>
                  <a:pt x="574" y="234"/>
                </a:lnTo>
                <a:close/>
                <a:moveTo>
                  <a:pt x="885" y="459"/>
                </a:moveTo>
                <a:lnTo>
                  <a:pt x="970" y="459"/>
                </a:lnTo>
                <a:lnTo>
                  <a:pt x="970" y="419"/>
                </a:lnTo>
                <a:lnTo>
                  <a:pt x="885" y="419"/>
                </a:lnTo>
                <a:lnTo>
                  <a:pt x="885" y="459"/>
                </a:lnTo>
                <a:close/>
                <a:moveTo>
                  <a:pt x="578" y="760"/>
                </a:moveTo>
                <a:lnTo>
                  <a:pt x="443" y="658"/>
                </a:lnTo>
                <a:cubicBezTo>
                  <a:pt x="433" y="650"/>
                  <a:pt x="419" y="653"/>
                  <a:pt x="412" y="664"/>
                </a:cubicBezTo>
                <a:cubicBezTo>
                  <a:pt x="406" y="675"/>
                  <a:pt x="409" y="690"/>
                  <a:pt x="420" y="698"/>
                </a:cubicBezTo>
                <a:lnTo>
                  <a:pt x="555" y="801"/>
                </a:lnTo>
                <a:cubicBezTo>
                  <a:pt x="565" y="808"/>
                  <a:pt x="579" y="806"/>
                  <a:pt x="585" y="795"/>
                </a:cubicBezTo>
                <a:cubicBezTo>
                  <a:pt x="591" y="784"/>
                  <a:pt x="588" y="768"/>
                  <a:pt x="578" y="760"/>
                </a:cubicBezTo>
                <a:close/>
                <a:moveTo>
                  <a:pt x="439" y="1286"/>
                </a:moveTo>
                <a:cubicBezTo>
                  <a:pt x="454" y="1184"/>
                  <a:pt x="453" y="1077"/>
                  <a:pt x="426" y="982"/>
                </a:cubicBezTo>
                <a:cubicBezTo>
                  <a:pt x="0" y="742"/>
                  <a:pt x="111" y="187"/>
                  <a:pt x="470" y="75"/>
                </a:cubicBezTo>
                <a:cubicBezTo>
                  <a:pt x="658" y="0"/>
                  <a:pt x="915" y="45"/>
                  <a:pt x="1083" y="212"/>
                </a:cubicBezTo>
                <a:cubicBezTo>
                  <a:pt x="1204" y="334"/>
                  <a:pt x="1146" y="365"/>
                  <a:pt x="1146" y="365"/>
                </a:cubicBezTo>
                <a:lnTo>
                  <a:pt x="1119" y="380"/>
                </a:lnTo>
                <a:cubicBezTo>
                  <a:pt x="1134" y="438"/>
                  <a:pt x="1160" y="545"/>
                  <a:pt x="1157" y="559"/>
                </a:cubicBezTo>
                <a:cubicBezTo>
                  <a:pt x="1152" y="579"/>
                  <a:pt x="1130" y="600"/>
                  <a:pt x="1130" y="600"/>
                </a:cubicBezTo>
                <a:lnTo>
                  <a:pt x="1190" y="804"/>
                </a:lnTo>
                <a:lnTo>
                  <a:pt x="1136" y="826"/>
                </a:lnTo>
                <a:cubicBezTo>
                  <a:pt x="1148" y="892"/>
                  <a:pt x="1155" y="946"/>
                  <a:pt x="1149" y="1011"/>
                </a:cubicBezTo>
                <a:cubicBezTo>
                  <a:pt x="1148" y="1022"/>
                  <a:pt x="1111" y="1054"/>
                  <a:pt x="1082" y="1056"/>
                </a:cubicBezTo>
                <a:lnTo>
                  <a:pt x="899" y="1067"/>
                </a:lnTo>
                <a:lnTo>
                  <a:pt x="911" y="1286"/>
                </a:lnTo>
                <a:lnTo>
                  <a:pt x="439" y="1286"/>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5" name="TextBox 560"/>
          <p:cNvSpPr txBox="1"/>
          <p:nvPr/>
        </p:nvSpPr>
        <p:spPr>
          <a:xfrm>
            <a:off x="337741" y="548681"/>
            <a:ext cx="4032448" cy="461665"/>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2400" dirty="0">
                <a:solidFill>
                  <a:prstClr val="white"/>
                </a:solidFill>
                <a:latin typeface="微软雅黑" pitchFamily="34" charset="-122"/>
                <a:ea typeface="微软雅黑" pitchFamily="34" charset="-122"/>
              </a:rPr>
              <a:t>狼性文化的优点</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6"/>
          <p:cNvSpPr>
            <a:spLocks noChangeArrowheads="1"/>
          </p:cNvSpPr>
          <p:nvPr/>
        </p:nvSpPr>
        <p:spPr bwMode="auto">
          <a:xfrm>
            <a:off x="1100608" y="2480808"/>
            <a:ext cx="4135421" cy="4136727"/>
          </a:xfrm>
          <a:prstGeom prst="ellipse">
            <a:avLst/>
          </a:prstGeom>
          <a:noFill/>
          <a:ln w="9" cap="flat">
            <a:solidFill>
              <a:schemeClr val="tx2">
                <a:lumMod val="50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 name="Oval 10"/>
          <p:cNvSpPr>
            <a:spLocks noChangeArrowheads="1"/>
          </p:cNvSpPr>
          <p:nvPr/>
        </p:nvSpPr>
        <p:spPr bwMode="auto">
          <a:xfrm>
            <a:off x="4200214" y="2668900"/>
            <a:ext cx="481987" cy="481987"/>
          </a:xfrm>
          <a:prstGeom prst="ellipse">
            <a:avLst/>
          </a:prstGeom>
          <a:solidFill>
            <a:schemeClr val="tx1"/>
          </a:solidFill>
          <a:ln w="3810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algn="ctr"/>
            <a:r>
              <a:rPr lang="en-US" altLang="zh-CN" b="1" dirty="0">
                <a:solidFill>
                  <a:schemeClr val="accent1"/>
                </a:solidFill>
                <a:latin typeface="+mj-ea"/>
                <a:ea typeface="+mj-ea"/>
              </a:rPr>
              <a:t>1</a:t>
            </a:r>
            <a:endParaRPr lang="zh-CN" altLang="en-US" b="1" dirty="0">
              <a:solidFill>
                <a:schemeClr val="accent1"/>
              </a:solidFill>
              <a:latin typeface="+mj-ea"/>
              <a:ea typeface="+mj-ea"/>
            </a:endParaRPr>
          </a:p>
        </p:txBody>
      </p:sp>
      <p:sp>
        <p:nvSpPr>
          <p:cNvPr id="8" name="Oval 11"/>
          <p:cNvSpPr>
            <a:spLocks noChangeArrowheads="1"/>
          </p:cNvSpPr>
          <p:nvPr/>
        </p:nvSpPr>
        <p:spPr bwMode="auto">
          <a:xfrm>
            <a:off x="4200214" y="5947455"/>
            <a:ext cx="481987" cy="481987"/>
          </a:xfrm>
          <a:prstGeom prst="ellipse">
            <a:avLst/>
          </a:prstGeom>
          <a:solidFill>
            <a:schemeClr val="tx1"/>
          </a:solidFill>
          <a:ln w="3810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algn="ctr"/>
            <a:r>
              <a:rPr lang="en-US" altLang="zh-CN" b="1" dirty="0">
                <a:solidFill>
                  <a:schemeClr val="accent1"/>
                </a:solidFill>
                <a:latin typeface="+mj-ea"/>
                <a:ea typeface="+mj-ea"/>
              </a:rPr>
              <a:t>4</a:t>
            </a:r>
            <a:endParaRPr lang="zh-CN" altLang="en-US" b="1" dirty="0">
              <a:solidFill>
                <a:schemeClr val="accent1"/>
              </a:solidFill>
              <a:latin typeface="+mj-ea"/>
              <a:ea typeface="+mj-ea"/>
            </a:endParaRPr>
          </a:p>
        </p:txBody>
      </p:sp>
      <p:sp>
        <p:nvSpPr>
          <p:cNvPr id="9" name="Oval 12"/>
          <p:cNvSpPr>
            <a:spLocks noChangeArrowheads="1"/>
          </p:cNvSpPr>
          <p:nvPr/>
        </p:nvSpPr>
        <p:spPr bwMode="auto">
          <a:xfrm>
            <a:off x="4924153" y="4822966"/>
            <a:ext cx="483293" cy="481987"/>
          </a:xfrm>
          <a:prstGeom prst="ellipse">
            <a:avLst/>
          </a:prstGeom>
          <a:solidFill>
            <a:schemeClr val="tx1"/>
          </a:solidFill>
          <a:ln w="3810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algn="ctr"/>
            <a:r>
              <a:rPr lang="en-US" altLang="zh-CN" b="1" dirty="0">
                <a:solidFill>
                  <a:schemeClr val="accent1"/>
                </a:solidFill>
                <a:latin typeface="+mj-ea"/>
                <a:ea typeface="+mj-ea"/>
              </a:rPr>
              <a:t>3</a:t>
            </a:r>
            <a:endParaRPr lang="zh-CN" altLang="en-US" b="1" dirty="0">
              <a:solidFill>
                <a:schemeClr val="accent1"/>
              </a:solidFill>
              <a:latin typeface="+mj-ea"/>
              <a:ea typeface="+mj-ea"/>
            </a:endParaRPr>
          </a:p>
        </p:txBody>
      </p:sp>
      <p:sp>
        <p:nvSpPr>
          <p:cNvPr id="10" name="Oval 13"/>
          <p:cNvSpPr>
            <a:spLocks noChangeArrowheads="1"/>
          </p:cNvSpPr>
          <p:nvPr/>
        </p:nvSpPr>
        <p:spPr bwMode="auto">
          <a:xfrm>
            <a:off x="4821546" y="3575272"/>
            <a:ext cx="483293" cy="481987"/>
          </a:xfrm>
          <a:prstGeom prst="ellipse">
            <a:avLst/>
          </a:prstGeom>
          <a:solidFill>
            <a:schemeClr val="tx1"/>
          </a:solidFill>
          <a:ln w="3810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algn="ctr"/>
            <a:r>
              <a:rPr lang="en-US" altLang="zh-CN" b="1" dirty="0">
                <a:solidFill>
                  <a:schemeClr val="accent1"/>
                </a:solidFill>
                <a:latin typeface="+mj-ea"/>
                <a:ea typeface="+mj-ea"/>
              </a:rPr>
              <a:t>2</a:t>
            </a:r>
            <a:endParaRPr lang="zh-CN" altLang="en-US" b="1" dirty="0">
              <a:solidFill>
                <a:schemeClr val="accent1"/>
              </a:solidFill>
              <a:latin typeface="+mj-ea"/>
              <a:ea typeface="+mj-ea"/>
            </a:endParaRPr>
          </a:p>
        </p:txBody>
      </p:sp>
      <p:sp>
        <p:nvSpPr>
          <p:cNvPr id="12" name="TextBox 19"/>
          <p:cNvSpPr txBox="1"/>
          <p:nvPr/>
        </p:nvSpPr>
        <p:spPr>
          <a:xfrm>
            <a:off x="4780165" y="2404310"/>
            <a:ext cx="6214759" cy="923330"/>
          </a:xfrm>
          <a:prstGeom prst="rect">
            <a:avLst/>
          </a:prstGeom>
          <a:noFill/>
        </p:spPr>
        <p:txBody>
          <a:bodyPr wrap="square" rtlCol="0">
            <a:spAutoFit/>
          </a:bodyPr>
          <a:lstStyle/>
          <a:p>
            <a:pPr algn="just"/>
            <a:r>
              <a:rPr lang="zh-CN" altLang="en-US" dirty="0">
                <a:solidFill>
                  <a:schemeClr val="tx2"/>
                </a:solidFill>
                <a:latin typeface="+mj-ea"/>
                <a:ea typeface="+mj-ea"/>
              </a:rPr>
              <a:t>在所谓“文化”的背后，狼性中深藏着固有的本质</a:t>
            </a:r>
            <a:r>
              <a:rPr lang="en-US" altLang="zh-CN" dirty="0">
                <a:solidFill>
                  <a:schemeClr val="tx2"/>
                </a:solidFill>
                <a:latin typeface="+mj-ea"/>
                <a:ea typeface="+mj-ea"/>
              </a:rPr>
              <a:t>——</a:t>
            </a:r>
            <a:r>
              <a:rPr lang="zh-CN" altLang="en-US" dirty="0">
                <a:solidFill>
                  <a:schemeClr val="tx2"/>
                </a:solidFill>
                <a:latin typeface="+mj-ea"/>
                <a:ea typeface="+mj-ea"/>
              </a:rPr>
              <a:t>残酷无情，你死我活，为达到目的不择手段，蔑视规则，无视人性等等，极易造成企业及员工在文化上的迷失。</a:t>
            </a:r>
          </a:p>
        </p:txBody>
      </p:sp>
      <p:sp>
        <p:nvSpPr>
          <p:cNvPr id="13" name="TextBox 20"/>
          <p:cNvSpPr txBox="1"/>
          <p:nvPr/>
        </p:nvSpPr>
        <p:spPr>
          <a:xfrm>
            <a:off x="5425125" y="3505957"/>
            <a:ext cx="5611209" cy="923330"/>
          </a:xfrm>
          <a:prstGeom prst="rect">
            <a:avLst/>
          </a:prstGeom>
          <a:noFill/>
        </p:spPr>
        <p:txBody>
          <a:bodyPr wrap="square" rtlCol="0">
            <a:spAutoFit/>
          </a:bodyPr>
          <a:lstStyle/>
          <a:p>
            <a:pPr algn="just"/>
            <a:r>
              <a:rPr lang="zh-CN" altLang="en-US" dirty="0">
                <a:solidFill>
                  <a:schemeClr val="tx2"/>
                </a:solidFill>
                <a:latin typeface="+mn-ea"/>
                <a:ea typeface="+mn-ea"/>
              </a:rPr>
              <a:t>在与市场竞争对手的拼杀中，置对方于死地将是惟一目的，即使一方获胜，也会因失血过多元气大伤，形成“双输”的结果；</a:t>
            </a:r>
          </a:p>
        </p:txBody>
      </p:sp>
      <p:sp>
        <p:nvSpPr>
          <p:cNvPr id="15" name="TextBox 22"/>
          <p:cNvSpPr txBox="1"/>
          <p:nvPr/>
        </p:nvSpPr>
        <p:spPr>
          <a:xfrm>
            <a:off x="5460356" y="4631239"/>
            <a:ext cx="5678585" cy="1200329"/>
          </a:xfrm>
          <a:prstGeom prst="rect">
            <a:avLst/>
          </a:prstGeom>
          <a:noFill/>
        </p:spPr>
        <p:txBody>
          <a:bodyPr wrap="square" rtlCol="0">
            <a:spAutoFit/>
          </a:bodyPr>
          <a:lstStyle/>
          <a:p>
            <a:pPr algn="just"/>
            <a:r>
              <a:rPr lang="zh-CN" altLang="en-US" dirty="0">
                <a:solidFill>
                  <a:schemeClr val="tx2"/>
                </a:solidFill>
                <a:latin typeface="+mn-ea"/>
                <a:ea typeface="+mn-ea"/>
              </a:rPr>
              <a:t>在企业的内部管理中，由于人性的缺失，很容易形成强硬的刚性文化，员工与老板之间以及员工与员工之间将以“性恶论”为原则，互相提防、互相猜忌，毫无信任感，必然产生巨大的内耗。</a:t>
            </a:r>
          </a:p>
        </p:txBody>
      </p:sp>
      <p:sp>
        <p:nvSpPr>
          <p:cNvPr id="16" name="TextBox 23"/>
          <p:cNvSpPr txBox="1"/>
          <p:nvPr/>
        </p:nvSpPr>
        <p:spPr>
          <a:xfrm>
            <a:off x="4912112" y="6009885"/>
            <a:ext cx="6082842" cy="646331"/>
          </a:xfrm>
          <a:prstGeom prst="rect">
            <a:avLst/>
          </a:prstGeom>
          <a:noFill/>
        </p:spPr>
        <p:txBody>
          <a:bodyPr wrap="square" rtlCol="0">
            <a:spAutoFit/>
          </a:bodyPr>
          <a:lstStyle/>
          <a:p>
            <a:pPr algn="just"/>
            <a:r>
              <a:rPr lang="zh-CN" altLang="en-US" dirty="0">
                <a:solidFill>
                  <a:schemeClr val="tx2"/>
                </a:solidFill>
                <a:latin typeface="+mn-ea"/>
                <a:ea typeface="+mn-ea"/>
              </a:rPr>
              <a:t>对企业的长期发展而言，“狼性文化”是一剂致命的毒药，绝非商业大道。</a:t>
            </a:r>
          </a:p>
        </p:txBody>
      </p:sp>
      <p:grpSp>
        <p:nvGrpSpPr>
          <p:cNvPr id="5" name="组合 4"/>
          <p:cNvGrpSpPr/>
          <p:nvPr/>
        </p:nvGrpSpPr>
        <p:grpSpPr>
          <a:xfrm>
            <a:off x="1010480" y="2705473"/>
            <a:ext cx="3663884" cy="3661272"/>
            <a:chOff x="1010480" y="2285538"/>
            <a:chExt cx="3663884" cy="3661272"/>
          </a:xfrm>
        </p:grpSpPr>
        <p:sp>
          <p:nvSpPr>
            <p:cNvPr id="17" name="Oval 7"/>
            <p:cNvSpPr>
              <a:spLocks noChangeArrowheads="1"/>
            </p:cNvSpPr>
            <p:nvPr/>
          </p:nvSpPr>
          <p:spPr bwMode="auto">
            <a:xfrm>
              <a:off x="1010480" y="2285538"/>
              <a:ext cx="3663884" cy="3661272"/>
            </a:xfrm>
            <a:prstGeom prst="ellipse">
              <a:avLst/>
            </a:prstGeom>
            <a:solidFill>
              <a:schemeClr val="bg2"/>
            </a:solidFill>
            <a:ln>
              <a:noFill/>
            </a:ln>
          </p:spPr>
          <p:txBody>
            <a:bodyPr vert="horz" wrap="square" lIns="91440" tIns="45720" rIns="91440" bIns="45720" numCol="1" anchor="t" anchorCtr="0" compatLnSpc="1"/>
            <a:lstStyle/>
            <a:p>
              <a:endParaRPr lang="zh-CN" altLang="en-US"/>
            </a:p>
          </p:txBody>
        </p:sp>
        <p:sp>
          <p:nvSpPr>
            <p:cNvPr id="18" name="Oval 8"/>
            <p:cNvSpPr>
              <a:spLocks noChangeArrowheads="1"/>
            </p:cNvSpPr>
            <p:nvPr/>
          </p:nvSpPr>
          <p:spPr bwMode="auto">
            <a:xfrm>
              <a:off x="1261270" y="2535023"/>
              <a:ext cx="3162304" cy="3162304"/>
            </a:xfrm>
            <a:prstGeom prst="ellipse">
              <a:avLst/>
            </a:prstGeom>
            <a:blipFill>
              <a:blip r:embed="rId3"/>
              <a:stretch>
                <a:fillRect/>
              </a:stretch>
            </a:blipFill>
            <a:ln w="9" cap="flat">
              <a:noFill/>
              <a:prstDash val="solid"/>
              <a:miter lim="800000"/>
            </a:ln>
          </p:spPr>
          <p:txBody>
            <a:bodyPr vert="horz" wrap="square" lIns="91440" tIns="45720" rIns="91440" bIns="45720" numCol="1" anchor="t" anchorCtr="0" compatLnSpc="1"/>
            <a:lstStyle/>
            <a:p>
              <a:endParaRPr lang="zh-CN" altLang="en-US"/>
            </a:p>
          </p:txBody>
        </p:sp>
      </p:grpSp>
      <p:sp>
        <p:nvSpPr>
          <p:cNvPr id="19" name="Oval 9"/>
          <p:cNvSpPr>
            <a:spLocks noChangeArrowheads="1"/>
          </p:cNvSpPr>
          <p:nvPr/>
        </p:nvSpPr>
        <p:spPr bwMode="auto">
          <a:xfrm>
            <a:off x="1004323" y="5110558"/>
            <a:ext cx="1065110" cy="1065108"/>
          </a:xfrm>
          <a:prstGeom prst="ellipse">
            <a:avLst/>
          </a:prstGeom>
          <a:solidFill>
            <a:schemeClr val="tx1"/>
          </a:solidFill>
          <a:ln w="5715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p>
        </p:txBody>
      </p:sp>
      <p:sp>
        <p:nvSpPr>
          <p:cNvPr id="20" name="TextBox 18"/>
          <p:cNvSpPr txBox="1"/>
          <p:nvPr/>
        </p:nvSpPr>
        <p:spPr>
          <a:xfrm>
            <a:off x="1100576" y="5244991"/>
            <a:ext cx="872604" cy="830997"/>
          </a:xfrm>
          <a:prstGeom prst="rect">
            <a:avLst/>
          </a:prstGeom>
          <a:noFill/>
        </p:spPr>
        <p:txBody>
          <a:bodyPr wrap="square" rtlCol="0">
            <a:spAutoFit/>
          </a:bodyPr>
          <a:lstStyle/>
          <a:p>
            <a:pPr algn="ctr"/>
            <a:r>
              <a:rPr lang="zh-CN" altLang="en-US" sz="2400" b="1" dirty="0">
                <a:solidFill>
                  <a:schemeClr val="accent1"/>
                </a:solidFill>
                <a:latin typeface="+mn-ea"/>
                <a:ea typeface="+mn-ea"/>
              </a:rPr>
              <a:t>四个方面</a:t>
            </a:r>
            <a:endParaRPr lang="en-US" altLang="zh-CN" sz="2400" b="1" dirty="0">
              <a:solidFill>
                <a:schemeClr val="accent1"/>
              </a:solidFill>
              <a:latin typeface="+mn-ea"/>
              <a:ea typeface="+mn-ea"/>
            </a:endParaRPr>
          </a:p>
        </p:txBody>
      </p:sp>
      <p:sp>
        <p:nvSpPr>
          <p:cNvPr id="4" name="矩形 3"/>
          <p:cNvSpPr/>
          <p:nvPr/>
        </p:nvSpPr>
        <p:spPr>
          <a:xfrm>
            <a:off x="1010480" y="1340768"/>
            <a:ext cx="10025854" cy="707886"/>
          </a:xfrm>
          <a:prstGeom prst="rect">
            <a:avLst/>
          </a:prstGeom>
          <a:noFill/>
        </p:spPr>
        <p:txBody>
          <a:bodyPr wrap="square" rtlCol="0">
            <a:spAutoFit/>
          </a:bodyPr>
          <a:lstStyle/>
          <a:p>
            <a:pPr algn="just"/>
            <a:r>
              <a:rPr lang="zh-CN" altLang="en-US" sz="2000" b="1" dirty="0">
                <a:latin typeface="+mj-ea"/>
                <a:ea typeface="+mj-ea"/>
              </a:rPr>
              <a:t>“狼性文化”是一柄锋利的双刃剑，在强调其对企业的好处的同时，我们也应当明白他的缺点，这样才能在实际运用中掌握尺度，取其精华，弃其糟粕。</a:t>
            </a:r>
          </a:p>
        </p:txBody>
      </p:sp>
      <p:sp>
        <p:nvSpPr>
          <p:cNvPr id="24" name="TextBox 560"/>
          <p:cNvSpPr txBox="1"/>
          <p:nvPr/>
        </p:nvSpPr>
        <p:spPr>
          <a:xfrm>
            <a:off x="337741" y="548681"/>
            <a:ext cx="4032448" cy="461665"/>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2400" dirty="0">
                <a:solidFill>
                  <a:prstClr val="white"/>
                </a:solidFill>
                <a:latin typeface="微软雅黑" pitchFamily="34" charset="-122"/>
                <a:ea typeface="微软雅黑" pitchFamily="34" charset="-122"/>
              </a:rPr>
              <a:t>狼性文化的缺点</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3" name="图片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81" y="0"/>
            <a:ext cx="12192000" cy="6858000"/>
          </a:xfrm>
          <a:prstGeom prst="rect">
            <a:avLst/>
          </a:prstGeom>
        </p:spPr>
      </p:pic>
      <p:sp>
        <p:nvSpPr>
          <p:cNvPr id="2" name="矩形 1"/>
          <p:cNvSpPr/>
          <p:nvPr/>
        </p:nvSpPr>
        <p:spPr bwMode="auto">
          <a:xfrm>
            <a:off x="0" y="0"/>
            <a:ext cx="12194381" cy="6858000"/>
          </a:xfrm>
          <a:prstGeom prst="rect">
            <a:avLst/>
          </a:prstGeom>
          <a:solidFill>
            <a:schemeClr val="tx2">
              <a:alpha val="6000"/>
            </a:schemeClr>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6" name="组合 5"/>
          <p:cNvGrpSpPr/>
          <p:nvPr/>
        </p:nvGrpSpPr>
        <p:grpSpPr>
          <a:xfrm>
            <a:off x="-4556" y="815369"/>
            <a:ext cx="1954267" cy="921187"/>
            <a:chOff x="903754" y="561216"/>
            <a:chExt cx="2344165" cy="1104974"/>
          </a:xfrm>
        </p:grpSpPr>
        <p:sp>
          <p:nvSpPr>
            <p:cNvPr id="133" name="Rectangle 5"/>
            <p:cNvSpPr>
              <a:spLocks noChangeArrowheads="1"/>
            </p:cNvSpPr>
            <p:nvPr/>
          </p:nvSpPr>
          <p:spPr bwMode="auto">
            <a:xfrm>
              <a:off x="903754" y="561216"/>
              <a:ext cx="920232" cy="1104974"/>
            </a:xfrm>
            <a:prstGeom prst="rect">
              <a:avLst/>
            </a:prstGeom>
            <a:solidFill>
              <a:schemeClr val="tx1"/>
            </a:solidFill>
            <a:ln>
              <a:noFill/>
            </a:ln>
          </p:spPr>
          <p:txBody>
            <a:bodyPr vert="horz" wrap="square" lIns="91440" tIns="45720" rIns="91440" bIns="45720" numCol="1" anchor="t" anchorCtr="0" compatLnSpc="1"/>
            <a:lstStyle/>
            <a:p>
              <a:endParaRPr lang="zh-CN" altLang="en-US"/>
            </a:p>
          </p:txBody>
        </p:sp>
        <p:sp>
          <p:nvSpPr>
            <p:cNvPr id="134" name="Freeform 6"/>
            <p:cNvSpPr/>
            <p:nvPr/>
          </p:nvSpPr>
          <p:spPr bwMode="auto">
            <a:xfrm>
              <a:off x="1039923" y="671596"/>
              <a:ext cx="701795" cy="884214"/>
            </a:xfrm>
            <a:custGeom>
              <a:avLst/>
              <a:gdLst>
                <a:gd name="T0" fmla="*/ 1131 w 1173"/>
                <a:gd name="T1" fmla="*/ 535 h 1472"/>
                <a:gd name="T2" fmla="*/ 1095 w 1173"/>
                <a:gd name="T3" fmla="*/ 47 h 1472"/>
                <a:gd name="T4" fmla="*/ 1067 w 1173"/>
                <a:gd name="T5" fmla="*/ 54 h 1472"/>
                <a:gd name="T6" fmla="*/ 1003 w 1173"/>
                <a:gd name="T7" fmla="*/ 68 h 1472"/>
                <a:gd name="T8" fmla="*/ 919 w 1173"/>
                <a:gd name="T9" fmla="*/ 54 h 1472"/>
                <a:gd name="T10" fmla="*/ 629 w 1173"/>
                <a:gd name="T11" fmla="*/ 5 h 1472"/>
                <a:gd name="T12" fmla="*/ 0 w 1173"/>
                <a:gd name="T13" fmla="*/ 768 h 1472"/>
                <a:gd name="T14" fmla="*/ 643 w 1173"/>
                <a:gd name="T15" fmla="*/ 1467 h 1472"/>
                <a:gd name="T16" fmla="*/ 1173 w 1173"/>
                <a:gd name="T17" fmla="*/ 1086 h 1472"/>
                <a:gd name="T18" fmla="*/ 1088 w 1173"/>
                <a:gd name="T19" fmla="*/ 1036 h 1472"/>
                <a:gd name="T20" fmla="*/ 692 w 1173"/>
                <a:gd name="T21" fmla="*/ 1369 h 1472"/>
                <a:gd name="T22" fmla="*/ 290 w 1173"/>
                <a:gd name="T23" fmla="*/ 725 h 1472"/>
                <a:gd name="T24" fmla="*/ 643 w 1173"/>
                <a:gd name="T25" fmla="*/ 104 h 1472"/>
                <a:gd name="T26" fmla="*/ 1046 w 1173"/>
                <a:gd name="T27" fmla="*/ 570 h 1472"/>
                <a:gd name="T28" fmla="*/ 1131 w 1173"/>
                <a:gd name="T29" fmla="*/ 535 h 1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7"/>
            <p:cNvSpPr>
              <a:spLocks noEditPoints="1"/>
            </p:cNvSpPr>
            <p:nvPr/>
          </p:nvSpPr>
          <p:spPr bwMode="auto">
            <a:xfrm>
              <a:off x="1933798" y="1367939"/>
              <a:ext cx="1314120" cy="267238"/>
            </a:xfrm>
            <a:custGeom>
              <a:avLst/>
              <a:gdLst>
                <a:gd name="T0" fmla="*/ 49 w 2195"/>
                <a:gd name="T1" fmla="*/ 278 h 445"/>
                <a:gd name="T2" fmla="*/ 252 w 2195"/>
                <a:gd name="T3" fmla="*/ 276 h 445"/>
                <a:gd name="T4" fmla="*/ 152 w 2195"/>
                <a:gd name="T5" fmla="*/ 443 h 445"/>
                <a:gd name="T6" fmla="*/ 156 w 2195"/>
                <a:gd name="T7" fmla="*/ 105 h 445"/>
                <a:gd name="T8" fmla="*/ 152 w 2195"/>
                <a:gd name="T9" fmla="*/ 443 h 445"/>
                <a:gd name="T10" fmla="*/ 665 w 2195"/>
                <a:gd name="T11" fmla="*/ 434 h 445"/>
                <a:gd name="T12" fmla="*/ 618 w 2195"/>
                <a:gd name="T13" fmla="*/ 234 h 445"/>
                <a:gd name="T14" fmla="*/ 446 w 2195"/>
                <a:gd name="T15" fmla="*/ 236 h 445"/>
                <a:gd name="T16" fmla="*/ 400 w 2195"/>
                <a:gd name="T17" fmla="*/ 436 h 445"/>
                <a:gd name="T18" fmla="*/ 446 w 2195"/>
                <a:gd name="T19" fmla="*/ 111 h 445"/>
                <a:gd name="T20" fmla="*/ 553 w 2195"/>
                <a:gd name="T21" fmla="*/ 102 h 445"/>
                <a:gd name="T22" fmla="*/ 897 w 2195"/>
                <a:gd name="T23" fmla="*/ 407 h 445"/>
                <a:gd name="T24" fmla="*/ 857 w 2195"/>
                <a:gd name="T25" fmla="*/ 441 h 445"/>
                <a:gd name="T26" fmla="*/ 790 w 2195"/>
                <a:gd name="T27" fmla="*/ 151 h 445"/>
                <a:gd name="T28" fmla="*/ 745 w 2195"/>
                <a:gd name="T29" fmla="*/ 111 h 445"/>
                <a:gd name="T30" fmla="*/ 790 w 2195"/>
                <a:gd name="T31" fmla="*/ 24 h 445"/>
                <a:gd name="T32" fmla="*/ 837 w 2195"/>
                <a:gd name="T33" fmla="*/ 111 h 445"/>
                <a:gd name="T34" fmla="*/ 897 w 2195"/>
                <a:gd name="T35" fmla="*/ 151 h 445"/>
                <a:gd name="T36" fmla="*/ 837 w 2195"/>
                <a:gd name="T37" fmla="*/ 370 h 445"/>
                <a:gd name="T38" fmla="*/ 897 w 2195"/>
                <a:gd name="T39" fmla="*/ 407 h 445"/>
                <a:gd name="T40" fmla="*/ 1214 w 2195"/>
                <a:gd name="T41" fmla="*/ 249 h 445"/>
                <a:gd name="T42" fmla="*/ 1020 w 2195"/>
                <a:gd name="T43" fmla="*/ 249 h 445"/>
                <a:gd name="T44" fmla="*/ 1263 w 2195"/>
                <a:gd name="T45" fmla="*/ 347 h 445"/>
                <a:gd name="T46" fmla="*/ 966 w 2195"/>
                <a:gd name="T47" fmla="*/ 278 h 445"/>
                <a:gd name="T48" fmla="*/ 1265 w 2195"/>
                <a:gd name="T49" fmla="*/ 278 h 445"/>
                <a:gd name="T50" fmla="*/ 1018 w 2195"/>
                <a:gd name="T51" fmla="*/ 289 h 445"/>
                <a:gd name="T52" fmla="*/ 1214 w 2195"/>
                <a:gd name="T53" fmla="*/ 334 h 445"/>
                <a:gd name="T54" fmla="*/ 1626 w 2195"/>
                <a:gd name="T55" fmla="*/ 434 h 445"/>
                <a:gd name="T56" fmla="*/ 1580 w 2195"/>
                <a:gd name="T57" fmla="*/ 234 h 445"/>
                <a:gd name="T58" fmla="*/ 1408 w 2195"/>
                <a:gd name="T59" fmla="*/ 236 h 445"/>
                <a:gd name="T60" fmla="*/ 1361 w 2195"/>
                <a:gd name="T61" fmla="*/ 436 h 445"/>
                <a:gd name="T62" fmla="*/ 1408 w 2195"/>
                <a:gd name="T63" fmla="*/ 111 h 445"/>
                <a:gd name="T64" fmla="*/ 1515 w 2195"/>
                <a:gd name="T65" fmla="*/ 102 h 445"/>
                <a:gd name="T66" fmla="*/ 1859 w 2195"/>
                <a:gd name="T67" fmla="*/ 407 h 445"/>
                <a:gd name="T68" fmla="*/ 1818 w 2195"/>
                <a:gd name="T69" fmla="*/ 441 h 445"/>
                <a:gd name="T70" fmla="*/ 1752 w 2195"/>
                <a:gd name="T71" fmla="*/ 151 h 445"/>
                <a:gd name="T72" fmla="*/ 1707 w 2195"/>
                <a:gd name="T73" fmla="*/ 111 h 445"/>
                <a:gd name="T74" fmla="*/ 1752 w 2195"/>
                <a:gd name="T75" fmla="*/ 24 h 445"/>
                <a:gd name="T76" fmla="*/ 1798 w 2195"/>
                <a:gd name="T77" fmla="*/ 111 h 445"/>
                <a:gd name="T78" fmla="*/ 1859 w 2195"/>
                <a:gd name="T79" fmla="*/ 151 h 445"/>
                <a:gd name="T80" fmla="*/ 1798 w 2195"/>
                <a:gd name="T81" fmla="*/ 370 h 445"/>
                <a:gd name="T82" fmla="*/ 1859 w 2195"/>
                <a:gd name="T83" fmla="*/ 407 h 445"/>
                <a:gd name="T84" fmla="*/ 2180 w 2195"/>
                <a:gd name="T85" fmla="*/ 189 h 445"/>
                <a:gd name="T86" fmla="*/ 1937 w 2195"/>
                <a:gd name="T87" fmla="*/ 194 h 445"/>
                <a:gd name="T88" fmla="*/ 2144 w 2195"/>
                <a:gd name="T89" fmla="*/ 352 h 445"/>
                <a:gd name="T90" fmla="*/ 1970 w 2195"/>
                <a:gd name="T91" fmla="*/ 334 h 445"/>
                <a:gd name="T92" fmla="*/ 2062 w 2195"/>
                <a:gd name="T93" fmla="*/ 443 h 445"/>
                <a:gd name="T94" fmla="*/ 2075 w 2195"/>
                <a:gd name="T95" fmla="*/ 252 h 445"/>
                <a:gd name="T96" fmla="*/ 2057 w 2195"/>
                <a:gd name="T97" fmla="*/ 145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chemeClr val="tx2">
                <a:lumMod val="50000"/>
              </a:schemeClr>
            </a:solidFill>
            <a:ln>
              <a:noFill/>
            </a:ln>
          </p:spPr>
          <p:txBody>
            <a:bodyPr vert="horz" wrap="square" lIns="91440" tIns="45720" rIns="91440" bIns="45720" numCol="1" anchor="t" anchorCtr="0" compatLnSpc="1"/>
            <a:lstStyle/>
            <a:p>
              <a:endParaRPr lang="zh-CN" altLang="en-US">
                <a:solidFill>
                  <a:schemeClr val="tx2"/>
                </a:solidFill>
                <a:latin typeface="汉仪中黑简" pitchFamily="49" charset="-122"/>
                <a:ea typeface="汉仪中黑简" pitchFamily="49" charset="-122"/>
              </a:endParaRPr>
            </a:p>
          </p:txBody>
        </p:sp>
        <p:sp>
          <p:nvSpPr>
            <p:cNvPr id="136" name="Freeform 8"/>
            <p:cNvSpPr>
              <a:spLocks noEditPoints="1"/>
            </p:cNvSpPr>
            <p:nvPr/>
          </p:nvSpPr>
          <p:spPr bwMode="auto">
            <a:xfrm>
              <a:off x="1986086" y="592073"/>
              <a:ext cx="1261833" cy="592574"/>
            </a:xfrm>
            <a:custGeom>
              <a:avLst/>
              <a:gdLst>
                <a:gd name="T0" fmla="*/ 764 w 2109"/>
                <a:gd name="T1" fmla="*/ 0 h 986"/>
                <a:gd name="T2" fmla="*/ 676 w 2109"/>
                <a:gd name="T3" fmla="*/ 986 h 986"/>
                <a:gd name="T4" fmla="*/ 84 w 2109"/>
                <a:gd name="T5" fmla="*/ 902 h 986"/>
                <a:gd name="T6" fmla="*/ 0 w 2109"/>
                <a:gd name="T7" fmla="*/ 986 h 986"/>
                <a:gd name="T8" fmla="*/ 84 w 2109"/>
                <a:gd name="T9" fmla="*/ 80 h 986"/>
                <a:gd name="T10" fmla="*/ 676 w 2109"/>
                <a:gd name="T11" fmla="*/ 279 h 986"/>
                <a:gd name="T12" fmla="*/ 84 w 2109"/>
                <a:gd name="T13" fmla="*/ 80 h 986"/>
                <a:gd name="T14" fmla="*/ 84 w 2109"/>
                <a:gd name="T15" fmla="*/ 831 h 986"/>
                <a:gd name="T16" fmla="*/ 676 w 2109"/>
                <a:gd name="T17" fmla="*/ 628 h 986"/>
                <a:gd name="T18" fmla="*/ 84 w 2109"/>
                <a:gd name="T19" fmla="*/ 354 h 986"/>
                <a:gd name="T20" fmla="*/ 676 w 2109"/>
                <a:gd name="T21" fmla="*/ 557 h 986"/>
                <a:gd name="T22" fmla="*/ 84 w 2109"/>
                <a:gd name="T23" fmla="*/ 354 h 986"/>
                <a:gd name="T24" fmla="*/ 2021 w 2109"/>
                <a:gd name="T25" fmla="*/ 553 h 986"/>
                <a:gd name="T26" fmla="*/ 1791 w 2109"/>
                <a:gd name="T27" fmla="*/ 694 h 986"/>
                <a:gd name="T28" fmla="*/ 2052 w 2109"/>
                <a:gd name="T29" fmla="*/ 915 h 986"/>
                <a:gd name="T30" fmla="*/ 1619 w 2109"/>
                <a:gd name="T31" fmla="*/ 818 h 986"/>
                <a:gd name="T32" fmla="*/ 1340 w 2109"/>
                <a:gd name="T33" fmla="*/ 973 h 986"/>
                <a:gd name="T34" fmla="*/ 1459 w 2109"/>
                <a:gd name="T35" fmla="*/ 889 h 986"/>
                <a:gd name="T36" fmla="*/ 1539 w 2109"/>
                <a:gd name="T37" fmla="*/ 447 h 986"/>
                <a:gd name="T38" fmla="*/ 1057 w 2109"/>
                <a:gd name="T39" fmla="*/ 376 h 986"/>
                <a:gd name="T40" fmla="*/ 1849 w 2109"/>
                <a:gd name="T41" fmla="*/ 261 h 986"/>
                <a:gd name="T42" fmla="*/ 1190 w 2109"/>
                <a:gd name="T43" fmla="*/ 190 h 986"/>
                <a:gd name="T44" fmla="*/ 1849 w 2109"/>
                <a:gd name="T45" fmla="*/ 75 h 986"/>
                <a:gd name="T46" fmla="*/ 1172 w 2109"/>
                <a:gd name="T47" fmla="*/ 5 h 986"/>
                <a:gd name="T48" fmla="*/ 1932 w 2109"/>
                <a:gd name="T49" fmla="*/ 376 h 986"/>
                <a:gd name="T50" fmla="*/ 2101 w 2109"/>
                <a:gd name="T51" fmla="*/ 447 h 986"/>
                <a:gd name="T52" fmla="*/ 1619 w 2109"/>
                <a:gd name="T53" fmla="*/ 482 h 986"/>
                <a:gd name="T54" fmla="*/ 1963 w 2109"/>
                <a:gd name="T55" fmla="*/ 482 h 986"/>
                <a:gd name="T56" fmla="*/ 1495 w 2109"/>
                <a:gd name="T57" fmla="*/ 646 h 986"/>
                <a:gd name="T58" fmla="*/ 1075 w 2109"/>
                <a:gd name="T59" fmla="*/ 889 h 986"/>
                <a:gd name="T60" fmla="*/ 1190 w 2109"/>
                <a:gd name="T61" fmla="*/ 473 h 986"/>
                <a:gd name="T62" fmla="*/ 1398 w 2109"/>
                <a:gd name="T63" fmla="*/ 610 h 986"/>
                <a:gd name="T64" fmla="*/ 1216 w 2109"/>
                <a:gd name="T65" fmla="*/ 588 h 986"/>
                <a:gd name="T66" fmla="*/ 1190 w 2109"/>
                <a:gd name="T67" fmla="*/ 473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chemeClr val="tx2">
                <a:lumMod val="50000"/>
              </a:schemeClr>
            </a:solidFill>
            <a:ln>
              <a:noFill/>
            </a:ln>
          </p:spPr>
          <p:txBody>
            <a:bodyPr vert="horz" wrap="square" lIns="91440" tIns="45720" rIns="91440" bIns="45720" numCol="1" anchor="t" anchorCtr="0" compatLnSpc="1"/>
            <a:lstStyle/>
            <a:p>
              <a:endParaRPr lang="zh-CN" altLang="en-US">
                <a:solidFill>
                  <a:schemeClr val="tx2"/>
                </a:solidFill>
                <a:latin typeface="汉仪中黑简" pitchFamily="49" charset="-122"/>
                <a:ea typeface="汉仪中黑简" pitchFamily="49" charset="-122"/>
              </a:endParaRPr>
            </a:p>
          </p:txBody>
        </p:sp>
      </p:grpSp>
      <p:grpSp>
        <p:nvGrpSpPr>
          <p:cNvPr id="3" name="组合 2"/>
          <p:cNvGrpSpPr/>
          <p:nvPr/>
        </p:nvGrpSpPr>
        <p:grpSpPr>
          <a:xfrm>
            <a:off x="2209949" y="2135618"/>
            <a:ext cx="6273863" cy="714375"/>
            <a:chOff x="2209949" y="2135618"/>
            <a:chExt cx="6273863" cy="714375"/>
          </a:xfrm>
        </p:grpSpPr>
        <p:sp>
          <p:nvSpPr>
            <p:cNvPr id="36" name="Freeform 23"/>
            <p:cNvSpPr/>
            <p:nvPr/>
          </p:nvSpPr>
          <p:spPr bwMode="auto">
            <a:xfrm>
              <a:off x="2209949" y="2135618"/>
              <a:ext cx="709613" cy="714375"/>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chemeClr val="tx1"/>
            </a:solidFill>
            <a:ln w="3810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eaLnBrk="1" hangingPunct="1">
                <a:buFont typeface="Arial" panose="020B0604020202020204" pitchFamily="34" charset="0"/>
                <a:buNone/>
              </a:pPr>
              <a:endParaRPr lang="zh-CN" altLang="en-US">
                <a:solidFill>
                  <a:schemeClr val="tx2"/>
                </a:solidFill>
              </a:endParaRPr>
            </a:p>
          </p:txBody>
        </p:sp>
        <p:sp>
          <p:nvSpPr>
            <p:cNvPr id="37" name="Freeform 24"/>
            <p:cNvSpPr/>
            <p:nvPr/>
          </p:nvSpPr>
          <p:spPr bwMode="auto">
            <a:xfrm>
              <a:off x="2989412" y="2135618"/>
              <a:ext cx="5494400" cy="714375"/>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1">
                  <a:lumMod val="40000"/>
                  <a:lumOff val="60000"/>
                </a:schemeClr>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2"/>
                </a:solidFill>
              </a:endParaRPr>
            </a:p>
          </p:txBody>
        </p:sp>
        <p:sp>
          <p:nvSpPr>
            <p:cNvPr id="42" name="TextBox 47"/>
            <p:cNvSpPr txBox="1"/>
            <p:nvPr/>
          </p:nvSpPr>
          <p:spPr>
            <a:xfrm>
              <a:off x="3155220" y="2200415"/>
              <a:ext cx="4464445" cy="584775"/>
            </a:xfrm>
            <a:prstGeom prst="rect">
              <a:avLst/>
            </a:prstGeom>
            <a:noFill/>
          </p:spPr>
          <p:txBody>
            <a:bodyPr wrap="square" rtlCol="0">
              <a:spAutoFit/>
            </a:bodyPr>
            <a:lstStyle>
              <a:defPPr>
                <a:defRPr lang="zh-CN"/>
              </a:defPPr>
              <a:lvl1pPr>
                <a:defRPr sz="3600" b="1">
                  <a:solidFill>
                    <a:schemeClr val="tx2"/>
                  </a:solidFill>
                  <a:latin typeface="微软雅黑" panose="020B0503020204020204" pitchFamily="34" charset="-122"/>
                  <a:ea typeface="微软雅黑" panose="020B0503020204020204" pitchFamily="34" charset="-122"/>
                </a:defRPr>
              </a:lvl1pPr>
            </a:lstStyle>
            <a:p>
              <a:r>
                <a:rPr lang="zh-CN" altLang="en-US" sz="3200" spc="300" dirty="0"/>
                <a:t>什么是狼性文化</a:t>
              </a:r>
            </a:p>
          </p:txBody>
        </p:sp>
        <p:sp>
          <p:nvSpPr>
            <p:cNvPr id="45" name="TextBox 58"/>
            <p:cNvSpPr txBox="1"/>
            <p:nvPr/>
          </p:nvSpPr>
          <p:spPr>
            <a:xfrm>
              <a:off x="2329755" y="2169638"/>
              <a:ext cx="470000" cy="646331"/>
            </a:xfrm>
            <a:prstGeom prst="rect">
              <a:avLst/>
            </a:prstGeom>
            <a:noFill/>
          </p:spPr>
          <p:txBody>
            <a:bodyPr wrap="none" rtlCol="0">
              <a:spAutoFit/>
            </a:bodyPr>
            <a:lstStyle/>
            <a:p>
              <a:r>
                <a:rPr lang="en-US" altLang="zh-CN" sz="3600" b="1" dirty="0">
                  <a:solidFill>
                    <a:schemeClr val="accent1"/>
                  </a:solidFill>
                  <a:latin typeface="+mj-ea"/>
                  <a:ea typeface="+mj-ea"/>
                </a:rPr>
                <a:t>1</a:t>
              </a:r>
              <a:endParaRPr lang="zh-CN" altLang="en-US" sz="3600" b="1" dirty="0">
                <a:solidFill>
                  <a:schemeClr val="accent1"/>
                </a:solidFill>
                <a:latin typeface="+mj-ea"/>
                <a:ea typeface="+mj-ea"/>
              </a:endParaRPr>
            </a:p>
          </p:txBody>
        </p:sp>
      </p:grpSp>
      <p:grpSp>
        <p:nvGrpSpPr>
          <p:cNvPr id="4" name="组合 3"/>
          <p:cNvGrpSpPr/>
          <p:nvPr/>
        </p:nvGrpSpPr>
        <p:grpSpPr>
          <a:xfrm>
            <a:off x="2209949" y="3206346"/>
            <a:ext cx="6273863" cy="714375"/>
            <a:chOff x="2209949" y="3206346"/>
            <a:chExt cx="6273863" cy="714375"/>
          </a:xfrm>
        </p:grpSpPr>
        <p:sp>
          <p:nvSpPr>
            <p:cNvPr id="38" name="Freeform 25"/>
            <p:cNvSpPr/>
            <p:nvPr/>
          </p:nvSpPr>
          <p:spPr bwMode="auto">
            <a:xfrm>
              <a:off x="2209949" y="3206346"/>
              <a:ext cx="709613" cy="714375"/>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chemeClr val="tx1"/>
            </a:solidFill>
            <a:ln w="3810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eaLnBrk="1" hangingPunct="1">
                <a:buFont typeface="Arial" panose="020B0604020202020204" pitchFamily="34" charset="0"/>
                <a:buNone/>
              </a:pPr>
              <a:endParaRPr lang="zh-CN" altLang="en-US">
                <a:solidFill>
                  <a:schemeClr val="tx2"/>
                </a:solidFill>
              </a:endParaRPr>
            </a:p>
          </p:txBody>
        </p:sp>
        <p:sp>
          <p:nvSpPr>
            <p:cNvPr id="39" name="Freeform 26"/>
            <p:cNvSpPr/>
            <p:nvPr/>
          </p:nvSpPr>
          <p:spPr bwMode="auto">
            <a:xfrm>
              <a:off x="2989412" y="3206346"/>
              <a:ext cx="5494400" cy="714375"/>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1">
                  <a:lumMod val="40000"/>
                  <a:lumOff val="60000"/>
                </a:schemeClr>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2"/>
                </a:solidFill>
              </a:endParaRPr>
            </a:p>
          </p:txBody>
        </p:sp>
        <p:sp>
          <p:nvSpPr>
            <p:cNvPr id="43" name="TextBox 48"/>
            <p:cNvSpPr txBox="1"/>
            <p:nvPr/>
          </p:nvSpPr>
          <p:spPr>
            <a:xfrm>
              <a:off x="3155220" y="3254519"/>
              <a:ext cx="4464445" cy="584775"/>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pc="300" dirty="0">
                  <a:solidFill>
                    <a:schemeClr val="tx2"/>
                  </a:solidFill>
                </a:rPr>
                <a:t>为何呼唤狼性文化</a:t>
              </a:r>
            </a:p>
          </p:txBody>
        </p:sp>
        <p:sp>
          <p:nvSpPr>
            <p:cNvPr id="46" name="TextBox 59"/>
            <p:cNvSpPr txBox="1"/>
            <p:nvPr/>
          </p:nvSpPr>
          <p:spPr>
            <a:xfrm>
              <a:off x="2329755" y="3223621"/>
              <a:ext cx="470000" cy="646331"/>
            </a:xfrm>
            <a:prstGeom prst="rect">
              <a:avLst/>
            </a:prstGeom>
            <a:noFill/>
          </p:spPr>
          <p:txBody>
            <a:bodyPr wrap="none" rtlCol="0">
              <a:spAutoFit/>
            </a:bodyPr>
            <a:lstStyle/>
            <a:p>
              <a:r>
                <a:rPr lang="en-US" altLang="zh-CN" sz="3600" b="1" dirty="0">
                  <a:solidFill>
                    <a:schemeClr val="accent1"/>
                  </a:solidFill>
                  <a:latin typeface="+mj-ea"/>
                  <a:ea typeface="+mj-ea"/>
                </a:rPr>
                <a:t>2</a:t>
              </a:r>
              <a:endParaRPr lang="zh-CN" altLang="en-US" sz="3600" b="1" dirty="0">
                <a:solidFill>
                  <a:schemeClr val="accent1"/>
                </a:solidFill>
                <a:latin typeface="+mj-ea"/>
                <a:ea typeface="+mj-ea"/>
              </a:endParaRPr>
            </a:p>
          </p:txBody>
        </p:sp>
      </p:grpSp>
      <p:grpSp>
        <p:nvGrpSpPr>
          <p:cNvPr id="5" name="组合 4"/>
          <p:cNvGrpSpPr/>
          <p:nvPr/>
        </p:nvGrpSpPr>
        <p:grpSpPr>
          <a:xfrm>
            <a:off x="2209949" y="4293096"/>
            <a:ext cx="6273863" cy="714375"/>
            <a:chOff x="2209949" y="4293096"/>
            <a:chExt cx="6273863" cy="714375"/>
          </a:xfrm>
        </p:grpSpPr>
        <p:sp>
          <p:nvSpPr>
            <p:cNvPr id="40" name="Freeform 27"/>
            <p:cNvSpPr/>
            <p:nvPr/>
          </p:nvSpPr>
          <p:spPr bwMode="auto">
            <a:xfrm>
              <a:off x="2209949" y="4293096"/>
              <a:ext cx="709613" cy="714375"/>
            </a:xfrm>
            <a:custGeom>
              <a:avLst/>
              <a:gdLst>
                <a:gd name="T0" fmla="*/ 91 w 865"/>
                <a:gd name="T1" fmla="*/ 0 h 866"/>
                <a:gd name="T2" fmla="*/ 774 w 865"/>
                <a:gd name="T3" fmla="*/ 0 h 866"/>
                <a:gd name="T4" fmla="*/ 865 w 865"/>
                <a:gd name="T5" fmla="*/ 91 h 866"/>
                <a:gd name="T6" fmla="*/ 865 w 865"/>
                <a:gd name="T7" fmla="*/ 775 h 866"/>
                <a:gd name="T8" fmla="*/ 774 w 865"/>
                <a:gd name="T9" fmla="*/ 866 h 866"/>
                <a:gd name="T10" fmla="*/ 91 w 865"/>
                <a:gd name="T11" fmla="*/ 866 h 866"/>
                <a:gd name="T12" fmla="*/ 0 w 865"/>
                <a:gd name="T13" fmla="*/ 775 h 866"/>
                <a:gd name="T14" fmla="*/ 0 w 865"/>
                <a:gd name="T15" fmla="*/ 91 h 866"/>
                <a:gd name="T16" fmla="*/ 91 w 865"/>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6">
                  <a:moveTo>
                    <a:pt x="91" y="0"/>
                  </a:moveTo>
                  <a:lnTo>
                    <a:pt x="774" y="0"/>
                  </a:lnTo>
                  <a:cubicBezTo>
                    <a:pt x="824" y="0"/>
                    <a:pt x="865" y="41"/>
                    <a:pt x="865" y="91"/>
                  </a:cubicBezTo>
                  <a:lnTo>
                    <a:pt x="865" y="775"/>
                  </a:lnTo>
                  <a:cubicBezTo>
                    <a:pt x="865" y="825"/>
                    <a:pt x="824" y="866"/>
                    <a:pt x="774" y="866"/>
                  </a:cubicBezTo>
                  <a:lnTo>
                    <a:pt x="91" y="866"/>
                  </a:lnTo>
                  <a:cubicBezTo>
                    <a:pt x="41" y="866"/>
                    <a:pt x="0" y="825"/>
                    <a:pt x="0" y="775"/>
                  </a:cubicBezTo>
                  <a:lnTo>
                    <a:pt x="0" y="91"/>
                  </a:lnTo>
                  <a:cubicBezTo>
                    <a:pt x="0" y="41"/>
                    <a:pt x="41" y="0"/>
                    <a:pt x="91" y="0"/>
                  </a:cubicBezTo>
                  <a:close/>
                </a:path>
              </a:pathLst>
            </a:custGeom>
            <a:solidFill>
              <a:schemeClr val="tx1"/>
            </a:solidFill>
            <a:ln w="3810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eaLnBrk="1" hangingPunct="1">
                <a:buFont typeface="Arial" panose="020B0604020202020204" pitchFamily="34" charset="0"/>
                <a:buNone/>
              </a:pPr>
              <a:endParaRPr lang="zh-CN" altLang="en-US">
                <a:solidFill>
                  <a:schemeClr val="tx2"/>
                </a:solidFill>
              </a:endParaRPr>
            </a:p>
          </p:txBody>
        </p:sp>
        <p:sp>
          <p:nvSpPr>
            <p:cNvPr id="41" name="Freeform 28"/>
            <p:cNvSpPr/>
            <p:nvPr/>
          </p:nvSpPr>
          <p:spPr bwMode="auto">
            <a:xfrm>
              <a:off x="2989412" y="4293096"/>
              <a:ext cx="5494400" cy="714375"/>
            </a:xfrm>
            <a:custGeom>
              <a:avLst/>
              <a:gdLst>
                <a:gd name="T0" fmla="*/ 91 w 8683"/>
                <a:gd name="T1" fmla="*/ 0 h 866"/>
                <a:gd name="T2" fmla="*/ 8591 w 8683"/>
                <a:gd name="T3" fmla="*/ 0 h 866"/>
                <a:gd name="T4" fmla="*/ 8683 w 8683"/>
                <a:gd name="T5" fmla="*/ 91 h 866"/>
                <a:gd name="T6" fmla="*/ 8683 w 8683"/>
                <a:gd name="T7" fmla="*/ 775 h 866"/>
                <a:gd name="T8" fmla="*/ 8591 w 8683"/>
                <a:gd name="T9" fmla="*/ 866 h 866"/>
                <a:gd name="T10" fmla="*/ 91 w 8683"/>
                <a:gd name="T11" fmla="*/ 866 h 866"/>
                <a:gd name="T12" fmla="*/ 0 w 8683"/>
                <a:gd name="T13" fmla="*/ 775 h 866"/>
                <a:gd name="T14" fmla="*/ 0 w 8683"/>
                <a:gd name="T15" fmla="*/ 91 h 866"/>
                <a:gd name="T16" fmla="*/ 91 w 8683"/>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6">
                  <a:moveTo>
                    <a:pt x="91" y="0"/>
                  </a:moveTo>
                  <a:lnTo>
                    <a:pt x="8591" y="0"/>
                  </a:lnTo>
                  <a:cubicBezTo>
                    <a:pt x="8642" y="0"/>
                    <a:pt x="8683" y="41"/>
                    <a:pt x="8683" y="91"/>
                  </a:cubicBezTo>
                  <a:lnTo>
                    <a:pt x="8683" y="775"/>
                  </a:lnTo>
                  <a:cubicBezTo>
                    <a:pt x="8683" y="825"/>
                    <a:pt x="8642" y="866"/>
                    <a:pt x="8591" y="866"/>
                  </a:cubicBezTo>
                  <a:lnTo>
                    <a:pt x="91" y="866"/>
                  </a:lnTo>
                  <a:cubicBezTo>
                    <a:pt x="41" y="866"/>
                    <a:pt x="0" y="825"/>
                    <a:pt x="0" y="775"/>
                  </a:cubicBezTo>
                  <a:lnTo>
                    <a:pt x="0" y="91"/>
                  </a:lnTo>
                  <a:cubicBezTo>
                    <a:pt x="0" y="41"/>
                    <a:pt x="41" y="0"/>
                    <a:pt x="91" y="0"/>
                  </a:cubicBezTo>
                  <a:close/>
                </a:path>
              </a:pathLst>
            </a:custGeom>
            <a:solidFill>
              <a:srgbClr val="FFFFFF"/>
            </a:solidFill>
            <a:ln w="9525" cap="flat">
              <a:solidFill>
                <a:schemeClr val="accent1">
                  <a:lumMod val="40000"/>
                  <a:lumOff val="60000"/>
                </a:schemeClr>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2"/>
                </a:solidFill>
              </a:endParaRPr>
            </a:p>
          </p:txBody>
        </p:sp>
        <p:sp>
          <p:nvSpPr>
            <p:cNvPr id="44" name="TextBox 55"/>
            <p:cNvSpPr txBox="1"/>
            <p:nvPr/>
          </p:nvSpPr>
          <p:spPr>
            <a:xfrm>
              <a:off x="3155220" y="4352139"/>
              <a:ext cx="4464445" cy="584775"/>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pc="300" dirty="0">
                  <a:solidFill>
                    <a:schemeClr val="tx2"/>
                  </a:solidFill>
                </a:rPr>
                <a:t>如何培养狼性文化</a:t>
              </a:r>
            </a:p>
          </p:txBody>
        </p:sp>
        <p:sp>
          <p:nvSpPr>
            <p:cNvPr id="47" name="TextBox 60"/>
            <p:cNvSpPr txBox="1"/>
            <p:nvPr/>
          </p:nvSpPr>
          <p:spPr>
            <a:xfrm>
              <a:off x="2329755" y="4327117"/>
              <a:ext cx="470000" cy="646331"/>
            </a:xfrm>
            <a:prstGeom prst="rect">
              <a:avLst/>
            </a:prstGeom>
            <a:noFill/>
          </p:spPr>
          <p:txBody>
            <a:bodyPr wrap="none" rtlCol="0">
              <a:spAutoFit/>
            </a:bodyPr>
            <a:lstStyle/>
            <a:p>
              <a:r>
                <a:rPr lang="en-US" altLang="zh-CN" sz="3600" b="1" dirty="0">
                  <a:solidFill>
                    <a:schemeClr val="accent1"/>
                  </a:solidFill>
                  <a:latin typeface="+mj-ea"/>
                  <a:ea typeface="+mj-ea"/>
                </a:rPr>
                <a:t>3</a:t>
              </a:r>
              <a:endParaRPr lang="zh-CN" altLang="en-US" sz="3600" b="1" dirty="0">
                <a:solidFill>
                  <a:schemeClr val="accent1"/>
                </a:solidFill>
                <a:latin typeface="+mj-ea"/>
                <a:ea typeface="+mj-ea"/>
              </a:endParaRPr>
            </a:p>
          </p:txBody>
        </p:sp>
      </p:grpSp>
      <p:grpSp>
        <p:nvGrpSpPr>
          <p:cNvPr id="7" name="组合 6"/>
          <p:cNvGrpSpPr/>
          <p:nvPr/>
        </p:nvGrpSpPr>
        <p:grpSpPr>
          <a:xfrm>
            <a:off x="2209949" y="5378921"/>
            <a:ext cx="6273863" cy="714375"/>
            <a:chOff x="2209949" y="5378921"/>
            <a:chExt cx="6273863" cy="714375"/>
          </a:xfrm>
        </p:grpSpPr>
        <p:sp>
          <p:nvSpPr>
            <p:cNvPr id="48" name="Freeform 27"/>
            <p:cNvSpPr/>
            <p:nvPr/>
          </p:nvSpPr>
          <p:spPr bwMode="auto">
            <a:xfrm>
              <a:off x="2209949" y="5378921"/>
              <a:ext cx="709613" cy="714375"/>
            </a:xfrm>
            <a:custGeom>
              <a:avLst/>
              <a:gdLst>
                <a:gd name="T0" fmla="*/ 91 w 865"/>
                <a:gd name="T1" fmla="*/ 0 h 866"/>
                <a:gd name="T2" fmla="*/ 774 w 865"/>
                <a:gd name="T3" fmla="*/ 0 h 866"/>
                <a:gd name="T4" fmla="*/ 865 w 865"/>
                <a:gd name="T5" fmla="*/ 91 h 866"/>
                <a:gd name="T6" fmla="*/ 865 w 865"/>
                <a:gd name="T7" fmla="*/ 775 h 866"/>
                <a:gd name="T8" fmla="*/ 774 w 865"/>
                <a:gd name="T9" fmla="*/ 866 h 866"/>
                <a:gd name="T10" fmla="*/ 91 w 865"/>
                <a:gd name="T11" fmla="*/ 866 h 866"/>
                <a:gd name="T12" fmla="*/ 0 w 865"/>
                <a:gd name="T13" fmla="*/ 775 h 866"/>
                <a:gd name="T14" fmla="*/ 0 w 865"/>
                <a:gd name="T15" fmla="*/ 91 h 866"/>
                <a:gd name="T16" fmla="*/ 91 w 865"/>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6">
                  <a:moveTo>
                    <a:pt x="91" y="0"/>
                  </a:moveTo>
                  <a:lnTo>
                    <a:pt x="774" y="0"/>
                  </a:lnTo>
                  <a:cubicBezTo>
                    <a:pt x="824" y="0"/>
                    <a:pt x="865" y="41"/>
                    <a:pt x="865" y="91"/>
                  </a:cubicBezTo>
                  <a:lnTo>
                    <a:pt x="865" y="775"/>
                  </a:lnTo>
                  <a:cubicBezTo>
                    <a:pt x="865" y="825"/>
                    <a:pt x="824" y="866"/>
                    <a:pt x="774" y="866"/>
                  </a:cubicBezTo>
                  <a:lnTo>
                    <a:pt x="91" y="866"/>
                  </a:lnTo>
                  <a:cubicBezTo>
                    <a:pt x="41" y="866"/>
                    <a:pt x="0" y="825"/>
                    <a:pt x="0" y="775"/>
                  </a:cubicBezTo>
                  <a:lnTo>
                    <a:pt x="0" y="91"/>
                  </a:lnTo>
                  <a:cubicBezTo>
                    <a:pt x="0" y="41"/>
                    <a:pt x="41" y="0"/>
                    <a:pt x="91" y="0"/>
                  </a:cubicBezTo>
                  <a:close/>
                </a:path>
              </a:pathLst>
            </a:custGeom>
            <a:solidFill>
              <a:schemeClr val="tx1"/>
            </a:solidFill>
            <a:ln w="3810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eaLnBrk="1" hangingPunct="1">
                <a:buFont typeface="Arial" panose="020B0604020202020204" pitchFamily="34" charset="0"/>
                <a:buNone/>
              </a:pPr>
              <a:endParaRPr lang="zh-CN" altLang="en-US">
                <a:solidFill>
                  <a:schemeClr val="tx2"/>
                </a:solidFill>
              </a:endParaRPr>
            </a:p>
          </p:txBody>
        </p:sp>
        <p:sp>
          <p:nvSpPr>
            <p:cNvPr id="49" name="Freeform 28"/>
            <p:cNvSpPr/>
            <p:nvPr/>
          </p:nvSpPr>
          <p:spPr bwMode="auto">
            <a:xfrm>
              <a:off x="2989412" y="5378921"/>
              <a:ext cx="5494400" cy="714375"/>
            </a:xfrm>
            <a:custGeom>
              <a:avLst/>
              <a:gdLst>
                <a:gd name="T0" fmla="*/ 91 w 8683"/>
                <a:gd name="T1" fmla="*/ 0 h 866"/>
                <a:gd name="T2" fmla="*/ 8591 w 8683"/>
                <a:gd name="T3" fmla="*/ 0 h 866"/>
                <a:gd name="T4" fmla="*/ 8683 w 8683"/>
                <a:gd name="T5" fmla="*/ 91 h 866"/>
                <a:gd name="T6" fmla="*/ 8683 w 8683"/>
                <a:gd name="T7" fmla="*/ 775 h 866"/>
                <a:gd name="T8" fmla="*/ 8591 w 8683"/>
                <a:gd name="T9" fmla="*/ 866 h 866"/>
                <a:gd name="T10" fmla="*/ 91 w 8683"/>
                <a:gd name="T11" fmla="*/ 866 h 866"/>
                <a:gd name="T12" fmla="*/ 0 w 8683"/>
                <a:gd name="T13" fmla="*/ 775 h 866"/>
                <a:gd name="T14" fmla="*/ 0 w 8683"/>
                <a:gd name="T15" fmla="*/ 91 h 866"/>
                <a:gd name="T16" fmla="*/ 91 w 8683"/>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6">
                  <a:moveTo>
                    <a:pt x="91" y="0"/>
                  </a:moveTo>
                  <a:lnTo>
                    <a:pt x="8591" y="0"/>
                  </a:lnTo>
                  <a:cubicBezTo>
                    <a:pt x="8642" y="0"/>
                    <a:pt x="8683" y="41"/>
                    <a:pt x="8683" y="91"/>
                  </a:cubicBezTo>
                  <a:lnTo>
                    <a:pt x="8683" y="775"/>
                  </a:lnTo>
                  <a:cubicBezTo>
                    <a:pt x="8683" y="825"/>
                    <a:pt x="8642" y="866"/>
                    <a:pt x="8591" y="866"/>
                  </a:cubicBezTo>
                  <a:lnTo>
                    <a:pt x="91" y="866"/>
                  </a:lnTo>
                  <a:cubicBezTo>
                    <a:pt x="41" y="866"/>
                    <a:pt x="0" y="825"/>
                    <a:pt x="0" y="775"/>
                  </a:cubicBezTo>
                  <a:lnTo>
                    <a:pt x="0" y="91"/>
                  </a:lnTo>
                  <a:cubicBezTo>
                    <a:pt x="0" y="41"/>
                    <a:pt x="41" y="0"/>
                    <a:pt x="91" y="0"/>
                  </a:cubicBezTo>
                  <a:close/>
                </a:path>
              </a:pathLst>
            </a:custGeom>
            <a:solidFill>
              <a:srgbClr val="FFFFFF"/>
            </a:solidFill>
            <a:ln w="9525" cap="flat">
              <a:solidFill>
                <a:schemeClr val="accent1">
                  <a:lumMod val="40000"/>
                  <a:lumOff val="60000"/>
                </a:schemeClr>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2"/>
                </a:solidFill>
              </a:endParaRPr>
            </a:p>
          </p:txBody>
        </p:sp>
        <p:sp>
          <p:nvSpPr>
            <p:cNvPr id="50" name="TextBox 55"/>
            <p:cNvSpPr txBox="1"/>
            <p:nvPr/>
          </p:nvSpPr>
          <p:spPr>
            <a:xfrm>
              <a:off x="3155220" y="5437964"/>
              <a:ext cx="4968552" cy="584775"/>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pc="300" dirty="0">
                  <a:solidFill>
                    <a:schemeClr val="tx2"/>
                  </a:solidFill>
                </a:rPr>
                <a:t>避免狼性文化的负作用</a:t>
              </a:r>
            </a:p>
          </p:txBody>
        </p:sp>
        <p:sp>
          <p:nvSpPr>
            <p:cNvPr id="51" name="TextBox 60"/>
            <p:cNvSpPr txBox="1"/>
            <p:nvPr/>
          </p:nvSpPr>
          <p:spPr>
            <a:xfrm>
              <a:off x="2329755" y="5436673"/>
              <a:ext cx="470000" cy="646331"/>
            </a:xfrm>
            <a:prstGeom prst="rect">
              <a:avLst/>
            </a:prstGeom>
            <a:noFill/>
          </p:spPr>
          <p:txBody>
            <a:bodyPr wrap="none" rtlCol="0">
              <a:spAutoFit/>
            </a:bodyPr>
            <a:lstStyle/>
            <a:p>
              <a:r>
                <a:rPr lang="en-US" altLang="zh-CN" sz="3600" b="1" dirty="0">
                  <a:solidFill>
                    <a:schemeClr val="accent1"/>
                  </a:solidFill>
                  <a:latin typeface="+mj-ea"/>
                  <a:ea typeface="+mj-ea"/>
                </a:rPr>
                <a:t>4</a:t>
              </a:r>
              <a:endParaRPr lang="zh-CN" altLang="en-US" sz="3600" b="1" dirty="0">
                <a:solidFill>
                  <a:schemeClr val="accent1"/>
                </a:solidFill>
                <a:latin typeface="+mj-ea"/>
                <a:ea typeface="+mj-ea"/>
              </a:endParaRPr>
            </a:p>
          </p:txBody>
        </p:sp>
      </p:grpSp>
    </p:spTree>
    <p:custDataLst>
      <p:tags r:id="rId1"/>
    </p:custDataLst>
  </p:cSld>
  <p:clrMapOvr>
    <a:masterClrMapping/>
  </p:clrMapOvr>
  <p:transition spd="slow" advClick="0" advTm="6989">
    <p:comb/>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750" fill="hold"/>
                                            <p:tgtEl>
                                              <p:spTgt spid="6"/>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40000">
                                          <p:cBhvr additive="base">
                                            <p:cTn id="11" dur="10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40000">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14:bounceEnd="40000">
                                          <p:cBhvr additive="base">
                                            <p:cTn id="15"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40000">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14:bounceEnd="40000">
                                          <p:cBhvr additive="base">
                                            <p:cTn id="19"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20" dur="10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14:presetBounceEnd="40000">
                                      <p:stCondLst>
                                        <p:cond delay="750"/>
                                      </p:stCondLst>
                                      <p:childTnLst>
                                        <p:set>
                                          <p:cBhvr>
                                            <p:cTn id="22" dur="1" fill="hold">
                                              <p:stCondLst>
                                                <p:cond delay="0"/>
                                              </p:stCondLst>
                                            </p:cTn>
                                            <p:tgtEl>
                                              <p:spTgt spid="7"/>
                                            </p:tgtEl>
                                            <p:attrNameLst>
                                              <p:attrName>style.visibility</p:attrName>
                                            </p:attrNameLst>
                                          </p:cBhvr>
                                          <p:to>
                                            <p:strVal val="visible"/>
                                          </p:to>
                                        </p:set>
                                        <p:anim calcmode="lin" valueType="num" p14:bounceEnd="40000">
                                          <p:cBhvr additive="base">
                                            <p:cTn id="23" dur="100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24"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0-#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1+#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1+#ppt_w/2"/>
                                              </p:val>
                                            </p:tav>
                                            <p:tav tm="100000">
                                              <p:val>
                                                <p:strVal val="#ppt_x"/>
                                              </p:val>
                                            </p:tav>
                                          </p:tavLst>
                                        </p:anim>
                                        <p:anim calcmode="lin" valueType="num">
                                          <p:cBhvr additive="base">
                                            <p:cTn id="16" dur="10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1+#ppt_w/2"/>
                                              </p:val>
                                            </p:tav>
                                            <p:tav tm="100000">
                                              <p:val>
                                                <p:strVal val="#ppt_x"/>
                                              </p:val>
                                            </p:tav>
                                          </p:tavLst>
                                        </p:anim>
                                        <p:anim calcmode="lin" valueType="num">
                                          <p:cBhvr additive="base">
                                            <p:cTn id="20" dur="10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75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1000" fill="hold"/>
                                            <p:tgtEl>
                                              <p:spTgt spid="7"/>
                                            </p:tgtEl>
                                            <p:attrNameLst>
                                              <p:attrName>ppt_x</p:attrName>
                                            </p:attrNameLst>
                                          </p:cBhvr>
                                          <p:tavLst>
                                            <p:tav tm="0">
                                              <p:val>
                                                <p:strVal val="1+#ppt_w/2"/>
                                              </p:val>
                                            </p:tav>
                                            <p:tav tm="100000">
                                              <p:val>
                                                <p:strVal val="#ppt_x"/>
                                              </p:val>
                                            </p:tav>
                                          </p:tavLst>
                                        </p:anim>
                                        <p:anim calcmode="lin" valueType="num">
                                          <p:cBhvr additive="base">
                                            <p:cTn id="24"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77406" y="1688969"/>
            <a:ext cx="7617520" cy="1938992"/>
          </a:xfrm>
          <a:prstGeom prst="rect">
            <a:avLst/>
          </a:prstGeom>
          <a:noFill/>
        </p:spPr>
        <p:txBody>
          <a:bodyPr wrap="square" rtlCol="0">
            <a:spAutoFit/>
          </a:bodyPr>
          <a:lstStyle/>
          <a:p>
            <a:pPr algn="just"/>
            <a:r>
              <a:rPr lang="zh-CN" altLang="en-US" sz="2000" dirty="0">
                <a:solidFill>
                  <a:schemeClr val="tx2"/>
                </a:solidFill>
                <a:latin typeface="+mj-ea"/>
                <a:ea typeface="+mj-ea"/>
              </a:rPr>
              <a:t>清华大学哲学系导师邹广文一直对很多企业推崇的“狼性文化”有所异议：“‘狼性文化’凸显了人和人之间极端的关系，更多强调竞争。这样的价值被一再放大，企业团队还是健康的组织吗？”他认为，企业还是要看重相互理解和沟通，整体的利益高于个人价值，才有好的公共平台，企业才有希望，企业经营好了，员工才能有良好的成长空间。</a:t>
            </a:r>
          </a:p>
        </p:txBody>
      </p:sp>
      <p:grpSp>
        <p:nvGrpSpPr>
          <p:cNvPr id="6" name="组合 5"/>
          <p:cNvGrpSpPr/>
          <p:nvPr/>
        </p:nvGrpSpPr>
        <p:grpSpPr>
          <a:xfrm>
            <a:off x="756583" y="1553575"/>
            <a:ext cx="2383998" cy="2385440"/>
            <a:chOff x="1115262" y="947933"/>
            <a:chExt cx="2893585" cy="2895337"/>
          </a:xfrm>
        </p:grpSpPr>
        <p:sp>
          <p:nvSpPr>
            <p:cNvPr id="7" name="Oval 7"/>
            <p:cNvSpPr>
              <a:spLocks noChangeArrowheads="1"/>
            </p:cNvSpPr>
            <p:nvPr/>
          </p:nvSpPr>
          <p:spPr bwMode="auto">
            <a:xfrm>
              <a:off x="1115262" y="947933"/>
              <a:ext cx="2893585" cy="2895337"/>
            </a:xfrm>
            <a:prstGeom prst="ellipse">
              <a:avLst/>
            </a:prstGeom>
            <a:solidFill>
              <a:srgbClr val="DFDFE1"/>
            </a:solidFill>
            <a:ln w="9"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8" name="Oval 8"/>
            <p:cNvSpPr>
              <a:spLocks noChangeArrowheads="1"/>
            </p:cNvSpPr>
            <p:nvPr/>
          </p:nvSpPr>
          <p:spPr bwMode="auto">
            <a:xfrm>
              <a:off x="1287760" y="1120430"/>
              <a:ext cx="2567794" cy="2571297"/>
            </a:xfrm>
            <a:prstGeom prst="ellipse">
              <a:avLst/>
            </a:prstGeom>
            <a:blipFill>
              <a:blip r:embed="rId3"/>
              <a:stretch>
                <a:fillRect/>
              </a:stretch>
            </a:blipFill>
            <a:ln w="9" cap="flat">
              <a:solidFill>
                <a:srgbClr val="FFFFFF"/>
              </a:solidFill>
              <a:prstDash val="solid"/>
              <a:miter lim="800000"/>
            </a:ln>
          </p:spPr>
          <p:txBody>
            <a:bodyPr vert="horz" wrap="square" lIns="91440" tIns="45720" rIns="91440" bIns="45720" numCol="1" anchor="t" anchorCtr="0" compatLnSpc="1"/>
            <a:lstStyle/>
            <a:p>
              <a:endParaRPr lang="zh-CN" altLang="en-US"/>
            </a:p>
          </p:txBody>
        </p:sp>
      </p:grpSp>
      <p:grpSp>
        <p:nvGrpSpPr>
          <p:cNvPr id="9" name="组合 8"/>
          <p:cNvGrpSpPr/>
          <p:nvPr/>
        </p:nvGrpSpPr>
        <p:grpSpPr>
          <a:xfrm>
            <a:off x="2713451" y="2057583"/>
            <a:ext cx="471118" cy="471118"/>
            <a:chOff x="2517775" y="4211638"/>
            <a:chExt cx="450850" cy="450850"/>
          </a:xfrm>
        </p:grpSpPr>
        <p:sp>
          <p:nvSpPr>
            <p:cNvPr id="10" name="Oval 11"/>
            <p:cNvSpPr>
              <a:spLocks noChangeArrowheads="1"/>
            </p:cNvSpPr>
            <p:nvPr/>
          </p:nvSpPr>
          <p:spPr bwMode="auto">
            <a:xfrm>
              <a:off x="2517775" y="4211638"/>
              <a:ext cx="450850" cy="450850"/>
            </a:xfrm>
            <a:prstGeom prst="ellipse">
              <a:avLst/>
            </a:prstGeom>
            <a:solidFill>
              <a:schemeClr val="tx1"/>
            </a:solidFill>
            <a:ln>
              <a:noFill/>
            </a:ln>
          </p:spPr>
          <p:txBody>
            <a:bodyPr vert="horz" wrap="square" lIns="91440" tIns="45720" rIns="91440" bIns="45720" numCol="1" anchor="t" anchorCtr="0" compatLnSpc="1"/>
            <a:lstStyle/>
            <a:p>
              <a:endParaRPr lang="zh-CN" altLang="en-US"/>
            </a:p>
          </p:txBody>
        </p:sp>
        <p:sp>
          <p:nvSpPr>
            <p:cNvPr id="11" name="Freeform 12"/>
            <p:cNvSpPr>
              <a:spLocks noEditPoints="1"/>
            </p:cNvSpPr>
            <p:nvPr/>
          </p:nvSpPr>
          <p:spPr bwMode="auto">
            <a:xfrm>
              <a:off x="2603500" y="4311651"/>
              <a:ext cx="325438" cy="260350"/>
            </a:xfrm>
            <a:custGeom>
              <a:avLst/>
              <a:gdLst>
                <a:gd name="T0" fmla="*/ 0 w 458"/>
                <a:gd name="T1" fmla="*/ 0 h 367"/>
                <a:gd name="T2" fmla="*/ 112 w 458"/>
                <a:gd name="T3" fmla="*/ 0 h 367"/>
                <a:gd name="T4" fmla="*/ 256 w 458"/>
                <a:gd name="T5" fmla="*/ 183 h 367"/>
                <a:gd name="T6" fmla="*/ 112 w 458"/>
                <a:gd name="T7" fmla="*/ 367 h 367"/>
                <a:gd name="T8" fmla="*/ 0 w 458"/>
                <a:gd name="T9" fmla="*/ 367 h 367"/>
                <a:gd name="T10" fmla="*/ 144 w 458"/>
                <a:gd name="T11" fmla="*/ 183 h 367"/>
                <a:gd name="T12" fmla="*/ 0 w 458"/>
                <a:gd name="T13" fmla="*/ 0 h 367"/>
                <a:gd name="T14" fmla="*/ 201 w 458"/>
                <a:gd name="T15" fmla="*/ 0 h 367"/>
                <a:gd name="T16" fmla="*/ 313 w 458"/>
                <a:gd name="T17" fmla="*/ 0 h 367"/>
                <a:gd name="T18" fmla="*/ 458 w 458"/>
                <a:gd name="T19" fmla="*/ 183 h 367"/>
                <a:gd name="T20" fmla="*/ 313 w 458"/>
                <a:gd name="T21" fmla="*/ 367 h 367"/>
                <a:gd name="T22" fmla="*/ 201 w 458"/>
                <a:gd name="T23" fmla="*/ 367 h 367"/>
                <a:gd name="T24" fmla="*/ 345 w 458"/>
                <a:gd name="T25" fmla="*/ 183 h 367"/>
                <a:gd name="T26" fmla="*/ 201 w 458"/>
                <a:gd name="T27" fmla="*/ 0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8" h="367">
                  <a:moveTo>
                    <a:pt x="0" y="0"/>
                  </a:moveTo>
                  <a:lnTo>
                    <a:pt x="112" y="0"/>
                  </a:lnTo>
                  <a:lnTo>
                    <a:pt x="256" y="183"/>
                  </a:lnTo>
                  <a:lnTo>
                    <a:pt x="112" y="367"/>
                  </a:lnTo>
                  <a:lnTo>
                    <a:pt x="0" y="367"/>
                  </a:lnTo>
                  <a:lnTo>
                    <a:pt x="144" y="183"/>
                  </a:lnTo>
                  <a:lnTo>
                    <a:pt x="0" y="0"/>
                  </a:lnTo>
                  <a:close/>
                  <a:moveTo>
                    <a:pt x="201" y="0"/>
                  </a:moveTo>
                  <a:lnTo>
                    <a:pt x="313" y="0"/>
                  </a:lnTo>
                  <a:lnTo>
                    <a:pt x="458" y="183"/>
                  </a:lnTo>
                  <a:lnTo>
                    <a:pt x="313" y="367"/>
                  </a:lnTo>
                  <a:lnTo>
                    <a:pt x="201" y="367"/>
                  </a:lnTo>
                  <a:lnTo>
                    <a:pt x="345" y="183"/>
                  </a:lnTo>
                  <a:lnTo>
                    <a:pt x="20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grpSp>
        <p:nvGrpSpPr>
          <p:cNvPr id="18" name="组合 17"/>
          <p:cNvGrpSpPr/>
          <p:nvPr/>
        </p:nvGrpSpPr>
        <p:grpSpPr>
          <a:xfrm>
            <a:off x="8703015" y="4211912"/>
            <a:ext cx="2383998" cy="2385440"/>
            <a:chOff x="7943574" y="3572380"/>
            <a:chExt cx="2893585" cy="2895337"/>
          </a:xfrm>
        </p:grpSpPr>
        <p:sp>
          <p:nvSpPr>
            <p:cNvPr id="19" name="Oval 7"/>
            <p:cNvSpPr>
              <a:spLocks noChangeArrowheads="1"/>
            </p:cNvSpPr>
            <p:nvPr/>
          </p:nvSpPr>
          <p:spPr bwMode="auto">
            <a:xfrm>
              <a:off x="7943574" y="3572380"/>
              <a:ext cx="2893585" cy="2895337"/>
            </a:xfrm>
            <a:prstGeom prst="ellipse">
              <a:avLst/>
            </a:prstGeom>
            <a:solidFill>
              <a:srgbClr val="DFDFE1"/>
            </a:solidFill>
            <a:ln w="9"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 name="Oval 8"/>
            <p:cNvSpPr>
              <a:spLocks noChangeArrowheads="1"/>
            </p:cNvSpPr>
            <p:nvPr/>
          </p:nvSpPr>
          <p:spPr bwMode="auto">
            <a:xfrm>
              <a:off x="8116072" y="3744877"/>
              <a:ext cx="2567794" cy="2571297"/>
            </a:xfrm>
            <a:prstGeom prst="ellipse">
              <a:avLst/>
            </a:prstGeom>
            <a:blipFill>
              <a:blip r:embed="rId4"/>
              <a:stretch>
                <a:fillRect/>
              </a:stretch>
            </a:blipFill>
            <a:ln w="9" cap="flat">
              <a:solidFill>
                <a:srgbClr val="FFFFFF"/>
              </a:solidFill>
              <a:prstDash val="solid"/>
              <a:miter lim="800000"/>
            </a:ln>
          </p:spPr>
          <p:txBody>
            <a:bodyPr vert="horz" wrap="square" lIns="91440" tIns="45720" rIns="91440" bIns="45720" numCol="1" anchor="t" anchorCtr="0" compatLnSpc="1"/>
            <a:lstStyle/>
            <a:p>
              <a:endParaRPr lang="zh-CN" altLang="en-US"/>
            </a:p>
          </p:txBody>
        </p:sp>
      </p:grpSp>
      <p:grpSp>
        <p:nvGrpSpPr>
          <p:cNvPr id="24" name="组合 23"/>
          <p:cNvGrpSpPr/>
          <p:nvPr/>
        </p:nvGrpSpPr>
        <p:grpSpPr>
          <a:xfrm flipH="1">
            <a:off x="8793648" y="5861108"/>
            <a:ext cx="471118" cy="471118"/>
            <a:chOff x="2517775" y="4211638"/>
            <a:chExt cx="450850" cy="450850"/>
          </a:xfrm>
        </p:grpSpPr>
        <p:sp>
          <p:nvSpPr>
            <p:cNvPr id="25" name="Oval 11"/>
            <p:cNvSpPr>
              <a:spLocks noChangeArrowheads="1"/>
            </p:cNvSpPr>
            <p:nvPr/>
          </p:nvSpPr>
          <p:spPr bwMode="auto">
            <a:xfrm>
              <a:off x="2517775" y="4211638"/>
              <a:ext cx="450850" cy="450850"/>
            </a:xfrm>
            <a:prstGeom prst="ellipse">
              <a:avLst/>
            </a:prstGeom>
            <a:solidFill>
              <a:schemeClr val="tx1"/>
            </a:solidFill>
            <a:ln>
              <a:noFill/>
            </a:ln>
          </p:spPr>
          <p:txBody>
            <a:bodyPr vert="horz" wrap="square" lIns="91440" tIns="45720" rIns="91440" bIns="45720" numCol="1" anchor="t" anchorCtr="0" compatLnSpc="1"/>
            <a:lstStyle/>
            <a:p>
              <a:endParaRPr lang="zh-CN" altLang="en-US"/>
            </a:p>
          </p:txBody>
        </p:sp>
        <p:sp>
          <p:nvSpPr>
            <p:cNvPr id="26" name="Freeform 12"/>
            <p:cNvSpPr>
              <a:spLocks noEditPoints="1"/>
            </p:cNvSpPr>
            <p:nvPr/>
          </p:nvSpPr>
          <p:spPr bwMode="auto">
            <a:xfrm>
              <a:off x="2603500" y="4311651"/>
              <a:ext cx="325438" cy="260350"/>
            </a:xfrm>
            <a:custGeom>
              <a:avLst/>
              <a:gdLst>
                <a:gd name="T0" fmla="*/ 0 w 458"/>
                <a:gd name="T1" fmla="*/ 0 h 367"/>
                <a:gd name="T2" fmla="*/ 112 w 458"/>
                <a:gd name="T3" fmla="*/ 0 h 367"/>
                <a:gd name="T4" fmla="*/ 256 w 458"/>
                <a:gd name="T5" fmla="*/ 183 h 367"/>
                <a:gd name="T6" fmla="*/ 112 w 458"/>
                <a:gd name="T7" fmla="*/ 367 h 367"/>
                <a:gd name="T8" fmla="*/ 0 w 458"/>
                <a:gd name="T9" fmla="*/ 367 h 367"/>
                <a:gd name="T10" fmla="*/ 144 w 458"/>
                <a:gd name="T11" fmla="*/ 183 h 367"/>
                <a:gd name="T12" fmla="*/ 0 w 458"/>
                <a:gd name="T13" fmla="*/ 0 h 367"/>
                <a:gd name="T14" fmla="*/ 201 w 458"/>
                <a:gd name="T15" fmla="*/ 0 h 367"/>
                <a:gd name="T16" fmla="*/ 313 w 458"/>
                <a:gd name="T17" fmla="*/ 0 h 367"/>
                <a:gd name="T18" fmla="*/ 458 w 458"/>
                <a:gd name="T19" fmla="*/ 183 h 367"/>
                <a:gd name="T20" fmla="*/ 313 w 458"/>
                <a:gd name="T21" fmla="*/ 367 h 367"/>
                <a:gd name="T22" fmla="*/ 201 w 458"/>
                <a:gd name="T23" fmla="*/ 367 h 367"/>
                <a:gd name="T24" fmla="*/ 345 w 458"/>
                <a:gd name="T25" fmla="*/ 183 h 367"/>
                <a:gd name="T26" fmla="*/ 201 w 458"/>
                <a:gd name="T27" fmla="*/ 0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8" h="367">
                  <a:moveTo>
                    <a:pt x="0" y="0"/>
                  </a:moveTo>
                  <a:lnTo>
                    <a:pt x="112" y="0"/>
                  </a:lnTo>
                  <a:lnTo>
                    <a:pt x="256" y="183"/>
                  </a:lnTo>
                  <a:lnTo>
                    <a:pt x="112" y="367"/>
                  </a:lnTo>
                  <a:lnTo>
                    <a:pt x="0" y="367"/>
                  </a:lnTo>
                  <a:lnTo>
                    <a:pt x="144" y="183"/>
                  </a:lnTo>
                  <a:lnTo>
                    <a:pt x="0" y="0"/>
                  </a:lnTo>
                  <a:close/>
                  <a:moveTo>
                    <a:pt x="201" y="0"/>
                  </a:moveTo>
                  <a:lnTo>
                    <a:pt x="313" y="0"/>
                  </a:lnTo>
                  <a:lnTo>
                    <a:pt x="458" y="183"/>
                  </a:lnTo>
                  <a:lnTo>
                    <a:pt x="313" y="367"/>
                  </a:lnTo>
                  <a:lnTo>
                    <a:pt x="201" y="367"/>
                  </a:lnTo>
                  <a:lnTo>
                    <a:pt x="345" y="183"/>
                  </a:lnTo>
                  <a:lnTo>
                    <a:pt x="20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sp>
        <p:nvSpPr>
          <p:cNvPr id="27" name="矩形 26"/>
          <p:cNvSpPr/>
          <p:nvPr/>
        </p:nvSpPr>
        <p:spPr>
          <a:xfrm>
            <a:off x="1057821" y="4658360"/>
            <a:ext cx="7313226" cy="1631216"/>
          </a:xfrm>
          <a:prstGeom prst="rect">
            <a:avLst/>
          </a:prstGeom>
          <a:noFill/>
        </p:spPr>
        <p:txBody>
          <a:bodyPr wrap="square" rtlCol="0">
            <a:spAutoFit/>
          </a:bodyPr>
          <a:lstStyle/>
          <a:p>
            <a:pPr algn="just"/>
            <a:r>
              <a:rPr lang="zh-CN" altLang="en-US" sz="2000" dirty="0">
                <a:solidFill>
                  <a:schemeClr val="tx2"/>
                </a:solidFill>
                <a:latin typeface="+mj-ea"/>
                <a:ea typeface="+mj-ea"/>
              </a:rPr>
              <a:t>中国企业华为一直以“狼性文化”、床垫文化著称，中国人民大学公共管理学院教授吴春波表示这些文化华为还在坚持，“华为一个重要的企业文化就是艰苦奋斗，轻易不会改变自己的核心价值观，但是现在有所调整，一方面提倡高绩效，另一方面拧麻花，在生活上注意给员工减压，对员工关爱，更有利于企业发展。”</a:t>
            </a:r>
          </a:p>
        </p:txBody>
      </p:sp>
      <p:sp>
        <p:nvSpPr>
          <p:cNvPr id="28" name="TextBox 560"/>
          <p:cNvSpPr txBox="1"/>
          <p:nvPr/>
        </p:nvSpPr>
        <p:spPr>
          <a:xfrm>
            <a:off x="337741" y="548681"/>
            <a:ext cx="4032448" cy="461665"/>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2400" dirty="0">
                <a:solidFill>
                  <a:prstClr val="white"/>
                </a:solidFill>
                <a:latin typeface="微软雅黑" pitchFamily="34" charset="-122"/>
                <a:ea typeface="微软雅黑" pitchFamily="34" charset="-122"/>
              </a:rPr>
              <a:t>学者观点</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0-#ppt_h/2"/>
                                          </p:val>
                                        </p:tav>
                                        <p:tav tm="100000">
                                          <p:val>
                                            <p:strVal val="#ppt_y"/>
                                          </p:val>
                                        </p:tav>
                                      </p:tavLst>
                                    </p:anim>
                                  </p:childTnLst>
                                </p:cTn>
                              </p:par>
                            </p:childTnLst>
                          </p:cTn>
                        </p:par>
                        <p:par>
                          <p:cTn id="9" fill="hold">
                            <p:stCondLst>
                              <p:cond delay="650"/>
                            </p:stCondLst>
                            <p:childTnLst>
                              <p:par>
                                <p:cTn id="10" presetID="21" presetClass="entr" presetSubtype="1"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1000"/>
                                        <p:tgtEl>
                                          <p:spTgt spid="6"/>
                                        </p:tgtEl>
                                      </p:cBhvr>
                                    </p:animEffect>
                                  </p:childTnLst>
                                </p:cTn>
                              </p:par>
                            </p:childTnLst>
                          </p:cTn>
                        </p:par>
                        <p:par>
                          <p:cTn id="13" fill="hold">
                            <p:stCondLst>
                              <p:cond delay="1650"/>
                            </p:stCondLst>
                            <p:childTnLst>
                              <p:par>
                                <p:cTn id="14" presetID="53" presetClass="entr" presetSubtype="16"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childTnLst>
                          </p:cTn>
                        </p:par>
                        <p:par>
                          <p:cTn id="19" fill="hold">
                            <p:stCondLst>
                              <p:cond delay="2150"/>
                            </p:stCondLst>
                            <p:childTnLst>
                              <p:par>
                                <p:cTn id="20" presetID="22" presetClass="entr" presetSubtype="8"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par>
                          <p:cTn id="23" fill="hold">
                            <p:stCondLst>
                              <p:cond delay="2650"/>
                            </p:stCondLst>
                            <p:childTnLst>
                              <p:par>
                                <p:cTn id="24" presetID="21" presetClass="entr" presetSubtype="1"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heel(1)">
                                      <p:cBhvr>
                                        <p:cTn id="26" dur="1000"/>
                                        <p:tgtEl>
                                          <p:spTgt spid="18"/>
                                        </p:tgtEl>
                                      </p:cBhvr>
                                    </p:animEffect>
                                  </p:childTnLst>
                                </p:cTn>
                              </p:par>
                            </p:childTnLst>
                          </p:cTn>
                        </p:par>
                        <p:par>
                          <p:cTn id="27" fill="hold">
                            <p:stCondLst>
                              <p:cond delay="365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4150"/>
                            </p:stCondLst>
                            <p:childTnLst>
                              <p:par>
                                <p:cTn id="34" presetID="22" presetClass="entr" presetSubtype="2"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wipe(right)">
                                      <p:cBhvr>
                                        <p:cTn id="3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7" grpId="0"/>
      <p:bldP spid="2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bwMode="auto">
          <a:xfrm>
            <a:off x="1057821" y="5228710"/>
            <a:ext cx="7082655" cy="1268997"/>
          </a:xfrm>
          <a:prstGeom prst="rect">
            <a:avLst/>
          </a:prstGeom>
          <a:solidFill>
            <a:schemeClr val="accent1"/>
          </a:solidFill>
          <a:ln w="9525"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3" name="矩形 12"/>
          <p:cNvSpPr/>
          <p:nvPr/>
        </p:nvSpPr>
        <p:spPr bwMode="auto">
          <a:xfrm>
            <a:off x="1057821" y="5223157"/>
            <a:ext cx="7082655" cy="72008"/>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0" name="矩形 9"/>
          <p:cNvSpPr/>
          <p:nvPr/>
        </p:nvSpPr>
        <p:spPr bwMode="auto">
          <a:xfrm>
            <a:off x="1057821" y="3218529"/>
            <a:ext cx="7082655" cy="1911026"/>
          </a:xfrm>
          <a:prstGeom prst="rect">
            <a:avLst/>
          </a:prstGeom>
          <a:solidFill>
            <a:schemeClr val="accent1"/>
          </a:solidFill>
          <a:ln w="9525"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1" name="矩形 10"/>
          <p:cNvSpPr/>
          <p:nvPr/>
        </p:nvSpPr>
        <p:spPr bwMode="auto">
          <a:xfrm>
            <a:off x="1057821" y="3212976"/>
            <a:ext cx="7082655" cy="72008"/>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 name="矩形 7"/>
          <p:cNvSpPr/>
          <p:nvPr/>
        </p:nvSpPr>
        <p:spPr bwMode="auto">
          <a:xfrm>
            <a:off x="1057821" y="1490338"/>
            <a:ext cx="7082655" cy="1591307"/>
          </a:xfrm>
          <a:prstGeom prst="rect">
            <a:avLst/>
          </a:prstGeom>
          <a:solidFill>
            <a:schemeClr val="accent1"/>
          </a:solidFill>
          <a:ln w="9525"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 name="矩形 8"/>
          <p:cNvSpPr/>
          <p:nvPr/>
        </p:nvSpPr>
        <p:spPr bwMode="auto">
          <a:xfrm>
            <a:off x="1057821" y="1484784"/>
            <a:ext cx="7082655" cy="72008"/>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矩形 1"/>
          <p:cNvSpPr/>
          <p:nvPr/>
        </p:nvSpPr>
        <p:spPr>
          <a:xfrm>
            <a:off x="1198030" y="1773779"/>
            <a:ext cx="6738509" cy="1077218"/>
          </a:xfrm>
          <a:prstGeom prst="rect">
            <a:avLst/>
          </a:prstGeom>
          <a:noFill/>
        </p:spPr>
        <p:txBody>
          <a:bodyPr wrap="square" rtlCol="0">
            <a:spAutoFit/>
          </a:bodyPr>
          <a:lstStyle/>
          <a:p>
            <a:pPr algn="just"/>
            <a:r>
              <a:rPr lang="zh-CN" altLang="en-US" sz="1600" dirty="0">
                <a:solidFill>
                  <a:schemeClr val="tx2"/>
                </a:solidFill>
                <a:latin typeface="+mj-ea"/>
                <a:ea typeface="+mj-ea"/>
              </a:rPr>
              <a:t>狼性文化并不是一个阶段性的文化特征，不会只是昙花一现。在任何一个时代，只要你是一个企业，参与市场竞争，那狼性文化就是对你有用的。对企业来说，生存发展是第一要务，要在市场竞争过程中有所超越的话，狼性还是会有所作为的，不过在不同环境下要赋予狼性不同的含义。</a:t>
            </a:r>
          </a:p>
        </p:txBody>
      </p:sp>
      <p:sp>
        <p:nvSpPr>
          <p:cNvPr id="6" name="矩形 5"/>
          <p:cNvSpPr/>
          <p:nvPr/>
        </p:nvSpPr>
        <p:spPr>
          <a:xfrm>
            <a:off x="1198030" y="5434771"/>
            <a:ext cx="6738509" cy="830997"/>
          </a:xfrm>
          <a:prstGeom prst="rect">
            <a:avLst/>
          </a:prstGeom>
          <a:noFill/>
        </p:spPr>
        <p:txBody>
          <a:bodyPr wrap="square" rtlCol="0">
            <a:spAutoFit/>
          </a:bodyPr>
          <a:lstStyle/>
          <a:p>
            <a:pPr algn="just"/>
            <a:r>
              <a:rPr lang="zh-CN" altLang="en-US" sz="1600" dirty="0">
                <a:solidFill>
                  <a:schemeClr val="tx2"/>
                </a:solidFill>
                <a:latin typeface="+mj-ea"/>
                <a:ea typeface="+mj-ea"/>
              </a:rPr>
              <a:t>其实，文化本身就是具有多样性的，包括狼性文化在内，都要兼收并蓄。对于企业来说，不妨将个中有用的成分为我所用，将很多有用的东西，凝结成一种先进的文化，加以发扬。</a:t>
            </a:r>
          </a:p>
        </p:txBody>
      </p:sp>
      <p:sp>
        <p:nvSpPr>
          <p:cNvPr id="7" name="矩形 6"/>
          <p:cNvSpPr/>
          <p:nvPr/>
        </p:nvSpPr>
        <p:spPr>
          <a:xfrm>
            <a:off x="1198030" y="3382254"/>
            <a:ext cx="6738509" cy="1569660"/>
          </a:xfrm>
          <a:prstGeom prst="rect">
            <a:avLst/>
          </a:prstGeom>
          <a:noFill/>
        </p:spPr>
        <p:txBody>
          <a:bodyPr wrap="square" rtlCol="0">
            <a:spAutoFit/>
          </a:bodyPr>
          <a:lstStyle/>
          <a:p>
            <a:pPr algn="just"/>
            <a:r>
              <a:rPr lang="zh-CN" altLang="en-US" sz="1600" dirty="0">
                <a:solidFill>
                  <a:schemeClr val="tx2"/>
                </a:solidFill>
                <a:latin typeface="+mj-ea"/>
                <a:ea typeface="+mj-ea"/>
              </a:rPr>
              <a:t>狼性文化的内涵应当是与时俱进，不断进化，就像不同物种也要不断演变一样。例如，对于</a:t>
            </a:r>
            <a:r>
              <a:rPr lang="en-US" altLang="zh-CN" sz="1600" dirty="0">
                <a:solidFill>
                  <a:schemeClr val="tx2"/>
                </a:solidFill>
                <a:latin typeface="+mj-ea"/>
                <a:ea typeface="+mj-ea"/>
              </a:rPr>
              <a:t>80</a:t>
            </a:r>
            <a:r>
              <a:rPr lang="zh-CN" altLang="en-US" sz="1600" dirty="0">
                <a:solidFill>
                  <a:schemeClr val="tx2"/>
                </a:solidFill>
                <a:latin typeface="+mj-ea"/>
                <a:ea typeface="+mj-ea"/>
              </a:rPr>
              <a:t>后的管理，简单粗暴的方法已经不适用了，他们不再像原来一些员工那样，被动地服从命令，他们经常会问“为什么要这么做，为什么这么做更有效”等问题。在这样的情况下，狼性文化虽不会失效，但是需要以开放的姿态，赢得</a:t>
            </a:r>
            <a:r>
              <a:rPr lang="en-US" altLang="zh-CN" sz="1600" dirty="0">
                <a:solidFill>
                  <a:schemeClr val="tx2"/>
                </a:solidFill>
                <a:latin typeface="+mj-ea"/>
                <a:ea typeface="+mj-ea"/>
              </a:rPr>
              <a:t>80</a:t>
            </a:r>
            <a:r>
              <a:rPr lang="zh-CN" altLang="en-US" sz="1600" dirty="0">
                <a:solidFill>
                  <a:schemeClr val="tx2"/>
                </a:solidFill>
                <a:latin typeface="+mj-ea"/>
                <a:ea typeface="+mj-ea"/>
              </a:rPr>
              <a:t>后员工对规则、纪律的认可，容许他们对规则的独立思考，也就是说，狼性文化本身也要发生改变。</a:t>
            </a:r>
          </a:p>
        </p:txBody>
      </p:sp>
      <p:pic>
        <p:nvPicPr>
          <p:cNvPr id="14" name="图片 13"/>
          <p:cNvPicPr>
            <a:picLocks noChangeAspect="1"/>
          </p:cNvPicPr>
          <p:nvPr/>
        </p:nvPicPr>
        <p:blipFill rotWithShape="1">
          <a:blip r:embed="rId3"/>
          <a:srcRect l="22917" r="13864" b="1416"/>
          <a:stretch>
            <a:fillRect/>
          </a:stretch>
        </p:blipFill>
        <p:spPr>
          <a:xfrm>
            <a:off x="8280017" y="1493546"/>
            <a:ext cx="3416969" cy="5004162"/>
          </a:xfrm>
          <a:prstGeom prst="rect">
            <a:avLst/>
          </a:prstGeom>
        </p:spPr>
      </p:pic>
      <p:sp>
        <p:nvSpPr>
          <p:cNvPr id="15" name="TextBox 560"/>
          <p:cNvSpPr txBox="1"/>
          <p:nvPr/>
        </p:nvSpPr>
        <p:spPr>
          <a:xfrm>
            <a:off x="337741" y="548681"/>
            <a:ext cx="4032448" cy="461665"/>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2400" dirty="0">
                <a:solidFill>
                  <a:prstClr val="white"/>
                </a:solidFill>
                <a:latin typeface="微软雅黑" pitchFamily="34" charset="-122"/>
                <a:ea typeface="微软雅黑" pitchFamily="34" charset="-122"/>
              </a:rPr>
              <a:t>狼性文化需与时俱进</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par>
                          <p:cTn id="9" fill="hold">
                            <p:stCondLst>
                              <p:cond delay="900"/>
                            </p:stCondLst>
                            <p:childTnLst>
                              <p:par>
                                <p:cTn id="10" presetID="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0-#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childTnLst>
                          </p:cTn>
                        </p:par>
                        <p:par>
                          <p:cTn id="22" fill="hold">
                            <p:stCondLst>
                              <p:cond delay="1400"/>
                            </p:stCondLst>
                            <p:childTnLst>
                              <p:par>
                                <p:cTn id="23" presetID="22" presetClass="entr" presetSubtype="1"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up)">
                                      <p:cBhvr>
                                        <p:cTn id="25" dur="500"/>
                                        <p:tgtEl>
                                          <p:spTgt spid="8"/>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up)">
                                      <p:cBhvr>
                                        <p:cTn id="28" dur="500"/>
                                        <p:tgtEl>
                                          <p:spTgt spid="2"/>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up)">
                                      <p:cBhvr>
                                        <p:cTn id="34" dur="500"/>
                                        <p:tgtEl>
                                          <p:spTgt spid="10"/>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up)">
                                      <p:cBhvr>
                                        <p:cTn id="37" dur="500"/>
                                        <p:tgtEl>
                                          <p:spTgt spid="6"/>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up)">
                                      <p:cBhvr>
                                        <p:cTn id="40" dur="500"/>
                                        <p:tgtEl>
                                          <p:spTgt spid="12"/>
                                        </p:tgtEl>
                                      </p:cBhvr>
                                    </p:animEffect>
                                  </p:childTnLst>
                                </p:cTn>
                              </p:par>
                            </p:childTnLst>
                          </p:cTn>
                        </p:par>
                        <p:par>
                          <p:cTn id="41" fill="hold">
                            <p:stCondLst>
                              <p:cond delay="1900"/>
                            </p:stCondLst>
                            <p:childTnLst>
                              <p:par>
                                <p:cTn id="42" presetID="14" presetClass="entr" presetSubtype="10"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randombar(horizontal)">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0" grpId="0" animBg="1"/>
      <p:bldP spid="11" grpId="0" animBg="1"/>
      <p:bldP spid="8" grpId="0" animBg="1"/>
      <p:bldP spid="9" grpId="0" animBg="1"/>
      <p:bldP spid="2" grpId="0"/>
      <p:bldP spid="6" grpId="0"/>
      <p:bldP spid="7" grpId="0"/>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4" name="TextBox 1"/>
          <p:cNvSpPr txBox="1"/>
          <p:nvPr/>
        </p:nvSpPr>
        <p:spPr>
          <a:xfrm>
            <a:off x="1104485" y="3146192"/>
            <a:ext cx="7226144" cy="1938992"/>
          </a:xfrm>
          <a:prstGeom prst="rect">
            <a:avLst/>
          </a:prstGeom>
          <a:noFill/>
        </p:spPr>
        <p:txBody>
          <a:bodyPr wrap="square" rtlCol="0">
            <a:spAutoFit/>
          </a:bodyPr>
          <a:lstStyle>
            <a:defPPr>
              <a:defRPr lang="zh-CN"/>
            </a:defPPr>
            <a:lvl1pPr algn="just">
              <a:lnSpc>
                <a:spcPct val="150000"/>
              </a:lnSpc>
              <a:defRPr sz="1600">
                <a:solidFill>
                  <a:schemeClr val="tx2"/>
                </a:solidFill>
                <a:latin typeface="+mj-ea"/>
                <a:ea typeface="+mj-ea"/>
              </a:defRPr>
            </a:lvl1pPr>
          </a:lstStyle>
          <a:p>
            <a:r>
              <a:rPr lang="zh-CN" altLang="en-US" sz="2000" dirty="0"/>
              <a:t>狼的精神是可贵的，狼的种群是优秀的。当今社会竞争十分激烈，优胜劣汰已成为不可抗拒的历史洪流，狼的精神便是一种竞争、进取的精神，很值得我们人类和企业作为借鉴。希望大家从中汲取营养，思考自己在企业的团队中应该怎样做？</a:t>
            </a:r>
          </a:p>
        </p:txBody>
      </p:sp>
      <p:sp>
        <p:nvSpPr>
          <p:cNvPr id="12" name="文本框 11"/>
          <p:cNvSpPr txBox="1"/>
          <p:nvPr/>
        </p:nvSpPr>
        <p:spPr>
          <a:xfrm>
            <a:off x="1104485" y="2433364"/>
            <a:ext cx="1383712"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3600" b="1" i="0" u="none" strike="noStrike" kern="0" cap="none" spc="0" normalizeH="0" baseline="0" noProof="0" dirty="0">
                <a:ln>
                  <a:noFill/>
                </a:ln>
                <a:effectLst/>
                <a:uLnTx/>
                <a:uFillTx/>
                <a:latin typeface="+mj-ea"/>
                <a:ea typeface="+mj-ea"/>
              </a:rPr>
              <a:t>后  记</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4287">
        <p14:gallery dir="l"/>
      </p:transition>
    </mc:Choice>
    <mc:Fallback xmlns="">
      <p:transition spd="slow" advClick="0" advTm="428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by="(-#ppt_w*2)" calcmode="lin" valueType="num">
                                      <p:cBhvr rctx="PPT">
                                        <p:cTn id="7" dur="200" autoRev="1" fill="hold">
                                          <p:stCondLst>
                                            <p:cond delay="0"/>
                                          </p:stCondLst>
                                        </p:cTn>
                                        <p:tgtEl>
                                          <p:spTgt spid="12"/>
                                        </p:tgtEl>
                                        <p:attrNameLst>
                                          <p:attrName>ppt_w</p:attrName>
                                        </p:attrNameLst>
                                      </p:cBhvr>
                                    </p:anim>
                                    <p:anim by="(#ppt_w*0.50)" calcmode="lin" valueType="num">
                                      <p:cBhvr>
                                        <p:cTn id="8" dur="200" decel="50000" autoRev="1" fill="hold">
                                          <p:stCondLst>
                                            <p:cond delay="0"/>
                                          </p:stCondLst>
                                        </p:cTn>
                                        <p:tgtEl>
                                          <p:spTgt spid="12"/>
                                        </p:tgtEl>
                                        <p:attrNameLst>
                                          <p:attrName>ppt_x</p:attrName>
                                        </p:attrNameLst>
                                      </p:cBhvr>
                                    </p:anim>
                                    <p:anim from="(-#ppt_h/2)" to="(#ppt_y)" calcmode="lin" valueType="num">
                                      <p:cBhvr>
                                        <p:cTn id="9" dur="400" fill="hold">
                                          <p:stCondLst>
                                            <p:cond delay="0"/>
                                          </p:stCondLst>
                                        </p:cTn>
                                        <p:tgtEl>
                                          <p:spTgt spid="12"/>
                                        </p:tgtEl>
                                        <p:attrNameLst>
                                          <p:attrName>ppt_y</p:attrName>
                                        </p:attrNameLst>
                                      </p:cBhvr>
                                    </p:anim>
                                    <p:animRot by="21600000">
                                      <p:cBhvr>
                                        <p:cTn id="10" dur="400" fill="hold">
                                          <p:stCondLst>
                                            <p:cond delay="0"/>
                                          </p:stCondLst>
                                        </p:cTn>
                                        <p:tgtEl>
                                          <p:spTgt spid="12"/>
                                        </p:tgtEl>
                                        <p:attrNameLst>
                                          <p:attrName>r</p:attrName>
                                        </p:attrNameLst>
                                      </p:cBhvr>
                                    </p:animRot>
                                  </p:childTnLst>
                                </p:cTn>
                              </p:par>
                            </p:childTnLst>
                          </p:cTn>
                        </p:par>
                        <p:par>
                          <p:cTn id="11" fill="hold">
                            <p:stCondLst>
                              <p:cond delay="519"/>
                            </p:stCondLst>
                            <p:childTnLst>
                              <p:par>
                                <p:cTn id="12" presetID="42" presetClass="entr" presetSubtype="0" fill="hold" grpId="0" nodeType="afterEffect">
                                  <p:stCondLst>
                                    <p:cond delay="0"/>
                                  </p:stCondLst>
                                  <p:childTnLst>
                                    <p:set>
                                      <p:cBhvr>
                                        <p:cTn id="13" dur="1" fill="hold">
                                          <p:stCondLst>
                                            <p:cond delay="0"/>
                                          </p:stCondLst>
                                        </p:cTn>
                                        <p:tgtEl>
                                          <p:spTgt spid="54"/>
                                        </p:tgtEl>
                                        <p:attrNameLst>
                                          <p:attrName>style.visibility</p:attrName>
                                        </p:attrNameLst>
                                      </p:cBhvr>
                                      <p:to>
                                        <p:strVal val="visible"/>
                                      </p:to>
                                    </p:set>
                                    <p:animEffect transition="in" filter="fade">
                                      <p:cBhvr>
                                        <p:cTn id="14" dur="700"/>
                                        <p:tgtEl>
                                          <p:spTgt spid="54"/>
                                        </p:tgtEl>
                                      </p:cBhvr>
                                    </p:animEffect>
                                    <p:anim calcmode="lin" valueType="num">
                                      <p:cBhvr>
                                        <p:cTn id="15" dur="700" fill="hold"/>
                                        <p:tgtEl>
                                          <p:spTgt spid="54"/>
                                        </p:tgtEl>
                                        <p:attrNameLst>
                                          <p:attrName>ppt_x</p:attrName>
                                        </p:attrNameLst>
                                      </p:cBhvr>
                                      <p:tavLst>
                                        <p:tav tm="0">
                                          <p:val>
                                            <p:strVal val="#ppt_x"/>
                                          </p:val>
                                        </p:tav>
                                        <p:tav tm="100000">
                                          <p:val>
                                            <p:strVal val="#ppt_x"/>
                                          </p:val>
                                        </p:tav>
                                      </p:tavLst>
                                    </p:anim>
                                    <p:anim calcmode="lin" valueType="num">
                                      <p:cBhvr>
                                        <p:cTn id="16" dur="7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81" y="0"/>
            <a:ext cx="12192000" cy="6858000"/>
          </a:xfrm>
          <a:prstGeom prst="rect">
            <a:avLst/>
          </a:prstGeom>
        </p:spPr>
      </p:pic>
      <p:sp>
        <p:nvSpPr>
          <p:cNvPr id="13" name="文本框 12"/>
          <p:cNvSpPr txBox="1"/>
          <p:nvPr/>
        </p:nvSpPr>
        <p:spPr>
          <a:xfrm>
            <a:off x="377699" y="549820"/>
            <a:ext cx="2094036" cy="1107547"/>
          </a:xfrm>
          <a:prstGeom prst="rect">
            <a:avLst/>
          </a:prstGeom>
          <a:solidFill>
            <a:srgbClr val="C00000"/>
          </a:solidFill>
        </p:spPr>
        <p:txBody>
          <a:bodyPr wrap="square" rtlCol="0">
            <a:spAutoFit/>
          </a:bodyPr>
          <a:lstStyle/>
          <a:p>
            <a:pPr algn="ctr" defTabSz="914224" fontAlgn="auto">
              <a:spcBef>
                <a:spcPts val="0"/>
              </a:spcBef>
              <a:spcAft>
                <a:spcPts val="0"/>
              </a:spcAft>
            </a:pPr>
            <a:r>
              <a:rPr lang="zh-CN" altLang="en-US" sz="6597" b="1" dirty="0">
                <a:solidFill>
                  <a:prstClr val="white"/>
                </a:solidFill>
              </a:rPr>
              <a:t>培训</a:t>
            </a:r>
            <a:endParaRPr lang="en-US" altLang="zh-CN" sz="6597" b="1" dirty="0">
              <a:solidFill>
                <a:prstClr val="white"/>
              </a:solidFill>
            </a:endParaRPr>
          </a:p>
        </p:txBody>
      </p:sp>
      <p:sp>
        <p:nvSpPr>
          <p:cNvPr id="14" name="文本框 19"/>
          <p:cNvSpPr txBox="1"/>
          <p:nvPr/>
        </p:nvSpPr>
        <p:spPr>
          <a:xfrm>
            <a:off x="-307797" y="2133369"/>
            <a:ext cx="6933853" cy="1692002"/>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3199" b="1" dirty="0">
                <a:solidFill>
                  <a:srgbClr val="40404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       企业管理 </a:t>
            </a:r>
            <a:r>
              <a:rPr lang="en-US" altLang="zh-CN" sz="3199" b="1" dirty="0">
                <a:solidFill>
                  <a:srgbClr val="40404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 </a:t>
            </a:r>
            <a:r>
              <a:rPr lang="zh-CN" altLang="en-US" sz="3199" b="1" dirty="0">
                <a:solidFill>
                  <a:srgbClr val="40404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团队建设</a:t>
            </a:r>
            <a:endParaRPr lang="en-US" altLang="zh-CN" sz="3199" b="1" dirty="0">
              <a:solidFill>
                <a:srgbClr val="40404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a:p>
            <a:pPr fontAlgn="auto">
              <a:spcBef>
                <a:spcPts val="0"/>
              </a:spcBef>
              <a:spcAft>
                <a:spcPts val="0"/>
              </a:spcAft>
            </a:pPr>
            <a:r>
              <a:rPr lang="zh-CN" altLang="en-US" sz="7196" b="1" dirty="0">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“狼性文化”</a:t>
            </a:r>
            <a:endParaRPr lang="zh-CN" altLang="en-US" sz="7196" b="1" dirty="0">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15" name="文本框 21"/>
          <p:cNvSpPr txBox="1"/>
          <p:nvPr/>
        </p:nvSpPr>
        <p:spPr>
          <a:xfrm>
            <a:off x="578987" y="4048109"/>
            <a:ext cx="5447416"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80000"/>
              </a:lnSpc>
              <a:spcBef>
                <a:spcPts val="0"/>
              </a:spcBef>
              <a:spcAft>
                <a:spcPts val="0"/>
              </a:spcAft>
            </a:pPr>
            <a:r>
              <a:rPr lang="zh-CN" altLang="en-US" sz="1000" dirty="0">
                <a:solidFill>
                  <a:prstClr val="black"/>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endParaRPr lang="zh-CN" altLang="en-US" sz="1049" dirty="0">
              <a:solidFill>
                <a:srgbClr val="303135"/>
              </a:solidFill>
              <a:latin typeface="微软雅黑" panose="020B0503020204020204" charset="-122"/>
              <a:ea typeface="微软雅黑" panose="020B0503020204020204" charset="-122"/>
            </a:endParaRPr>
          </a:p>
        </p:txBody>
      </p:sp>
      <p:sp>
        <p:nvSpPr>
          <p:cNvPr id="16" name="圆角矩形 15"/>
          <p:cNvSpPr/>
          <p:nvPr/>
        </p:nvSpPr>
        <p:spPr>
          <a:xfrm>
            <a:off x="504975" y="4967225"/>
            <a:ext cx="2826537" cy="333244"/>
          </a:xfrm>
          <a:prstGeom prst="roundRect">
            <a:avLst>
              <a:gd name="adj" fmla="val 50000"/>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4" fontAlgn="auto">
              <a:spcBef>
                <a:spcPts val="0"/>
              </a:spcBef>
              <a:spcAft>
                <a:spcPts val="0"/>
              </a:spcAft>
            </a:pPr>
            <a:r>
              <a:rPr lang="zh-CN" altLang="en-US" sz="1400" b="1">
                <a:solidFill>
                  <a:prstClr val="white"/>
                </a:solidFill>
                <a:latin typeface="微软雅黑" panose="020B0503020204020204" charset="-122"/>
                <a:ea typeface="微软雅黑" panose="020B0503020204020204" charset="-122"/>
              </a:rPr>
              <a:t>单击此处输入企业名称</a:t>
            </a:r>
          </a:p>
        </p:txBody>
      </p:sp>
    </p:spTree>
    <p:extLst>
      <p:ext uri="{BB962C8B-B14F-4D97-AF65-F5344CB8AC3E}">
        <p14:creationId xmlns:p14="http://schemas.microsoft.com/office/powerpoint/2010/main" val="195839982"/>
      </p:ext>
    </p:extLst>
  </p:cSld>
  <p:clrMapOvr>
    <a:masterClrMapping/>
  </p:clrMapOvr>
  <mc:AlternateContent xmlns:mc="http://schemas.openxmlformats.org/markup-compatibility/2006" xmlns:p14="http://schemas.microsoft.com/office/powerpoint/2010/main">
    <mc:Choice Requires="p14">
      <p:transition spd="slow" p14:dur="3000" advClick="0" advTm="0">
        <p14:shre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9"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ppt_x</p:attrName>
                                        </p:attrNameLst>
                                      </p:cBhvr>
                                      <p:tavLst>
                                        <p:tav tm="0">
                                          <p:val>
                                            <p:strVal val="#ppt_x-.2"/>
                                          </p:val>
                                        </p:tav>
                                        <p:tav tm="100000">
                                          <p:val>
                                            <p:strVal val="#ppt_x"/>
                                          </p:val>
                                        </p:tav>
                                      </p:tavLst>
                                    </p:anim>
                                    <p:anim calcmode="lin" valueType="num">
                                      <p:cBhvr>
                                        <p:cTn id="14" dur="5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5" dur="500"/>
                                        <p:tgtEl>
                                          <p:spTgt spid="14"/>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anim calcmode="lin" valueType="num">
                                      <p:cBhvr>
                                        <p:cTn id="20" dur="500" fill="hold"/>
                                        <p:tgtEl>
                                          <p:spTgt spid="15"/>
                                        </p:tgtEl>
                                        <p:attrNameLst>
                                          <p:attrName>ppt_x</p:attrName>
                                        </p:attrNameLst>
                                      </p:cBhvr>
                                      <p:tavLst>
                                        <p:tav tm="0">
                                          <p:val>
                                            <p:strVal val="#ppt_x"/>
                                          </p:val>
                                        </p:tav>
                                        <p:tav tm="100000">
                                          <p:val>
                                            <p:strVal val="#ppt_x"/>
                                          </p:val>
                                        </p:tav>
                                      </p:tavLst>
                                    </p:anim>
                                    <p:anim calcmode="lin" valueType="num">
                                      <p:cBhvr>
                                        <p:cTn id="21" dur="500" fill="hold"/>
                                        <p:tgtEl>
                                          <p:spTgt spid="1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p:bldP spid="15" grpId="0"/>
      <p:bldP spid="16"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4898" y="294625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834481" y="2949866"/>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2382" y="2182093"/>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4657" y="2178053"/>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584212" y="3921023"/>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94546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4" name="矩形: 圆角 3"/>
          <p:cNvSpPr/>
          <p:nvPr/>
        </p:nvSpPr>
        <p:spPr bwMode="auto">
          <a:xfrm>
            <a:off x="809791" y="2180889"/>
            <a:ext cx="1678910" cy="1928865"/>
          </a:xfrm>
          <a:prstGeom prst="roundRect">
            <a:avLst>
              <a:gd name="adj" fmla="val 7491"/>
            </a:avLst>
          </a:prstGeom>
          <a:solidFill>
            <a:schemeClr val="tx1"/>
          </a:solidFill>
          <a:ln w="5715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p>
        </p:txBody>
      </p:sp>
      <p:sp>
        <p:nvSpPr>
          <p:cNvPr id="8" name="Rectangle 9"/>
          <p:cNvSpPr>
            <a:spLocks noChangeArrowheads="1"/>
          </p:cNvSpPr>
          <p:nvPr/>
        </p:nvSpPr>
        <p:spPr bwMode="auto">
          <a:xfrm>
            <a:off x="1103423" y="2100240"/>
            <a:ext cx="1091646"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3800" b="1" i="0" u="none" strike="noStrike" kern="0" cap="none" spc="0" normalizeH="0" baseline="0" noProof="0" dirty="0">
                <a:ln>
                  <a:noFill/>
                </a:ln>
                <a:solidFill>
                  <a:schemeClr val="accent1"/>
                </a:solidFill>
                <a:effectLst/>
                <a:uLnTx/>
                <a:uFillTx/>
                <a:latin typeface="+mj-ea"/>
                <a:ea typeface="+mj-ea"/>
                <a:cs typeface="宋体" panose="02010600030101010101" pitchFamily="2" charset="-122"/>
              </a:rPr>
              <a:t>1</a:t>
            </a:r>
            <a:endParaRPr kumimoji="0" lang="zh-CN" altLang="zh-CN" sz="2000" b="1" i="0" u="none" strike="noStrike" kern="0" cap="none" spc="0" normalizeH="0" baseline="0" noProof="0" dirty="0">
              <a:ln>
                <a:noFill/>
              </a:ln>
              <a:solidFill>
                <a:schemeClr val="accent1"/>
              </a:solidFill>
              <a:effectLst/>
              <a:uLnTx/>
              <a:uFillTx/>
              <a:latin typeface="+mj-ea"/>
              <a:ea typeface="+mj-ea"/>
              <a:cs typeface="宋体" panose="02010600030101010101" pitchFamily="2" charset="-122"/>
            </a:endParaRPr>
          </a:p>
        </p:txBody>
      </p:sp>
      <p:sp>
        <p:nvSpPr>
          <p:cNvPr id="10" name="TextBox 20"/>
          <p:cNvSpPr txBox="1"/>
          <p:nvPr/>
        </p:nvSpPr>
        <p:spPr>
          <a:xfrm>
            <a:off x="2596701" y="2097921"/>
            <a:ext cx="6454993" cy="1107996"/>
          </a:xfrm>
          <a:prstGeom prst="rect">
            <a:avLst/>
          </a:prstGeom>
          <a:noFill/>
        </p:spPr>
        <p:txBody>
          <a:bodyPr wrap="square" rtlCol="0">
            <a:spAutoFit/>
          </a:bodyPr>
          <a:lstStyle>
            <a:defPPr>
              <a:defRPr lang="zh-CN"/>
            </a:defPPr>
            <a:lvl1pPr>
              <a:defRPr sz="5400" b="1">
                <a:solidFill>
                  <a:srgbClr val="C00000"/>
                </a:solidFill>
                <a:latin typeface="微软雅黑" panose="020B0503020204020204" pitchFamily="34" charset="-122"/>
                <a:ea typeface="微软雅黑" panose="020B0503020204020204" pitchFamily="34" charset="-122"/>
              </a:defRPr>
            </a:lvl1pPr>
          </a:lstStyle>
          <a:p>
            <a:r>
              <a:rPr lang="zh-CN" altLang="en-US" sz="6600" dirty="0">
                <a:solidFill>
                  <a:schemeClr val="tx2"/>
                </a:solidFill>
              </a:rPr>
              <a:t>什么是狼性文化</a:t>
            </a:r>
          </a:p>
        </p:txBody>
      </p:sp>
      <p:sp>
        <p:nvSpPr>
          <p:cNvPr id="11" name="Oval 39"/>
          <p:cNvSpPr>
            <a:spLocks noChangeAspect="1" noChangeArrowheads="1"/>
          </p:cNvSpPr>
          <p:nvPr/>
        </p:nvSpPr>
        <p:spPr bwMode="auto">
          <a:xfrm>
            <a:off x="2714645" y="3450355"/>
            <a:ext cx="216000" cy="217227"/>
          </a:xfrm>
          <a:prstGeom prst="ellipse">
            <a:avLst/>
          </a:prstGeom>
          <a:solidFill>
            <a:schemeClr val="tx1"/>
          </a:solidFill>
          <a:ln w="3810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p>
        </p:txBody>
      </p:sp>
      <p:sp>
        <p:nvSpPr>
          <p:cNvPr id="17" name="TextBox 30"/>
          <p:cNvSpPr txBox="1"/>
          <p:nvPr/>
        </p:nvSpPr>
        <p:spPr>
          <a:xfrm>
            <a:off x="2930645" y="3358913"/>
            <a:ext cx="2400356" cy="369332"/>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r>
              <a:rPr lang="zh-CN" altLang="en-US" sz="1800" dirty="0">
                <a:solidFill>
                  <a:schemeClr val="tx2"/>
                </a:solidFill>
              </a:rPr>
              <a:t>狼的精神特性</a:t>
            </a:r>
          </a:p>
        </p:txBody>
      </p:sp>
      <p:sp>
        <p:nvSpPr>
          <p:cNvPr id="18" name="Oval 39"/>
          <p:cNvSpPr>
            <a:spLocks noChangeAspect="1" noChangeArrowheads="1"/>
          </p:cNvSpPr>
          <p:nvPr/>
        </p:nvSpPr>
        <p:spPr bwMode="auto">
          <a:xfrm>
            <a:off x="2714645" y="3831865"/>
            <a:ext cx="216000" cy="217227"/>
          </a:xfrm>
          <a:prstGeom prst="ellipse">
            <a:avLst/>
          </a:prstGeom>
          <a:solidFill>
            <a:schemeClr val="tx1"/>
          </a:solidFill>
          <a:ln w="3810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p>
        </p:txBody>
      </p:sp>
      <p:sp>
        <p:nvSpPr>
          <p:cNvPr id="19" name="TextBox 36"/>
          <p:cNvSpPr txBox="1"/>
          <p:nvPr/>
        </p:nvSpPr>
        <p:spPr>
          <a:xfrm>
            <a:off x="2930646" y="3740423"/>
            <a:ext cx="2172218" cy="369332"/>
          </a:xfrm>
          <a:prstGeom prst="rect">
            <a:avLst/>
          </a:prstGeom>
          <a:noFill/>
        </p:spPr>
        <p:txBody>
          <a:bodyPr wrap="square" rtlCol="0">
            <a:spAutoFit/>
          </a:bodyPr>
          <a:lstStyle>
            <a:defPPr>
              <a:defRPr lang="zh-CN"/>
            </a:defPPr>
            <a:lvl1pPr>
              <a:defRPr sz="1800">
                <a:solidFill>
                  <a:schemeClr val="bg1"/>
                </a:solidFill>
                <a:latin typeface="+mj-ea"/>
                <a:ea typeface="+mj-ea"/>
              </a:defRPr>
            </a:lvl1pPr>
          </a:lstStyle>
          <a:p>
            <a:r>
              <a:rPr lang="zh-CN" altLang="en-US" dirty="0">
                <a:solidFill>
                  <a:schemeClr val="tx2"/>
                </a:solidFill>
              </a:rPr>
              <a:t>狼性文化的传播</a:t>
            </a:r>
          </a:p>
        </p:txBody>
      </p:sp>
      <p:sp>
        <p:nvSpPr>
          <p:cNvPr id="20" name="Oval 39"/>
          <p:cNvSpPr>
            <a:spLocks noChangeAspect="1" noChangeArrowheads="1"/>
          </p:cNvSpPr>
          <p:nvPr/>
        </p:nvSpPr>
        <p:spPr bwMode="auto">
          <a:xfrm>
            <a:off x="5611812" y="3450355"/>
            <a:ext cx="216000" cy="217227"/>
          </a:xfrm>
          <a:prstGeom prst="ellipse">
            <a:avLst/>
          </a:prstGeom>
          <a:solidFill>
            <a:schemeClr val="tx1"/>
          </a:solidFill>
          <a:ln w="3810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p>
        </p:txBody>
      </p:sp>
      <p:sp>
        <p:nvSpPr>
          <p:cNvPr id="21" name="TextBox 30"/>
          <p:cNvSpPr txBox="1"/>
          <p:nvPr/>
        </p:nvSpPr>
        <p:spPr>
          <a:xfrm>
            <a:off x="5827811" y="3358913"/>
            <a:ext cx="2214786" cy="369332"/>
          </a:xfrm>
          <a:prstGeom prst="rect">
            <a:avLst/>
          </a:prstGeom>
          <a:noFill/>
        </p:spPr>
        <p:txBody>
          <a:bodyPr wrap="square" rtlCol="0">
            <a:spAutoFit/>
          </a:bodyPr>
          <a:lstStyle>
            <a:defPPr>
              <a:defRPr lang="zh-CN"/>
            </a:defPPr>
            <a:lvl1pPr>
              <a:defRPr sz="1800">
                <a:solidFill>
                  <a:schemeClr val="bg1"/>
                </a:solidFill>
                <a:latin typeface="+mj-ea"/>
                <a:ea typeface="+mj-ea"/>
              </a:defRPr>
            </a:lvl1pPr>
          </a:lstStyle>
          <a:p>
            <a:r>
              <a:rPr lang="zh-CN" altLang="en-US" dirty="0">
                <a:solidFill>
                  <a:schemeClr val="tx2"/>
                </a:solidFill>
              </a:rPr>
              <a:t>什么是狼性文化？</a:t>
            </a:r>
          </a:p>
        </p:txBody>
      </p:sp>
    </p:spTree>
  </p:cSld>
  <p:clrMapOvr>
    <a:masterClrMapping/>
  </p:clrMapOvr>
  <mc:AlternateContent xmlns:mc="http://schemas.openxmlformats.org/markup-compatibility/2006" xmlns:p14="http://schemas.microsoft.com/office/powerpoint/2010/main">
    <mc:Choice Requires="p14">
      <p:transition spd="slow" p14:dur="1250" advClick="0" advTm="5570">
        <p14:flip dir="r"/>
      </p:transition>
    </mc:Choice>
    <mc:Fallback xmlns="">
      <p:transition spd="slow" advClick="0" advTm="557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400" fill="hold"/>
                                        <p:tgtEl>
                                          <p:spTgt spid="8"/>
                                        </p:tgtEl>
                                        <p:attrNameLst>
                                          <p:attrName>ppt_w</p:attrName>
                                        </p:attrNameLst>
                                      </p:cBhvr>
                                      <p:tavLst>
                                        <p:tav tm="0">
                                          <p:val>
                                            <p:fltVal val="0"/>
                                          </p:val>
                                        </p:tav>
                                        <p:tav tm="100000">
                                          <p:val>
                                            <p:strVal val="#ppt_w"/>
                                          </p:val>
                                        </p:tav>
                                      </p:tavLst>
                                    </p:anim>
                                    <p:anim calcmode="lin" valueType="num">
                                      <p:cBhvr>
                                        <p:cTn id="12" dur="400" fill="hold"/>
                                        <p:tgtEl>
                                          <p:spTgt spid="8"/>
                                        </p:tgtEl>
                                        <p:attrNameLst>
                                          <p:attrName>ppt_h</p:attrName>
                                        </p:attrNameLst>
                                      </p:cBhvr>
                                      <p:tavLst>
                                        <p:tav tm="0">
                                          <p:val>
                                            <p:fltVal val="0"/>
                                          </p:val>
                                        </p:tav>
                                        <p:tav tm="100000">
                                          <p:val>
                                            <p:strVal val="#ppt_h"/>
                                          </p:val>
                                        </p:tav>
                                      </p:tavLst>
                                    </p:anim>
                                    <p:anim calcmode="lin" valueType="num">
                                      <p:cBhvr>
                                        <p:cTn id="13" dur="400" fill="hold"/>
                                        <p:tgtEl>
                                          <p:spTgt spid="8"/>
                                        </p:tgtEl>
                                        <p:attrNameLst>
                                          <p:attrName>style.rotation</p:attrName>
                                        </p:attrNameLst>
                                      </p:cBhvr>
                                      <p:tavLst>
                                        <p:tav tm="0">
                                          <p:val>
                                            <p:fltVal val="90"/>
                                          </p:val>
                                        </p:tav>
                                        <p:tav tm="100000">
                                          <p:val>
                                            <p:fltVal val="0"/>
                                          </p:val>
                                        </p:tav>
                                      </p:tavLst>
                                    </p:anim>
                                    <p:animEffect transition="in" filter="fade">
                                      <p:cBhvr>
                                        <p:cTn id="14" dur="400"/>
                                        <p:tgtEl>
                                          <p:spTgt spid="8"/>
                                        </p:tgtEl>
                                      </p:cBhvr>
                                    </p:animEffect>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0"/>
                                        </p:tgtEl>
                                        <p:attrNameLst>
                                          <p:attrName>style.visibility</p:attrName>
                                        </p:attrNameLst>
                                      </p:cBhvr>
                                      <p:to>
                                        <p:strVal val="visible"/>
                                      </p:to>
                                    </p:set>
                                    <p:anim by="(-#ppt_w*2)" calcmode="lin" valueType="num">
                                      <p:cBhvr rctx="PPT">
                                        <p:cTn id="18" dur="300" autoRev="1" fill="hold">
                                          <p:stCondLst>
                                            <p:cond delay="0"/>
                                          </p:stCondLst>
                                        </p:cTn>
                                        <p:tgtEl>
                                          <p:spTgt spid="10"/>
                                        </p:tgtEl>
                                        <p:attrNameLst>
                                          <p:attrName>ppt_w</p:attrName>
                                        </p:attrNameLst>
                                      </p:cBhvr>
                                    </p:anim>
                                    <p:anim by="(#ppt_w*0.50)" calcmode="lin" valueType="num">
                                      <p:cBhvr>
                                        <p:cTn id="19" dur="300" decel="50000" autoRev="1" fill="hold">
                                          <p:stCondLst>
                                            <p:cond delay="0"/>
                                          </p:stCondLst>
                                        </p:cTn>
                                        <p:tgtEl>
                                          <p:spTgt spid="10"/>
                                        </p:tgtEl>
                                        <p:attrNameLst>
                                          <p:attrName>ppt_x</p:attrName>
                                        </p:attrNameLst>
                                      </p:cBhvr>
                                    </p:anim>
                                    <p:anim from="(-#ppt_h/2)" to="(#ppt_y)" calcmode="lin" valueType="num">
                                      <p:cBhvr>
                                        <p:cTn id="20" dur="600" fill="hold">
                                          <p:stCondLst>
                                            <p:cond delay="0"/>
                                          </p:stCondLst>
                                        </p:cTn>
                                        <p:tgtEl>
                                          <p:spTgt spid="10"/>
                                        </p:tgtEl>
                                        <p:attrNameLst>
                                          <p:attrName>ppt_y</p:attrName>
                                        </p:attrNameLst>
                                      </p:cBhvr>
                                    </p:anim>
                                    <p:animRot by="21600000">
                                      <p:cBhvr>
                                        <p:cTn id="21" dur="600" fill="hold">
                                          <p:stCondLst>
                                            <p:cond delay="0"/>
                                          </p:stCondLst>
                                        </p:cTn>
                                        <p:tgtEl>
                                          <p:spTgt spid="10"/>
                                        </p:tgtEl>
                                        <p:attrNameLst>
                                          <p:attrName>r</p:attrName>
                                        </p:attrNameLst>
                                      </p:cBhvr>
                                    </p:animRot>
                                  </p:childTnLst>
                                </p:cTn>
                              </p:par>
                            </p:childTnLst>
                          </p:cTn>
                        </p:par>
                        <p:par>
                          <p:cTn id="22" fill="hold">
                            <p:stCondLst>
                              <p:cond delay="1860"/>
                            </p:stCondLst>
                            <p:childTnLst>
                              <p:par>
                                <p:cTn id="23" presetID="2" presetClass="entr" presetSubtype="12"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par>
                                <p:cTn id="27" presetID="2" presetClass="entr" presetSubtype="12" fill="hold" grpId="0" nodeType="withEffect">
                                  <p:stCondLst>
                                    <p:cond delay="10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0-#ppt_w/2"/>
                                          </p:val>
                                        </p:tav>
                                        <p:tav tm="100000">
                                          <p:val>
                                            <p:strVal val="#ppt_x"/>
                                          </p:val>
                                        </p:tav>
                                      </p:tavLst>
                                    </p:anim>
                                    <p:anim calcmode="lin" valueType="num">
                                      <p:cBhvr additive="base">
                                        <p:cTn id="30" dur="500" fill="hold"/>
                                        <p:tgtEl>
                                          <p:spTgt spid="18"/>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20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0-#ppt_w/2"/>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2360"/>
                            </p:stCondLst>
                            <p:childTnLst>
                              <p:par>
                                <p:cTn id="36" presetID="22" presetClass="entr" presetSubtype="8"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left)">
                                      <p:cBhvr>
                                        <p:cTn id="41" dur="500"/>
                                        <p:tgtEl>
                                          <p:spTgt spid="19"/>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10" grpId="0"/>
      <p:bldP spid="11" grpId="0" animBg="1"/>
      <p:bldP spid="17" grpId="0"/>
      <p:bldP spid="18" grpId="0" animBg="1"/>
      <p:bldP spid="19" grpId="0"/>
      <p:bldP spid="20" grpId="0" animBg="1"/>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85813" y="1700808"/>
            <a:ext cx="5400600" cy="2246769"/>
          </a:xfrm>
          <a:prstGeom prst="rect">
            <a:avLst/>
          </a:prstGeom>
          <a:noFill/>
        </p:spPr>
        <p:txBody>
          <a:bodyPr wrap="square" rtlCol="0">
            <a:spAutoFit/>
          </a:bodyPr>
          <a:lstStyle/>
          <a:p>
            <a:pPr algn="just"/>
            <a:r>
              <a:rPr lang="zh-CN" altLang="en-US" sz="2000" dirty="0">
                <a:solidFill>
                  <a:schemeClr val="tx2"/>
                </a:solidFill>
                <a:latin typeface="+mj-ea"/>
                <a:ea typeface="+mj-ea"/>
              </a:rPr>
              <a:t>狼性精神，主要阐述的是一种</a:t>
            </a:r>
            <a:r>
              <a:rPr lang="zh-CN" altLang="en-US" sz="2000" b="1" dirty="0">
                <a:solidFill>
                  <a:schemeClr val="tx2"/>
                </a:solidFill>
                <a:latin typeface="+mj-ea"/>
                <a:ea typeface="+mj-ea"/>
              </a:rPr>
              <a:t>团队合作，分工明确，不怕牺牲的合作精神</a:t>
            </a:r>
            <a:r>
              <a:rPr lang="zh-CN" altLang="en-US" sz="2000" dirty="0">
                <a:solidFill>
                  <a:schemeClr val="tx2"/>
                </a:solidFill>
                <a:latin typeface="+mj-ea"/>
                <a:ea typeface="+mj-ea"/>
              </a:rPr>
              <a:t>。狼的特质几乎代表了成功者身上所必须具备的所有特质。从狼身上，我们可以学到：积极、主动、坚忍、克制、勇敢、顽强、沉着、冷静、自信、执著、果决、专注、热忱、机智、灵活、目标明确、忠诚负责、严明纪律、团结协作、自知之明。</a:t>
            </a:r>
            <a:endParaRPr lang="en-US" altLang="zh-CN" sz="2000" dirty="0">
              <a:solidFill>
                <a:schemeClr val="tx2"/>
              </a:solidFill>
              <a:latin typeface="+mj-ea"/>
              <a:ea typeface="+mj-ea"/>
            </a:endParaRPr>
          </a:p>
        </p:txBody>
      </p:sp>
      <p:sp>
        <p:nvSpPr>
          <p:cNvPr id="6" name="矩形 5"/>
          <p:cNvSpPr/>
          <p:nvPr/>
        </p:nvSpPr>
        <p:spPr>
          <a:xfrm>
            <a:off x="985813" y="4206346"/>
            <a:ext cx="5400600" cy="2246769"/>
          </a:xfrm>
          <a:prstGeom prst="rect">
            <a:avLst/>
          </a:prstGeom>
          <a:noFill/>
        </p:spPr>
        <p:txBody>
          <a:bodyPr wrap="square" rtlCol="0">
            <a:spAutoFit/>
          </a:bodyPr>
          <a:lstStyle/>
          <a:p>
            <a:pPr algn="just"/>
            <a:r>
              <a:rPr lang="zh-CN" altLang="en-US" sz="2000" dirty="0">
                <a:solidFill>
                  <a:schemeClr val="tx2"/>
                </a:solidFill>
                <a:latin typeface="+mj-ea"/>
                <a:ea typeface="+mj-ea"/>
              </a:rPr>
              <a:t>在狼的生存哲学里没有“胆怯”“羞愧”，没有什么做不到的事情</a:t>
            </a:r>
            <a:r>
              <a:rPr lang="en-US" altLang="zh-CN" sz="2000" dirty="0">
                <a:solidFill>
                  <a:schemeClr val="tx2"/>
                </a:solidFill>
                <a:latin typeface="+mj-ea"/>
                <a:ea typeface="+mj-ea"/>
              </a:rPr>
              <a:t>---</a:t>
            </a:r>
            <a:r>
              <a:rPr lang="zh-CN" altLang="en-US" sz="2000" dirty="0">
                <a:solidFill>
                  <a:schemeClr val="tx2"/>
                </a:solidFill>
                <a:latin typeface="+mj-ea"/>
                <a:ea typeface="+mj-ea"/>
              </a:rPr>
              <a:t>只要精诚团结、讲究策略。在狼的面前，任何一本励志书都显得苍白无力，因为狼就最好地诠释了什么是“</a:t>
            </a:r>
            <a:r>
              <a:rPr lang="en-US" altLang="zh-CN" sz="2000" dirty="0">
                <a:solidFill>
                  <a:schemeClr val="tx2"/>
                </a:solidFill>
                <a:latin typeface="+mj-ea"/>
                <a:ea typeface="+mj-ea"/>
              </a:rPr>
              <a:t>100%</a:t>
            </a:r>
            <a:r>
              <a:rPr lang="zh-CN" altLang="en-US" sz="2000" dirty="0">
                <a:solidFill>
                  <a:schemeClr val="tx2"/>
                </a:solidFill>
                <a:latin typeface="+mj-ea"/>
                <a:ea typeface="+mj-ea"/>
              </a:rPr>
              <a:t>执行力”，什么是“积极的心态”，什么是“机智灵活”，什么是“忠诚负责”，什么是“高绩效团队”</a:t>
            </a:r>
            <a:r>
              <a:rPr lang="en-US" altLang="zh-CN" sz="2000" dirty="0">
                <a:solidFill>
                  <a:schemeClr val="tx2"/>
                </a:solidFill>
                <a:latin typeface="+mj-ea"/>
                <a:ea typeface="+mj-ea"/>
              </a:rPr>
              <a:t>......</a:t>
            </a:r>
          </a:p>
        </p:txBody>
      </p:sp>
      <p:pic>
        <p:nvPicPr>
          <p:cNvPr id="4" name="图片 3"/>
          <p:cNvPicPr>
            <a:picLocks noChangeAspect="1"/>
          </p:cNvPicPr>
          <p:nvPr/>
        </p:nvPicPr>
        <p:blipFill rotWithShape="1">
          <a:blip r:embed="rId3"/>
          <a:srcRect l="-1" t="1021" r="19988"/>
          <a:stretch>
            <a:fillRect/>
          </a:stretch>
        </p:blipFill>
        <p:spPr>
          <a:xfrm>
            <a:off x="6674445" y="1796388"/>
            <a:ext cx="4665655" cy="4512931"/>
          </a:xfrm>
          <a:prstGeom prst="rect">
            <a:avLst/>
          </a:prstGeom>
          <a:ln>
            <a:solidFill>
              <a:schemeClr val="tx1"/>
            </a:solidFill>
          </a:ln>
        </p:spPr>
      </p:pic>
      <p:cxnSp>
        <p:nvCxnSpPr>
          <p:cNvPr id="7" name="直接连接符 6"/>
          <p:cNvCxnSpPr/>
          <p:nvPr/>
        </p:nvCxnSpPr>
        <p:spPr bwMode="auto">
          <a:xfrm>
            <a:off x="1055401" y="4088369"/>
            <a:ext cx="5475028"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TextBox 560"/>
          <p:cNvSpPr txBox="1"/>
          <p:nvPr/>
        </p:nvSpPr>
        <p:spPr>
          <a:xfrm>
            <a:off x="337741" y="548681"/>
            <a:ext cx="4032448" cy="461665"/>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2400" dirty="0">
                <a:solidFill>
                  <a:prstClr val="white"/>
                </a:solidFill>
                <a:latin typeface="微软雅黑" pitchFamily="34" charset="-122"/>
                <a:ea typeface="微软雅黑" pitchFamily="34" charset="-122"/>
              </a:rPr>
              <a:t>狼的精神特性</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16" presetClass="entr" presetSubtype="2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par>
                          <p:cTn id="13" fill="hold">
                            <p:stCondLst>
                              <p:cond delay="1250"/>
                            </p:stCondLst>
                            <p:childTnLst>
                              <p:par>
                                <p:cTn id="14" presetID="22" presetClass="entr" presetSubtype="4"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par>
                          <p:cTn id="20" fill="hold">
                            <p:stCondLst>
                              <p:cond delay="1750"/>
                            </p:stCondLst>
                            <p:childTnLst>
                              <p:par>
                                <p:cTn id="21" presetID="42"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anim calcmode="lin" valueType="num">
                                      <p:cBhvr>
                                        <p:cTn id="24" dur="500" fill="hold"/>
                                        <p:tgtEl>
                                          <p:spTgt spid="4"/>
                                        </p:tgtEl>
                                        <p:attrNameLst>
                                          <p:attrName>ppt_x</p:attrName>
                                        </p:attrNameLst>
                                      </p:cBhvr>
                                      <p:tavLst>
                                        <p:tav tm="0">
                                          <p:val>
                                            <p:strVal val="#ppt_x"/>
                                          </p:val>
                                        </p:tav>
                                        <p:tav tm="100000">
                                          <p:val>
                                            <p:strVal val="#ppt_x"/>
                                          </p:val>
                                        </p:tav>
                                      </p:tavLst>
                                    </p:anim>
                                    <p:anim calcmode="lin" valueType="num">
                                      <p:cBhvr>
                                        <p:cTn id="25"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14205" y="2531252"/>
            <a:ext cx="6542236" cy="1015663"/>
          </a:xfrm>
          <a:prstGeom prst="rect">
            <a:avLst/>
          </a:prstGeom>
          <a:noFill/>
        </p:spPr>
        <p:txBody>
          <a:bodyPr wrap="square" rtlCol="0">
            <a:spAutoFit/>
          </a:bodyPr>
          <a:lstStyle/>
          <a:p>
            <a:pPr algn="just"/>
            <a:r>
              <a:rPr lang="zh-CN" altLang="en-US" sz="2000" dirty="0">
                <a:solidFill>
                  <a:schemeClr val="tx2"/>
                </a:solidFill>
                <a:latin typeface="+mj-ea"/>
                <a:ea typeface="+mj-ea"/>
              </a:rPr>
              <a:t>所谓“狼性”就是哪有肉隔老远就能嗅到，一旦嗅到肉味就会奋不顾身，勇往直前。企业发展就是要发展一批狼一样的员工，狼有三大特性：</a:t>
            </a:r>
          </a:p>
        </p:txBody>
      </p:sp>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37204"/>
          <a:stretch>
            <a:fillRect/>
          </a:stretch>
        </p:blipFill>
        <p:spPr>
          <a:xfrm>
            <a:off x="0" y="543507"/>
            <a:ext cx="4090543" cy="6314493"/>
          </a:xfrm>
          <a:prstGeom prst="rect">
            <a:avLst/>
          </a:prstGeom>
        </p:spPr>
      </p:pic>
      <p:sp>
        <p:nvSpPr>
          <p:cNvPr id="9" name="矩形 8"/>
          <p:cNvSpPr/>
          <p:nvPr/>
        </p:nvSpPr>
        <p:spPr>
          <a:xfrm>
            <a:off x="4514205" y="1772816"/>
            <a:ext cx="6542236" cy="523220"/>
          </a:xfrm>
          <a:prstGeom prst="rect">
            <a:avLst/>
          </a:prstGeom>
          <a:noFill/>
        </p:spPr>
        <p:txBody>
          <a:bodyPr wrap="square" rtlCol="0">
            <a:spAutoFit/>
          </a:bodyPr>
          <a:lstStyle/>
          <a:p>
            <a:pPr algn="ctr"/>
            <a:r>
              <a:rPr lang="zh-CN" altLang="en-US" sz="2800" b="1" dirty="0">
                <a:latin typeface="微软雅黑" panose="020B0503020204020204" pitchFamily="34" charset="-122"/>
                <a:ea typeface="微软雅黑" panose="020B0503020204020204" pitchFamily="34" charset="-122"/>
              </a:rPr>
              <a:t>狼性的三个特征</a:t>
            </a:r>
          </a:p>
        </p:txBody>
      </p:sp>
      <p:sp>
        <p:nvSpPr>
          <p:cNvPr id="4" name="椭圆 3"/>
          <p:cNvSpPr/>
          <p:nvPr/>
        </p:nvSpPr>
        <p:spPr bwMode="auto">
          <a:xfrm>
            <a:off x="4834684" y="4219470"/>
            <a:ext cx="1477218" cy="1477218"/>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5" name="矩形 4"/>
          <p:cNvSpPr/>
          <p:nvPr/>
        </p:nvSpPr>
        <p:spPr>
          <a:xfrm>
            <a:off x="4976604" y="4542580"/>
            <a:ext cx="1193378" cy="830997"/>
          </a:xfrm>
          <a:prstGeom prst="rect">
            <a:avLst/>
          </a:prstGeom>
        </p:spPr>
        <p:txBody>
          <a:bodyPr wrap="square">
            <a:spAutoFit/>
          </a:bodyPr>
          <a:lstStyle/>
          <a:p>
            <a:pPr algn="ctr"/>
            <a:r>
              <a:rPr lang="zh-CN" altLang="en-US" sz="2400" b="1" dirty="0">
                <a:solidFill>
                  <a:schemeClr val="accent1"/>
                </a:solidFill>
                <a:latin typeface="+mj-ea"/>
                <a:ea typeface="+mj-ea"/>
              </a:rPr>
              <a:t>敏锐的嗅觉</a:t>
            </a:r>
          </a:p>
        </p:txBody>
      </p:sp>
      <p:sp>
        <p:nvSpPr>
          <p:cNvPr id="32" name="椭圆 31"/>
          <p:cNvSpPr/>
          <p:nvPr/>
        </p:nvSpPr>
        <p:spPr bwMode="auto">
          <a:xfrm>
            <a:off x="7048495" y="4219470"/>
            <a:ext cx="1477218" cy="1477218"/>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33" name="矩形 32"/>
          <p:cNvSpPr/>
          <p:nvPr/>
        </p:nvSpPr>
        <p:spPr>
          <a:xfrm>
            <a:off x="7190415" y="4542580"/>
            <a:ext cx="1193378" cy="830997"/>
          </a:xfrm>
          <a:prstGeom prst="rect">
            <a:avLst/>
          </a:prstGeom>
        </p:spPr>
        <p:txBody>
          <a:bodyPr wrap="square">
            <a:spAutoFit/>
          </a:bodyPr>
          <a:lstStyle/>
          <a:p>
            <a:pPr algn="ctr"/>
            <a:r>
              <a:rPr lang="zh-CN" altLang="en-US" sz="2400" b="1" dirty="0">
                <a:solidFill>
                  <a:schemeClr val="accent1"/>
                </a:solidFill>
                <a:latin typeface="+mj-ea"/>
                <a:ea typeface="+mj-ea"/>
              </a:rPr>
              <a:t>不屈不挠精神</a:t>
            </a:r>
          </a:p>
        </p:txBody>
      </p:sp>
      <p:sp>
        <p:nvSpPr>
          <p:cNvPr id="34" name="椭圆 33"/>
          <p:cNvSpPr/>
          <p:nvPr/>
        </p:nvSpPr>
        <p:spPr bwMode="auto">
          <a:xfrm>
            <a:off x="9274337" y="4219470"/>
            <a:ext cx="1477218" cy="1477218"/>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35" name="矩形 34"/>
          <p:cNvSpPr/>
          <p:nvPr/>
        </p:nvSpPr>
        <p:spPr>
          <a:xfrm>
            <a:off x="9416257" y="4542580"/>
            <a:ext cx="1193378" cy="830997"/>
          </a:xfrm>
          <a:prstGeom prst="rect">
            <a:avLst/>
          </a:prstGeom>
        </p:spPr>
        <p:txBody>
          <a:bodyPr wrap="square">
            <a:spAutoFit/>
          </a:bodyPr>
          <a:lstStyle/>
          <a:p>
            <a:pPr algn="ctr"/>
            <a:r>
              <a:rPr lang="zh-CN" altLang="en-US" sz="2400" b="1" dirty="0">
                <a:solidFill>
                  <a:schemeClr val="accent1"/>
                </a:solidFill>
                <a:latin typeface="+mj-ea"/>
                <a:ea typeface="+mj-ea"/>
              </a:rPr>
              <a:t>群体奋斗意识</a:t>
            </a:r>
          </a:p>
        </p:txBody>
      </p:sp>
    </p:spTree>
  </p:cSld>
  <p:clrMapOvr>
    <a:masterClrMapping/>
  </p:clrMapOvr>
  <mc:AlternateContent xmlns:mc="http://schemas.openxmlformats.org/markup-compatibility/2006" xmlns:p14="http://schemas.microsoft.com/office/powerpoint/2010/main">
    <mc:Choice Requires="p14">
      <p:transition spd="slow" p14:dur="1600" advClick="0" advTm="5198">
        <p14:gallery dir="l"/>
      </p:transition>
    </mc:Choice>
    <mc:Fallback xmlns="">
      <p:transition spd="slow" advClick="0" advTm="5198">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57822" y="1553029"/>
            <a:ext cx="9865096" cy="923330"/>
          </a:xfrm>
          <a:prstGeom prst="rect">
            <a:avLst/>
          </a:prstGeom>
          <a:noFill/>
        </p:spPr>
        <p:txBody>
          <a:bodyPr wrap="square" rtlCol="0">
            <a:spAutoFit/>
          </a:bodyPr>
          <a:lstStyle/>
          <a:p>
            <a:pPr algn="just"/>
            <a:r>
              <a:rPr lang="zh-CN" altLang="en-US" dirty="0">
                <a:solidFill>
                  <a:schemeClr val="tx2"/>
                </a:solidFill>
                <a:latin typeface="+mj-ea"/>
                <a:ea typeface="+mj-ea"/>
              </a:rPr>
              <a:t>所谓的“狼性文化”指的是企业文化中一枝独秀的创举，是一种带有野性的拼搏精神。狼其性也：残、野、贪、暴。都应在团队文化中得以再现，那就是对工作、对事业要有贪性，永无止境地去拼搏、探索。</a:t>
            </a:r>
          </a:p>
        </p:txBody>
      </p:sp>
      <p:sp>
        <p:nvSpPr>
          <p:cNvPr id="43" name="Oval 5"/>
          <p:cNvSpPr>
            <a:spLocks noChangeArrowheads="1"/>
          </p:cNvSpPr>
          <p:nvPr/>
        </p:nvSpPr>
        <p:spPr bwMode="auto">
          <a:xfrm>
            <a:off x="4094448" y="2879873"/>
            <a:ext cx="3570288" cy="3573463"/>
          </a:xfrm>
          <a:prstGeom prst="ellipse">
            <a:avLst/>
          </a:prstGeom>
          <a:noFill/>
          <a:ln w="12700" cap="flat">
            <a:solidFill>
              <a:schemeClr val="tx2"/>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2"/>
              </a:solidFill>
            </a:endParaRPr>
          </a:p>
        </p:txBody>
      </p:sp>
      <p:sp>
        <p:nvSpPr>
          <p:cNvPr id="44" name="Oval 6"/>
          <p:cNvSpPr>
            <a:spLocks noChangeArrowheads="1"/>
          </p:cNvSpPr>
          <p:nvPr/>
        </p:nvSpPr>
        <p:spPr bwMode="auto">
          <a:xfrm>
            <a:off x="4648700" y="3435634"/>
            <a:ext cx="2461784" cy="2463530"/>
          </a:xfrm>
          <a:prstGeom prst="ellipse">
            <a:avLst/>
          </a:prstGeom>
          <a:solidFill>
            <a:schemeClr val="bg2"/>
          </a:solidFill>
          <a:ln w="9525">
            <a:noFill/>
            <a:round/>
          </a:ln>
        </p:spPr>
        <p:txBody>
          <a:bodyPr vert="horz" wrap="square" lIns="91440" tIns="45720" rIns="91440" bIns="45720" numCol="1" anchor="t" anchorCtr="0" compatLnSpc="1"/>
          <a:lstStyle/>
          <a:p>
            <a:endParaRPr lang="zh-CN" altLang="en-US">
              <a:solidFill>
                <a:schemeClr val="tx2"/>
              </a:solidFill>
            </a:endParaRPr>
          </a:p>
        </p:txBody>
      </p:sp>
      <p:sp>
        <p:nvSpPr>
          <p:cNvPr id="45" name="Oval 7"/>
          <p:cNvSpPr>
            <a:spLocks noChangeArrowheads="1"/>
          </p:cNvSpPr>
          <p:nvPr/>
        </p:nvSpPr>
        <p:spPr bwMode="auto">
          <a:xfrm>
            <a:off x="4151807" y="3103919"/>
            <a:ext cx="779046" cy="779046"/>
          </a:xfrm>
          <a:prstGeom prst="ellipse">
            <a:avLst/>
          </a:prstGeom>
          <a:solidFill>
            <a:schemeClr val="tx1"/>
          </a:solidFill>
          <a:ln w="9525" cap="flat">
            <a:noFill/>
            <a:prstDash val="solid"/>
            <a:miter lim="800000"/>
          </a:ln>
        </p:spPr>
        <p:txBody>
          <a:bodyPr vert="horz" wrap="square" lIns="91440" tIns="45720" rIns="91440" bIns="45720" numCol="1" anchor="t" anchorCtr="0" compatLnSpc="1"/>
          <a:lstStyle/>
          <a:p>
            <a:endParaRPr lang="zh-CN" altLang="en-US">
              <a:solidFill>
                <a:schemeClr val="tx2"/>
              </a:solidFill>
            </a:endParaRPr>
          </a:p>
        </p:txBody>
      </p:sp>
      <p:sp>
        <p:nvSpPr>
          <p:cNvPr id="46" name="Oval 8"/>
          <p:cNvSpPr>
            <a:spLocks noChangeArrowheads="1"/>
          </p:cNvSpPr>
          <p:nvPr/>
        </p:nvSpPr>
        <p:spPr bwMode="auto">
          <a:xfrm>
            <a:off x="6840612" y="3103919"/>
            <a:ext cx="781474" cy="779046"/>
          </a:xfrm>
          <a:prstGeom prst="ellipse">
            <a:avLst/>
          </a:prstGeom>
          <a:solidFill>
            <a:schemeClr val="tx1"/>
          </a:solidFill>
          <a:ln w="9525" cap="flat">
            <a:noFill/>
            <a:prstDash val="solid"/>
            <a:miter lim="800000"/>
          </a:ln>
        </p:spPr>
        <p:txBody>
          <a:bodyPr vert="horz" wrap="square" lIns="91440" tIns="45720" rIns="91440" bIns="45720" numCol="1" anchor="t" anchorCtr="0" compatLnSpc="1"/>
          <a:lstStyle/>
          <a:p>
            <a:endParaRPr lang="zh-CN" altLang="en-US">
              <a:solidFill>
                <a:schemeClr val="tx2"/>
              </a:solidFill>
            </a:endParaRPr>
          </a:p>
        </p:txBody>
      </p:sp>
      <p:sp>
        <p:nvSpPr>
          <p:cNvPr id="47" name="Oval 9"/>
          <p:cNvSpPr>
            <a:spLocks noChangeArrowheads="1"/>
          </p:cNvSpPr>
          <p:nvPr/>
        </p:nvSpPr>
        <p:spPr bwMode="auto">
          <a:xfrm>
            <a:off x="4151806" y="5464113"/>
            <a:ext cx="779048" cy="781472"/>
          </a:xfrm>
          <a:prstGeom prst="ellipse">
            <a:avLst/>
          </a:prstGeom>
          <a:solidFill>
            <a:schemeClr val="tx1"/>
          </a:solidFill>
          <a:ln w="9525" cap="flat">
            <a:noFill/>
            <a:prstDash val="solid"/>
            <a:miter lim="800000"/>
          </a:ln>
        </p:spPr>
        <p:txBody>
          <a:bodyPr vert="horz" wrap="square" lIns="91440" tIns="45720" rIns="91440" bIns="45720" numCol="1" anchor="t" anchorCtr="0" compatLnSpc="1"/>
          <a:lstStyle/>
          <a:p>
            <a:endParaRPr lang="zh-CN" altLang="en-US">
              <a:solidFill>
                <a:schemeClr val="tx2"/>
              </a:solidFill>
            </a:endParaRPr>
          </a:p>
        </p:txBody>
      </p:sp>
      <p:sp>
        <p:nvSpPr>
          <p:cNvPr id="48" name="Oval 10"/>
          <p:cNvSpPr>
            <a:spLocks noChangeArrowheads="1"/>
          </p:cNvSpPr>
          <p:nvPr/>
        </p:nvSpPr>
        <p:spPr bwMode="auto">
          <a:xfrm>
            <a:off x="6840611" y="5464113"/>
            <a:ext cx="781476" cy="781472"/>
          </a:xfrm>
          <a:prstGeom prst="ellipse">
            <a:avLst/>
          </a:prstGeom>
          <a:solidFill>
            <a:schemeClr val="tx1"/>
          </a:solidFill>
          <a:ln w="9525" cap="flat">
            <a:noFill/>
            <a:prstDash val="solid"/>
            <a:miter lim="800000"/>
          </a:ln>
        </p:spPr>
        <p:txBody>
          <a:bodyPr vert="horz" wrap="square" lIns="91440" tIns="45720" rIns="91440" bIns="45720" numCol="1" anchor="t" anchorCtr="0" compatLnSpc="1"/>
          <a:lstStyle/>
          <a:p>
            <a:endParaRPr lang="zh-CN" altLang="en-US">
              <a:solidFill>
                <a:schemeClr val="tx2"/>
              </a:solidFill>
            </a:endParaRPr>
          </a:p>
        </p:txBody>
      </p:sp>
      <p:sp>
        <p:nvSpPr>
          <p:cNvPr id="49" name="TextBox 12"/>
          <p:cNvSpPr txBox="1"/>
          <p:nvPr/>
        </p:nvSpPr>
        <p:spPr>
          <a:xfrm>
            <a:off x="4227254" y="3206254"/>
            <a:ext cx="595035" cy="584775"/>
          </a:xfrm>
          <a:prstGeom prst="rect">
            <a:avLst/>
          </a:prstGeom>
          <a:noFill/>
        </p:spPr>
        <p:txBody>
          <a:bodyPr wrap="none" rtlCol="0">
            <a:spAutoFit/>
          </a:bodyPr>
          <a:lstStyle/>
          <a:p>
            <a:r>
              <a:rPr lang="zh-CN" altLang="en-US" sz="3200" b="1" dirty="0">
                <a:solidFill>
                  <a:schemeClr val="accent1"/>
                </a:solidFill>
                <a:latin typeface="+mj-ea"/>
                <a:ea typeface="+mj-ea"/>
              </a:rPr>
              <a:t>残</a:t>
            </a:r>
          </a:p>
        </p:txBody>
      </p:sp>
      <p:sp>
        <p:nvSpPr>
          <p:cNvPr id="50" name="TextBox 13"/>
          <p:cNvSpPr txBox="1"/>
          <p:nvPr/>
        </p:nvSpPr>
        <p:spPr>
          <a:xfrm>
            <a:off x="6938556" y="3206254"/>
            <a:ext cx="595035" cy="584775"/>
          </a:xfrm>
          <a:prstGeom prst="rect">
            <a:avLst/>
          </a:prstGeom>
          <a:noFill/>
        </p:spPr>
        <p:txBody>
          <a:bodyPr wrap="none" rtlCol="0">
            <a:spAutoFit/>
          </a:bodyPr>
          <a:lstStyle/>
          <a:p>
            <a:r>
              <a:rPr lang="zh-CN" altLang="en-US" sz="3200" b="1" dirty="0">
                <a:solidFill>
                  <a:schemeClr val="accent1"/>
                </a:solidFill>
                <a:latin typeface="+mj-ea"/>
                <a:ea typeface="+mj-ea"/>
              </a:rPr>
              <a:t>野</a:t>
            </a:r>
          </a:p>
        </p:txBody>
      </p:sp>
      <p:sp>
        <p:nvSpPr>
          <p:cNvPr id="51" name="TextBox 14"/>
          <p:cNvSpPr txBox="1"/>
          <p:nvPr/>
        </p:nvSpPr>
        <p:spPr>
          <a:xfrm>
            <a:off x="4227254" y="5556049"/>
            <a:ext cx="595035" cy="584775"/>
          </a:xfrm>
          <a:prstGeom prst="rect">
            <a:avLst/>
          </a:prstGeom>
          <a:noFill/>
        </p:spPr>
        <p:txBody>
          <a:bodyPr wrap="none" rtlCol="0">
            <a:spAutoFit/>
          </a:bodyPr>
          <a:lstStyle/>
          <a:p>
            <a:r>
              <a:rPr lang="zh-CN" altLang="en-US" sz="3200" b="1" dirty="0">
                <a:solidFill>
                  <a:schemeClr val="accent1"/>
                </a:solidFill>
                <a:latin typeface="+mj-ea"/>
                <a:ea typeface="+mj-ea"/>
              </a:rPr>
              <a:t>贪</a:t>
            </a:r>
          </a:p>
        </p:txBody>
      </p:sp>
      <p:sp>
        <p:nvSpPr>
          <p:cNvPr id="52" name="TextBox 15"/>
          <p:cNvSpPr txBox="1"/>
          <p:nvPr/>
        </p:nvSpPr>
        <p:spPr>
          <a:xfrm>
            <a:off x="6938556" y="5556049"/>
            <a:ext cx="595035" cy="584775"/>
          </a:xfrm>
          <a:prstGeom prst="rect">
            <a:avLst/>
          </a:prstGeom>
          <a:noFill/>
        </p:spPr>
        <p:txBody>
          <a:bodyPr wrap="none" rtlCol="0">
            <a:spAutoFit/>
          </a:bodyPr>
          <a:lstStyle/>
          <a:p>
            <a:r>
              <a:rPr lang="zh-CN" altLang="en-US" sz="3200" b="1" dirty="0">
                <a:solidFill>
                  <a:schemeClr val="accent1"/>
                </a:solidFill>
                <a:latin typeface="+mj-ea"/>
                <a:ea typeface="+mj-ea"/>
              </a:rPr>
              <a:t>暴</a:t>
            </a:r>
          </a:p>
        </p:txBody>
      </p:sp>
      <p:sp>
        <p:nvSpPr>
          <p:cNvPr id="69" name="TextBox 18"/>
          <p:cNvSpPr txBox="1"/>
          <p:nvPr/>
        </p:nvSpPr>
        <p:spPr>
          <a:xfrm>
            <a:off x="7760383" y="3066822"/>
            <a:ext cx="3162535" cy="923330"/>
          </a:xfrm>
          <a:prstGeom prst="rect">
            <a:avLst/>
          </a:prstGeom>
          <a:noFill/>
        </p:spPr>
        <p:txBody>
          <a:bodyPr wrap="square" rtlCol="0">
            <a:spAutoFit/>
          </a:bodyPr>
          <a:lstStyle>
            <a:defPPr>
              <a:defRPr lang="zh-CN"/>
            </a:defPPr>
            <a:lvl1pPr>
              <a:defRPr>
                <a:latin typeface="+mn-ea"/>
                <a:ea typeface="+mn-ea"/>
              </a:defRPr>
            </a:lvl1pPr>
          </a:lstStyle>
          <a:p>
            <a:r>
              <a:rPr lang="zh-CN" altLang="en-US" dirty="0">
                <a:solidFill>
                  <a:schemeClr val="tx2"/>
                </a:solidFill>
                <a:latin typeface="+mj-ea"/>
              </a:rPr>
              <a:t>指在工作中、事业开拓中要有野性，要有一种不要命的拼搏精神；</a:t>
            </a:r>
            <a:endParaRPr lang="zh-CN" altLang="en-US" dirty="0">
              <a:solidFill>
                <a:schemeClr val="tx2"/>
              </a:solidFill>
            </a:endParaRPr>
          </a:p>
        </p:txBody>
      </p:sp>
      <p:sp>
        <p:nvSpPr>
          <p:cNvPr id="71" name="TextBox 20"/>
          <p:cNvSpPr txBox="1"/>
          <p:nvPr/>
        </p:nvSpPr>
        <p:spPr>
          <a:xfrm>
            <a:off x="1057822" y="3066822"/>
            <a:ext cx="3143360" cy="923330"/>
          </a:xfrm>
          <a:prstGeom prst="rect">
            <a:avLst/>
          </a:prstGeom>
          <a:noFill/>
        </p:spPr>
        <p:txBody>
          <a:bodyPr wrap="square" rtlCol="0">
            <a:spAutoFit/>
          </a:bodyPr>
          <a:lstStyle>
            <a:defPPr>
              <a:defRPr lang="zh-CN"/>
            </a:defPPr>
            <a:lvl1pPr>
              <a:defRPr>
                <a:latin typeface="+mn-ea"/>
                <a:ea typeface="+mn-ea"/>
              </a:defRPr>
            </a:lvl1pPr>
          </a:lstStyle>
          <a:p>
            <a:r>
              <a:rPr lang="zh-CN" altLang="en-US" dirty="0">
                <a:solidFill>
                  <a:schemeClr val="tx2"/>
                </a:solidFill>
                <a:latin typeface="+mj-ea"/>
              </a:rPr>
              <a:t>指对待工作中的困难要一个个地、毫不留情地把它们克服掉、消灭掉；</a:t>
            </a:r>
            <a:endParaRPr lang="zh-CN" altLang="en-US" dirty="0">
              <a:solidFill>
                <a:schemeClr val="tx2"/>
              </a:solidFill>
            </a:endParaRPr>
          </a:p>
        </p:txBody>
      </p:sp>
      <p:sp>
        <p:nvSpPr>
          <p:cNvPr id="73" name="TextBox 22"/>
          <p:cNvSpPr txBox="1"/>
          <p:nvPr/>
        </p:nvSpPr>
        <p:spPr>
          <a:xfrm>
            <a:off x="7760383" y="5430126"/>
            <a:ext cx="3162535" cy="923330"/>
          </a:xfrm>
          <a:prstGeom prst="rect">
            <a:avLst/>
          </a:prstGeom>
          <a:noFill/>
        </p:spPr>
        <p:txBody>
          <a:bodyPr wrap="square" rtlCol="0">
            <a:spAutoFit/>
          </a:bodyPr>
          <a:lstStyle>
            <a:defPPr>
              <a:defRPr lang="zh-CN"/>
            </a:defPPr>
            <a:lvl1pPr>
              <a:defRPr>
                <a:latin typeface="+mn-ea"/>
                <a:ea typeface="+mn-ea"/>
              </a:defRPr>
            </a:lvl1pPr>
          </a:lstStyle>
          <a:p>
            <a:r>
              <a:rPr lang="zh-CN" altLang="en-US" dirty="0">
                <a:solidFill>
                  <a:schemeClr val="tx2"/>
                </a:solidFill>
                <a:latin typeface="+mj-ea"/>
              </a:rPr>
              <a:t>指在工作的逆境中，要粗暴地对待一个又一个难关，不能对难关仁慈。</a:t>
            </a:r>
            <a:endParaRPr lang="zh-CN" altLang="en-US" dirty="0">
              <a:solidFill>
                <a:schemeClr val="tx2"/>
              </a:solidFill>
            </a:endParaRPr>
          </a:p>
        </p:txBody>
      </p:sp>
      <p:sp>
        <p:nvSpPr>
          <p:cNvPr id="75" name="TextBox 24"/>
          <p:cNvSpPr txBox="1"/>
          <p:nvPr/>
        </p:nvSpPr>
        <p:spPr>
          <a:xfrm>
            <a:off x="1057822" y="5430126"/>
            <a:ext cx="3143360" cy="646331"/>
          </a:xfrm>
          <a:prstGeom prst="rect">
            <a:avLst/>
          </a:prstGeom>
          <a:noFill/>
        </p:spPr>
        <p:txBody>
          <a:bodyPr wrap="square" rtlCol="0">
            <a:spAutoFit/>
          </a:bodyPr>
          <a:lstStyle>
            <a:defPPr>
              <a:defRPr lang="zh-CN"/>
            </a:defPPr>
            <a:lvl1pPr>
              <a:defRPr>
                <a:latin typeface="+mn-ea"/>
                <a:ea typeface="+mn-ea"/>
              </a:defRPr>
            </a:lvl1pPr>
          </a:lstStyle>
          <a:p>
            <a:r>
              <a:rPr lang="zh-CN" altLang="en-US" dirty="0">
                <a:solidFill>
                  <a:schemeClr val="tx2"/>
                </a:solidFill>
                <a:latin typeface="+mj-ea"/>
              </a:rPr>
              <a:t>狼性文化中的“贪”是指对工作和事业孜孜不倦地追求；</a:t>
            </a:r>
            <a:endParaRPr lang="zh-CN" altLang="en-US" dirty="0">
              <a:solidFill>
                <a:schemeClr val="tx2"/>
              </a:solidFill>
            </a:endParaRPr>
          </a:p>
        </p:txBody>
      </p:sp>
      <p:sp>
        <p:nvSpPr>
          <p:cNvPr id="77" name="Oval 6"/>
          <p:cNvSpPr>
            <a:spLocks noChangeArrowheads="1"/>
          </p:cNvSpPr>
          <p:nvPr/>
        </p:nvSpPr>
        <p:spPr bwMode="auto">
          <a:xfrm>
            <a:off x="4787453" y="3573690"/>
            <a:ext cx="2184278" cy="2185828"/>
          </a:xfrm>
          <a:prstGeom prst="ellipse">
            <a:avLst/>
          </a:prstGeom>
          <a:blipFill>
            <a:blip r:embed="rId3"/>
            <a:stretch>
              <a:fillRect/>
            </a:stretch>
          </a:blipFill>
          <a:ln w="9525">
            <a:noFill/>
            <a:round/>
          </a:ln>
        </p:spPr>
        <p:txBody>
          <a:bodyPr vert="horz" wrap="square" lIns="91440" tIns="45720" rIns="91440" bIns="45720" numCol="1" anchor="t" anchorCtr="0" compatLnSpc="1"/>
          <a:lstStyle/>
          <a:p>
            <a:endParaRPr lang="zh-CN" altLang="en-US">
              <a:solidFill>
                <a:schemeClr val="tx2"/>
              </a:solidFill>
            </a:endParaRPr>
          </a:p>
        </p:txBody>
      </p:sp>
      <p:sp>
        <p:nvSpPr>
          <p:cNvPr id="24" name="TextBox 560"/>
          <p:cNvSpPr txBox="1"/>
          <p:nvPr/>
        </p:nvSpPr>
        <p:spPr>
          <a:xfrm>
            <a:off x="337741" y="548681"/>
            <a:ext cx="4032448" cy="461665"/>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2400" dirty="0">
                <a:solidFill>
                  <a:prstClr val="white"/>
                </a:solidFill>
                <a:latin typeface="微软雅黑" pitchFamily="34" charset="-122"/>
                <a:ea typeface="微软雅黑" pitchFamily="34" charset="-122"/>
              </a:rPr>
              <a:t>什么是狼性文化？</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7821" y="1988840"/>
            <a:ext cx="6100968" cy="3831818"/>
          </a:xfrm>
          <a:prstGeom prst="rect">
            <a:avLst/>
          </a:prstGeom>
          <a:noFill/>
        </p:spPr>
        <p:txBody>
          <a:bodyPr wrap="square" rtlCol="0">
            <a:spAutoFit/>
          </a:bodyPr>
          <a:lstStyle/>
          <a:p>
            <a:pPr algn="just">
              <a:lnSpc>
                <a:spcPct val="150000"/>
              </a:lnSpc>
            </a:pPr>
            <a:r>
              <a:rPr lang="zh-CN" altLang="en-US" dirty="0">
                <a:solidFill>
                  <a:schemeClr val="tx2"/>
                </a:solidFill>
                <a:latin typeface="+mj-ea"/>
                <a:ea typeface="+mj-ea"/>
              </a:rPr>
              <a:t>说狼性文化在中国的风靡，不能不提一本书</a:t>
            </a:r>
            <a:r>
              <a:rPr lang="en-US" altLang="zh-CN" dirty="0">
                <a:solidFill>
                  <a:schemeClr val="tx2"/>
                </a:solidFill>
                <a:latin typeface="+mj-ea"/>
                <a:ea typeface="+mj-ea"/>
              </a:rPr>
              <a:t>——《</a:t>
            </a:r>
            <a:r>
              <a:rPr lang="zh-CN" altLang="en-US" dirty="0">
                <a:solidFill>
                  <a:schemeClr val="tx2"/>
                </a:solidFill>
                <a:latin typeface="+mj-ea"/>
                <a:ea typeface="+mj-ea"/>
              </a:rPr>
              <a:t>狼图腾</a:t>
            </a:r>
            <a:r>
              <a:rPr lang="en-US" altLang="zh-CN" dirty="0">
                <a:solidFill>
                  <a:schemeClr val="tx2"/>
                </a:solidFill>
                <a:latin typeface="+mj-ea"/>
                <a:ea typeface="+mj-ea"/>
              </a:rPr>
              <a:t>》</a:t>
            </a:r>
            <a:r>
              <a:rPr lang="zh-CN" altLang="en-US" dirty="0">
                <a:solidFill>
                  <a:schemeClr val="tx2"/>
                </a:solidFill>
                <a:latin typeface="+mj-ea"/>
                <a:ea typeface="+mj-ea"/>
              </a:rPr>
              <a:t>，不能不提一家公司</a:t>
            </a:r>
            <a:r>
              <a:rPr lang="en-US" altLang="zh-CN" dirty="0">
                <a:solidFill>
                  <a:schemeClr val="tx2"/>
                </a:solidFill>
                <a:latin typeface="+mj-ea"/>
                <a:ea typeface="+mj-ea"/>
              </a:rPr>
              <a:t>——</a:t>
            </a:r>
            <a:r>
              <a:rPr lang="zh-CN" altLang="en-US" dirty="0">
                <a:solidFill>
                  <a:schemeClr val="tx2"/>
                </a:solidFill>
                <a:latin typeface="+mj-ea"/>
                <a:ea typeface="+mj-ea"/>
              </a:rPr>
              <a:t>华为。</a:t>
            </a:r>
          </a:p>
          <a:p>
            <a:pPr algn="just">
              <a:lnSpc>
                <a:spcPct val="150000"/>
              </a:lnSpc>
            </a:pPr>
            <a:r>
              <a:rPr lang="en-US" altLang="zh-CN" dirty="0">
                <a:solidFill>
                  <a:schemeClr val="tx2"/>
                </a:solidFill>
                <a:latin typeface="+mj-ea"/>
                <a:ea typeface="+mj-ea"/>
              </a:rPr>
              <a:t>《</a:t>
            </a:r>
            <a:r>
              <a:rPr lang="zh-CN" altLang="en-US" dirty="0">
                <a:solidFill>
                  <a:schemeClr val="tx2"/>
                </a:solidFill>
                <a:latin typeface="+mj-ea"/>
                <a:ea typeface="+mj-ea"/>
              </a:rPr>
              <a:t>狼图腾</a:t>
            </a:r>
            <a:r>
              <a:rPr lang="en-US" altLang="zh-CN" dirty="0">
                <a:solidFill>
                  <a:schemeClr val="tx2"/>
                </a:solidFill>
                <a:latin typeface="+mj-ea"/>
                <a:ea typeface="+mj-ea"/>
              </a:rPr>
              <a:t>》</a:t>
            </a:r>
            <a:r>
              <a:rPr lang="zh-CN" altLang="en-US" dirty="0">
                <a:solidFill>
                  <a:schemeClr val="tx2"/>
                </a:solidFill>
                <a:latin typeface="+mj-ea"/>
                <a:ea typeface="+mj-ea"/>
              </a:rPr>
              <a:t>自</a:t>
            </a:r>
            <a:r>
              <a:rPr lang="en-US" altLang="zh-CN" dirty="0">
                <a:solidFill>
                  <a:schemeClr val="tx2"/>
                </a:solidFill>
                <a:latin typeface="+mj-ea"/>
                <a:ea typeface="+mj-ea"/>
              </a:rPr>
              <a:t>2004</a:t>
            </a:r>
            <a:r>
              <a:rPr lang="zh-CN" altLang="en-US" dirty="0">
                <a:solidFill>
                  <a:schemeClr val="tx2"/>
                </a:solidFill>
                <a:latin typeface="+mj-ea"/>
                <a:ea typeface="+mj-ea"/>
              </a:rPr>
              <a:t>年出版以来，至今已经发行</a:t>
            </a:r>
            <a:r>
              <a:rPr lang="en-US" altLang="zh-CN" dirty="0">
                <a:solidFill>
                  <a:schemeClr val="tx2"/>
                </a:solidFill>
                <a:latin typeface="+mj-ea"/>
                <a:ea typeface="+mj-ea"/>
              </a:rPr>
              <a:t>300</a:t>
            </a:r>
            <a:r>
              <a:rPr lang="zh-CN" altLang="en-US" dirty="0">
                <a:solidFill>
                  <a:schemeClr val="tx2"/>
                </a:solidFill>
                <a:latin typeface="+mj-ea"/>
                <a:ea typeface="+mj-ea"/>
              </a:rPr>
              <a:t>万册，出人意料地成为了畅销书。该书以北京某青年在内蒙古草原上插队的经历为主，由十几个连贯的“狼故事”组成，对“狼文化”做出了描述和定义。</a:t>
            </a:r>
            <a:endParaRPr lang="en-US" altLang="zh-CN" dirty="0">
              <a:solidFill>
                <a:schemeClr val="tx2"/>
              </a:solidFill>
              <a:latin typeface="+mj-ea"/>
              <a:ea typeface="+mj-ea"/>
            </a:endParaRPr>
          </a:p>
          <a:p>
            <a:pPr algn="just">
              <a:lnSpc>
                <a:spcPct val="150000"/>
              </a:lnSpc>
            </a:pPr>
            <a:r>
              <a:rPr lang="zh-CN" altLang="en-US" dirty="0">
                <a:solidFill>
                  <a:schemeClr val="tx2"/>
                </a:solidFill>
                <a:latin typeface="+mj-ea"/>
                <a:ea typeface="+mj-ea"/>
              </a:rPr>
              <a:t>该书出版发行后，备受好评尤其是得到企业家的赞许。海尔集团董事长张瑞敏就无比推崇</a:t>
            </a:r>
            <a:r>
              <a:rPr lang="en-US" altLang="zh-CN" dirty="0">
                <a:solidFill>
                  <a:schemeClr val="tx2"/>
                </a:solidFill>
                <a:latin typeface="+mj-ea"/>
                <a:ea typeface="+mj-ea"/>
              </a:rPr>
              <a:t>《</a:t>
            </a:r>
            <a:r>
              <a:rPr lang="zh-CN" altLang="en-US" dirty="0">
                <a:solidFill>
                  <a:schemeClr val="tx2"/>
                </a:solidFill>
                <a:latin typeface="+mj-ea"/>
                <a:ea typeface="+mj-ea"/>
              </a:rPr>
              <a:t>狼图腾</a:t>
            </a:r>
            <a:r>
              <a:rPr lang="en-US" altLang="zh-CN" dirty="0">
                <a:solidFill>
                  <a:schemeClr val="tx2"/>
                </a:solidFill>
                <a:latin typeface="+mj-ea"/>
                <a:ea typeface="+mj-ea"/>
              </a:rPr>
              <a:t>》</a:t>
            </a:r>
            <a:r>
              <a:rPr lang="zh-CN" altLang="en-US" dirty="0">
                <a:solidFill>
                  <a:schemeClr val="tx2"/>
                </a:solidFill>
                <a:latin typeface="+mj-ea"/>
                <a:ea typeface="+mj-ea"/>
              </a:rPr>
              <a:t>，认为“狼精神”是对企业文化无与伦比的超前认识。</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79584" y="1988840"/>
            <a:ext cx="2689694" cy="4148369"/>
          </a:xfrm>
          <a:prstGeom prst="rect">
            <a:avLst/>
          </a:prstGeom>
        </p:spPr>
      </p:pic>
      <p:sp>
        <p:nvSpPr>
          <p:cNvPr id="7" name="TextBox 560"/>
          <p:cNvSpPr txBox="1"/>
          <p:nvPr/>
        </p:nvSpPr>
        <p:spPr>
          <a:xfrm>
            <a:off x="337741" y="548681"/>
            <a:ext cx="4032448" cy="461665"/>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2400" dirty="0">
                <a:solidFill>
                  <a:prstClr val="white"/>
                </a:solidFill>
                <a:latin typeface="微软雅黑" pitchFamily="34" charset="-122"/>
                <a:ea typeface="微软雅黑" pitchFamily="34" charset="-122"/>
              </a:rPr>
              <a:t>狼性文化的传播</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800"/>
                                </p:stCondLst>
                                <p:childTnLst>
                                  <p:par>
                                    <p:cTn id="10" presetID="2" presetClass="entr" presetSubtype="1" fill="hold" nodeType="afterEffect" p14:presetBounceEnd="40000">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14:bounceEnd="40000">
                                          <p:cBhvr additive="base">
                                            <p:cTn id="12" dur="5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13" dur="500" fill="hold"/>
                                            <p:tgtEl>
                                              <p:spTgt spid="3"/>
                                            </p:tgtEl>
                                            <p:attrNameLst>
                                              <p:attrName>ppt_y</p:attrName>
                                            </p:attrNameLst>
                                          </p:cBhvr>
                                          <p:tavLst>
                                            <p:tav tm="0">
                                              <p:val>
                                                <p:strVal val="0-#ppt_h/2"/>
                                              </p:val>
                                            </p:tav>
                                            <p:tav tm="100000">
                                              <p:val>
                                                <p:strVal val="#ppt_y"/>
                                              </p:val>
                                            </p:tav>
                                          </p:tavLst>
                                        </p:anim>
                                      </p:childTnLst>
                                    </p:cTn>
                                  </p:par>
                                </p:childTnLst>
                              </p:cTn>
                            </p:par>
                            <p:par>
                              <p:cTn id="14" fill="hold">
                                <p:stCondLst>
                                  <p:cond delay="1300"/>
                                </p:stCondLst>
                                <p:childTnLst>
                                  <p:par>
                                    <p:cTn id="15" presetID="22" presetClass="entr" presetSubtype="2"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right)">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800"/>
                                </p:stCondLst>
                                <p:childTnLst>
                                  <p:par>
                                    <p:cTn id="10" presetID="2" presetClass="entr" presetSubtype="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0-#ppt_h/2"/>
                                              </p:val>
                                            </p:tav>
                                            <p:tav tm="100000">
                                              <p:val>
                                                <p:strVal val="#ppt_y"/>
                                              </p:val>
                                            </p:tav>
                                          </p:tavLst>
                                        </p:anim>
                                      </p:childTnLst>
                                    </p:cTn>
                                  </p:par>
                                </p:childTnLst>
                              </p:cTn>
                            </p:par>
                            <p:par>
                              <p:cTn id="14" fill="hold">
                                <p:stCondLst>
                                  <p:cond delay="1300"/>
                                </p:stCondLst>
                                <p:childTnLst>
                                  <p:par>
                                    <p:cTn id="15" presetID="22" presetClass="entr" presetSubtype="2"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right)">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666333" y="1565890"/>
            <a:ext cx="5457632" cy="3831818"/>
          </a:xfrm>
          <a:prstGeom prst="rect">
            <a:avLst/>
          </a:prstGeom>
          <a:noFill/>
        </p:spPr>
        <p:txBody>
          <a:bodyPr wrap="square" rtlCol="0">
            <a:spAutoFit/>
          </a:bodyPr>
          <a:lstStyle/>
          <a:p>
            <a:pPr algn="just">
              <a:lnSpc>
                <a:spcPct val="150000"/>
              </a:lnSpc>
            </a:pPr>
            <a:r>
              <a:rPr lang="zh-CN" altLang="en-US" dirty="0">
                <a:solidFill>
                  <a:schemeClr val="tx2"/>
                </a:solidFill>
                <a:latin typeface="+mj-ea"/>
                <a:ea typeface="+mj-ea"/>
              </a:rPr>
              <a:t>而华为，则是中国企业狼性文化的“始作俑者”。任正非将狼的性格融入管理文化，以培养出一批永远处于饥饿状态的“饿狼”为己任，“居安思危，不是危言耸听”，任正非这样告诫所有华为人。即使是在华为工程师因为加班猝死而引发的“床垫文化”讨论中，任正非仍然在内刊中回应“创业初期形成的‘床垫文化’至今仍要坚持和传承，我们还必须长期坚持艰苦奋斗，否则就会走向消亡。”（床垫文化是指华为员工因为长期加班无法回家而携带床垫前来上班的现象）</a:t>
            </a:r>
          </a:p>
        </p:txBody>
      </p:sp>
      <p:pic>
        <p:nvPicPr>
          <p:cNvPr id="3" name="图片 2"/>
          <p:cNvPicPr>
            <a:picLocks noChangeAspect="1"/>
          </p:cNvPicPr>
          <p:nvPr/>
        </p:nvPicPr>
        <p:blipFill>
          <a:blip r:embed="rId3"/>
          <a:stretch>
            <a:fillRect/>
          </a:stretch>
        </p:blipFill>
        <p:spPr>
          <a:xfrm>
            <a:off x="1079198" y="4283067"/>
            <a:ext cx="4183074" cy="2170269"/>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图片 3"/>
          <p:cNvPicPr>
            <a:picLocks noChangeAspect="1"/>
          </p:cNvPicPr>
          <p:nvPr/>
        </p:nvPicPr>
        <p:blipFill rotWithShape="1">
          <a:blip r:embed="rId4"/>
          <a:srcRect b="4374"/>
          <a:stretch>
            <a:fillRect/>
          </a:stretch>
        </p:blipFill>
        <p:spPr>
          <a:xfrm>
            <a:off x="1057821" y="1330739"/>
            <a:ext cx="4202062" cy="2725361"/>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560"/>
          <p:cNvSpPr txBox="1"/>
          <p:nvPr/>
        </p:nvSpPr>
        <p:spPr>
          <a:xfrm>
            <a:off x="337741" y="548681"/>
            <a:ext cx="4032448" cy="461665"/>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zh-CN" altLang="en-US" sz="2400" dirty="0">
                <a:solidFill>
                  <a:prstClr val="white"/>
                </a:solidFill>
                <a:latin typeface="微软雅黑" pitchFamily="34" charset="-122"/>
                <a:ea typeface="微软雅黑" pitchFamily="34" charset="-122"/>
              </a:rPr>
              <a:t>狼性文化的传播</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800"/>
                            </p:stCondLst>
                            <p:childTnLst>
                              <p:par>
                                <p:cTn id="10" presetID="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10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1400"/>
                            </p:stCondLst>
                            <p:childTnLst>
                              <p:par>
                                <p:cTn id="19" presetID="22" presetClass="entr" presetSubtype="1"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up)">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DE35992F-DE2B-4B2F-B3E2-8775FA69F2BC"/>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狼性文化狼道狼群精神企业精神员工培训PPT"/>
  <p:tag name="ISPRING_SCORM_ENDPOINT" val="&lt;endpoint&gt;&lt;enable&gt;0&lt;/enable&gt;&lt;lrs&gt;http://&lt;/lrs&gt;&lt;auth&gt;0&lt;/auth&gt;&lt;login&gt;&lt;/login&gt;&lt;password&gt;&lt;/password&gt;&lt;key&gt;&lt;/key&gt;&lt;name&gt;&lt;/name&gt;&lt;email&gt;&lt;/email&gt;&lt;/endpoint&gt;&#10;"/>
</p:tagLst>
</file>

<file path=ppt/tags/tag2.xml><?xml version="1.0" encoding="utf-8"?>
<p:tagLst xmlns:a="http://schemas.openxmlformats.org/drawingml/2006/main" xmlns:r="http://schemas.openxmlformats.org/officeDocument/2006/relationships" xmlns:p="http://schemas.openxmlformats.org/presentationml/2006/main">
  <p:tag name="TIMING" val="|3.6"/>
</p:tagLst>
</file>

<file path=ppt/tags/tag3.xml><?xml version="1.0" encoding="utf-8"?>
<p:tagLst xmlns:a="http://schemas.openxmlformats.org/drawingml/2006/main" xmlns:r="http://schemas.openxmlformats.org/officeDocument/2006/relationships" xmlns:p="http://schemas.openxmlformats.org/presentationml/2006/main">
  <p:tag name="TIMING" val="|3.6"/>
</p:tagLst>
</file>

<file path=ppt/tags/tag4.xml><?xml version="1.0" encoding="utf-8"?>
<p:tagLst xmlns:a="http://schemas.openxmlformats.org/drawingml/2006/main" xmlns:r="http://schemas.openxmlformats.org/officeDocument/2006/relationships" xmlns:p="http://schemas.openxmlformats.org/presentationml/2006/main">
  <p:tag name="TIMING" val="|7.5"/>
</p:tagLst>
</file>

<file path=ppt/tags/tag5.xml><?xml version="1.0" encoding="utf-8"?>
<p:tagLst xmlns:a="http://schemas.openxmlformats.org/drawingml/2006/main" xmlns:r="http://schemas.openxmlformats.org/officeDocument/2006/relationships" xmlns:p="http://schemas.openxmlformats.org/presentationml/2006/main">
  <p:tag name="TIMING" val="|3.6"/>
</p:tagLst>
</file>

<file path=ppt/theme/theme1.xml><?xml version="1.0" encoding="utf-8"?>
<a:theme xmlns:a="http://schemas.openxmlformats.org/drawingml/2006/main" name="小欢">
  <a:themeElements>
    <a:clrScheme name="自定义 1">
      <a:dk1>
        <a:srgbClr val="C4261D"/>
      </a:dk1>
      <a:lt1>
        <a:srgbClr val="FF9900"/>
      </a:lt1>
      <a:dk2>
        <a:srgbClr val="4D4D4D"/>
      </a:dk2>
      <a:lt2>
        <a:srgbClr val="C2C1C1"/>
      </a:lt2>
      <a:accent1>
        <a:srgbClr val="FFFFFF"/>
      </a:accent1>
      <a:accent2>
        <a:srgbClr val="333333"/>
      </a:accent2>
      <a:accent3>
        <a:srgbClr val="C4261D"/>
      </a:accent3>
      <a:accent4>
        <a:srgbClr val="FF9900"/>
      </a:accent4>
      <a:accent5>
        <a:srgbClr val="4D4D4D"/>
      </a:accent5>
      <a:accent6>
        <a:srgbClr val="999999"/>
      </a:accent6>
      <a:hlink>
        <a:srgbClr val="080808"/>
      </a:hlink>
      <a:folHlink>
        <a:srgbClr val="DEDEDD"/>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TotalTime>
  <Words>4047</Words>
  <Application>Microsoft Office PowerPoint</Application>
  <PresentationFormat>自定义</PresentationFormat>
  <Paragraphs>227</Paragraphs>
  <Slides>34</Slides>
  <Notes>34</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34</vt:i4>
      </vt:variant>
    </vt:vector>
  </HeadingPairs>
  <TitlesOfParts>
    <vt:vector size="50" baseType="lpstr">
      <vt:lpstr>Lora</vt:lpstr>
      <vt:lpstr>Meiryo</vt:lpstr>
      <vt:lpstr>仿宋_GB2312</vt:lpstr>
      <vt:lpstr>汉仪中黑简</vt:lpstr>
      <vt:lpstr>华文细黑</vt:lpstr>
      <vt:lpstr>楷体</vt:lpstr>
      <vt:lpstr>宋体</vt:lpstr>
      <vt:lpstr>微软雅黑</vt:lpstr>
      <vt:lpstr>Arial</vt:lpstr>
      <vt:lpstr>Calibri</vt:lpstr>
      <vt:lpstr>Calibri Light</vt:lpstr>
      <vt:lpstr>Times New Roman</vt:lpstr>
      <vt:lpstr>Wingdings</vt:lpstr>
      <vt:lpstr>小欢</vt:lpstr>
      <vt:lpstr>自定义设计方案</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kan</cp:lastModifiedBy>
  <cp:revision>1031</cp:revision>
  <dcterms:created xsi:type="dcterms:W3CDTF">2013-01-25T01:44:00Z</dcterms:created>
  <dcterms:modified xsi:type="dcterms:W3CDTF">2021-01-07T02:10:47Z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