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3" r:id="rId1"/>
    <p:sldMasterId id="2147483748" r:id="rId2"/>
  </p:sldMasterIdLst>
  <p:notesMasterIdLst>
    <p:notesMasterId r:id="rId21"/>
  </p:notesMasterIdLst>
  <p:sldIdLst>
    <p:sldId id="484" r:id="rId3"/>
    <p:sldId id="493" r:id="rId4"/>
    <p:sldId id="494" r:id="rId5"/>
    <p:sldId id="486" r:id="rId6"/>
    <p:sldId id="487" r:id="rId7"/>
    <p:sldId id="498" r:id="rId8"/>
    <p:sldId id="500" r:id="rId9"/>
    <p:sldId id="488" r:id="rId10"/>
    <p:sldId id="501" r:id="rId11"/>
    <p:sldId id="495" r:id="rId12"/>
    <p:sldId id="489" r:id="rId13"/>
    <p:sldId id="496" r:id="rId14"/>
    <p:sldId id="490" r:id="rId15"/>
    <p:sldId id="497" r:id="rId16"/>
    <p:sldId id="491" r:id="rId17"/>
    <p:sldId id="492" r:id="rId18"/>
    <p:sldId id="502" r:id="rId19"/>
    <p:sldId id="503" r:id="rId20"/>
  </p:sldIdLst>
  <p:sldSz cx="9144000" cy="5143500" type="screen16x9"/>
  <p:notesSz cx="6858000" cy="9144000"/>
  <p:custDataLst>
    <p:tags r:id="rId22"/>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AB190"/>
    <a:srgbClr val="E1D3C1"/>
    <a:srgbClr val="FCFBFA"/>
    <a:srgbClr val="FEF9DA"/>
    <a:srgbClr val="39F7DB"/>
    <a:srgbClr val="F73964"/>
    <a:srgbClr val="D8D8D8"/>
    <a:srgbClr val="CFCFCF"/>
    <a:srgbClr val="8547F4"/>
    <a:srgbClr val="F6FFF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2" autoAdjust="0"/>
    <p:restoredTop sz="96314" autoAdjust="0"/>
  </p:normalViewPr>
  <p:slideViewPr>
    <p:cSldViewPr>
      <p:cViewPr varScale="1">
        <p:scale>
          <a:sx n="143" d="100"/>
          <a:sy n="143" d="100"/>
        </p:scale>
        <p:origin x="684" y="120"/>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88" d="100"/>
          <a:sy n="88" d="100"/>
        </p:scale>
        <p:origin x="2778"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AADD754-F49E-4351-AAFE-19D83F43501C}" type="datetimeFigureOut">
              <a:rPr lang="en-US" smtClean="0"/>
              <a:pPr/>
              <a:t>1/7/2021</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78F6036-E835-44CB-A25A-34C755DFD5D4}" type="slidenum">
              <a:rPr lang="en-US" smtClean="0"/>
              <a:pPr/>
              <a:t>‹#›</a:t>
            </a:fld>
            <a:endParaRPr lang="en-US"/>
          </a:p>
        </p:txBody>
      </p:sp>
    </p:spTree>
    <p:extLst>
      <p:ext uri="{BB962C8B-B14F-4D97-AF65-F5344CB8AC3E}">
        <p14:creationId xmlns:p14="http://schemas.microsoft.com/office/powerpoint/2010/main" val="36141334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18</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21802997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286"/>
            <a:ext cx="9144000" cy="5138928"/>
          </a:xfrm>
          <a:prstGeom prst="rect">
            <a:avLst/>
          </a:prstGeom>
        </p:spPr>
      </p:pic>
    </p:spTree>
    <p:extLst>
      <p:ext uri="{BB962C8B-B14F-4D97-AF65-F5344CB8AC3E}">
        <p14:creationId xmlns:p14="http://schemas.microsoft.com/office/powerpoint/2010/main" val="1717589337"/>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945795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888564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313730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5177640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2021/1/7</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409458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2021/1/7</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6022620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2021/1/7</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7621002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6033433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8671103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351873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8_节标题">
    <p:bg>
      <p:bgPr>
        <a:solidFill>
          <a:schemeClr val="bg1"/>
        </a:solidFill>
        <a:effectLst/>
      </p:bgPr>
    </p:bg>
    <p:spTree>
      <p:nvGrpSpPr>
        <p:cNvPr id="1" name=""/>
        <p:cNvGrpSpPr/>
        <p:nvPr/>
      </p:nvGrpSpPr>
      <p:grpSpPr>
        <a:xfrm>
          <a:off x="0" y="0"/>
          <a:ext cx="0" cy="0"/>
          <a:chOff x="0" y="0"/>
          <a:chExt cx="0" cy="0"/>
        </a:xfrm>
      </p:grpSpPr>
      <p:pic>
        <p:nvPicPr>
          <p:cNvPr id="16" name="图片 1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286"/>
            <a:ext cx="9144000" cy="5138928"/>
          </a:xfrm>
          <a:prstGeom prst="rect">
            <a:avLst/>
          </a:prstGeom>
        </p:spPr>
      </p:pic>
      <p:sp>
        <p:nvSpPr>
          <p:cNvPr id="2" name="矩形 1"/>
          <p:cNvSpPr/>
          <p:nvPr userDrawn="1"/>
        </p:nvSpPr>
        <p:spPr>
          <a:xfrm>
            <a:off x="152400" y="742950"/>
            <a:ext cx="8817429" cy="4275364"/>
          </a:xfrm>
          <a:prstGeom prst="rect">
            <a:avLst/>
          </a:prstGeom>
          <a:solidFill>
            <a:srgbClr val="FCFBFA"/>
          </a:solidFill>
          <a:ln>
            <a:solidFill>
              <a:srgbClr val="CAB19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userDrawn="1"/>
        </p:nvSpPr>
        <p:spPr>
          <a:xfrm>
            <a:off x="602412" y="285750"/>
            <a:ext cx="1531188" cy="415498"/>
          </a:xfrm>
          <a:prstGeom prst="rect">
            <a:avLst/>
          </a:prstGeom>
          <a:noFill/>
        </p:spPr>
        <p:txBody>
          <a:bodyPr wrap="none" rtlCol="0">
            <a:spAutoFit/>
          </a:bodyPr>
          <a:lstStyle/>
          <a:p>
            <a:r>
              <a:rPr lang="zh-CN" altLang="en-US" sz="2100" b="1" dirty="0" smtClean="0">
                <a:solidFill>
                  <a:schemeClr val="accent1">
                    <a:lumMod val="50000"/>
                  </a:schemeClr>
                </a:solidFill>
                <a:latin typeface="汉仪楷体简" panose="02010600000101010101" pitchFamily="2" charset="-122"/>
                <a:ea typeface="汉仪楷体简" panose="02010600000101010101" pitchFamily="2" charset="-122"/>
              </a:rPr>
              <a:t>围棋的历史</a:t>
            </a:r>
          </a:p>
        </p:txBody>
      </p:sp>
      <p:pic>
        <p:nvPicPr>
          <p:cNvPr id="17" name="图片 16"/>
          <p:cNvPicPr>
            <a:picLocks noChangeAspect="1"/>
          </p:cNvPicPr>
          <p:nvPr userDrawn="1"/>
        </p:nvPicPr>
        <p:blipFill rotWithShape="1">
          <a:blip r:embed="rId3" cstate="print">
            <a:extLst>
              <a:ext uri="{BEBA8EAE-BF5A-486C-A8C5-ECC9F3942E4B}">
                <a14:imgProps xmlns:a14="http://schemas.microsoft.com/office/drawing/2010/main">
                  <a14:imgLayer>
                    <a14:imgEffect>
                      <a14:saturation sat="66000"/>
                    </a14:imgEffect>
                  </a14:imgLayer>
                </a14:imgProps>
              </a:ext>
              <a:ext uri="{28A0092B-C50C-407E-A947-70E740481C1C}">
                <a14:useLocalDpi xmlns:a14="http://schemas.microsoft.com/office/drawing/2010/main" val="0"/>
              </a:ext>
            </a:extLst>
          </a:blip>
          <a:srcRect l="11474" t="25000" r="16394" b="19262"/>
          <a:stretch/>
        </p:blipFill>
        <p:spPr>
          <a:xfrm flipH="1">
            <a:off x="152400" y="296405"/>
            <a:ext cx="510124" cy="394187"/>
          </a:xfrm>
          <a:prstGeom prst="rect">
            <a:avLst/>
          </a:prstGeom>
        </p:spPr>
      </p:pic>
    </p:spTree>
    <p:extLst>
      <p:ext uri="{BB962C8B-B14F-4D97-AF65-F5344CB8AC3E}">
        <p14:creationId xmlns:p14="http://schemas.microsoft.com/office/powerpoint/2010/main" val="2942049318"/>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196687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9_节标题">
    <p:bg>
      <p:bgPr>
        <a:solidFill>
          <a:srgbClr val="CAB190"/>
        </a:solidFill>
        <a:effectLst/>
      </p:bgPr>
    </p:bg>
    <p:spTree>
      <p:nvGrpSpPr>
        <p:cNvPr id="1" name=""/>
        <p:cNvGrpSpPr/>
        <p:nvPr/>
      </p:nvGrpSpPr>
      <p:grpSpPr>
        <a:xfrm>
          <a:off x="0" y="0"/>
          <a:ext cx="0" cy="0"/>
          <a:chOff x="0" y="0"/>
          <a:chExt cx="0" cy="0"/>
        </a:xfrm>
      </p:grpSpPr>
      <p:pic>
        <p:nvPicPr>
          <p:cNvPr id="16" name="图片 1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286"/>
            <a:ext cx="9144000" cy="5138928"/>
          </a:xfrm>
          <a:prstGeom prst="rect">
            <a:avLst/>
          </a:prstGeom>
        </p:spPr>
      </p:pic>
      <p:sp>
        <p:nvSpPr>
          <p:cNvPr id="2" name="矩形 1"/>
          <p:cNvSpPr/>
          <p:nvPr userDrawn="1"/>
        </p:nvSpPr>
        <p:spPr>
          <a:xfrm>
            <a:off x="152400" y="742950"/>
            <a:ext cx="8817429" cy="4275364"/>
          </a:xfrm>
          <a:prstGeom prst="rect">
            <a:avLst/>
          </a:prstGeom>
          <a:solidFill>
            <a:srgbClr val="FCFBFA"/>
          </a:solidFill>
          <a:ln>
            <a:solidFill>
              <a:srgbClr val="CAB19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userDrawn="1"/>
        </p:nvSpPr>
        <p:spPr>
          <a:xfrm>
            <a:off x="602412" y="285750"/>
            <a:ext cx="1531188" cy="415498"/>
          </a:xfrm>
          <a:prstGeom prst="rect">
            <a:avLst/>
          </a:prstGeom>
          <a:noFill/>
        </p:spPr>
        <p:txBody>
          <a:bodyPr wrap="none" rtlCol="0">
            <a:spAutoFit/>
          </a:bodyPr>
          <a:lstStyle/>
          <a:p>
            <a:r>
              <a:rPr lang="zh-CN" altLang="en-US" sz="2100" b="1" dirty="0" smtClean="0">
                <a:solidFill>
                  <a:schemeClr val="accent1">
                    <a:lumMod val="50000"/>
                  </a:schemeClr>
                </a:solidFill>
                <a:latin typeface="汉仪楷体简" panose="02010600000101010101" pitchFamily="2" charset="-122"/>
                <a:ea typeface="汉仪楷体简" panose="02010600000101010101" pitchFamily="2" charset="-122"/>
              </a:rPr>
              <a:t>围棋的棋具</a:t>
            </a:r>
          </a:p>
        </p:txBody>
      </p:sp>
      <p:pic>
        <p:nvPicPr>
          <p:cNvPr id="17" name="图片 16"/>
          <p:cNvPicPr>
            <a:picLocks noChangeAspect="1"/>
          </p:cNvPicPr>
          <p:nvPr userDrawn="1"/>
        </p:nvPicPr>
        <p:blipFill rotWithShape="1">
          <a:blip r:embed="rId3" cstate="print">
            <a:extLst>
              <a:ext uri="{BEBA8EAE-BF5A-486C-A8C5-ECC9F3942E4B}">
                <a14:imgProps xmlns:a14="http://schemas.microsoft.com/office/drawing/2010/main">
                  <a14:imgLayer>
                    <a14:imgEffect>
                      <a14:saturation sat="66000"/>
                    </a14:imgEffect>
                  </a14:imgLayer>
                </a14:imgProps>
              </a:ext>
              <a:ext uri="{28A0092B-C50C-407E-A947-70E740481C1C}">
                <a14:useLocalDpi xmlns:a14="http://schemas.microsoft.com/office/drawing/2010/main" val="0"/>
              </a:ext>
            </a:extLst>
          </a:blip>
          <a:srcRect l="11474" t="25000" r="16394" b="19262"/>
          <a:stretch/>
        </p:blipFill>
        <p:spPr>
          <a:xfrm flipH="1">
            <a:off x="152400" y="296405"/>
            <a:ext cx="510124" cy="394187"/>
          </a:xfrm>
          <a:prstGeom prst="rect">
            <a:avLst/>
          </a:prstGeom>
        </p:spPr>
      </p:pic>
    </p:spTree>
    <p:extLst>
      <p:ext uri="{BB962C8B-B14F-4D97-AF65-F5344CB8AC3E}">
        <p14:creationId xmlns:p14="http://schemas.microsoft.com/office/powerpoint/2010/main" val="2238182579"/>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0_节标题">
    <p:bg>
      <p:bgPr>
        <a:solidFill>
          <a:schemeClr val="bg1"/>
        </a:solidFill>
        <a:effectLst/>
      </p:bgPr>
    </p:bg>
    <p:spTree>
      <p:nvGrpSpPr>
        <p:cNvPr id="1" name=""/>
        <p:cNvGrpSpPr/>
        <p:nvPr/>
      </p:nvGrpSpPr>
      <p:grpSpPr>
        <a:xfrm>
          <a:off x="0" y="0"/>
          <a:ext cx="0" cy="0"/>
          <a:chOff x="0" y="0"/>
          <a:chExt cx="0" cy="0"/>
        </a:xfrm>
      </p:grpSpPr>
      <p:pic>
        <p:nvPicPr>
          <p:cNvPr id="16" name="图片 1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286"/>
            <a:ext cx="9144000" cy="5138928"/>
          </a:xfrm>
          <a:prstGeom prst="rect">
            <a:avLst/>
          </a:prstGeom>
        </p:spPr>
      </p:pic>
      <p:sp>
        <p:nvSpPr>
          <p:cNvPr id="2" name="矩形 1"/>
          <p:cNvSpPr/>
          <p:nvPr userDrawn="1"/>
        </p:nvSpPr>
        <p:spPr>
          <a:xfrm>
            <a:off x="152400" y="742950"/>
            <a:ext cx="8817429" cy="4275364"/>
          </a:xfrm>
          <a:prstGeom prst="rect">
            <a:avLst/>
          </a:prstGeom>
          <a:solidFill>
            <a:srgbClr val="FCFBFA"/>
          </a:solidFill>
          <a:ln>
            <a:solidFill>
              <a:srgbClr val="CAB19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userDrawn="1"/>
        </p:nvSpPr>
        <p:spPr>
          <a:xfrm>
            <a:off x="602412" y="285750"/>
            <a:ext cx="1531188" cy="415498"/>
          </a:xfrm>
          <a:prstGeom prst="rect">
            <a:avLst/>
          </a:prstGeom>
          <a:noFill/>
        </p:spPr>
        <p:txBody>
          <a:bodyPr wrap="none" rtlCol="0">
            <a:spAutoFit/>
          </a:bodyPr>
          <a:lstStyle/>
          <a:p>
            <a:r>
              <a:rPr lang="zh-CN" altLang="en-US" sz="2100" b="1" dirty="0" smtClean="0">
                <a:solidFill>
                  <a:schemeClr val="accent1">
                    <a:lumMod val="50000"/>
                  </a:schemeClr>
                </a:solidFill>
                <a:latin typeface="汉仪楷体简" panose="02010600000101010101" pitchFamily="2" charset="-122"/>
                <a:ea typeface="汉仪楷体简" panose="02010600000101010101" pitchFamily="2" charset="-122"/>
              </a:rPr>
              <a:t>围棋的规则</a:t>
            </a:r>
          </a:p>
        </p:txBody>
      </p:sp>
      <p:pic>
        <p:nvPicPr>
          <p:cNvPr id="17" name="图片 16"/>
          <p:cNvPicPr>
            <a:picLocks noChangeAspect="1"/>
          </p:cNvPicPr>
          <p:nvPr userDrawn="1"/>
        </p:nvPicPr>
        <p:blipFill rotWithShape="1">
          <a:blip r:embed="rId3" cstate="print">
            <a:extLst>
              <a:ext uri="{BEBA8EAE-BF5A-486C-A8C5-ECC9F3942E4B}">
                <a14:imgProps xmlns:a14="http://schemas.microsoft.com/office/drawing/2010/main">
                  <a14:imgLayer>
                    <a14:imgEffect>
                      <a14:saturation sat="66000"/>
                    </a14:imgEffect>
                  </a14:imgLayer>
                </a14:imgProps>
              </a:ext>
              <a:ext uri="{28A0092B-C50C-407E-A947-70E740481C1C}">
                <a14:useLocalDpi xmlns:a14="http://schemas.microsoft.com/office/drawing/2010/main" val="0"/>
              </a:ext>
            </a:extLst>
          </a:blip>
          <a:srcRect l="11474" t="25000" r="16394" b="19262"/>
          <a:stretch/>
        </p:blipFill>
        <p:spPr>
          <a:xfrm flipH="1">
            <a:off x="152400" y="296405"/>
            <a:ext cx="510124" cy="394187"/>
          </a:xfrm>
          <a:prstGeom prst="rect">
            <a:avLst/>
          </a:prstGeom>
        </p:spPr>
      </p:pic>
    </p:spTree>
    <p:extLst>
      <p:ext uri="{BB962C8B-B14F-4D97-AF65-F5344CB8AC3E}">
        <p14:creationId xmlns:p14="http://schemas.microsoft.com/office/powerpoint/2010/main" val="1753781643"/>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1_节标题">
    <p:bg>
      <p:bgPr>
        <a:solidFill>
          <a:schemeClr val="bg1"/>
        </a:solidFill>
        <a:effectLst/>
      </p:bgPr>
    </p:bg>
    <p:spTree>
      <p:nvGrpSpPr>
        <p:cNvPr id="1" name=""/>
        <p:cNvGrpSpPr/>
        <p:nvPr/>
      </p:nvGrpSpPr>
      <p:grpSpPr>
        <a:xfrm>
          <a:off x="0" y="0"/>
          <a:ext cx="0" cy="0"/>
          <a:chOff x="0" y="0"/>
          <a:chExt cx="0" cy="0"/>
        </a:xfrm>
      </p:grpSpPr>
      <p:pic>
        <p:nvPicPr>
          <p:cNvPr id="16" name="图片 1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286"/>
            <a:ext cx="9144000" cy="5138928"/>
          </a:xfrm>
          <a:prstGeom prst="rect">
            <a:avLst/>
          </a:prstGeom>
        </p:spPr>
      </p:pic>
      <p:sp>
        <p:nvSpPr>
          <p:cNvPr id="2" name="矩形 1"/>
          <p:cNvSpPr/>
          <p:nvPr userDrawn="1"/>
        </p:nvSpPr>
        <p:spPr>
          <a:xfrm>
            <a:off x="152400" y="742950"/>
            <a:ext cx="8817429" cy="4275364"/>
          </a:xfrm>
          <a:prstGeom prst="rect">
            <a:avLst/>
          </a:prstGeom>
          <a:solidFill>
            <a:srgbClr val="FCFBFA"/>
          </a:solidFill>
          <a:ln>
            <a:solidFill>
              <a:srgbClr val="CAB19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userDrawn="1"/>
        </p:nvSpPr>
        <p:spPr>
          <a:xfrm>
            <a:off x="602412" y="285750"/>
            <a:ext cx="1531188" cy="415498"/>
          </a:xfrm>
          <a:prstGeom prst="rect">
            <a:avLst/>
          </a:prstGeom>
          <a:noFill/>
        </p:spPr>
        <p:txBody>
          <a:bodyPr wrap="none" rtlCol="0">
            <a:spAutoFit/>
          </a:bodyPr>
          <a:lstStyle/>
          <a:p>
            <a:r>
              <a:rPr lang="zh-CN" altLang="en-US" sz="2100" b="1" dirty="0" smtClean="0">
                <a:solidFill>
                  <a:schemeClr val="accent1">
                    <a:lumMod val="50000"/>
                  </a:schemeClr>
                </a:solidFill>
                <a:latin typeface="汉仪楷体简" panose="02010600000101010101" pitchFamily="2" charset="-122"/>
                <a:ea typeface="汉仪楷体简" panose="02010600000101010101" pitchFamily="2" charset="-122"/>
              </a:rPr>
              <a:t>围棋的术语</a:t>
            </a:r>
          </a:p>
        </p:txBody>
      </p:sp>
      <p:pic>
        <p:nvPicPr>
          <p:cNvPr id="17" name="图片 16"/>
          <p:cNvPicPr>
            <a:picLocks noChangeAspect="1"/>
          </p:cNvPicPr>
          <p:nvPr userDrawn="1"/>
        </p:nvPicPr>
        <p:blipFill rotWithShape="1">
          <a:blip r:embed="rId3" cstate="print">
            <a:extLst>
              <a:ext uri="{BEBA8EAE-BF5A-486C-A8C5-ECC9F3942E4B}">
                <a14:imgProps xmlns:a14="http://schemas.microsoft.com/office/drawing/2010/main">
                  <a14:imgLayer>
                    <a14:imgEffect>
                      <a14:saturation sat="66000"/>
                    </a14:imgEffect>
                  </a14:imgLayer>
                </a14:imgProps>
              </a:ext>
              <a:ext uri="{28A0092B-C50C-407E-A947-70E740481C1C}">
                <a14:useLocalDpi xmlns:a14="http://schemas.microsoft.com/office/drawing/2010/main" val="0"/>
              </a:ext>
            </a:extLst>
          </a:blip>
          <a:srcRect l="11474" t="25000" r="16394" b="19262"/>
          <a:stretch/>
        </p:blipFill>
        <p:spPr>
          <a:xfrm flipH="1">
            <a:off x="152400" y="296405"/>
            <a:ext cx="510124" cy="394187"/>
          </a:xfrm>
          <a:prstGeom prst="rect">
            <a:avLst/>
          </a:prstGeom>
        </p:spPr>
      </p:pic>
    </p:spTree>
    <p:extLst>
      <p:ext uri="{BB962C8B-B14F-4D97-AF65-F5344CB8AC3E}">
        <p14:creationId xmlns:p14="http://schemas.microsoft.com/office/powerpoint/2010/main" val="3717840939"/>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2_节标题">
    <p:bg>
      <p:bgPr>
        <a:solidFill>
          <a:schemeClr val="bg1"/>
        </a:solidFill>
        <a:effectLst/>
      </p:bgPr>
    </p:bg>
    <p:spTree>
      <p:nvGrpSpPr>
        <p:cNvPr id="1" name=""/>
        <p:cNvGrpSpPr/>
        <p:nvPr/>
      </p:nvGrpSpPr>
      <p:grpSpPr>
        <a:xfrm>
          <a:off x="0" y="0"/>
          <a:ext cx="0" cy="0"/>
          <a:chOff x="0" y="0"/>
          <a:chExt cx="0" cy="0"/>
        </a:xfrm>
      </p:grpSpPr>
      <p:pic>
        <p:nvPicPr>
          <p:cNvPr id="16" name="图片 1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286"/>
            <a:ext cx="9144000" cy="5138928"/>
          </a:xfrm>
          <a:prstGeom prst="rect">
            <a:avLst/>
          </a:prstGeom>
        </p:spPr>
      </p:pic>
      <p:sp>
        <p:nvSpPr>
          <p:cNvPr id="2" name="矩形 1"/>
          <p:cNvSpPr/>
          <p:nvPr userDrawn="1"/>
        </p:nvSpPr>
        <p:spPr>
          <a:xfrm>
            <a:off x="152400" y="742950"/>
            <a:ext cx="8817429" cy="4275364"/>
          </a:xfrm>
          <a:prstGeom prst="rect">
            <a:avLst/>
          </a:prstGeom>
          <a:solidFill>
            <a:srgbClr val="FCFBFA"/>
          </a:solidFill>
          <a:ln>
            <a:solidFill>
              <a:srgbClr val="CAB19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25561953"/>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96AD8240-3148-4746-BA4B-7B32B016BA56}"/>
              </a:ext>
            </a:extLst>
          </p:cNvPr>
          <p:cNvSpPr>
            <a:spLocks noGrp="1"/>
          </p:cNvSpPr>
          <p:nvPr>
            <p:ph type="ctrTitle"/>
          </p:nvPr>
        </p:nvSpPr>
        <p:spPr>
          <a:xfrm>
            <a:off x="1143000" y="841772"/>
            <a:ext cx="6858000" cy="1790700"/>
          </a:xfrm>
        </p:spPr>
        <p:txBody>
          <a:bodyPr anchor="b"/>
          <a:lstStyle>
            <a:lvl1pPr algn="ctr">
              <a:defRPr sz="4500"/>
            </a:lvl1pPr>
          </a:lstStyle>
          <a:p>
            <a:r>
              <a:rPr lang="zh-CN" altLang="en-US" dirty="0"/>
              <a:t>单击此处编辑母版标题样式</a:t>
            </a:r>
          </a:p>
        </p:txBody>
      </p:sp>
      <p:sp>
        <p:nvSpPr>
          <p:cNvPr id="3" name="副标题 2">
            <a:extLst>
              <a:ext uri="{FF2B5EF4-FFF2-40B4-BE49-F238E27FC236}">
                <a16:creationId xmlns="" xmlns:a16="http://schemas.microsoft.com/office/drawing/2014/main" id="{B51CC32A-496B-42D5-8EC6-30D10EB5C166}"/>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p>
        </p:txBody>
      </p:sp>
      <p:sp>
        <p:nvSpPr>
          <p:cNvPr id="4" name="日期占位符 3">
            <a:extLst>
              <a:ext uri="{FF2B5EF4-FFF2-40B4-BE49-F238E27FC236}">
                <a16:creationId xmlns="" xmlns:a16="http://schemas.microsoft.com/office/drawing/2014/main" id="{C0F25E7C-B1D9-4999-8D1F-ED84C4EE9A27}"/>
              </a:ext>
            </a:extLst>
          </p:cNvPr>
          <p:cNvSpPr>
            <a:spLocks noGrp="1"/>
          </p:cNvSpPr>
          <p:nvPr>
            <p:ph type="dt" sz="half" idx="10"/>
          </p:nvPr>
        </p:nvSpPr>
        <p:spPr/>
        <p:txBody>
          <a:bodyPr/>
          <a:lstStyle/>
          <a:p>
            <a:fld id="{0DA2CC75-8280-4D50-8556-C2874ADEF926}" type="datetimeFigureOut">
              <a:rPr lang="zh-CN" altLang="en-US" smtClean="0"/>
              <a:t>2021/1/7</a:t>
            </a:fld>
            <a:endParaRPr lang="zh-CN" altLang="en-US"/>
          </a:p>
        </p:txBody>
      </p:sp>
      <p:sp>
        <p:nvSpPr>
          <p:cNvPr id="5" name="页脚占位符 4">
            <a:extLst>
              <a:ext uri="{FF2B5EF4-FFF2-40B4-BE49-F238E27FC236}">
                <a16:creationId xmlns="" xmlns:a16="http://schemas.microsoft.com/office/drawing/2014/main" id="{E18A7BBD-E847-449A-AA53-B3DBD3F53D1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F1910074-A50B-4F6C-9D3A-997C16815E9A}"/>
              </a:ext>
            </a:extLst>
          </p:cNvPr>
          <p:cNvSpPr>
            <a:spLocks noGrp="1"/>
          </p:cNvSpPr>
          <p:nvPr>
            <p:ph type="sldNum" sz="quarter" idx="12"/>
          </p:nvPr>
        </p:nvSpPr>
        <p:spPr/>
        <p:txBody>
          <a:bodyPr/>
          <a:lstStyle/>
          <a:p>
            <a:fld id="{6E190E77-D57C-49F8-ADC2-FB99C50EBC2E}" type="slidenum">
              <a:rPr lang="zh-CN" altLang="en-US" smtClean="0"/>
              <a:t>‹#›</a:t>
            </a:fld>
            <a:endParaRPr lang="zh-CN" altLang="en-US"/>
          </a:p>
        </p:txBody>
      </p:sp>
    </p:spTree>
    <p:extLst>
      <p:ext uri="{BB962C8B-B14F-4D97-AF65-F5344CB8AC3E}">
        <p14:creationId xmlns:p14="http://schemas.microsoft.com/office/powerpoint/2010/main" val="1023089103"/>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049149995"/>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056716857"/>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0CEB1B6A-AEF1-4ACD-BD61-958570690F55}" type="datetimeFigureOut">
              <a:rPr lang="zh-CN" altLang="en-US" smtClean="0"/>
              <a:t>2021/1/7</a:t>
            </a:fld>
            <a:endParaRPr lang="zh-CN" altLang="en-US"/>
          </a:p>
        </p:txBody>
      </p:sp>
      <p:sp>
        <p:nvSpPr>
          <p:cNvPr id="5" name="页脚占位符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BB6CB991-6BD3-42F2-8A94-1903E9425430}" type="slidenum">
              <a:rPr lang="zh-CN" altLang="en-US" smtClean="0"/>
              <a:t>‹#›</a:t>
            </a:fld>
            <a:endParaRPr lang="zh-CN" altLang="en-US"/>
          </a:p>
        </p:txBody>
      </p:sp>
    </p:spTree>
    <p:extLst>
      <p:ext uri="{BB962C8B-B14F-4D97-AF65-F5344CB8AC3E}">
        <p14:creationId xmlns:p14="http://schemas.microsoft.com/office/powerpoint/2010/main" val="3420558747"/>
      </p:ext>
    </p:extLst>
  </p:cSld>
  <p:clrMap bg1="lt1" tx1="dk1" bg2="lt2" tx2="dk2" accent1="accent1" accent2="accent2" accent3="accent3" accent4="accent4" accent5="accent5" accent6="accent6" hlink="hlink" folHlink="folHlink"/>
  <p:sldLayoutIdLst>
    <p:sldLayoutId id="2147483740" r:id="rId1"/>
    <p:sldLayoutId id="2147483717" r:id="rId2"/>
    <p:sldLayoutId id="2147483744" r:id="rId3"/>
    <p:sldLayoutId id="2147483745" r:id="rId4"/>
    <p:sldLayoutId id="2147483746" r:id="rId5"/>
    <p:sldLayoutId id="2147483747" r:id="rId6"/>
    <p:sldLayoutId id="2147483741" r:id="rId7"/>
    <p:sldLayoutId id="2147483742" r:id="rId8"/>
    <p:sldLayoutId id="2147483743" r:id="rId9"/>
  </p:sldLayoutIdLst>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2021/1/7</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86408499"/>
      </p:ext>
    </p:extLst>
  </p:cSld>
  <p:clrMap bg1="lt1" tx1="dk1" bg2="lt2" tx2="dk2" accent1="accent1" accent2="accent2" accent3="accent3" accent4="accent4" accent5="accent5" accent6="accent6" hlink="hlink" folHlink="folHlink"/>
  <p:sldLayoutIdLst>
    <p:sldLayoutId id="2147483749" r:id="rId1"/>
    <p:sldLayoutId id="2147483750" r:id="rId2"/>
    <p:sldLayoutId id="2147483751" r:id="rId3"/>
    <p:sldLayoutId id="2147483752" r:id="rId4"/>
    <p:sldLayoutId id="2147483753" r:id="rId5"/>
    <p:sldLayoutId id="2147483754" r:id="rId6"/>
    <p:sldLayoutId id="2147483755" r:id="rId7"/>
    <p:sldLayoutId id="2147483756" r:id="rId8"/>
    <p:sldLayoutId id="2147483757" r:id="rId9"/>
    <p:sldLayoutId id="2147483758" r:id="rId10"/>
    <p:sldLayoutId id="2147483759"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4.xml"/><Relationship Id="rId4" Type="http://schemas.openxmlformats.org/officeDocument/2006/relationships/image" Target="../media/image20.png"/></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16.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657600" y="633502"/>
            <a:ext cx="4570482" cy="1862048"/>
          </a:xfrm>
          <a:prstGeom prst="rect">
            <a:avLst/>
          </a:prstGeom>
          <a:noFill/>
        </p:spPr>
        <p:txBody>
          <a:bodyPr wrap="none" rtlCol="0" anchor="t">
            <a:spAutoFit/>
          </a:bodyPr>
          <a:lstStyle/>
          <a:p>
            <a:r>
              <a:rPr lang="zh-CN" altLang="en-US" sz="11500" spc="-1600" dirty="0">
                <a:latin typeface="汉仪许静行楷W" panose="00020600040101010101" pitchFamily="18" charset="-122"/>
                <a:ea typeface="汉仪许静行楷W" panose="00020600040101010101" pitchFamily="18" charset="-122"/>
                <a:sym typeface="+mn-ea"/>
              </a:rPr>
              <a:t>围</a:t>
            </a:r>
            <a:r>
              <a:rPr lang="zh-CN" altLang="en-US" sz="8800" spc="-1600" dirty="0">
                <a:latin typeface="汉仪许静行楷W" panose="00020600040101010101" pitchFamily="18" charset="-122"/>
                <a:ea typeface="汉仪许静行楷W" panose="00020600040101010101" pitchFamily="18" charset="-122"/>
                <a:sym typeface="+mn-ea"/>
              </a:rPr>
              <a:t>棋</a:t>
            </a:r>
            <a:r>
              <a:rPr lang="zh-CN" altLang="en-US" sz="11500" spc="-1600" dirty="0">
                <a:latin typeface="汉仪许静行楷W" panose="00020600040101010101" pitchFamily="18" charset="-122"/>
                <a:ea typeface="汉仪许静行楷W" panose="00020600040101010101" pitchFamily="18" charset="-122"/>
                <a:sym typeface="+mn-ea"/>
              </a:rPr>
              <a:t>介</a:t>
            </a:r>
            <a:r>
              <a:rPr lang="zh-CN" altLang="en-US" sz="8800" spc="-1600" dirty="0">
                <a:latin typeface="汉仪许静行楷W" panose="00020600040101010101" pitchFamily="18" charset="-122"/>
                <a:ea typeface="汉仪许静行楷W" panose="00020600040101010101" pitchFamily="18" charset="-122"/>
                <a:sym typeface="+mn-ea"/>
              </a:rPr>
              <a:t>绍</a:t>
            </a:r>
          </a:p>
        </p:txBody>
      </p:sp>
      <p:pic>
        <p:nvPicPr>
          <p:cNvPr id="2" name="图片 1"/>
          <p:cNvPicPr>
            <a:picLocks noChangeAspect="1"/>
          </p:cNvPicPr>
          <p:nvPr/>
        </p:nvPicPr>
        <p:blipFill rotWithShape="1">
          <a:blip r:embed="rId2" cstate="print">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val="0"/>
              </a:ext>
            </a:extLst>
          </a:blip>
          <a:srcRect l="13802" r="11305"/>
          <a:stretch/>
        </p:blipFill>
        <p:spPr>
          <a:xfrm flipH="1">
            <a:off x="-2" y="666750"/>
            <a:ext cx="4038601" cy="3651363"/>
          </a:xfrm>
          <a:prstGeom prst="rect">
            <a:avLst/>
          </a:prstGeom>
        </p:spPr>
      </p:pic>
      <p:pic>
        <p:nvPicPr>
          <p:cNvPr id="4" name="图片 3"/>
          <p:cNvPicPr>
            <a:picLocks noChangeAspect="1"/>
          </p:cNvPicPr>
          <p:nvPr/>
        </p:nvPicPr>
        <p:blipFill>
          <a:blip r:embed="rId3">
            <a:extLst>
              <a:ext uri="{BEBA8EAE-BF5A-486C-A8C5-ECC9F3942E4B}">
                <a14:imgProps xmlns:a14="http://schemas.microsoft.com/office/drawing/2010/main">
                  <a14:imgLayer>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7943319" y="1123950"/>
            <a:ext cx="647681" cy="780649"/>
          </a:xfrm>
          <a:prstGeom prst="rect">
            <a:avLst/>
          </a:prstGeom>
        </p:spPr>
      </p:pic>
      <p:pic>
        <p:nvPicPr>
          <p:cNvPr id="5" name="图片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96200" y="4446741"/>
            <a:ext cx="1442934" cy="696759"/>
          </a:xfrm>
          <a:prstGeom prst="rect">
            <a:avLst/>
          </a:prstGeom>
        </p:spPr>
      </p:pic>
      <p:pic>
        <p:nvPicPr>
          <p:cNvPr id="9" name="图片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flipV="1">
            <a:off x="-1" y="0"/>
            <a:ext cx="1442934" cy="696759"/>
          </a:xfrm>
          <a:prstGeom prst="rect">
            <a:avLst/>
          </a:prstGeom>
        </p:spPr>
      </p:pic>
      <p:sp>
        <p:nvSpPr>
          <p:cNvPr id="10" name="文本框 9"/>
          <p:cNvSpPr txBox="1"/>
          <p:nvPr/>
        </p:nvSpPr>
        <p:spPr>
          <a:xfrm>
            <a:off x="3906842" y="2375808"/>
            <a:ext cx="4609039" cy="492443"/>
          </a:xfrm>
          <a:prstGeom prst="rect">
            <a:avLst/>
          </a:prstGeom>
          <a:noFill/>
        </p:spPr>
        <p:txBody>
          <a:bodyPr wrap="square" rtlCol="0" anchor="t">
            <a:spAutoFit/>
          </a:bodyPr>
          <a:lstStyle/>
          <a:p>
            <a:r>
              <a:rPr lang="zh-CN" altLang="en-US" sz="2600" b="1" spc="300" dirty="0" smtClean="0">
                <a:latin typeface="汉仪楷体简" panose="02010600000101010101" pitchFamily="2" charset="-122"/>
                <a:ea typeface="汉仪楷体简" panose="02010600000101010101" pitchFamily="2" charset="-122"/>
                <a:sym typeface="+mn-ea"/>
              </a:rPr>
              <a:t>中国围棋历史规则模具介绍</a:t>
            </a:r>
            <a:endParaRPr lang="zh-CN" altLang="en-US" sz="2600" b="1" spc="300" dirty="0">
              <a:latin typeface="汉仪楷体简" panose="02010600000101010101" pitchFamily="2" charset="-122"/>
              <a:ea typeface="汉仪楷体简" panose="02010600000101010101" pitchFamily="2" charset="-122"/>
              <a:sym typeface="+mn-ea"/>
            </a:endParaRPr>
          </a:p>
        </p:txBody>
      </p:sp>
      <p:cxnSp>
        <p:nvCxnSpPr>
          <p:cNvPr id="12" name="直接连接符 11"/>
          <p:cNvCxnSpPr/>
          <p:nvPr/>
        </p:nvCxnSpPr>
        <p:spPr>
          <a:xfrm>
            <a:off x="4049728" y="2963636"/>
            <a:ext cx="4302867"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3962400" y="3038915"/>
            <a:ext cx="4572000" cy="461665"/>
          </a:xfrm>
          <a:prstGeom prst="rect">
            <a:avLst/>
          </a:prstGeom>
        </p:spPr>
        <p:txBody>
          <a:bodyPr>
            <a:spAutoFit/>
          </a:bodyPr>
          <a:lstStyle/>
          <a:p>
            <a:r>
              <a:rPr lang="zh-CN" altLang="en-US" sz="1200" dirty="0" smtClean="0"/>
              <a:t>introduction to the historical rules of chinese go </a:t>
            </a:r>
            <a:r>
              <a:rPr lang="zh-CN" altLang="en-US" sz="1200" dirty="0"/>
              <a:t>introduction to the historical rules of chinese </a:t>
            </a:r>
            <a:r>
              <a:rPr lang="zh-CN" altLang="en-US" sz="1200" dirty="0" smtClean="0"/>
              <a:t>go</a:t>
            </a:r>
            <a:endParaRPr lang="zh-CN" altLang="en-US" sz="1200" dirty="0"/>
          </a:p>
        </p:txBody>
      </p:sp>
      <p:sp>
        <p:nvSpPr>
          <p:cNvPr id="14" name="矩形 13"/>
          <p:cNvSpPr/>
          <p:nvPr/>
        </p:nvSpPr>
        <p:spPr>
          <a:xfrm>
            <a:off x="3940628" y="3558452"/>
            <a:ext cx="3048000" cy="307777"/>
          </a:xfrm>
          <a:prstGeom prst="rect">
            <a:avLst/>
          </a:prstGeom>
        </p:spPr>
        <p:txBody>
          <a:bodyPr wrap="square">
            <a:spAutoFit/>
          </a:bodyPr>
          <a:lstStyle/>
          <a:p>
            <a:r>
              <a:rPr lang="zh-CN" altLang="en-US" sz="1400" dirty="0" smtClean="0">
                <a:latin typeface="+mn-ea"/>
              </a:rPr>
              <a:t>宣讲人：</a:t>
            </a:r>
            <a:r>
              <a:rPr lang="zh-CN" altLang="en-US" sz="1400" dirty="0">
                <a:latin typeface="+mn-ea"/>
              </a:rPr>
              <a:t>优</a:t>
            </a:r>
            <a:r>
              <a:rPr lang="zh-CN" altLang="en-US" sz="1400" dirty="0" smtClean="0">
                <a:latin typeface="+mn-ea"/>
              </a:rPr>
              <a:t>品</a:t>
            </a:r>
            <a:r>
              <a:rPr lang="en-US" altLang="zh-CN" sz="1400" dirty="0" smtClean="0">
                <a:latin typeface="+mn-ea"/>
              </a:rPr>
              <a:t>PPT</a:t>
            </a:r>
            <a:r>
              <a:rPr lang="zh-CN" altLang="en-US" sz="1400" dirty="0" smtClean="0">
                <a:latin typeface="+mn-ea"/>
              </a:rPr>
              <a:t>    时间：</a:t>
            </a:r>
            <a:r>
              <a:rPr lang="en-US" altLang="zh-CN" sz="1400" dirty="0" smtClean="0">
                <a:latin typeface="+mn-ea"/>
              </a:rPr>
              <a:t>20XX.XX</a:t>
            </a:r>
            <a:endParaRPr lang="zh-CN" altLang="en-US" sz="1400" dirty="0">
              <a:latin typeface="+mn-ea"/>
            </a:endParaRPr>
          </a:p>
        </p:txBody>
      </p:sp>
      <p:pic>
        <p:nvPicPr>
          <p:cNvPr id="15" name="图片 14"/>
          <p:cNvPicPr>
            <a:picLocks noChangeAspect="1"/>
          </p:cNvPicPr>
          <p:nvPr/>
        </p:nvPicPr>
        <p:blipFill>
          <a:blip r:embed="rId5" cstate="print">
            <a:extLst>
              <a:ext uri="{BEBA8EAE-BF5A-486C-A8C5-ECC9F3942E4B}">
                <a14:imgProps xmlns:a14="http://schemas.microsoft.com/office/drawing/2010/main">
                  <a14:imgLayer>
                    <a14:imgEffect>
                      <a14:saturation sat="66000"/>
                    </a14:imgEffect>
                  </a14:imgLayer>
                </a14:imgProps>
              </a:ext>
              <a:ext uri="{28A0092B-C50C-407E-A947-70E740481C1C}">
                <a14:useLocalDpi xmlns:a14="http://schemas.microsoft.com/office/drawing/2010/main" val="0"/>
              </a:ext>
            </a:extLst>
          </a:blip>
          <a:stretch>
            <a:fillRect/>
          </a:stretch>
        </p:blipFill>
        <p:spPr>
          <a:xfrm>
            <a:off x="6777679" y="3378103"/>
            <a:ext cx="1607331" cy="1063390"/>
          </a:xfrm>
          <a:prstGeom prst="rect">
            <a:avLst/>
          </a:prstGeom>
        </p:spPr>
      </p:pic>
    </p:spTree>
    <p:extLst>
      <p:ext uri="{BB962C8B-B14F-4D97-AF65-F5344CB8AC3E}">
        <p14:creationId xmlns:p14="http://schemas.microsoft.com/office/powerpoint/2010/main" val="2974010013"/>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9"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0-#ppt_w/2"/>
                                          </p:val>
                                        </p:tav>
                                        <p:tav tm="100000">
                                          <p:val>
                                            <p:strVal val="#ppt_x"/>
                                          </p:val>
                                        </p:tav>
                                      </p:tavLst>
                                    </p:anim>
                                    <p:anim calcmode="lin" valueType="num">
                                      <p:cBhvr additive="base">
                                        <p:cTn id="12" dur="500" fill="hold"/>
                                        <p:tgtEl>
                                          <p:spTgt spid="9"/>
                                        </p:tgtEl>
                                        <p:attrNameLst>
                                          <p:attrName>ppt_y</p:attrName>
                                        </p:attrNameLst>
                                      </p:cBhvr>
                                      <p:tavLst>
                                        <p:tav tm="0">
                                          <p:val>
                                            <p:strVal val="0-#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left)">
                                      <p:cBhvr>
                                        <p:cTn id="17" dur="10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56" presetClass="entr" presetSubtype="0" fill="hold" grpId="0" nodeType="clickEffect">
                                  <p:stCondLst>
                                    <p:cond delay="0"/>
                                  </p:stCondLst>
                                  <p:iterate type="lt">
                                    <p:tmPct val="10000"/>
                                  </p:iterate>
                                  <p:childTnLst>
                                    <p:set>
                                      <p:cBhvr>
                                        <p:cTn id="21" dur="1" fill="hold">
                                          <p:stCondLst>
                                            <p:cond delay="0"/>
                                          </p:stCondLst>
                                        </p:cTn>
                                        <p:tgtEl>
                                          <p:spTgt spid="3"/>
                                        </p:tgtEl>
                                        <p:attrNameLst>
                                          <p:attrName>style.visibility</p:attrName>
                                        </p:attrNameLst>
                                      </p:cBhvr>
                                      <p:to>
                                        <p:strVal val="visible"/>
                                      </p:to>
                                    </p:set>
                                    <p:anim by="(-#ppt_w*2)" calcmode="lin" valueType="num">
                                      <p:cBhvr rctx="PPT">
                                        <p:cTn id="22" dur="500" autoRev="1" fill="hold">
                                          <p:stCondLst>
                                            <p:cond delay="0"/>
                                          </p:stCondLst>
                                        </p:cTn>
                                        <p:tgtEl>
                                          <p:spTgt spid="3"/>
                                        </p:tgtEl>
                                        <p:attrNameLst>
                                          <p:attrName>ppt_w</p:attrName>
                                        </p:attrNameLst>
                                      </p:cBhvr>
                                    </p:anim>
                                    <p:anim by="(#ppt_w*0.50)" calcmode="lin" valueType="num">
                                      <p:cBhvr>
                                        <p:cTn id="23" dur="500" decel="50000" autoRev="1" fill="hold">
                                          <p:stCondLst>
                                            <p:cond delay="0"/>
                                          </p:stCondLst>
                                        </p:cTn>
                                        <p:tgtEl>
                                          <p:spTgt spid="3"/>
                                        </p:tgtEl>
                                        <p:attrNameLst>
                                          <p:attrName>ppt_x</p:attrName>
                                        </p:attrNameLst>
                                      </p:cBhvr>
                                    </p:anim>
                                    <p:anim from="(-#ppt_h/2)" to="(#ppt_y)" calcmode="lin" valueType="num">
                                      <p:cBhvr>
                                        <p:cTn id="24" dur="1000" fill="hold">
                                          <p:stCondLst>
                                            <p:cond delay="0"/>
                                          </p:stCondLst>
                                        </p:cTn>
                                        <p:tgtEl>
                                          <p:spTgt spid="3"/>
                                        </p:tgtEl>
                                        <p:attrNameLst>
                                          <p:attrName>ppt_y</p:attrName>
                                        </p:attrNameLst>
                                      </p:cBhvr>
                                    </p:anim>
                                    <p:animRot by="21600000">
                                      <p:cBhvr>
                                        <p:cTn id="25" dur="1000" fill="hold">
                                          <p:stCondLst>
                                            <p:cond delay="0"/>
                                          </p:stCondLst>
                                        </p:cTn>
                                        <p:tgtEl>
                                          <p:spTgt spid="3"/>
                                        </p:tgtEl>
                                        <p:attrNameLst>
                                          <p:attrName>r</p:attrName>
                                        </p:attrNameLst>
                                      </p:cBhvr>
                                    </p:animRot>
                                  </p:childTnLst>
                                </p:cTn>
                              </p:par>
                            </p:childTnLst>
                          </p:cTn>
                        </p:par>
                      </p:childTnLst>
                    </p:cTn>
                  </p:par>
                  <p:par>
                    <p:cTn id="26" fill="hold">
                      <p:stCondLst>
                        <p:cond delay="indefinite"/>
                      </p:stCondLst>
                      <p:childTnLst>
                        <p:par>
                          <p:cTn id="27" fill="hold">
                            <p:stCondLst>
                              <p:cond delay="0"/>
                            </p:stCondLst>
                            <p:childTnLst>
                              <p:par>
                                <p:cTn id="28" presetID="53" presetClass="entr" presetSubtype="16" fill="hold" nodeType="clickEffect">
                                  <p:stCondLst>
                                    <p:cond delay="0"/>
                                  </p:stCondLst>
                                  <p:childTnLst>
                                    <p:set>
                                      <p:cBhvr>
                                        <p:cTn id="29" dur="1" fill="hold">
                                          <p:stCondLst>
                                            <p:cond delay="0"/>
                                          </p:stCondLst>
                                        </p:cTn>
                                        <p:tgtEl>
                                          <p:spTgt spid="4"/>
                                        </p:tgtEl>
                                        <p:attrNameLst>
                                          <p:attrName>style.visibility</p:attrName>
                                        </p:attrNameLst>
                                      </p:cBhvr>
                                      <p:to>
                                        <p:strVal val="visible"/>
                                      </p:to>
                                    </p:set>
                                    <p:anim calcmode="lin" valueType="num">
                                      <p:cBhvr>
                                        <p:cTn id="30" dur="500" fill="hold"/>
                                        <p:tgtEl>
                                          <p:spTgt spid="4"/>
                                        </p:tgtEl>
                                        <p:attrNameLst>
                                          <p:attrName>ppt_w</p:attrName>
                                        </p:attrNameLst>
                                      </p:cBhvr>
                                      <p:tavLst>
                                        <p:tav tm="0">
                                          <p:val>
                                            <p:fltVal val="0"/>
                                          </p:val>
                                        </p:tav>
                                        <p:tav tm="100000">
                                          <p:val>
                                            <p:strVal val="#ppt_w"/>
                                          </p:val>
                                        </p:tav>
                                      </p:tavLst>
                                    </p:anim>
                                    <p:anim calcmode="lin" valueType="num">
                                      <p:cBhvr>
                                        <p:cTn id="31" dur="500" fill="hold"/>
                                        <p:tgtEl>
                                          <p:spTgt spid="4"/>
                                        </p:tgtEl>
                                        <p:attrNameLst>
                                          <p:attrName>ppt_h</p:attrName>
                                        </p:attrNameLst>
                                      </p:cBhvr>
                                      <p:tavLst>
                                        <p:tav tm="0">
                                          <p:val>
                                            <p:fltVal val="0"/>
                                          </p:val>
                                        </p:tav>
                                        <p:tav tm="100000">
                                          <p:val>
                                            <p:strVal val="#ppt_h"/>
                                          </p:val>
                                        </p:tav>
                                      </p:tavLst>
                                    </p:anim>
                                    <p:animEffect transition="in" filter="fade">
                                      <p:cBhvr>
                                        <p:cTn id="32" dur="500"/>
                                        <p:tgtEl>
                                          <p:spTgt spid="4"/>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wipe(left)">
                                      <p:cBhvr>
                                        <p:cTn id="37" dur="500"/>
                                        <p:tgtEl>
                                          <p:spTgt spid="10"/>
                                        </p:tgtEl>
                                      </p:cBhvr>
                                    </p:animEffect>
                                  </p:childTnLst>
                                </p:cTn>
                              </p:par>
                              <p:par>
                                <p:cTn id="38" presetID="22" presetClass="entr" presetSubtype="8" fill="hold" nodeType="with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left)">
                                      <p:cBhvr>
                                        <p:cTn id="40" dur="500"/>
                                        <p:tgtEl>
                                          <p:spTgt spid="12"/>
                                        </p:tgtEl>
                                      </p:cBhvr>
                                    </p:animEffect>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13"/>
                                        </p:tgtEl>
                                        <p:attrNameLst>
                                          <p:attrName>style.visibility</p:attrName>
                                        </p:attrNameLst>
                                      </p:cBhvr>
                                      <p:to>
                                        <p:strVal val="visible"/>
                                      </p:to>
                                    </p:set>
                                    <p:anim calcmode="lin" valueType="num">
                                      <p:cBhvr additive="base">
                                        <p:cTn id="45" dur="500" fill="hold"/>
                                        <p:tgtEl>
                                          <p:spTgt spid="13"/>
                                        </p:tgtEl>
                                        <p:attrNameLst>
                                          <p:attrName>ppt_x</p:attrName>
                                        </p:attrNameLst>
                                      </p:cBhvr>
                                      <p:tavLst>
                                        <p:tav tm="0">
                                          <p:val>
                                            <p:strVal val="#ppt_x"/>
                                          </p:val>
                                        </p:tav>
                                        <p:tav tm="100000">
                                          <p:val>
                                            <p:strVal val="#ppt_x"/>
                                          </p:val>
                                        </p:tav>
                                      </p:tavLst>
                                    </p:anim>
                                    <p:anim calcmode="lin" valueType="num">
                                      <p:cBhvr additive="base">
                                        <p:cTn id="46"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53" presetClass="entr" presetSubtype="16" fill="hold" grpId="0" nodeType="clickEffect">
                                  <p:stCondLst>
                                    <p:cond delay="0"/>
                                  </p:stCondLst>
                                  <p:childTnLst>
                                    <p:set>
                                      <p:cBhvr>
                                        <p:cTn id="50" dur="1" fill="hold">
                                          <p:stCondLst>
                                            <p:cond delay="0"/>
                                          </p:stCondLst>
                                        </p:cTn>
                                        <p:tgtEl>
                                          <p:spTgt spid="14"/>
                                        </p:tgtEl>
                                        <p:attrNameLst>
                                          <p:attrName>style.visibility</p:attrName>
                                        </p:attrNameLst>
                                      </p:cBhvr>
                                      <p:to>
                                        <p:strVal val="visible"/>
                                      </p:to>
                                    </p:set>
                                    <p:anim calcmode="lin" valueType="num">
                                      <p:cBhvr>
                                        <p:cTn id="51" dur="500" fill="hold"/>
                                        <p:tgtEl>
                                          <p:spTgt spid="14"/>
                                        </p:tgtEl>
                                        <p:attrNameLst>
                                          <p:attrName>ppt_w</p:attrName>
                                        </p:attrNameLst>
                                      </p:cBhvr>
                                      <p:tavLst>
                                        <p:tav tm="0">
                                          <p:val>
                                            <p:fltVal val="0"/>
                                          </p:val>
                                        </p:tav>
                                        <p:tav tm="100000">
                                          <p:val>
                                            <p:strVal val="#ppt_w"/>
                                          </p:val>
                                        </p:tav>
                                      </p:tavLst>
                                    </p:anim>
                                    <p:anim calcmode="lin" valueType="num">
                                      <p:cBhvr>
                                        <p:cTn id="52" dur="500" fill="hold"/>
                                        <p:tgtEl>
                                          <p:spTgt spid="14"/>
                                        </p:tgtEl>
                                        <p:attrNameLst>
                                          <p:attrName>ppt_h</p:attrName>
                                        </p:attrNameLst>
                                      </p:cBhvr>
                                      <p:tavLst>
                                        <p:tav tm="0">
                                          <p:val>
                                            <p:fltVal val="0"/>
                                          </p:val>
                                        </p:tav>
                                        <p:tav tm="100000">
                                          <p:val>
                                            <p:strVal val="#ppt_h"/>
                                          </p:val>
                                        </p:tav>
                                      </p:tavLst>
                                    </p:anim>
                                    <p:animEffect transition="in" filter="fade">
                                      <p:cBhvr>
                                        <p:cTn id="53" dur="500"/>
                                        <p:tgtEl>
                                          <p:spTgt spid="14"/>
                                        </p:tgtEl>
                                      </p:cBhvr>
                                    </p:animEffect>
                                  </p:childTnLst>
                                </p:cTn>
                              </p:par>
                            </p:childTnLst>
                          </p:cTn>
                        </p:par>
                      </p:childTnLst>
                    </p:cTn>
                  </p:par>
                  <p:par>
                    <p:cTn id="54" fill="hold">
                      <p:stCondLst>
                        <p:cond delay="indefinite"/>
                      </p:stCondLst>
                      <p:childTnLst>
                        <p:par>
                          <p:cTn id="55" fill="hold">
                            <p:stCondLst>
                              <p:cond delay="0"/>
                            </p:stCondLst>
                            <p:childTnLst>
                              <p:par>
                                <p:cTn id="56" presetID="2" presetClass="entr" presetSubtype="2" fill="hold" nodeType="clickEffect">
                                  <p:stCondLst>
                                    <p:cond delay="0"/>
                                  </p:stCondLst>
                                  <p:childTnLst>
                                    <p:set>
                                      <p:cBhvr>
                                        <p:cTn id="57" dur="1" fill="hold">
                                          <p:stCondLst>
                                            <p:cond delay="0"/>
                                          </p:stCondLst>
                                        </p:cTn>
                                        <p:tgtEl>
                                          <p:spTgt spid="15"/>
                                        </p:tgtEl>
                                        <p:attrNameLst>
                                          <p:attrName>style.visibility</p:attrName>
                                        </p:attrNameLst>
                                      </p:cBhvr>
                                      <p:to>
                                        <p:strVal val="visible"/>
                                      </p:to>
                                    </p:set>
                                    <p:anim calcmode="lin" valueType="num">
                                      <p:cBhvr additive="base">
                                        <p:cTn id="58" dur="500" fill="hold"/>
                                        <p:tgtEl>
                                          <p:spTgt spid="15"/>
                                        </p:tgtEl>
                                        <p:attrNameLst>
                                          <p:attrName>ppt_x</p:attrName>
                                        </p:attrNameLst>
                                      </p:cBhvr>
                                      <p:tavLst>
                                        <p:tav tm="0">
                                          <p:val>
                                            <p:strVal val="1+#ppt_w/2"/>
                                          </p:val>
                                        </p:tav>
                                        <p:tav tm="100000">
                                          <p:val>
                                            <p:strVal val="#ppt_x"/>
                                          </p:val>
                                        </p:tav>
                                      </p:tavLst>
                                    </p:anim>
                                    <p:anim calcmode="lin" valueType="num">
                                      <p:cBhvr additive="base">
                                        <p:cTn id="59"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0" grpId="0"/>
      <p:bldP spid="13" grpId="0"/>
      <p:bldP spid="1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cstate="print">
            <a:extLst>
              <a:ext uri="{BEBA8EAE-BF5A-486C-A8C5-ECC9F3942E4B}">
                <a14:imgProps xmlns:a14="http://schemas.microsoft.com/office/drawing/2010/main">
                  <a14:imgLayer>
                    <a14:imgEffect>
                      <a14:saturation sat="66000"/>
                    </a14:imgEffect>
                  </a14:imgLayer>
                </a14:imgProps>
              </a:ext>
              <a:ext uri="{28A0092B-C50C-407E-A947-70E740481C1C}">
                <a14:useLocalDpi xmlns:a14="http://schemas.microsoft.com/office/drawing/2010/main" val="0"/>
              </a:ext>
            </a:extLst>
          </a:blip>
          <a:srcRect l="11474" t="25000" r="16394" b="19262"/>
          <a:stretch/>
        </p:blipFill>
        <p:spPr>
          <a:xfrm flipH="1">
            <a:off x="685800" y="2343150"/>
            <a:ext cx="2133600" cy="1648691"/>
          </a:xfrm>
          <a:prstGeom prst="rect">
            <a:avLst/>
          </a:prstGeom>
        </p:spPr>
      </p:pic>
      <p:pic>
        <p:nvPicPr>
          <p:cNvPr id="5" name="图片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02817" y="4446741"/>
            <a:ext cx="1442934" cy="696759"/>
          </a:xfrm>
          <a:prstGeom prst="rect">
            <a:avLst/>
          </a:prstGeom>
        </p:spPr>
      </p:pic>
      <p:pic>
        <p:nvPicPr>
          <p:cNvPr id="9" name="图片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flipV="1">
            <a:off x="-1" y="0"/>
            <a:ext cx="1442934" cy="696759"/>
          </a:xfrm>
          <a:prstGeom prst="rect">
            <a:avLst/>
          </a:prstGeom>
        </p:spPr>
      </p:pic>
      <p:sp>
        <p:nvSpPr>
          <p:cNvPr id="17" name="文本框 16"/>
          <p:cNvSpPr txBox="1"/>
          <p:nvPr/>
        </p:nvSpPr>
        <p:spPr>
          <a:xfrm>
            <a:off x="1219200" y="1276350"/>
            <a:ext cx="1418978" cy="1569660"/>
          </a:xfrm>
          <a:prstGeom prst="rect">
            <a:avLst/>
          </a:prstGeom>
          <a:noFill/>
        </p:spPr>
        <p:txBody>
          <a:bodyPr vert="horz" wrap="none" rtlCol="0" anchor="t">
            <a:spAutoFit/>
          </a:bodyPr>
          <a:lstStyle/>
          <a:p>
            <a:r>
              <a:rPr lang="en-US" altLang="zh-CN" sz="9600" b="1" dirty="0" smtClean="0">
                <a:latin typeface="汉仪楷体简" panose="02010600000101010101" pitchFamily="2" charset="-122"/>
                <a:ea typeface="汉仪楷体简" panose="02010600000101010101" pitchFamily="2" charset="-122"/>
                <a:sym typeface="+mn-ea"/>
              </a:rPr>
              <a:t>02</a:t>
            </a:r>
            <a:endParaRPr lang="zh-CN" altLang="en-US" sz="9600" b="1" dirty="0">
              <a:latin typeface="汉仪楷体简" panose="02010600000101010101" pitchFamily="2" charset="-122"/>
              <a:ea typeface="汉仪楷体简" panose="02010600000101010101" pitchFamily="2" charset="-122"/>
              <a:sym typeface="+mn-ea"/>
            </a:endParaRPr>
          </a:p>
        </p:txBody>
      </p:sp>
      <p:sp>
        <p:nvSpPr>
          <p:cNvPr id="20" name="文本框 19"/>
          <p:cNvSpPr txBox="1"/>
          <p:nvPr/>
        </p:nvSpPr>
        <p:spPr>
          <a:xfrm>
            <a:off x="2819400" y="1387554"/>
            <a:ext cx="4800600" cy="1107996"/>
          </a:xfrm>
          <a:prstGeom prst="rect">
            <a:avLst/>
          </a:prstGeom>
          <a:noFill/>
          <a:ln>
            <a:noFill/>
          </a:ln>
        </p:spPr>
        <p:txBody>
          <a:bodyPr wrap="square" rtlCol="0" anchor="t">
            <a:spAutoFit/>
          </a:bodyPr>
          <a:lstStyle/>
          <a:p>
            <a:r>
              <a:rPr lang="zh-CN" altLang="en-US" sz="6600" b="1" spc="600" dirty="0">
                <a:latin typeface="汉仪楷体简" panose="02010600000101010101" pitchFamily="2" charset="-122"/>
                <a:ea typeface="汉仪楷体简" panose="02010600000101010101" pitchFamily="2" charset="-122"/>
                <a:cs typeface="+mj-ea"/>
              </a:rPr>
              <a:t>围棋的棋具</a:t>
            </a:r>
          </a:p>
        </p:txBody>
      </p:sp>
      <p:pic>
        <p:nvPicPr>
          <p:cNvPr id="7" name="图片 6"/>
          <p:cNvPicPr>
            <a:picLocks noChangeAspect="1"/>
          </p:cNvPicPr>
          <p:nvPr/>
        </p:nvPicPr>
        <p:blipFill>
          <a:blip r:embed="rId4" cstate="print">
            <a:extLst>
              <a:ext uri="{BEBA8EAE-BF5A-486C-A8C5-ECC9F3942E4B}">
                <a14:imgProps xmlns:a14="http://schemas.microsoft.com/office/drawing/2010/main">
                  <a14:imgLayer>
                    <a14:imgEffect>
                      <a14:saturation sat="33000"/>
                    </a14:imgEffect>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6400800" y="2510459"/>
            <a:ext cx="2133600" cy="1890091"/>
          </a:xfrm>
          <a:prstGeom prst="rect">
            <a:avLst/>
          </a:prstGeom>
        </p:spPr>
      </p:pic>
      <p:sp>
        <p:nvSpPr>
          <p:cNvPr id="31" name="矩形 30"/>
          <p:cNvSpPr/>
          <p:nvPr/>
        </p:nvSpPr>
        <p:spPr>
          <a:xfrm>
            <a:off x="2971800" y="2419350"/>
            <a:ext cx="4572000" cy="461665"/>
          </a:xfrm>
          <a:prstGeom prst="rect">
            <a:avLst/>
          </a:prstGeom>
        </p:spPr>
        <p:txBody>
          <a:bodyPr>
            <a:spAutoFit/>
          </a:bodyPr>
          <a:lstStyle/>
          <a:p>
            <a:r>
              <a:rPr lang="zh-CN" altLang="en-US" sz="1200" dirty="0" smtClean="0"/>
              <a:t>introduction to the historical rules of chinese go </a:t>
            </a:r>
            <a:r>
              <a:rPr lang="zh-CN" altLang="en-US" sz="1200" dirty="0"/>
              <a:t>introduction to the historical rules of chinese </a:t>
            </a:r>
            <a:r>
              <a:rPr lang="zh-CN" altLang="en-US" sz="1200" dirty="0" smtClean="0"/>
              <a:t>go</a:t>
            </a:r>
            <a:endParaRPr lang="zh-CN" altLang="en-US" sz="1200" dirty="0"/>
          </a:p>
        </p:txBody>
      </p:sp>
    </p:spTree>
    <p:extLst>
      <p:ext uri="{BB962C8B-B14F-4D97-AF65-F5344CB8AC3E}">
        <p14:creationId xmlns:p14="http://schemas.microsoft.com/office/powerpoint/2010/main" val="3084753401"/>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9"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0-#ppt_w/2"/>
                                          </p:val>
                                        </p:tav>
                                        <p:tav tm="100000">
                                          <p:val>
                                            <p:strVal val="#ppt_x"/>
                                          </p:val>
                                        </p:tav>
                                      </p:tavLst>
                                    </p:anim>
                                    <p:anim calcmode="lin" valueType="num">
                                      <p:cBhvr additive="base">
                                        <p:cTn id="12" dur="500" fill="hold"/>
                                        <p:tgtEl>
                                          <p:spTgt spid="9"/>
                                        </p:tgtEl>
                                        <p:attrNameLst>
                                          <p:attrName>ppt_y</p:attrName>
                                        </p:attrNameLst>
                                      </p:cBhvr>
                                      <p:tavLst>
                                        <p:tav tm="0">
                                          <p:val>
                                            <p:strVal val="0-#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ppt_x"/>
                                          </p:val>
                                        </p:tav>
                                        <p:tav tm="100000">
                                          <p:val>
                                            <p:strVal val="#ppt_x"/>
                                          </p:val>
                                        </p:tav>
                                      </p:tavLst>
                                    </p:anim>
                                    <p:anim calcmode="lin" valueType="num">
                                      <p:cBhvr additive="base">
                                        <p:cTn id="18" dur="500" fill="hold"/>
                                        <p:tgtEl>
                                          <p:spTgt spid="2"/>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7"/>
                                        </p:tgtEl>
                                        <p:attrNameLst>
                                          <p:attrName>style.visibility</p:attrName>
                                        </p:attrNameLst>
                                      </p:cBhvr>
                                      <p:to>
                                        <p:strVal val="visible"/>
                                      </p:to>
                                    </p:set>
                                    <p:anim calcmode="lin" valueType="num">
                                      <p:cBhvr additive="base">
                                        <p:cTn id="21" dur="500" fill="hold"/>
                                        <p:tgtEl>
                                          <p:spTgt spid="17"/>
                                        </p:tgtEl>
                                        <p:attrNameLst>
                                          <p:attrName>ppt_x</p:attrName>
                                        </p:attrNameLst>
                                      </p:cBhvr>
                                      <p:tavLst>
                                        <p:tav tm="0">
                                          <p:val>
                                            <p:strVal val="#ppt_x"/>
                                          </p:val>
                                        </p:tav>
                                        <p:tav tm="100000">
                                          <p:val>
                                            <p:strVal val="#ppt_x"/>
                                          </p:val>
                                        </p:tav>
                                      </p:tavLst>
                                    </p:anim>
                                    <p:anim calcmode="lin" valueType="num">
                                      <p:cBhvr additive="base">
                                        <p:cTn id="22"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wipe(left)">
                                      <p:cBhvr>
                                        <p:cTn id="27" dur="500"/>
                                        <p:tgtEl>
                                          <p:spTgt spid="20"/>
                                        </p:tgtEl>
                                      </p:cBhvr>
                                    </p:animEffect>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31"/>
                                        </p:tgtEl>
                                        <p:attrNameLst>
                                          <p:attrName>style.visibility</p:attrName>
                                        </p:attrNameLst>
                                      </p:cBhvr>
                                      <p:to>
                                        <p:strVal val="visible"/>
                                      </p:to>
                                    </p:set>
                                    <p:anim calcmode="lin" valueType="num">
                                      <p:cBhvr additive="base">
                                        <p:cTn id="32" dur="500" fill="hold"/>
                                        <p:tgtEl>
                                          <p:spTgt spid="31"/>
                                        </p:tgtEl>
                                        <p:attrNameLst>
                                          <p:attrName>ppt_x</p:attrName>
                                        </p:attrNameLst>
                                      </p:cBhvr>
                                      <p:tavLst>
                                        <p:tav tm="0">
                                          <p:val>
                                            <p:strVal val="#ppt_x"/>
                                          </p:val>
                                        </p:tav>
                                        <p:tav tm="100000">
                                          <p:val>
                                            <p:strVal val="#ppt_x"/>
                                          </p:val>
                                        </p:tav>
                                      </p:tavLst>
                                    </p:anim>
                                    <p:anim calcmode="lin" valueType="num">
                                      <p:cBhvr additive="base">
                                        <p:cTn id="33"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2" fill="hold" nodeType="clickEffect">
                                  <p:stCondLst>
                                    <p:cond delay="0"/>
                                  </p:stCondLst>
                                  <p:childTnLst>
                                    <p:set>
                                      <p:cBhvr>
                                        <p:cTn id="37" dur="1" fill="hold">
                                          <p:stCondLst>
                                            <p:cond delay="0"/>
                                          </p:stCondLst>
                                        </p:cTn>
                                        <p:tgtEl>
                                          <p:spTgt spid="7"/>
                                        </p:tgtEl>
                                        <p:attrNameLst>
                                          <p:attrName>style.visibility</p:attrName>
                                        </p:attrNameLst>
                                      </p:cBhvr>
                                      <p:to>
                                        <p:strVal val="visible"/>
                                      </p:to>
                                    </p:set>
                                    <p:anim calcmode="lin" valueType="num">
                                      <p:cBhvr additive="base">
                                        <p:cTn id="38" dur="500" fill="hold"/>
                                        <p:tgtEl>
                                          <p:spTgt spid="7"/>
                                        </p:tgtEl>
                                        <p:attrNameLst>
                                          <p:attrName>ppt_x</p:attrName>
                                        </p:attrNameLst>
                                      </p:cBhvr>
                                      <p:tavLst>
                                        <p:tav tm="0">
                                          <p:val>
                                            <p:strVal val="1+#ppt_w/2"/>
                                          </p:val>
                                        </p:tav>
                                        <p:tav tm="100000">
                                          <p:val>
                                            <p:strVal val="#ppt_x"/>
                                          </p:val>
                                        </p:tav>
                                      </p:tavLst>
                                    </p:anim>
                                    <p:anim calcmode="lin" valueType="num">
                                      <p:cBhvr additive="base">
                                        <p:cTn id="39"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0" grpId="0"/>
      <p:bldP spid="3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a:extLst>
              <a:ext uri="{28A0092B-C50C-407E-A947-70E740481C1C}">
                <a14:useLocalDpi xmlns:a14="http://schemas.microsoft.com/office/drawing/2010/main" val="0"/>
              </a:ext>
            </a:extLst>
          </a:blip>
          <a:srcRect l="7621" t="26062" r="12690" b="37874"/>
          <a:stretch/>
        </p:blipFill>
        <p:spPr>
          <a:xfrm>
            <a:off x="6019800" y="3038386"/>
            <a:ext cx="2438400" cy="1514564"/>
          </a:xfrm>
          <a:prstGeom prst="rect">
            <a:avLst/>
          </a:prstGeom>
        </p:spPr>
      </p:pic>
      <p:sp>
        <p:nvSpPr>
          <p:cNvPr id="5" name="文本框 4"/>
          <p:cNvSpPr txBox="1"/>
          <p:nvPr/>
        </p:nvSpPr>
        <p:spPr>
          <a:xfrm>
            <a:off x="4648200" y="2822122"/>
            <a:ext cx="1371600" cy="600164"/>
          </a:xfrm>
          <a:prstGeom prst="rect">
            <a:avLst/>
          </a:prstGeom>
          <a:noFill/>
        </p:spPr>
        <p:txBody>
          <a:bodyPr wrap="square" rtlCol="0" anchor="t">
            <a:spAutoFit/>
          </a:bodyPr>
          <a:lstStyle/>
          <a:p>
            <a:r>
              <a:rPr lang="zh-CN" altLang="en-US" sz="2100" dirty="0">
                <a:latin typeface="华文行楷" panose="02010800040101010101" charset="-122"/>
                <a:ea typeface="华文行楷" panose="02010800040101010101" charset="-122"/>
              </a:rPr>
              <a:t>棋子：</a:t>
            </a:r>
            <a:endParaRPr lang="zh-CN" altLang="en-US" sz="1200" dirty="0">
              <a:latin typeface="微软雅黑" panose="020B0503020204020204" charset="-122"/>
              <a:ea typeface="微软雅黑" panose="020B0503020204020204" charset="-122"/>
            </a:endParaRPr>
          </a:p>
          <a:p>
            <a:r>
              <a:rPr lang="zh-CN" altLang="en-US" sz="1200" dirty="0">
                <a:latin typeface="微软雅黑" panose="020B0503020204020204" charset="-122"/>
                <a:ea typeface="微软雅黑" panose="020B0503020204020204" charset="-122"/>
              </a:rPr>
              <a:t>棋子分黑白两色。</a:t>
            </a:r>
          </a:p>
        </p:txBody>
      </p:sp>
      <p:sp>
        <p:nvSpPr>
          <p:cNvPr id="6" name="文本框 5"/>
          <p:cNvSpPr txBox="1"/>
          <p:nvPr/>
        </p:nvSpPr>
        <p:spPr>
          <a:xfrm>
            <a:off x="838200" y="1276350"/>
            <a:ext cx="7696200" cy="1246495"/>
          </a:xfrm>
          <a:prstGeom prst="rect">
            <a:avLst/>
          </a:prstGeom>
          <a:noFill/>
        </p:spPr>
        <p:txBody>
          <a:bodyPr wrap="square" rtlCol="0" anchor="t">
            <a:spAutoFit/>
          </a:bodyPr>
          <a:lstStyle/>
          <a:p>
            <a:pPr algn="l"/>
            <a:r>
              <a:rPr lang="zh-CN" altLang="en-US" sz="2100" dirty="0">
                <a:latin typeface="华文行楷" panose="02010800040101010101" charset="-122"/>
                <a:ea typeface="华文行楷" panose="02010800040101010101" charset="-122"/>
              </a:rPr>
              <a:t>棋盘：</a:t>
            </a:r>
            <a:endParaRPr lang="zh-CN" altLang="en-US" sz="1350" dirty="0">
              <a:latin typeface="微软雅黑" panose="020B0503020204020204" charset="-122"/>
              <a:ea typeface="微软雅黑" panose="020B0503020204020204" charset="-122"/>
            </a:endParaRPr>
          </a:p>
          <a:p>
            <a:pPr algn="l">
              <a:lnSpc>
                <a:spcPct val="150000"/>
              </a:lnSpc>
            </a:pPr>
            <a:r>
              <a:rPr lang="zh-CN" altLang="en-US" sz="1200" dirty="0"/>
              <a:t>盘面有纵横各十九条等距离、垂直交叉的平行线，共构成19×19=361个交叉点（以下简称为“点”）。盘面上标有九个小圆点，称为星位，中央的星位又称“天元”。下让子棋时所让之子要放在星上（让先除外）。棋盘可分为“角”、“边”以及“中腹”。启蒙学习中，有13×13、9×9的棋盘。</a:t>
            </a:r>
          </a:p>
        </p:txBody>
      </p:sp>
      <p:sp>
        <p:nvSpPr>
          <p:cNvPr id="8" name="文本框 7"/>
          <p:cNvSpPr txBox="1"/>
          <p:nvPr/>
        </p:nvSpPr>
        <p:spPr>
          <a:xfrm>
            <a:off x="838200" y="3562350"/>
            <a:ext cx="4226719" cy="784830"/>
          </a:xfrm>
          <a:prstGeom prst="rect">
            <a:avLst/>
          </a:prstGeom>
          <a:noFill/>
        </p:spPr>
        <p:txBody>
          <a:bodyPr wrap="square" rtlCol="0" anchor="t">
            <a:spAutoFit/>
          </a:bodyPr>
          <a:lstStyle/>
          <a:p>
            <a:pPr algn="l"/>
            <a:r>
              <a:rPr lang="zh-CN" altLang="en-US" sz="2100" dirty="0">
                <a:latin typeface="华文行楷" panose="02010800040101010101" charset="-122"/>
                <a:ea typeface="华文行楷" panose="02010800040101010101" charset="-122"/>
              </a:rPr>
              <a:t>棋钟：</a:t>
            </a:r>
          </a:p>
          <a:p>
            <a:pPr algn="l"/>
            <a:r>
              <a:rPr lang="zh-CN" altLang="en-US" sz="1200" dirty="0"/>
              <a:t>也叫计时器，在正式的比赛中可以使用计时器对选手的时间进行限制。非正式的对局中一般不使用计时器。</a:t>
            </a:r>
          </a:p>
        </p:txBody>
      </p:sp>
      <p:sp>
        <p:nvSpPr>
          <p:cNvPr id="9" name="文本框 8"/>
          <p:cNvSpPr txBox="1"/>
          <p:nvPr/>
        </p:nvSpPr>
        <p:spPr>
          <a:xfrm>
            <a:off x="838200" y="2786702"/>
            <a:ext cx="4318159" cy="623248"/>
          </a:xfrm>
          <a:prstGeom prst="rect">
            <a:avLst/>
          </a:prstGeom>
          <a:noFill/>
        </p:spPr>
        <p:txBody>
          <a:bodyPr wrap="square" rtlCol="0" anchor="t">
            <a:spAutoFit/>
          </a:bodyPr>
          <a:lstStyle/>
          <a:p>
            <a:r>
              <a:rPr lang="zh-CN" altLang="en-US" sz="2100" dirty="0">
                <a:latin typeface="华文行楷" panose="02010800040101010101" charset="-122"/>
                <a:ea typeface="华文行楷" panose="02010800040101010101" charset="-122"/>
              </a:rPr>
              <a:t>棋谱：</a:t>
            </a:r>
          </a:p>
          <a:p>
            <a:pPr algn="l"/>
            <a:r>
              <a:rPr lang="zh-CN" altLang="en-US" sz="1200" dirty="0"/>
              <a:t>它为记录棋局的工具，通常以笔记本的形式出现。</a:t>
            </a:r>
          </a:p>
        </p:txBody>
      </p:sp>
      <p:cxnSp>
        <p:nvCxnSpPr>
          <p:cNvPr id="3" name="直接连接符 2"/>
          <p:cNvCxnSpPr/>
          <p:nvPr/>
        </p:nvCxnSpPr>
        <p:spPr>
          <a:xfrm>
            <a:off x="952500" y="2634426"/>
            <a:ext cx="74295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48271149"/>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arn(inVertical)">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fltVal val="0"/>
                                          </p:val>
                                        </p:tav>
                                        <p:tav tm="100000">
                                          <p:val>
                                            <p:strVal val="#ppt_h"/>
                                          </p:val>
                                        </p:tav>
                                      </p:tavLst>
                                    </p:anim>
                                    <p:animEffect transition="in" filter="fade">
                                      <p:cBhvr>
                                        <p:cTn id="19" dur="500"/>
                                        <p:tgtEl>
                                          <p:spTgt spid="9"/>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ppt_w</p:attrName>
                                        </p:attrNameLst>
                                      </p:cBhvr>
                                      <p:tavLst>
                                        <p:tav tm="0">
                                          <p:val>
                                            <p:fltVal val="0"/>
                                          </p:val>
                                        </p:tav>
                                        <p:tav tm="100000">
                                          <p:val>
                                            <p:strVal val="#ppt_w"/>
                                          </p:val>
                                        </p:tav>
                                      </p:tavLst>
                                    </p:anim>
                                    <p:anim calcmode="lin" valueType="num">
                                      <p:cBhvr>
                                        <p:cTn id="23" dur="500" fill="hold"/>
                                        <p:tgtEl>
                                          <p:spTgt spid="5"/>
                                        </p:tgtEl>
                                        <p:attrNameLst>
                                          <p:attrName>ppt_h</p:attrName>
                                        </p:attrNameLst>
                                      </p:cBhvr>
                                      <p:tavLst>
                                        <p:tav tm="0">
                                          <p:val>
                                            <p:fltVal val="0"/>
                                          </p:val>
                                        </p:tav>
                                        <p:tav tm="100000">
                                          <p:val>
                                            <p:strVal val="#ppt_h"/>
                                          </p:val>
                                        </p:tav>
                                      </p:tavLst>
                                    </p:anim>
                                    <p:animEffect transition="in" filter="fade">
                                      <p:cBhvr>
                                        <p:cTn id="24" dur="500"/>
                                        <p:tgtEl>
                                          <p:spTgt spid="5"/>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fltVal val="0"/>
                                          </p:val>
                                        </p:tav>
                                        <p:tav tm="100000">
                                          <p:val>
                                            <p:strVal val="#ppt_w"/>
                                          </p:val>
                                        </p:tav>
                                      </p:tavLst>
                                    </p:anim>
                                    <p:anim calcmode="lin" valueType="num">
                                      <p:cBhvr>
                                        <p:cTn id="28" dur="500" fill="hold"/>
                                        <p:tgtEl>
                                          <p:spTgt spid="8"/>
                                        </p:tgtEl>
                                        <p:attrNameLst>
                                          <p:attrName>ppt_h</p:attrName>
                                        </p:attrNameLst>
                                      </p:cBhvr>
                                      <p:tavLst>
                                        <p:tav tm="0">
                                          <p:val>
                                            <p:fltVal val="0"/>
                                          </p:val>
                                        </p:tav>
                                        <p:tav tm="100000">
                                          <p:val>
                                            <p:strVal val="#ppt_h"/>
                                          </p:val>
                                        </p:tav>
                                      </p:tavLst>
                                    </p:anim>
                                    <p:animEffect transition="in" filter="fade">
                                      <p:cBhvr>
                                        <p:cTn id="29" dur="500"/>
                                        <p:tgtEl>
                                          <p:spTgt spid="8"/>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nodeType="clickEffect">
                                  <p:stCondLst>
                                    <p:cond delay="0"/>
                                  </p:stCondLst>
                                  <p:childTnLst>
                                    <p:set>
                                      <p:cBhvr>
                                        <p:cTn id="33" dur="1" fill="hold">
                                          <p:stCondLst>
                                            <p:cond delay="0"/>
                                          </p:stCondLst>
                                        </p:cTn>
                                        <p:tgtEl>
                                          <p:spTgt spid="4"/>
                                        </p:tgtEl>
                                        <p:attrNameLst>
                                          <p:attrName>style.visibility</p:attrName>
                                        </p:attrNameLst>
                                      </p:cBhvr>
                                      <p:to>
                                        <p:strVal val="visible"/>
                                      </p:to>
                                    </p:set>
                                    <p:anim calcmode="lin" valueType="num">
                                      <p:cBhvr additive="base">
                                        <p:cTn id="34" dur="500" fill="hold"/>
                                        <p:tgtEl>
                                          <p:spTgt spid="4"/>
                                        </p:tgtEl>
                                        <p:attrNameLst>
                                          <p:attrName>ppt_x</p:attrName>
                                        </p:attrNameLst>
                                      </p:cBhvr>
                                      <p:tavLst>
                                        <p:tav tm="0">
                                          <p:val>
                                            <p:strVal val="#ppt_x"/>
                                          </p:val>
                                        </p:tav>
                                        <p:tav tm="100000">
                                          <p:val>
                                            <p:strVal val="#ppt_x"/>
                                          </p:val>
                                        </p:tav>
                                      </p:tavLst>
                                    </p:anim>
                                    <p:anim calcmode="lin" valueType="num">
                                      <p:cBhvr additive="base">
                                        <p:cTn id="35"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8" grpId="0"/>
      <p:bldP spid="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cstate="print">
            <a:extLst>
              <a:ext uri="{BEBA8EAE-BF5A-486C-A8C5-ECC9F3942E4B}">
                <a14:imgProps xmlns:a14="http://schemas.microsoft.com/office/drawing/2010/main">
                  <a14:imgLayer>
                    <a14:imgEffect>
                      <a14:saturation sat="66000"/>
                    </a14:imgEffect>
                  </a14:imgLayer>
                </a14:imgProps>
              </a:ext>
              <a:ext uri="{28A0092B-C50C-407E-A947-70E740481C1C}">
                <a14:useLocalDpi xmlns:a14="http://schemas.microsoft.com/office/drawing/2010/main" val="0"/>
              </a:ext>
            </a:extLst>
          </a:blip>
          <a:srcRect l="11474" t="25000" r="16394" b="19262"/>
          <a:stretch/>
        </p:blipFill>
        <p:spPr>
          <a:xfrm flipH="1">
            <a:off x="685800" y="2343150"/>
            <a:ext cx="2133600" cy="1648691"/>
          </a:xfrm>
          <a:prstGeom prst="rect">
            <a:avLst/>
          </a:prstGeom>
        </p:spPr>
      </p:pic>
      <p:pic>
        <p:nvPicPr>
          <p:cNvPr id="5" name="图片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02817" y="4446741"/>
            <a:ext cx="1442934" cy="696759"/>
          </a:xfrm>
          <a:prstGeom prst="rect">
            <a:avLst/>
          </a:prstGeom>
        </p:spPr>
      </p:pic>
      <p:pic>
        <p:nvPicPr>
          <p:cNvPr id="9" name="图片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flipV="1">
            <a:off x="-1" y="0"/>
            <a:ext cx="1442934" cy="696759"/>
          </a:xfrm>
          <a:prstGeom prst="rect">
            <a:avLst/>
          </a:prstGeom>
        </p:spPr>
      </p:pic>
      <p:sp>
        <p:nvSpPr>
          <p:cNvPr id="17" name="文本框 16"/>
          <p:cNvSpPr txBox="1"/>
          <p:nvPr/>
        </p:nvSpPr>
        <p:spPr>
          <a:xfrm>
            <a:off x="1219200" y="1276350"/>
            <a:ext cx="1418978" cy="1569660"/>
          </a:xfrm>
          <a:prstGeom prst="rect">
            <a:avLst/>
          </a:prstGeom>
          <a:noFill/>
        </p:spPr>
        <p:txBody>
          <a:bodyPr vert="horz" wrap="none" rtlCol="0" anchor="t">
            <a:spAutoFit/>
          </a:bodyPr>
          <a:lstStyle/>
          <a:p>
            <a:r>
              <a:rPr lang="en-US" altLang="zh-CN" sz="9600" b="1" dirty="0" smtClean="0">
                <a:latin typeface="汉仪楷体简" panose="02010600000101010101" pitchFamily="2" charset="-122"/>
                <a:ea typeface="汉仪楷体简" panose="02010600000101010101" pitchFamily="2" charset="-122"/>
                <a:sym typeface="+mn-ea"/>
              </a:rPr>
              <a:t>03</a:t>
            </a:r>
            <a:endParaRPr lang="zh-CN" altLang="en-US" sz="9600" b="1" dirty="0">
              <a:latin typeface="汉仪楷体简" panose="02010600000101010101" pitchFamily="2" charset="-122"/>
              <a:ea typeface="汉仪楷体简" panose="02010600000101010101" pitchFamily="2" charset="-122"/>
              <a:sym typeface="+mn-ea"/>
            </a:endParaRPr>
          </a:p>
        </p:txBody>
      </p:sp>
      <p:sp>
        <p:nvSpPr>
          <p:cNvPr id="20" name="文本框 19"/>
          <p:cNvSpPr txBox="1"/>
          <p:nvPr/>
        </p:nvSpPr>
        <p:spPr>
          <a:xfrm>
            <a:off x="2819400" y="1387554"/>
            <a:ext cx="4800600" cy="1107996"/>
          </a:xfrm>
          <a:prstGeom prst="rect">
            <a:avLst/>
          </a:prstGeom>
          <a:noFill/>
          <a:ln>
            <a:noFill/>
          </a:ln>
        </p:spPr>
        <p:txBody>
          <a:bodyPr wrap="square" rtlCol="0" anchor="t">
            <a:spAutoFit/>
          </a:bodyPr>
          <a:lstStyle/>
          <a:p>
            <a:r>
              <a:rPr lang="zh-CN" altLang="en-US" sz="6600" b="1" spc="600" dirty="0">
                <a:latin typeface="汉仪楷体简" panose="02010600000101010101" pitchFamily="2" charset="-122"/>
                <a:ea typeface="汉仪楷体简" panose="02010600000101010101" pitchFamily="2" charset="-122"/>
                <a:cs typeface="+mj-ea"/>
              </a:rPr>
              <a:t>围棋的规则</a:t>
            </a:r>
          </a:p>
        </p:txBody>
      </p:sp>
      <p:pic>
        <p:nvPicPr>
          <p:cNvPr id="7" name="图片 6"/>
          <p:cNvPicPr>
            <a:picLocks noChangeAspect="1"/>
          </p:cNvPicPr>
          <p:nvPr/>
        </p:nvPicPr>
        <p:blipFill>
          <a:blip r:embed="rId4" cstate="print">
            <a:extLst>
              <a:ext uri="{BEBA8EAE-BF5A-486C-A8C5-ECC9F3942E4B}">
                <a14:imgProps xmlns:a14="http://schemas.microsoft.com/office/drawing/2010/main">
                  <a14:imgLayer>
                    <a14:imgEffect>
                      <a14:saturation sat="33000"/>
                    </a14:imgEffect>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6400800" y="2510459"/>
            <a:ext cx="2133600" cy="1890091"/>
          </a:xfrm>
          <a:prstGeom prst="rect">
            <a:avLst/>
          </a:prstGeom>
        </p:spPr>
      </p:pic>
      <p:sp>
        <p:nvSpPr>
          <p:cNvPr id="31" name="矩形 30"/>
          <p:cNvSpPr/>
          <p:nvPr/>
        </p:nvSpPr>
        <p:spPr>
          <a:xfrm>
            <a:off x="2971800" y="2419350"/>
            <a:ext cx="4572000" cy="461665"/>
          </a:xfrm>
          <a:prstGeom prst="rect">
            <a:avLst/>
          </a:prstGeom>
        </p:spPr>
        <p:txBody>
          <a:bodyPr>
            <a:spAutoFit/>
          </a:bodyPr>
          <a:lstStyle/>
          <a:p>
            <a:r>
              <a:rPr lang="zh-CN" altLang="en-US" sz="1200" dirty="0" smtClean="0"/>
              <a:t>introduction to the historical rules of chinese go </a:t>
            </a:r>
            <a:r>
              <a:rPr lang="zh-CN" altLang="en-US" sz="1200" dirty="0"/>
              <a:t>introduction to the historical rules of chinese </a:t>
            </a:r>
            <a:r>
              <a:rPr lang="zh-CN" altLang="en-US" sz="1200" dirty="0" smtClean="0"/>
              <a:t>go</a:t>
            </a:r>
            <a:endParaRPr lang="zh-CN" altLang="en-US" sz="1200" dirty="0"/>
          </a:p>
        </p:txBody>
      </p:sp>
    </p:spTree>
    <p:extLst>
      <p:ext uri="{BB962C8B-B14F-4D97-AF65-F5344CB8AC3E}">
        <p14:creationId xmlns:p14="http://schemas.microsoft.com/office/powerpoint/2010/main" val="2263161234"/>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9"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0-#ppt_w/2"/>
                                          </p:val>
                                        </p:tav>
                                        <p:tav tm="100000">
                                          <p:val>
                                            <p:strVal val="#ppt_x"/>
                                          </p:val>
                                        </p:tav>
                                      </p:tavLst>
                                    </p:anim>
                                    <p:anim calcmode="lin" valueType="num">
                                      <p:cBhvr additive="base">
                                        <p:cTn id="12" dur="500" fill="hold"/>
                                        <p:tgtEl>
                                          <p:spTgt spid="9"/>
                                        </p:tgtEl>
                                        <p:attrNameLst>
                                          <p:attrName>ppt_y</p:attrName>
                                        </p:attrNameLst>
                                      </p:cBhvr>
                                      <p:tavLst>
                                        <p:tav tm="0">
                                          <p:val>
                                            <p:strVal val="0-#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ppt_x"/>
                                          </p:val>
                                        </p:tav>
                                        <p:tav tm="100000">
                                          <p:val>
                                            <p:strVal val="#ppt_x"/>
                                          </p:val>
                                        </p:tav>
                                      </p:tavLst>
                                    </p:anim>
                                    <p:anim calcmode="lin" valueType="num">
                                      <p:cBhvr additive="base">
                                        <p:cTn id="18" dur="500" fill="hold"/>
                                        <p:tgtEl>
                                          <p:spTgt spid="2"/>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7"/>
                                        </p:tgtEl>
                                        <p:attrNameLst>
                                          <p:attrName>style.visibility</p:attrName>
                                        </p:attrNameLst>
                                      </p:cBhvr>
                                      <p:to>
                                        <p:strVal val="visible"/>
                                      </p:to>
                                    </p:set>
                                    <p:anim calcmode="lin" valueType="num">
                                      <p:cBhvr additive="base">
                                        <p:cTn id="21" dur="500" fill="hold"/>
                                        <p:tgtEl>
                                          <p:spTgt spid="17"/>
                                        </p:tgtEl>
                                        <p:attrNameLst>
                                          <p:attrName>ppt_x</p:attrName>
                                        </p:attrNameLst>
                                      </p:cBhvr>
                                      <p:tavLst>
                                        <p:tav tm="0">
                                          <p:val>
                                            <p:strVal val="#ppt_x"/>
                                          </p:val>
                                        </p:tav>
                                        <p:tav tm="100000">
                                          <p:val>
                                            <p:strVal val="#ppt_x"/>
                                          </p:val>
                                        </p:tav>
                                      </p:tavLst>
                                    </p:anim>
                                    <p:anim calcmode="lin" valueType="num">
                                      <p:cBhvr additive="base">
                                        <p:cTn id="22"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wipe(left)">
                                      <p:cBhvr>
                                        <p:cTn id="27" dur="500"/>
                                        <p:tgtEl>
                                          <p:spTgt spid="20"/>
                                        </p:tgtEl>
                                      </p:cBhvr>
                                    </p:animEffect>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31"/>
                                        </p:tgtEl>
                                        <p:attrNameLst>
                                          <p:attrName>style.visibility</p:attrName>
                                        </p:attrNameLst>
                                      </p:cBhvr>
                                      <p:to>
                                        <p:strVal val="visible"/>
                                      </p:to>
                                    </p:set>
                                    <p:anim calcmode="lin" valueType="num">
                                      <p:cBhvr additive="base">
                                        <p:cTn id="32" dur="500" fill="hold"/>
                                        <p:tgtEl>
                                          <p:spTgt spid="31"/>
                                        </p:tgtEl>
                                        <p:attrNameLst>
                                          <p:attrName>ppt_x</p:attrName>
                                        </p:attrNameLst>
                                      </p:cBhvr>
                                      <p:tavLst>
                                        <p:tav tm="0">
                                          <p:val>
                                            <p:strVal val="#ppt_x"/>
                                          </p:val>
                                        </p:tav>
                                        <p:tav tm="100000">
                                          <p:val>
                                            <p:strVal val="#ppt_x"/>
                                          </p:val>
                                        </p:tav>
                                      </p:tavLst>
                                    </p:anim>
                                    <p:anim calcmode="lin" valueType="num">
                                      <p:cBhvr additive="base">
                                        <p:cTn id="33"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2" fill="hold" nodeType="clickEffect">
                                  <p:stCondLst>
                                    <p:cond delay="0"/>
                                  </p:stCondLst>
                                  <p:childTnLst>
                                    <p:set>
                                      <p:cBhvr>
                                        <p:cTn id="37" dur="1" fill="hold">
                                          <p:stCondLst>
                                            <p:cond delay="0"/>
                                          </p:stCondLst>
                                        </p:cTn>
                                        <p:tgtEl>
                                          <p:spTgt spid="7"/>
                                        </p:tgtEl>
                                        <p:attrNameLst>
                                          <p:attrName>style.visibility</p:attrName>
                                        </p:attrNameLst>
                                      </p:cBhvr>
                                      <p:to>
                                        <p:strVal val="visible"/>
                                      </p:to>
                                    </p:set>
                                    <p:anim calcmode="lin" valueType="num">
                                      <p:cBhvr additive="base">
                                        <p:cTn id="38" dur="500" fill="hold"/>
                                        <p:tgtEl>
                                          <p:spTgt spid="7"/>
                                        </p:tgtEl>
                                        <p:attrNameLst>
                                          <p:attrName>ppt_x</p:attrName>
                                        </p:attrNameLst>
                                      </p:cBhvr>
                                      <p:tavLst>
                                        <p:tav tm="0">
                                          <p:val>
                                            <p:strVal val="1+#ppt_w/2"/>
                                          </p:val>
                                        </p:tav>
                                        <p:tav tm="100000">
                                          <p:val>
                                            <p:strVal val="#ppt_x"/>
                                          </p:val>
                                        </p:tav>
                                      </p:tavLst>
                                    </p:anim>
                                    <p:anim calcmode="lin" valueType="num">
                                      <p:cBhvr additive="base">
                                        <p:cTn id="39"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0" grpId="0"/>
      <p:bldP spid="3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文本框 17"/>
          <p:cNvSpPr txBox="1"/>
          <p:nvPr/>
        </p:nvSpPr>
        <p:spPr>
          <a:xfrm>
            <a:off x="1016826" y="3069318"/>
            <a:ext cx="1447800" cy="1200329"/>
          </a:xfrm>
          <a:prstGeom prst="rect">
            <a:avLst/>
          </a:prstGeom>
          <a:noFill/>
        </p:spPr>
        <p:txBody>
          <a:bodyPr wrap="square" rtlCol="0" anchor="t">
            <a:spAutoFit/>
          </a:bodyPr>
          <a:lstStyle/>
          <a:p>
            <a:pPr algn="ctr">
              <a:lnSpc>
                <a:spcPct val="150000"/>
              </a:lnSpc>
            </a:pPr>
            <a:r>
              <a:rPr lang="zh-CN" altLang="en-US" sz="1200" dirty="0">
                <a:sym typeface="+mn-ea"/>
              </a:rPr>
              <a:t>对局双方各执一色棋子，黑先白</a:t>
            </a:r>
            <a:r>
              <a:rPr lang="zh-CN" altLang="en-US" sz="1200" dirty="0" smtClean="0">
                <a:sym typeface="+mn-ea"/>
              </a:rPr>
              <a:t>后交替</a:t>
            </a:r>
            <a:r>
              <a:rPr lang="zh-CN" altLang="en-US" sz="1200" dirty="0">
                <a:sym typeface="+mn-ea"/>
              </a:rPr>
              <a:t>下子，每次只能下一</a:t>
            </a:r>
            <a:r>
              <a:rPr lang="zh-CN" altLang="en-US" sz="1200" dirty="0" smtClean="0">
                <a:sym typeface="+mn-ea"/>
              </a:rPr>
              <a:t>子</a:t>
            </a:r>
            <a:endParaRPr lang="zh-CN" altLang="en-US" sz="1200" dirty="0"/>
          </a:p>
        </p:txBody>
      </p:sp>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08273" y="1511853"/>
            <a:ext cx="1397127" cy="1372970"/>
          </a:xfrm>
          <a:prstGeom prst="rect">
            <a:avLst/>
          </a:prstGeom>
        </p:spPr>
      </p:pic>
      <p:pic>
        <p:nvPicPr>
          <p:cNvPr id="7" name="图片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77000" y="1664253"/>
            <a:ext cx="1148202" cy="1148202"/>
          </a:xfrm>
          <a:prstGeom prst="rect">
            <a:avLst/>
          </a:prstGeom>
        </p:spPr>
      </p:pic>
      <p:pic>
        <p:nvPicPr>
          <p:cNvPr id="27" name="图片 26"/>
          <p:cNvPicPr>
            <a:picLocks noChangeAspect="1"/>
          </p:cNvPicPr>
          <p:nvPr/>
        </p:nvPicPr>
        <p:blipFill rotWithShape="1">
          <a:blip r:embed="rId4" cstate="print">
            <a:extLst>
              <a:ext uri="{28A0092B-C50C-407E-A947-70E740481C1C}">
                <a14:useLocalDpi xmlns:a14="http://schemas.microsoft.com/office/drawing/2010/main" val="0"/>
              </a:ext>
            </a:extLst>
          </a:blip>
          <a:srcRect l="7621" t="26062" r="12690" b="37874"/>
          <a:stretch/>
        </p:blipFill>
        <p:spPr>
          <a:xfrm>
            <a:off x="1121229" y="1924560"/>
            <a:ext cx="1118148" cy="694516"/>
          </a:xfrm>
          <a:prstGeom prst="rect">
            <a:avLst/>
          </a:prstGeom>
        </p:spPr>
      </p:pic>
      <p:sp>
        <p:nvSpPr>
          <p:cNvPr id="22" name="椭圆 21"/>
          <p:cNvSpPr/>
          <p:nvPr/>
        </p:nvSpPr>
        <p:spPr>
          <a:xfrm>
            <a:off x="968829" y="1483179"/>
            <a:ext cx="1469571" cy="1469571"/>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3657600" y="1490082"/>
            <a:ext cx="1469571" cy="1469571"/>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a:off x="6379029" y="1475422"/>
            <a:ext cx="1469571" cy="1469571"/>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文本框 30"/>
          <p:cNvSpPr txBox="1"/>
          <p:nvPr/>
        </p:nvSpPr>
        <p:spPr>
          <a:xfrm>
            <a:off x="3679371" y="3124021"/>
            <a:ext cx="1448271" cy="1200329"/>
          </a:xfrm>
          <a:prstGeom prst="rect">
            <a:avLst/>
          </a:prstGeom>
          <a:noFill/>
        </p:spPr>
        <p:txBody>
          <a:bodyPr wrap="square" rtlCol="0" anchor="t">
            <a:spAutoFit/>
          </a:bodyPr>
          <a:lstStyle/>
          <a:p>
            <a:pPr algn="ctr">
              <a:lnSpc>
                <a:spcPct val="150000"/>
              </a:lnSpc>
            </a:pPr>
            <a:r>
              <a:rPr lang="zh-CN" altLang="en-US" sz="1200" dirty="0">
                <a:sym typeface="+mn-ea"/>
              </a:rPr>
              <a:t>棋子下在棋盘上的交叉点</a:t>
            </a:r>
            <a:r>
              <a:rPr lang="zh-CN" altLang="en-US" sz="1200" dirty="0" smtClean="0">
                <a:sym typeface="+mn-ea"/>
              </a:rPr>
              <a:t>上棋子</a:t>
            </a:r>
            <a:r>
              <a:rPr lang="zh-CN" altLang="en-US" sz="1200" dirty="0">
                <a:sym typeface="+mn-ea"/>
              </a:rPr>
              <a:t>落子</a:t>
            </a:r>
            <a:r>
              <a:rPr lang="zh-CN" altLang="en-US" sz="1200" dirty="0" smtClean="0">
                <a:sym typeface="+mn-ea"/>
              </a:rPr>
              <a:t>后不得</a:t>
            </a:r>
            <a:r>
              <a:rPr lang="zh-CN" altLang="en-US" sz="1200" dirty="0">
                <a:sym typeface="+mn-ea"/>
              </a:rPr>
              <a:t>向其他位置</a:t>
            </a:r>
            <a:r>
              <a:rPr lang="zh-CN" altLang="en-US" sz="1200" dirty="0" smtClean="0">
                <a:sym typeface="+mn-ea"/>
              </a:rPr>
              <a:t>移动</a:t>
            </a:r>
            <a:endParaRPr lang="zh-CN" altLang="en-US" sz="1200" dirty="0">
              <a:sym typeface="+mn-ea"/>
            </a:endParaRPr>
          </a:p>
        </p:txBody>
      </p:sp>
      <p:sp>
        <p:nvSpPr>
          <p:cNvPr id="33" name="文本框 32"/>
          <p:cNvSpPr txBox="1"/>
          <p:nvPr/>
        </p:nvSpPr>
        <p:spPr>
          <a:xfrm>
            <a:off x="6379029" y="3094493"/>
            <a:ext cx="1447800" cy="1200329"/>
          </a:xfrm>
          <a:prstGeom prst="rect">
            <a:avLst/>
          </a:prstGeom>
          <a:noFill/>
        </p:spPr>
        <p:txBody>
          <a:bodyPr wrap="square" rtlCol="0" anchor="t">
            <a:spAutoFit/>
          </a:bodyPr>
          <a:lstStyle/>
          <a:p>
            <a:pPr algn="ctr">
              <a:lnSpc>
                <a:spcPct val="150000"/>
              </a:lnSpc>
            </a:pPr>
            <a:r>
              <a:rPr lang="zh-CN" altLang="en-US" sz="1200" dirty="0">
                <a:sym typeface="+mn-ea"/>
              </a:rPr>
              <a:t>轮流下子是双方的权利，但允许任何一方放弃下子权而使用虚</a:t>
            </a:r>
            <a:r>
              <a:rPr lang="zh-CN" altLang="en-US" sz="1200" dirty="0" smtClean="0">
                <a:sym typeface="+mn-ea"/>
              </a:rPr>
              <a:t>着</a:t>
            </a:r>
            <a:endParaRPr lang="zh-CN" altLang="en-US" sz="1200" dirty="0">
              <a:sym typeface="+mn-ea"/>
            </a:endParaRPr>
          </a:p>
        </p:txBody>
      </p:sp>
    </p:spTree>
    <p:extLst>
      <p:ext uri="{BB962C8B-B14F-4D97-AF65-F5344CB8AC3E}">
        <p14:creationId xmlns:p14="http://schemas.microsoft.com/office/powerpoint/2010/main" val="522003227"/>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childTnLst>
                                </p:cTn>
                              </p:par>
                              <p:par>
                                <p:cTn id="10" presetID="53" presetClass="entr" presetSubtype="16"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par>
                                <p:cTn id="15" presetID="53" presetClass="entr" presetSubtype="16" fill="hold" nodeType="with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animEffect transition="in" filter="fade">
                                      <p:cBhvr>
                                        <p:cTn id="19" dur="500"/>
                                        <p:tgtEl>
                                          <p:spTgt spid="7"/>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22"/>
                                        </p:tgtEl>
                                        <p:attrNameLst>
                                          <p:attrName>style.visibility</p:attrName>
                                        </p:attrNameLst>
                                      </p:cBhvr>
                                      <p:to>
                                        <p:strVal val="visible"/>
                                      </p:to>
                                    </p:set>
                                    <p:anim calcmode="lin" valueType="num">
                                      <p:cBhvr>
                                        <p:cTn id="22" dur="500" fill="hold"/>
                                        <p:tgtEl>
                                          <p:spTgt spid="22"/>
                                        </p:tgtEl>
                                        <p:attrNameLst>
                                          <p:attrName>ppt_w</p:attrName>
                                        </p:attrNameLst>
                                      </p:cBhvr>
                                      <p:tavLst>
                                        <p:tav tm="0">
                                          <p:val>
                                            <p:fltVal val="0"/>
                                          </p:val>
                                        </p:tav>
                                        <p:tav tm="100000">
                                          <p:val>
                                            <p:strVal val="#ppt_w"/>
                                          </p:val>
                                        </p:tav>
                                      </p:tavLst>
                                    </p:anim>
                                    <p:anim calcmode="lin" valueType="num">
                                      <p:cBhvr>
                                        <p:cTn id="23" dur="500" fill="hold"/>
                                        <p:tgtEl>
                                          <p:spTgt spid="22"/>
                                        </p:tgtEl>
                                        <p:attrNameLst>
                                          <p:attrName>ppt_h</p:attrName>
                                        </p:attrNameLst>
                                      </p:cBhvr>
                                      <p:tavLst>
                                        <p:tav tm="0">
                                          <p:val>
                                            <p:fltVal val="0"/>
                                          </p:val>
                                        </p:tav>
                                        <p:tav tm="100000">
                                          <p:val>
                                            <p:strVal val="#ppt_h"/>
                                          </p:val>
                                        </p:tav>
                                      </p:tavLst>
                                    </p:anim>
                                    <p:animEffect transition="in" filter="fade">
                                      <p:cBhvr>
                                        <p:cTn id="24" dur="500"/>
                                        <p:tgtEl>
                                          <p:spTgt spid="22"/>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p:cTn id="27" dur="500" fill="hold"/>
                                        <p:tgtEl>
                                          <p:spTgt spid="28"/>
                                        </p:tgtEl>
                                        <p:attrNameLst>
                                          <p:attrName>ppt_w</p:attrName>
                                        </p:attrNameLst>
                                      </p:cBhvr>
                                      <p:tavLst>
                                        <p:tav tm="0">
                                          <p:val>
                                            <p:fltVal val="0"/>
                                          </p:val>
                                        </p:tav>
                                        <p:tav tm="100000">
                                          <p:val>
                                            <p:strVal val="#ppt_w"/>
                                          </p:val>
                                        </p:tav>
                                      </p:tavLst>
                                    </p:anim>
                                    <p:anim calcmode="lin" valueType="num">
                                      <p:cBhvr>
                                        <p:cTn id="28" dur="500" fill="hold"/>
                                        <p:tgtEl>
                                          <p:spTgt spid="28"/>
                                        </p:tgtEl>
                                        <p:attrNameLst>
                                          <p:attrName>ppt_h</p:attrName>
                                        </p:attrNameLst>
                                      </p:cBhvr>
                                      <p:tavLst>
                                        <p:tav tm="0">
                                          <p:val>
                                            <p:fltVal val="0"/>
                                          </p:val>
                                        </p:tav>
                                        <p:tav tm="100000">
                                          <p:val>
                                            <p:strVal val="#ppt_h"/>
                                          </p:val>
                                        </p:tav>
                                      </p:tavLst>
                                    </p:anim>
                                    <p:animEffect transition="in" filter="fade">
                                      <p:cBhvr>
                                        <p:cTn id="29" dur="500"/>
                                        <p:tgtEl>
                                          <p:spTgt spid="28"/>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29"/>
                                        </p:tgtEl>
                                        <p:attrNameLst>
                                          <p:attrName>style.visibility</p:attrName>
                                        </p:attrNameLst>
                                      </p:cBhvr>
                                      <p:to>
                                        <p:strVal val="visible"/>
                                      </p:to>
                                    </p:set>
                                    <p:anim calcmode="lin" valueType="num">
                                      <p:cBhvr>
                                        <p:cTn id="32" dur="500" fill="hold"/>
                                        <p:tgtEl>
                                          <p:spTgt spid="29"/>
                                        </p:tgtEl>
                                        <p:attrNameLst>
                                          <p:attrName>ppt_w</p:attrName>
                                        </p:attrNameLst>
                                      </p:cBhvr>
                                      <p:tavLst>
                                        <p:tav tm="0">
                                          <p:val>
                                            <p:fltVal val="0"/>
                                          </p:val>
                                        </p:tav>
                                        <p:tav tm="100000">
                                          <p:val>
                                            <p:strVal val="#ppt_w"/>
                                          </p:val>
                                        </p:tav>
                                      </p:tavLst>
                                    </p:anim>
                                    <p:anim calcmode="lin" valueType="num">
                                      <p:cBhvr>
                                        <p:cTn id="33" dur="500" fill="hold"/>
                                        <p:tgtEl>
                                          <p:spTgt spid="29"/>
                                        </p:tgtEl>
                                        <p:attrNameLst>
                                          <p:attrName>ppt_h</p:attrName>
                                        </p:attrNameLst>
                                      </p:cBhvr>
                                      <p:tavLst>
                                        <p:tav tm="0">
                                          <p:val>
                                            <p:fltVal val="0"/>
                                          </p:val>
                                        </p:tav>
                                        <p:tav tm="100000">
                                          <p:val>
                                            <p:strVal val="#ppt_h"/>
                                          </p:val>
                                        </p:tav>
                                      </p:tavLst>
                                    </p:anim>
                                    <p:animEffect transition="in" filter="fade">
                                      <p:cBhvr>
                                        <p:cTn id="34" dur="500"/>
                                        <p:tgtEl>
                                          <p:spTgt spid="29"/>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1" fill="hold" grpId="0" nodeType="click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up)">
                                      <p:cBhvr>
                                        <p:cTn id="39" dur="500"/>
                                        <p:tgtEl>
                                          <p:spTgt spid="18"/>
                                        </p:tgtEl>
                                      </p:cBhvr>
                                    </p:animEffect>
                                  </p:childTnLst>
                                </p:cTn>
                              </p:par>
                              <p:par>
                                <p:cTn id="40" presetID="22" presetClass="entr" presetSubtype="1" fill="hold" grpId="0" nodeType="withEffect">
                                  <p:stCondLst>
                                    <p:cond delay="0"/>
                                  </p:stCondLst>
                                  <p:childTnLst>
                                    <p:set>
                                      <p:cBhvr>
                                        <p:cTn id="41" dur="1" fill="hold">
                                          <p:stCondLst>
                                            <p:cond delay="0"/>
                                          </p:stCondLst>
                                        </p:cTn>
                                        <p:tgtEl>
                                          <p:spTgt spid="31"/>
                                        </p:tgtEl>
                                        <p:attrNameLst>
                                          <p:attrName>style.visibility</p:attrName>
                                        </p:attrNameLst>
                                      </p:cBhvr>
                                      <p:to>
                                        <p:strVal val="visible"/>
                                      </p:to>
                                    </p:set>
                                    <p:animEffect transition="in" filter="wipe(up)">
                                      <p:cBhvr>
                                        <p:cTn id="42" dur="500"/>
                                        <p:tgtEl>
                                          <p:spTgt spid="31"/>
                                        </p:tgtEl>
                                      </p:cBhvr>
                                    </p:animEffect>
                                  </p:childTnLst>
                                </p:cTn>
                              </p:par>
                              <p:par>
                                <p:cTn id="43" presetID="22" presetClass="entr" presetSubtype="1" fill="hold" grpId="0" nodeType="withEffect">
                                  <p:stCondLst>
                                    <p:cond delay="0"/>
                                  </p:stCondLst>
                                  <p:childTnLst>
                                    <p:set>
                                      <p:cBhvr>
                                        <p:cTn id="44" dur="1" fill="hold">
                                          <p:stCondLst>
                                            <p:cond delay="0"/>
                                          </p:stCondLst>
                                        </p:cTn>
                                        <p:tgtEl>
                                          <p:spTgt spid="33"/>
                                        </p:tgtEl>
                                        <p:attrNameLst>
                                          <p:attrName>style.visibility</p:attrName>
                                        </p:attrNameLst>
                                      </p:cBhvr>
                                      <p:to>
                                        <p:strVal val="visible"/>
                                      </p:to>
                                    </p:set>
                                    <p:animEffect transition="in" filter="wipe(up)">
                                      <p:cBhvr>
                                        <p:cTn id="45"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2" grpId="0" animBg="1"/>
      <p:bldP spid="28" grpId="0" animBg="1"/>
      <p:bldP spid="29" grpId="0" animBg="1"/>
      <p:bldP spid="31" grpId="0"/>
      <p:bldP spid="3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cstate="print">
            <a:extLst>
              <a:ext uri="{BEBA8EAE-BF5A-486C-A8C5-ECC9F3942E4B}">
                <a14:imgProps xmlns:a14="http://schemas.microsoft.com/office/drawing/2010/main">
                  <a14:imgLayer>
                    <a14:imgEffect>
                      <a14:saturation sat="66000"/>
                    </a14:imgEffect>
                  </a14:imgLayer>
                </a14:imgProps>
              </a:ext>
              <a:ext uri="{28A0092B-C50C-407E-A947-70E740481C1C}">
                <a14:useLocalDpi xmlns:a14="http://schemas.microsoft.com/office/drawing/2010/main" val="0"/>
              </a:ext>
            </a:extLst>
          </a:blip>
          <a:srcRect l="11474" t="25000" r="16394" b="19262"/>
          <a:stretch/>
        </p:blipFill>
        <p:spPr>
          <a:xfrm flipH="1">
            <a:off x="685800" y="2343150"/>
            <a:ext cx="2133600" cy="1648691"/>
          </a:xfrm>
          <a:prstGeom prst="rect">
            <a:avLst/>
          </a:prstGeom>
        </p:spPr>
      </p:pic>
      <p:pic>
        <p:nvPicPr>
          <p:cNvPr id="5" name="图片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02817" y="4446741"/>
            <a:ext cx="1442934" cy="696759"/>
          </a:xfrm>
          <a:prstGeom prst="rect">
            <a:avLst/>
          </a:prstGeom>
        </p:spPr>
      </p:pic>
      <p:pic>
        <p:nvPicPr>
          <p:cNvPr id="9" name="图片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flipV="1">
            <a:off x="-1" y="0"/>
            <a:ext cx="1442934" cy="696759"/>
          </a:xfrm>
          <a:prstGeom prst="rect">
            <a:avLst/>
          </a:prstGeom>
        </p:spPr>
      </p:pic>
      <p:sp>
        <p:nvSpPr>
          <p:cNvPr id="17" name="文本框 16"/>
          <p:cNvSpPr txBox="1"/>
          <p:nvPr/>
        </p:nvSpPr>
        <p:spPr>
          <a:xfrm>
            <a:off x="1219200" y="1276350"/>
            <a:ext cx="1418978" cy="1569660"/>
          </a:xfrm>
          <a:prstGeom prst="rect">
            <a:avLst/>
          </a:prstGeom>
          <a:noFill/>
        </p:spPr>
        <p:txBody>
          <a:bodyPr vert="horz" wrap="none" rtlCol="0" anchor="t">
            <a:spAutoFit/>
          </a:bodyPr>
          <a:lstStyle/>
          <a:p>
            <a:r>
              <a:rPr lang="en-US" altLang="zh-CN" sz="9600" b="1" dirty="0" smtClean="0">
                <a:latin typeface="汉仪楷体简" panose="02010600000101010101" pitchFamily="2" charset="-122"/>
                <a:ea typeface="汉仪楷体简" panose="02010600000101010101" pitchFamily="2" charset="-122"/>
                <a:sym typeface="+mn-ea"/>
              </a:rPr>
              <a:t>04</a:t>
            </a:r>
            <a:endParaRPr lang="zh-CN" altLang="en-US" sz="9600" b="1" dirty="0">
              <a:latin typeface="汉仪楷体简" panose="02010600000101010101" pitchFamily="2" charset="-122"/>
              <a:ea typeface="汉仪楷体简" panose="02010600000101010101" pitchFamily="2" charset="-122"/>
              <a:sym typeface="+mn-ea"/>
            </a:endParaRPr>
          </a:p>
        </p:txBody>
      </p:sp>
      <p:sp>
        <p:nvSpPr>
          <p:cNvPr id="20" name="文本框 19"/>
          <p:cNvSpPr txBox="1"/>
          <p:nvPr/>
        </p:nvSpPr>
        <p:spPr>
          <a:xfrm>
            <a:off x="2819400" y="1387554"/>
            <a:ext cx="4800600" cy="1107996"/>
          </a:xfrm>
          <a:prstGeom prst="rect">
            <a:avLst/>
          </a:prstGeom>
          <a:noFill/>
          <a:ln>
            <a:noFill/>
          </a:ln>
        </p:spPr>
        <p:txBody>
          <a:bodyPr wrap="square" rtlCol="0" anchor="t">
            <a:spAutoFit/>
          </a:bodyPr>
          <a:lstStyle/>
          <a:p>
            <a:r>
              <a:rPr lang="zh-CN" altLang="en-US" sz="6600" b="1" spc="600" dirty="0">
                <a:latin typeface="汉仪楷体简" panose="02010600000101010101" pitchFamily="2" charset="-122"/>
                <a:ea typeface="汉仪楷体简" panose="02010600000101010101" pitchFamily="2" charset="-122"/>
                <a:cs typeface="+mj-ea"/>
              </a:rPr>
              <a:t>围棋的术语</a:t>
            </a:r>
          </a:p>
        </p:txBody>
      </p:sp>
      <p:pic>
        <p:nvPicPr>
          <p:cNvPr id="7" name="图片 6"/>
          <p:cNvPicPr>
            <a:picLocks noChangeAspect="1"/>
          </p:cNvPicPr>
          <p:nvPr/>
        </p:nvPicPr>
        <p:blipFill>
          <a:blip r:embed="rId4" cstate="print">
            <a:extLst>
              <a:ext uri="{BEBA8EAE-BF5A-486C-A8C5-ECC9F3942E4B}">
                <a14:imgProps xmlns:a14="http://schemas.microsoft.com/office/drawing/2010/main">
                  <a14:imgLayer>
                    <a14:imgEffect>
                      <a14:saturation sat="33000"/>
                    </a14:imgEffect>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6400800" y="2510459"/>
            <a:ext cx="2133600" cy="1890091"/>
          </a:xfrm>
          <a:prstGeom prst="rect">
            <a:avLst/>
          </a:prstGeom>
        </p:spPr>
      </p:pic>
      <p:sp>
        <p:nvSpPr>
          <p:cNvPr id="31" name="矩形 30"/>
          <p:cNvSpPr/>
          <p:nvPr/>
        </p:nvSpPr>
        <p:spPr>
          <a:xfrm>
            <a:off x="2971800" y="2419350"/>
            <a:ext cx="4572000" cy="461665"/>
          </a:xfrm>
          <a:prstGeom prst="rect">
            <a:avLst/>
          </a:prstGeom>
        </p:spPr>
        <p:txBody>
          <a:bodyPr>
            <a:spAutoFit/>
          </a:bodyPr>
          <a:lstStyle/>
          <a:p>
            <a:r>
              <a:rPr lang="zh-CN" altLang="en-US" sz="1200" dirty="0" smtClean="0"/>
              <a:t>introduction to the historical rules of chinese go </a:t>
            </a:r>
            <a:r>
              <a:rPr lang="zh-CN" altLang="en-US" sz="1200" dirty="0"/>
              <a:t>introduction to the historical rules of chinese </a:t>
            </a:r>
            <a:r>
              <a:rPr lang="zh-CN" altLang="en-US" sz="1200" dirty="0" smtClean="0"/>
              <a:t>go</a:t>
            </a:r>
            <a:endParaRPr lang="zh-CN" altLang="en-US" sz="1200" dirty="0"/>
          </a:p>
        </p:txBody>
      </p:sp>
    </p:spTree>
    <p:extLst>
      <p:ext uri="{BB962C8B-B14F-4D97-AF65-F5344CB8AC3E}">
        <p14:creationId xmlns:p14="http://schemas.microsoft.com/office/powerpoint/2010/main" val="1511100266"/>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9"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0-#ppt_w/2"/>
                                          </p:val>
                                        </p:tav>
                                        <p:tav tm="100000">
                                          <p:val>
                                            <p:strVal val="#ppt_x"/>
                                          </p:val>
                                        </p:tav>
                                      </p:tavLst>
                                    </p:anim>
                                    <p:anim calcmode="lin" valueType="num">
                                      <p:cBhvr additive="base">
                                        <p:cTn id="12" dur="500" fill="hold"/>
                                        <p:tgtEl>
                                          <p:spTgt spid="9"/>
                                        </p:tgtEl>
                                        <p:attrNameLst>
                                          <p:attrName>ppt_y</p:attrName>
                                        </p:attrNameLst>
                                      </p:cBhvr>
                                      <p:tavLst>
                                        <p:tav tm="0">
                                          <p:val>
                                            <p:strVal val="0-#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ppt_x"/>
                                          </p:val>
                                        </p:tav>
                                        <p:tav tm="100000">
                                          <p:val>
                                            <p:strVal val="#ppt_x"/>
                                          </p:val>
                                        </p:tav>
                                      </p:tavLst>
                                    </p:anim>
                                    <p:anim calcmode="lin" valueType="num">
                                      <p:cBhvr additive="base">
                                        <p:cTn id="18" dur="500" fill="hold"/>
                                        <p:tgtEl>
                                          <p:spTgt spid="2"/>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7"/>
                                        </p:tgtEl>
                                        <p:attrNameLst>
                                          <p:attrName>style.visibility</p:attrName>
                                        </p:attrNameLst>
                                      </p:cBhvr>
                                      <p:to>
                                        <p:strVal val="visible"/>
                                      </p:to>
                                    </p:set>
                                    <p:anim calcmode="lin" valueType="num">
                                      <p:cBhvr additive="base">
                                        <p:cTn id="21" dur="500" fill="hold"/>
                                        <p:tgtEl>
                                          <p:spTgt spid="17"/>
                                        </p:tgtEl>
                                        <p:attrNameLst>
                                          <p:attrName>ppt_x</p:attrName>
                                        </p:attrNameLst>
                                      </p:cBhvr>
                                      <p:tavLst>
                                        <p:tav tm="0">
                                          <p:val>
                                            <p:strVal val="#ppt_x"/>
                                          </p:val>
                                        </p:tav>
                                        <p:tav tm="100000">
                                          <p:val>
                                            <p:strVal val="#ppt_x"/>
                                          </p:val>
                                        </p:tav>
                                      </p:tavLst>
                                    </p:anim>
                                    <p:anim calcmode="lin" valueType="num">
                                      <p:cBhvr additive="base">
                                        <p:cTn id="22"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wipe(left)">
                                      <p:cBhvr>
                                        <p:cTn id="27" dur="500"/>
                                        <p:tgtEl>
                                          <p:spTgt spid="20"/>
                                        </p:tgtEl>
                                      </p:cBhvr>
                                    </p:animEffect>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31"/>
                                        </p:tgtEl>
                                        <p:attrNameLst>
                                          <p:attrName>style.visibility</p:attrName>
                                        </p:attrNameLst>
                                      </p:cBhvr>
                                      <p:to>
                                        <p:strVal val="visible"/>
                                      </p:to>
                                    </p:set>
                                    <p:anim calcmode="lin" valueType="num">
                                      <p:cBhvr additive="base">
                                        <p:cTn id="32" dur="500" fill="hold"/>
                                        <p:tgtEl>
                                          <p:spTgt spid="31"/>
                                        </p:tgtEl>
                                        <p:attrNameLst>
                                          <p:attrName>ppt_x</p:attrName>
                                        </p:attrNameLst>
                                      </p:cBhvr>
                                      <p:tavLst>
                                        <p:tav tm="0">
                                          <p:val>
                                            <p:strVal val="#ppt_x"/>
                                          </p:val>
                                        </p:tav>
                                        <p:tav tm="100000">
                                          <p:val>
                                            <p:strVal val="#ppt_x"/>
                                          </p:val>
                                        </p:tav>
                                      </p:tavLst>
                                    </p:anim>
                                    <p:anim calcmode="lin" valueType="num">
                                      <p:cBhvr additive="base">
                                        <p:cTn id="33"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2" fill="hold" nodeType="clickEffect">
                                  <p:stCondLst>
                                    <p:cond delay="0"/>
                                  </p:stCondLst>
                                  <p:childTnLst>
                                    <p:set>
                                      <p:cBhvr>
                                        <p:cTn id="37" dur="1" fill="hold">
                                          <p:stCondLst>
                                            <p:cond delay="0"/>
                                          </p:stCondLst>
                                        </p:cTn>
                                        <p:tgtEl>
                                          <p:spTgt spid="7"/>
                                        </p:tgtEl>
                                        <p:attrNameLst>
                                          <p:attrName>style.visibility</p:attrName>
                                        </p:attrNameLst>
                                      </p:cBhvr>
                                      <p:to>
                                        <p:strVal val="visible"/>
                                      </p:to>
                                    </p:set>
                                    <p:anim calcmode="lin" valueType="num">
                                      <p:cBhvr additive="base">
                                        <p:cTn id="38" dur="500" fill="hold"/>
                                        <p:tgtEl>
                                          <p:spTgt spid="7"/>
                                        </p:tgtEl>
                                        <p:attrNameLst>
                                          <p:attrName>ppt_x</p:attrName>
                                        </p:attrNameLst>
                                      </p:cBhvr>
                                      <p:tavLst>
                                        <p:tav tm="0">
                                          <p:val>
                                            <p:strVal val="1+#ppt_w/2"/>
                                          </p:val>
                                        </p:tav>
                                        <p:tav tm="100000">
                                          <p:val>
                                            <p:strVal val="#ppt_x"/>
                                          </p:val>
                                        </p:tav>
                                      </p:tavLst>
                                    </p:anim>
                                    <p:anim calcmode="lin" valueType="num">
                                      <p:cBhvr additive="base">
                                        <p:cTn id="39"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0" grpId="0"/>
      <p:bldP spid="3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1357651" y="1379645"/>
            <a:ext cx="3715703" cy="369332"/>
          </a:xfrm>
          <a:prstGeom prst="rect">
            <a:avLst/>
          </a:prstGeom>
          <a:noFill/>
        </p:spPr>
        <p:txBody>
          <a:bodyPr wrap="square" rtlCol="0" anchor="t">
            <a:spAutoFit/>
          </a:bodyPr>
          <a:lstStyle/>
          <a:p>
            <a:pPr>
              <a:lnSpc>
                <a:spcPct val="150000"/>
              </a:lnSpc>
            </a:pPr>
            <a:r>
              <a:rPr lang="zh-CN" altLang="en-US" sz="1200" dirty="0">
                <a:sym typeface="+mn-ea"/>
              </a:rPr>
              <a:t>棋盘上，被一方棋子所围的空白交点，称为“目”。</a:t>
            </a:r>
            <a:endParaRPr lang="zh-CN" altLang="en-US" sz="1200" dirty="0"/>
          </a:p>
        </p:txBody>
      </p:sp>
      <p:sp>
        <p:nvSpPr>
          <p:cNvPr id="7" name="文本框 6"/>
          <p:cNvSpPr txBox="1"/>
          <p:nvPr/>
        </p:nvSpPr>
        <p:spPr>
          <a:xfrm>
            <a:off x="764262" y="3906619"/>
            <a:ext cx="800219" cy="461665"/>
          </a:xfrm>
          <a:prstGeom prst="rect">
            <a:avLst/>
          </a:prstGeom>
          <a:noFill/>
        </p:spPr>
        <p:txBody>
          <a:bodyPr wrap="none" rtlCol="0" anchor="t">
            <a:spAutoFit/>
          </a:bodyPr>
          <a:lstStyle/>
          <a:p>
            <a:pPr algn="l"/>
            <a:r>
              <a:rPr lang="zh-CN" altLang="en-US" sz="2400" dirty="0" smtClean="0">
                <a:latin typeface="华文行楷" panose="02010800040101010101" charset="-122"/>
                <a:ea typeface="华文行楷" panose="02010800040101010101" charset="-122"/>
                <a:sym typeface="+mn-ea"/>
              </a:rPr>
              <a:t>打劫</a:t>
            </a:r>
            <a:endParaRPr lang="zh-CN" altLang="en-US" sz="2400" dirty="0">
              <a:latin typeface="华文行楷" panose="02010800040101010101" charset="-122"/>
              <a:ea typeface="华文行楷" panose="02010800040101010101" charset="-122"/>
              <a:sym typeface="+mn-ea"/>
            </a:endParaRPr>
          </a:p>
        </p:txBody>
      </p:sp>
      <p:sp>
        <p:nvSpPr>
          <p:cNvPr id="8" name="文本框 7"/>
          <p:cNvSpPr txBox="1"/>
          <p:nvPr/>
        </p:nvSpPr>
        <p:spPr>
          <a:xfrm>
            <a:off x="1525189" y="3867150"/>
            <a:ext cx="6933011" cy="646331"/>
          </a:xfrm>
          <a:prstGeom prst="rect">
            <a:avLst/>
          </a:prstGeom>
          <a:noFill/>
        </p:spPr>
        <p:txBody>
          <a:bodyPr wrap="square" rtlCol="0" anchor="t">
            <a:spAutoFit/>
          </a:bodyPr>
          <a:lstStyle/>
          <a:p>
            <a:pPr algn="l">
              <a:lnSpc>
                <a:spcPct val="150000"/>
              </a:lnSpc>
            </a:pPr>
            <a:r>
              <a:rPr lang="zh-CN" altLang="en-US" sz="1200" dirty="0">
                <a:sym typeface="+mn-ea"/>
              </a:rPr>
              <a:t>双方可以轮流提取对方棋子的情况。围棋规则规定，打劫时，被提取的一方不能直接提回，必须在其他地方找劫材使对方应一手之后方可提回。</a:t>
            </a:r>
            <a:endParaRPr lang="zh-CN" altLang="en-US" sz="1200" dirty="0"/>
          </a:p>
        </p:txBody>
      </p:sp>
      <p:grpSp>
        <p:nvGrpSpPr>
          <p:cNvPr id="12" name="组合 11"/>
          <p:cNvGrpSpPr/>
          <p:nvPr/>
        </p:nvGrpSpPr>
        <p:grpSpPr>
          <a:xfrm>
            <a:off x="846430" y="1352550"/>
            <a:ext cx="468085" cy="468085"/>
            <a:chOff x="1001486" y="1447800"/>
            <a:chExt cx="468085" cy="468085"/>
          </a:xfrm>
        </p:grpSpPr>
        <p:sp>
          <p:nvSpPr>
            <p:cNvPr id="4" name="文本框 3"/>
            <p:cNvSpPr txBox="1"/>
            <p:nvPr/>
          </p:nvSpPr>
          <p:spPr>
            <a:xfrm>
              <a:off x="1025638" y="1477676"/>
              <a:ext cx="441146" cy="400110"/>
            </a:xfrm>
            <a:prstGeom prst="rect">
              <a:avLst/>
            </a:prstGeom>
            <a:noFill/>
          </p:spPr>
          <p:txBody>
            <a:bodyPr wrap="none" rtlCol="0" anchor="t">
              <a:spAutoFit/>
            </a:bodyPr>
            <a:lstStyle/>
            <a:p>
              <a:r>
                <a:rPr lang="zh-CN" altLang="en-US" sz="2000" dirty="0">
                  <a:latin typeface="华文行楷" panose="02010800040101010101" charset="-122"/>
                  <a:ea typeface="华文行楷" panose="02010800040101010101" charset="-122"/>
                  <a:sym typeface="+mn-ea"/>
                </a:rPr>
                <a:t>目</a:t>
              </a:r>
            </a:p>
          </p:txBody>
        </p:sp>
        <p:sp>
          <p:nvSpPr>
            <p:cNvPr id="2" name="椭圆 1"/>
            <p:cNvSpPr/>
            <p:nvPr/>
          </p:nvSpPr>
          <p:spPr>
            <a:xfrm>
              <a:off x="1001486" y="1447800"/>
              <a:ext cx="468085" cy="468085"/>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9" name="文本框 18"/>
          <p:cNvSpPr txBox="1"/>
          <p:nvPr/>
        </p:nvSpPr>
        <p:spPr>
          <a:xfrm>
            <a:off x="1355270" y="2038350"/>
            <a:ext cx="4283530" cy="646331"/>
          </a:xfrm>
          <a:prstGeom prst="rect">
            <a:avLst/>
          </a:prstGeom>
          <a:noFill/>
        </p:spPr>
        <p:txBody>
          <a:bodyPr wrap="square" rtlCol="0" anchor="t">
            <a:spAutoFit/>
          </a:bodyPr>
          <a:lstStyle/>
          <a:p>
            <a:pPr>
              <a:lnSpc>
                <a:spcPct val="150000"/>
              </a:lnSpc>
            </a:pPr>
            <a:r>
              <a:rPr lang="zh-CN" altLang="en-US" sz="1200" dirty="0">
                <a:sym typeface="+mn-ea"/>
              </a:rPr>
              <a:t>在己方原有棋子的斜上或斜下一路处行棋称为“尖”。由于尖的步调较小，人们也习惯地称它为“小尖”。</a:t>
            </a:r>
          </a:p>
        </p:txBody>
      </p:sp>
      <p:grpSp>
        <p:nvGrpSpPr>
          <p:cNvPr id="20" name="组合 19"/>
          <p:cNvGrpSpPr/>
          <p:nvPr/>
        </p:nvGrpSpPr>
        <p:grpSpPr>
          <a:xfrm>
            <a:off x="846430" y="2103333"/>
            <a:ext cx="468085" cy="468085"/>
            <a:chOff x="1001486" y="1447800"/>
            <a:chExt cx="468085" cy="468085"/>
          </a:xfrm>
        </p:grpSpPr>
        <p:sp>
          <p:nvSpPr>
            <p:cNvPr id="21" name="文本框 20"/>
            <p:cNvSpPr txBox="1"/>
            <p:nvPr/>
          </p:nvSpPr>
          <p:spPr>
            <a:xfrm>
              <a:off x="1025638" y="1477676"/>
              <a:ext cx="441146" cy="400110"/>
            </a:xfrm>
            <a:prstGeom prst="rect">
              <a:avLst/>
            </a:prstGeom>
            <a:noFill/>
          </p:spPr>
          <p:txBody>
            <a:bodyPr wrap="none" rtlCol="0" anchor="t">
              <a:spAutoFit/>
            </a:bodyPr>
            <a:lstStyle/>
            <a:p>
              <a:r>
                <a:rPr lang="zh-CN" altLang="en-US" sz="2000" dirty="0">
                  <a:latin typeface="华文行楷" panose="02010800040101010101" charset="-122"/>
                  <a:ea typeface="华文行楷" panose="02010800040101010101" charset="-122"/>
                  <a:sym typeface="+mn-ea"/>
                </a:rPr>
                <a:t>尖</a:t>
              </a:r>
            </a:p>
          </p:txBody>
        </p:sp>
        <p:sp>
          <p:nvSpPr>
            <p:cNvPr id="22" name="椭圆 21"/>
            <p:cNvSpPr/>
            <p:nvPr/>
          </p:nvSpPr>
          <p:spPr>
            <a:xfrm>
              <a:off x="1001486" y="1447800"/>
              <a:ext cx="468085" cy="468085"/>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3" name="文本框 22"/>
          <p:cNvSpPr txBox="1"/>
          <p:nvPr/>
        </p:nvSpPr>
        <p:spPr>
          <a:xfrm>
            <a:off x="1333499" y="2876550"/>
            <a:ext cx="7124701" cy="646331"/>
          </a:xfrm>
          <a:prstGeom prst="rect">
            <a:avLst/>
          </a:prstGeom>
          <a:noFill/>
        </p:spPr>
        <p:txBody>
          <a:bodyPr wrap="square" rtlCol="0" anchor="t">
            <a:spAutoFit/>
          </a:bodyPr>
          <a:lstStyle/>
          <a:p>
            <a:pPr>
              <a:lnSpc>
                <a:spcPct val="150000"/>
              </a:lnSpc>
            </a:pPr>
            <a:r>
              <a:rPr lang="zh-CN" altLang="en-US" sz="1200" dirty="0">
                <a:sym typeface="+mn-ea"/>
              </a:rPr>
              <a:t>长：“长”是指紧靠着自己在棋盘上已有棋子继续向前延伸行棋。“长”一般用于与对方接触交战的时候，便于将己方的子连成一片，更好地攻击对方。</a:t>
            </a:r>
          </a:p>
        </p:txBody>
      </p:sp>
      <p:grpSp>
        <p:nvGrpSpPr>
          <p:cNvPr id="24" name="组合 23"/>
          <p:cNvGrpSpPr/>
          <p:nvPr/>
        </p:nvGrpSpPr>
        <p:grpSpPr>
          <a:xfrm>
            <a:off x="846430" y="2933054"/>
            <a:ext cx="468085" cy="468085"/>
            <a:chOff x="1001486" y="1447800"/>
            <a:chExt cx="468085" cy="468085"/>
          </a:xfrm>
        </p:grpSpPr>
        <p:sp>
          <p:nvSpPr>
            <p:cNvPr id="25" name="文本框 24"/>
            <p:cNvSpPr txBox="1"/>
            <p:nvPr/>
          </p:nvSpPr>
          <p:spPr>
            <a:xfrm>
              <a:off x="1025638" y="1477676"/>
              <a:ext cx="441146" cy="400110"/>
            </a:xfrm>
            <a:prstGeom prst="rect">
              <a:avLst/>
            </a:prstGeom>
            <a:noFill/>
          </p:spPr>
          <p:txBody>
            <a:bodyPr wrap="none" rtlCol="0" anchor="t">
              <a:spAutoFit/>
            </a:bodyPr>
            <a:lstStyle/>
            <a:p>
              <a:r>
                <a:rPr lang="zh-CN" altLang="en-US" sz="2000" dirty="0">
                  <a:latin typeface="华文行楷" panose="02010800040101010101" charset="-122"/>
                  <a:ea typeface="华文行楷" panose="02010800040101010101" charset="-122"/>
                  <a:sym typeface="+mn-ea"/>
                </a:rPr>
                <a:t>长</a:t>
              </a:r>
            </a:p>
          </p:txBody>
        </p:sp>
        <p:sp>
          <p:nvSpPr>
            <p:cNvPr id="26" name="椭圆 25"/>
            <p:cNvSpPr/>
            <p:nvPr/>
          </p:nvSpPr>
          <p:spPr>
            <a:xfrm>
              <a:off x="1001486" y="1447800"/>
              <a:ext cx="468085" cy="468085"/>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8" name="直接连接符 27"/>
          <p:cNvCxnSpPr/>
          <p:nvPr/>
        </p:nvCxnSpPr>
        <p:spPr>
          <a:xfrm>
            <a:off x="892353" y="3714750"/>
            <a:ext cx="7565847" cy="0"/>
          </a:xfrm>
          <a:prstGeom prst="line">
            <a:avLst/>
          </a:prstGeom>
        </p:spPr>
        <p:style>
          <a:lnRef idx="1">
            <a:schemeClr val="accent1"/>
          </a:lnRef>
          <a:fillRef idx="0">
            <a:schemeClr val="accent1"/>
          </a:fillRef>
          <a:effectRef idx="0">
            <a:schemeClr val="accent1"/>
          </a:effectRef>
          <a:fontRef idx="minor">
            <a:schemeClr val="tx1"/>
          </a:fontRef>
        </p:style>
      </p:cxnSp>
      <p:pic>
        <p:nvPicPr>
          <p:cNvPr id="29" name="图片 2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943600" y="1472963"/>
            <a:ext cx="2359851" cy="1246468"/>
          </a:xfrm>
          <a:prstGeom prst="rect">
            <a:avLst/>
          </a:prstGeom>
        </p:spPr>
      </p:pic>
    </p:spTree>
    <p:extLst>
      <p:ext uri="{BB962C8B-B14F-4D97-AF65-F5344CB8AC3E}">
        <p14:creationId xmlns:p14="http://schemas.microsoft.com/office/powerpoint/2010/main" val="2942659633"/>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par>
                                <p:cTn id="10" presetID="53" presetClass="entr" presetSubtype="16" fill="hold" nodeType="with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p:cTn id="12" dur="500" fill="hold"/>
                                        <p:tgtEl>
                                          <p:spTgt spid="20"/>
                                        </p:tgtEl>
                                        <p:attrNameLst>
                                          <p:attrName>ppt_w</p:attrName>
                                        </p:attrNameLst>
                                      </p:cBhvr>
                                      <p:tavLst>
                                        <p:tav tm="0">
                                          <p:val>
                                            <p:fltVal val="0"/>
                                          </p:val>
                                        </p:tav>
                                        <p:tav tm="100000">
                                          <p:val>
                                            <p:strVal val="#ppt_w"/>
                                          </p:val>
                                        </p:tav>
                                      </p:tavLst>
                                    </p:anim>
                                    <p:anim calcmode="lin" valueType="num">
                                      <p:cBhvr>
                                        <p:cTn id="13" dur="500" fill="hold"/>
                                        <p:tgtEl>
                                          <p:spTgt spid="20"/>
                                        </p:tgtEl>
                                        <p:attrNameLst>
                                          <p:attrName>ppt_h</p:attrName>
                                        </p:attrNameLst>
                                      </p:cBhvr>
                                      <p:tavLst>
                                        <p:tav tm="0">
                                          <p:val>
                                            <p:fltVal val="0"/>
                                          </p:val>
                                        </p:tav>
                                        <p:tav tm="100000">
                                          <p:val>
                                            <p:strVal val="#ppt_h"/>
                                          </p:val>
                                        </p:tav>
                                      </p:tavLst>
                                    </p:anim>
                                    <p:animEffect transition="in" filter="fade">
                                      <p:cBhvr>
                                        <p:cTn id="14" dur="500"/>
                                        <p:tgtEl>
                                          <p:spTgt spid="20"/>
                                        </p:tgtEl>
                                      </p:cBhvr>
                                    </p:animEffect>
                                  </p:childTnLst>
                                </p:cTn>
                              </p:par>
                              <p:par>
                                <p:cTn id="15" presetID="53" presetClass="entr" presetSubtype="16" fill="hold" nodeType="with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p:cTn id="17" dur="500" fill="hold"/>
                                        <p:tgtEl>
                                          <p:spTgt spid="24"/>
                                        </p:tgtEl>
                                        <p:attrNameLst>
                                          <p:attrName>ppt_w</p:attrName>
                                        </p:attrNameLst>
                                      </p:cBhvr>
                                      <p:tavLst>
                                        <p:tav tm="0">
                                          <p:val>
                                            <p:fltVal val="0"/>
                                          </p:val>
                                        </p:tav>
                                        <p:tav tm="100000">
                                          <p:val>
                                            <p:strVal val="#ppt_w"/>
                                          </p:val>
                                        </p:tav>
                                      </p:tavLst>
                                    </p:anim>
                                    <p:anim calcmode="lin" valueType="num">
                                      <p:cBhvr>
                                        <p:cTn id="18" dur="500" fill="hold"/>
                                        <p:tgtEl>
                                          <p:spTgt spid="24"/>
                                        </p:tgtEl>
                                        <p:attrNameLst>
                                          <p:attrName>ppt_h</p:attrName>
                                        </p:attrNameLst>
                                      </p:cBhvr>
                                      <p:tavLst>
                                        <p:tav tm="0">
                                          <p:val>
                                            <p:fltVal val="0"/>
                                          </p:val>
                                        </p:tav>
                                        <p:tav tm="100000">
                                          <p:val>
                                            <p:strVal val="#ppt_h"/>
                                          </p:val>
                                        </p:tav>
                                      </p:tavLst>
                                    </p:anim>
                                    <p:animEffect transition="in" filter="fade">
                                      <p:cBhvr>
                                        <p:cTn id="19" dur="500"/>
                                        <p:tgtEl>
                                          <p:spTgt spid="24"/>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wipe(left)">
                                      <p:cBhvr>
                                        <p:cTn id="24" dur="500"/>
                                        <p:tgtEl>
                                          <p:spTgt spid="5"/>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wipe(left)">
                                      <p:cBhvr>
                                        <p:cTn id="27" dur="500"/>
                                        <p:tgtEl>
                                          <p:spTgt spid="19"/>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wipe(left)">
                                      <p:cBhvr>
                                        <p:cTn id="30" dur="500"/>
                                        <p:tgtEl>
                                          <p:spTgt spid="23"/>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nodeType="clickEffect">
                                  <p:stCondLst>
                                    <p:cond delay="0"/>
                                  </p:stCondLst>
                                  <p:childTnLst>
                                    <p:set>
                                      <p:cBhvr>
                                        <p:cTn id="34" dur="1" fill="hold">
                                          <p:stCondLst>
                                            <p:cond delay="0"/>
                                          </p:stCondLst>
                                        </p:cTn>
                                        <p:tgtEl>
                                          <p:spTgt spid="29"/>
                                        </p:tgtEl>
                                        <p:attrNameLst>
                                          <p:attrName>style.visibility</p:attrName>
                                        </p:attrNameLst>
                                      </p:cBhvr>
                                      <p:to>
                                        <p:strVal val="visible"/>
                                      </p:to>
                                    </p:set>
                                    <p:anim calcmode="lin" valueType="num">
                                      <p:cBhvr>
                                        <p:cTn id="35" dur="500" fill="hold"/>
                                        <p:tgtEl>
                                          <p:spTgt spid="29"/>
                                        </p:tgtEl>
                                        <p:attrNameLst>
                                          <p:attrName>ppt_w</p:attrName>
                                        </p:attrNameLst>
                                      </p:cBhvr>
                                      <p:tavLst>
                                        <p:tav tm="0">
                                          <p:val>
                                            <p:fltVal val="0"/>
                                          </p:val>
                                        </p:tav>
                                        <p:tav tm="100000">
                                          <p:val>
                                            <p:strVal val="#ppt_w"/>
                                          </p:val>
                                        </p:tav>
                                      </p:tavLst>
                                    </p:anim>
                                    <p:anim calcmode="lin" valueType="num">
                                      <p:cBhvr>
                                        <p:cTn id="36" dur="500" fill="hold"/>
                                        <p:tgtEl>
                                          <p:spTgt spid="29"/>
                                        </p:tgtEl>
                                        <p:attrNameLst>
                                          <p:attrName>ppt_h</p:attrName>
                                        </p:attrNameLst>
                                      </p:cBhvr>
                                      <p:tavLst>
                                        <p:tav tm="0">
                                          <p:val>
                                            <p:fltVal val="0"/>
                                          </p:val>
                                        </p:tav>
                                        <p:tav tm="100000">
                                          <p:val>
                                            <p:strVal val="#ppt_h"/>
                                          </p:val>
                                        </p:tav>
                                      </p:tavLst>
                                    </p:anim>
                                    <p:animEffect transition="in" filter="fade">
                                      <p:cBhvr>
                                        <p:cTn id="37" dur="500"/>
                                        <p:tgtEl>
                                          <p:spTgt spid="29"/>
                                        </p:tgtEl>
                                      </p:cBhvr>
                                    </p:animEffect>
                                  </p:childTnLst>
                                </p:cTn>
                              </p:par>
                            </p:childTnLst>
                          </p:cTn>
                        </p:par>
                      </p:childTnLst>
                    </p:cTn>
                  </p:par>
                  <p:par>
                    <p:cTn id="38" fill="hold">
                      <p:stCondLst>
                        <p:cond delay="indefinite"/>
                      </p:stCondLst>
                      <p:childTnLst>
                        <p:par>
                          <p:cTn id="39" fill="hold">
                            <p:stCondLst>
                              <p:cond delay="0"/>
                            </p:stCondLst>
                            <p:childTnLst>
                              <p:par>
                                <p:cTn id="40" presetID="16" presetClass="entr" presetSubtype="21" fill="hold" nodeType="clickEffect">
                                  <p:stCondLst>
                                    <p:cond delay="0"/>
                                  </p:stCondLst>
                                  <p:childTnLst>
                                    <p:set>
                                      <p:cBhvr>
                                        <p:cTn id="41" dur="1" fill="hold">
                                          <p:stCondLst>
                                            <p:cond delay="0"/>
                                          </p:stCondLst>
                                        </p:cTn>
                                        <p:tgtEl>
                                          <p:spTgt spid="28"/>
                                        </p:tgtEl>
                                        <p:attrNameLst>
                                          <p:attrName>style.visibility</p:attrName>
                                        </p:attrNameLst>
                                      </p:cBhvr>
                                      <p:to>
                                        <p:strVal val="visible"/>
                                      </p:to>
                                    </p:set>
                                    <p:animEffect transition="in" filter="barn(inVertical)">
                                      <p:cBhvr>
                                        <p:cTn id="42" dur="500"/>
                                        <p:tgtEl>
                                          <p:spTgt spid="28"/>
                                        </p:tgtEl>
                                      </p:cBhvr>
                                    </p:animEffect>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7"/>
                                        </p:tgtEl>
                                        <p:attrNameLst>
                                          <p:attrName>style.visibility</p:attrName>
                                        </p:attrNameLst>
                                      </p:cBhvr>
                                      <p:to>
                                        <p:strVal val="visible"/>
                                      </p:to>
                                    </p:set>
                                    <p:anim calcmode="lin" valueType="num">
                                      <p:cBhvr additive="base">
                                        <p:cTn id="47" dur="500" fill="hold"/>
                                        <p:tgtEl>
                                          <p:spTgt spid="7"/>
                                        </p:tgtEl>
                                        <p:attrNameLst>
                                          <p:attrName>ppt_x</p:attrName>
                                        </p:attrNameLst>
                                      </p:cBhvr>
                                      <p:tavLst>
                                        <p:tav tm="0">
                                          <p:val>
                                            <p:strVal val="#ppt_x"/>
                                          </p:val>
                                        </p:tav>
                                        <p:tav tm="100000">
                                          <p:val>
                                            <p:strVal val="#ppt_x"/>
                                          </p:val>
                                        </p:tav>
                                      </p:tavLst>
                                    </p:anim>
                                    <p:anim calcmode="lin" valueType="num">
                                      <p:cBhvr additive="base">
                                        <p:cTn id="4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2" presetClass="entr" presetSubtype="8" fill="hold" grpId="0" nodeType="clickEffect">
                                  <p:stCondLst>
                                    <p:cond delay="0"/>
                                  </p:stCondLst>
                                  <p:childTnLst>
                                    <p:set>
                                      <p:cBhvr>
                                        <p:cTn id="52" dur="1" fill="hold">
                                          <p:stCondLst>
                                            <p:cond delay="0"/>
                                          </p:stCondLst>
                                        </p:cTn>
                                        <p:tgtEl>
                                          <p:spTgt spid="8"/>
                                        </p:tgtEl>
                                        <p:attrNameLst>
                                          <p:attrName>style.visibility</p:attrName>
                                        </p:attrNameLst>
                                      </p:cBhvr>
                                      <p:to>
                                        <p:strVal val="visible"/>
                                      </p:to>
                                    </p:set>
                                    <p:animEffect transition="in" filter="wipe(left)">
                                      <p:cBhvr>
                                        <p:cTn id="5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p:bldP spid="19" grpId="0"/>
      <p:bldP spid="2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nvSpPr>
        <p:spPr>
          <a:xfrm>
            <a:off x="1368536" y="1468219"/>
            <a:ext cx="6948149" cy="646331"/>
          </a:xfrm>
          <a:prstGeom prst="rect">
            <a:avLst/>
          </a:prstGeom>
          <a:noFill/>
        </p:spPr>
        <p:txBody>
          <a:bodyPr wrap="square" rtlCol="0" anchor="t">
            <a:spAutoFit/>
          </a:bodyPr>
          <a:lstStyle/>
          <a:p>
            <a:pPr>
              <a:lnSpc>
                <a:spcPct val="150000"/>
              </a:lnSpc>
            </a:pPr>
            <a:r>
              <a:rPr lang="zh-CN" altLang="en-US" sz="1200" dirty="0">
                <a:sym typeface="+mn-ea"/>
              </a:rPr>
              <a:t>“立”与“长”有着微妙的差别，“立”主要指向紧靠着自己原有的棋盘上的棋子方向向下或向边线方向的行棋。</a:t>
            </a:r>
          </a:p>
        </p:txBody>
      </p:sp>
      <p:grpSp>
        <p:nvGrpSpPr>
          <p:cNvPr id="15" name="组合 14"/>
          <p:cNvGrpSpPr/>
          <p:nvPr/>
        </p:nvGrpSpPr>
        <p:grpSpPr>
          <a:xfrm>
            <a:off x="838200" y="1490845"/>
            <a:ext cx="468085" cy="468085"/>
            <a:chOff x="1001486" y="1447800"/>
            <a:chExt cx="468085" cy="468085"/>
          </a:xfrm>
        </p:grpSpPr>
        <p:sp>
          <p:nvSpPr>
            <p:cNvPr id="19" name="文本框 18"/>
            <p:cNvSpPr txBox="1"/>
            <p:nvPr/>
          </p:nvSpPr>
          <p:spPr>
            <a:xfrm>
              <a:off x="1025638" y="1477676"/>
              <a:ext cx="441146" cy="400110"/>
            </a:xfrm>
            <a:prstGeom prst="rect">
              <a:avLst/>
            </a:prstGeom>
            <a:noFill/>
          </p:spPr>
          <p:txBody>
            <a:bodyPr wrap="none" rtlCol="0" anchor="t">
              <a:spAutoFit/>
            </a:bodyPr>
            <a:lstStyle/>
            <a:p>
              <a:r>
                <a:rPr lang="zh-CN" altLang="en-US" sz="2000" dirty="0">
                  <a:latin typeface="华文行楷" panose="02010800040101010101" charset="-122"/>
                  <a:ea typeface="华文行楷" panose="02010800040101010101" charset="-122"/>
                  <a:sym typeface="+mn-ea"/>
                </a:rPr>
                <a:t>立</a:t>
              </a:r>
            </a:p>
          </p:txBody>
        </p:sp>
        <p:sp>
          <p:nvSpPr>
            <p:cNvPr id="20" name="椭圆 19"/>
            <p:cNvSpPr/>
            <p:nvPr/>
          </p:nvSpPr>
          <p:spPr>
            <a:xfrm>
              <a:off x="1001486" y="1447800"/>
              <a:ext cx="468085" cy="468085"/>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文本框 20"/>
          <p:cNvSpPr txBox="1"/>
          <p:nvPr/>
        </p:nvSpPr>
        <p:spPr>
          <a:xfrm>
            <a:off x="1366155" y="3669071"/>
            <a:ext cx="4283530" cy="336374"/>
          </a:xfrm>
          <a:prstGeom prst="rect">
            <a:avLst/>
          </a:prstGeom>
          <a:noFill/>
        </p:spPr>
        <p:txBody>
          <a:bodyPr wrap="square" rtlCol="0" anchor="t">
            <a:spAutoFit/>
          </a:bodyPr>
          <a:lstStyle/>
          <a:p>
            <a:pPr>
              <a:lnSpc>
                <a:spcPct val="150000"/>
              </a:lnSpc>
            </a:pPr>
            <a:r>
              <a:rPr lang="zh-CN" altLang="en-US" sz="1200" dirty="0">
                <a:sym typeface="+mn-ea"/>
              </a:rPr>
              <a:t>“并”就是在棋盘上原有的棋子旁边的一线路上紧挨着下子。</a:t>
            </a:r>
          </a:p>
        </p:txBody>
      </p:sp>
      <p:grpSp>
        <p:nvGrpSpPr>
          <p:cNvPr id="22" name="组合 21"/>
          <p:cNvGrpSpPr/>
          <p:nvPr/>
        </p:nvGrpSpPr>
        <p:grpSpPr>
          <a:xfrm>
            <a:off x="849085" y="3551120"/>
            <a:ext cx="468085" cy="468085"/>
            <a:chOff x="1001486" y="1447800"/>
            <a:chExt cx="468085" cy="468085"/>
          </a:xfrm>
        </p:grpSpPr>
        <p:sp>
          <p:nvSpPr>
            <p:cNvPr id="23" name="文本框 22"/>
            <p:cNvSpPr txBox="1"/>
            <p:nvPr/>
          </p:nvSpPr>
          <p:spPr>
            <a:xfrm>
              <a:off x="1025638" y="1477676"/>
              <a:ext cx="441146" cy="400110"/>
            </a:xfrm>
            <a:prstGeom prst="rect">
              <a:avLst/>
            </a:prstGeom>
            <a:noFill/>
          </p:spPr>
          <p:txBody>
            <a:bodyPr wrap="none" rtlCol="0" anchor="t">
              <a:spAutoFit/>
            </a:bodyPr>
            <a:lstStyle/>
            <a:p>
              <a:r>
                <a:rPr lang="zh-CN" altLang="en-US" sz="2000" dirty="0">
                  <a:latin typeface="华文行楷" panose="02010800040101010101" charset="-122"/>
                  <a:ea typeface="华文行楷" panose="02010800040101010101" charset="-122"/>
                  <a:sym typeface="+mn-ea"/>
                </a:rPr>
                <a:t>并</a:t>
              </a:r>
            </a:p>
          </p:txBody>
        </p:sp>
        <p:sp>
          <p:nvSpPr>
            <p:cNvPr id="24" name="椭圆 23"/>
            <p:cNvSpPr/>
            <p:nvPr/>
          </p:nvSpPr>
          <p:spPr>
            <a:xfrm>
              <a:off x="1001486" y="1447800"/>
              <a:ext cx="468085" cy="468085"/>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5" name="文本框 24"/>
          <p:cNvSpPr txBox="1"/>
          <p:nvPr/>
        </p:nvSpPr>
        <p:spPr>
          <a:xfrm>
            <a:off x="1379390" y="2329045"/>
            <a:ext cx="7124701" cy="890372"/>
          </a:xfrm>
          <a:prstGeom prst="rect">
            <a:avLst/>
          </a:prstGeom>
          <a:noFill/>
        </p:spPr>
        <p:txBody>
          <a:bodyPr wrap="square" rtlCol="0" anchor="t">
            <a:spAutoFit/>
          </a:bodyPr>
          <a:lstStyle/>
          <a:p>
            <a:pPr>
              <a:lnSpc>
                <a:spcPct val="150000"/>
              </a:lnSpc>
            </a:pPr>
            <a:r>
              <a:rPr lang="zh-CN" altLang="en-US" sz="1200" dirty="0">
                <a:sym typeface="+mn-ea"/>
              </a:rPr>
              <a:t>“挡”的意思也就是直接阻挡对方侵入自己的地域或防止对方棋子冲出包围时，用己方棋子紧靠住对方的棋子的行棋方法。挡的作用也就是含义中所说的两点，一是阻止对方破自己的空，二是防止己方包围住的对方棋子冲出。初学者掌握之后，可在护空、吃棋方面有很大的提高。</a:t>
            </a:r>
          </a:p>
        </p:txBody>
      </p:sp>
      <p:grpSp>
        <p:nvGrpSpPr>
          <p:cNvPr id="26" name="组合 25"/>
          <p:cNvGrpSpPr/>
          <p:nvPr/>
        </p:nvGrpSpPr>
        <p:grpSpPr>
          <a:xfrm>
            <a:off x="838200" y="2406598"/>
            <a:ext cx="468085" cy="468085"/>
            <a:chOff x="1001486" y="1447800"/>
            <a:chExt cx="468085" cy="468085"/>
          </a:xfrm>
        </p:grpSpPr>
        <p:sp>
          <p:nvSpPr>
            <p:cNvPr id="27" name="文本框 26"/>
            <p:cNvSpPr txBox="1"/>
            <p:nvPr/>
          </p:nvSpPr>
          <p:spPr>
            <a:xfrm>
              <a:off x="1025638" y="1477676"/>
              <a:ext cx="441146" cy="400110"/>
            </a:xfrm>
            <a:prstGeom prst="rect">
              <a:avLst/>
            </a:prstGeom>
            <a:noFill/>
          </p:spPr>
          <p:txBody>
            <a:bodyPr wrap="none" rtlCol="0" anchor="t">
              <a:spAutoFit/>
            </a:bodyPr>
            <a:lstStyle/>
            <a:p>
              <a:r>
                <a:rPr lang="zh-CN" altLang="en-US" sz="2000" dirty="0">
                  <a:latin typeface="华文行楷" panose="02010800040101010101" charset="-122"/>
                  <a:ea typeface="华文行楷" panose="02010800040101010101" charset="-122"/>
                  <a:sym typeface="+mn-ea"/>
                </a:rPr>
                <a:t>挡</a:t>
              </a:r>
            </a:p>
          </p:txBody>
        </p:sp>
        <p:sp>
          <p:nvSpPr>
            <p:cNvPr id="28" name="椭圆 27"/>
            <p:cNvSpPr/>
            <p:nvPr/>
          </p:nvSpPr>
          <p:spPr>
            <a:xfrm>
              <a:off x="1001486" y="1447800"/>
              <a:ext cx="468085" cy="468085"/>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2" name="图片 1"/>
          <p:cNvPicPr>
            <a:picLocks noChangeAspect="1"/>
          </p:cNvPicPr>
          <p:nvPr/>
        </p:nvPicPr>
        <p:blipFill rotWithShape="1">
          <a:blip r:embed="rId2" cstate="print">
            <a:extLst>
              <a:ext uri="{28A0092B-C50C-407E-A947-70E740481C1C}">
                <a14:useLocalDpi xmlns:a14="http://schemas.microsoft.com/office/drawing/2010/main" val="0"/>
              </a:ext>
            </a:extLst>
          </a:blip>
          <a:srcRect l="7494" t="48637" r="12615"/>
          <a:stretch/>
        </p:blipFill>
        <p:spPr>
          <a:xfrm>
            <a:off x="5649685" y="3273966"/>
            <a:ext cx="2895600" cy="1126584"/>
          </a:xfrm>
          <a:prstGeom prst="rect">
            <a:avLst/>
          </a:prstGeom>
        </p:spPr>
      </p:pic>
    </p:spTree>
    <p:extLst>
      <p:ext uri="{BB962C8B-B14F-4D97-AF65-F5344CB8AC3E}">
        <p14:creationId xmlns:p14="http://schemas.microsoft.com/office/powerpoint/2010/main" val="2483567445"/>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par>
                                <p:cTn id="10" presetID="53" presetClass="entr" presetSubtype="16" fill="hold" nodeType="with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p:cTn id="12" dur="500" fill="hold"/>
                                        <p:tgtEl>
                                          <p:spTgt spid="22"/>
                                        </p:tgtEl>
                                        <p:attrNameLst>
                                          <p:attrName>ppt_w</p:attrName>
                                        </p:attrNameLst>
                                      </p:cBhvr>
                                      <p:tavLst>
                                        <p:tav tm="0">
                                          <p:val>
                                            <p:fltVal val="0"/>
                                          </p:val>
                                        </p:tav>
                                        <p:tav tm="100000">
                                          <p:val>
                                            <p:strVal val="#ppt_w"/>
                                          </p:val>
                                        </p:tav>
                                      </p:tavLst>
                                    </p:anim>
                                    <p:anim calcmode="lin" valueType="num">
                                      <p:cBhvr>
                                        <p:cTn id="13" dur="500" fill="hold"/>
                                        <p:tgtEl>
                                          <p:spTgt spid="22"/>
                                        </p:tgtEl>
                                        <p:attrNameLst>
                                          <p:attrName>ppt_h</p:attrName>
                                        </p:attrNameLst>
                                      </p:cBhvr>
                                      <p:tavLst>
                                        <p:tav tm="0">
                                          <p:val>
                                            <p:fltVal val="0"/>
                                          </p:val>
                                        </p:tav>
                                        <p:tav tm="100000">
                                          <p:val>
                                            <p:strVal val="#ppt_h"/>
                                          </p:val>
                                        </p:tav>
                                      </p:tavLst>
                                    </p:anim>
                                    <p:animEffect transition="in" filter="fade">
                                      <p:cBhvr>
                                        <p:cTn id="14" dur="500"/>
                                        <p:tgtEl>
                                          <p:spTgt spid="22"/>
                                        </p:tgtEl>
                                      </p:cBhvr>
                                    </p:animEffect>
                                  </p:childTnLst>
                                </p:cTn>
                              </p:par>
                              <p:par>
                                <p:cTn id="15" presetID="53" presetClass="entr" presetSubtype="16" fill="hold" nodeType="withEffect">
                                  <p:stCondLst>
                                    <p:cond delay="0"/>
                                  </p:stCondLst>
                                  <p:childTnLst>
                                    <p:set>
                                      <p:cBhvr>
                                        <p:cTn id="16" dur="1" fill="hold">
                                          <p:stCondLst>
                                            <p:cond delay="0"/>
                                          </p:stCondLst>
                                        </p:cTn>
                                        <p:tgtEl>
                                          <p:spTgt spid="26"/>
                                        </p:tgtEl>
                                        <p:attrNameLst>
                                          <p:attrName>style.visibility</p:attrName>
                                        </p:attrNameLst>
                                      </p:cBhvr>
                                      <p:to>
                                        <p:strVal val="visible"/>
                                      </p:to>
                                    </p:set>
                                    <p:anim calcmode="lin" valueType="num">
                                      <p:cBhvr>
                                        <p:cTn id="17" dur="500" fill="hold"/>
                                        <p:tgtEl>
                                          <p:spTgt spid="26"/>
                                        </p:tgtEl>
                                        <p:attrNameLst>
                                          <p:attrName>ppt_w</p:attrName>
                                        </p:attrNameLst>
                                      </p:cBhvr>
                                      <p:tavLst>
                                        <p:tav tm="0">
                                          <p:val>
                                            <p:fltVal val="0"/>
                                          </p:val>
                                        </p:tav>
                                        <p:tav tm="100000">
                                          <p:val>
                                            <p:strVal val="#ppt_w"/>
                                          </p:val>
                                        </p:tav>
                                      </p:tavLst>
                                    </p:anim>
                                    <p:anim calcmode="lin" valueType="num">
                                      <p:cBhvr>
                                        <p:cTn id="18" dur="500" fill="hold"/>
                                        <p:tgtEl>
                                          <p:spTgt spid="26"/>
                                        </p:tgtEl>
                                        <p:attrNameLst>
                                          <p:attrName>ppt_h</p:attrName>
                                        </p:attrNameLst>
                                      </p:cBhvr>
                                      <p:tavLst>
                                        <p:tav tm="0">
                                          <p:val>
                                            <p:fltVal val="0"/>
                                          </p:val>
                                        </p:tav>
                                        <p:tav tm="100000">
                                          <p:val>
                                            <p:strVal val="#ppt_h"/>
                                          </p:val>
                                        </p:tav>
                                      </p:tavLst>
                                    </p:anim>
                                    <p:animEffect transition="in" filter="fade">
                                      <p:cBhvr>
                                        <p:cTn id="19" dur="500"/>
                                        <p:tgtEl>
                                          <p:spTgt spid="26"/>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wipe(left)">
                                      <p:cBhvr>
                                        <p:cTn id="24" dur="500"/>
                                        <p:tgtEl>
                                          <p:spTgt spid="14"/>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left)">
                                      <p:cBhvr>
                                        <p:cTn id="27" dur="500"/>
                                        <p:tgtEl>
                                          <p:spTgt spid="21"/>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25"/>
                                        </p:tgtEl>
                                        <p:attrNameLst>
                                          <p:attrName>style.visibility</p:attrName>
                                        </p:attrNameLst>
                                      </p:cBhvr>
                                      <p:to>
                                        <p:strVal val="visible"/>
                                      </p:to>
                                    </p:set>
                                    <p:animEffect transition="in" filter="wipe(left)">
                                      <p:cBhvr>
                                        <p:cTn id="30" dur="500"/>
                                        <p:tgtEl>
                                          <p:spTgt spid="25"/>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nodeType="clickEffect">
                                  <p:stCondLst>
                                    <p:cond delay="0"/>
                                  </p:stCondLst>
                                  <p:childTnLst>
                                    <p:set>
                                      <p:cBhvr>
                                        <p:cTn id="34" dur="1" fill="hold">
                                          <p:stCondLst>
                                            <p:cond delay="0"/>
                                          </p:stCondLst>
                                        </p:cTn>
                                        <p:tgtEl>
                                          <p:spTgt spid="2"/>
                                        </p:tgtEl>
                                        <p:attrNameLst>
                                          <p:attrName>style.visibility</p:attrName>
                                        </p:attrNameLst>
                                      </p:cBhvr>
                                      <p:to>
                                        <p:strVal val="visible"/>
                                      </p:to>
                                    </p:set>
                                    <p:anim calcmode="lin" valueType="num">
                                      <p:cBhvr>
                                        <p:cTn id="35" dur="500" fill="hold"/>
                                        <p:tgtEl>
                                          <p:spTgt spid="2"/>
                                        </p:tgtEl>
                                        <p:attrNameLst>
                                          <p:attrName>ppt_w</p:attrName>
                                        </p:attrNameLst>
                                      </p:cBhvr>
                                      <p:tavLst>
                                        <p:tav tm="0">
                                          <p:val>
                                            <p:fltVal val="0"/>
                                          </p:val>
                                        </p:tav>
                                        <p:tav tm="100000">
                                          <p:val>
                                            <p:strVal val="#ppt_w"/>
                                          </p:val>
                                        </p:tav>
                                      </p:tavLst>
                                    </p:anim>
                                    <p:anim calcmode="lin" valueType="num">
                                      <p:cBhvr>
                                        <p:cTn id="36" dur="500" fill="hold"/>
                                        <p:tgtEl>
                                          <p:spTgt spid="2"/>
                                        </p:tgtEl>
                                        <p:attrNameLst>
                                          <p:attrName>ppt_h</p:attrName>
                                        </p:attrNameLst>
                                      </p:cBhvr>
                                      <p:tavLst>
                                        <p:tav tm="0">
                                          <p:val>
                                            <p:fltVal val="0"/>
                                          </p:val>
                                        </p:tav>
                                        <p:tav tm="100000">
                                          <p:val>
                                            <p:strVal val="#ppt_h"/>
                                          </p:val>
                                        </p:tav>
                                      </p:tavLst>
                                    </p:anim>
                                    <p:animEffect transition="in" filter="fade">
                                      <p:cBhvr>
                                        <p:cTn id="3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21" grpId="0"/>
      <p:bldP spid="2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657600" y="633502"/>
            <a:ext cx="4570482" cy="1862048"/>
          </a:xfrm>
          <a:prstGeom prst="rect">
            <a:avLst/>
          </a:prstGeom>
          <a:noFill/>
        </p:spPr>
        <p:txBody>
          <a:bodyPr wrap="none" rtlCol="0" anchor="t">
            <a:spAutoFit/>
          </a:bodyPr>
          <a:lstStyle/>
          <a:p>
            <a:r>
              <a:rPr lang="zh-CN" altLang="en-US" sz="11500" spc="-1600" dirty="0">
                <a:latin typeface="汉仪许静行楷W" panose="00020600040101010101" pitchFamily="18" charset="-122"/>
                <a:ea typeface="汉仪许静行楷W" panose="00020600040101010101" pitchFamily="18" charset="-122"/>
                <a:sym typeface="+mn-ea"/>
              </a:rPr>
              <a:t>围</a:t>
            </a:r>
            <a:r>
              <a:rPr lang="zh-CN" altLang="en-US" sz="8800" spc="-1600" dirty="0">
                <a:latin typeface="汉仪许静行楷W" panose="00020600040101010101" pitchFamily="18" charset="-122"/>
                <a:ea typeface="汉仪许静行楷W" panose="00020600040101010101" pitchFamily="18" charset="-122"/>
                <a:sym typeface="+mn-ea"/>
              </a:rPr>
              <a:t>棋</a:t>
            </a:r>
            <a:r>
              <a:rPr lang="zh-CN" altLang="en-US" sz="11500" spc="-1600" dirty="0">
                <a:latin typeface="汉仪许静行楷W" panose="00020600040101010101" pitchFamily="18" charset="-122"/>
                <a:ea typeface="汉仪许静行楷W" panose="00020600040101010101" pitchFamily="18" charset="-122"/>
                <a:sym typeface="+mn-ea"/>
              </a:rPr>
              <a:t>介</a:t>
            </a:r>
            <a:r>
              <a:rPr lang="zh-CN" altLang="en-US" sz="8800" spc="-1600" dirty="0">
                <a:latin typeface="汉仪许静行楷W" panose="00020600040101010101" pitchFamily="18" charset="-122"/>
                <a:ea typeface="汉仪许静行楷W" panose="00020600040101010101" pitchFamily="18" charset="-122"/>
                <a:sym typeface="+mn-ea"/>
              </a:rPr>
              <a:t>绍</a:t>
            </a:r>
          </a:p>
        </p:txBody>
      </p:sp>
      <p:pic>
        <p:nvPicPr>
          <p:cNvPr id="2" name="图片 1"/>
          <p:cNvPicPr>
            <a:picLocks noChangeAspect="1"/>
          </p:cNvPicPr>
          <p:nvPr/>
        </p:nvPicPr>
        <p:blipFill rotWithShape="1">
          <a:blip r:embed="rId2" cstate="print">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val="0"/>
              </a:ext>
            </a:extLst>
          </a:blip>
          <a:srcRect l="13802" r="11305"/>
          <a:stretch/>
        </p:blipFill>
        <p:spPr>
          <a:xfrm flipH="1">
            <a:off x="-2" y="666750"/>
            <a:ext cx="4038601" cy="3651363"/>
          </a:xfrm>
          <a:prstGeom prst="rect">
            <a:avLst/>
          </a:prstGeom>
        </p:spPr>
      </p:pic>
      <p:pic>
        <p:nvPicPr>
          <p:cNvPr id="4" name="图片 3"/>
          <p:cNvPicPr>
            <a:picLocks noChangeAspect="1"/>
          </p:cNvPicPr>
          <p:nvPr/>
        </p:nvPicPr>
        <p:blipFill>
          <a:blip r:embed="rId3">
            <a:extLst>
              <a:ext uri="{BEBA8EAE-BF5A-486C-A8C5-ECC9F3942E4B}">
                <a14:imgProps xmlns:a14="http://schemas.microsoft.com/office/drawing/2010/main">
                  <a14:imgLayer>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7943319" y="1123950"/>
            <a:ext cx="647681" cy="780649"/>
          </a:xfrm>
          <a:prstGeom prst="rect">
            <a:avLst/>
          </a:prstGeom>
        </p:spPr>
      </p:pic>
      <p:pic>
        <p:nvPicPr>
          <p:cNvPr id="5" name="图片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96200" y="4446741"/>
            <a:ext cx="1442934" cy="696759"/>
          </a:xfrm>
          <a:prstGeom prst="rect">
            <a:avLst/>
          </a:prstGeom>
        </p:spPr>
      </p:pic>
      <p:pic>
        <p:nvPicPr>
          <p:cNvPr id="9" name="图片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flipV="1">
            <a:off x="-1" y="0"/>
            <a:ext cx="1442934" cy="696759"/>
          </a:xfrm>
          <a:prstGeom prst="rect">
            <a:avLst/>
          </a:prstGeom>
        </p:spPr>
      </p:pic>
      <p:sp>
        <p:nvSpPr>
          <p:cNvPr id="10" name="文本框 9"/>
          <p:cNvSpPr txBox="1"/>
          <p:nvPr/>
        </p:nvSpPr>
        <p:spPr>
          <a:xfrm>
            <a:off x="3906842" y="2375808"/>
            <a:ext cx="4609039" cy="492443"/>
          </a:xfrm>
          <a:prstGeom prst="rect">
            <a:avLst/>
          </a:prstGeom>
          <a:noFill/>
        </p:spPr>
        <p:txBody>
          <a:bodyPr wrap="square" rtlCol="0" anchor="t">
            <a:spAutoFit/>
          </a:bodyPr>
          <a:lstStyle/>
          <a:p>
            <a:r>
              <a:rPr lang="zh-CN" altLang="en-US" sz="2600" b="1" spc="300" dirty="0" smtClean="0">
                <a:latin typeface="汉仪楷体简" panose="02010600000101010101" pitchFamily="2" charset="-122"/>
                <a:ea typeface="汉仪楷体简" panose="02010600000101010101" pitchFamily="2" charset="-122"/>
                <a:sym typeface="+mn-ea"/>
              </a:rPr>
              <a:t>中国围棋历史规则模具介绍</a:t>
            </a:r>
            <a:endParaRPr lang="zh-CN" altLang="en-US" sz="2600" b="1" spc="300" dirty="0">
              <a:latin typeface="汉仪楷体简" panose="02010600000101010101" pitchFamily="2" charset="-122"/>
              <a:ea typeface="汉仪楷体简" panose="02010600000101010101" pitchFamily="2" charset="-122"/>
              <a:sym typeface="+mn-ea"/>
            </a:endParaRPr>
          </a:p>
        </p:txBody>
      </p:sp>
      <p:cxnSp>
        <p:nvCxnSpPr>
          <p:cNvPr id="12" name="直接连接符 11"/>
          <p:cNvCxnSpPr/>
          <p:nvPr/>
        </p:nvCxnSpPr>
        <p:spPr>
          <a:xfrm>
            <a:off x="4049728" y="2963636"/>
            <a:ext cx="4302867"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3962400" y="3038915"/>
            <a:ext cx="4572000" cy="461665"/>
          </a:xfrm>
          <a:prstGeom prst="rect">
            <a:avLst/>
          </a:prstGeom>
        </p:spPr>
        <p:txBody>
          <a:bodyPr>
            <a:spAutoFit/>
          </a:bodyPr>
          <a:lstStyle/>
          <a:p>
            <a:r>
              <a:rPr lang="zh-CN" altLang="en-US" sz="1200" dirty="0" smtClean="0"/>
              <a:t>introduction to the historical rules of chinese go </a:t>
            </a:r>
            <a:r>
              <a:rPr lang="zh-CN" altLang="en-US" sz="1200" dirty="0"/>
              <a:t>introduction to the historical rules of chinese </a:t>
            </a:r>
            <a:r>
              <a:rPr lang="zh-CN" altLang="en-US" sz="1200" dirty="0" smtClean="0"/>
              <a:t>go</a:t>
            </a:r>
            <a:endParaRPr lang="zh-CN" altLang="en-US" sz="1200" dirty="0"/>
          </a:p>
        </p:txBody>
      </p:sp>
      <p:sp>
        <p:nvSpPr>
          <p:cNvPr id="14" name="矩形 13"/>
          <p:cNvSpPr/>
          <p:nvPr/>
        </p:nvSpPr>
        <p:spPr>
          <a:xfrm>
            <a:off x="3940628" y="3558452"/>
            <a:ext cx="3048000" cy="307777"/>
          </a:xfrm>
          <a:prstGeom prst="rect">
            <a:avLst/>
          </a:prstGeom>
        </p:spPr>
        <p:txBody>
          <a:bodyPr wrap="square">
            <a:spAutoFit/>
          </a:bodyPr>
          <a:lstStyle/>
          <a:p>
            <a:r>
              <a:rPr lang="zh-CN" altLang="en-US" sz="1400" spc="600" dirty="0" smtClean="0">
                <a:latin typeface="+mn-ea"/>
              </a:rPr>
              <a:t>演示完毕感谢您的观看</a:t>
            </a:r>
            <a:endParaRPr lang="zh-CN" altLang="en-US" sz="1400" spc="600" dirty="0">
              <a:latin typeface="+mn-ea"/>
            </a:endParaRPr>
          </a:p>
        </p:txBody>
      </p:sp>
      <p:pic>
        <p:nvPicPr>
          <p:cNvPr id="15" name="图片 14"/>
          <p:cNvPicPr>
            <a:picLocks noChangeAspect="1"/>
          </p:cNvPicPr>
          <p:nvPr/>
        </p:nvPicPr>
        <p:blipFill>
          <a:blip r:embed="rId5" cstate="print">
            <a:extLst>
              <a:ext uri="{BEBA8EAE-BF5A-486C-A8C5-ECC9F3942E4B}">
                <a14:imgProps xmlns:a14="http://schemas.microsoft.com/office/drawing/2010/main">
                  <a14:imgLayer>
                    <a14:imgEffect>
                      <a14:saturation sat="66000"/>
                    </a14:imgEffect>
                  </a14:imgLayer>
                </a14:imgProps>
              </a:ext>
              <a:ext uri="{28A0092B-C50C-407E-A947-70E740481C1C}">
                <a14:useLocalDpi xmlns:a14="http://schemas.microsoft.com/office/drawing/2010/main" val="0"/>
              </a:ext>
            </a:extLst>
          </a:blip>
          <a:stretch>
            <a:fillRect/>
          </a:stretch>
        </p:blipFill>
        <p:spPr>
          <a:xfrm>
            <a:off x="6777679" y="3378103"/>
            <a:ext cx="1607331" cy="1063390"/>
          </a:xfrm>
          <a:prstGeom prst="rect">
            <a:avLst/>
          </a:prstGeom>
        </p:spPr>
      </p:pic>
    </p:spTree>
    <p:extLst>
      <p:ext uri="{BB962C8B-B14F-4D97-AF65-F5344CB8AC3E}">
        <p14:creationId xmlns:p14="http://schemas.microsoft.com/office/powerpoint/2010/main" val="3223184260"/>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9"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0-#ppt_w/2"/>
                                          </p:val>
                                        </p:tav>
                                        <p:tav tm="100000">
                                          <p:val>
                                            <p:strVal val="#ppt_x"/>
                                          </p:val>
                                        </p:tav>
                                      </p:tavLst>
                                    </p:anim>
                                    <p:anim calcmode="lin" valueType="num">
                                      <p:cBhvr additive="base">
                                        <p:cTn id="12" dur="500" fill="hold"/>
                                        <p:tgtEl>
                                          <p:spTgt spid="9"/>
                                        </p:tgtEl>
                                        <p:attrNameLst>
                                          <p:attrName>ppt_y</p:attrName>
                                        </p:attrNameLst>
                                      </p:cBhvr>
                                      <p:tavLst>
                                        <p:tav tm="0">
                                          <p:val>
                                            <p:strVal val="0-#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left)">
                                      <p:cBhvr>
                                        <p:cTn id="17" dur="10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56" presetClass="entr" presetSubtype="0" fill="hold" grpId="0" nodeType="clickEffect">
                                  <p:stCondLst>
                                    <p:cond delay="0"/>
                                  </p:stCondLst>
                                  <p:iterate type="lt">
                                    <p:tmPct val="10000"/>
                                  </p:iterate>
                                  <p:childTnLst>
                                    <p:set>
                                      <p:cBhvr>
                                        <p:cTn id="21" dur="1" fill="hold">
                                          <p:stCondLst>
                                            <p:cond delay="0"/>
                                          </p:stCondLst>
                                        </p:cTn>
                                        <p:tgtEl>
                                          <p:spTgt spid="3"/>
                                        </p:tgtEl>
                                        <p:attrNameLst>
                                          <p:attrName>style.visibility</p:attrName>
                                        </p:attrNameLst>
                                      </p:cBhvr>
                                      <p:to>
                                        <p:strVal val="visible"/>
                                      </p:to>
                                    </p:set>
                                    <p:anim by="(-#ppt_w*2)" calcmode="lin" valueType="num">
                                      <p:cBhvr rctx="PPT">
                                        <p:cTn id="22" dur="500" autoRev="1" fill="hold">
                                          <p:stCondLst>
                                            <p:cond delay="0"/>
                                          </p:stCondLst>
                                        </p:cTn>
                                        <p:tgtEl>
                                          <p:spTgt spid="3"/>
                                        </p:tgtEl>
                                        <p:attrNameLst>
                                          <p:attrName>ppt_w</p:attrName>
                                        </p:attrNameLst>
                                      </p:cBhvr>
                                    </p:anim>
                                    <p:anim by="(#ppt_w*0.50)" calcmode="lin" valueType="num">
                                      <p:cBhvr>
                                        <p:cTn id="23" dur="500" decel="50000" autoRev="1" fill="hold">
                                          <p:stCondLst>
                                            <p:cond delay="0"/>
                                          </p:stCondLst>
                                        </p:cTn>
                                        <p:tgtEl>
                                          <p:spTgt spid="3"/>
                                        </p:tgtEl>
                                        <p:attrNameLst>
                                          <p:attrName>ppt_x</p:attrName>
                                        </p:attrNameLst>
                                      </p:cBhvr>
                                    </p:anim>
                                    <p:anim from="(-#ppt_h/2)" to="(#ppt_y)" calcmode="lin" valueType="num">
                                      <p:cBhvr>
                                        <p:cTn id="24" dur="1000" fill="hold">
                                          <p:stCondLst>
                                            <p:cond delay="0"/>
                                          </p:stCondLst>
                                        </p:cTn>
                                        <p:tgtEl>
                                          <p:spTgt spid="3"/>
                                        </p:tgtEl>
                                        <p:attrNameLst>
                                          <p:attrName>ppt_y</p:attrName>
                                        </p:attrNameLst>
                                      </p:cBhvr>
                                    </p:anim>
                                    <p:animRot by="21600000">
                                      <p:cBhvr>
                                        <p:cTn id="25" dur="1000" fill="hold">
                                          <p:stCondLst>
                                            <p:cond delay="0"/>
                                          </p:stCondLst>
                                        </p:cTn>
                                        <p:tgtEl>
                                          <p:spTgt spid="3"/>
                                        </p:tgtEl>
                                        <p:attrNameLst>
                                          <p:attrName>r</p:attrName>
                                        </p:attrNameLst>
                                      </p:cBhvr>
                                    </p:animRot>
                                  </p:childTnLst>
                                </p:cTn>
                              </p:par>
                            </p:childTnLst>
                          </p:cTn>
                        </p:par>
                      </p:childTnLst>
                    </p:cTn>
                  </p:par>
                  <p:par>
                    <p:cTn id="26" fill="hold">
                      <p:stCondLst>
                        <p:cond delay="indefinite"/>
                      </p:stCondLst>
                      <p:childTnLst>
                        <p:par>
                          <p:cTn id="27" fill="hold">
                            <p:stCondLst>
                              <p:cond delay="0"/>
                            </p:stCondLst>
                            <p:childTnLst>
                              <p:par>
                                <p:cTn id="28" presetID="53" presetClass="entr" presetSubtype="16" fill="hold" nodeType="clickEffect">
                                  <p:stCondLst>
                                    <p:cond delay="0"/>
                                  </p:stCondLst>
                                  <p:childTnLst>
                                    <p:set>
                                      <p:cBhvr>
                                        <p:cTn id="29" dur="1" fill="hold">
                                          <p:stCondLst>
                                            <p:cond delay="0"/>
                                          </p:stCondLst>
                                        </p:cTn>
                                        <p:tgtEl>
                                          <p:spTgt spid="4"/>
                                        </p:tgtEl>
                                        <p:attrNameLst>
                                          <p:attrName>style.visibility</p:attrName>
                                        </p:attrNameLst>
                                      </p:cBhvr>
                                      <p:to>
                                        <p:strVal val="visible"/>
                                      </p:to>
                                    </p:set>
                                    <p:anim calcmode="lin" valueType="num">
                                      <p:cBhvr>
                                        <p:cTn id="30" dur="500" fill="hold"/>
                                        <p:tgtEl>
                                          <p:spTgt spid="4"/>
                                        </p:tgtEl>
                                        <p:attrNameLst>
                                          <p:attrName>ppt_w</p:attrName>
                                        </p:attrNameLst>
                                      </p:cBhvr>
                                      <p:tavLst>
                                        <p:tav tm="0">
                                          <p:val>
                                            <p:fltVal val="0"/>
                                          </p:val>
                                        </p:tav>
                                        <p:tav tm="100000">
                                          <p:val>
                                            <p:strVal val="#ppt_w"/>
                                          </p:val>
                                        </p:tav>
                                      </p:tavLst>
                                    </p:anim>
                                    <p:anim calcmode="lin" valueType="num">
                                      <p:cBhvr>
                                        <p:cTn id="31" dur="500" fill="hold"/>
                                        <p:tgtEl>
                                          <p:spTgt spid="4"/>
                                        </p:tgtEl>
                                        <p:attrNameLst>
                                          <p:attrName>ppt_h</p:attrName>
                                        </p:attrNameLst>
                                      </p:cBhvr>
                                      <p:tavLst>
                                        <p:tav tm="0">
                                          <p:val>
                                            <p:fltVal val="0"/>
                                          </p:val>
                                        </p:tav>
                                        <p:tav tm="100000">
                                          <p:val>
                                            <p:strVal val="#ppt_h"/>
                                          </p:val>
                                        </p:tav>
                                      </p:tavLst>
                                    </p:anim>
                                    <p:animEffect transition="in" filter="fade">
                                      <p:cBhvr>
                                        <p:cTn id="32" dur="500"/>
                                        <p:tgtEl>
                                          <p:spTgt spid="4"/>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wipe(left)">
                                      <p:cBhvr>
                                        <p:cTn id="37" dur="500"/>
                                        <p:tgtEl>
                                          <p:spTgt spid="10"/>
                                        </p:tgtEl>
                                      </p:cBhvr>
                                    </p:animEffect>
                                  </p:childTnLst>
                                </p:cTn>
                              </p:par>
                              <p:par>
                                <p:cTn id="38" presetID="22" presetClass="entr" presetSubtype="8" fill="hold" nodeType="with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left)">
                                      <p:cBhvr>
                                        <p:cTn id="40" dur="500"/>
                                        <p:tgtEl>
                                          <p:spTgt spid="12"/>
                                        </p:tgtEl>
                                      </p:cBhvr>
                                    </p:animEffect>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13"/>
                                        </p:tgtEl>
                                        <p:attrNameLst>
                                          <p:attrName>style.visibility</p:attrName>
                                        </p:attrNameLst>
                                      </p:cBhvr>
                                      <p:to>
                                        <p:strVal val="visible"/>
                                      </p:to>
                                    </p:set>
                                    <p:anim calcmode="lin" valueType="num">
                                      <p:cBhvr additive="base">
                                        <p:cTn id="45" dur="500" fill="hold"/>
                                        <p:tgtEl>
                                          <p:spTgt spid="13"/>
                                        </p:tgtEl>
                                        <p:attrNameLst>
                                          <p:attrName>ppt_x</p:attrName>
                                        </p:attrNameLst>
                                      </p:cBhvr>
                                      <p:tavLst>
                                        <p:tav tm="0">
                                          <p:val>
                                            <p:strVal val="#ppt_x"/>
                                          </p:val>
                                        </p:tav>
                                        <p:tav tm="100000">
                                          <p:val>
                                            <p:strVal val="#ppt_x"/>
                                          </p:val>
                                        </p:tav>
                                      </p:tavLst>
                                    </p:anim>
                                    <p:anim calcmode="lin" valueType="num">
                                      <p:cBhvr additive="base">
                                        <p:cTn id="46"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53" presetClass="entr" presetSubtype="16" fill="hold" grpId="0" nodeType="clickEffect">
                                  <p:stCondLst>
                                    <p:cond delay="0"/>
                                  </p:stCondLst>
                                  <p:childTnLst>
                                    <p:set>
                                      <p:cBhvr>
                                        <p:cTn id="50" dur="1" fill="hold">
                                          <p:stCondLst>
                                            <p:cond delay="0"/>
                                          </p:stCondLst>
                                        </p:cTn>
                                        <p:tgtEl>
                                          <p:spTgt spid="14"/>
                                        </p:tgtEl>
                                        <p:attrNameLst>
                                          <p:attrName>style.visibility</p:attrName>
                                        </p:attrNameLst>
                                      </p:cBhvr>
                                      <p:to>
                                        <p:strVal val="visible"/>
                                      </p:to>
                                    </p:set>
                                    <p:anim calcmode="lin" valueType="num">
                                      <p:cBhvr>
                                        <p:cTn id="51" dur="500" fill="hold"/>
                                        <p:tgtEl>
                                          <p:spTgt spid="14"/>
                                        </p:tgtEl>
                                        <p:attrNameLst>
                                          <p:attrName>ppt_w</p:attrName>
                                        </p:attrNameLst>
                                      </p:cBhvr>
                                      <p:tavLst>
                                        <p:tav tm="0">
                                          <p:val>
                                            <p:fltVal val="0"/>
                                          </p:val>
                                        </p:tav>
                                        <p:tav tm="100000">
                                          <p:val>
                                            <p:strVal val="#ppt_w"/>
                                          </p:val>
                                        </p:tav>
                                      </p:tavLst>
                                    </p:anim>
                                    <p:anim calcmode="lin" valueType="num">
                                      <p:cBhvr>
                                        <p:cTn id="52" dur="500" fill="hold"/>
                                        <p:tgtEl>
                                          <p:spTgt spid="14"/>
                                        </p:tgtEl>
                                        <p:attrNameLst>
                                          <p:attrName>ppt_h</p:attrName>
                                        </p:attrNameLst>
                                      </p:cBhvr>
                                      <p:tavLst>
                                        <p:tav tm="0">
                                          <p:val>
                                            <p:fltVal val="0"/>
                                          </p:val>
                                        </p:tav>
                                        <p:tav tm="100000">
                                          <p:val>
                                            <p:strVal val="#ppt_h"/>
                                          </p:val>
                                        </p:tav>
                                      </p:tavLst>
                                    </p:anim>
                                    <p:animEffect transition="in" filter="fade">
                                      <p:cBhvr>
                                        <p:cTn id="53" dur="500"/>
                                        <p:tgtEl>
                                          <p:spTgt spid="14"/>
                                        </p:tgtEl>
                                      </p:cBhvr>
                                    </p:animEffect>
                                  </p:childTnLst>
                                </p:cTn>
                              </p:par>
                            </p:childTnLst>
                          </p:cTn>
                        </p:par>
                      </p:childTnLst>
                    </p:cTn>
                  </p:par>
                  <p:par>
                    <p:cTn id="54" fill="hold">
                      <p:stCondLst>
                        <p:cond delay="indefinite"/>
                      </p:stCondLst>
                      <p:childTnLst>
                        <p:par>
                          <p:cTn id="55" fill="hold">
                            <p:stCondLst>
                              <p:cond delay="0"/>
                            </p:stCondLst>
                            <p:childTnLst>
                              <p:par>
                                <p:cTn id="56" presetID="2" presetClass="entr" presetSubtype="2" fill="hold" nodeType="clickEffect">
                                  <p:stCondLst>
                                    <p:cond delay="0"/>
                                  </p:stCondLst>
                                  <p:childTnLst>
                                    <p:set>
                                      <p:cBhvr>
                                        <p:cTn id="57" dur="1" fill="hold">
                                          <p:stCondLst>
                                            <p:cond delay="0"/>
                                          </p:stCondLst>
                                        </p:cTn>
                                        <p:tgtEl>
                                          <p:spTgt spid="15"/>
                                        </p:tgtEl>
                                        <p:attrNameLst>
                                          <p:attrName>style.visibility</p:attrName>
                                        </p:attrNameLst>
                                      </p:cBhvr>
                                      <p:to>
                                        <p:strVal val="visible"/>
                                      </p:to>
                                    </p:set>
                                    <p:anim calcmode="lin" valueType="num">
                                      <p:cBhvr additive="base">
                                        <p:cTn id="58" dur="500" fill="hold"/>
                                        <p:tgtEl>
                                          <p:spTgt spid="15"/>
                                        </p:tgtEl>
                                        <p:attrNameLst>
                                          <p:attrName>ppt_x</p:attrName>
                                        </p:attrNameLst>
                                      </p:cBhvr>
                                      <p:tavLst>
                                        <p:tav tm="0">
                                          <p:val>
                                            <p:strVal val="1+#ppt_w/2"/>
                                          </p:val>
                                        </p:tav>
                                        <p:tav tm="100000">
                                          <p:val>
                                            <p:strVal val="#ppt_x"/>
                                          </p:val>
                                        </p:tav>
                                      </p:tavLst>
                                    </p:anim>
                                    <p:anim calcmode="lin" valueType="num">
                                      <p:cBhvr additive="base">
                                        <p:cTn id="59"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0" grpId="0"/>
      <p:bldP spid="13" grpId="0"/>
      <p:bldP spid="1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1681888" y="2209694"/>
            <a:ext cx="447675" cy="492593"/>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4" name="矩形 3"/>
          <p:cNvSpPr/>
          <p:nvPr/>
        </p:nvSpPr>
        <p:spPr>
          <a:xfrm>
            <a:off x="2124075" y="2212399"/>
            <a:ext cx="7019925"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6984207"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2400" spc="15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6984207" y="1633539"/>
            <a:ext cx="640276" cy="584488"/>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472677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cstate="print">
            <a:extLst>
              <a:ext uri="{BEBA8EAE-BF5A-486C-A8C5-ECC9F3942E4B}">
                <a14:imgProps xmlns:a14="http://schemas.microsoft.com/office/drawing/2010/main">
                  <a14:imgLayer>
                    <a14:imgEffect>
                      <a14:saturation sat="66000"/>
                    </a14:imgEffect>
                  </a14:imgLayer>
                </a14:imgProps>
              </a:ext>
              <a:ext uri="{28A0092B-C50C-407E-A947-70E740481C1C}">
                <a14:useLocalDpi xmlns:a14="http://schemas.microsoft.com/office/drawing/2010/main" val="0"/>
              </a:ext>
            </a:extLst>
          </a:blip>
          <a:srcRect l="11474" t="25000" r="16394" b="19262"/>
          <a:stretch/>
        </p:blipFill>
        <p:spPr>
          <a:xfrm flipH="1">
            <a:off x="457200" y="2447059"/>
            <a:ext cx="2133600" cy="1648691"/>
          </a:xfrm>
          <a:prstGeom prst="rect">
            <a:avLst/>
          </a:prstGeom>
        </p:spPr>
      </p:pic>
      <p:pic>
        <p:nvPicPr>
          <p:cNvPr id="5" name="图片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02817" y="4446741"/>
            <a:ext cx="1442934" cy="696759"/>
          </a:xfrm>
          <a:prstGeom prst="rect">
            <a:avLst/>
          </a:prstGeom>
        </p:spPr>
      </p:pic>
      <p:pic>
        <p:nvPicPr>
          <p:cNvPr id="9" name="图片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flipV="1">
            <a:off x="-1" y="0"/>
            <a:ext cx="1442934" cy="696759"/>
          </a:xfrm>
          <a:prstGeom prst="rect">
            <a:avLst/>
          </a:prstGeom>
        </p:spPr>
      </p:pic>
      <p:grpSp>
        <p:nvGrpSpPr>
          <p:cNvPr id="16" name="组合 15"/>
          <p:cNvGrpSpPr/>
          <p:nvPr/>
        </p:nvGrpSpPr>
        <p:grpSpPr>
          <a:xfrm>
            <a:off x="933449" y="1067843"/>
            <a:ext cx="1200151" cy="1676398"/>
            <a:chOff x="3189" y="2514"/>
            <a:chExt cx="2520" cy="3520"/>
          </a:xfrm>
        </p:grpSpPr>
        <p:sp>
          <p:nvSpPr>
            <p:cNvPr id="17" name="文本框 16"/>
            <p:cNvSpPr txBox="1"/>
            <p:nvPr/>
          </p:nvSpPr>
          <p:spPr>
            <a:xfrm>
              <a:off x="3189" y="2514"/>
              <a:ext cx="2520" cy="1937"/>
            </a:xfrm>
            <a:prstGeom prst="rect">
              <a:avLst/>
            </a:prstGeom>
            <a:noFill/>
          </p:spPr>
          <p:txBody>
            <a:bodyPr vert="eaVert" wrap="none" rtlCol="0" anchor="t">
              <a:spAutoFit/>
            </a:bodyPr>
            <a:lstStyle/>
            <a:p>
              <a:r>
                <a:rPr lang="zh-CN" altLang="en-US" sz="6600" b="1" dirty="0">
                  <a:latin typeface="汉仪楷体简" panose="02010600000101010101" pitchFamily="2" charset="-122"/>
                  <a:ea typeface="汉仪楷体简" panose="02010600000101010101" pitchFamily="2" charset="-122"/>
                  <a:sym typeface="+mn-ea"/>
                </a:rPr>
                <a:t>目</a:t>
              </a:r>
            </a:p>
          </p:txBody>
        </p:sp>
        <p:sp>
          <p:nvSpPr>
            <p:cNvPr id="18" name="文本框 17"/>
            <p:cNvSpPr txBox="1"/>
            <p:nvPr/>
          </p:nvSpPr>
          <p:spPr>
            <a:xfrm>
              <a:off x="3189" y="4097"/>
              <a:ext cx="2520" cy="1937"/>
            </a:xfrm>
            <a:prstGeom prst="rect">
              <a:avLst/>
            </a:prstGeom>
            <a:noFill/>
          </p:spPr>
          <p:txBody>
            <a:bodyPr vert="eaVert" wrap="none" rtlCol="0" anchor="t">
              <a:spAutoFit/>
            </a:bodyPr>
            <a:lstStyle/>
            <a:p>
              <a:r>
                <a:rPr lang="zh-CN" altLang="en-US" sz="6600" b="1" dirty="0">
                  <a:latin typeface="汉仪楷体简" panose="02010600000101010101" pitchFamily="2" charset="-122"/>
                  <a:ea typeface="汉仪楷体简" panose="02010600000101010101" pitchFamily="2" charset="-122"/>
                  <a:sym typeface="+mn-ea"/>
                </a:rPr>
                <a:t>录</a:t>
              </a:r>
            </a:p>
          </p:txBody>
        </p:sp>
      </p:grpSp>
      <p:grpSp>
        <p:nvGrpSpPr>
          <p:cNvPr id="6" name="组合 5"/>
          <p:cNvGrpSpPr/>
          <p:nvPr/>
        </p:nvGrpSpPr>
        <p:grpSpPr>
          <a:xfrm>
            <a:off x="2821825" y="1146104"/>
            <a:ext cx="4343399" cy="369333"/>
            <a:chOff x="3581400" y="1352550"/>
            <a:chExt cx="4343399" cy="369333"/>
          </a:xfrm>
        </p:grpSpPr>
        <p:sp>
          <p:nvSpPr>
            <p:cNvPr id="20" name="文本框 19"/>
            <p:cNvSpPr txBox="1"/>
            <p:nvPr/>
          </p:nvSpPr>
          <p:spPr>
            <a:xfrm>
              <a:off x="4171270" y="1352551"/>
              <a:ext cx="3753529" cy="369332"/>
            </a:xfrm>
            <a:prstGeom prst="rect">
              <a:avLst/>
            </a:prstGeom>
            <a:noFill/>
            <a:ln>
              <a:solidFill>
                <a:schemeClr val="accent1"/>
              </a:solidFill>
            </a:ln>
          </p:spPr>
          <p:txBody>
            <a:bodyPr wrap="square" rtlCol="0" anchor="t">
              <a:spAutoFit/>
            </a:bodyPr>
            <a:lstStyle/>
            <a:p>
              <a:pPr algn="ctr"/>
              <a:r>
                <a:rPr lang="zh-CN" altLang="en-US" spc="600" dirty="0" smtClean="0">
                  <a:latin typeface="+mj-ea"/>
                  <a:ea typeface="+mj-ea"/>
                  <a:cs typeface="+mj-ea"/>
                </a:rPr>
                <a:t>围棋</a:t>
              </a:r>
              <a:r>
                <a:rPr lang="zh-CN" altLang="en-US" spc="600" dirty="0">
                  <a:latin typeface="+mj-ea"/>
                  <a:ea typeface="+mj-ea"/>
                  <a:cs typeface="+mj-ea"/>
                </a:rPr>
                <a:t>的</a:t>
              </a:r>
              <a:r>
                <a:rPr lang="zh-CN" altLang="en-US" spc="600" dirty="0" smtClean="0">
                  <a:latin typeface="+mj-ea"/>
                  <a:ea typeface="+mj-ea"/>
                  <a:cs typeface="+mj-ea"/>
                </a:rPr>
                <a:t>历史</a:t>
              </a:r>
              <a:endParaRPr lang="zh-CN" altLang="en-US" spc="600" dirty="0">
                <a:latin typeface="+mj-ea"/>
                <a:ea typeface="+mj-ea"/>
                <a:cs typeface="+mj-ea"/>
              </a:endParaRPr>
            </a:p>
          </p:txBody>
        </p:sp>
        <p:sp>
          <p:nvSpPr>
            <p:cNvPr id="21" name="文本框 20"/>
            <p:cNvSpPr txBox="1"/>
            <p:nvPr/>
          </p:nvSpPr>
          <p:spPr>
            <a:xfrm>
              <a:off x="3581400" y="1352550"/>
              <a:ext cx="498397" cy="369332"/>
            </a:xfrm>
            <a:prstGeom prst="rect">
              <a:avLst/>
            </a:prstGeom>
            <a:noFill/>
            <a:ln>
              <a:solidFill>
                <a:schemeClr val="accent1"/>
              </a:solidFill>
            </a:ln>
          </p:spPr>
          <p:txBody>
            <a:bodyPr wrap="square" rtlCol="0" anchor="t">
              <a:spAutoFit/>
            </a:bodyPr>
            <a:lstStyle/>
            <a:p>
              <a:pPr algn="ctr"/>
              <a:r>
                <a:rPr lang="en-US" altLang="zh-CN" dirty="0" smtClean="0">
                  <a:latin typeface="+mj-ea"/>
                  <a:ea typeface="+mj-ea"/>
                  <a:cs typeface="+mj-ea"/>
                </a:rPr>
                <a:t>01</a:t>
              </a:r>
              <a:endParaRPr lang="zh-CN" altLang="en-US" dirty="0">
                <a:latin typeface="+mj-ea"/>
                <a:ea typeface="+mj-ea"/>
                <a:cs typeface="+mj-ea"/>
              </a:endParaRPr>
            </a:p>
          </p:txBody>
        </p:sp>
      </p:grpSp>
      <p:grpSp>
        <p:nvGrpSpPr>
          <p:cNvPr id="22" name="组合 21"/>
          <p:cNvGrpSpPr/>
          <p:nvPr/>
        </p:nvGrpSpPr>
        <p:grpSpPr>
          <a:xfrm>
            <a:off x="2821825" y="2003590"/>
            <a:ext cx="4343399" cy="369333"/>
            <a:chOff x="3581400" y="1352550"/>
            <a:chExt cx="4343399" cy="369333"/>
          </a:xfrm>
        </p:grpSpPr>
        <p:sp>
          <p:nvSpPr>
            <p:cNvPr id="23" name="文本框 22"/>
            <p:cNvSpPr txBox="1"/>
            <p:nvPr/>
          </p:nvSpPr>
          <p:spPr>
            <a:xfrm>
              <a:off x="4171270" y="1352551"/>
              <a:ext cx="3753529" cy="369332"/>
            </a:xfrm>
            <a:prstGeom prst="rect">
              <a:avLst/>
            </a:prstGeom>
            <a:noFill/>
            <a:ln>
              <a:solidFill>
                <a:schemeClr val="accent1"/>
              </a:solidFill>
            </a:ln>
          </p:spPr>
          <p:txBody>
            <a:bodyPr wrap="square" rtlCol="0" anchor="t">
              <a:spAutoFit/>
            </a:bodyPr>
            <a:lstStyle/>
            <a:p>
              <a:pPr algn="ctr"/>
              <a:r>
                <a:rPr lang="zh-CN" altLang="en-US" spc="600" dirty="0">
                  <a:latin typeface="+mj-ea"/>
                  <a:ea typeface="+mj-ea"/>
                  <a:cs typeface="+mj-ea"/>
                </a:rPr>
                <a:t>围棋的棋具</a:t>
              </a:r>
            </a:p>
          </p:txBody>
        </p:sp>
        <p:sp>
          <p:nvSpPr>
            <p:cNvPr id="24" name="文本框 23"/>
            <p:cNvSpPr txBox="1"/>
            <p:nvPr/>
          </p:nvSpPr>
          <p:spPr>
            <a:xfrm>
              <a:off x="3581400" y="1352550"/>
              <a:ext cx="498397" cy="369332"/>
            </a:xfrm>
            <a:prstGeom prst="rect">
              <a:avLst/>
            </a:prstGeom>
            <a:noFill/>
            <a:ln>
              <a:solidFill>
                <a:schemeClr val="accent1"/>
              </a:solidFill>
            </a:ln>
          </p:spPr>
          <p:txBody>
            <a:bodyPr wrap="square" rtlCol="0" anchor="t">
              <a:spAutoFit/>
            </a:bodyPr>
            <a:lstStyle/>
            <a:p>
              <a:pPr algn="ctr"/>
              <a:r>
                <a:rPr lang="en-US" altLang="zh-CN" dirty="0" smtClean="0">
                  <a:latin typeface="+mj-ea"/>
                  <a:ea typeface="+mj-ea"/>
                  <a:cs typeface="+mj-ea"/>
                </a:rPr>
                <a:t>02</a:t>
              </a:r>
              <a:endParaRPr lang="zh-CN" altLang="en-US" dirty="0">
                <a:latin typeface="+mj-ea"/>
                <a:ea typeface="+mj-ea"/>
                <a:cs typeface="+mj-ea"/>
              </a:endParaRPr>
            </a:p>
          </p:txBody>
        </p:sp>
      </p:grpSp>
      <p:grpSp>
        <p:nvGrpSpPr>
          <p:cNvPr id="25" name="组合 24"/>
          <p:cNvGrpSpPr/>
          <p:nvPr/>
        </p:nvGrpSpPr>
        <p:grpSpPr>
          <a:xfrm>
            <a:off x="2821825" y="2861076"/>
            <a:ext cx="4343399" cy="369333"/>
            <a:chOff x="3581400" y="1352550"/>
            <a:chExt cx="4343399" cy="369333"/>
          </a:xfrm>
        </p:grpSpPr>
        <p:sp>
          <p:nvSpPr>
            <p:cNvPr id="26" name="文本框 25"/>
            <p:cNvSpPr txBox="1"/>
            <p:nvPr/>
          </p:nvSpPr>
          <p:spPr>
            <a:xfrm>
              <a:off x="4171270" y="1352551"/>
              <a:ext cx="3753529" cy="369332"/>
            </a:xfrm>
            <a:prstGeom prst="rect">
              <a:avLst/>
            </a:prstGeom>
            <a:noFill/>
            <a:ln>
              <a:solidFill>
                <a:schemeClr val="accent1"/>
              </a:solidFill>
            </a:ln>
          </p:spPr>
          <p:txBody>
            <a:bodyPr wrap="square" rtlCol="0" anchor="t">
              <a:spAutoFit/>
            </a:bodyPr>
            <a:lstStyle/>
            <a:p>
              <a:pPr algn="ctr"/>
              <a:r>
                <a:rPr lang="zh-CN" altLang="en-US" spc="600" dirty="0">
                  <a:latin typeface="+mj-ea"/>
                  <a:ea typeface="+mj-ea"/>
                  <a:cs typeface="+mj-ea"/>
                </a:rPr>
                <a:t>围棋的规则</a:t>
              </a:r>
            </a:p>
          </p:txBody>
        </p:sp>
        <p:sp>
          <p:nvSpPr>
            <p:cNvPr id="27" name="文本框 26"/>
            <p:cNvSpPr txBox="1"/>
            <p:nvPr/>
          </p:nvSpPr>
          <p:spPr>
            <a:xfrm>
              <a:off x="3581400" y="1352550"/>
              <a:ext cx="498397" cy="369332"/>
            </a:xfrm>
            <a:prstGeom prst="rect">
              <a:avLst/>
            </a:prstGeom>
            <a:noFill/>
            <a:ln>
              <a:solidFill>
                <a:schemeClr val="accent1"/>
              </a:solidFill>
            </a:ln>
          </p:spPr>
          <p:txBody>
            <a:bodyPr wrap="square" rtlCol="0" anchor="t">
              <a:spAutoFit/>
            </a:bodyPr>
            <a:lstStyle/>
            <a:p>
              <a:pPr algn="ctr"/>
              <a:r>
                <a:rPr lang="en-US" altLang="zh-CN" dirty="0" smtClean="0">
                  <a:latin typeface="+mj-ea"/>
                  <a:ea typeface="+mj-ea"/>
                  <a:cs typeface="+mj-ea"/>
                </a:rPr>
                <a:t>03</a:t>
              </a:r>
              <a:endParaRPr lang="zh-CN" altLang="en-US" dirty="0">
                <a:latin typeface="+mj-ea"/>
                <a:ea typeface="+mj-ea"/>
                <a:cs typeface="+mj-ea"/>
              </a:endParaRPr>
            </a:p>
          </p:txBody>
        </p:sp>
      </p:grpSp>
      <p:grpSp>
        <p:nvGrpSpPr>
          <p:cNvPr id="28" name="组合 27"/>
          <p:cNvGrpSpPr/>
          <p:nvPr/>
        </p:nvGrpSpPr>
        <p:grpSpPr>
          <a:xfrm>
            <a:off x="2821825" y="3718562"/>
            <a:ext cx="4343399" cy="369333"/>
            <a:chOff x="3581400" y="1352550"/>
            <a:chExt cx="4343399" cy="369333"/>
          </a:xfrm>
        </p:grpSpPr>
        <p:sp>
          <p:nvSpPr>
            <p:cNvPr id="29" name="文本框 28"/>
            <p:cNvSpPr txBox="1"/>
            <p:nvPr/>
          </p:nvSpPr>
          <p:spPr>
            <a:xfrm>
              <a:off x="4171270" y="1352551"/>
              <a:ext cx="3753529" cy="369332"/>
            </a:xfrm>
            <a:prstGeom prst="rect">
              <a:avLst/>
            </a:prstGeom>
            <a:noFill/>
            <a:ln>
              <a:solidFill>
                <a:schemeClr val="accent1"/>
              </a:solidFill>
            </a:ln>
          </p:spPr>
          <p:txBody>
            <a:bodyPr wrap="square" rtlCol="0" anchor="t">
              <a:spAutoFit/>
            </a:bodyPr>
            <a:lstStyle/>
            <a:p>
              <a:pPr algn="ctr"/>
              <a:r>
                <a:rPr lang="zh-CN" altLang="en-US" spc="600" dirty="0">
                  <a:latin typeface="+mj-ea"/>
                  <a:ea typeface="+mj-ea"/>
                  <a:cs typeface="+mj-ea"/>
                </a:rPr>
                <a:t>围棋的术语</a:t>
              </a:r>
            </a:p>
          </p:txBody>
        </p:sp>
        <p:sp>
          <p:nvSpPr>
            <p:cNvPr id="30" name="文本框 29"/>
            <p:cNvSpPr txBox="1"/>
            <p:nvPr/>
          </p:nvSpPr>
          <p:spPr>
            <a:xfrm>
              <a:off x="3581400" y="1352550"/>
              <a:ext cx="498397" cy="369332"/>
            </a:xfrm>
            <a:prstGeom prst="rect">
              <a:avLst/>
            </a:prstGeom>
            <a:noFill/>
            <a:ln>
              <a:solidFill>
                <a:schemeClr val="accent1"/>
              </a:solidFill>
            </a:ln>
          </p:spPr>
          <p:txBody>
            <a:bodyPr wrap="square" rtlCol="0" anchor="t">
              <a:spAutoFit/>
            </a:bodyPr>
            <a:lstStyle/>
            <a:p>
              <a:pPr algn="ctr"/>
              <a:r>
                <a:rPr lang="en-US" altLang="zh-CN" dirty="0" smtClean="0">
                  <a:latin typeface="+mj-ea"/>
                  <a:ea typeface="+mj-ea"/>
                  <a:cs typeface="+mj-ea"/>
                </a:rPr>
                <a:t>04</a:t>
              </a:r>
              <a:endParaRPr lang="zh-CN" altLang="en-US" dirty="0">
                <a:latin typeface="+mj-ea"/>
                <a:ea typeface="+mj-ea"/>
                <a:cs typeface="+mj-ea"/>
              </a:endParaRPr>
            </a:p>
          </p:txBody>
        </p:sp>
      </p:grpSp>
      <p:pic>
        <p:nvPicPr>
          <p:cNvPr id="7" name="图片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91400" y="2371128"/>
            <a:ext cx="1369175" cy="2029422"/>
          </a:xfrm>
          <a:prstGeom prst="rect">
            <a:avLst/>
          </a:prstGeom>
        </p:spPr>
      </p:pic>
    </p:spTree>
    <p:extLst>
      <p:ext uri="{BB962C8B-B14F-4D97-AF65-F5344CB8AC3E}">
        <p14:creationId xmlns:p14="http://schemas.microsoft.com/office/powerpoint/2010/main" val="746476950"/>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9"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0-#ppt_w/2"/>
                                          </p:val>
                                        </p:tav>
                                        <p:tav tm="100000">
                                          <p:val>
                                            <p:strVal val="#ppt_x"/>
                                          </p:val>
                                        </p:tav>
                                      </p:tavLst>
                                    </p:anim>
                                    <p:anim calcmode="lin" valueType="num">
                                      <p:cBhvr additive="base">
                                        <p:cTn id="12" dur="500" fill="hold"/>
                                        <p:tgtEl>
                                          <p:spTgt spid="9"/>
                                        </p:tgtEl>
                                        <p:attrNameLst>
                                          <p:attrName>ppt_y</p:attrName>
                                        </p:attrNameLst>
                                      </p:cBhvr>
                                      <p:tavLst>
                                        <p:tav tm="0">
                                          <p:val>
                                            <p:strVal val="0-#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ppt_x"/>
                                          </p:val>
                                        </p:tav>
                                        <p:tav tm="100000">
                                          <p:val>
                                            <p:strVal val="#ppt_x"/>
                                          </p:val>
                                        </p:tav>
                                      </p:tavLst>
                                    </p:anim>
                                    <p:anim calcmode="lin" valueType="num">
                                      <p:cBhvr additive="base">
                                        <p:cTn id="18" dur="500" fill="hold"/>
                                        <p:tgtEl>
                                          <p:spTgt spid="2"/>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16"/>
                                        </p:tgtEl>
                                        <p:attrNameLst>
                                          <p:attrName>style.visibility</p:attrName>
                                        </p:attrNameLst>
                                      </p:cBhvr>
                                      <p:to>
                                        <p:strVal val="visible"/>
                                      </p:to>
                                    </p:set>
                                    <p:anim calcmode="lin" valueType="num">
                                      <p:cBhvr additive="base">
                                        <p:cTn id="21" dur="500" fill="hold"/>
                                        <p:tgtEl>
                                          <p:spTgt spid="16"/>
                                        </p:tgtEl>
                                        <p:attrNameLst>
                                          <p:attrName>ppt_x</p:attrName>
                                        </p:attrNameLst>
                                      </p:cBhvr>
                                      <p:tavLst>
                                        <p:tav tm="0">
                                          <p:val>
                                            <p:strVal val="#ppt_x"/>
                                          </p:val>
                                        </p:tav>
                                        <p:tav tm="100000">
                                          <p:val>
                                            <p:strVal val="#ppt_x"/>
                                          </p:val>
                                        </p:tav>
                                      </p:tavLst>
                                    </p:anim>
                                    <p:anim calcmode="lin" valueType="num">
                                      <p:cBhvr additive="base">
                                        <p:cTn id="22"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53" presetClass="entr" presetSubtype="16" fill="hold" nodeType="click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ppt_w</p:attrName>
                                        </p:attrNameLst>
                                      </p:cBhvr>
                                      <p:tavLst>
                                        <p:tav tm="0">
                                          <p:val>
                                            <p:fltVal val="0"/>
                                          </p:val>
                                        </p:tav>
                                        <p:tav tm="100000">
                                          <p:val>
                                            <p:strVal val="#ppt_w"/>
                                          </p:val>
                                        </p:tav>
                                      </p:tavLst>
                                    </p:anim>
                                    <p:anim calcmode="lin" valueType="num">
                                      <p:cBhvr>
                                        <p:cTn id="28" dur="500" fill="hold"/>
                                        <p:tgtEl>
                                          <p:spTgt spid="6"/>
                                        </p:tgtEl>
                                        <p:attrNameLst>
                                          <p:attrName>ppt_h</p:attrName>
                                        </p:attrNameLst>
                                      </p:cBhvr>
                                      <p:tavLst>
                                        <p:tav tm="0">
                                          <p:val>
                                            <p:fltVal val="0"/>
                                          </p:val>
                                        </p:tav>
                                        <p:tav tm="100000">
                                          <p:val>
                                            <p:strVal val="#ppt_h"/>
                                          </p:val>
                                        </p:tav>
                                      </p:tavLst>
                                    </p:anim>
                                    <p:animEffect transition="in" filter="fade">
                                      <p:cBhvr>
                                        <p:cTn id="29" dur="500"/>
                                        <p:tgtEl>
                                          <p:spTgt spid="6"/>
                                        </p:tgtEl>
                                      </p:cBhvr>
                                    </p:animEffect>
                                  </p:childTnLst>
                                </p:cTn>
                              </p:par>
                              <p:par>
                                <p:cTn id="30" presetID="53" presetClass="entr" presetSubtype="16" fill="hold" nodeType="withEffect">
                                  <p:stCondLst>
                                    <p:cond delay="0"/>
                                  </p:stCondLst>
                                  <p:childTnLst>
                                    <p:set>
                                      <p:cBhvr>
                                        <p:cTn id="31" dur="1" fill="hold">
                                          <p:stCondLst>
                                            <p:cond delay="0"/>
                                          </p:stCondLst>
                                        </p:cTn>
                                        <p:tgtEl>
                                          <p:spTgt spid="22"/>
                                        </p:tgtEl>
                                        <p:attrNameLst>
                                          <p:attrName>style.visibility</p:attrName>
                                        </p:attrNameLst>
                                      </p:cBhvr>
                                      <p:to>
                                        <p:strVal val="visible"/>
                                      </p:to>
                                    </p:set>
                                    <p:anim calcmode="lin" valueType="num">
                                      <p:cBhvr>
                                        <p:cTn id="32" dur="500" fill="hold"/>
                                        <p:tgtEl>
                                          <p:spTgt spid="22"/>
                                        </p:tgtEl>
                                        <p:attrNameLst>
                                          <p:attrName>ppt_w</p:attrName>
                                        </p:attrNameLst>
                                      </p:cBhvr>
                                      <p:tavLst>
                                        <p:tav tm="0">
                                          <p:val>
                                            <p:fltVal val="0"/>
                                          </p:val>
                                        </p:tav>
                                        <p:tav tm="100000">
                                          <p:val>
                                            <p:strVal val="#ppt_w"/>
                                          </p:val>
                                        </p:tav>
                                      </p:tavLst>
                                    </p:anim>
                                    <p:anim calcmode="lin" valueType="num">
                                      <p:cBhvr>
                                        <p:cTn id="33" dur="500" fill="hold"/>
                                        <p:tgtEl>
                                          <p:spTgt spid="22"/>
                                        </p:tgtEl>
                                        <p:attrNameLst>
                                          <p:attrName>ppt_h</p:attrName>
                                        </p:attrNameLst>
                                      </p:cBhvr>
                                      <p:tavLst>
                                        <p:tav tm="0">
                                          <p:val>
                                            <p:fltVal val="0"/>
                                          </p:val>
                                        </p:tav>
                                        <p:tav tm="100000">
                                          <p:val>
                                            <p:strVal val="#ppt_h"/>
                                          </p:val>
                                        </p:tav>
                                      </p:tavLst>
                                    </p:anim>
                                    <p:animEffect transition="in" filter="fade">
                                      <p:cBhvr>
                                        <p:cTn id="34" dur="500"/>
                                        <p:tgtEl>
                                          <p:spTgt spid="22"/>
                                        </p:tgtEl>
                                      </p:cBhvr>
                                    </p:animEffect>
                                  </p:childTnLst>
                                </p:cTn>
                              </p:par>
                              <p:par>
                                <p:cTn id="35" presetID="53" presetClass="entr" presetSubtype="16" fill="hold" nodeType="withEffect">
                                  <p:stCondLst>
                                    <p:cond delay="0"/>
                                  </p:stCondLst>
                                  <p:childTnLst>
                                    <p:set>
                                      <p:cBhvr>
                                        <p:cTn id="36" dur="1" fill="hold">
                                          <p:stCondLst>
                                            <p:cond delay="0"/>
                                          </p:stCondLst>
                                        </p:cTn>
                                        <p:tgtEl>
                                          <p:spTgt spid="25"/>
                                        </p:tgtEl>
                                        <p:attrNameLst>
                                          <p:attrName>style.visibility</p:attrName>
                                        </p:attrNameLst>
                                      </p:cBhvr>
                                      <p:to>
                                        <p:strVal val="visible"/>
                                      </p:to>
                                    </p:set>
                                    <p:anim calcmode="lin" valueType="num">
                                      <p:cBhvr>
                                        <p:cTn id="37" dur="500" fill="hold"/>
                                        <p:tgtEl>
                                          <p:spTgt spid="25"/>
                                        </p:tgtEl>
                                        <p:attrNameLst>
                                          <p:attrName>ppt_w</p:attrName>
                                        </p:attrNameLst>
                                      </p:cBhvr>
                                      <p:tavLst>
                                        <p:tav tm="0">
                                          <p:val>
                                            <p:fltVal val="0"/>
                                          </p:val>
                                        </p:tav>
                                        <p:tav tm="100000">
                                          <p:val>
                                            <p:strVal val="#ppt_w"/>
                                          </p:val>
                                        </p:tav>
                                      </p:tavLst>
                                    </p:anim>
                                    <p:anim calcmode="lin" valueType="num">
                                      <p:cBhvr>
                                        <p:cTn id="38" dur="500" fill="hold"/>
                                        <p:tgtEl>
                                          <p:spTgt spid="25"/>
                                        </p:tgtEl>
                                        <p:attrNameLst>
                                          <p:attrName>ppt_h</p:attrName>
                                        </p:attrNameLst>
                                      </p:cBhvr>
                                      <p:tavLst>
                                        <p:tav tm="0">
                                          <p:val>
                                            <p:fltVal val="0"/>
                                          </p:val>
                                        </p:tav>
                                        <p:tav tm="100000">
                                          <p:val>
                                            <p:strVal val="#ppt_h"/>
                                          </p:val>
                                        </p:tav>
                                      </p:tavLst>
                                    </p:anim>
                                    <p:animEffect transition="in" filter="fade">
                                      <p:cBhvr>
                                        <p:cTn id="39" dur="500"/>
                                        <p:tgtEl>
                                          <p:spTgt spid="25"/>
                                        </p:tgtEl>
                                      </p:cBhvr>
                                    </p:animEffect>
                                  </p:childTnLst>
                                </p:cTn>
                              </p:par>
                              <p:par>
                                <p:cTn id="40" presetID="53" presetClass="entr" presetSubtype="16" fill="hold" nodeType="withEffect">
                                  <p:stCondLst>
                                    <p:cond delay="0"/>
                                  </p:stCondLst>
                                  <p:childTnLst>
                                    <p:set>
                                      <p:cBhvr>
                                        <p:cTn id="41" dur="1" fill="hold">
                                          <p:stCondLst>
                                            <p:cond delay="0"/>
                                          </p:stCondLst>
                                        </p:cTn>
                                        <p:tgtEl>
                                          <p:spTgt spid="28"/>
                                        </p:tgtEl>
                                        <p:attrNameLst>
                                          <p:attrName>style.visibility</p:attrName>
                                        </p:attrNameLst>
                                      </p:cBhvr>
                                      <p:to>
                                        <p:strVal val="visible"/>
                                      </p:to>
                                    </p:set>
                                    <p:anim calcmode="lin" valueType="num">
                                      <p:cBhvr>
                                        <p:cTn id="42" dur="500" fill="hold"/>
                                        <p:tgtEl>
                                          <p:spTgt spid="28"/>
                                        </p:tgtEl>
                                        <p:attrNameLst>
                                          <p:attrName>ppt_w</p:attrName>
                                        </p:attrNameLst>
                                      </p:cBhvr>
                                      <p:tavLst>
                                        <p:tav tm="0">
                                          <p:val>
                                            <p:fltVal val="0"/>
                                          </p:val>
                                        </p:tav>
                                        <p:tav tm="100000">
                                          <p:val>
                                            <p:strVal val="#ppt_w"/>
                                          </p:val>
                                        </p:tav>
                                      </p:tavLst>
                                    </p:anim>
                                    <p:anim calcmode="lin" valueType="num">
                                      <p:cBhvr>
                                        <p:cTn id="43" dur="500" fill="hold"/>
                                        <p:tgtEl>
                                          <p:spTgt spid="28"/>
                                        </p:tgtEl>
                                        <p:attrNameLst>
                                          <p:attrName>ppt_h</p:attrName>
                                        </p:attrNameLst>
                                      </p:cBhvr>
                                      <p:tavLst>
                                        <p:tav tm="0">
                                          <p:val>
                                            <p:fltVal val="0"/>
                                          </p:val>
                                        </p:tav>
                                        <p:tav tm="100000">
                                          <p:val>
                                            <p:strVal val="#ppt_h"/>
                                          </p:val>
                                        </p:tav>
                                      </p:tavLst>
                                    </p:anim>
                                    <p:animEffect transition="in" filter="fade">
                                      <p:cBhvr>
                                        <p:cTn id="44" dur="500"/>
                                        <p:tgtEl>
                                          <p:spTgt spid="28"/>
                                        </p:tgtEl>
                                      </p:cBhvr>
                                    </p:animEffect>
                                  </p:childTnLst>
                                </p:cTn>
                              </p:par>
                            </p:childTnLst>
                          </p:cTn>
                        </p:par>
                      </p:childTnLst>
                    </p:cTn>
                  </p:par>
                  <p:par>
                    <p:cTn id="45" fill="hold">
                      <p:stCondLst>
                        <p:cond delay="indefinite"/>
                      </p:stCondLst>
                      <p:childTnLst>
                        <p:par>
                          <p:cTn id="46" fill="hold">
                            <p:stCondLst>
                              <p:cond delay="0"/>
                            </p:stCondLst>
                            <p:childTnLst>
                              <p:par>
                                <p:cTn id="47" presetID="2" presetClass="entr" presetSubtype="2" fill="hold" nodeType="clickEffect">
                                  <p:stCondLst>
                                    <p:cond delay="0"/>
                                  </p:stCondLst>
                                  <p:childTnLst>
                                    <p:set>
                                      <p:cBhvr>
                                        <p:cTn id="48" dur="1" fill="hold">
                                          <p:stCondLst>
                                            <p:cond delay="0"/>
                                          </p:stCondLst>
                                        </p:cTn>
                                        <p:tgtEl>
                                          <p:spTgt spid="7"/>
                                        </p:tgtEl>
                                        <p:attrNameLst>
                                          <p:attrName>style.visibility</p:attrName>
                                        </p:attrNameLst>
                                      </p:cBhvr>
                                      <p:to>
                                        <p:strVal val="visible"/>
                                      </p:to>
                                    </p:set>
                                    <p:anim calcmode="lin" valueType="num">
                                      <p:cBhvr additive="base">
                                        <p:cTn id="49" dur="500" fill="hold"/>
                                        <p:tgtEl>
                                          <p:spTgt spid="7"/>
                                        </p:tgtEl>
                                        <p:attrNameLst>
                                          <p:attrName>ppt_x</p:attrName>
                                        </p:attrNameLst>
                                      </p:cBhvr>
                                      <p:tavLst>
                                        <p:tav tm="0">
                                          <p:val>
                                            <p:strVal val="1+#ppt_w/2"/>
                                          </p:val>
                                        </p:tav>
                                        <p:tav tm="100000">
                                          <p:val>
                                            <p:strVal val="#ppt_x"/>
                                          </p:val>
                                        </p:tav>
                                      </p:tavLst>
                                    </p:anim>
                                    <p:anim calcmode="lin" valueType="num">
                                      <p:cBhvr additive="base">
                                        <p:cTn id="50"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cstate="print">
            <a:extLst>
              <a:ext uri="{BEBA8EAE-BF5A-486C-A8C5-ECC9F3942E4B}">
                <a14:imgProps xmlns:a14="http://schemas.microsoft.com/office/drawing/2010/main">
                  <a14:imgLayer>
                    <a14:imgEffect>
                      <a14:saturation sat="66000"/>
                    </a14:imgEffect>
                  </a14:imgLayer>
                </a14:imgProps>
              </a:ext>
              <a:ext uri="{28A0092B-C50C-407E-A947-70E740481C1C}">
                <a14:useLocalDpi xmlns:a14="http://schemas.microsoft.com/office/drawing/2010/main" val="0"/>
              </a:ext>
            </a:extLst>
          </a:blip>
          <a:srcRect l="11474" t="25000" r="16394" b="19262"/>
          <a:stretch/>
        </p:blipFill>
        <p:spPr>
          <a:xfrm flipH="1">
            <a:off x="685800" y="2343150"/>
            <a:ext cx="2133600" cy="1648691"/>
          </a:xfrm>
          <a:prstGeom prst="rect">
            <a:avLst/>
          </a:prstGeom>
        </p:spPr>
      </p:pic>
      <p:pic>
        <p:nvPicPr>
          <p:cNvPr id="5" name="图片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02817" y="4446741"/>
            <a:ext cx="1442934" cy="696759"/>
          </a:xfrm>
          <a:prstGeom prst="rect">
            <a:avLst/>
          </a:prstGeom>
        </p:spPr>
      </p:pic>
      <p:pic>
        <p:nvPicPr>
          <p:cNvPr id="9" name="图片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flipV="1">
            <a:off x="-1" y="0"/>
            <a:ext cx="1442934" cy="696759"/>
          </a:xfrm>
          <a:prstGeom prst="rect">
            <a:avLst/>
          </a:prstGeom>
        </p:spPr>
      </p:pic>
      <p:sp>
        <p:nvSpPr>
          <p:cNvPr id="17" name="文本框 16"/>
          <p:cNvSpPr txBox="1"/>
          <p:nvPr/>
        </p:nvSpPr>
        <p:spPr>
          <a:xfrm>
            <a:off x="1219200" y="1276350"/>
            <a:ext cx="1418978" cy="1569660"/>
          </a:xfrm>
          <a:prstGeom prst="rect">
            <a:avLst/>
          </a:prstGeom>
          <a:noFill/>
        </p:spPr>
        <p:txBody>
          <a:bodyPr vert="horz" wrap="none" rtlCol="0" anchor="t">
            <a:spAutoFit/>
          </a:bodyPr>
          <a:lstStyle/>
          <a:p>
            <a:r>
              <a:rPr lang="en-US" altLang="zh-CN" sz="9600" b="1" dirty="0" smtClean="0">
                <a:latin typeface="汉仪楷体简" panose="02010600000101010101" pitchFamily="2" charset="-122"/>
                <a:ea typeface="汉仪楷体简" panose="02010600000101010101" pitchFamily="2" charset="-122"/>
                <a:sym typeface="+mn-ea"/>
              </a:rPr>
              <a:t>01</a:t>
            </a:r>
            <a:endParaRPr lang="zh-CN" altLang="en-US" sz="9600" b="1" dirty="0">
              <a:latin typeface="汉仪楷体简" panose="02010600000101010101" pitchFamily="2" charset="-122"/>
              <a:ea typeface="汉仪楷体简" panose="02010600000101010101" pitchFamily="2" charset="-122"/>
              <a:sym typeface="+mn-ea"/>
            </a:endParaRPr>
          </a:p>
        </p:txBody>
      </p:sp>
      <p:sp>
        <p:nvSpPr>
          <p:cNvPr id="20" name="文本框 19"/>
          <p:cNvSpPr txBox="1"/>
          <p:nvPr/>
        </p:nvSpPr>
        <p:spPr>
          <a:xfrm>
            <a:off x="2819400" y="1387554"/>
            <a:ext cx="4800600" cy="1107996"/>
          </a:xfrm>
          <a:prstGeom prst="rect">
            <a:avLst/>
          </a:prstGeom>
          <a:noFill/>
          <a:ln>
            <a:noFill/>
          </a:ln>
        </p:spPr>
        <p:txBody>
          <a:bodyPr wrap="square" rtlCol="0" anchor="t">
            <a:spAutoFit/>
          </a:bodyPr>
          <a:lstStyle/>
          <a:p>
            <a:r>
              <a:rPr lang="zh-CN" altLang="en-US" sz="6600" b="1" spc="600" dirty="0" smtClean="0">
                <a:latin typeface="汉仪楷体简" panose="02010600000101010101" pitchFamily="2" charset="-122"/>
                <a:ea typeface="汉仪楷体简" panose="02010600000101010101" pitchFamily="2" charset="-122"/>
                <a:cs typeface="+mj-ea"/>
              </a:rPr>
              <a:t>围棋</a:t>
            </a:r>
            <a:r>
              <a:rPr lang="zh-CN" altLang="en-US" sz="6600" b="1" spc="600" dirty="0">
                <a:latin typeface="汉仪楷体简" panose="02010600000101010101" pitchFamily="2" charset="-122"/>
                <a:ea typeface="汉仪楷体简" panose="02010600000101010101" pitchFamily="2" charset="-122"/>
                <a:cs typeface="+mj-ea"/>
              </a:rPr>
              <a:t>的</a:t>
            </a:r>
            <a:r>
              <a:rPr lang="zh-CN" altLang="en-US" sz="6600" b="1" spc="600" dirty="0" smtClean="0">
                <a:latin typeface="汉仪楷体简" panose="02010600000101010101" pitchFamily="2" charset="-122"/>
                <a:ea typeface="汉仪楷体简" panose="02010600000101010101" pitchFamily="2" charset="-122"/>
                <a:cs typeface="+mj-ea"/>
              </a:rPr>
              <a:t>历史</a:t>
            </a:r>
            <a:endParaRPr lang="zh-CN" altLang="en-US" sz="6600" b="1" spc="600" dirty="0">
              <a:latin typeface="汉仪楷体简" panose="02010600000101010101" pitchFamily="2" charset="-122"/>
              <a:ea typeface="汉仪楷体简" panose="02010600000101010101" pitchFamily="2" charset="-122"/>
              <a:cs typeface="+mj-ea"/>
            </a:endParaRPr>
          </a:p>
        </p:txBody>
      </p:sp>
      <p:pic>
        <p:nvPicPr>
          <p:cNvPr id="7" name="图片 6"/>
          <p:cNvPicPr>
            <a:picLocks noChangeAspect="1"/>
          </p:cNvPicPr>
          <p:nvPr/>
        </p:nvPicPr>
        <p:blipFill>
          <a:blip r:embed="rId4" cstate="print">
            <a:extLst>
              <a:ext uri="{BEBA8EAE-BF5A-486C-A8C5-ECC9F3942E4B}">
                <a14:imgProps xmlns:a14="http://schemas.microsoft.com/office/drawing/2010/main">
                  <a14:imgLayer>
                    <a14:imgEffect>
                      <a14:saturation sat="33000"/>
                    </a14:imgEffect>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6400800" y="2510459"/>
            <a:ext cx="2133600" cy="1890091"/>
          </a:xfrm>
          <a:prstGeom prst="rect">
            <a:avLst/>
          </a:prstGeom>
        </p:spPr>
      </p:pic>
      <p:sp>
        <p:nvSpPr>
          <p:cNvPr id="31" name="矩形 30"/>
          <p:cNvSpPr/>
          <p:nvPr/>
        </p:nvSpPr>
        <p:spPr>
          <a:xfrm>
            <a:off x="2971800" y="2419350"/>
            <a:ext cx="4572000" cy="461665"/>
          </a:xfrm>
          <a:prstGeom prst="rect">
            <a:avLst/>
          </a:prstGeom>
        </p:spPr>
        <p:txBody>
          <a:bodyPr>
            <a:spAutoFit/>
          </a:bodyPr>
          <a:lstStyle/>
          <a:p>
            <a:r>
              <a:rPr lang="zh-CN" altLang="en-US" sz="1200" dirty="0" smtClean="0"/>
              <a:t>introduction to the historical rules of chinese go </a:t>
            </a:r>
            <a:r>
              <a:rPr lang="zh-CN" altLang="en-US" sz="1200" dirty="0"/>
              <a:t>introduction to the historical rules of chinese </a:t>
            </a:r>
            <a:r>
              <a:rPr lang="zh-CN" altLang="en-US" sz="1200" dirty="0" smtClean="0"/>
              <a:t>go</a:t>
            </a:r>
            <a:endParaRPr lang="zh-CN" altLang="en-US" sz="1200" dirty="0"/>
          </a:p>
        </p:txBody>
      </p:sp>
    </p:spTree>
    <p:extLst>
      <p:ext uri="{BB962C8B-B14F-4D97-AF65-F5344CB8AC3E}">
        <p14:creationId xmlns:p14="http://schemas.microsoft.com/office/powerpoint/2010/main" val="341048810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9"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0-#ppt_w/2"/>
                                          </p:val>
                                        </p:tav>
                                        <p:tav tm="100000">
                                          <p:val>
                                            <p:strVal val="#ppt_x"/>
                                          </p:val>
                                        </p:tav>
                                      </p:tavLst>
                                    </p:anim>
                                    <p:anim calcmode="lin" valueType="num">
                                      <p:cBhvr additive="base">
                                        <p:cTn id="12" dur="500" fill="hold"/>
                                        <p:tgtEl>
                                          <p:spTgt spid="9"/>
                                        </p:tgtEl>
                                        <p:attrNameLst>
                                          <p:attrName>ppt_y</p:attrName>
                                        </p:attrNameLst>
                                      </p:cBhvr>
                                      <p:tavLst>
                                        <p:tav tm="0">
                                          <p:val>
                                            <p:strVal val="0-#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ppt_x"/>
                                          </p:val>
                                        </p:tav>
                                        <p:tav tm="100000">
                                          <p:val>
                                            <p:strVal val="#ppt_x"/>
                                          </p:val>
                                        </p:tav>
                                      </p:tavLst>
                                    </p:anim>
                                    <p:anim calcmode="lin" valueType="num">
                                      <p:cBhvr additive="base">
                                        <p:cTn id="18" dur="500" fill="hold"/>
                                        <p:tgtEl>
                                          <p:spTgt spid="2"/>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7"/>
                                        </p:tgtEl>
                                        <p:attrNameLst>
                                          <p:attrName>style.visibility</p:attrName>
                                        </p:attrNameLst>
                                      </p:cBhvr>
                                      <p:to>
                                        <p:strVal val="visible"/>
                                      </p:to>
                                    </p:set>
                                    <p:anim calcmode="lin" valueType="num">
                                      <p:cBhvr additive="base">
                                        <p:cTn id="21" dur="500" fill="hold"/>
                                        <p:tgtEl>
                                          <p:spTgt spid="17"/>
                                        </p:tgtEl>
                                        <p:attrNameLst>
                                          <p:attrName>ppt_x</p:attrName>
                                        </p:attrNameLst>
                                      </p:cBhvr>
                                      <p:tavLst>
                                        <p:tav tm="0">
                                          <p:val>
                                            <p:strVal val="#ppt_x"/>
                                          </p:val>
                                        </p:tav>
                                        <p:tav tm="100000">
                                          <p:val>
                                            <p:strVal val="#ppt_x"/>
                                          </p:val>
                                        </p:tav>
                                      </p:tavLst>
                                    </p:anim>
                                    <p:anim calcmode="lin" valueType="num">
                                      <p:cBhvr additive="base">
                                        <p:cTn id="22"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wipe(left)">
                                      <p:cBhvr>
                                        <p:cTn id="27" dur="500"/>
                                        <p:tgtEl>
                                          <p:spTgt spid="20"/>
                                        </p:tgtEl>
                                      </p:cBhvr>
                                    </p:animEffect>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31"/>
                                        </p:tgtEl>
                                        <p:attrNameLst>
                                          <p:attrName>style.visibility</p:attrName>
                                        </p:attrNameLst>
                                      </p:cBhvr>
                                      <p:to>
                                        <p:strVal val="visible"/>
                                      </p:to>
                                    </p:set>
                                    <p:anim calcmode="lin" valueType="num">
                                      <p:cBhvr additive="base">
                                        <p:cTn id="32" dur="500" fill="hold"/>
                                        <p:tgtEl>
                                          <p:spTgt spid="31"/>
                                        </p:tgtEl>
                                        <p:attrNameLst>
                                          <p:attrName>ppt_x</p:attrName>
                                        </p:attrNameLst>
                                      </p:cBhvr>
                                      <p:tavLst>
                                        <p:tav tm="0">
                                          <p:val>
                                            <p:strVal val="#ppt_x"/>
                                          </p:val>
                                        </p:tav>
                                        <p:tav tm="100000">
                                          <p:val>
                                            <p:strVal val="#ppt_x"/>
                                          </p:val>
                                        </p:tav>
                                      </p:tavLst>
                                    </p:anim>
                                    <p:anim calcmode="lin" valueType="num">
                                      <p:cBhvr additive="base">
                                        <p:cTn id="33"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2" fill="hold" nodeType="clickEffect">
                                  <p:stCondLst>
                                    <p:cond delay="0"/>
                                  </p:stCondLst>
                                  <p:childTnLst>
                                    <p:set>
                                      <p:cBhvr>
                                        <p:cTn id="37" dur="1" fill="hold">
                                          <p:stCondLst>
                                            <p:cond delay="0"/>
                                          </p:stCondLst>
                                        </p:cTn>
                                        <p:tgtEl>
                                          <p:spTgt spid="7"/>
                                        </p:tgtEl>
                                        <p:attrNameLst>
                                          <p:attrName>style.visibility</p:attrName>
                                        </p:attrNameLst>
                                      </p:cBhvr>
                                      <p:to>
                                        <p:strVal val="visible"/>
                                      </p:to>
                                    </p:set>
                                    <p:anim calcmode="lin" valueType="num">
                                      <p:cBhvr additive="base">
                                        <p:cTn id="38" dur="500" fill="hold"/>
                                        <p:tgtEl>
                                          <p:spTgt spid="7"/>
                                        </p:tgtEl>
                                        <p:attrNameLst>
                                          <p:attrName>ppt_x</p:attrName>
                                        </p:attrNameLst>
                                      </p:cBhvr>
                                      <p:tavLst>
                                        <p:tav tm="0">
                                          <p:val>
                                            <p:strVal val="1+#ppt_w/2"/>
                                          </p:val>
                                        </p:tav>
                                        <p:tav tm="100000">
                                          <p:val>
                                            <p:strVal val="#ppt_x"/>
                                          </p:val>
                                        </p:tav>
                                      </p:tavLst>
                                    </p:anim>
                                    <p:anim calcmode="lin" valueType="num">
                                      <p:cBhvr additive="base">
                                        <p:cTn id="39"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0" grpId="0"/>
      <p:bldP spid="3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37818" y="1638702"/>
            <a:ext cx="1567982" cy="1314048"/>
          </a:xfrm>
          <a:prstGeom prst="rect">
            <a:avLst/>
          </a:prstGeom>
        </p:spPr>
      </p:pic>
      <p:sp>
        <p:nvSpPr>
          <p:cNvPr id="9" name="文本框 8"/>
          <p:cNvSpPr txBox="1"/>
          <p:nvPr/>
        </p:nvSpPr>
        <p:spPr>
          <a:xfrm>
            <a:off x="959518" y="1200150"/>
            <a:ext cx="5943600" cy="1754326"/>
          </a:xfrm>
          <a:prstGeom prst="rect">
            <a:avLst/>
          </a:prstGeom>
          <a:noFill/>
        </p:spPr>
        <p:txBody>
          <a:bodyPr wrap="square" rtlCol="0" anchor="t">
            <a:spAutoFit/>
          </a:bodyPr>
          <a:lstStyle/>
          <a:p>
            <a:pPr>
              <a:lnSpc>
                <a:spcPct val="150000"/>
              </a:lnSpc>
            </a:pPr>
            <a:r>
              <a:rPr lang="zh-CN" altLang="en-US" sz="3000" dirty="0">
                <a:latin typeface="华文行楷" panose="02010800040101010101" charset="-122"/>
                <a:ea typeface="华文行楷" panose="02010800040101010101" charset="-122"/>
              </a:rPr>
              <a:t>围棋</a:t>
            </a:r>
            <a:endParaRPr lang="zh-CN" altLang="en-US" sz="1350" dirty="0"/>
          </a:p>
          <a:p>
            <a:pPr>
              <a:lnSpc>
                <a:spcPct val="150000"/>
              </a:lnSpc>
            </a:pPr>
            <a:r>
              <a:rPr lang="zh-CN" altLang="en-US" sz="1400" dirty="0"/>
              <a:t>是一种策略性两人棋类游戏，中国古时称“弈”，西方名称“Go”。流行于东亚国家（中、日、韩、朝），属琴棋书画四艺之一。围棋起源于</a:t>
            </a:r>
            <a:r>
              <a:rPr lang="zh-CN" altLang="en-US" sz="1400" dirty="0" smtClean="0"/>
              <a:t>中国传</a:t>
            </a:r>
            <a:r>
              <a:rPr lang="zh-CN" altLang="en-US" sz="1400" dirty="0"/>
              <a:t>为帝尧所</a:t>
            </a:r>
            <a:r>
              <a:rPr lang="zh-CN" altLang="en-US" sz="1400" dirty="0" smtClean="0"/>
              <a:t>作</a:t>
            </a:r>
            <a:endParaRPr lang="zh-CN" altLang="en-US" sz="1400" dirty="0"/>
          </a:p>
        </p:txBody>
      </p:sp>
      <p:sp>
        <p:nvSpPr>
          <p:cNvPr id="3" name="矩形 2"/>
          <p:cNvSpPr/>
          <p:nvPr/>
        </p:nvSpPr>
        <p:spPr>
          <a:xfrm>
            <a:off x="2190043" y="3387183"/>
            <a:ext cx="5887157" cy="738664"/>
          </a:xfrm>
          <a:prstGeom prst="rect">
            <a:avLst/>
          </a:prstGeom>
        </p:spPr>
        <p:txBody>
          <a:bodyPr wrap="square">
            <a:spAutoFit/>
          </a:bodyPr>
          <a:lstStyle/>
          <a:p>
            <a:pPr>
              <a:lnSpc>
                <a:spcPct val="150000"/>
              </a:lnSpc>
            </a:pPr>
            <a:r>
              <a:rPr lang="zh-CN" altLang="en-US" sz="1400" dirty="0" smtClean="0"/>
              <a:t>春秋</a:t>
            </a:r>
            <a:r>
              <a:rPr lang="zh-CN" altLang="en-US" sz="1400" dirty="0"/>
              <a:t>战国时期即有记载。隋唐时经朝鲜传入日本，流传到欧美各国。围棋蕴含着中华文化的丰富内涵，它是中国文化与文明的体现。</a:t>
            </a:r>
          </a:p>
        </p:txBody>
      </p:sp>
      <p:pic>
        <p:nvPicPr>
          <p:cNvPr id="4" name="图片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0200" y="3199405"/>
            <a:ext cx="1126671" cy="1126671"/>
          </a:xfrm>
          <a:prstGeom prst="rect">
            <a:avLst/>
          </a:prstGeom>
        </p:spPr>
      </p:pic>
      <p:cxnSp>
        <p:nvCxnSpPr>
          <p:cNvPr id="6" name="直接连接符 5"/>
          <p:cNvCxnSpPr/>
          <p:nvPr/>
        </p:nvCxnSpPr>
        <p:spPr>
          <a:xfrm>
            <a:off x="990600" y="3030676"/>
            <a:ext cx="7137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34558605"/>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barn(inVertical)">
                                      <p:cBhvr>
                                        <p:cTn id="19" dur="50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additive="base">
                                        <p:cTn id="24" dur="500" fill="hold"/>
                                        <p:tgtEl>
                                          <p:spTgt spid="4"/>
                                        </p:tgtEl>
                                        <p:attrNameLst>
                                          <p:attrName>ppt_x</p:attrName>
                                        </p:attrNameLst>
                                      </p:cBhvr>
                                      <p:tavLst>
                                        <p:tav tm="0">
                                          <p:val>
                                            <p:strVal val="#ppt_x"/>
                                          </p:val>
                                        </p:tav>
                                        <p:tav tm="100000">
                                          <p:val>
                                            <p:strVal val="#ppt_x"/>
                                          </p:val>
                                        </p:tav>
                                      </p:tavLst>
                                    </p:anim>
                                    <p:anim calcmode="lin" valueType="num">
                                      <p:cBhvr additive="base">
                                        <p:cTn id="25"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3"/>
                                        </p:tgtEl>
                                        <p:attrNameLst>
                                          <p:attrName>style.visibility</p:attrName>
                                        </p:attrNameLst>
                                      </p:cBhvr>
                                      <p:to>
                                        <p:strVal val="visible"/>
                                      </p:to>
                                    </p:set>
                                    <p:animEffect transition="in" filter="wipe(left)">
                                      <p:cBhvr>
                                        <p:cTn id="3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854869" y="1504340"/>
            <a:ext cx="1583531" cy="461665"/>
          </a:xfrm>
          <a:prstGeom prst="rect">
            <a:avLst/>
          </a:prstGeom>
          <a:noFill/>
          <a:ln>
            <a:noFill/>
          </a:ln>
        </p:spPr>
        <p:txBody>
          <a:bodyPr wrap="square" rtlCol="0" anchor="t">
            <a:spAutoFit/>
          </a:bodyPr>
          <a:lstStyle/>
          <a:p>
            <a:r>
              <a:rPr lang="zh-CN" altLang="en-US" sz="2400" b="1" dirty="0" smtClean="0">
                <a:latin typeface="+mn-ea"/>
              </a:rPr>
              <a:t>起源</a:t>
            </a:r>
            <a:endParaRPr lang="zh-CN" altLang="en-US" sz="2400" b="1" dirty="0">
              <a:latin typeface="+mn-ea"/>
            </a:endParaRPr>
          </a:p>
        </p:txBody>
      </p:sp>
      <p:sp>
        <p:nvSpPr>
          <p:cNvPr id="5" name="文本框 4"/>
          <p:cNvSpPr txBox="1"/>
          <p:nvPr/>
        </p:nvSpPr>
        <p:spPr>
          <a:xfrm>
            <a:off x="838200" y="1925315"/>
            <a:ext cx="4572000" cy="2169825"/>
          </a:xfrm>
          <a:prstGeom prst="rect">
            <a:avLst/>
          </a:prstGeom>
          <a:noFill/>
        </p:spPr>
        <p:txBody>
          <a:bodyPr wrap="square" rtlCol="0" anchor="t">
            <a:spAutoFit/>
          </a:bodyPr>
          <a:lstStyle/>
          <a:p>
            <a:pPr>
              <a:lnSpc>
                <a:spcPct val="200000"/>
              </a:lnSpc>
            </a:pPr>
            <a:r>
              <a:rPr lang="zh-CN" altLang="en-US" sz="1350" dirty="0"/>
              <a:t>围棋，起源于中国，中国古代称为“弈”，可以说是棋类之</a:t>
            </a:r>
            <a:r>
              <a:rPr lang="zh-CN" altLang="en-US" sz="1350" dirty="0" smtClean="0"/>
              <a:t>鼻祖围棋</a:t>
            </a:r>
            <a:r>
              <a:rPr lang="zh-CN" altLang="en-US" sz="1350" dirty="0"/>
              <a:t>至今已有4000多年的历史。据先秦典籍《世本》记载，“尧造围棋，丹朱善之。”晋张华在《博物志》中继承并发展了这种说法：“尧造围棋，以教子丹朱。若白：舜以子商均愚，故作围棋以教之。”</a:t>
            </a:r>
          </a:p>
        </p:txBody>
      </p:sp>
      <p:pic>
        <p:nvPicPr>
          <p:cNvPr id="13" name="图片 1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86400" y="1352550"/>
            <a:ext cx="3048000" cy="3048000"/>
          </a:xfrm>
          <a:prstGeom prst="rect">
            <a:avLst/>
          </a:prstGeom>
        </p:spPr>
      </p:pic>
      <p:cxnSp>
        <p:nvCxnSpPr>
          <p:cNvPr id="16" name="直接连接符 15"/>
          <p:cNvCxnSpPr/>
          <p:nvPr/>
        </p:nvCxnSpPr>
        <p:spPr>
          <a:xfrm>
            <a:off x="1722834" y="1732940"/>
            <a:ext cx="3534966"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96759142"/>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nodeType="with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p:cTn id="12" dur="500" fill="hold"/>
                                        <p:tgtEl>
                                          <p:spTgt spid="16"/>
                                        </p:tgtEl>
                                        <p:attrNameLst>
                                          <p:attrName>ppt_w</p:attrName>
                                        </p:attrNameLst>
                                      </p:cBhvr>
                                      <p:tavLst>
                                        <p:tav tm="0">
                                          <p:val>
                                            <p:fltVal val="0"/>
                                          </p:val>
                                        </p:tav>
                                        <p:tav tm="100000">
                                          <p:val>
                                            <p:strVal val="#ppt_w"/>
                                          </p:val>
                                        </p:tav>
                                      </p:tavLst>
                                    </p:anim>
                                    <p:anim calcmode="lin" valueType="num">
                                      <p:cBhvr>
                                        <p:cTn id="13" dur="500" fill="hold"/>
                                        <p:tgtEl>
                                          <p:spTgt spid="16"/>
                                        </p:tgtEl>
                                        <p:attrNameLst>
                                          <p:attrName>ppt_h</p:attrName>
                                        </p:attrNameLst>
                                      </p:cBhvr>
                                      <p:tavLst>
                                        <p:tav tm="0">
                                          <p:val>
                                            <p:fltVal val="0"/>
                                          </p:val>
                                        </p:tav>
                                        <p:tav tm="100000">
                                          <p:val>
                                            <p:strVal val="#ppt_h"/>
                                          </p:val>
                                        </p:tav>
                                      </p:tavLst>
                                    </p:anim>
                                    <p:animEffect transition="in" filter="fade">
                                      <p:cBhvr>
                                        <p:cTn id="14" dur="500"/>
                                        <p:tgtEl>
                                          <p:spTgt spid="16"/>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1"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up)">
                                      <p:cBhvr>
                                        <p:cTn id="19" dur="5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500" fill="hold"/>
                                        <p:tgtEl>
                                          <p:spTgt spid="13"/>
                                        </p:tgtEl>
                                        <p:attrNameLst>
                                          <p:attrName>ppt_x</p:attrName>
                                        </p:attrNameLst>
                                      </p:cBhvr>
                                      <p:tavLst>
                                        <p:tav tm="0">
                                          <p:val>
                                            <p:strVal val="#ppt_x"/>
                                          </p:val>
                                        </p:tav>
                                        <p:tav tm="100000">
                                          <p:val>
                                            <p:strVal val="#ppt_x"/>
                                          </p:val>
                                        </p:tav>
                                      </p:tavLst>
                                    </p:anim>
                                    <p:anim calcmode="lin" valueType="num">
                                      <p:cBhvr additive="base">
                                        <p:cTn id="25"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638464" y="1962607"/>
            <a:ext cx="7819736" cy="990143"/>
          </a:xfrm>
          <a:prstGeom prst="rect">
            <a:avLst/>
          </a:prstGeom>
          <a:noFill/>
        </p:spPr>
        <p:txBody>
          <a:bodyPr wrap="square" rtlCol="0" anchor="t">
            <a:spAutoFit/>
          </a:bodyPr>
          <a:lstStyle/>
          <a:p>
            <a:pPr>
              <a:lnSpc>
                <a:spcPct val="150000"/>
              </a:lnSpc>
            </a:pPr>
            <a:r>
              <a:rPr lang="zh-CN" altLang="en-US" sz="1350" dirty="0"/>
              <a:t>围棋这时已在社会广泛流传了。《左传·襄公二十五年》载：“卫献公自夷仪使与宁喜言，宁喜许之。大叔文子闻之，曰：</a:t>
            </a:r>
            <a:r>
              <a:rPr lang="zh-CN" altLang="en-US" sz="1350" dirty="0" smtClean="0"/>
              <a:t>‘呜呼……今宁子视君不如弈棋，其何以免乎？弈者举棋不定，不胜其耦，而况置君而弗定乎？必不免矣！’</a:t>
            </a:r>
            <a:endParaRPr lang="zh-CN" altLang="en-US" sz="1350" dirty="0"/>
          </a:p>
        </p:txBody>
      </p:sp>
      <p:grpSp>
        <p:nvGrpSpPr>
          <p:cNvPr id="16" name="组合 15"/>
          <p:cNvGrpSpPr/>
          <p:nvPr/>
        </p:nvGrpSpPr>
        <p:grpSpPr>
          <a:xfrm>
            <a:off x="729343" y="1347989"/>
            <a:ext cx="2928257" cy="537961"/>
            <a:chOff x="729343" y="1374322"/>
            <a:chExt cx="2928257" cy="537961"/>
          </a:xfrm>
        </p:grpSpPr>
        <p:sp>
          <p:nvSpPr>
            <p:cNvPr id="8" name="文本框 7"/>
            <p:cNvSpPr txBox="1"/>
            <p:nvPr/>
          </p:nvSpPr>
          <p:spPr>
            <a:xfrm>
              <a:off x="762000" y="1428750"/>
              <a:ext cx="2895600" cy="415498"/>
            </a:xfrm>
            <a:prstGeom prst="rect">
              <a:avLst/>
            </a:prstGeom>
            <a:noFill/>
          </p:spPr>
          <p:txBody>
            <a:bodyPr wrap="square" rtlCol="0" anchor="t">
              <a:spAutoFit/>
            </a:bodyPr>
            <a:lstStyle/>
            <a:p>
              <a:r>
                <a:rPr lang="zh-CN" altLang="en-US" sz="2100" dirty="0" smtClean="0">
                  <a:latin typeface="华文行楷" panose="02010800040101010101" charset="-122"/>
                  <a:ea typeface="华文行楷" panose="02010800040101010101" charset="-122"/>
                </a:rPr>
                <a:t>春      秋      战       国</a:t>
              </a:r>
              <a:endParaRPr lang="zh-CN" altLang="en-US" sz="2100" dirty="0">
                <a:latin typeface="华文行楷" panose="02010800040101010101" charset="-122"/>
                <a:ea typeface="华文行楷" panose="02010800040101010101" charset="-122"/>
              </a:endParaRPr>
            </a:p>
          </p:txBody>
        </p:sp>
        <p:sp>
          <p:nvSpPr>
            <p:cNvPr id="7" name="椭圆 6"/>
            <p:cNvSpPr/>
            <p:nvPr/>
          </p:nvSpPr>
          <p:spPr>
            <a:xfrm>
              <a:off x="729343" y="1380685"/>
              <a:ext cx="511628" cy="511628"/>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1447800" y="1380685"/>
              <a:ext cx="511628" cy="511628"/>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2155372" y="1400655"/>
              <a:ext cx="511628" cy="511628"/>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2895600" y="1374322"/>
              <a:ext cx="511628" cy="511628"/>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 name="文本框 16"/>
          <p:cNvSpPr txBox="1"/>
          <p:nvPr/>
        </p:nvSpPr>
        <p:spPr>
          <a:xfrm>
            <a:off x="609600" y="3297146"/>
            <a:ext cx="5544622" cy="1027204"/>
          </a:xfrm>
          <a:prstGeom prst="rect">
            <a:avLst/>
          </a:prstGeom>
          <a:noFill/>
        </p:spPr>
        <p:txBody>
          <a:bodyPr wrap="square" rtlCol="0" anchor="t">
            <a:spAutoFit/>
          </a:bodyPr>
          <a:lstStyle/>
          <a:p>
            <a:pPr>
              <a:lnSpc>
                <a:spcPct val="150000"/>
              </a:lnSpc>
            </a:pPr>
            <a:r>
              <a:rPr lang="zh-CN" altLang="en-US" sz="1350" dirty="0" smtClean="0"/>
              <a:t>这</a:t>
            </a:r>
            <a:r>
              <a:rPr lang="zh-CN" altLang="en-US" sz="1350" dirty="0"/>
              <a:t>是历史上第一次可靠的涉及围棋的记载，时间是公元前</a:t>
            </a:r>
            <a:r>
              <a:rPr lang="en-US" altLang="zh-CN" sz="1350" dirty="0"/>
              <a:t>548</a:t>
            </a:r>
            <a:r>
              <a:rPr lang="zh-CN" altLang="en-US" sz="1350" dirty="0"/>
              <a:t>年。孔子</a:t>
            </a:r>
            <a:r>
              <a:rPr lang="en-US" altLang="zh-CN" sz="1350" dirty="0"/>
              <a:t>《</a:t>
            </a:r>
            <a:r>
              <a:rPr lang="zh-CN" altLang="en-US" sz="1350" dirty="0"/>
              <a:t>论语</a:t>
            </a:r>
            <a:r>
              <a:rPr lang="en-US" altLang="zh-CN" sz="1350" dirty="0"/>
              <a:t>·</a:t>
            </a:r>
            <a:r>
              <a:rPr lang="zh-CN" altLang="en-US" sz="1350" dirty="0"/>
              <a:t>阳货</a:t>
            </a:r>
            <a:r>
              <a:rPr lang="en-US" altLang="zh-CN" sz="1350" dirty="0"/>
              <a:t>》</a:t>
            </a:r>
            <a:r>
              <a:rPr lang="zh-CN" altLang="en-US" sz="1350" dirty="0"/>
              <a:t>载：子曰：“饱食终日，无所用心，难矣哉。不有博弈者乎？为之犹贤乎已</a:t>
            </a:r>
            <a:r>
              <a:rPr lang="zh-CN" altLang="en-US" sz="1350" dirty="0" smtClean="0"/>
              <a:t>。</a:t>
            </a:r>
            <a:endParaRPr lang="zh-CN" altLang="en-US" sz="1350" dirty="0"/>
          </a:p>
        </p:txBody>
      </p:sp>
      <p:pic>
        <p:nvPicPr>
          <p:cNvPr id="18" name="图片 1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248400" y="2927692"/>
            <a:ext cx="2209800" cy="1244258"/>
          </a:xfrm>
          <a:prstGeom prst="rect">
            <a:avLst/>
          </a:prstGeom>
        </p:spPr>
      </p:pic>
      <p:cxnSp>
        <p:nvCxnSpPr>
          <p:cNvPr id="20" name="直接连接符 19"/>
          <p:cNvCxnSpPr/>
          <p:nvPr/>
        </p:nvCxnSpPr>
        <p:spPr>
          <a:xfrm>
            <a:off x="718457" y="3144746"/>
            <a:ext cx="52578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44573373"/>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wipe(left)">
                                      <p:cBhvr>
                                        <p:cTn id="14" dur="500"/>
                                        <p:tgtEl>
                                          <p:spTgt spid="9"/>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nodeType="click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barn(inVertical)">
                                      <p:cBhvr>
                                        <p:cTn id="19" dur="500"/>
                                        <p:tgtEl>
                                          <p:spTgt spid="20"/>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wipe(left)">
                                      <p:cBhvr>
                                        <p:cTn id="24" dur="500"/>
                                        <p:tgtEl>
                                          <p:spTgt spid="17"/>
                                        </p:tgtEl>
                                      </p:cBhvr>
                                    </p:animEffect>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nodeType="clickEffect">
                                  <p:stCondLst>
                                    <p:cond delay="0"/>
                                  </p:stCondLst>
                                  <p:childTnLst>
                                    <p:set>
                                      <p:cBhvr>
                                        <p:cTn id="28" dur="1" fill="hold">
                                          <p:stCondLst>
                                            <p:cond delay="0"/>
                                          </p:stCondLst>
                                        </p:cTn>
                                        <p:tgtEl>
                                          <p:spTgt spid="18"/>
                                        </p:tgtEl>
                                        <p:attrNameLst>
                                          <p:attrName>style.visibility</p:attrName>
                                        </p:attrNameLst>
                                      </p:cBhvr>
                                      <p:to>
                                        <p:strVal val="visible"/>
                                      </p:to>
                                    </p:set>
                                    <p:anim calcmode="lin" valueType="num">
                                      <p:cBhvr>
                                        <p:cTn id="29" dur="500" fill="hold"/>
                                        <p:tgtEl>
                                          <p:spTgt spid="18"/>
                                        </p:tgtEl>
                                        <p:attrNameLst>
                                          <p:attrName>ppt_w</p:attrName>
                                        </p:attrNameLst>
                                      </p:cBhvr>
                                      <p:tavLst>
                                        <p:tav tm="0">
                                          <p:val>
                                            <p:fltVal val="0"/>
                                          </p:val>
                                        </p:tav>
                                        <p:tav tm="100000">
                                          <p:val>
                                            <p:strVal val="#ppt_w"/>
                                          </p:val>
                                        </p:tav>
                                      </p:tavLst>
                                    </p:anim>
                                    <p:anim calcmode="lin" valueType="num">
                                      <p:cBhvr>
                                        <p:cTn id="30" dur="500" fill="hold"/>
                                        <p:tgtEl>
                                          <p:spTgt spid="18"/>
                                        </p:tgtEl>
                                        <p:attrNameLst>
                                          <p:attrName>ppt_h</p:attrName>
                                        </p:attrNameLst>
                                      </p:cBhvr>
                                      <p:tavLst>
                                        <p:tav tm="0">
                                          <p:val>
                                            <p:fltVal val="0"/>
                                          </p:val>
                                        </p:tav>
                                        <p:tav tm="100000">
                                          <p:val>
                                            <p:strVal val="#ppt_h"/>
                                          </p:val>
                                        </p:tav>
                                      </p:tavLst>
                                    </p:anim>
                                    <p:animEffect transition="in" filter="fade">
                                      <p:cBhvr>
                                        <p:cTn id="3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714664" y="1962150"/>
            <a:ext cx="5381336" cy="1027204"/>
          </a:xfrm>
          <a:prstGeom prst="rect">
            <a:avLst/>
          </a:prstGeom>
          <a:noFill/>
        </p:spPr>
        <p:txBody>
          <a:bodyPr wrap="square" rtlCol="0" anchor="t">
            <a:spAutoFit/>
          </a:bodyPr>
          <a:lstStyle/>
          <a:p>
            <a:pPr>
              <a:lnSpc>
                <a:spcPct val="150000"/>
              </a:lnSpc>
            </a:pPr>
            <a:r>
              <a:rPr lang="zh-CN" altLang="en-US" sz="1350" dirty="0"/>
              <a:t>秦灭六国一统天下，有关围棋的活动也鲜有记载</a:t>
            </a:r>
            <a:r>
              <a:rPr lang="zh-CN" altLang="en-US" sz="1350" dirty="0" smtClean="0"/>
              <a:t>。到</a:t>
            </a:r>
            <a:r>
              <a:rPr lang="zh-CN" altLang="en-US" sz="1350" dirty="0"/>
              <a:t>东汉初年，社会上还是“博行于世而弈独绝”的状况。直至东汉中晚期，围棋活动才又渐盛行</a:t>
            </a:r>
            <a:r>
              <a:rPr lang="zh-CN" altLang="en-US" sz="1350" dirty="0" smtClean="0"/>
              <a:t>。</a:t>
            </a:r>
            <a:endParaRPr lang="zh-CN" altLang="en-US" sz="1350" dirty="0"/>
          </a:p>
        </p:txBody>
      </p:sp>
      <p:grpSp>
        <p:nvGrpSpPr>
          <p:cNvPr id="16" name="组合 15"/>
          <p:cNvGrpSpPr/>
          <p:nvPr/>
        </p:nvGrpSpPr>
        <p:grpSpPr>
          <a:xfrm>
            <a:off x="729343" y="1347989"/>
            <a:ext cx="2928257" cy="537961"/>
            <a:chOff x="729343" y="1374322"/>
            <a:chExt cx="2928257" cy="537961"/>
          </a:xfrm>
        </p:grpSpPr>
        <p:sp>
          <p:nvSpPr>
            <p:cNvPr id="8" name="文本框 7"/>
            <p:cNvSpPr txBox="1"/>
            <p:nvPr/>
          </p:nvSpPr>
          <p:spPr>
            <a:xfrm>
              <a:off x="762000" y="1428750"/>
              <a:ext cx="2895600" cy="415498"/>
            </a:xfrm>
            <a:prstGeom prst="rect">
              <a:avLst/>
            </a:prstGeom>
            <a:noFill/>
          </p:spPr>
          <p:txBody>
            <a:bodyPr wrap="square" rtlCol="0" anchor="t">
              <a:spAutoFit/>
            </a:bodyPr>
            <a:lstStyle/>
            <a:p>
              <a:r>
                <a:rPr lang="zh-CN" altLang="en-US" sz="2100" dirty="0" smtClean="0">
                  <a:latin typeface="华文行楷" panose="02010800040101010101" charset="-122"/>
                  <a:ea typeface="华文行楷" panose="02010800040101010101" charset="-122"/>
                </a:rPr>
                <a:t>秦      汉      三       国</a:t>
              </a:r>
              <a:endParaRPr lang="zh-CN" altLang="en-US" sz="2100" dirty="0">
                <a:latin typeface="华文行楷" panose="02010800040101010101" charset="-122"/>
                <a:ea typeface="华文行楷" panose="02010800040101010101" charset="-122"/>
              </a:endParaRPr>
            </a:p>
          </p:txBody>
        </p:sp>
        <p:sp>
          <p:nvSpPr>
            <p:cNvPr id="7" name="椭圆 6"/>
            <p:cNvSpPr/>
            <p:nvPr/>
          </p:nvSpPr>
          <p:spPr>
            <a:xfrm>
              <a:off x="729343" y="1380685"/>
              <a:ext cx="511628" cy="511628"/>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1447800" y="1380685"/>
              <a:ext cx="511628" cy="511628"/>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2155372" y="1400655"/>
              <a:ext cx="511628" cy="511628"/>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2895600" y="1374322"/>
              <a:ext cx="511628" cy="511628"/>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 name="文本框 16"/>
          <p:cNvSpPr txBox="1"/>
          <p:nvPr/>
        </p:nvSpPr>
        <p:spPr>
          <a:xfrm>
            <a:off x="609600" y="3297146"/>
            <a:ext cx="7848600" cy="990143"/>
          </a:xfrm>
          <a:prstGeom prst="rect">
            <a:avLst/>
          </a:prstGeom>
          <a:noFill/>
        </p:spPr>
        <p:txBody>
          <a:bodyPr wrap="square" rtlCol="0" anchor="t">
            <a:spAutoFit/>
          </a:bodyPr>
          <a:lstStyle/>
          <a:p>
            <a:pPr>
              <a:lnSpc>
                <a:spcPct val="150000"/>
              </a:lnSpc>
            </a:pPr>
            <a:r>
              <a:rPr lang="zh-CN" altLang="en-US" sz="1350" dirty="0"/>
              <a:t>晋代葛洪</a:t>
            </a:r>
            <a:r>
              <a:rPr lang="en-US" altLang="zh-CN" sz="1350" dirty="0"/>
              <a:t>《</a:t>
            </a:r>
            <a:r>
              <a:rPr lang="zh-CN" altLang="en-US" sz="1350" dirty="0"/>
              <a:t>西京杂记</a:t>
            </a:r>
            <a:r>
              <a:rPr lang="en-US" altLang="zh-CN" sz="1350" dirty="0"/>
              <a:t>》</a:t>
            </a:r>
            <a:r>
              <a:rPr lang="zh-CN" altLang="en-US" sz="1350" dirty="0"/>
              <a:t>卷二：“杜陵杜夫子善弈棋，为天下第一。人或讥其费日，夫子曰：“精其理者，足以大裨圣教。”</a:t>
            </a:r>
            <a:r>
              <a:rPr lang="zh-CN" altLang="en-US" sz="1350" dirty="0" smtClean="0"/>
              <a:t>”卷</a:t>
            </a:r>
            <a:r>
              <a:rPr lang="zh-CN" altLang="en-US" sz="1350" dirty="0"/>
              <a:t>三：“戚夫人侍高帝。</a:t>
            </a:r>
            <a:r>
              <a:rPr lang="en-US" altLang="zh-CN" sz="1350" dirty="0"/>
              <a:t>……</a:t>
            </a:r>
            <a:r>
              <a:rPr lang="zh-CN" altLang="en-US" sz="1350" dirty="0"/>
              <a:t>八月四日，出雕房北户，竹下围棋，胜者终年有福，负者终年疾病。取丝缕就北辰星求长命，乃免。”</a:t>
            </a:r>
          </a:p>
        </p:txBody>
      </p:sp>
      <p:cxnSp>
        <p:nvCxnSpPr>
          <p:cNvPr id="20" name="直接连接符 19"/>
          <p:cNvCxnSpPr/>
          <p:nvPr/>
        </p:nvCxnSpPr>
        <p:spPr>
          <a:xfrm>
            <a:off x="718457" y="3181350"/>
            <a:ext cx="7511143" cy="0"/>
          </a:xfrm>
          <a:prstGeom prst="line">
            <a:avLst/>
          </a:prstGeom>
        </p:spPr>
        <p:style>
          <a:lnRef idx="1">
            <a:schemeClr val="accent1"/>
          </a:lnRef>
          <a:fillRef idx="0">
            <a:schemeClr val="accent1"/>
          </a:fillRef>
          <a:effectRef idx="0">
            <a:schemeClr val="accent1"/>
          </a:effectRef>
          <a:fontRef idx="minor">
            <a:schemeClr val="tx1"/>
          </a:fontRef>
        </p:style>
      </p:cxnSp>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96000" y="1123950"/>
            <a:ext cx="2296886" cy="2154460"/>
          </a:xfrm>
          <a:prstGeom prst="rect">
            <a:avLst/>
          </a:prstGeom>
        </p:spPr>
      </p:pic>
    </p:spTree>
    <p:extLst>
      <p:ext uri="{BB962C8B-B14F-4D97-AF65-F5344CB8AC3E}">
        <p14:creationId xmlns:p14="http://schemas.microsoft.com/office/powerpoint/2010/main" val="2229071492"/>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wipe(left)">
                                      <p:cBhvr>
                                        <p:cTn id="14" dur="500"/>
                                        <p:tgtEl>
                                          <p:spTgt spid="9"/>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fltVal val="0"/>
                                          </p:val>
                                        </p:tav>
                                        <p:tav tm="100000">
                                          <p:val>
                                            <p:strVal val="#ppt_w"/>
                                          </p:val>
                                        </p:tav>
                                      </p:tavLst>
                                    </p:anim>
                                    <p:anim calcmode="lin" valueType="num">
                                      <p:cBhvr>
                                        <p:cTn id="20" dur="500" fill="hold"/>
                                        <p:tgtEl>
                                          <p:spTgt spid="4"/>
                                        </p:tgtEl>
                                        <p:attrNameLst>
                                          <p:attrName>ppt_h</p:attrName>
                                        </p:attrNameLst>
                                      </p:cBhvr>
                                      <p:tavLst>
                                        <p:tav tm="0">
                                          <p:val>
                                            <p:fltVal val="0"/>
                                          </p:val>
                                        </p:tav>
                                        <p:tav tm="100000">
                                          <p:val>
                                            <p:strVal val="#ppt_h"/>
                                          </p:val>
                                        </p:tav>
                                      </p:tavLst>
                                    </p:anim>
                                    <p:animEffect transition="in" filter="fade">
                                      <p:cBhvr>
                                        <p:cTn id="21" dur="500"/>
                                        <p:tgtEl>
                                          <p:spTgt spid="4"/>
                                        </p:tgtEl>
                                      </p:cBhvr>
                                    </p:animEffect>
                                  </p:childTnLst>
                                </p:cTn>
                              </p:par>
                            </p:childTnLst>
                          </p:cTn>
                        </p:par>
                      </p:childTnLst>
                    </p:cTn>
                  </p:par>
                  <p:par>
                    <p:cTn id="22" fill="hold">
                      <p:stCondLst>
                        <p:cond delay="indefinite"/>
                      </p:stCondLst>
                      <p:childTnLst>
                        <p:par>
                          <p:cTn id="23" fill="hold">
                            <p:stCondLst>
                              <p:cond delay="0"/>
                            </p:stCondLst>
                            <p:childTnLst>
                              <p:par>
                                <p:cTn id="24" presetID="16" presetClass="entr" presetSubtype="21" fill="hold" nodeType="click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barn(inVertical)">
                                      <p:cBhvr>
                                        <p:cTn id="26" dur="500"/>
                                        <p:tgtEl>
                                          <p:spTgt spid="20"/>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wipe(left)">
                                      <p:cBhvr>
                                        <p:cTn id="3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文本框 19"/>
          <p:cNvSpPr txBox="1"/>
          <p:nvPr/>
        </p:nvSpPr>
        <p:spPr>
          <a:xfrm>
            <a:off x="838200" y="1290757"/>
            <a:ext cx="7543800" cy="1661993"/>
          </a:xfrm>
          <a:prstGeom prst="rect">
            <a:avLst/>
          </a:prstGeom>
          <a:noFill/>
        </p:spPr>
        <p:txBody>
          <a:bodyPr wrap="square" rtlCol="0" anchor="t">
            <a:spAutoFit/>
          </a:bodyPr>
          <a:lstStyle/>
          <a:p>
            <a:pPr>
              <a:lnSpc>
                <a:spcPct val="150000"/>
              </a:lnSpc>
            </a:pPr>
            <a:r>
              <a:rPr lang="zh-CN" altLang="en-US" b="1" dirty="0">
                <a:latin typeface="华文行楷" panose="02010800040101010101" charset="-122"/>
                <a:ea typeface="华文行楷" panose="02010800040101010101" charset="-122"/>
              </a:rPr>
              <a:t>南北朝</a:t>
            </a:r>
            <a:endParaRPr lang="zh-CN" altLang="en-US" sz="2400" b="1" dirty="0">
              <a:latin typeface="华文行楷" panose="02010800040101010101" charset="-122"/>
              <a:ea typeface="华文行楷" panose="02010800040101010101" charset="-122"/>
            </a:endParaRPr>
          </a:p>
          <a:p>
            <a:pPr>
              <a:lnSpc>
                <a:spcPct val="150000"/>
              </a:lnSpc>
            </a:pPr>
            <a:r>
              <a:rPr lang="zh-CN" altLang="en-US" sz="1200" dirty="0"/>
              <a:t>由于南北朝时期玄学的兴起，导致文人学士以尚清谈为荣，因而弈风更盛，下围棋被称为“手谈”。上层统治者也无不雅好弈棋，他们以棋设官，建立“棋品”制度，对有一定水平的“棋士”，授予与棋艺相当的“品格”（等级）。当时的棋艺分为九品，</a:t>
            </a:r>
            <a:r>
              <a:rPr lang="en-US" altLang="zh-CN" sz="1200" dirty="0"/>
              <a:t>《</a:t>
            </a:r>
            <a:r>
              <a:rPr lang="zh-CN" altLang="en-US" sz="1200" dirty="0"/>
              <a:t>南史</a:t>
            </a:r>
            <a:r>
              <a:rPr lang="en-US" altLang="zh-CN" sz="1200" dirty="0"/>
              <a:t>·</a:t>
            </a:r>
            <a:r>
              <a:rPr lang="zh-CN" altLang="en-US" sz="1200" dirty="0"/>
              <a:t>柳恽传</a:t>
            </a:r>
            <a:r>
              <a:rPr lang="en-US" altLang="zh-CN" sz="1200" dirty="0"/>
              <a:t>》</a:t>
            </a:r>
            <a:r>
              <a:rPr lang="zh-CN" altLang="en-US" sz="1200" dirty="0"/>
              <a:t>载：“梁武帝好弈，使恽品定棋谱，登格者</a:t>
            </a:r>
            <a:r>
              <a:rPr lang="zh-CN" altLang="en-US" sz="1200" dirty="0" smtClean="0"/>
              <a:t>二百七十八人”</a:t>
            </a:r>
            <a:r>
              <a:rPr lang="zh-CN" altLang="en-US" sz="1200" dirty="0"/>
              <a:t>，可见棋类活动之普遍。日本围棋分为“九段”即源于此</a:t>
            </a:r>
          </a:p>
        </p:txBody>
      </p:sp>
      <p:pic>
        <p:nvPicPr>
          <p:cNvPr id="22" name="图片 21"/>
          <p:cNvPicPr>
            <a:picLocks noChangeAspect="1"/>
          </p:cNvPicPr>
          <p:nvPr/>
        </p:nvPicPr>
        <p:blipFill rotWithShape="1">
          <a:blip r:embed="rId2" cstate="print">
            <a:extLst>
              <a:ext uri="{28A0092B-C50C-407E-A947-70E740481C1C}">
                <a14:useLocalDpi xmlns:a14="http://schemas.microsoft.com/office/drawing/2010/main" val="0"/>
              </a:ext>
            </a:extLst>
          </a:blip>
          <a:srcRect t="47224"/>
          <a:stretch/>
        </p:blipFill>
        <p:spPr>
          <a:xfrm>
            <a:off x="6096000" y="3472755"/>
            <a:ext cx="2666368" cy="851595"/>
          </a:xfrm>
          <a:prstGeom prst="rect">
            <a:avLst/>
          </a:prstGeom>
        </p:spPr>
      </p:pic>
      <p:cxnSp>
        <p:nvCxnSpPr>
          <p:cNvPr id="23" name="直接连接符 22"/>
          <p:cNvCxnSpPr/>
          <p:nvPr/>
        </p:nvCxnSpPr>
        <p:spPr>
          <a:xfrm>
            <a:off x="990600" y="3028950"/>
            <a:ext cx="7137000" cy="0"/>
          </a:xfrm>
          <a:prstGeom prst="line">
            <a:avLst/>
          </a:prstGeom>
        </p:spPr>
        <p:style>
          <a:lnRef idx="1">
            <a:schemeClr val="accent1"/>
          </a:lnRef>
          <a:fillRef idx="0">
            <a:schemeClr val="accent1"/>
          </a:fillRef>
          <a:effectRef idx="0">
            <a:schemeClr val="accent1"/>
          </a:effectRef>
          <a:fontRef idx="minor">
            <a:schemeClr val="tx1"/>
          </a:fontRef>
        </p:style>
      </p:cxnSp>
      <p:sp>
        <p:nvSpPr>
          <p:cNvPr id="24" name="文本框 23"/>
          <p:cNvSpPr txBox="1"/>
          <p:nvPr/>
        </p:nvSpPr>
        <p:spPr>
          <a:xfrm>
            <a:off x="914400" y="3105150"/>
            <a:ext cx="5410200" cy="1384995"/>
          </a:xfrm>
          <a:prstGeom prst="rect">
            <a:avLst/>
          </a:prstGeom>
          <a:noFill/>
        </p:spPr>
        <p:txBody>
          <a:bodyPr wrap="square" rtlCol="0" anchor="t">
            <a:spAutoFit/>
          </a:bodyPr>
          <a:lstStyle/>
          <a:p>
            <a:pPr>
              <a:lnSpc>
                <a:spcPct val="150000"/>
              </a:lnSpc>
            </a:pPr>
            <a:r>
              <a:rPr lang="zh-CN" altLang="en-US" b="1" dirty="0">
                <a:latin typeface="华文行楷" panose="02010800040101010101" charset="-122"/>
                <a:ea typeface="华文行楷" panose="02010800040101010101" charset="-122"/>
              </a:rPr>
              <a:t>隋唐宋元</a:t>
            </a:r>
          </a:p>
          <a:p>
            <a:pPr>
              <a:lnSpc>
                <a:spcPct val="150000"/>
              </a:lnSpc>
            </a:pPr>
            <a:r>
              <a:rPr lang="zh-CN" altLang="en-US" sz="1200" dirty="0"/>
              <a:t>由</a:t>
            </a:r>
            <a:r>
              <a:rPr lang="en-US" altLang="zh-CN" sz="1200" dirty="0"/>
              <a:t>19</a:t>
            </a:r>
            <a:r>
              <a:rPr lang="zh-CN" altLang="en-US" sz="1200" dirty="0"/>
              <a:t>道棋盘代替了过去的</a:t>
            </a:r>
            <a:r>
              <a:rPr lang="en-US" altLang="zh-CN" sz="1200" dirty="0"/>
              <a:t>17</a:t>
            </a:r>
            <a:r>
              <a:rPr lang="zh-CN" altLang="en-US" sz="1200" dirty="0"/>
              <a:t>道棋盘，从此</a:t>
            </a:r>
            <a:r>
              <a:rPr lang="en-US" altLang="zh-CN" sz="1200" dirty="0"/>
              <a:t>19</a:t>
            </a:r>
            <a:r>
              <a:rPr lang="zh-CN" altLang="en-US" sz="1200" dirty="0"/>
              <a:t>道棋盘成为主流。而随着隋帝国对外的政策，高句丽、新罗、百济把围棋带到了朝鲜半岛，遣隋使把围棋带到了日本国。</a:t>
            </a:r>
          </a:p>
        </p:txBody>
      </p:sp>
    </p:spTree>
    <p:extLst>
      <p:ext uri="{BB962C8B-B14F-4D97-AF65-F5344CB8AC3E}">
        <p14:creationId xmlns:p14="http://schemas.microsoft.com/office/powerpoint/2010/main" val="3884937337"/>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barn(inVertical)">
                                      <p:cBhvr>
                                        <p:cTn id="12" dur="500"/>
                                        <p:tgtEl>
                                          <p:spTgt spid="2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wipe(left)">
                                      <p:cBhvr>
                                        <p:cTn id="17" dur="500"/>
                                        <p:tgtEl>
                                          <p:spTgt spid="24"/>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22"/>
                                        </p:tgtEl>
                                        <p:attrNameLst>
                                          <p:attrName>style.visibility</p:attrName>
                                        </p:attrNameLst>
                                      </p:cBhvr>
                                      <p:to>
                                        <p:strVal val="visible"/>
                                      </p:to>
                                    </p:set>
                                    <p:anim calcmode="lin" valueType="num">
                                      <p:cBhvr additive="base">
                                        <p:cTn id="22" dur="500" fill="hold"/>
                                        <p:tgtEl>
                                          <p:spTgt spid="22"/>
                                        </p:tgtEl>
                                        <p:attrNameLst>
                                          <p:attrName>ppt_x</p:attrName>
                                        </p:attrNameLst>
                                      </p:cBhvr>
                                      <p:tavLst>
                                        <p:tav tm="0">
                                          <p:val>
                                            <p:strVal val="#ppt_x"/>
                                          </p:val>
                                        </p:tav>
                                        <p:tav tm="100000">
                                          <p:val>
                                            <p:strVal val="#ppt_x"/>
                                          </p:val>
                                        </p:tav>
                                      </p:tavLst>
                                    </p:anim>
                                    <p:anim calcmode="lin" valueType="num">
                                      <p:cBhvr additive="base">
                                        <p:cTn id="23"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nvSpPr>
        <p:spPr>
          <a:xfrm>
            <a:off x="2531269" y="1657350"/>
            <a:ext cx="1583531" cy="461665"/>
          </a:xfrm>
          <a:prstGeom prst="rect">
            <a:avLst/>
          </a:prstGeom>
          <a:noFill/>
          <a:ln>
            <a:noFill/>
          </a:ln>
        </p:spPr>
        <p:txBody>
          <a:bodyPr wrap="square" rtlCol="0" anchor="t">
            <a:spAutoFit/>
          </a:bodyPr>
          <a:lstStyle/>
          <a:p>
            <a:r>
              <a:rPr lang="zh-CN" altLang="en-US" sz="2400" b="1" dirty="0">
                <a:latin typeface="+mn-ea"/>
              </a:rPr>
              <a:t>明清</a:t>
            </a:r>
          </a:p>
        </p:txBody>
      </p:sp>
      <p:sp>
        <p:nvSpPr>
          <p:cNvPr id="20" name="文本框 19"/>
          <p:cNvSpPr txBox="1"/>
          <p:nvPr/>
        </p:nvSpPr>
        <p:spPr>
          <a:xfrm>
            <a:off x="2514600" y="2050651"/>
            <a:ext cx="5867400" cy="2273699"/>
          </a:xfrm>
          <a:prstGeom prst="rect">
            <a:avLst/>
          </a:prstGeom>
          <a:noFill/>
        </p:spPr>
        <p:txBody>
          <a:bodyPr wrap="square" rtlCol="0" anchor="t">
            <a:spAutoFit/>
          </a:bodyPr>
          <a:lstStyle/>
          <a:p>
            <a:pPr>
              <a:lnSpc>
                <a:spcPct val="150000"/>
              </a:lnSpc>
            </a:pPr>
            <a:r>
              <a:rPr lang="zh-CN" altLang="en-US" sz="1350" dirty="0"/>
              <a:t>明清两代，棋艺水平得到了迅速的提高。其表现之一，就是流派纷起。明代正德、嘉靖年间，形成了三个著名的围棋流派：一是以鲍一中（永嘉人）为冠，李冲、周源、徐希圣附之的永嘉派；一是以程汝亮（新安人）为冠，汪曙、方子谦附之的新安派；一是以颜伦、李釜（北京人）为冠的京师派。这三派风格各异，布局攻守侧重不同，但皆为当时名手。在他们的带动下，长期为士大夫垄断的围棋，开始在市民阶层中发展起来，并涌现出了一批“里巷小人”的棋手。</a:t>
            </a:r>
          </a:p>
        </p:txBody>
      </p:sp>
      <p:cxnSp>
        <p:nvCxnSpPr>
          <p:cNvPr id="22" name="直接连接符 21"/>
          <p:cNvCxnSpPr/>
          <p:nvPr/>
        </p:nvCxnSpPr>
        <p:spPr>
          <a:xfrm>
            <a:off x="3399234" y="1885950"/>
            <a:ext cx="4830366" cy="0"/>
          </a:xfrm>
          <a:prstGeom prst="line">
            <a:avLst/>
          </a:prstGeom>
        </p:spPr>
        <p:style>
          <a:lnRef idx="1">
            <a:schemeClr val="accent1"/>
          </a:lnRef>
          <a:fillRef idx="0">
            <a:schemeClr val="accent1"/>
          </a:fillRef>
          <a:effectRef idx="0">
            <a:schemeClr val="accent1"/>
          </a:effectRef>
          <a:fontRef idx="minor">
            <a:schemeClr val="tx1"/>
          </a:fontRef>
        </p:style>
      </p:cxnSp>
      <p:pic>
        <p:nvPicPr>
          <p:cNvPr id="13" name="图片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6200000">
            <a:off x="-122843" y="1932594"/>
            <a:ext cx="3225483" cy="1912995"/>
          </a:xfrm>
          <a:prstGeom prst="rect">
            <a:avLst/>
          </a:prstGeom>
        </p:spPr>
      </p:pic>
    </p:spTree>
    <p:extLst>
      <p:ext uri="{BB962C8B-B14F-4D97-AF65-F5344CB8AC3E}">
        <p14:creationId xmlns:p14="http://schemas.microsoft.com/office/powerpoint/2010/main" val="2956732450"/>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500" fill="hold"/>
                                        <p:tgtEl>
                                          <p:spTgt spid="16"/>
                                        </p:tgtEl>
                                        <p:attrNameLst>
                                          <p:attrName>ppt_w</p:attrName>
                                        </p:attrNameLst>
                                      </p:cBhvr>
                                      <p:tavLst>
                                        <p:tav tm="0">
                                          <p:val>
                                            <p:fltVal val="0"/>
                                          </p:val>
                                        </p:tav>
                                        <p:tav tm="100000">
                                          <p:val>
                                            <p:strVal val="#ppt_w"/>
                                          </p:val>
                                        </p:tav>
                                      </p:tavLst>
                                    </p:anim>
                                    <p:anim calcmode="lin" valueType="num">
                                      <p:cBhvr>
                                        <p:cTn id="14" dur="500" fill="hold"/>
                                        <p:tgtEl>
                                          <p:spTgt spid="16"/>
                                        </p:tgtEl>
                                        <p:attrNameLst>
                                          <p:attrName>ppt_h</p:attrName>
                                        </p:attrNameLst>
                                      </p:cBhvr>
                                      <p:tavLst>
                                        <p:tav tm="0">
                                          <p:val>
                                            <p:fltVal val="0"/>
                                          </p:val>
                                        </p:tav>
                                        <p:tav tm="100000">
                                          <p:val>
                                            <p:strVal val="#ppt_h"/>
                                          </p:val>
                                        </p:tav>
                                      </p:tavLst>
                                    </p:anim>
                                    <p:animEffect transition="in" filter="fade">
                                      <p:cBhvr>
                                        <p:cTn id="15" dur="500"/>
                                        <p:tgtEl>
                                          <p:spTgt spid="16"/>
                                        </p:tgtEl>
                                      </p:cBhvr>
                                    </p:animEffect>
                                  </p:childTnLst>
                                </p:cTn>
                              </p:par>
                              <p:par>
                                <p:cTn id="16" presetID="53" presetClass="entr" presetSubtype="16" fill="hold" nodeType="withEffect">
                                  <p:stCondLst>
                                    <p:cond delay="0"/>
                                  </p:stCondLst>
                                  <p:childTnLst>
                                    <p:set>
                                      <p:cBhvr>
                                        <p:cTn id="17" dur="1" fill="hold">
                                          <p:stCondLst>
                                            <p:cond delay="0"/>
                                          </p:stCondLst>
                                        </p:cTn>
                                        <p:tgtEl>
                                          <p:spTgt spid="22"/>
                                        </p:tgtEl>
                                        <p:attrNameLst>
                                          <p:attrName>style.visibility</p:attrName>
                                        </p:attrNameLst>
                                      </p:cBhvr>
                                      <p:to>
                                        <p:strVal val="visible"/>
                                      </p:to>
                                    </p:set>
                                    <p:anim calcmode="lin" valueType="num">
                                      <p:cBhvr>
                                        <p:cTn id="18" dur="500" fill="hold"/>
                                        <p:tgtEl>
                                          <p:spTgt spid="22"/>
                                        </p:tgtEl>
                                        <p:attrNameLst>
                                          <p:attrName>ppt_w</p:attrName>
                                        </p:attrNameLst>
                                      </p:cBhvr>
                                      <p:tavLst>
                                        <p:tav tm="0">
                                          <p:val>
                                            <p:fltVal val="0"/>
                                          </p:val>
                                        </p:tav>
                                        <p:tav tm="100000">
                                          <p:val>
                                            <p:strVal val="#ppt_w"/>
                                          </p:val>
                                        </p:tav>
                                      </p:tavLst>
                                    </p:anim>
                                    <p:anim calcmode="lin" valueType="num">
                                      <p:cBhvr>
                                        <p:cTn id="19" dur="500" fill="hold"/>
                                        <p:tgtEl>
                                          <p:spTgt spid="22"/>
                                        </p:tgtEl>
                                        <p:attrNameLst>
                                          <p:attrName>ppt_h</p:attrName>
                                        </p:attrNameLst>
                                      </p:cBhvr>
                                      <p:tavLst>
                                        <p:tav tm="0">
                                          <p:val>
                                            <p:fltVal val="0"/>
                                          </p:val>
                                        </p:tav>
                                        <p:tav tm="100000">
                                          <p:val>
                                            <p:strVal val="#ppt_h"/>
                                          </p:val>
                                        </p:tav>
                                      </p:tavLst>
                                    </p:anim>
                                    <p:animEffect transition="in" filter="fade">
                                      <p:cBhvr>
                                        <p:cTn id="20" dur="500"/>
                                        <p:tgtEl>
                                          <p:spTgt spid="22"/>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1" fill="hold" grpId="0" nodeType="click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wipe(up)">
                                      <p:cBhvr>
                                        <p:cTn id="2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0"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82ADB108-2F67-4B4E-A97E-19ABB6FAC58E"/>
  <p:tag name="ISPRING_SCORM_RATE_SLIDES" val="1"/>
  <p:tag name="ISPRINGONLINEFOLDERID" val="0"/>
  <p:tag name="ISPRINGONLINEFOLDERPATH" val="Content List"/>
  <p:tag name="ISPRINGCLOUDFOLDERID" val="0"/>
  <p:tag name="ISPRINGCLOUDFOLDERPATH" val="Repository"/>
  <p:tag name="ISPRING_PLAYERS_CUSTOMIZATION" val="UEsDBBQAAgAIAJCuo0gOaiROYgQAAAURAAAdAAAAdW5pdmVyc2FsL2NvbW1vbl9tZXNzYWdlcy5sbmetWG1v2zYQ/l6g/4EQUGADtrQd0KIYEge0xNhEZMmV6DjZMAiMxNhEKDHVi9vs037Nfth+yY6UncR9gaQkgG2YlO+54909d0cfHn/JFdqIspK6OHLeHrxxkChSnclideQs2MmvHxxU1bzIuNKFOHIK7aDj0csXh4oXq4avBHx/+QKhw1xUFSyrkVndr5HMjpz5OHHD2RwHF4kfTsJkTCfOyNX5DS9uka9X+qff3n/48vbd+58PX2/l+sDEM+z7+0DIIr170wMoYFHoJ4BG/CQg58wZmc9hcuGC+TQgzmj7ZZj0PCJnzsh8dsotoogELIl96pGExkkQMusLnzDiOaML3aA13whUa7SR4jOq1wLiWMtSoErJzD5INWwUjehS5oUzTIMkIjGLqMtoGDijWJfl7S8Wljf1WpegrkKZrPilEpnVCRljn9+UogLVvIaMQvCq1xJ+qXMui4NO1RFe0mCSsDD044QE3m7HGZEiQ17JjZqBKBGOSQQAJa9E+QjZxGaZFUdYqWEIUzqZ+vBmxoSpXK0VvOuhdswJxGAuii4pyBESQXbF8TKMPOM0UIU4uuFV9VmX2V5+PAxUFzAN3BBS0GUPwJnB2AFDjCXUjbIUad0FNiNxjCckGYfnkMjAu3CIRHgKdDsdInFBYqAIibtkAnxGJ9gkvKHYLv93/Eq5SWd1i3iagpxx30bqpoId41JggWVadTBMTUw+LiBsFPs/oHGLCt61q5XcCLCjzETZqQgqi0s8k0UfF/SP5ARTn3gJpJUXLhNmS57RmPNbVOga8WzDi1SgS5HyBnL9Fp5lMrPPTJyt/k+N/BvxeltVXm0LUuCR81dD7dmrYd8xq6nAproW+U3dpdo4bGv+Y6wwOf1DE/oc/XH6Y5cEOKLh80Smknmj2qr75PjcWTY0Rp1GPNFT/aP13JbEbW0dUyhYY6n7SxDopqZ/QANU/aVocAKK5m2JhhpOi6sBOoNwCxBo9FiMM3DVngln4MIB8ksyjimD2WgpLitZd44dlo1tgL4f2hTmPCVqcU/GS3GlYcJRgm/a6QO6kI10Z0AfDDd7rYJR5oPJAQCu2uQBSCVzsD/rgbmYkZ0H2gK/d5KlblRmyavktS3y4NsmF9+OTVelzu2u4tUuedsmc/wUK9rDRa3S+YD2f8e/3vF5QL/HRykmOHKniYsDl5hB33BV9RQCChhX+CxOfDw24sCFnNfpGprplW6KrCdQO6t75AQD2PbMseBluv7vn397YnxlSbuLtru/DwIBYpsqSO7A/gx0Laq/ukAYHu/L2UUfqe3dZifX86rDKGThs9wheNtacp3D1kG3XkjybdAwY9idzoAHsU173ZQwug1BmOHoFGqZncKd0YyX11AImdZqEIp1tUnAepj2++tlUytZiCGyT2sl5sCMzhPsefauDeRTMr1ue2YGN4p0e+lWcOnuC+ZOcQB19is8kcl6IKBtTbsqBERv1/c033zbqe5Wlf3D4vD1g/8v/gdQSwMEFAACAAgAkK6jSAh+CyMpAwAAhgwAACcAAAB1bml2ZXJzYWwvZmxhc2hfcHVibGlzaGluZ19zZXR0aW5ncy54bWzVV91u2jAUvucpLE+9LGk7unYooaoKaNVaQIVt7VVlYkOsOnYW21B6tafZg+1JdhwDBbXr0h+kTQgRn5/v/J+Y8Og2FWjCcs2VjPBudQcjJmNFuRxH+MugvX2IkTZEUiKUZBGWCqOjRiXM7FBwnfSZMSCqEcBIXc9MhBNjsnoQTKfTKtdZ7rhKWAP4uhqrNMhyppk0LA8yQWbwY2YZ03iOUAIAvqmSc7VGpYJQ6JHOFbWCIU7Bc8ldUES0BdEJDrzYkMQ341xZSU+UUDnKx8MIvzs8dp+FjIdq8pRJlxPdAKIjmzqhlDsviOjzO4YSxscJuHtQw2jKqUkivFdzKCAdPEQpsH3oxKGcKMiBNHP4lBlCiSH+6O0Zdmv0guBJdCZJyuMBcJCLP8LNwfWnq17r4uy08/l60O2eDU573olCJ1jHCYN1QyE4pGwes6WdkBhD4gT8Bp0REZqFwSppITZScs05d0ZDJSD3hRa0UTpktENStlKN/g2XbZDcxWgEgYhZhI9zTgRG3BDB46WytkNtuCmq3l6VRIAF7cnQeR/fm/fZiROSa7bq1oKjXc7jxjdlBUUzZZHgNwwZhSB+m8JTwtBqcdAoV2lBhfYxSAsOFiecTRk9KnI6B/yToSswkVrQhF7NBDPewnfL79CQjVQOuIxMoLOBzrXHrz4LOCNa34OShY9b/bPTZuv6tNNsXW65AAmdEBk/ExwKztLMbASfzJBUZqEH6YiJ1awoCuW04JWJrfryMmieWuHL/NbFWIHeYEk2Y+U5hfmrB6XNJmRSDKIbrgIaRpBDSTwmMGJYF1xaVhYwJhIpKWaIxLDWtBvrCVdWA8UPsIfWL/fQ6yMui9MYVhtYzCnLS0Hu7O69r+1/ODj8WK8Gv3783H5Sab7we4I4c37jnzy58pdr/+E2DAO3pR9f2ia3/+bO7l20vpbJa6d1OShV0la/FFy3jFT3cxmpC/+S6a28YEq5AEtp7IcM1pLgKTeMvmWLvaBNXvVu9z22mTbZYMyvGY3/JmR/Wl4T1+6FYfDoxdVxUi55ColwK3F5223s13bgpvkoq1IBtPX/Do3Kb1BLAwQUAAIACACQrqNItfwJZLoCAABVCgAAIQAAAHVuaXZlcnNhbC9mbGFzaF9za2luX3NldHRpbmdzLnhtbJVWbW/iMAz+fr8Ccd/p7pWd1CExxkmTdrfpNu172po2Ik2qJGXHv784TdYEKPSwJhH7eWzHsc1StaV88WEySXPBhHwGrSkvFWq8bkKLm2nWai34LBdcA9czLmRN2HTx8af9pIlFXmKJHcixnA3JoQ8zt58xFBfj2xxliJCLuiF8/yBKMctIvi2laHlxMbVq34BklG8N8urHfLUeDMCo0vca6iin9TXKOEojQSnAlL6vUS6yGMmA+UhX9jOS04c6f/sD2o4qqi1t+QlliNaQEuIiXy9RhvHceI9fZY5ynqDhrzbQL59RBqGM7EHGzu++ogwyRNM2/9MjjRQlFjTmnH/Edw4TpDDjh1ldoVwk4IUw0MVXcOWxd70LQO5rOPcpjqsU7AnrerAQ8NEzBgstW0gTf+psqhJvj6028wGLDWHKAEJVD3oyST+RVnk3sa7H/YE3yovQl9P0kFfB2hpWXcKBu1jf41erW7srQqfvuiBDCTunDFLslT3yt6nrETJQ9shnRgt45Gx/nMGhqSP5R74l7jnP199YgRNzLJzVn7wVIz3g6KogVafwmFoUsFCYzgutAd8tTayuSyk5yinlZEdLoqngvxCX7e1lVJocGFyvne6sVFPN4FTD2RzNmg7LZc9xPzpr3JDdz0J/ue480WaL30yJ1iSvavOzpKYTxzNjYgozTU4zcE8aOMh7vhEBx8YeItVEbkG+CMHGhuFCgxrrXnTDNQRPk6AGaXK6yqlzcqr8vK0zkGvzahSUr3Ks7IAVLStm/vQrhTcoDhgD1o6qK+OPE/rel4HCNQEQmVe+a7tDZ6lbpimDHfjhDxT2ykN3S5Xp0qGGW+oH2Oiw5ZxmVE+6XdH3SrxDAv0J/KtJK3J8YBnR9ppkyt4smny/hvtcosXs1xk2X7jJ7Nn1UuTY2I8raJT47+Q/UEsDBBQAAgAIAJCuo0gqlg9n/gIAAJcLAAAmAAAAdW5pdmVyc2FsL2h0bWxfcHVibGlzaGluZ19zZXR0aW5ncy54bWzNlm9PGjEYwN/zKZouvpRT56YjdxgjGIlOiLBNX5lyLVxjr721PfB8tU+zD7ZPsqdXQIiOnUaWhRDo0z6/51/7tOHRfSrQhGnDlYzwbn0HIyZjRbkcR/jL4HT7ECNjiaREKMkiLBVGR81amOVDwU3SZ9bCUoMAI00jsxFOrM0aQTCdTuvcZNrNKpFb4Jt6rNIg08wwaZkOMkEK+LFFxgyeESoA4JsqOVNr1moIhZ70WdFcMMQpeC65C4qIM5sKHPhVQxLfjbXKJT1RQmmkx8MIvzs8dp/5Gk9q8ZRJlxLTBKET2wahlDsniOjzB4YSxscJeHuwj9GUU5tEeG/fUWB18JRSsn3kxFFOFKRA2hk+ZZZQYokfenuW3VszF3gRLSRJeTyAGeTCj3BrcHt202tfXXQuz28H3e7FoNPzTpQ6wSonDFYNheCQynXMFnZCYi2JE/AbdEZEGBYGy6L5spGSK865MRoqAakvtTAagaeiiPCx5kRgxC0RPF7MWqLHzJ5yATE43d36SFr8CPTxxgnRhi0bms8Yl8W4+U3lgqJC5UjwO4asQhBRnsK/hKHldKORVmkpFcRYZASnDE04mzJ6VGZpBvyToRswkeagCZsvE8x6C99z/oCGbKQ0cBmZwFYFOTeeX38ROCPGPELJ3Met/kWn1b7tXLba11suQEInRMYvhEMJWZrZjfBJgaSycz1IR0xyw8qiUE7LuSqx1V9fBsPTXPgyv3UxltAbLMlmrLykMH/1oLLZhEzKg+gOV4mGI8ihJJ4JEzEcdy5zVhUYE4mUFAUiMTQq4471hKvcgMQfYI82r/fQ6yMuy9EYbg6wqCnTlZA7u3vv9z98PDj81KgHv3783F6rNGvhPUGcOd/DT9Y28UUjf9oNw8D1zufbsNX5v+rCvav21yqZumxfDyoVqd2vhOtWWdU9r7Lqyl8bvaUro5IL0GbG/thAoxE85ZbRt9w0ryj8+vvXb4s3KvwGo1i7ff/fIPxo8dxaeV+FwbMPwBrIVx/TzdpvUEsDBBQAAgAIAJCuo0hocVKRmgEAAB8GAAAfAAAAdW5pdmVyc2FsL2h0bWxfc2tpbl9zZXR0aW5ncy5qc42UTW/CMAyG7/wKlF0nxD5hu6HBpEkcJo3btEMoplSkSZWkHR3iv68OX03qjsUX8vLkdewq3na61WIR6z53t+6327/7e6cBalbncO3rokVPUWdGJAuYJSmIRAILkOJ49CTvzgRlzKQznZcfaGtqfkzhP0suTB3PCAtNaIY6XBDgN6FtqMM/J7FTq2tfU63R89xaJXuRkhak7UmlU+4YdvXqVr3EAFYF6AvokkfgmQ7caiPPjg8DjDoXqTTjspyqWPXmPFrHWuVy0ZZ/VWagq0++3gP9p8HLxLMTibFvFtIw8WSI0U5mGoyBQ97HCQYJCz4HUfPtu/UH6hk3CwroIjGJPdKjG4w6nfEYGl0ajjB8TFZejW4OMJqchY3dE3e3GB4heAm6YTW+x/BAleXZPz5gplWMHWmgzZ6fUKH4IpHxIXUfg+Twsmjb1r1zoe76Y+Y9IRU8oRX1/NK22RGChgCtN5aOeU2Qd0rZCUqURA5FaNS0Kug5YsM5gvvPLuPW8miVVuOhGo5VG7heg54pJarbf126Z5irs/sFUEsDBBQAAgAIAJCuo0g9PC/RwQAAAOUBAAAaAAAAdW5pdmVyc2FsL2kxOG5fcHJlc2V0cy54bWydkbEKwjAQhvc+RbjdxG6lJHUT3Bx0lpqmGmkvJZdaH9+UinSRgEMg//F9PyQnd6++Y0/jyTpUkPMtMIPaNRZvCs6n/aYARqHGpu4cGgXogO2qTNq8wKM3ZAKxWIGk4B7CUAoxTRO3NPjYQK4bQywmrl0v4ukditkUw6LC4pb2L/szgyrLGJPX0XbhgFW8x7QgjLxWMDsXjdxi60D8AhqTAEyqwVACaH0CeAwJwI8rQIrvm+ekRwrxo2KQYrWeKnsDUEsDBBQAAgAIAJCuo0izv7NQbQAAAHIAAAAcAAAAdW5pdmVyc2FsL2xvY2FsX3NldHRpbmdzLnhtbA3MPQ6DMAxA4Z1TWJ7K0L+NgcDGWFUqPYAVLITk2CixqnJ7sr3h0+vHfxL4cS6bacDn7YHAGm3ZdA34nadrh1CcdCEx5YBqCOPQ9GKR5MPuFRbYhQ7OM6cazi9KVb4zF1Ynr2e4RNuPFu9DcwJQSwMEFAACAAgARJRXRyO0Tvv7AgAAsAgAABQAAAB1bml2ZXJzYWwvcGxheWVyLnhtbK1V30/bMBB+LtL+h8jv2C0dA6oExJDQHsaE1LHtrTKJm3hN4sx2COWv39nO76VsSHtolZzv++58993Fv3rOUu+JScVFHqAFniOP5aGIeB4H6OHr7fE5urp8d+QXKd0z6fEoQGXODYCmyIuYCiUvNIDvqU4C1DNgYEZeIbmQXO+B+xS420gnS/TuaAYuuQpQonWxIqSqKswVIPJYibQ0JAqHIiOFZIrlmkni0kBeg13pv6Phl4mc6H3BVA9Z6LcHrklajmfFByTVEgsZk5P5fEF+3H1ehwnL6DHPlaZ5yJAHlZzZUj7ScHcnojJlythmvktyzbQ2SVjbzNcrvjjPPSXDADmHTcaUojFTOM1jRByWTID9bUpVUvOoAa3hVTte81q/jXnfNG62c6RzLsrHlKsEjvqQzjoJ9Mkwqp/Z61oFPTQKujVMyJPsV8kli+zrt1aM8wVyAVvF2TyxqkI4gKdbGmoh9zcAAxXVHcRt07BrGraglgO30dcdBWpuu2VUl5I1pZr5Tzxi4guVkhpZXGpZMp+MjDWWDME+cVeum9Q1xE90lp7+Q2+M36g1P9VrnbGA/9GYT0DU1oTnEXu+5eCjWQY11QyKbWxYFyk2MbucVPmY9XQ9MLkc66bARTxNZcxgDCOqKens5BCUSarAJSzlCNs7OAhOeJyk8NOTDOPTgzQZlbtJht7BQXAqwt0EtDW3ZSTjOo7E1CrIJxPrxA9LpUXGX6w8B3tGr6wOXxu55ui64O3B2fyPURzEaAZziyZWl3nq7avm8N7MqVadz6ZwloFaYR6YLgvn1cxCWYx8IralZapv+jk1+7AHHeU8NR3TXN9B76Ja8xfmVTwyX7rF0tQkYUYzAfpwvuwxQD9huwzCW9OhiFuRN3XAmNg3928r2mz5unWu64c67EMNnzirHMbN1EdQRyxFmUejHuKi+4ioFHbatWTUS9kWbrQ4AZGKIkDv4aG+88XpRXfls8VFg7V53bvALpc3rPQ64U5BpNZ1exG/3g3w+BtQSwMEFAACAAgAkK6jSIyYS/o+CAAAjyAAACkAAAB1bml2ZXJzYWwvc2tpbl9jdXN0b21pemF0aW9uX3NldHRpbmdzLnhtbLVa627iShL+v0/RYnWks9IqXMwtK4aVL01iDTEc7CQzu1qhBneCFdvNsRtmOOLHPs0+2D7JVrftYBMgdmYWT6JxddVX1XXrCxnEL16ob2LOAu8Pwj0W2pRzL3yOh39CaLBkPoumEY0pj+sHyqMXuuybGT4xQQNqzEnoksjVxWg8bKCR/KB+T+0bfXhra+0W6rVxC/eRgTs6jF0rxrWiw5jRauqD+hFEghvRJQ35adRBvTD6VsAMYxpxM3Tp96FS5M4PFWdwExHXA7542G2LZ59p3Rtt8aB2s9Pr4H1LVRSli/SO0TQa+17vuqc2EW60Ow1lr/VbSktBzU6ned3dN3utjgJvo+suoLTxdRe1e+12y9i3cAukkapqRkvf95TrZlMFbbh/re9HI63XaKBms6m0jX2nq4y0BgJuBTBUpS8cqBiKpnT3qqY2+woa6SNt1N5jA3f1Duq3cLfR2Lc1TWk0Ds49zC7vrgO19HQyd74DeDIEJ0dFbtVPJNdguYkiYHZosPYJpygkAf1UkzkZcpmx6NclW+/+UksTVCZzxp7ZVaQmRCALsOEJrEFdjmRs0q58YeTpyHM/1RYbzll4tWQhB6irkEUB8WvDPye5k86sjCTb0qiK3BNZ0oO6nvyUFUt1QT7Dc0loyYI1CXdj9syuFmT58hyxTeiWMnO1W9PI98IX4G5c93R8UZHvxdzkNCjYh/viKS+2hnjGVJjXxeIpJemTBfUzjQ35qSB3UPm+R45Et17scSmqNsVzSXRNnmkxAH1VPJdlQtBSjFpPPO8LcfqdA7siyr91kd0nOxoVlSTt8qIUW2/WVfNpHbFn4eyi3PuBfpXzGXSf8FlY2BBPKSExQaGwVJRSt8n5G0eM6etxLxkEoAWCm28uKUlCTrW5PrmbqtbX+XhyM5lr5k1tqCdViURZ/trq9r83O13oXKlcSST7Th2Pi1hIgnUa5bAsZzYZzwEQj+cW/uLUhuJ3ZdHJvTM2LVwbpv+pDDCd4YfaUPwuI3o/m2HLmdtj08Bz055bE0f6ZYwdbNSGX9kGrciWIs7Q1qPfEF9RBO3ZiyiKfc+VA6Jle+GGltBnTO5U05rPsO3MTN0xJ1ZtaLMo2v1VIpMNX0HyrEiMXC8mC5+6Ui2kiBxf51co+MdXHnCygHjhVRntM/XRtG7mzmQytufYMjJKbYhDFxkREZqqA81UG88AIyKwjn9MfC6zTyIg1fcrg9yaN7dj+HGEIbfe88qHH/4Ba6YYQjKlYQlBSBw8g6yz7cfJzBA+BIWIoDWJ428scgtJkw9dCWzT0ieQmrqTw3cETIYNgffCJaQOXfISeHfYttUbPNcmXyDHoTYnFYUmn6EkP1cU+optqCFslxCz1AfzRhUVIcowK5CsBpdE5Lu/Q2S5BDnhza3HNjFQhIehTGQ1xleVNdn4t3sIpKmOz1R7AgzOlm/P3paCKZELy1wJXdCGdGyI7Prt3vzHfKSaY2zMId2MyePckV1SKA3IDoWMI+JuSbikaEGXZAOVsIMx13PlmIi8NOH3jfcHIjztP7+krcsy8JdfPmBSoeGdsAz2y6AMtilr/p524bZ0Bh80ROT6WSvKOODDJtg6ttSZOfk5IYq9YOMnXfpnBOrVuKrBeteOH/dX+bD9H4yxkxasmdDRNI9VEsKwEoslBxZPv5KgaY1AXXpYhIYvTqiVAKxJimEx9AMwD+C5giEP4NFqEI9Ys00HNluPdCFOHyWEZa0mUTsdb3FG9Ckc0F9LdUGfGOyXfEq2yUYG1i4Z/jJRzm2VCkuLYzpjMNwCzOckqQDV9wJxhioHe3+HM1ckq0FhPo9s47uyun3vRa4I4OdNQN/uw54iFkiqT+Isr5NF6e8/aEgyxVmid1ptA/FaoKVjlavPH4qYjdWZfjvXVUvH4kQh6tkvLwfVIXwyduz5WNUEApRJQPhyBavwkzjnlcdKTgQGHqmAl07epiRarv777/+UhzmyJ6GilPq3qjhQ/KJr4le8f1qM0/hfJXAcVSuKypeSgumBKhMtf75yTEjQn3JkIcmyFLBAXHGVUg0lkIZRdRxVv72DKrFlUbBNBHvBiiB36uwzND65168N70j0Ao3TYcyvCiQ9L3KTV7bhcMTdcN8LaUXxH16JxOQdczpXDUOe/aFGfW/5kiy/Lhxg0ms+5LPnKnj6rWpBdz6CpK7Hq2PKxS3rWtASkvdDQ9ieXOteCYcLFZ9AD+eF+5mQR8yfiputt1e5wCAu4iCNhzwSR/rsLc8Rr9i3NHbDJ+LHwJYnHbNOwYap2CymkEXaMfdM1I6bx00px4wPzId1QU+mk4Mu0o+ldF2TN795Ba+0N5bDMSsdypl+IB7zW/Q7f8OfIx7z22JNmcC57q1Nx0N50ew6TiNRnl4mdsBDQ9mlUp7srcgjLBiLa9k4N5GUUOQMmEuHcm10vICm5SxoeYPrZywehK/blzshs9jJacfia4fCwCF965fzd8A97tPzyS3nASWYd7V8P1UBKc+pEki+Pjh2RkJFfLemn2pwECHLlej0cQ2lGJ9qwp3JNzTn5NZZPxPtLCcprbksGsh+Ltt5JZWh6OLVVLGk2C8LDepv/DSoX4rQIIU9H8BwEyxohCEHPOhyaYSKxDz7KrsKe5A70iO5M6N5AL4C7BDOSFkl5AiFxJLbqqxakpf8OOwtuefTLc1aVY6Qc87l+Q9iqI7Lya3yMX3i+fROKZWrIO11h1ws9sAc/ayUPJHllRyNVCw6ThaxnP2JbpUtPgcbTyxHWZsW6Z7v0IwfRb1+QhXwnvP+oJ5fZqFHvfmW9ZgGooB39m8O/gdQSwMEFAACAAgAkK6jSCqKN+aHEQAA8GEAABcAAAB1bml2ZXJzYWwvdW5pdmVyc2FsLnBuZ+3d+VeS2f8AcEszJ2eizcwsbZq0xQXUGjMXWmzSkXKd1FLR1GwzNTMUWVKnsUUldcpdmlzaJW3S3MAlJdSgCZXSlAqFEJUQkR0+9J2az4x+5g/4nvNwDni49znPva/73NUf3lzyOrDvm0WrF2lpaX3j7ubqo6WlA9PS0o7T09WkqHZb7tP8mRfvs2+3VhV1DVfzRSdq1/5dWlrVOH1F2ALN969i3QLjtbQWt396zyPH3I7Q0gq74O66yy8xZGIIfuVBpJIsUOajtJzPH9AGteV+tHya9SNk04+uznrL59ssmXgGKf/ouv5F2jL9+Xt0Lnl5KrRTkJWBFJlobZNiSH7uQT2fdujRUcI2JuOX/fUcWml9FaOnNIlP6yE+LlBIpume9vxm8TC7BDFcL5Gyi2Jk3K9XhZ6fp/v3j7c/rF6lLDvkti2bizvMgrpI3qYZS7uuuNw01P4a0qL194/7Nl7REYoneuamWEV1wM2Vtv/MhrTsTNbucxsjP6BB1U3KsPt3YCb7MiNmlXcjPeWEWd0Y72xQIk4fQZss+Gf2+ZRI7b4fTyuVfKwhDFY1p7rnU8Df+FnUV1ha5ZlFjWTMzv8QuRPivcTAVXd2Rr7REliTd2LZnPvNay1n/PwsogdtN0tz1fghxHvpT3Nv9RBCuZezjNMzt+yWNte9fkuNZpfR0lbuv9R355D97Batn6e/3MB7b8ScOunnNm3ZHEfNmG0P0bWE+bkaZM++XpOMNLBZ0AsgAASAABAAAkAACAABIAAEgAAQAAJAAAgAASAABIAAEAACQAAIAAEgAASAABAAAkAACAABIAAEgAAQAAJAAAgAASAABIAAEAACQAAIAAEgAASAABAAAkAACAABIAAEgAAQAAJAAAgAASAABIAAEAACQAAIAAEgAASAABAA4v8RIkXaNvKI5jIo+R/RAs+nqO1ju8MS0+bG0dM9bb8uP+BVwCqb2WEBW3rOh77PbDNeMCeioJ750YNHD85OhcT+e/v+W/I12ObIOXV9dh5MmWc+v2zn3RezylirKTr1Umib1uwq+QucYS7SkdznHuDm35OmKBvtcU5Tz9gpC0221+NFZ/q6/cFRzU1rx/IY3qP/LNDaHqJEzayA5gXLbfs4jSJhHUkZPe0Q06wSbWVxGSrMLUkiWVUMDclHSd6lF5mqJeSNhm7WjU3IJN7oTFa7qck/YynCtflE+SRFVaH+dtdNF84DRjTlnDO1Hu1CYgedgFSzRfAdeGk7K3TqTTyt5CdLo/TDYARy+0kT9QXDkFe9tG04ebupKlZIdeSjJuLgaFHfczBGcOUKnuYiH7/LecwWC7d3Y5c0CTqN4SVKPlYtH6RikGBRYiP10eSpN0yoWkobNAE3M4J/qHovDkAGmqCn/3geSeD8VlqFLDi6t3Zc/sJROE3N//L0c1JkHtO+ykWXtnmHcuNKk9gFHTQzXtz1Ulq9S9PkzN30ZXEQB8bqn8Din0jVjI3ViKEERsfG7pOl4mbxsPwx+d4rH1IIvphBi8EIiwzVjWxpUnG7WuveI4KXT5SqmY/mv1cz6g9KViG8QY3yyUZEZxWyAVmMHEA2xYFHb65/qgcWqfMmTxVlC2rWTiUHzdT08g4R9gS6XG8OB9PvP1uMPRxQw333V4Wpr3cqR4dYOCgmPLz14hoPxNkqm4iJ7mAE6hoz57vF5ifhL3xRTWZOlHbe8h7ZyBMVYj/kTiSl1jP/pDdEuSHhvlZOXgdrUpzO0PuWpTgR7J1drkrW+UXw8HJ4gr+IaVDfWZL51taE4JTR4b3gIvf9iDFT0tn/wbb0XF42GotDru28ya3JqwjhvJMGtI7suH6cfCg7ST7An+iud7D/3K+2m2mLmq08BfG99zAF16mKu1iSLwqTwPDgPJx5l0opZX6VhOK2DbR442NppJHwQbPA/CCmqSWrO6hS7BX2myrZpGbLhgzRvguEpXu3pMLwmMTbXjbwKxlmf1TZU4N/mFE6j4ktbnmAuy9u8QAzBxBbBk34n2oSkL12akfyAC/58Ll+auGXDm7nxRx8vwJaDe3s/n26NjaDKewt5QzwOTVnD4piWyNoobaLEdGQO6RWPBZ7RbqgbyM3vOMhe8qJGoaFnGpsXApjC0JXw2oXXK9Pj8aRVmw4Z2QEphNJ5IG8SO6o49PBhOblziOR07+nNzs7QDnkz2Ph1rEbRCeWOZaZIyW/9kDEBpvmMbnMW8StUVzLfqcgSH1laM1Esm+G/t2rPiBDjyoxqMBX37wxQ8+cp349tY0/7UQVEUscYjjPP98Q8bJlv8r81uDNpy8DmdyrcSUkrJJO8eBUT8e2jqxOdUdvplbx432qy4mGXYUxeg1nC0xKlWF+8IN2mX50fpgPyUXJwFUy2yOQVJGZHx0rPYYC5coeC5RenSz4jDPM2u7MB371TGQ1hKJITI4P+WsaPG6cOPGYMYDanBUja1CCA+FYpSjtJmWtvnnRa9zx4w3jYekr7oQ37TksNHPIU8Y/EF1KWpArIIz0qk/Lb6XjBDUIbGkC1cCmU1xWgHH368hpyFt06LsTmedtlZUE+q07HLvM9QY7Kj3tQJvoQritbduBqWQYicsrzBvtTaWYqj6mP8C29MnTg/kLG4pmZPiZhdGTZOXnKRetm6UkbDWZSuLa4M9RXtlg+b6o4XTVycJUSop+ruznxAbXV7pnGXmHMsAdd9I9sdbOpAr7+SC4OusJtYE4UoHJ2mlLJazvSAyw2tdJ8NQUe3EzS1CJsH//g/P93V2R6vnPX+ad6uu+rjJhFRH7u5vZkfWWA2tObEniBPJ7hzHyiSunGya4OrkiIqjZ3pN///NC9jbomzVTnnoM+JvnWNWYP0k2Fk6XPUmSfTSEo+KEvb6e0RiVEM+cEfBqOb6kGYWQBkddaJWohbgkXlJf+xg2F1fGi8ubtEBjRBKRZk7Yjh4Q2PbzvEkhBHoVo84khOMPwpeGK5HOTJlItiaUQecnr2SNOo/IC/TMF+rmml01mQQZ6bocVmYRhwUYGfcWPLOH3f1IFtP6dPDXus1/BdK11YxVi5mvtFnH2XABRJXsmibLT2Dg7Jko4T1mMoPVC1/cz9/mMlmivpLDJ6lVHblZq7KbrD1ijCnCQjx561u/p7dNWYxOeOLp5BKe1A9211S0A8eoe++uXMWpFnqpxeeDecLHBBqRSXOFLIWttBh5aVySLtc+SWmJ5D+zTiZvyn/4OKK73Sjs8/p3J6VuGMm7EWCrSj2NWgY9uITuOb4PUoBZBo9jaSY+otVZGP7oILkdq+TBwSbYhuHbHF/olsL7mfPo5MPI5FecpCwcgycy9iRZ5AfNKMj0Xl7wHxE6ZUmrVnMcm9PQIZNS+q+ZFcICaJCmPke2brbF8UHVe1IpAb/2qBGDwojMbX+F/a1LuSfxj6u9kFUtu43bVbcgVyaCqgS4ugfW1zXXB8NYbh25Mm/4+xrPDQFTJJqwWLWAc9FVrpMrayY7ZO3tqh19Vp3q/jpgh2mr67pL2eW3nTB8aHntECm07Wex/l9jLGHVq416Pfijlk5jy8Uyh91uVusrW8tduKZMRLhqe/idmuj9zpk64ddsiWqK3iIhmB4oR1qVCAY4dnAkg3cIfLikVaKyEDVYod2pKDPb9d7OE2erbZXKLAPYmPhT4Rv0zDUrN/R7kmIUDN4Jw/YT+tpfts9IVFc/nNgJCSPdQxPs5X9WJ4iQgk5tqQ2tsTqbEROww+U30+oyk7rdu9HqHG5eXgaccAyidAjGZbzwUTsS19wiRkQyGeGUQRcawjKykxdM4FRdoCgSHjBOypIPkFZEMfLe6JnDMazOzW1JrQOih2jrRKfny0oFHy9/e0GkkvOZTjOvwos2lia+r8WDoIqP7EamcrKDpbeRIV8cO7EW2URvMGwd+X2yfTBd/mWHVHTibfY+k9eO32fgAjn6uVLSQTt1TvFSEDsulOtxZkxchLHrFYxuF2LdzaVrErkhuZxtzril9p3iYCO4jx0839JZfdkqPNhWrbJiHccZwLo6X0oD8i0tYS6yD2XPxSS1cv/e7NQGHofuCUULtoueiLZyW5NRWLcE21g3SAGxzITeGUwj0AuQwc2gsC9bKeLpt9f8Q+pzQs+8tl8zpJlSO/Ne9qivFW9jPjnb4PdaFLnF49sjE26hE8LXM2YOopP0C89qwZT6cSmj5qhr+fFNher4HvIi88jv0EWC/fCoeRX9G0AukrcV1RGrvcfieMdfpoklqvO8iNAJR7Y3h9x2SpV1CCI4R+dOdPK6HP9cJeRGiZrdH+iyuUf31WD1j1TJqnP3rc9peoXTzYxId2cVqqJmhvWBt8hcJM/ALk48DCnAuh9QIhZky8YyZDUVAmevMWkGI1kFnr/2u/xfL6GHS3Vy3SFJrEx7a2Ivu0azkUgfiqc5F2meEaKIpJyIwZS+NlKw7Un1kpcWUAR+V3PaIKeke/p4DmJatPiMYnn4YGnVsM3h/HFxa/tv4g/cks8V/bo4LcVTs2U98lU26usd6DeyDeqaWG9TUwarR21WtEiLZdzaLxxcCeok7MeSLn/FYnDUT0/LdlgOecoUnTwbKE72snjpnrG4sXeNIcwdBNmVP5CSabxX1S1jWpQs0o2FAmXuYyVY6Uce4Z6qdQ6CFGiG5NEqkbMH27vcWuyJldE7aDK1MB06/WJPEV4xsvEIpaAjZ+mTpzmjob/THPPQaZR82UQheJG5i5djb9mtqIufu17M2wd1wwOO+ePLDQ6MHr9+Ct/VnVQCJvMIJKK/5Z1HTeGaXRHo2IQTV7MNbpREZVfuKl/0CuXgQ/oeXVwoRskHmSthOrnGjX6BSHLj9EceMhmOdHBSsLGxI1lDNp8b52ttcPO0T+OxmhF1g4s19BqTU88pHXS8rmf+iA8/w28WY6Kda3jdp9gWuTFo3mHNmWB9/riksoshWhzPBemBxPNWfNmSv+hu0Uyaw1sKLaXEKly35zvxHaxBFBPcYcQ5FmYr1fGEcKXOASh3KlfTS4j80DzV+Y8fQ0zX1ceIv2w9TDGSd7uYtAgmzoPfS7cqIPmCGSUSNBMtHkrrN1tp/oj0DfNTj9Y0rkWuVGwjMHPgrD2kk8tamLuHyO0fQFSJki2V8969czl25MtgkRnd5odVz4R3xWObzJgclewBWgpPnnhsIX3T0haxbP8YfuHwzH44HCMdJdx0V6qjmdOPVUlhmi6d9Mvy1hFJaznxXOyEYx3alP+C4Bkka+9ol6NjR6lDDn/W2Z7ckoByauCTq/2lZz2OEqbEO/o4Cdfwhk81z0dVKVm1kMSOwasVHCgcBbo8jTdQURHER1IRAWuVX/xODJF2w1Vnwkn8Zz9duGGqeLtwIeN1uOe3vIlGDK4Cuk7zvFAvWNZDZp9buVx3zEI7S1DPvuNEk5Wu9YjywcVvAfNtQrIaWBV2biYmC3PjreJPWtBxmOmy5+0gaNOOwl5WP31D+mRcczxfs1f85eMqrFufsOkywXM8cWNIFP/KlyUoNyVcbTZsM3/nlBMDRU2uwtMIDunhCrMTa2DUpYFnYj8Fy68k5lE+9WmPMsp/p6yS4T8Sg5WtXX8/KHKO3VDdnAginXhfc+zhTPxwvAKFibZ06ITf7GwtH96UJbLvOLl4PboYrZqpn++GhubKfH6WMaV5HxTjUdBGiW0WMj/gPehyvCKtrbvH6r/HPn9tzrR0vJCGpdOSGkmqS/LmVPcp42IhizjVZVG0zxR91lf95uN0lPKQ83gx3B7cCF03+8j/KnonpEBJb3uYmN4654Cr6eFHNrfPSbbTZNgvilkx5ywOAZmrZQzSmsv2X+vO/fEAj/8L1i9nqs+tG970b8H6RR2G8O1L/se9W1rydO9eezOg4Kdfu8RX8Rx32s25IsowsxwTpJlzBJo+ts/dZ/mcf3DceJBy4jsW2b+1HPNOs+Dw2UIaNCYZ8mNhYdfs3yeAavftvnsJhlWYFhB7mn9T60K1NC/3vQdcq3aHpv4HUEsDBBQAAgAIAJCuo0iV7pF+SwAAAGsAAAAbAAAAdW5pdmVyc2FsL3VuaXZlcnNhbC5wbmcueG1ss7GvyM1RKEstKs7Mz7NVMtQzULK34+WyKShKLctMLVeoAIoBBSFASaESyDVCcMszU0oygEIG5mYIwYzUzPSMElslCwNzuKA+0EwAUEsBAgAAFAACAAgAkK6jSA5qJE5iBAAABREAAB0AAAAAAAAAAQAAAAAAAAAAAHVuaXZlcnNhbC9jb21tb25fbWVzc2FnZXMubG5nUEsBAgAAFAACAAgAkK6jSAh+CyMpAwAAhgwAACcAAAAAAAAAAQAAAAAAnQQAAHVuaXZlcnNhbC9mbGFzaF9wdWJsaXNoaW5nX3NldHRpbmdzLnhtbFBLAQIAABQAAgAIAJCuo0i1/AlkugIAAFUKAAAhAAAAAAAAAAEAAAAAAAsIAAB1bml2ZXJzYWwvZmxhc2hfc2tpbl9zZXR0aW5ncy54bWxQSwECAAAUAAIACACQrqNIKpYPZ/4CAACXCwAAJgAAAAAAAAABAAAAAAAECwAAdW5pdmVyc2FsL2h0bWxfcHVibGlzaGluZ19zZXR0aW5ncy54bWxQSwECAAAUAAIACACQrqNIaHFSkZoBAAAfBgAAHwAAAAAAAAABAAAAAABGDgAAdW5pdmVyc2FsL2h0bWxfc2tpbl9zZXR0aW5ncy5qc1BLAQIAABQAAgAIAJCuo0g9PC/RwQAAAOUBAAAaAAAAAAAAAAEAAAAAAB0QAAB1bml2ZXJzYWwvaTE4bl9wcmVzZXRzLnhtbFBLAQIAABQAAgAIAJCuo0izv7NQbQAAAHIAAAAcAAAAAAAAAAEAAAAAABYRAAB1bml2ZXJzYWwvbG9jYWxfc2V0dGluZ3MueG1sUEsBAgAAFAACAAgARJRXRyO0Tvv7AgAAsAgAABQAAAAAAAAAAQAAAAAAvREAAHVuaXZlcnNhbC9wbGF5ZXIueG1sUEsBAgAAFAACAAgAkK6jSIyYS/o+CAAAjyAAACkAAAAAAAAAAQAAAAAA6hQAAHVuaXZlcnNhbC9za2luX2N1c3RvbWl6YXRpb25fc2V0dGluZ3MueG1sUEsBAgAAFAACAAgAkK6jSCqKN+aHEQAA8GEAABcAAAAAAAAAAAAAAAAAbx0AAHVuaXZlcnNhbC91bml2ZXJzYWwucG5nUEsBAgAAFAACAAgAkK6jSJXukX5LAAAAawAAABsAAAAAAAAAAQAAAAAAKy8AAHVuaXZlcnNhbC91bml2ZXJzYWwucG5nLnhtbFBLBQYAAAAACwALAEkDAACvLwAAAAA="/>
  <p:tag name="ISPRING_PRESENTATION_TITLE" val="1"/>
  <p:tag name="ISPRING_SCORM_RATE_QUIZZES" val="0"/>
  <p:tag name="ISPRING_SCORM_PASSING_SCORE" val="100.000000"/>
  <p:tag name="ISPRING_SCORM_ENDPOINT" val="&lt;endpoint&gt;&lt;enable&gt;0&lt;/enable&gt;&lt;lrs&gt;http://&lt;/lrs&gt;&lt;auth&gt;0&lt;/auth&gt;&lt;login&gt;&lt;/login&gt;&lt;password&gt;&lt;/password&gt;&lt;key&gt;&lt;/key&gt;&lt;name&gt;&lt;/name&gt;&lt;email&gt;&lt;/email&gt;&lt;/endpoint&gt;&#10;"/>
  <p:tag name="ISPRING_OUTPUT_FOLDER" val="F:\我图VIP设计PPT上传\10月份上传文件\298"/>
  <p:tag name="ISPRING_FIRST_PUBLISH" val="1"/>
</p:tagLst>
</file>

<file path=ppt/theme/theme1.xml><?xml version="1.0" encoding="utf-8"?>
<a:theme xmlns:a="http://schemas.openxmlformats.org/drawingml/2006/main" name="Office 主题">
  <a:themeElements>
    <a:clrScheme name="自定义 101">
      <a:dk1>
        <a:srgbClr val="000000"/>
      </a:dk1>
      <a:lt1>
        <a:srgbClr val="FFFFFF"/>
      </a:lt1>
      <a:dk2>
        <a:srgbClr val="000000"/>
      </a:dk2>
      <a:lt2>
        <a:srgbClr val="FFFFFF"/>
      </a:lt2>
      <a:accent1>
        <a:srgbClr val="262626"/>
      </a:accent1>
      <a:accent2>
        <a:srgbClr val="C00000"/>
      </a:accent2>
      <a:accent3>
        <a:srgbClr val="262626"/>
      </a:accent3>
      <a:accent4>
        <a:srgbClr val="C00000"/>
      </a:accent4>
      <a:accent5>
        <a:srgbClr val="262626"/>
      </a:accent5>
      <a:accent6>
        <a:srgbClr val="C00000"/>
      </a:accent6>
      <a:hlink>
        <a:srgbClr val="262626"/>
      </a:hlink>
      <a:folHlink>
        <a:srgbClr val="C00000"/>
      </a:folHlink>
    </a:clrScheme>
    <a:fontScheme name="自定义 1">
      <a:majorFont>
        <a:latin typeface="Arial Black"/>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1408</Words>
  <Application>Microsoft Office PowerPoint</Application>
  <PresentationFormat>全屏显示(16:9)</PresentationFormat>
  <Paragraphs>80</Paragraphs>
  <Slides>18</Slides>
  <Notes>1</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18</vt:i4>
      </vt:variant>
    </vt:vector>
  </HeadingPairs>
  <TitlesOfParts>
    <vt:vector size="30" baseType="lpstr">
      <vt:lpstr>Meiryo</vt:lpstr>
      <vt:lpstr>汉仪楷体简</vt:lpstr>
      <vt:lpstr>汉仪许静行楷W</vt:lpstr>
      <vt:lpstr>华文行楷</vt:lpstr>
      <vt:lpstr>宋体</vt:lpstr>
      <vt:lpstr>微软雅黑</vt:lpstr>
      <vt:lpstr>Arial</vt:lpstr>
      <vt:lpstr>Arial Black</vt:lpstr>
      <vt:lpstr>Calibri</vt:lpstr>
      <vt:lpstr>Calibri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http:/www.ypppt.com</cp:keywords>
  <cp:lastModifiedBy/>
  <cp:revision>1</cp:revision>
  <dcterms:created xsi:type="dcterms:W3CDTF">2019-05-13T21:35:27Z</dcterms:created>
  <dcterms:modified xsi:type="dcterms:W3CDTF">2021-01-07T08:05:11Z</dcterms:modified>
</cp:coreProperties>
</file>